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tags/tag1.xml" ContentType="application/vnd.openxmlformats-officedocument.presentationml.tags+xml"/>
  <Override PartName="/ppt/notesSlides/notesSlide7.xml" ContentType="application/vnd.openxmlformats-officedocument.presentationml.notesSlide+xml"/>
  <Override PartName="/ppt/tags/tag2.xml" ContentType="application/vnd.openxmlformats-officedocument.presentationml.tags+xml"/>
  <Override PartName="/ppt/notesSlides/notesSlide8.xml" ContentType="application/vnd.openxmlformats-officedocument.presentationml.notesSlide+xml"/>
  <Override PartName="/ppt/tags/tag3.xml" ContentType="application/vnd.openxmlformats-officedocument.presentationml.tags+xml"/>
  <Override PartName="/ppt/notesSlides/notesSlide9.xml" ContentType="application/vnd.openxmlformats-officedocument.presentationml.notesSlide+xml"/>
  <Override PartName="/ppt/notesSlides/notesSlide10.xml" ContentType="application/vnd.openxmlformats-officedocument.presentationml.notesSlide+xml"/>
  <Override PartName="/ppt/tags/tag4.xml" ContentType="application/vnd.openxmlformats-officedocument.presentationml.tags+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tags/tag5.xml" ContentType="application/vnd.openxmlformats-officedocument.presentationml.tags+xml"/>
  <Override PartName="/ppt/notesSlides/notesSlide14.xml" ContentType="application/vnd.openxmlformats-officedocument.presentationml.notesSlide+xml"/>
  <Override PartName="/ppt/tags/tag6.xml" ContentType="application/vnd.openxmlformats-officedocument.presentationml.tags+xml"/>
  <Override PartName="/ppt/notesSlides/notesSlide15.xml" ContentType="application/vnd.openxmlformats-officedocument.presentationml.notesSlide+xml"/>
  <Override PartName="/ppt/tags/tag7.xml" ContentType="application/vnd.openxmlformats-officedocument.presentationml.tags+xml"/>
  <Override PartName="/ppt/notesSlides/notesSlide16.xml" ContentType="application/vnd.openxmlformats-officedocument.presentationml.notesSlide+xml"/>
  <Override PartName="/ppt/tags/tag8.xml" ContentType="application/vnd.openxmlformats-officedocument.presentationml.tags+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tags/tag9.xml" ContentType="application/vnd.openxmlformats-officedocument.presentationml.tags+xml"/>
  <Override PartName="/ppt/notesSlides/notesSlide19.xml" ContentType="application/vnd.openxmlformats-officedocument.presentationml.notesSlide+xml"/>
  <Override PartName="/ppt/tags/tag10.xml" ContentType="application/vnd.openxmlformats-officedocument.presentationml.tags+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tags/tag11.xml" ContentType="application/vnd.openxmlformats-officedocument.presentationml.tags+xml"/>
  <Override PartName="/ppt/notesSlides/notesSlide23.xml" ContentType="application/vnd.openxmlformats-officedocument.presentationml.notesSlide+xml"/>
  <Override PartName="/ppt/tags/tag12.xml" ContentType="application/vnd.openxmlformats-officedocument.presentationml.tags+xml"/>
  <Override PartName="/ppt/notesSlides/notesSlide24.xml" ContentType="application/vnd.openxmlformats-officedocument.presentationml.notesSlide+xml"/>
  <Override PartName="/ppt/tags/tag13.xml" ContentType="application/vnd.openxmlformats-officedocument.presentationml.tags+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tags/tag14.xml" ContentType="application/vnd.openxmlformats-officedocument.presentationml.tags+xml"/>
  <Override PartName="/ppt/notesSlides/notesSlide27.xml" ContentType="application/vnd.openxmlformats-officedocument.presentationml.notesSlide+xml"/>
  <Override PartName="/ppt/tags/tag15.xml" ContentType="application/vnd.openxmlformats-officedocument.presentationml.tags+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tags/tag16.xml" ContentType="application/vnd.openxmlformats-officedocument.presentationml.tags+xml"/>
  <Override PartName="/ppt/notesSlides/notesSlide30.xml" ContentType="application/vnd.openxmlformats-officedocument.presentationml.notesSlide+xml"/>
  <Override PartName="/ppt/tags/tag17.xml" ContentType="application/vnd.openxmlformats-officedocument.presentationml.tags+xml"/>
  <Override PartName="/ppt/notesSlides/notesSlide31.xml" ContentType="application/vnd.openxmlformats-officedocument.presentationml.notesSlide+xml"/>
  <Override PartName="/ppt/tags/tag18.xml" ContentType="application/vnd.openxmlformats-officedocument.presentationml.tags+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tags/tag19.xml" ContentType="application/vnd.openxmlformats-officedocument.presentationml.tags+xml"/>
  <Override PartName="/ppt/notesSlides/notesSlide39.xml" ContentType="application/vnd.openxmlformats-officedocument.presentationml.notesSlide+xml"/>
  <Override PartName="/ppt/tags/tag20.xml" ContentType="application/vnd.openxmlformats-officedocument.presentationml.tags+xml"/>
  <Override PartName="/ppt/notesSlides/notesSlide40.xml" ContentType="application/vnd.openxmlformats-officedocument.presentationml.notesSlide+xml"/>
  <Override PartName="/ppt/tags/tag21.xml" ContentType="application/vnd.openxmlformats-officedocument.presentationml.tags+xml"/>
  <Override PartName="/ppt/notesSlides/notesSlide41.xml" ContentType="application/vnd.openxmlformats-officedocument.presentationml.notesSlide+xml"/>
  <Override PartName="/ppt/tags/tag22.xml" ContentType="application/vnd.openxmlformats-officedocument.presentationml.tags+xml"/>
  <Override PartName="/ppt/notesSlides/notesSlide42.xml" ContentType="application/vnd.openxmlformats-officedocument.presentationml.notesSlide+xml"/>
  <Override PartName="/ppt/tags/tag23.xml" ContentType="application/vnd.openxmlformats-officedocument.presentationml.tags+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1" r:id="rId1"/>
  </p:sldMasterIdLst>
  <p:notesMasterIdLst>
    <p:notesMasterId r:id="rId55"/>
  </p:notesMasterIdLst>
  <p:handoutMasterIdLst>
    <p:handoutMasterId r:id="rId56"/>
  </p:handoutMasterIdLst>
  <p:sldIdLst>
    <p:sldId id="257" r:id="rId2"/>
    <p:sldId id="537" r:id="rId3"/>
    <p:sldId id="538" r:id="rId4"/>
    <p:sldId id="543" r:id="rId5"/>
    <p:sldId id="542" r:id="rId6"/>
    <p:sldId id="344" r:id="rId7"/>
    <p:sldId id="345" r:id="rId8"/>
    <p:sldId id="346" r:id="rId9"/>
    <p:sldId id="347" r:id="rId10"/>
    <p:sldId id="348" r:id="rId11"/>
    <p:sldId id="349" r:id="rId12"/>
    <p:sldId id="350" r:id="rId13"/>
    <p:sldId id="413" r:id="rId14"/>
    <p:sldId id="351" r:id="rId15"/>
    <p:sldId id="389" r:id="rId16"/>
    <p:sldId id="352" r:id="rId17"/>
    <p:sldId id="353" r:id="rId18"/>
    <p:sldId id="376" r:id="rId19"/>
    <p:sldId id="396" r:id="rId20"/>
    <p:sldId id="397" r:id="rId21"/>
    <p:sldId id="390" r:id="rId22"/>
    <p:sldId id="392" r:id="rId23"/>
    <p:sldId id="391" r:id="rId24"/>
    <p:sldId id="354" r:id="rId25"/>
    <p:sldId id="355" r:id="rId26"/>
    <p:sldId id="356" r:id="rId27"/>
    <p:sldId id="415" r:id="rId28"/>
    <p:sldId id="357" r:id="rId29"/>
    <p:sldId id="358" r:id="rId30"/>
    <p:sldId id="544" r:id="rId31"/>
    <p:sldId id="359" r:id="rId32"/>
    <p:sldId id="360" r:id="rId33"/>
    <p:sldId id="361" r:id="rId34"/>
    <p:sldId id="387" r:id="rId35"/>
    <p:sldId id="411" r:id="rId36"/>
    <p:sldId id="739" r:id="rId37"/>
    <p:sldId id="412" r:id="rId38"/>
    <p:sldId id="388" r:id="rId39"/>
    <p:sldId id="394" r:id="rId40"/>
    <p:sldId id="362" r:id="rId41"/>
    <p:sldId id="393" r:id="rId42"/>
    <p:sldId id="400" r:id="rId43"/>
    <p:sldId id="401" r:id="rId44"/>
    <p:sldId id="402" r:id="rId45"/>
    <p:sldId id="403" r:id="rId46"/>
    <p:sldId id="409" r:id="rId47"/>
    <p:sldId id="410" r:id="rId48"/>
    <p:sldId id="407" r:id="rId49"/>
    <p:sldId id="404" r:id="rId50"/>
    <p:sldId id="405" r:id="rId51"/>
    <p:sldId id="419" r:id="rId52"/>
    <p:sldId id="406" r:id="rId53"/>
    <p:sldId id="418" r:id="rId54"/>
  </p:sldIdLst>
  <p:sldSz cx="9144000" cy="6858000" type="screen4x3"/>
  <p:notesSz cx="6858000" cy="9144000"/>
  <p:defaultTextStyle>
    <a:defPPr>
      <a:defRPr lang="ja-JP"/>
    </a:defPPr>
    <a:lvl1pPr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1pPr>
    <a:lvl2pPr marL="4572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2pPr>
    <a:lvl3pPr marL="9144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3pPr>
    <a:lvl4pPr marL="13716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4pPr>
    <a:lvl5pPr marL="18288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5pPr>
    <a:lvl6pPr marL="22860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6pPr>
    <a:lvl7pPr marL="27432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7pPr>
    <a:lvl8pPr marL="32004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8pPr>
    <a:lvl9pPr marL="36576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0000"/>
    <a:srgbClr val="0000FF"/>
    <a:srgbClr val="FFFF99"/>
    <a:srgbClr val="FF99FF"/>
    <a:srgbClr val="CCFFFF"/>
    <a:srgbClr val="FF66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79" autoAdjust="0"/>
    <p:restoredTop sz="73995" autoAdjust="0"/>
  </p:normalViewPr>
  <p:slideViewPr>
    <p:cSldViewPr>
      <p:cViewPr varScale="1">
        <p:scale>
          <a:sx n="73" d="100"/>
          <a:sy n="73" d="100"/>
        </p:scale>
        <p:origin x="1464" y="66"/>
      </p:cViewPr>
      <p:guideLst>
        <p:guide orient="horz" pos="2160"/>
        <p:guide pos="2880"/>
      </p:guideLst>
    </p:cSldViewPr>
  </p:slideViewPr>
  <p:outlineViewPr>
    <p:cViewPr>
      <p:scale>
        <a:sx n="33" d="100"/>
        <a:sy n="33" d="100"/>
      </p:scale>
      <p:origin x="0" y="0"/>
    </p:cViewPr>
    <p:sldLst>
      <p:sld r:id="rId1" collapse="1"/>
    </p:sldLst>
  </p:outlineViewPr>
  <p:notesTextViewPr>
    <p:cViewPr>
      <p:scale>
        <a:sx n="100" d="100"/>
        <a:sy n="100" d="100"/>
      </p:scale>
      <p:origin x="0" y="0"/>
    </p:cViewPr>
  </p:notesTextViewPr>
  <p:sorterViewPr>
    <p:cViewPr>
      <p:scale>
        <a:sx n="66" d="100"/>
        <a:sy n="66" d="100"/>
      </p:scale>
      <p:origin x="0" y="5874"/>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handoutMaster" Target="handoutMasters/handoutMaster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_rels/viewProps.xml.rels><?xml version="1.0" encoding="UTF-8" standalone="yes"?>
<Relationships xmlns="http://schemas.openxmlformats.org/package/2006/relationships"><Relationship Id="rId1" Type="http://schemas.openxmlformats.org/officeDocument/2006/relationships/slide" Target="slides/slide48.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0" y="0"/>
            <a:ext cx="29718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lvl1pPr eaLnBrk="1" hangingPunct="1">
              <a:spcBef>
                <a:spcPct val="50000"/>
              </a:spcBef>
              <a:defRPr sz="1200">
                <a:latin typeface="Times New Roman" panose="02020603050405020304" pitchFamily="18" charset="0"/>
              </a:defRPr>
            </a:lvl1pPr>
          </a:lstStyle>
          <a:p>
            <a:pPr>
              <a:defRPr/>
            </a:pPr>
            <a:endParaRPr lang="en-US" altLang="ja-JP"/>
          </a:p>
        </p:txBody>
      </p:sp>
      <p:sp>
        <p:nvSpPr>
          <p:cNvPr id="2051" name="Rectangle 3"/>
          <p:cNvSpPr>
            <a:spLocks noGrp="1" noChangeArrowheads="1"/>
          </p:cNvSpPr>
          <p:nvPr>
            <p:ph type="dt" sz="quarter" idx="1"/>
          </p:nvPr>
        </p:nvSpPr>
        <p:spPr bwMode="auto">
          <a:xfrm>
            <a:off x="3886200" y="0"/>
            <a:ext cx="29718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lvl1pPr algn="r" eaLnBrk="1" hangingPunct="1">
              <a:spcBef>
                <a:spcPct val="50000"/>
              </a:spcBef>
              <a:defRPr sz="1200">
                <a:latin typeface="Times New Roman" panose="02020603050405020304" pitchFamily="18" charset="0"/>
              </a:defRPr>
            </a:lvl1pPr>
          </a:lstStyle>
          <a:p>
            <a:pPr>
              <a:defRPr/>
            </a:pPr>
            <a:endParaRPr lang="en-US" altLang="ja-JP"/>
          </a:p>
        </p:txBody>
      </p:sp>
      <p:sp>
        <p:nvSpPr>
          <p:cNvPr id="2052" name="Rectangle 4"/>
          <p:cNvSpPr>
            <a:spLocks noGrp="1" noChangeArrowheads="1"/>
          </p:cNvSpPr>
          <p:nvPr>
            <p:ph type="ftr" sz="quarter" idx="2"/>
          </p:nvPr>
        </p:nvSpPr>
        <p:spPr bwMode="auto">
          <a:xfrm>
            <a:off x="0" y="8686800"/>
            <a:ext cx="29718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b" anchorCtr="0" compatLnSpc="1">
            <a:prstTxWarp prst="textNoShape">
              <a:avLst/>
            </a:prstTxWarp>
          </a:bodyPr>
          <a:lstStyle>
            <a:lvl1pPr eaLnBrk="1" hangingPunct="1">
              <a:spcBef>
                <a:spcPct val="50000"/>
              </a:spcBef>
              <a:defRPr sz="1200">
                <a:latin typeface="Times New Roman" panose="02020603050405020304" pitchFamily="18" charset="0"/>
              </a:defRPr>
            </a:lvl1pPr>
          </a:lstStyle>
          <a:p>
            <a:pPr>
              <a:defRPr/>
            </a:pPr>
            <a:endParaRPr lang="en-US" altLang="ja-JP"/>
          </a:p>
        </p:txBody>
      </p:sp>
      <p:sp>
        <p:nvSpPr>
          <p:cNvPr id="2053" name="Rectangle 5"/>
          <p:cNvSpPr>
            <a:spLocks noGrp="1" noChangeArrowheads="1"/>
          </p:cNvSpPr>
          <p:nvPr>
            <p:ph type="sldNum" sz="quarter" idx="3"/>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b" anchorCtr="0" compatLnSpc="1">
            <a:prstTxWarp prst="textNoShape">
              <a:avLst/>
            </a:prstTxWarp>
          </a:bodyPr>
          <a:lstStyle>
            <a:lvl1pPr algn="r" eaLnBrk="1" hangingPunct="1">
              <a:spcBef>
                <a:spcPct val="50000"/>
              </a:spcBef>
              <a:defRPr sz="1200">
                <a:latin typeface="Times New Roman" panose="02020603050405020304" pitchFamily="18" charset="0"/>
              </a:defRPr>
            </a:lvl1pPr>
          </a:lstStyle>
          <a:p>
            <a:pPr>
              <a:defRPr/>
            </a:pPr>
            <a:fld id="{262B6089-E1D0-4598-8515-6142D9BE327C}" type="slidenum">
              <a:rPr lang="en-US" altLang="ja-JP"/>
              <a:pPr>
                <a:defRPr/>
              </a:pPr>
              <a:t>‹#›</a:t>
            </a:fld>
            <a:endParaRPr lang="en-US" altLang="ja-JP"/>
          </a:p>
        </p:txBody>
      </p:sp>
    </p:spTree>
    <p:extLst>
      <p:ext uri="{BB962C8B-B14F-4D97-AF65-F5344CB8AC3E}">
        <p14:creationId xmlns:p14="http://schemas.microsoft.com/office/powerpoint/2010/main" val="165031896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1026"/>
          <p:cNvSpPr>
            <a:spLocks noGrp="1" noChangeArrowheads="1"/>
          </p:cNvSpPr>
          <p:nvPr>
            <p:ph type="hdr" sz="quarter"/>
          </p:nvPr>
        </p:nvSpPr>
        <p:spPr bwMode="auto">
          <a:xfrm>
            <a:off x="0" y="0"/>
            <a:ext cx="29718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lvl1pPr eaLnBrk="1" hangingPunct="1">
              <a:spcBef>
                <a:spcPct val="50000"/>
              </a:spcBef>
              <a:defRPr sz="1200">
                <a:latin typeface="Times New Roman" panose="02020603050405020304" pitchFamily="18" charset="0"/>
              </a:defRPr>
            </a:lvl1pPr>
          </a:lstStyle>
          <a:p>
            <a:pPr>
              <a:defRPr/>
            </a:pPr>
            <a:endParaRPr lang="en-US" altLang="ja-JP"/>
          </a:p>
        </p:txBody>
      </p:sp>
      <p:sp>
        <p:nvSpPr>
          <p:cNvPr id="4099" name="Rectangle 1027"/>
          <p:cNvSpPr>
            <a:spLocks noGrp="1" noChangeArrowheads="1"/>
          </p:cNvSpPr>
          <p:nvPr>
            <p:ph type="dt" idx="1"/>
          </p:nvPr>
        </p:nvSpPr>
        <p:spPr bwMode="auto">
          <a:xfrm>
            <a:off x="3886200" y="0"/>
            <a:ext cx="29718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lvl1pPr algn="r" eaLnBrk="1" hangingPunct="1">
              <a:spcBef>
                <a:spcPct val="50000"/>
              </a:spcBef>
              <a:defRPr sz="1200">
                <a:latin typeface="Times New Roman" panose="02020603050405020304" pitchFamily="18" charset="0"/>
              </a:defRPr>
            </a:lvl1pPr>
          </a:lstStyle>
          <a:p>
            <a:pPr>
              <a:defRPr/>
            </a:pPr>
            <a:endParaRPr lang="en-US" altLang="ja-JP"/>
          </a:p>
        </p:txBody>
      </p:sp>
      <p:sp>
        <p:nvSpPr>
          <p:cNvPr id="3076" name="Rectangle 1028"/>
          <p:cNvSpPr>
            <a:spLocks noGrp="1" noRot="1" noChangeAspect="1" noChangeArrowheads="1"/>
          </p:cNvSpPr>
          <p:nvPr>
            <p:ph type="sldImg" idx="2"/>
          </p:nvPr>
        </p:nvSpPr>
        <p:spPr bwMode="auto">
          <a:xfrm>
            <a:off x="1143000" y="685800"/>
            <a:ext cx="4572000" cy="34290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4101" name="Rectangle 1029"/>
          <p:cNvSpPr>
            <a:spLocks noGrp="1" noChangeArrowheads="1"/>
          </p:cNvSpPr>
          <p:nvPr>
            <p:ph type="body" sz="quarter" idx="3"/>
          </p:nvPr>
        </p:nvSpPr>
        <p:spPr bwMode="auto">
          <a:xfrm>
            <a:off x="914400" y="4343400"/>
            <a:ext cx="5029200" cy="4114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noProof="0"/>
              <a:t>マスターテキストの書式設定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4102" name="Rectangle 1030"/>
          <p:cNvSpPr>
            <a:spLocks noGrp="1" noChangeArrowheads="1"/>
          </p:cNvSpPr>
          <p:nvPr>
            <p:ph type="ftr" sz="quarter" idx="4"/>
          </p:nvPr>
        </p:nvSpPr>
        <p:spPr bwMode="auto">
          <a:xfrm>
            <a:off x="0" y="8686800"/>
            <a:ext cx="29718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b" anchorCtr="0" compatLnSpc="1">
            <a:prstTxWarp prst="textNoShape">
              <a:avLst/>
            </a:prstTxWarp>
          </a:bodyPr>
          <a:lstStyle>
            <a:lvl1pPr eaLnBrk="1" hangingPunct="1">
              <a:spcBef>
                <a:spcPct val="50000"/>
              </a:spcBef>
              <a:defRPr sz="1200">
                <a:latin typeface="Times New Roman" panose="02020603050405020304" pitchFamily="18" charset="0"/>
              </a:defRPr>
            </a:lvl1pPr>
          </a:lstStyle>
          <a:p>
            <a:pPr>
              <a:defRPr/>
            </a:pPr>
            <a:endParaRPr lang="en-US" altLang="ja-JP"/>
          </a:p>
        </p:txBody>
      </p:sp>
      <p:sp>
        <p:nvSpPr>
          <p:cNvPr id="4103" name="Rectangle 1031"/>
          <p:cNvSpPr>
            <a:spLocks noGrp="1" noChangeArrowheads="1"/>
          </p:cNvSpPr>
          <p:nvPr>
            <p:ph type="sldNum" sz="quarter" idx="5"/>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b" anchorCtr="0" compatLnSpc="1">
            <a:prstTxWarp prst="textNoShape">
              <a:avLst/>
            </a:prstTxWarp>
          </a:bodyPr>
          <a:lstStyle>
            <a:lvl1pPr algn="r" eaLnBrk="1" hangingPunct="1">
              <a:spcBef>
                <a:spcPct val="50000"/>
              </a:spcBef>
              <a:defRPr sz="1200">
                <a:latin typeface="Times New Roman" panose="02020603050405020304" pitchFamily="18" charset="0"/>
              </a:defRPr>
            </a:lvl1pPr>
          </a:lstStyle>
          <a:p>
            <a:pPr>
              <a:defRPr/>
            </a:pPr>
            <a:fld id="{305F3783-9878-4556-96E2-75250F5BBCA3}" type="slidenum">
              <a:rPr lang="en-US" altLang="ja-JP"/>
              <a:pPr>
                <a:defRPr/>
              </a:pPr>
              <a:t>‹#›</a:t>
            </a:fld>
            <a:endParaRPr lang="en-US" altLang="ja-JP"/>
          </a:p>
        </p:txBody>
      </p:sp>
    </p:spTree>
    <p:extLst>
      <p:ext uri="{BB962C8B-B14F-4D97-AF65-F5344CB8AC3E}">
        <p14:creationId xmlns:p14="http://schemas.microsoft.com/office/powerpoint/2010/main" val="13656661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Times New Roman" panose="02020603050405020304" pitchFamily="18" charset="0"/>
        <a:ea typeface="ＭＳ Ｐ明朝" panose="02020600040205080304" pitchFamily="18" charset="-128"/>
        <a:cs typeface="+mn-cs"/>
      </a:defRPr>
    </a:lvl1pPr>
    <a:lvl2pPr marL="457200" algn="l" rtl="0" eaLnBrk="0" fontAlgn="base" hangingPunct="0">
      <a:spcBef>
        <a:spcPct val="30000"/>
      </a:spcBef>
      <a:spcAft>
        <a:spcPct val="0"/>
      </a:spcAft>
      <a:defRPr kumimoji="1" sz="1200" kern="1200">
        <a:solidFill>
          <a:schemeClr val="tx1"/>
        </a:solidFill>
        <a:latin typeface="Times New Roman" panose="02020603050405020304" pitchFamily="18" charset="0"/>
        <a:ea typeface="ＭＳ Ｐ明朝" panose="02020600040205080304" pitchFamily="18" charset="-128"/>
        <a:cs typeface="+mn-cs"/>
      </a:defRPr>
    </a:lvl2pPr>
    <a:lvl3pPr marL="914400" algn="l" rtl="0" eaLnBrk="0" fontAlgn="base" hangingPunct="0">
      <a:spcBef>
        <a:spcPct val="30000"/>
      </a:spcBef>
      <a:spcAft>
        <a:spcPct val="0"/>
      </a:spcAft>
      <a:defRPr kumimoji="1" sz="1200" kern="1200">
        <a:solidFill>
          <a:schemeClr val="tx1"/>
        </a:solidFill>
        <a:latin typeface="Times New Roman" panose="02020603050405020304" pitchFamily="18" charset="0"/>
        <a:ea typeface="ＭＳ Ｐ明朝" panose="02020600040205080304" pitchFamily="18" charset="-128"/>
        <a:cs typeface="+mn-cs"/>
      </a:defRPr>
    </a:lvl3pPr>
    <a:lvl4pPr marL="1371600" algn="l" rtl="0" eaLnBrk="0" fontAlgn="base" hangingPunct="0">
      <a:spcBef>
        <a:spcPct val="30000"/>
      </a:spcBef>
      <a:spcAft>
        <a:spcPct val="0"/>
      </a:spcAft>
      <a:defRPr kumimoji="1" sz="1200" kern="1200">
        <a:solidFill>
          <a:schemeClr val="tx1"/>
        </a:solidFill>
        <a:latin typeface="Times New Roman" panose="02020603050405020304" pitchFamily="18" charset="0"/>
        <a:ea typeface="ＭＳ Ｐ明朝" panose="02020600040205080304" pitchFamily="18" charset="-128"/>
        <a:cs typeface="+mn-cs"/>
      </a:defRPr>
    </a:lvl4pPr>
    <a:lvl5pPr marL="1828800" algn="l" rtl="0" eaLnBrk="0" fontAlgn="base" hangingPunct="0">
      <a:spcBef>
        <a:spcPct val="30000"/>
      </a:spcBef>
      <a:spcAft>
        <a:spcPct val="0"/>
      </a:spcAft>
      <a:defRPr kumimoji="1" sz="1200" kern="1200">
        <a:solidFill>
          <a:schemeClr val="tx1"/>
        </a:solidFill>
        <a:latin typeface="Times New Roman" panose="02020603050405020304" pitchFamily="18" charset="0"/>
        <a:ea typeface="ＭＳ Ｐ明朝" panose="02020600040205080304" pitchFamily="18"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Today,</a:t>
            </a:r>
            <a:r>
              <a:rPr kumimoji="1" lang="ja-JP" altLang="en-US" dirty="0"/>
              <a:t> </a:t>
            </a:r>
            <a:r>
              <a:rPr kumimoji="1" lang="en-US" altLang="ja-JP" dirty="0"/>
              <a:t>I am talking about the basic knowledge on buses and crossbar switches used in UMA or multi-core.</a:t>
            </a:r>
            <a:endParaRPr kumimoji="1" lang="ja-JP" altLang="en-US" dirty="0"/>
          </a:p>
        </p:txBody>
      </p:sp>
      <p:sp>
        <p:nvSpPr>
          <p:cNvPr id="4" name="スライド番号プレースホルダー 3"/>
          <p:cNvSpPr>
            <a:spLocks noGrp="1"/>
          </p:cNvSpPr>
          <p:nvPr>
            <p:ph type="sldNum" sz="quarter" idx="5"/>
          </p:nvPr>
        </p:nvSpPr>
        <p:spPr/>
        <p:txBody>
          <a:bodyPr/>
          <a:lstStyle/>
          <a:p>
            <a:pPr>
              <a:defRPr/>
            </a:pPr>
            <a:fld id="{305F3783-9878-4556-96E2-75250F5BBCA3}" type="slidenum">
              <a:rPr lang="en-US" altLang="ja-JP" smtClean="0"/>
              <a:pPr>
                <a:defRPr/>
              </a:pPr>
              <a:t>1</a:t>
            </a:fld>
            <a:endParaRPr lang="en-US" altLang="ja-JP"/>
          </a:p>
        </p:txBody>
      </p:sp>
    </p:spTree>
    <p:extLst>
      <p:ext uri="{BB962C8B-B14F-4D97-AF65-F5344CB8AC3E}">
        <p14:creationId xmlns:p14="http://schemas.microsoft.com/office/powerpoint/2010/main" val="189284496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Now,</a:t>
            </a:r>
            <a:r>
              <a:rPr kumimoji="1" lang="ja-JP" altLang="en-US" dirty="0"/>
              <a:t> </a:t>
            </a:r>
            <a:r>
              <a:rPr kumimoji="1" lang="en-US" altLang="ja-JP" dirty="0"/>
              <a:t>let</a:t>
            </a:r>
            <a:r>
              <a:rPr kumimoji="1" lang="ja-JP" altLang="en-US" dirty="0"/>
              <a:t> </a:t>
            </a:r>
            <a:r>
              <a:rPr kumimoji="1" lang="en-US" altLang="ja-JP" dirty="0"/>
              <a:t>me</a:t>
            </a:r>
            <a:r>
              <a:rPr kumimoji="1" lang="ja-JP" altLang="en-US" dirty="0"/>
              <a:t> </a:t>
            </a:r>
            <a:r>
              <a:rPr kumimoji="1" lang="en-US" altLang="ja-JP" dirty="0"/>
              <a:t>explain</a:t>
            </a:r>
            <a:r>
              <a:rPr kumimoji="1" lang="ja-JP" altLang="en-US" dirty="0"/>
              <a:t> </a:t>
            </a:r>
            <a:r>
              <a:rPr kumimoji="1" lang="en-US" altLang="ja-JP" dirty="0"/>
              <a:t>some</a:t>
            </a:r>
            <a:r>
              <a:rPr kumimoji="1" lang="ja-JP" altLang="en-US" dirty="0"/>
              <a:t> </a:t>
            </a:r>
            <a:r>
              <a:rPr kumimoji="1" lang="en-US" altLang="ja-JP" dirty="0"/>
              <a:t>terms</a:t>
            </a:r>
            <a:r>
              <a:rPr kumimoji="1" lang="ja-JP" altLang="en-US" dirty="0"/>
              <a:t> </a:t>
            </a:r>
            <a:r>
              <a:rPr kumimoji="1" lang="en-US" altLang="ja-JP" dirty="0"/>
              <a:t>around</a:t>
            </a:r>
            <a:r>
              <a:rPr kumimoji="1" lang="ja-JP" altLang="en-US" dirty="0"/>
              <a:t> </a:t>
            </a:r>
            <a:r>
              <a:rPr kumimoji="1" lang="en-US" altLang="ja-JP" dirty="0"/>
              <a:t>bus. </a:t>
            </a:r>
            <a:endParaRPr kumimoji="1" lang="ja-JP" altLang="en-US" dirty="0"/>
          </a:p>
        </p:txBody>
      </p:sp>
      <p:sp>
        <p:nvSpPr>
          <p:cNvPr id="4" name="スライド番号プレースホルダー 3"/>
          <p:cNvSpPr>
            <a:spLocks noGrp="1"/>
          </p:cNvSpPr>
          <p:nvPr>
            <p:ph type="sldNum" sz="quarter" idx="5"/>
          </p:nvPr>
        </p:nvSpPr>
        <p:spPr/>
        <p:txBody>
          <a:bodyPr/>
          <a:lstStyle/>
          <a:p>
            <a:pPr>
              <a:defRPr/>
            </a:pPr>
            <a:fld id="{305F3783-9878-4556-96E2-75250F5BBCA3}" type="slidenum">
              <a:rPr lang="en-US" altLang="ja-JP" smtClean="0"/>
              <a:pPr>
                <a:defRPr/>
              </a:pPr>
              <a:t>10</a:t>
            </a:fld>
            <a:endParaRPr lang="en-US" altLang="ja-JP"/>
          </a:p>
        </p:txBody>
      </p:sp>
    </p:spTree>
    <p:extLst>
      <p:ext uri="{BB962C8B-B14F-4D97-AF65-F5344CB8AC3E}">
        <p14:creationId xmlns:p14="http://schemas.microsoft.com/office/powerpoint/2010/main" val="357146901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When you want to use a bus, first, you have to get the mastership with the arbitration. Then, you start the bus transaction. Usually, address and data are multiplexed, so first, address is transferred. At that time, handshake is needed between the master and slaves. Then, data transfer starts. Multiple data are often transferred iteratively synchronized with a clock in the synchronous bus. At the end of transaction, sometimes, data for error detecting or correction code are transferred. Then, the master releases the mastership, and the next transaction starts by another master.</a:t>
            </a:r>
            <a:endParaRPr kumimoji="1" lang="ja-JP" altLang="en-US" dirty="0"/>
          </a:p>
        </p:txBody>
      </p:sp>
      <p:sp>
        <p:nvSpPr>
          <p:cNvPr id="4" name="スライド番号プレースホルダー 3"/>
          <p:cNvSpPr>
            <a:spLocks noGrp="1"/>
          </p:cNvSpPr>
          <p:nvPr>
            <p:ph type="sldNum" sz="quarter" idx="5"/>
          </p:nvPr>
        </p:nvSpPr>
        <p:spPr/>
        <p:txBody>
          <a:bodyPr/>
          <a:lstStyle/>
          <a:p>
            <a:pPr>
              <a:defRPr/>
            </a:pPr>
            <a:fld id="{305F3783-9878-4556-96E2-75250F5BBCA3}" type="slidenum">
              <a:rPr lang="en-US" altLang="ja-JP" smtClean="0"/>
              <a:pPr>
                <a:defRPr/>
              </a:pPr>
              <a:t>11</a:t>
            </a:fld>
            <a:endParaRPr lang="en-US" altLang="ja-JP"/>
          </a:p>
        </p:txBody>
      </p:sp>
    </p:spTree>
    <p:extLst>
      <p:ext uri="{BB962C8B-B14F-4D97-AF65-F5344CB8AC3E}">
        <p14:creationId xmlns:p14="http://schemas.microsoft.com/office/powerpoint/2010/main" val="235535910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Arbiter is classified into centralized and distributed. The simplest centralized arbiter is a priority encoder. It selects a winner from multiple competitors. For multicores, since every module is embedded into a chip, the centralized arbiter is used.</a:t>
            </a:r>
            <a:endParaRPr kumimoji="1" lang="ja-JP" altLang="en-US" dirty="0"/>
          </a:p>
        </p:txBody>
      </p:sp>
      <p:sp>
        <p:nvSpPr>
          <p:cNvPr id="4" name="スライド番号プレースホルダー 3"/>
          <p:cNvSpPr>
            <a:spLocks noGrp="1"/>
          </p:cNvSpPr>
          <p:nvPr>
            <p:ph type="sldNum" sz="quarter" idx="5"/>
          </p:nvPr>
        </p:nvSpPr>
        <p:spPr/>
        <p:txBody>
          <a:bodyPr/>
          <a:lstStyle/>
          <a:p>
            <a:pPr>
              <a:defRPr/>
            </a:pPr>
            <a:fld id="{305F3783-9878-4556-96E2-75250F5BBCA3}" type="slidenum">
              <a:rPr lang="en-US" altLang="ja-JP" smtClean="0"/>
              <a:pPr>
                <a:defRPr/>
              </a:pPr>
              <a:t>12</a:t>
            </a:fld>
            <a:endParaRPr lang="en-US" altLang="ja-JP"/>
          </a:p>
        </p:txBody>
      </p:sp>
    </p:spTree>
    <p:extLst>
      <p:ext uri="{BB962C8B-B14F-4D97-AF65-F5344CB8AC3E}">
        <p14:creationId xmlns:p14="http://schemas.microsoft.com/office/powerpoint/2010/main" val="303538681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There are various types of priority encoders. They somehow, resemble to adders. The simplest one uses the ripple carry structure. Like the adder, it has the problem of long delay time. So, look ahead, incremented, and </a:t>
            </a:r>
            <a:r>
              <a:rPr kumimoji="1" lang="en-US" altLang="ja-JP" dirty="0" err="1"/>
              <a:t>Skransky</a:t>
            </a:r>
            <a:r>
              <a:rPr kumimoji="1" lang="en-US" altLang="ja-JP" dirty="0"/>
              <a:t> methods have been proposed to reduce the delay. Of course, they need extra hardware.</a:t>
            </a:r>
            <a:endParaRPr kumimoji="1" lang="ja-JP" altLang="en-US" dirty="0"/>
          </a:p>
        </p:txBody>
      </p:sp>
      <p:sp>
        <p:nvSpPr>
          <p:cNvPr id="4" name="スライド番号プレースホルダー 3"/>
          <p:cNvSpPr>
            <a:spLocks noGrp="1"/>
          </p:cNvSpPr>
          <p:nvPr>
            <p:ph type="sldNum" sz="quarter" idx="5"/>
          </p:nvPr>
        </p:nvSpPr>
        <p:spPr/>
        <p:txBody>
          <a:bodyPr/>
          <a:lstStyle/>
          <a:p>
            <a:pPr>
              <a:defRPr/>
            </a:pPr>
            <a:fld id="{305F3783-9878-4556-96E2-75250F5BBCA3}" type="slidenum">
              <a:rPr lang="en-US" altLang="ja-JP" smtClean="0"/>
              <a:pPr>
                <a:defRPr/>
              </a:pPr>
              <a:t>13</a:t>
            </a:fld>
            <a:endParaRPr lang="en-US" altLang="ja-JP"/>
          </a:p>
        </p:txBody>
      </p:sp>
    </p:spTree>
    <p:extLst>
      <p:ext uri="{BB962C8B-B14F-4D97-AF65-F5344CB8AC3E}">
        <p14:creationId xmlns:p14="http://schemas.microsoft.com/office/powerpoint/2010/main" val="302286694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Daisy chain is the simplest arbiter. The modules are connected tandemly with the signals EI and EO. The rule is simple, if there is no requests, the module transfers the level of EI to EO. The request can be issued only if EI is High level, and negates EO. All the following modules’ EI turns Low, thus they cannot issue the request. Obviously, the leftmost module as the highest priority. Since this method is easy to implement, it is often used for an arbiter Direct Memory Access or DMA requests.</a:t>
            </a:r>
            <a:endParaRPr kumimoji="1" lang="ja-JP" altLang="en-US" dirty="0"/>
          </a:p>
        </p:txBody>
      </p:sp>
      <p:sp>
        <p:nvSpPr>
          <p:cNvPr id="4" name="スライド番号プレースホルダー 3"/>
          <p:cNvSpPr>
            <a:spLocks noGrp="1"/>
          </p:cNvSpPr>
          <p:nvPr>
            <p:ph type="sldNum" sz="quarter" idx="5"/>
          </p:nvPr>
        </p:nvSpPr>
        <p:spPr/>
        <p:txBody>
          <a:bodyPr/>
          <a:lstStyle/>
          <a:p>
            <a:pPr>
              <a:defRPr/>
            </a:pPr>
            <a:fld id="{305F3783-9878-4556-96E2-75250F5BBCA3}" type="slidenum">
              <a:rPr lang="en-US" altLang="ja-JP" smtClean="0"/>
              <a:pPr>
                <a:defRPr/>
              </a:pPr>
              <a:t>14</a:t>
            </a:fld>
            <a:endParaRPr lang="en-US" altLang="ja-JP"/>
          </a:p>
        </p:txBody>
      </p:sp>
    </p:spTree>
    <p:extLst>
      <p:ext uri="{BB962C8B-B14F-4D97-AF65-F5344CB8AC3E}">
        <p14:creationId xmlns:p14="http://schemas.microsoft.com/office/powerpoint/2010/main" val="389438192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The traditional backplane bus uses the open drain gate. In such a gate, the drain of output transistor is opened and connected together.</a:t>
            </a:r>
          </a:p>
          <a:p>
            <a:r>
              <a:rPr kumimoji="1" lang="en-US" altLang="ja-JP" dirty="0"/>
              <a:t>The high level is supplied through the termination resisters. In this case, if all transistors are off, the bus wire becomes high because it is pulled up by resisters.</a:t>
            </a:r>
          </a:p>
          <a:p>
            <a:r>
              <a:rPr kumimoji="1" lang="en-US" altLang="ja-JP" dirty="0"/>
              <a:t>If at least an input becomes low, the transistor turns on, and the level becomes low. The case of two or more transistors are ON, the same thing happens.  Since at least an input becomes low, the wire is low. Thus, this mechanism is sometimes called Wired-OR. Some people call it AND Tie.</a:t>
            </a:r>
            <a:endParaRPr kumimoji="1" lang="ja-JP" altLang="en-US" dirty="0"/>
          </a:p>
        </p:txBody>
      </p:sp>
      <p:sp>
        <p:nvSpPr>
          <p:cNvPr id="4" name="スライド番号プレースホルダー 3"/>
          <p:cNvSpPr>
            <a:spLocks noGrp="1"/>
          </p:cNvSpPr>
          <p:nvPr>
            <p:ph type="sldNum" sz="quarter" idx="5"/>
          </p:nvPr>
        </p:nvSpPr>
        <p:spPr/>
        <p:txBody>
          <a:bodyPr/>
          <a:lstStyle/>
          <a:p>
            <a:pPr>
              <a:defRPr/>
            </a:pPr>
            <a:fld id="{305F3783-9878-4556-96E2-75250F5BBCA3}" type="slidenum">
              <a:rPr lang="en-US" altLang="ja-JP" smtClean="0"/>
              <a:pPr>
                <a:defRPr/>
              </a:pPr>
              <a:t>15</a:t>
            </a:fld>
            <a:endParaRPr lang="en-US" altLang="ja-JP"/>
          </a:p>
        </p:txBody>
      </p:sp>
    </p:spTree>
    <p:extLst>
      <p:ext uri="{BB962C8B-B14F-4D97-AF65-F5344CB8AC3E}">
        <p14:creationId xmlns:p14="http://schemas.microsoft.com/office/powerpoint/2010/main" val="53805249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By using open drain buses, a log2N distributed bus arbiter can be built. We need log2N buses for N modules. Here, there are 8 modules, so three wires are needed. Each module sends its own binary number to the bus. Here, assume that module 1, 3, and 6 issue the request.</a:t>
            </a:r>
          </a:p>
          <a:p>
            <a:r>
              <a:rPr kumimoji="1" lang="en-US" altLang="ja-JP" dirty="0"/>
              <a:t>Then, the bus is checked from the highest digit. If the level is not the same as its own level, it removes its request from all wires. In this case, the module six withdraws since it receives 0 instead of its issued 1. Then, the second wire is checked. This time 3 withdraws. Finally the module 1 wins.</a:t>
            </a:r>
            <a:endParaRPr kumimoji="1" lang="ja-JP" altLang="en-US" dirty="0"/>
          </a:p>
        </p:txBody>
      </p:sp>
      <p:sp>
        <p:nvSpPr>
          <p:cNvPr id="4" name="スライド番号プレースホルダー 3"/>
          <p:cNvSpPr>
            <a:spLocks noGrp="1"/>
          </p:cNvSpPr>
          <p:nvPr>
            <p:ph type="sldNum" sz="quarter" idx="5"/>
          </p:nvPr>
        </p:nvSpPr>
        <p:spPr/>
        <p:txBody>
          <a:bodyPr/>
          <a:lstStyle/>
          <a:p>
            <a:pPr>
              <a:defRPr/>
            </a:pPr>
            <a:fld id="{305F3783-9878-4556-96E2-75250F5BBCA3}" type="slidenum">
              <a:rPr lang="en-US" altLang="ja-JP" smtClean="0"/>
              <a:pPr>
                <a:defRPr/>
              </a:pPr>
              <a:t>16</a:t>
            </a:fld>
            <a:endParaRPr lang="en-US" altLang="ja-JP"/>
          </a:p>
        </p:txBody>
      </p:sp>
    </p:spTree>
    <p:extLst>
      <p:ext uri="{BB962C8B-B14F-4D97-AF65-F5344CB8AC3E}">
        <p14:creationId xmlns:p14="http://schemas.microsoft.com/office/powerpoint/2010/main" val="86745158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The problem of the distributed arbiter is it takes Log2N clocks to fix the result. Keio university invented the improved the method. The key of magic is to cut the wire and divides it into 4 segments and 2 segments like this.</a:t>
            </a:r>
          </a:p>
          <a:p>
            <a:r>
              <a:rPr kumimoji="1" lang="en-US" altLang="ja-JP" dirty="0"/>
              <a:t>Then the same algorithm is applied, but this time the winner can be selected just with a clock cycle, since 0 is not propagated beyond the cut. I think it is a good idea, and Keio University got a patent. Unfortunately, no one was interested in this idea and this patent was expired without getting any money.</a:t>
            </a:r>
            <a:endParaRPr kumimoji="1" lang="ja-JP" altLang="en-US" dirty="0"/>
          </a:p>
        </p:txBody>
      </p:sp>
      <p:sp>
        <p:nvSpPr>
          <p:cNvPr id="4" name="スライド番号プレースホルダー 3"/>
          <p:cNvSpPr>
            <a:spLocks noGrp="1"/>
          </p:cNvSpPr>
          <p:nvPr>
            <p:ph type="sldNum" sz="quarter" idx="5"/>
          </p:nvPr>
        </p:nvSpPr>
        <p:spPr/>
        <p:txBody>
          <a:bodyPr/>
          <a:lstStyle/>
          <a:p>
            <a:pPr>
              <a:defRPr/>
            </a:pPr>
            <a:fld id="{305F3783-9878-4556-96E2-75250F5BBCA3}" type="slidenum">
              <a:rPr lang="en-US" altLang="ja-JP" smtClean="0"/>
              <a:pPr>
                <a:defRPr/>
              </a:pPr>
              <a:t>17</a:t>
            </a:fld>
            <a:endParaRPr lang="en-US" altLang="ja-JP"/>
          </a:p>
        </p:txBody>
      </p:sp>
    </p:spTree>
    <p:extLst>
      <p:ext uri="{BB962C8B-B14F-4D97-AF65-F5344CB8AC3E}">
        <p14:creationId xmlns:p14="http://schemas.microsoft.com/office/powerpoint/2010/main" val="124291154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If the priority level of the arbiter is fixed, the starvation problem may happen. That is, a weak module cannot use the bus continuously. For the central arbiter, the round robin priority scheduling can be implemented. That is the priority level is shifted between modules. For the distributed arbiter, it is hard to be implemented. In this case </a:t>
            </a:r>
            <a:r>
              <a:rPr kumimoji="1" lang="en-US" altLang="ja-JP" dirty="0" err="1"/>
              <a:t>pheudo</a:t>
            </a:r>
            <a:r>
              <a:rPr kumimoji="1" lang="en-US" altLang="ja-JP" dirty="0"/>
              <a:t> round robin method is used.</a:t>
            </a:r>
            <a:endParaRPr kumimoji="1" lang="ja-JP" altLang="en-US" dirty="0"/>
          </a:p>
        </p:txBody>
      </p:sp>
      <p:sp>
        <p:nvSpPr>
          <p:cNvPr id="4" name="スライド番号プレースホルダー 3"/>
          <p:cNvSpPr>
            <a:spLocks noGrp="1"/>
          </p:cNvSpPr>
          <p:nvPr>
            <p:ph type="sldNum" sz="quarter" idx="5"/>
          </p:nvPr>
        </p:nvSpPr>
        <p:spPr/>
        <p:txBody>
          <a:bodyPr/>
          <a:lstStyle/>
          <a:p>
            <a:pPr>
              <a:defRPr/>
            </a:pPr>
            <a:fld id="{305F3783-9878-4556-96E2-75250F5BBCA3}" type="slidenum">
              <a:rPr lang="en-US" altLang="ja-JP" smtClean="0"/>
              <a:pPr>
                <a:defRPr/>
              </a:pPr>
              <a:t>18</a:t>
            </a:fld>
            <a:endParaRPr lang="en-US" altLang="ja-JP"/>
          </a:p>
        </p:txBody>
      </p:sp>
    </p:spTree>
    <p:extLst>
      <p:ext uri="{BB962C8B-B14F-4D97-AF65-F5344CB8AC3E}">
        <p14:creationId xmlns:p14="http://schemas.microsoft.com/office/powerpoint/2010/main" val="400063805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This diagram shows the round robin priority scheduling. After an arbitration is finished, the priority shifts so that the fairness of the bus is kept.</a:t>
            </a:r>
            <a:endParaRPr kumimoji="1" lang="ja-JP" altLang="en-US" dirty="0"/>
          </a:p>
        </p:txBody>
      </p:sp>
      <p:sp>
        <p:nvSpPr>
          <p:cNvPr id="4" name="スライド番号プレースホルダー 3"/>
          <p:cNvSpPr>
            <a:spLocks noGrp="1"/>
          </p:cNvSpPr>
          <p:nvPr>
            <p:ph type="sldNum" sz="quarter" idx="5"/>
          </p:nvPr>
        </p:nvSpPr>
        <p:spPr/>
        <p:txBody>
          <a:bodyPr/>
          <a:lstStyle/>
          <a:p>
            <a:pPr>
              <a:defRPr/>
            </a:pPr>
            <a:fld id="{305F3783-9878-4556-96E2-75250F5BBCA3}" type="slidenum">
              <a:rPr lang="en-US" altLang="ja-JP" smtClean="0"/>
              <a:pPr>
                <a:defRPr/>
              </a:pPr>
              <a:t>19</a:t>
            </a:fld>
            <a:endParaRPr lang="en-US" altLang="ja-JP"/>
          </a:p>
        </p:txBody>
      </p:sp>
    </p:spTree>
    <p:extLst>
      <p:ext uri="{BB962C8B-B14F-4D97-AF65-F5344CB8AC3E}">
        <p14:creationId xmlns:p14="http://schemas.microsoft.com/office/powerpoint/2010/main" val="325303928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First of all, let’s review on the memory hierarch. It makes the use of special and temporal locality of memory access. That is, a high speed but small  memory is located near the CPU. L1 or level 1 cache is directly connected to the CPU, and L2 cache is located on the same chip. L3 cache is an on-board cache but recently it is also embedded in the same chip. These cache memory modules are all implemented with SRAM or static ram. The main memory is implemented with the dynamic RAM. From the main memory, all memory modules are transparent, that is, they have to be controlled by the hardware. The secondary memory is managed by the operating system. It has been built with magnetic disk, but recently, flush memory has taken place rapidly.</a:t>
            </a:r>
            <a:endParaRPr kumimoji="1" lang="ja-JP" altLang="en-US" dirty="0"/>
          </a:p>
        </p:txBody>
      </p:sp>
      <p:sp>
        <p:nvSpPr>
          <p:cNvPr id="4" name="スライド番号プレースホルダー 3"/>
          <p:cNvSpPr>
            <a:spLocks noGrp="1"/>
          </p:cNvSpPr>
          <p:nvPr>
            <p:ph type="sldNum" sz="quarter" idx="10"/>
          </p:nvPr>
        </p:nvSpPr>
        <p:spPr/>
        <p:txBody>
          <a:bodyPr/>
          <a:lstStyle/>
          <a:p>
            <a:fld id="{2987AA2A-6C43-49E9-A54D-981E862D90CF}" type="slidenum">
              <a:rPr lang="en-US" altLang="ja-JP" smtClean="0"/>
              <a:pPr/>
              <a:t>2</a:t>
            </a:fld>
            <a:endParaRPr lang="en-US" altLang="ja-JP"/>
          </a:p>
        </p:txBody>
      </p:sp>
    </p:spTree>
    <p:extLst>
      <p:ext uri="{BB962C8B-B14F-4D97-AF65-F5344CB8AC3E}">
        <p14:creationId xmlns:p14="http://schemas.microsoft.com/office/powerpoint/2010/main" val="1430681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Since the round robin scheduling takes cost, a simpler policy is often used. The rule is simple, a module who won the arbitration cannot issue the next request until there is no requesting module. This diagram shows an example.</a:t>
            </a:r>
            <a:endParaRPr kumimoji="1" lang="ja-JP" altLang="en-US" dirty="0"/>
          </a:p>
        </p:txBody>
      </p:sp>
      <p:sp>
        <p:nvSpPr>
          <p:cNvPr id="4" name="スライド番号プレースホルダー 3"/>
          <p:cNvSpPr>
            <a:spLocks noGrp="1"/>
          </p:cNvSpPr>
          <p:nvPr>
            <p:ph type="sldNum" sz="quarter" idx="5"/>
          </p:nvPr>
        </p:nvSpPr>
        <p:spPr/>
        <p:txBody>
          <a:bodyPr/>
          <a:lstStyle/>
          <a:p>
            <a:pPr>
              <a:defRPr/>
            </a:pPr>
            <a:fld id="{305F3783-9878-4556-96E2-75250F5BBCA3}" type="slidenum">
              <a:rPr lang="en-US" altLang="ja-JP" smtClean="0"/>
              <a:pPr>
                <a:defRPr/>
              </a:pPr>
              <a:t>20</a:t>
            </a:fld>
            <a:endParaRPr lang="en-US" altLang="ja-JP"/>
          </a:p>
        </p:txBody>
      </p:sp>
    </p:spTree>
    <p:extLst>
      <p:ext uri="{BB962C8B-B14F-4D97-AF65-F5344CB8AC3E}">
        <p14:creationId xmlns:p14="http://schemas.microsoft.com/office/powerpoint/2010/main" val="37898169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The bus arbitration is usually done overlapped with bus transaction itself. Thus, during a transaction, the next bus master is selected, and the time of bus arbitration is hidden. This is why the speed of arbiter is sometimes not treated as a critical matter.</a:t>
            </a:r>
            <a:endParaRPr kumimoji="1" lang="ja-JP" altLang="en-US" dirty="0"/>
          </a:p>
        </p:txBody>
      </p:sp>
      <p:sp>
        <p:nvSpPr>
          <p:cNvPr id="4" name="スライド番号プレースホルダー 3"/>
          <p:cNvSpPr>
            <a:spLocks noGrp="1"/>
          </p:cNvSpPr>
          <p:nvPr>
            <p:ph type="sldNum" sz="quarter" idx="5"/>
          </p:nvPr>
        </p:nvSpPr>
        <p:spPr/>
        <p:txBody>
          <a:bodyPr/>
          <a:lstStyle/>
          <a:p>
            <a:pPr>
              <a:defRPr/>
            </a:pPr>
            <a:fld id="{305F3783-9878-4556-96E2-75250F5BBCA3}" type="slidenum">
              <a:rPr lang="en-US" altLang="ja-JP" smtClean="0"/>
              <a:pPr>
                <a:defRPr/>
              </a:pPr>
              <a:t>21</a:t>
            </a:fld>
            <a:endParaRPr lang="en-US" altLang="ja-JP"/>
          </a:p>
        </p:txBody>
      </p:sp>
    </p:spTree>
    <p:extLst>
      <p:ext uri="{BB962C8B-B14F-4D97-AF65-F5344CB8AC3E}">
        <p14:creationId xmlns:p14="http://schemas.microsoft.com/office/powerpoint/2010/main" val="2894251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Now, let me explain about the handshake mechanism. For a bus with a single slave, 2-line handshake is enough. If it transfers data with four edges, it is called 4-edge handshake, and with 2 edges, it is called 2-edge handshake. For multiple slaves we need three lines.</a:t>
            </a:r>
            <a:endParaRPr kumimoji="1" lang="ja-JP" altLang="en-US" dirty="0"/>
          </a:p>
        </p:txBody>
      </p:sp>
      <p:sp>
        <p:nvSpPr>
          <p:cNvPr id="4" name="スライド番号プレースホルダー 3"/>
          <p:cNvSpPr>
            <a:spLocks noGrp="1"/>
          </p:cNvSpPr>
          <p:nvPr>
            <p:ph type="sldNum" sz="quarter" idx="5"/>
          </p:nvPr>
        </p:nvSpPr>
        <p:spPr/>
        <p:txBody>
          <a:bodyPr/>
          <a:lstStyle/>
          <a:p>
            <a:pPr>
              <a:defRPr/>
            </a:pPr>
            <a:fld id="{305F3783-9878-4556-96E2-75250F5BBCA3}" type="slidenum">
              <a:rPr lang="en-US" altLang="ja-JP" smtClean="0"/>
              <a:pPr>
                <a:defRPr/>
              </a:pPr>
              <a:t>23</a:t>
            </a:fld>
            <a:endParaRPr lang="en-US" altLang="ja-JP"/>
          </a:p>
        </p:txBody>
      </p:sp>
    </p:spTree>
    <p:extLst>
      <p:ext uri="{BB962C8B-B14F-4D97-AF65-F5344CB8AC3E}">
        <p14:creationId xmlns:p14="http://schemas.microsoft.com/office/powerpoint/2010/main" val="59201794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This shows a waveform of the 2-line 4-edge handshake. Here is an example of transferring the data from the master to a slave. The master set the address or data on the bus and assert the strobe. The slave checks the strobe and receives the content on the bus at the negative edge of the strobe signal. After receiving the slave changes the acknowledge low to high. The master removes the content and changes strobe to high. After checking it, the slave returns the acknowledge signal and goes to the next step. This method uses four edges to send one item on the bus.</a:t>
            </a:r>
            <a:endParaRPr kumimoji="1" lang="ja-JP" altLang="en-US" dirty="0"/>
          </a:p>
        </p:txBody>
      </p:sp>
      <p:sp>
        <p:nvSpPr>
          <p:cNvPr id="4" name="スライド番号プレースホルダー 3"/>
          <p:cNvSpPr>
            <a:spLocks noGrp="1"/>
          </p:cNvSpPr>
          <p:nvPr>
            <p:ph type="sldNum" sz="quarter" idx="5"/>
          </p:nvPr>
        </p:nvSpPr>
        <p:spPr/>
        <p:txBody>
          <a:bodyPr/>
          <a:lstStyle/>
          <a:p>
            <a:pPr>
              <a:defRPr/>
            </a:pPr>
            <a:fld id="{305F3783-9878-4556-96E2-75250F5BBCA3}" type="slidenum">
              <a:rPr lang="en-US" altLang="ja-JP" smtClean="0"/>
              <a:pPr>
                <a:defRPr/>
              </a:pPr>
              <a:t>24</a:t>
            </a:fld>
            <a:endParaRPr lang="en-US" altLang="ja-JP"/>
          </a:p>
        </p:txBody>
      </p:sp>
    </p:spTree>
    <p:extLst>
      <p:ext uri="{BB962C8B-B14F-4D97-AF65-F5344CB8AC3E}">
        <p14:creationId xmlns:p14="http://schemas.microsoft.com/office/powerpoint/2010/main" val="63094730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4 edge handshake is time consuming. So, we can send the next data at the rising edge of the strobe. This is called 2 edge handshake. Address or data are transferred at the both edge.</a:t>
            </a:r>
            <a:endParaRPr kumimoji="1" lang="ja-JP" altLang="en-US" dirty="0"/>
          </a:p>
        </p:txBody>
      </p:sp>
      <p:sp>
        <p:nvSpPr>
          <p:cNvPr id="4" name="スライド番号プレースホルダー 3"/>
          <p:cNvSpPr>
            <a:spLocks noGrp="1"/>
          </p:cNvSpPr>
          <p:nvPr>
            <p:ph type="sldNum" sz="quarter" idx="5"/>
          </p:nvPr>
        </p:nvSpPr>
        <p:spPr/>
        <p:txBody>
          <a:bodyPr/>
          <a:lstStyle/>
          <a:p>
            <a:pPr>
              <a:defRPr/>
            </a:pPr>
            <a:fld id="{305F3783-9878-4556-96E2-75250F5BBCA3}" type="slidenum">
              <a:rPr lang="en-US" altLang="ja-JP" smtClean="0"/>
              <a:pPr>
                <a:defRPr/>
              </a:pPr>
              <a:t>25</a:t>
            </a:fld>
            <a:endParaRPr lang="en-US" altLang="ja-JP"/>
          </a:p>
        </p:txBody>
      </p:sp>
    </p:spTree>
    <p:extLst>
      <p:ext uri="{BB962C8B-B14F-4D97-AF65-F5344CB8AC3E}">
        <p14:creationId xmlns:p14="http://schemas.microsoft.com/office/powerpoint/2010/main" val="279257643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Two line handshake does not work well when the number of slaves become two or more. In this case, when both slaves receive the data, they turn acknowledge line high. Since open drain bus is used for acknowledge line, it turns high when the slower module changes the level. This diagram seems well.</a:t>
            </a:r>
            <a:endParaRPr kumimoji="1" lang="ja-JP" altLang="en-US" dirty="0"/>
          </a:p>
        </p:txBody>
      </p:sp>
      <p:sp>
        <p:nvSpPr>
          <p:cNvPr id="4" name="スライド番号プレースホルダー 3"/>
          <p:cNvSpPr>
            <a:spLocks noGrp="1"/>
          </p:cNvSpPr>
          <p:nvPr>
            <p:ph type="sldNum" sz="quarter" idx="5"/>
          </p:nvPr>
        </p:nvSpPr>
        <p:spPr/>
        <p:txBody>
          <a:bodyPr/>
          <a:lstStyle/>
          <a:p>
            <a:pPr>
              <a:defRPr/>
            </a:pPr>
            <a:fld id="{305F3783-9878-4556-96E2-75250F5BBCA3}" type="slidenum">
              <a:rPr lang="en-US" altLang="ja-JP" smtClean="0"/>
              <a:pPr>
                <a:defRPr/>
              </a:pPr>
              <a:t>26</a:t>
            </a:fld>
            <a:endParaRPr lang="en-US" altLang="ja-JP"/>
          </a:p>
        </p:txBody>
      </p:sp>
    </p:spTree>
    <p:extLst>
      <p:ext uri="{BB962C8B-B14F-4D97-AF65-F5344CB8AC3E}">
        <p14:creationId xmlns:p14="http://schemas.microsoft.com/office/powerpoint/2010/main" val="3443162444"/>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Let’s think well. Why 2-line handshake cannot manage multiple slaves and another line is needed?</a:t>
            </a:r>
            <a:endParaRPr kumimoji="1" lang="ja-JP" altLang="en-US" dirty="0"/>
          </a:p>
        </p:txBody>
      </p:sp>
      <p:sp>
        <p:nvSpPr>
          <p:cNvPr id="4" name="スライド番号プレースホルダー 3"/>
          <p:cNvSpPr>
            <a:spLocks noGrp="1"/>
          </p:cNvSpPr>
          <p:nvPr>
            <p:ph type="sldNum" sz="quarter" idx="5"/>
          </p:nvPr>
        </p:nvSpPr>
        <p:spPr/>
        <p:txBody>
          <a:bodyPr/>
          <a:lstStyle/>
          <a:p>
            <a:pPr>
              <a:defRPr/>
            </a:pPr>
            <a:fld id="{305F3783-9878-4556-96E2-75250F5BBCA3}" type="slidenum">
              <a:rPr lang="en-US" altLang="ja-JP" smtClean="0"/>
              <a:pPr>
                <a:defRPr/>
              </a:pPr>
              <a:t>27</a:t>
            </a:fld>
            <a:endParaRPr lang="en-US" altLang="ja-JP"/>
          </a:p>
        </p:txBody>
      </p:sp>
    </p:spTree>
    <p:extLst>
      <p:ext uri="{BB962C8B-B14F-4D97-AF65-F5344CB8AC3E}">
        <p14:creationId xmlns:p14="http://schemas.microsoft.com/office/powerpoint/2010/main" val="1497994532"/>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This diagram illustrates the reason. Assume that the module 2 is extremely slow. Even the case, the acknowledge for receiving data will transferred well because of the wired or bus. When the slower module turns the level high, the bus level becomes high. However, when master wants to go to next step and turns the strobe high. In this case, the acknowledge signal becomes low when the faster module turns the level low. So, the master cannot recognize whether the slower module is ready or not. In this case, the master can go the next bus transaction and misunderstand the acknowledge of the slower module.</a:t>
            </a:r>
            <a:endParaRPr kumimoji="1" lang="ja-JP" altLang="en-US" dirty="0"/>
          </a:p>
        </p:txBody>
      </p:sp>
      <p:sp>
        <p:nvSpPr>
          <p:cNvPr id="4" name="スライド番号プレースホルダー 3"/>
          <p:cNvSpPr>
            <a:spLocks noGrp="1"/>
          </p:cNvSpPr>
          <p:nvPr>
            <p:ph type="sldNum" sz="quarter" idx="5"/>
          </p:nvPr>
        </p:nvSpPr>
        <p:spPr/>
        <p:txBody>
          <a:bodyPr/>
          <a:lstStyle/>
          <a:p>
            <a:pPr>
              <a:defRPr/>
            </a:pPr>
            <a:fld id="{305F3783-9878-4556-96E2-75250F5BBCA3}" type="slidenum">
              <a:rPr lang="en-US" altLang="ja-JP" smtClean="0"/>
              <a:pPr>
                <a:defRPr/>
              </a:pPr>
              <a:t>28</a:t>
            </a:fld>
            <a:endParaRPr lang="en-US" altLang="ja-JP"/>
          </a:p>
        </p:txBody>
      </p:sp>
    </p:spTree>
    <p:extLst>
      <p:ext uri="{BB962C8B-B14F-4D97-AF65-F5344CB8AC3E}">
        <p14:creationId xmlns:p14="http://schemas.microsoft.com/office/powerpoint/2010/main" val="1512294665"/>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This problem can be solved by providing another acknowledge signals and using them in turn. In this case, only the rising edge can be used for the handshake, and it certainly becomes high when the slower module turns to high. This diagram shows 3-line 4-edge handshake, but 3-line 2-edge handshake is possible.</a:t>
            </a:r>
            <a:endParaRPr kumimoji="1" lang="ja-JP" altLang="en-US" dirty="0"/>
          </a:p>
        </p:txBody>
      </p:sp>
      <p:sp>
        <p:nvSpPr>
          <p:cNvPr id="4" name="スライド番号プレースホルダー 3"/>
          <p:cNvSpPr>
            <a:spLocks noGrp="1"/>
          </p:cNvSpPr>
          <p:nvPr>
            <p:ph type="sldNum" sz="quarter" idx="5"/>
          </p:nvPr>
        </p:nvSpPr>
        <p:spPr/>
        <p:txBody>
          <a:bodyPr/>
          <a:lstStyle/>
          <a:p>
            <a:pPr>
              <a:defRPr/>
            </a:pPr>
            <a:fld id="{305F3783-9878-4556-96E2-75250F5BBCA3}" type="slidenum">
              <a:rPr lang="en-US" altLang="ja-JP" smtClean="0"/>
              <a:pPr>
                <a:defRPr/>
              </a:pPr>
              <a:t>29</a:t>
            </a:fld>
            <a:endParaRPr lang="en-US" altLang="ja-JP"/>
          </a:p>
        </p:txBody>
      </p:sp>
    </p:spTree>
    <p:extLst>
      <p:ext uri="{BB962C8B-B14F-4D97-AF65-F5344CB8AC3E}">
        <p14:creationId xmlns:p14="http://schemas.microsoft.com/office/powerpoint/2010/main" val="2928690775"/>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Inside the chip, of course, the wired-or wire is not used, but the concept itself is not changed. Two acknowledge signals are used to inform master whether slaves are ready or not.</a:t>
            </a:r>
            <a:endParaRPr kumimoji="1" lang="ja-JP" altLang="en-US" dirty="0"/>
          </a:p>
        </p:txBody>
      </p:sp>
      <p:sp>
        <p:nvSpPr>
          <p:cNvPr id="4" name="スライド番号プレースホルダー 3"/>
          <p:cNvSpPr>
            <a:spLocks noGrp="1"/>
          </p:cNvSpPr>
          <p:nvPr>
            <p:ph type="sldNum" sz="quarter" idx="5"/>
          </p:nvPr>
        </p:nvSpPr>
        <p:spPr/>
        <p:txBody>
          <a:bodyPr/>
          <a:lstStyle/>
          <a:p>
            <a:pPr>
              <a:defRPr/>
            </a:pPr>
            <a:fld id="{305F3783-9878-4556-96E2-75250F5BBCA3}" type="slidenum">
              <a:rPr lang="en-US" altLang="ja-JP" smtClean="0"/>
              <a:pPr>
                <a:defRPr/>
              </a:pPr>
              <a:t>30</a:t>
            </a:fld>
            <a:endParaRPr lang="en-US" altLang="ja-JP"/>
          </a:p>
        </p:txBody>
      </p:sp>
    </p:spTree>
    <p:extLst>
      <p:ext uri="{BB962C8B-B14F-4D97-AF65-F5344CB8AC3E}">
        <p14:creationId xmlns:p14="http://schemas.microsoft.com/office/powerpoint/2010/main" val="198517073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The memory hierarchy is implemented with two types of bus or switch: North bridge and south bridge. They are Intel’s </a:t>
            </a:r>
            <a:r>
              <a:rPr kumimoji="1" lang="en-US" altLang="ja-JP" dirty="0" err="1"/>
              <a:t>terminorogy</a:t>
            </a:r>
            <a:r>
              <a:rPr kumimoji="1" lang="en-US" altLang="ja-JP" dirty="0"/>
              <a:t>. North bridge is a switch for high speed devices such as DRAMs and graphics processing unit. On the other hand south bridge is a bridge to I/O devices, USB, Ethernet and other legacy I/</a:t>
            </a:r>
            <a:r>
              <a:rPr kumimoji="1" lang="en-US" altLang="ja-JP" dirty="0" err="1"/>
              <a:t>Os</a:t>
            </a:r>
            <a:r>
              <a:rPr kumimoji="1" lang="en-US" altLang="ja-JP" dirty="0"/>
              <a:t>. PCIe bus is also connected.</a:t>
            </a:r>
            <a:endParaRPr kumimoji="1" lang="ja-JP" altLang="en-US" dirty="0"/>
          </a:p>
        </p:txBody>
      </p:sp>
      <p:sp>
        <p:nvSpPr>
          <p:cNvPr id="4" name="スライド番号プレースホルダー 3"/>
          <p:cNvSpPr>
            <a:spLocks noGrp="1"/>
          </p:cNvSpPr>
          <p:nvPr>
            <p:ph type="sldNum" sz="quarter" idx="5"/>
          </p:nvPr>
        </p:nvSpPr>
        <p:spPr/>
        <p:txBody>
          <a:bodyPr/>
          <a:lstStyle/>
          <a:p>
            <a:pPr>
              <a:defRPr/>
            </a:pPr>
            <a:fld id="{305F3783-9878-4556-96E2-75250F5BBCA3}" type="slidenum">
              <a:rPr lang="en-US" altLang="ja-JP" smtClean="0"/>
              <a:pPr>
                <a:defRPr/>
              </a:pPr>
              <a:t>3</a:t>
            </a:fld>
            <a:endParaRPr lang="en-US" altLang="ja-JP"/>
          </a:p>
        </p:txBody>
      </p:sp>
    </p:spTree>
    <p:extLst>
      <p:ext uri="{BB962C8B-B14F-4D97-AF65-F5344CB8AC3E}">
        <p14:creationId xmlns:p14="http://schemas.microsoft.com/office/powerpoint/2010/main" val="3797183629"/>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Usually, the handshake is required when bus transaction is started. But, the data transfer can be done synchronized with the bus clock, and continuous data transfer can be done. This is why the synchronous bus is suitable for block or burst data transfer. After that, the handshake is taken.</a:t>
            </a:r>
            <a:endParaRPr kumimoji="1" lang="ja-JP" altLang="en-US" dirty="0"/>
          </a:p>
        </p:txBody>
      </p:sp>
      <p:sp>
        <p:nvSpPr>
          <p:cNvPr id="4" name="スライド番号プレースホルダー 3"/>
          <p:cNvSpPr>
            <a:spLocks noGrp="1"/>
          </p:cNvSpPr>
          <p:nvPr>
            <p:ph type="sldNum" sz="quarter" idx="5"/>
          </p:nvPr>
        </p:nvSpPr>
        <p:spPr/>
        <p:txBody>
          <a:bodyPr/>
          <a:lstStyle/>
          <a:p>
            <a:pPr>
              <a:defRPr/>
            </a:pPr>
            <a:fld id="{305F3783-9878-4556-96E2-75250F5BBCA3}" type="slidenum">
              <a:rPr lang="en-US" altLang="ja-JP" smtClean="0"/>
              <a:pPr>
                <a:defRPr/>
              </a:pPr>
              <a:t>31</a:t>
            </a:fld>
            <a:endParaRPr lang="en-US" altLang="ja-JP"/>
          </a:p>
        </p:txBody>
      </p:sp>
    </p:spTree>
    <p:extLst>
      <p:ext uri="{BB962C8B-B14F-4D97-AF65-F5344CB8AC3E}">
        <p14:creationId xmlns:p14="http://schemas.microsoft.com/office/powerpoint/2010/main" val="1882908069"/>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On the basic bus, the bus is locked during the waiting time. Assume that the module A is a core and module B is a memory. When a core sends an address with reading request, the memory starts reading the data. After the memory is ready, the data block is transferred.</a:t>
            </a:r>
            <a:endParaRPr kumimoji="1" lang="ja-JP" altLang="en-US" dirty="0"/>
          </a:p>
        </p:txBody>
      </p:sp>
      <p:sp>
        <p:nvSpPr>
          <p:cNvPr id="4" name="スライド番号プレースホルダー 3"/>
          <p:cNvSpPr>
            <a:spLocks noGrp="1"/>
          </p:cNvSpPr>
          <p:nvPr>
            <p:ph type="sldNum" sz="quarter" idx="5"/>
          </p:nvPr>
        </p:nvSpPr>
        <p:spPr/>
        <p:txBody>
          <a:bodyPr/>
          <a:lstStyle/>
          <a:p>
            <a:pPr>
              <a:defRPr/>
            </a:pPr>
            <a:fld id="{305F3783-9878-4556-96E2-75250F5BBCA3}" type="slidenum">
              <a:rPr lang="en-US" altLang="ja-JP" smtClean="0"/>
              <a:pPr>
                <a:defRPr/>
              </a:pPr>
              <a:t>32</a:t>
            </a:fld>
            <a:endParaRPr lang="en-US" altLang="ja-JP"/>
          </a:p>
        </p:txBody>
      </p:sp>
    </p:spTree>
    <p:extLst>
      <p:ext uri="{BB962C8B-B14F-4D97-AF65-F5344CB8AC3E}">
        <p14:creationId xmlns:p14="http://schemas.microsoft.com/office/powerpoint/2010/main" val="1945122591"/>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For efficient use of such a waiting time, the split transaction is used. After sending the address and reading request, the module A releases the bus. So, the module C can use the bus for its purpose. After the waiting time, the split transaction from B to A starts again. After that, the data transfer from C to D is executed.</a:t>
            </a:r>
          </a:p>
        </p:txBody>
      </p:sp>
      <p:sp>
        <p:nvSpPr>
          <p:cNvPr id="4" name="スライド番号プレースホルダー 3"/>
          <p:cNvSpPr>
            <a:spLocks noGrp="1"/>
          </p:cNvSpPr>
          <p:nvPr>
            <p:ph type="sldNum" sz="quarter" idx="5"/>
          </p:nvPr>
        </p:nvSpPr>
        <p:spPr/>
        <p:txBody>
          <a:bodyPr/>
          <a:lstStyle/>
          <a:p>
            <a:pPr>
              <a:defRPr/>
            </a:pPr>
            <a:fld id="{305F3783-9878-4556-96E2-75250F5BBCA3}" type="slidenum">
              <a:rPr lang="en-US" altLang="ja-JP" smtClean="0"/>
              <a:pPr>
                <a:defRPr/>
              </a:pPr>
              <a:t>33</a:t>
            </a:fld>
            <a:endParaRPr lang="en-US" altLang="ja-JP"/>
          </a:p>
        </p:txBody>
      </p:sp>
    </p:spTree>
    <p:extLst>
      <p:ext uri="{BB962C8B-B14F-4D97-AF65-F5344CB8AC3E}">
        <p14:creationId xmlns:p14="http://schemas.microsoft.com/office/powerpoint/2010/main" val="964449815"/>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As the bus for Personal Computers, PCI bus was widely used until about 1990’s. It was 32bit bus with 33MHz clock and then extended to 64bit with 66 </a:t>
            </a:r>
            <a:r>
              <a:rPr kumimoji="1" lang="en-US" altLang="ja-JP" dirty="0" err="1"/>
              <a:t>MHz.</a:t>
            </a:r>
            <a:r>
              <a:rPr kumimoji="1" lang="en-US" altLang="ja-JP" dirty="0"/>
              <a:t> But, it could not cope with the performance improvement of personal computers. Then, the PCI-X, a straight extension was shortly, but they were replaced with a new concept PCI express. It has been widely used.</a:t>
            </a:r>
            <a:endParaRPr kumimoji="1" lang="ja-JP" altLang="en-US" dirty="0"/>
          </a:p>
        </p:txBody>
      </p:sp>
      <p:sp>
        <p:nvSpPr>
          <p:cNvPr id="4" name="スライド番号プレースホルダー 3"/>
          <p:cNvSpPr>
            <a:spLocks noGrp="1"/>
          </p:cNvSpPr>
          <p:nvPr>
            <p:ph type="sldNum" sz="quarter" idx="5"/>
          </p:nvPr>
        </p:nvSpPr>
        <p:spPr/>
        <p:txBody>
          <a:bodyPr/>
          <a:lstStyle/>
          <a:p>
            <a:pPr>
              <a:defRPr/>
            </a:pPr>
            <a:fld id="{305F3783-9878-4556-96E2-75250F5BBCA3}" type="slidenum">
              <a:rPr lang="en-US" altLang="ja-JP" smtClean="0"/>
              <a:pPr>
                <a:defRPr/>
              </a:pPr>
              <a:t>34</a:t>
            </a:fld>
            <a:endParaRPr lang="en-US" altLang="ja-JP"/>
          </a:p>
        </p:txBody>
      </p:sp>
    </p:spTree>
    <p:extLst>
      <p:ext uri="{BB962C8B-B14F-4D97-AF65-F5344CB8AC3E}">
        <p14:creationId xmlns:p14="http://schemas.microsoft.com/office/powerpoint/2010/main" val="3613580727"/>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PCI Express is actually not a bus in traditional sense, but a serial high speed one-to-one bidirectional connection.  There are several bi-directional lanes and form a link. The data is transferred in a packet called TLP or Transaction Layer Packet. It is a packet switching network, but the protocol of old PCI bus is supported.</a:t>
            </a:r>
            <a:endParaRPr kumimoji="1" lang="ja-JP" altLang="en-US" dirty="0"/>
          </a:p>
        </p:txBody>
      </p:sp>
      <p:sp>
        <p:nvSpPr>
          <p:cNvPr id="4" name="スライド番号プレースホルダー 3"/>
          <p:cNvSpPr>
            <a:spLocks noGrp="1"/>
          </p:cNvSpPr>
          <p:nvPr>
            <p:ph type="sldNum" sz="quarter" idx="5"/>
          </p:nvPr>
        </p:nvSpPr>
        <p:spPr/>
        <p:txBody>
          <a:bodyPr/>
          <a:lstStyle/>
          <a:p>
            <a:pPr>
              <a:defRPr/>
            </a:pPr>
            <a:fld id="{305F3783-9878-4556-96E2-75250F5BBCA3}" type="slidenum">
              <a:rPr lang="en-US" altLang="ja-JP" smtClean="0"/>
              <a:pPr>
                <a:defRPr/>
              </a:pPr>
              <a:t>35</a:t>
            </a:fld>
            <a:endParaRPr lang="en-US" altLang="ja-JP"/>
          </a:p>
        </p:txBody>
      </p:sp>
    </p:spTree>
    <p:extLst>
      <p:ext uri="{BB962C8B-B14F-4D97-AF65-F5344CB8AC3E}">
        <p14:creationId xmlns:p14="http://schemas.microsoft.com/office/powerpoint/2010/main" val="3022249769"/>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PCI express is used with a tree like structure. It is connected with CPU through the root complex. It is actually a switch which has multiple links to other switches. I/O modules are connected to end-point. </a:t>
            </a:r>
            <a:endParaRPr kumimoji="1" lang="ja-JP" altLang="en-US" dirty="0"/>
          </a:p>
        </p:txBody>
      </p:sp>
      <p:sp>
        <p:nvSpPr>
          <p:cNvPr id="4" name="スライド番号プレースホルダー 3"/>
          <p:cNvSpPr>
            <a:spLocks noGrp="1"/>
          </p:cNvSpPr>
          <p:nvPr>
            <p:ph type="sldNum" sz="quarter" idx="5"/>
          </p:nvPr>
        </p:nvSpPr>
        <p:spPr/>
        <p:txBody>
          <a:bodyPr/>
          <a:lstStyle/>
          <a:p>
            <a:pPr>
              <a:defRPr/>
            </a:pPr>
            <a:fld id="{305F3783-9878-4556-96E2-75250F5BBCA3}" type="slidenum">
              <a:rPr lang="en-US" altLang="ja-JP" smtClean="0"/>
              <a:pPr>
                <a:defRPr/>
              </a:pPr>
              <a:t>37</a:t>
            </a:fld>
            <a:endParaRPr lang="en-US" altLang="ja-JP"/>
          </a:p>
        </p:txBody>
      </p:sp>
    </p:spTree>
    <p:extLst>
      <p:ext uri="{BB962C8B-B14F-4D97-AF65-F5344CB8AC3E}">
        <p14:creationId xmlns:p14="http://schemas.microsoft.com/office/powerpoint/2010/main" val="2007538910"/>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There are various types of on-chip bus, but recently network-on-chips or </a:t>
            </a:r>
            <a:r>
              <a:rPr kumimoji="1" lang="en-US" altLang="ja-JP" dirty="0" err="1"/>
              <a:t>NoCs</a:t>
            </a:r>
            <a:r>
              <a:rPr kumimoji="1" lang="en-US" altLang="ja-JP" dirty="0"/>
              <a:t> are becoming used popularly.</a:t>
            </a:r>
            <a:endParaRPr kumimoji="1" lang="ja-JP" altLang="en-US" dirty="0"/>
          </a:p>
        </p:txBody>
      </p:sp>
      <p:sp>
        <p:nvSpPr>
          <p:cNvPr id="4" name="スライド番号プレースホルダー 3"/>
          <p:cNvSpPr>
            <a:spLocks noGrp="1"/>
          </p:cNvSpPr>
          <p:nvPr>
            <p:ph type="sldNum" sz="quarter" idx="5"/>
          </p:nvPr>
        </p:nvSpPr>
        <p:spPr/>
        <p:txBody>
          <a:bodyPr/>
          <a:lstStyle/>
          <a:p>
            <a:pPr>
              <a:defRPr/>
            </a:pPr>
            <a:fld id="{305F3783-9878-4556-96E2-75250F5BBCA3}" type="slidenum">
              <a:rPr lang="en-US" altLang="ja-JP" smtClean="0"/>
              <a:pPr>
                <a:defRPr/>
              </a:pPr>
              <a:t>38</a:t>
            </a:fld>
            <a:endParaRPr lang="en-US" altLang="ja-JP"/>
          </a:p>
        </p:txBody>
      </p:sp>
    </p:spTree>
    <p:extLst>
      <p:ext uri="{BB962C8B-B14F-4D97-AF65-F5344CB8AC3E}">
        <p14:creationId xmlns:p14="http://schemas.microsoft.com/office/powerpoint/2010/main" val="2914801014"/>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OK. This is a summary of buses.</a:t>
            </a:r>
            <a:endParaRPr kumimoji="1" lang="ja-JP" altLang="en-US" dirty="0"/>
          </a:p>
        </p:txBody>
      </p:sp>
      <p:sp>
        <p:nvSpPr>
          <p:cNvPr id="4" name="スライド番号プレースホルダー 3"/>
          <p:cNvSpPr>
            <a:spLocks noGrp="1"/>
          </p:cNvSpPr>
          <p:nvPr>
            <p:ph type="sldNum" sz="quarter" idx="5"/>
          </p:nvPr>
        </p:nvSpPr>
        <p:spPr/>
        <p:txBody>
          <a:bodyPr/>
          <a:lstStyle/>
          <a:p>
            <a:pPr>
              <a:defRPr/>
            </a:pPr>
            <a:fld id="{305F3783-9878-4556-96E2-75250F5BBCA3}" type="slidenum">
              <a:rPr lang="en-US" altLang="ja-JP" smtClean="0"/>
              <a:pPr>
                <a:defRPr/>
              </a:pPr>
              <a:t>40</a:t>
            </a:fld>
            <a:endParaRPr lang="en-US" altLang="ja-JP"/>
          </a:p>
        </p:txBody>
      </p:sp>
    </p:spTree>
    <p:extLst>
      <p:ext uri="{BB962C8B-B14F-4D97-AF65-F5344CB8AC3E}">
        <p14:creationId xmlns:p14="http://schemas.microsoft.com/office/powerpoint/2010/main" val="2501168179"/>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Today’s next target is a crossbar switch. Some of you may feel strange, because the crossbar is a typical switch. However, the crossbar switch is actually an extension of multiple buses. Here we assume n cores and m memory. Providing small switching elements at the cross points of their individual buses, the crossbar can be built. That is, it requires </a:t>
            </a:r>
            <a:r>
              <a:rPr kumimoji="1" lang="en-US" altLang="ja-JP" dirty="0" err="1"/>
              <a:t>nxm</a:t>
            </a:r>
            <a:r>
              <a:rPr kumimoji="1" lang="en-US" altLang="ja-JP" dirty="0"/>
              <a:t> cross point switches.</a:t>
            </a:r>
            <a:endParaRPr kumimoji="1" lang="ja-JP" altLang="en-US" dirty="0"/>
          </a:p>
        </p:txBody>
      </p:sp>
      <p:sp>
        <p:nvSpPr>
          <p:cNvPr id="4" name="スライド番号プレースホルダー 3"/>
          <p:cNvSpPr>
            <a:spLocks noGrp="1"/>
          </p:cNvSpPr>
          <p:nvPr>
            <p:ph type="sldNum" sz="quarter" idx="5"/>
          </p:nvPr>
        </p:nvSpPr>
        <p:spPr/>
        <p:txBody>
          <a:bodyPr/>
          <a:lstStyle/>
          <a:p>
            <a:pPr>
              <a:defRPr/>
            </a:pPr>
            <a:fld id="{305F3783-9878-4556-96E2-75250F5BBCA3}" type="slidenum">
              <a:rPr lang="en-US" altLang="ja-JP" smtClean="0"/>
              <a:pPr>
                <a:defRPr/>
              </a:pPr>
              <a:t>42</a:t>
            </a:fld>
            <a:endParaRPr lang="en-US" altLang="ja-JP"/>
          </a:p>
        </p:txBody>
      </p:sp>
    </p:spTree>
    <p:extLst>
      <p:ext uri="{BB962C8B-B14F-4D97-AF65-F5344CB8AC3E}">
        <p14:creationId xmlns:p14="http://schemas.microsoft.com/office/powerpoint/2010/main" val="2331119991"/>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By make the best use of cross point switches dedicated lines can be formed for the different destination. That is it is conflict free or non-blocking.</a:t>
            </a:r>
            <a:endParaRPr kumimoji="1" lang="ja-JP" altLang="en-US" dirty="0"/>
          </a:p>
        </p:txBody>
      </p:sp>
      <p:sp>
        <p:nvSpPr>
          <p:cNvPr id="4" name="スライド番号プレースホルダー 3"/>
          <p:cNvSpPr>
            <a:spLocks noGrp="1"/>
          </p:cNvSpPr>
          <p:nvPr>
            <p:ph type="sldNum" sz="quarter" idx="5"/>
          </p:nvPr>
        </p:nvSpPr>
        <p:spPr/>
        <p:txBody>
          <a:bodyPr/>
          <a:lstStyle/>
          <a:p>
            <a:pPr>
              <a:defRPr/>
            </a:pPr>
            <a:fld id="{305F3783-9878-4556-96E2-75250F5BBCA3}" type="slidenum">
              <a:rPr lang="en-US" altLang="ja-JP" smtClean="0"/>
              <a:pPr>
                <a:defRPr/>
              </a:pPr>
              <a:t>43</a:t>
            </a:fld>
            <a:endParaRPr lang="en-US" altLang="ja-JP"/>
          </a:p>
        </p:txBody>
      </p:sp>
    </p:spTree>
    <p:extLst>
      <p:ext uri="{BB962C8B-B14F-4D97-AF65-F5344CB8AC3E}">
        <p14:creationId xmlns:p14="http://schemas.microsoft.com/office/powerpoint/2010/main" val="16990098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OK. What happens when a multicore is used instead of the uniprocessor? The simplest idea is to share the L1 cache. But, it is impossible because of the severe access contention at the L1 cache, since the L1 cache is very tightly connected to the processing element.</a:t>
            </a:r>
            <a:endParaRPr kumimoji="1" lang="ja-JP" altLang="en-US" dirty="0"/>
          </a:p>
        </p:txBody>
      </p:sp>
      <p:sp>
        <p:nvSpPr>
          <p:cNvPr id="4" name="スライド番号プレースホルダー 3"/>
          <p:cNvSpPr>
            <a:spLocks noGrp="1"/>
          </p:cNvSpPr>
          <p:nvPr>
            <p:ph type="sldNum" sz="quarter" idx="5"/>
          </p:nvPr>
        </p:nvSpPr>
        <p:spPr/>
        <p:txBody>
          <a:bodyPr/>
          <a:lstStyle/>
          <a:p>
            <a:pPr>
              <a:defRPr/>
            </a:pPr>
            <a:fld id="{305F3783-9878-4556-96E2-75250F5BBCA3}" type="slidenum">
              <a:rPr lang="en-US" altLang="ja-JP" smtClean="0"/>
              <a:pPr>
                <a:defRPr/>
              </a:pPr>
              <a:t>4</a:t>
            </a:fld>
            <a:endParaRPr lang="en-US" altLang="ja-JP"/>
          </a:p>
        </p:txBody>
      </p:sp>
    </p:spTree>
    <p:extLst>
      <p:ext uri="{BB962C8B-B14F-4D97-AF65-F5344CB8AC3E}">
        <p14:creationId xmlns:p14="http://schemas.microsoft.com/office/powerpoint/2010/main" val="168592923"/>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However, of course, if the destination module is the same the multiple requests conflict with each other. In this case, like common buses, the arbiters are used. Some people call this conflict, head of line or HOL conflict.</a:t>
            </a:r>
            <a:endParaRPr kumimoji="1" lang="ja-JP" altLang="en-US" dirty="0"/>
          </a:p>
        </p:txBody>
      </p:sp>
      <p:sp>
        <p:nvSpPr>
          <p:cNvPr id="4" name="スライド番号プレースホルダー 3"/>
          <p:cNvSpPr>
            <a:spLocks noGrp="1"/>
          </p:cNvSpPr>
          <p:nvPr>
            <p:ph type="sldNum" sz="quarter" idx="5"/>
          </p:nvPr>
        </p:nvSpPr>
        <p:spPr/>
        <p:txBody>
          <a:bodyPr/>
          <a:lstStyle/>
          <a:p>
            <a:pPr>
              <a:defRPr/>
            </a:pPr>
            <a:fld id="{305F3783-9878-4556-96E2-75250F5BBCA3}" type="slidenum">
              <a:rPr lang="en-US" altLang="ja-JP" smtClean="0"/>
              <a:pPr>
                <a:defRPr/>
              </a:pPr>
              <a:t>44</a:t>
            </a:fld>
            <a:endParaRPr lang="en-US" altLang="ja-JP"/>
          </a:p>
        </p:txBody>
      </p:sp>
    </p:spTree>
    <p:extLst>
      <p:ext uri="{BB962C8B-B14F-4D97-AF65-F5344CB8AC3E}">
        <p14:creationId xmlns:p14="http://schemas.microsoft.com/office/powerpoint/2010/main" val="1608485254"/>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When conflict occurs, one of the requests is usually stored in the input buffer or FIFO attached to the crossbar. After another request passing the crossbar, the waiting request is transferred. The similar mechanism can be provided for the bus. Parallel machines commonly use this style so called input buffer switch.</a:t>
            </a:r>
            <a:endParaRPr kumimoji="1" lang="ja-JP" altLang="en-US" dirty="0"/>
          </a:p>
        </p:txBody>
      </p:sp>
      <p:sp>
        <p:nvSpPr>
          <p:cNvPr id="4" name="スライド番号プレースホルダー 3"/>
          <p:cNvSpPr>
            <a:spLocks noGrp="1"/>
          </p:cNvSpPr>
          <p:nvPr>
            <p:ph type="sldNum" sz="quarter" idx="5"/>
          </p:nvPr>
        </p:nvSpPr>
        <p:spPr/>
        <p:txBody>
          <a:bodyPr/>
          <a:lstStyle/>
          <a:p>
            <a:pPr>
              <a:defRPr/>
            </a:pPr>
            <a:fld id="{305F3783-9878-4556-96E2-75250F5BBCA3}" type="slidenum">
              <a:rPr lang="en-US" altLang="ja-JP" smtClean="0"/>
              <a:pPr>
                <a:defRPr/>
              </a:pPr>
              <a:t>45</a:t>
            </a:fld>
            <a:endParaRPr lang="en-US" altLang="ja-JP"/>
          </a:p>
        </p:txBody>
      </p:sp>
    </p:spTree>
    <p:extLst>
      <p:ext uri="{BB962C8B-B14F-4D97-AF65-F5344CB8AC3E}">
        <p14:creationId xmlns:p14="http://schemas.microsoft.com/office/powerpoint/2010/main" val="2160404970"/>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Some people claim that there is output buffer switch. But, for parallel machine, it is rarely used, because for solving the HOL conflict, the multiple data must be transferred to the output buffer. It means that the output buffer must work with n times clock frequency. This situation is almost impossible for multicore machines.</a:t>
            </a:r>
          </a:p>
          <a:p>
            <a:endParaRPr kumimoji="1" lang="ja-JP" altLang="en-US" dirty="0"/>
          </a:p>
        </p:txBody>
      </p:sp>
      <p:sp>
        <p:nvSpPr>
          <p:cNvPr id="4" name="スライド番号プレースホルダー 3"/>
          <p:cNvSpPr>
            <a:spLocks noGrp="1"/>
          </p:cNvSpPr>
          <p:nvPr>
            <p:ph type="sldNum" sz="quarter" idx="5"/>
          </p:nvPr>
        </p:nvSpPr>
        <p:spPr/>
        <p:txBody>
          <a:bodyPr/>
          <a:lstStyle/>
          <a:p>
            <a:pPr>
              <a:defRPr/>
            </a:pPr>
            <a:fld id="{305F3783-9878-4556-96E2-75250F5BBCA3}" type="slidenum">
              <a:rPr lang="en-US" altLang="ja-JP" smtClean="0"/>
              <a:pPr>
                <a:defRPr/>
              </a:pPr>
              <a:t>46</a:t>
            </a:fld>
            <a:endParaRPr lang="en-US" altLang="ja-JP"/>
          </a:p>
        </p:txBody>
      </p:sp>
    </p:spTree>
    <p:extLst>
      <p:ext uri="{BB962C8B-B14F-4D97-AF65-F5344CB8AC3E}">
        <p14:creationId xmlns:p14="http://schemas.microsoft.com/office/powerpoint/2010/main" val="658504014"/>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Another idea is providing buffers at cross point. It achieves high performance but the total amount of buffer becomes huge.</a:t>
            </a:r>
            <a:endParaRPr kumimoji="1" lang="ja-JP" altLang="en-US" dirty="0"/>
          </a:p>
        </p:txBody>
      </p:sp>
      <p:sp>
        <p:nvSpPr>
          <p:cNvPr id="4" name="スライド番号プレースホルダー 3"/>
          <p:cNvSpPr>
            <a:spLocks noGrp="1"/>
          </p:cNvSpPr>
          <p:nvPr>
            <p:ph type="sldNum" sz="quarter" idx="5"/>
          </p:nvPr>
        </p:nvSpPr>
        <p:spPr/>
        <p:txBody>
          <a:bodyPr/>
          <a:lstStyle/>
          <a:p>
            <a:pPr>
              <a:defRPr/>
            </a:pPr>
            <a:fld id="{305F3783-9878-4556-96E2-75250F5BBCA3}" type="slidenum">
              <a:rPr lang="en-US" altLang="ja-JP" smtClean="0"/>
              <a:pPr>
                <a:defRPr/>
              </a:pPr>
              <a:t>47</a:t>
            </a:fld>
            <a:endParaRPr lang="en-US" altLang="ja-JP"/>
          </a:p>
        </p:txBody>
      </p:sp>
    </p:spTree>
    <p:extLst>
      <p:ext uri="{BB962C8B-B14F-4D97-AF65-F5344CB8AC3E}">
        <p14:creationId xmlns:p14="http://schemas.microsoft.com/office/powerpoint/2010/main" val="567284679"/>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1031"/>
          <p:cNvSpPr>
            <a:spLocks noGrp="1" noChangeArrowheads="1"/>
          </p:cNvSpPr>
          <p:nvPr>
            <p:ph type="sldNum" sz="quarter" idx="5"/>
          </p:nvPr>
        </p:nvSpPr>
        <p:spPr>
          <a:noFill/>
        </p:spPr>
        <p:txBody>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fld id="{F6551475-1656-406F-8A0A-3522CC8DB876}" type="slidenum">
              <a:rPr lang="en-US" altLang="ja-JP" smtClean="0">
                <a:latin typeface="Times New Roman" panose="02020603050405020304" pitchFamily="18" charset="0"/>
              </a:rPr>
              <a:pPr/>
              <a:t>48</a:t>
            </a:fld>
            <a:endParaRPr lang="en-US" altLang="ja-JP">
              <a:latin typeface="Times New Roman" panose="02020603050405020304" pitchFamily="18" charset="0"/>
            </a:endParaRPr>
          </a:p>
        </p:txBody>
      </p:sp>
      <p:sp>
        <p:nvSpPr>
          <p:cNvPr id="51203" name="Rectangle 2"/>
          <p:cNvSpPr>
            <a:spLocks noGrp="1" noRot="1" noChangeAspect="1" noChangeArrowheads="1" noTextEdit="1"/>
          </p:cNvSpPr>
          <p:nvPr>
            <p:ph type="sldImg"/>
          </p:nvPr>
        </p:nvSpPr>
        <p:spPr>
          <a:xfrm>
            <a:off x="1195388" y="706438"/>
            <a:ext cx="4516437" cy="3387725"/>
          </a:xfrm>
          <a:ln/>
        </p:spPr>
      </p:sp>
      <p:sp>
        <p:nvSpPr>
          <p:cNvPr id="51204" name="Rectangle 3"/>
          <p:cNvSpPr>
            <a:spLocks noGrp="1" noChangeArrowheads="1"/>
          </p:cNvSpPr>
          <p:nvPr>
            <p:ph type="body" idx="1"/>
          </p:nvPr>
        </p:nvSpPr>
        <p:spPr>
          <a:xfrm>
            <a:off x="930275" y="4376738"/>
            <a:ext cx="5043488" cy="4095750"/>
          </a:xfrm>
          <a:noFill/>
        </p:spPr>
        <p:txBody>
          <a:bodyPr/>
          <a:lstStyle/>
          <a:p>
            <a:pPr eaLnBrk="1" hangingPunct="1"/>
            <a:r>
              <a:rPr lang="en-US" altLang="ja-JP" dirty="0"/>
              <a:t>This is a practical design example of a modern router using the crossbar. I will explain this structure later in this lesson.</a:t>
            </a:r>
            <a:endParaRPr lang="ja-JP" altLang="ja-JP" dirty="0"/>
          </a:p>
        </p:txBody>
      </p:sp>
    </p:spTree>
    <p:extLst>
      <p:ext uri="{BB962C8B-B14F-4D97-AF65-F5344CB8AC3E}">
        <p14:creationId xmlns:p14="http://schemas.microsoft.com/office/powerpoint/2010/main" val="2338570868"/>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Here, the pros and cons of crossbars are summarized.</a:t>
            </a:r>
            <a:endParaRPr kumimoji="1" lang="ja-JP" altLang="en-US" dirty="0"/>
          </a:p>
        </p:txBody>
      </p:sp>
      <p:sp>
        <p:nvSpPr>
          <p:cNvPr id="4" name="スライド番号プレースホルダー 3"/>
          <p:cNvSpPr>
            <a:spLocks noGrp="1"/>
          </p:cNvSpPr>
          <p:nvPr>
            <p:ph type="sldNum" sz="quarter" idx="5"/>
          </p:nvPr>
        </p:nvSpPr>
        <p:spPr/>
        <p:txBody>
          <a:bodyPr/>
          <a:lstStyle/>
          <a:p>
            <a:pPr>
              <a:defRPr/>
            </a:pPr>
            <a:fld id="{305F3783-9878-4556-96E2-75250F5BBCA3}" type="slidenum">
              <a:rPr lang="en-US" altLang="ja-JP" smtClean="0"/>
              <a:pPr>
                <a:defRPr/>
              </a:pPr>
              <a:t>49</a:t>
            </a:fld>
            <a:endParaRPr lang="en-US" altLang="ja-JP"/>
          </a:p>
        </p:txBody>
      </p:sp>
    </p:spTree>
    <p:extLst>
      <p:ext uri="{BB962C8B-B14F-4D97-AF65-F5344CB8AC3E}">
        <p14:creationId xmlns:p14="http://schemas.microsoft.com/office/powerpoint/2010/main" val="620055144"/>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This is an example of Sun microsystem’s earlier multi core processor. </a:t>
            </a:r>
            <a:endParaRPr kumimoji="1" lang="ja-JP" altLang="en-US" dirty="0"/>
          </a:p>
        </p:txBody>
      </p:sp>
      <p:sp>
        <p:nvSpPr>
          <p:cNvPr id="4" name="スライド番号プレースホルダー 3"/>
          <p:cNvSpPr>
            <a:spLocks noGrp="1"/>
          </p:cNvSpPr>
          <p:nvPr>
            <p:ph type="sldNum" sz="quarter" idx="5"/>
          </p:nvPr>
        </p:nvSpPr>
        <p:spPr/>
        <p:txBody>
          <a:bodyPr/>
          <a:lstStyle/>
          <a:p>
            <a:pPr>
              <a:defRPr/>
            </a:pPr>
            <a:fld id="{305F3783-9878-4556-96E2-75250F5BBCA3}" type="slidenum">
              <a:rPr lang="en-US" altLang="ja-JP" smtClean="0"/>
              <a:pPr>
                <a:defRPr/>
              </a:pPr>
              <a:t>50</a:t>
            </a:fld>
            <a:endParaRPr lang="en-US" altLang="ja-JP"/>
          </a:p>
        </p:txBody>
      </p:sp>
    </p:spTree>
    <p:extLst>
      <p:ext uri="{BB962C8B-B14F-4D97-AF65-F5344CB8AC3E}">
        <p14:creationId xmlns:p14="http://schemas.microsoft.com/office/powerpoint/2010/main" val="1661587586"/>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Japanese supercomputer “the earth simulator” used a huge crossbar. It connected 639 modules.</a:t>
            </a:r>
            <a:endParaRPr kumimoji="1" lang="ja-JP" altLang="en-US" dirty="0"/>
          </a:p>
        </p:txBody>
      </p:sp>
      <p:sp>
        <p:nvSpPr>
          <p:cNvPr id="4" name="スライド番号プレースホルダー 3"/>
          <p:cNvSpPr>
            <a:spLocks noGrp="1"/>
          </p:cNvSpPr>
          <p:nvPr>
            <p:ph type="sldNum" sz="quarter" idx="5"/>
          </p:nvPr>
        </p:nvSpPr>
        <p:spPr/>
        <p:txBody>
          <a:bodyPr/>
          <a:lstStyle/>
          <a:p>
            <a:pPr>
              <a:defRPr/>
            </a:pPr>
            <a:fld id="{305F3783-9878-4556-96E2-75250F5BBCA3}" type="slidenum">
              <a:rPr lang="en-US" altLang="ja-JP" smtClean="0"/>
              <a:pPr>
                <a:defRPr/>
              </a:pPr>
              <a:t>51</a:t>
            </a:fld>
            <a:endParaRPr lang="en-US" altLang="ja-JP"/>
          </a:p>
        </p:txBody>
      </p:sp>
    </p:spTree>
    <p:extLst>
      <p:ext uri="{BB962C8B-B14F-4D97-AF65-F5344CB8AC3E}">
        <p14:creationId xmlns:p14="http://schemas.microsoft.com/office/powerpoint/2010/main" val="3303285042"/>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pPr>
              <a:defRPr/>
            </a:pPr>
            <a:fld id="{305F3783-9878-4556-96E2-75250F5BBCA3}" type="slidenum">
              <a:rPr lang="en-US" altLang="ja-JP" smtClean="0"/>
              <a:pPr>
                <a:defRPr/>
              </a:pPr>
              <a:t>53</a:t>
            </a:fld>
            <a:endParaRPr lang="en-US" altLang="ja-JP"/>
          </a:p>
        </p:txBody>
      </p:sp>
    </p:spTree>
    <p:extLst>
      <p:ext uri="{BB962C8B-B14F-4D97-AF65-F5344CB8AC3E}">
        <p14:creationId xmlns:p14="http://schemas.microsoft.com/office/powerpoint/2010/main" val="107804739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So, how about providing the private cache as the L1 cache and sharing the L2 cache. It is possible just if the cache coherence problem is solved. I will talk about this problem in the next lesson, and skip it today. Anyway, note that the bus is used to connect cores and the L2 cache. Of course, this bus is not a traditional passive bus.</a:t>
            </a:r>
            <a:endParaRPr kumimoji="1" lang="ja-JP" altLang="en-US" dirty="0"/>
          </a:p>
        </p:txBody>
      </p:sp>
      <p:sp>
        <p:nvSpPr>
          <p:cNvPr id="4" name="スライド番号プレースホルダー 3"/>
          <p:cNvSpPr>
            <a:spLocks noGrp="1"/>
          </p:cNvSpPr>
          <p:nvPr>
            <p:ph type="sldNum" sz="quarter" idx="5"/>
          </p:nvPr>
        </p:nvSpPr>
        <p:spPr/>
        <p:txBody>
          <a:bodyPr/>
          <a:lstStyle/>
          <a:p>
            <a:pPr>
              <a:defRPr/>
            </a:pPr>
            <a:fld id="{305F3783-9878-4556-96E2-75250F5BBCA3}" type="slidenum">
              <a:rPr lang="en-US" altLang="ja-JP" smtClean="0"/>
              <a:pPr>
                <a:defRPr/>
              </a:pPr>
              <a:t>5</a:t>
            </a:fld>
            <a:endParaRPr lang="en-US" altLang="ja-JP"/>
          </a:p>
        </p:txBody>
      </p:sp>
    </p:spTree>
    <p:extLst>
      <p:ext uri="{BB962C8B-B14F-4D97-AF65-F5344CB8AC3E}">
        <p14:creationId xmlns:p14="http://schemas.microsoft.com/office/powerpoint/2010/main" val="157593937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In old days, the bus is implemented with just wires pulled up registers for termination. This style of bus is still used for the back-plane bus of desktop computers. Various types of components can be connected but the operational speed tends to be slow.</a:t>
            </a:r>
          </a:p>
          <a:p>
            <a:r>
              <a:rPr kumimoji="1" lang="en-US" altLang="ja-JP" dirty="0"/>
              <a:t>Instead, buses in the chip is implemented with active gates. For example, a multiplexer is used in this case, it selects one of inputs data and distributes to all components. The definition of the bus is that anyone of the connected modules can send its data to all other members. This is sometimes called a multi-drop bus. In computers, only multi-drop buses are used.</a:t>
            </a:r>
          </a:p>
          <a:p>
            <a:endParaRPr kumimoji="1" lang="ja-JP" altLang="en-US" dirty="0"/>
          </a:p>
        </p:txBody>
      </p:sp>
      <p:sp>
        <p:nvSpPr>
          <p:cNvPr id="4" name="スライド番号プレースホルダー 3"/>
          <p:cNvSpPr>
            <a:spLocks noGrp="1"/>
          </p:cNvSpPr>
          <p:nvPr>
            <p:ph type="sldNum" sz="quarter" idx="5"/>
          </p:nvPr>
        </p:nvSpPr>
        <p:spPr/>
        <p:txBody>
          <a:bodyPr/>
          <a:lstStyle/>
          <a:p>
            <a:pPr>
              <a:defRPr/>
            </a:pPr>
            <a:fld id="{305F3783-9878-4556-96E2-75250F5BBCA3}" type="slidenum">
              <a:rPr lang="en-US" altLang="ja-JP" smtClean="0"/>
              <a:pPr>
                <a:defRPr/>
              </a:pPr>
              <a:t>6</a:t>
            </a:fld>
            <a:endParaRPr lang="en-US" altLang="ja-JP"/>
          </a:p>
        </p:txBody>
      </p:sp>
    </p:spTree>
    <p:extLst>
      <p:ext uri="{BB962C8B-B14F-4D97-AF65-F5344CB8AC3E}">
        <p14:creationId xmlns:p14="http://schemas.microsoft.com/office/powerpoint/2010/main" val="3763445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There are inconsistent requirements to bus. First is high performance. The bandwidth or throughput indicates the total amount of data to be transferred in a cycle. The latency means the time from the sender starting data to the receiver receiving them. The high speed bus is needed to have a large bandwidth and short latency. </a:t>
            </a:r>
          </a:p>
          <a:p>
            <a:r>
              <a:rPr kumimoji="1" lang="en-US" altLang="ja-JP" dirty="0"/>
              <a:t>On the other hand, flexibility or universality is also required. That is, a bus is needed to connect a certain number of modules which use various clock frequency and electrical characteristics. Since it is difficult to satisfy both, we provide two types of buses: dedicated bus and standard bus in a system.</a:t>
            </a:r>
            <a:endParaRPr kumimoji="1" lang="ja-JP" altLang="en-US" dirty="0"/>
          </a:p>
        </p:txBody>
      </p:sp>
      <p:sp>
        <p:nvSpPr>
          <p:cNvPr id="4" name="スライド番号プレースホルダー 3"/>
          <p:cNvSpPr>
            <a:spLocks noGrp="1"/>
          </p:cNvSpPr>
          <p:nvPr>
            <p:ph type="sldNum" sz="quarter" idx="5"/>
          </p:nvPr>
        </p:nvSpPr>
        <p:spPr/>
        <p:txBody>
          <a:bodyPr/>
          <a:lstStyle/>
          <a:p>
            <a:pPr>
              <a:defRPr/>
            </a:pPr>
            <a:fld id="{305F3783-9878-4556-96E2-75250F5BBCA3}" type="slidenum">
              <a:rPr lang="en-US" altLang="ja-JP" smtClean="0"/>
              <a:pPr>
                <a:defRPr/>
              </a:pPr>
              <a:t>7</a:t>
            </a:fld>
            <a:endParaRPr lang="en-US" altLang="ja-JP"/>
          </a:p>
        </p:txBody>
      </p:sp>
    </p:spTree>
    <p:extLst>
      <p:ext uri="{BB962C8B-B14F-4D97-AF65-F5344CB8AC3E}">
        <p14:creationId xmlns:p14="http://schemas.microsoft.com/office/powerpoint/2010/main" val="207070504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Most of multicore system uses a dedicated system bus to connect cache system and high speed accelerators. Also it provides standard I/O bus through the bridge chip. North-and-South bridge structure which was introduced before is one of this example.</a:t>
            </a:r>
            <a:endParaRPr kumimoji="1" lang="ja-JP" altLang="en-US" dirty="0"/>
          </a:p>
        </p:txBody>
      </p:sp>
      <p:sp>
        <p:nvSpPr>
          <p:cNvPr id="4" name="スライド番号プレースホルダー 3"/>
          <p:cNvSpPr>
            <a:spLocks noGrp="1"/>
          </p:cNvSpPr>
          <p:nvPr>
            <p:ph type="sldNum" sz="quarter" idx="5"/>
          </p:nvPr>
        </p:nvSpPr>
        <p:spPr/>
        <p:txBody>
          <a:bodyPr/>
          <a:lstStyle/>
          <a:p>
            <a:pPr>
              <a:defRPr/>
            </a:pPr>
            <a:fld id="{305F3783-9878-4556-96E2-75250F5BBCA3}" type="slidenum">
              <a:rPr lang="en-US" altLang="ja-JP" smtClean="0"/>
              <a:pPr>
                <a:defRPr/>
              </a:pPr>
              <a:t>8</a:t>
            </a:fld>
            <a:endParaRPr lang="en-US" altLang="ja-JP"/>
          </a:p>
        </p:txBody>
      </p:sp>
    </p:spTree>
    <p:extLst>
      <p:ext uri="{BB962C8B-B14F-4D97-AF65-F5344CB8AC3E}">
        <p14:creationId xmlns:p14="http://schemas.microsoft.com/office/powerpoint/2010/main" val="315716627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Buses are sometimes classified into two categories: synchronous or asynchronous. In synchronous buses, data are sent synchronized with a clock. This bus can support a high speed block data transfer but modules numbers and/or types are limited. They must follow the fixed bus clock. On the contrary, in asynchronous buses, there is no system clock, and so every data transfer requires a handshake. However, this classification is rather old-fashioned. Recent buses are all synchronous bus, and asynchronous buses seem to be </a:t>
            </a:r>
            <a:r>
              <a:rPr kumimoji="1" lang="en-US" altLang="ja-JP" dirty="0" err="1"/>
              <a:t>extencted</a:t>
            </a:r>
            <a:r>
              <a:rPr kumimoji="1" lang="en-US" altLang="ja-JP" dirty="0"/>
              <a:t>.</a:t>
            </a:r>
            <a:endParaRPr kumimoji="1" lang="ja-JP" altLang="en-US" dirty="0"/>
          </a:p>
        </p:txBody>
      </p:sp>
      <p:sp>
        <p:nvSpPr>
          <p:cNvPr id="4" name="スライド番号プレースホルダー 3"/>
          <p:cNvSpPr>
            <a:spLocks noGrp="1"/>
          </p:cNvSpPr>
          <p:nvPr>
            <p:ph type="sldNum" sz="quarter" idx="5"/>
          </p:nvPr>
        </p:nvSpPr>
        <p:spPr/>
        <p:txBody>
          <a:bodyPr/>
          <a:lstStyle/>
          <a:p>
            <a:pPr>
              <a:defRPr/>
            </a:pPr>
            <a:fld id="{305F3783-9878-4556-96E2-75250F5BBCA3}" type="slidenum">
              <a:rPr lang="en-US" altLang="ja-JP" smtClean="0"/>
              <a:pPr>
                <a:defRPr/>
              </a:pPr>
              <a:t>9</a:t>
            </a:fld>
            <a:endParaRPr lang="en-US" altLang="ja-JP"/>
          </a:p>
        </p:txBody>
      </p:sp>
    </p:spTree>
    <p:extLst>
      <p:ext uri="{BB962C8B-B14F-4D97-AF65-F5344CB8AC3E}">
        <p14:creationId xmlns:p14="http://schemas.microsoft.com/office/powerpoint/2010/main" val="34122959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4" name="Freeform 7"/>
          <p:cNvSpPr>
            <a:spLocks noChangeArrowheads="1"/>
          </p:cNvSpPr>
          <p:nvPr/>
        </p:nvSpPr>
        <p:spPr bwMode="auto">
          <a:xfrm>
            <a:off x="609600" y="1219200"/>
            <a:ext cx="7924800" cy="914400"/>
          </a:xfrm>
          <a:custGeom>
            <a:avLst/>
            <a:gdLst>
              <a:gd name="T0" fmla="*/ 0 w 1000"/>
              <a:gd name="T1" fmla="*/ 836127360 h 1000"/>
              <a:gd name="T2" fmla="*/ 0 w 1000"/>
              <a:gd name="T3" fmla="*/ 0 h 1000"/>
              <a:gd name="T4" fmla="*/ 2147483646 w 1000"/>
              <a:gd name="T5" fmla="*/ 0 h 1000"/>
              <a:gd name="T6" fmla="*/ 0 60000 65536"/>
              <a:gd name="T7" fmla="*/ 0 60000 65536"/>
              <a:gd name="T8" fmla="*/ 0 60000 65536"/>
            </a:gdLst>
            <a:ahLst/>
            <a:cxnLst>
              <a:cxn ang="T6">
                <a:pos x="T0" y="T1"/>
              </a:cxn>
              <a:cxn ang="T7">
                <a:pos x="T2" y="T3"/>
              </a:cxn>
              <a:cxn ang="T8">
                <a:pos x="T4" y="T5"/>
              </a:cxn>
            </a:cxnLst>
            <a:rect l="0" t="0" r="r" b="b"/>
            <a:pathLst>
              <a:path w="1000" h="1000">
                <a:moveTo>
                  <a:pt x="0" y="1000"/>
                </a:moveTo>
                <a:lnTo>
                  <a:pt x="0" y="0"/>
                </a:lnTo>
                <a:lnTo>
                  <a:pt x="1000" y="0"/>
                </a:lnTo>
              </a:path>
            </a:pathLst>
          </a:custGeom>
          <a:noFill/>
          <a:ln w="25400" cap="flat" cmpd="sng">
            <a:solidFill>
              <a:schemeClr val="accent1"/>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ja-JP" altLang="en-US"/>
          </a:p>
        </p:txBody>
      </p:sp>
      <p:sp>
        <p:nvSpPr>
          <p:cNvPr id="5" name="Line 8"/>
          <p:cNvSpPr>
            <a:spLocks noChangeShapeType="1"/>
          </p:cNvSpPr>
          <p:nvPr/>
        </p:nvSpPr>
        <p:spPr bwMode="auto">
          <a:xfrm>
            <a:off x="1981200" y="3962400"/>
            <a:ext cx="6511925" cy="0"/>
          </a:xfrm>
          <a:prstGeom prst="line">
            <a:avLst/>
          </a:prstGeom>
          <a:noFill/>
          <a:ln w="19050">
            <a:solidFill>
              <a:schemeClr val="accent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07522" name="Rectangle 2"/>
          <p:cNvSpPr>
            <a:spLocks noGrp="1" noChangeArrowheads="1"/>
          </p:cNvSpPr>
          <p:nvPr>
            <p:ph type="ctrTitle"/>
          </p:nvPr>
        </p:nvSpPr>
        <p:spPr>
          <a:xfrm>
            <a:off x="914400" y="1524000"/>
            <a:ext cx="7623175" cy="1752600"/>
          </a:xfrm>
        </p:spPr>
        <p:txBody>
          <a:bodyPr/>
          <a:lstStyle>
            <a:lvl1pPr>
              <a:defRPr sz="5000"/>
            </a:lvl1pPr>
          </a:lstStyle>
          <a:p>
            <a:pPr lvl="0"/>
            <a:r>
              <a:rPr lang="ja-JP" altLang="en-US" noProof="0"/>
              <a:t>マスタ タイトルの書式設定</a:t>
            </a:r>
          </a:p>
        </p:txBody>
      </p:sp>
      <p:sp>
        <p:nvSpPr>
          <p:cNvPr id="107523" name="Rectangle 3"/>
          <p:cNvSpPr>
            <a:spLocks noGrp="1" noChangeArrowheads="1"/>
          </p:cNvSpPr>
          <p:nvPr>
            <p:ph type="subTitle" idx="1"/>
          </p:nvPr>
        </p:nvSpPr>
        <p:spPr>
          <a:xfrm>
            <a:off x="1981200" y="3962400"/>
            <a:ext cx="6553200" cy="1752600"/>
          </a:xfrm>
        </p:spPr>
        <p:txBody>
          <a:bodyPr/>
          <a:lstStyle>
            <a:lvl1pPr marL="0" indent="0">
              <a:buFont typeface="Wingdings" panose="05000000000000000000" pitchFamily="2" charset="2"/>
              <a:buNone/>
              <a:defRPr sz="2800"/>
            </a:lvl1pPr>
          </a:lstStyle>
          <a:p>
            <a:pPr lvl="0"/>
            <a:r>
              <a:rPr lang="ja-JP" altLang="en-US" noProof="0"/>
              <a:t>マスタ サブタイトルの書式設定</a:t>
            </a:r>
          </a:p>
        </p:txBody>
      </p:sp>
      <p:sp>
        <p:nvSpPr>
          <p:cNvPr id="6" name="Rectangle 4"/>
          <p:cNvSpPr>
            <a:spLocks noGrp="1" noChangeArrowheads="1"/>
          </p:cNvSpPr>
          <p:nvPr>
            <p:ph type="dt" sz="half" idx="10"/>
          </p:nvPr>
        </p:nvSpPr>
        <p:spPr/>
        <p:txBody>
          <a:bodyPr/>
          <a:lstStyle>
            <a:lvl1pPr>
              <a:defRPr/>
            </a:lvl1pPr>
          </a:lstStyle>
          <a:p>
            <a:pPr>
              <a:defRPr/>
            </a:pPr>
            <a:endParaRPr lang="en-US" altLang="ja-JP"/>
          </a:p>
        </p:txBody>
      </p:sp>
      <p:sp>
        <p:nvSpPr>
          <p:cNvPr id="7" name="Rectangle 5"/>
          <p:cNvSpPr>
            <a:spLocks noGrp="1" noChangeArrowheads="1"/>
          </p:cNvSpPr>
          <p:nvPr>
            <p:ph type="ftr" sz="quarter" idx="11"/>
          </p:nvPr>
        </p:nvSpPr>
        <p:spPr>
          <a:xfrm>
            <a:off x="3124200" y="6243638"/>
            <a:ext cx="2895600" cy="457200"/>
          </a:xfrm>
        </p:spPr>
        <p:txBody>
          <a:bodyPr/>
          <a:lstStyle>
            <a:lvl1pPr>
              <a:defRPr/>
            </a:lvl1pPr>
          </a:lstStyle>
          <a:p>
            <a:pPr>
              <a:defRPr/>
            </a:pPr>
            <a:endParaRPr lang="en-US" altLang="ja-JP"/>
          </a:p>
        </p:txBody>
      </p:sp>
      <p:sp>
        <p:nvSpPr>
          <p:cNvPr id="8" name="Rectangle 6"/>
          <p:cNvSpPr>
            <a:spLocks noGrp="1" noChangeArrowheads="1"/>
          </p:cNvSpPr>
          <p:nvPr>
            <p:ph type="sldNum" sz="quarter" idx="12"/>
          </p:nvPr>
        </p:nvSpPr>
        <p:spPr/>
        <p:txBody>
          <a:bodyPr/>
          <a:lstStyle>
            <a:lvl1pPr>
              <a:defRPr/>
            </a:lvl1pPr>
          </a:lstStyle>
          <a:p>
            <a:pPr>
              <a:defRPr/>
            </a:pPr>
            <a:fld id="{932ECC5B-AADE-44FB-A5AA-932C2409DB20}" type="slidenum">
              <a:rPr lang="en-US" altLang="ja-JP"/>
              <a:pPr>
                <a:defRPr/>
              </a:pPr>
              <a:t>‹#›</a:t>
            </a:fld>
            <a:endParaRPr lang="en-US" altLang="ja-JP"/>
          </a:p>
        </p:txBody>
      </p:sp>
    </p:spTree>
    <p:extLst>
      <p:ext uri="{BB962C8B-B14F-4D97-AF65-F5344CB8AC3E}">
        <p14:creationId xmlns:p14="http://schemas.microsoft.com/office/powerpoint/2010/main" val="37897972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0AD65CDC-E916-42DD-A858-E0B3FD9C33E0}" type="slidenum">
              <a:rPr lang="en-US" altLang="ja-JP"/>
              <a:pPr>
                <a:defRPr/>
              </a:pPr>
              <a:t>‹#›</a:t>
            </a:fld>
            <a:endParaRPr lang="en-US" altLang="ja-JP"/>
          </a:p>
        </p:txBody>
      </p:sp>
    </p:spTree>
    <p:extLst>
      <p:ext uri="{BB962C8B-B14F-4D97-AF65-F5344CB8AC3E}">
        <p14:creationId xmlns:p14="http://schemas.microsoft.com/office/powerpoint/2010/main" val="16193307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7813"/>
            <a:ext cx="2057400" cy="5853112"/>
          </a:xfrm>
        </p:spPr>
        <p:txBody>
          <a:bodyPr vert="eaVert"/>
          <a:lstStyle/>
          <a:p>
            <a:r>
              <a:rPr lang="ja-JP" altLang="en-US"/>
              <a:t>マスター タイトルの書式設定</a:t>
            </a:r>
          </a:p>
        </p:txBody>
      </p:sp>
      <p:sp>
        <p:nvSpPr>
          <p:cNvPr id="3" name="縦書きテキスト プレースホルダー 2"/>
          <p:cNvSpPr>
            <a:spLocks noGrp="1"/>
          </p:cNvSpPr>
          <p:nvPr>
            <p:ph type="body" orient="vert" idx="1"/>
          </p:nvPr>
        </p:nvSpPr>
        <p:spPr>
          <a:xfrm>
            <a:off x="457200" y="277813"/>
            <a:ext cx="6019800" cy="5853112"/>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4B372D45-C059-4C26-A32A-41993BFB11F5}" type="slidenum">
              <a:rPr lang="en-US" altLang="ja-JP"/>
              <a:pPr>
                <a:defRPr/>
              </a:pPr>
              <a:t>‹#›</a:t>
            </a:fld>
            <a:endParaRPr lang="en-US" altLang="ja-JP"/>
          </a:p>
        </p:txBody>
      </p:sp>
    </p:spTree>
    <p:extLst>
      <p:ext uri="{BB962C8B-B14F-4D97-AF65-F5344CB8AC3E}">
        <p14:creationId xmlns:p14="http://schemas.microsoft.com/office/powerpoint/2010/main" val="26319572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D421C060-C3C2-444E-B017-032D2B9586F6}" type="slidenum">
              <a:rPr lang="en-US" altLang="ja-JP"/>
              <a:pPr>
                <a:defRPr/>
              </a:pPr>
              <a:t>‹#›</a:t>
            </a:fld>
            <a:endParaRPr lang="en-US" altLang="ja-JP"/>
          </a:p>
        </p:txBody>
      </p:sp>
    </p:spTree>
    <p:extLst>
      <p:ext uri="{BB962C8B-B14F-4D97-AF65-F5344CB8AC3E}">
        <p14:creationId xmlns:p14="http://schemas.microsoft.com/office/powerpoint/2010/main" val="8172483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623888" y="1709738"/>
            <a:ext cx="7886700" cy="2852737"/>
          </a:xfrm>
        </p:spPr>
        <p:txBody>
          <a:bodyPr anchor="b"/>
          <a:lstStyle>
            <a:lvl1pPr>
              <a:defRPr sz="6000"/>
            </a:lvl1pPr>
          </a:lstStyle>
          <a:p>
            <a:r>
              <a:rPr lang="ja-JP" altLang="en-US"/>
              <a:t>マスター タイトルの書式設定</a:t>
            </a:r>
          </a:p>
        </p:txBody>
      </p:sp>
      <p:sp>
        <p:nvSpPr>
          <p:cNvPr id="3" name="テキスト プレースホルダー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ja-JP" altLang="en-US"/>
              <a:t>マスター テキストの書式設定</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CB2D8DFA-9F83-46E2-A6ED-BC9A3838E538}" type="slidenum">
              <a:rPr lang="en-US" altLang="ja-JP"/>
              <a:pPr>
                <a:defRPr/>
              </a:pPr>
              <a:t>‹#›</a:t>
            </a:fld>
            <a:endParaRPr lang="en-US" altLang="ja-JP"/>
          </a:p>
        </p:txBody>
      </p:sp>
    </p:spTree>
    <p:extLst>
      <p:ext uri="{BB962C8B-B14F-4D97-AF65-F5344CB8AC3E}">
        <p14:creationId xmlns:p14="http://schemas.microsoft.com/office/powerpoint/2010/main" val="3945717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457200" y="1600200"/>
            <a:ext cx="4038600" cy="453072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4648200" y="1600200"/>
            <a:ext cx="4038600" cy="453072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6E876E7C-53A4-4AFE-8AE9-23AF9CDA9EE1}" type="slidenum">
              <a:rPr lang="en-US" altLang="ja-JP"/>
              <a:pPr>
                <a:defRPr/>
              </a:pPr>
              <a:t>‹#›</a:t>
            </a:fld>
            <a:endParaRPr lang="en-US" altLang="ja-JP"/>
          </a:p>
        </p:txBody>
      </p:sp>
    </p:spTree>
    <p:extLst>
      <p:ext uri="{BB962C8B-B14F-4D97-AF65-F5344CB8AC3E}">
        <p14:creationId xmlns:p14="http://schemas.microsoft.com/office/powerpoint/2010/main" val="24617701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365125"/>
            <a:ext cx="7886700" cy="1325563"/>
          </a:xfrm>
        </p:spPr>
        <p:txBody>
          <a:bodyPr/>
          <a:lstStyle/>
          <a:p>
            <a:r>
              <a:rPr lang="ja-JP" altLang="en-US"/>
              <a:t>マスター タイトルの書式設定</a:t>
            </a:r>
          </a:p>
        </p:txBody>
      </p:sp>
      <p:sp>
        <p:nvSpPr>
          <p:cNvPr id="3" name="テキスト プレースホルダー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コンテンツ プレースホルダー 3"/>
          <p:cNvSpPr>
            <a:spLocks noGrp="1"/>
          </p:cNvSpPr>
          <p:nvPr>
            <p:ph sz="half" idx="2"/>
          </p:nvPr>
        </p:nvSpPr>
        <p:spPr>
          <a:xfrm>
            <a:off x="630238" y="2505075"/>
            <a:ext cx="3868737"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コンテンツ プレースホルダー 5"/>
          <p:cNvSpPr>
            <a:spLocks noGrp="1"/>
          </p:cNvSpPr>
          <p:nvPr>
            <p:ph sz="quarter" idx="4"/>
          </p:nvPr>
        </p:nvSpPr>
        <p:spPr>
          <a:xfrm>
            <a:off x="4629150" y="2505075"/>
            <a:ext cx="3887788"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9" name="Rectangle 6"/>
          <p:cNvSpPr>
            <a:spLocks noGrp="1" noChangeArrowheads="1"/>
          </p:cNvSpPr>
          <p:nvPr>
            <p:ph type="sldNum" sz="quarter" idx="12"/>
          </p:nvPr>
        </p:nvSpPr>
        <p:spPr>
          <a:ln/>
        </p:spPr>
        <p:txBody>
          <a:bodyPr/>
          <a:lstStyle>
            <a:lvl1pPr>
              <a:defRPr/>
            </a:lvl1pPr>
          </a:lstStyle>
          <a:p>
            <a:pPr>
              <a:defRPr/>
            </a:pPr>
            <a:fld id="{E66C1F15-5DFF-44B0-BD92-8A43A933B68C}" type="slidenum">
              <a:rPr lang="en-US" altLang="ja-JP"/>
              <a:pPr>
                <a:defRPr/>
              </a:pPr>
              <a:t>‹#›</a:t>
            </a:fld>
            <a:endParaRPr lang="en-US" altLang="ja-JP"/>
          </a:p>
        </p:txBody>
      </p:sp>
    </p:spTree>
    <p:extLst>
      <p:ext uri="{BB962C8B-B14F-4D97-AF65-F5344CB8AC3E}">
        <p14:creationId xmlns:p14="http://schemas.microsoft.com/office/powerpoint/2010/main" val="33402064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5" name="Rectangle 6"/>
          <p:cNvSpPr>
            <a:spLocks noGrp="1" noChangeArrowheads="1"/>
          </p:cNvSpPr>
          <p:nvPr>
            <p:ph type="sldNum" sz="quarter" idx="12"/>
          </p:nvPr>
        </p:nvSpPr>
        <p:spPr>
          <a:ln/>
        </p:spPr>
        <p:txBody>
          <a:bodyPr/>
          <a:lstStyle>
            <a:lvl1pPr>
              <a:defRPr/>
            </a:lvl1pPr>
          </a:lstStyle>
          <a:p>
            <a:pPr>
              <a:defRPr/>
            </a:pPr>
            <a:fld id="{1426A144-3C3B-40D1-85DE-8328D62492F8}" type="slidenum">
              <a:rPr lang="en-US" altLang="ja-JP"/>
              <a:pPr>
                <a:defRPr/>
              </a:pPr>
              <a:t>‹#›</a:t>
            </a:fld>
            <a:endParaRPr lang="en-US" altLang="ja-JP"/>
          </a:p>
        </p:txBody>
      </p:sp>
    </p:spTree>
    <p:extLst>
      <p:ext uri="{BB962C8B-B14F-4D97-AF65-F5344CB8AC3E}">
        <p14:creationId xmlns:p14="http://schemas.microsoft.com/office/powerpoint/2010/main" val="6449169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4" name="Rectangle 6"/>
          <p:cNvSpPr>
            <a:spLocks noGrp="1" noChangeArrowheads="1"/>
          </p:cNvSpPr>
          <p:nvPr>
            <p:ph type="sldNum" sz="quarter" idx="12"/>
          </p:nvPr>
        </p:nvSpPr>
        <p:spPr>
          <a:ln/>
        </p:spPr>
        <p:txBody>
          <a:bodyPr/>
          <a:lstStyle>
            <a:lvl1pPr>
              <a:defRPr/>
            </a:lvl1pPr>
          </a:lstStyle>
          <a:p>
            <a:pPr>
              <a:defRPr/>
            </a:pPr>
            <a:fld id="{83084B5E-DD8D-403A-B287-4B1B808AFCF2}" type="slidenum">
              <a:rPr lang="en-US" altLang="ja-JP"/>
              <a:pPr>
                <a:defRPr/>
              </a:pPr>
              <a:t>‹#›</a:t>
            </a:fld>
            <a:endParaRPr lang="en-US" altLang="ja-JP"/>
          </a:p>
        </p:txBody>
      </p:sp>
    </p:spTree>
    <p:extLst>
      <p:ext uri="{BB962C8B-B14F-4D97-AF65-F5344CB8AC3E}">
        <p14:creationId xmlns:p14="http://schemas.microsoft.com/office/powerpoint/2010/main" val="12200432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457200"/>
            <a:ext cx="2949575" cy="1600200"/>
          </a:xfrm>
        </p:spPr>
        <p:txBody>
          <a:bodyPr anchor="b"/>
          <a:lstStyle>
            <a:lvl1pPr>
              <a:defRPr sz="3200"/>
            </a:lvl1pPr>
          </a:lstStyle>
          <a:p>
            <a:r>
              <a:rPr lang="ja-JP" altLang="en-US"/>
              <a:t>マスター タイトルの書式設定</a:t>
            </a:r>
          </a:p>
        </p:txBody>
      </p:sp>
      <p:sp>
        <p:nvSpPr>
          <p:cNvPr id="3" name="コンテンツ プレースホルダー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ー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A6B938B5-DAC5-4877-9477-CC27957839C0}" type="slidenum">
              <a:rPr lang="en-US" altLang="ja-JP"/>
              <a:pPr>
                <a:defRPr/>
              </a:pPr>
              <a:t>‹#›</a:t>
            </a:fld>
            <a:endParaRPr lang="en-US" altLang="ja-JP"/>
          </a:p>
        </p:txBody>
      </p:sp>
    </p:spTree>
    <p:extLst>
      <p:ext uri="{BB962C8B-B14F-4D97-AF65-F5344CB8AC3E}">
        <p14:creationId xmlns:p14="http://schemas.microsoft.com/office/powerpoint/2010/main" val="22277107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457200"/>
            <a:ext cx="2949575" cy="1600200"/>
          </a:xfrm>
        </p:spPr>
        <p:txBody>
          <a:bodyPr anchor="b"/>
          <a:lstStyle>
            <a:lvl1pPr>
              <a:defRPr sz="3200"/>
            </a:lvl1pPr>
          </a:lstStyle>
          <a:p>
            <a:r>
              <a:rPr lang="ja-JP" altLang="en-US"/>
              <a:t>マスター タイトルの書式設定</a:t>
            </a:r>
          </a:p>
        </p:txBody>
      </p:sp>
      <p:sp>
        <p:nvSpPr>
          <p:cNvPr id="3" name="図プレースホルダー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ー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EC7820A2-1DF4-4107-AD9C-905864362436}" type="slidenum">
              <a:rPr lang="en-US" altLang="ja-JP"/>
              <a:pPr>
                <a:defRPr/>
              </a:pPr>
              <a:t>‹#›</a:t>
            </a:fld>
            <a:endParaRPr lang="en-US" altLang="ja-JP"/>
          </a:p>
        </p:txBody>
      </p:sp>
    </p:spTree>
    <p:extLst>
      <p:ext uri="{BB962C8B-B14F-4D97-AF65-F5344CB8AC3E}">
        <p14:creationId xmlns:p14="http://schemas.microsoft.com/office/powerpoint/2010/main" val="42617038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7813"/>
            <a:ext cx="8229600" cy="1139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ja-JP" altLang="en-US"/>
              <a:t>マスタ タイトルの書式設定</a:t>
            </a:r>
          </a:p>
        </p:txBody>
      </p:sp>
      <p:sp>
        <p:nvSpPr>
          <p:cNvPr id="1027" name="Rectangle 3"/>
          <p:cNvSpPr>
            <a:spLocks noGrp="1" noChangeArrowheads="1"/>
          </p:cNvSpPr>
          <p:nvPr>
            <p:ph type="body" idx="1"/>
          </p:nvPr>
        </p:nvSpPr>
        <p:spPr bwMode="auto">
          <a:xfrm>
            <a:off x="457200" y="1600200"/>
            <a:ext cx="8229600" cy="4530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6500" name="Rectangle 4"/>
          <p:cNvSpPr>
            <a:spLocks noGrp="1" noChangeArrowheads="1"/>
          </p:cNvSpPr>
          <p:nvPr>
            <p:ph type="dt" sz="half" idx="2"/>
          </p:nvPr>
        </p:nvSpPr>
        <p:spPr bwMode="auto">
          <a:xfrm>
            <a:off x="457200" y="6243638"/>
            <a:ext cx="2133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kumimoji="0" sz="1200">
                <a:latin typeface="+mj-lt"/>
              </a:defRPr>
            </a:lvl1pPr>
          </a:lstStyle>
          <a:p>
            <a:pPr>
              <a:defRPr/>
            </a:pPr>
            <a:endParaRPr lang="en-US" altLang="ja-JP"/>
          </a:p>
        </p:txBody>
      </p:sp>
      <p:sp>
        <p:nvSpPr>
          <p:cNvPr id="106501" name="Rectangle 5"/>
          <p:cNvSpPr>
            <a:spLocks noGrp="1" noChangeArrowheads="1"/>
          </p:cNvSpPr>
          <p:nvPr>
            <p:ph type="ftr" sz="quarter" idx="3"/>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ctr" eaLnBrk="1" hangingPunct="1">
              <a:defRPr kumimoji="0" sz="1200">
                <a:latin typeface="+mj-lt"/>
              </a:defRPr>
            </a:lvl1pPr>
          </a:lstStyle>
          <a:p>
            <a:pPr>
              <a:defRPr/>
            </a:pPr>
            <a:endParaRPr lang="en-US" altLang="ja-JP"/>
          </a:p>
        </p:txBody>
      </p:sp>
      <p:sp>
        <p:nvSpPr>
          <p:cNvPr id="106502" name="Rectangle 6"/>
          <p:cNvSpPr>
            <a:spLocks noGrp="1" noChangeArrowheads="1"/>
          </p:cNvSpPr>
          <p:nvPr>
            <p:ph type="sldNum" sz="quarter" idx="4"/>
          </p:nvPr>
        </p:nvSpPr>
        <p:spPr bwMode="auto">
          <a:xfrm>
            <a:off x="6553200" y="6243638"/>
            <a:ext cx="2133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kumimoji="0" sz="1200">
                <a:latin typeface="+mj-lt"/>
              </a:defRPr>
            </a:lvl1pPr>
          </a:lstStyle>
          <a:p>
            <a:pPr>
              <a:defRPr/>
            </a:pPr>
            <a:fld id="{A2A054AB-8637-42BD-B054-FB5C898A00E7}" type="slidenum">
              <a:rPr lang="en-US" altLang="ja-JP"/>
              <a:pPr>
                <a:defRPr/>
              </a:pPr>
              <a:t>‹#›</a:t>
            </a:fld>
            <a:endParaRPr lang="en-US" altLang="ja-JP"/>
          </a:p>
        </p:txBody>
      </p:sp>
      <p:sp>
        <p:nvSpPr>
          <p:cNvPr id="1031" name="Freeform 7"/>
          <p:cNvSpPr>
            <a:spLocks noChangeArrowheads="1"/>
          </p:cNvSpPr>
          <p:nvPr/>
        </p:nvSpPr>
        <p:spPr bwMode="auto">
          <a:xfrm>
            <a:off x="381000" y="228600"/>
            <a:ext cx="8229600" cy="609600"/>
          </a:xfrm>
          <a:custGeom>
            <a:avLst/>
            <a:gdLst>
              <a:gd name="T0" fmla="*/ 0 w 1000"/>
              <a:gd name="T1" fmla="*/ 371612160 h 1000"/>
              <a:gd name="T2" fmla="*/ 0 w 1000"/>
              <a:gd name="T3" fmla="*/ 0 h 1000"/>
              <a:gd name="T4" fmla="*/ 2147483646 w 1000"/>
              <a:gd name="T5" fmla="*/ 0 h 1000"/>
              <a:gd name="T6" fmla="*/ 0 60000 65536"/>
              <a:gd name="T7" fmla="*/ 0 60000 65536"/>
              <a:gd name="T8" fmla="*/ 0 60000 65536"/>
            </a:gdLst>
            <a:ahLst/>
            <a:cxnLst>
              <a:cxn ang="T6">
                <a:pos x="T0" y="T1"/>
              </a:cxn>
              <a:cxn ang="T7">
                <a:pos x="T2" y="T3"/>
              </a:cxn>
              <a:cxn ang="T8">
                <a:pos x="T4" y="T5"/>
              </a:cxn>
            </a:cxnLst>
            <a:rect l="0" t="0" r="r" b="b"/>
            <a:pathLst>
              <a:path w="1000" h="1000">
                <a:moveTo>
                  <a:pt x="0" y="1000"/>
                </a:moveTo>
                <a:lnTo>
                  <a:pt x="0" y="0"/>
                </a:lnTo>
                <a:lnTo>
                  <a:pt x="1000" y="0"/>
                </a:lnTo>
              </a:path>
            </a:pathLst>
          </a:custGeom>
          <a:noFill/>
          <a:ln w="19050" cap="flat" cmpd="sng">
            <a:solidFill>
              <a:schemeClr val="accent1"/>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ja-JP" altLang="en-US"/>
          </a:p>
        </p:txBody>
      </p:sp>
      <p:sp>
        <p:nvSpPr>
          <p:cNvPr id="1032" name="Line 8"/>
          <p:cNvSpPr>
            <a:spLocks noChangeShapeType="1"/>
          </p:cNvSpPr>
          <p:nvPr/>
        </p:nvSpPr>
        <p:spPr bwMode="auto">
          <a:xfrm>
            <a:off x="457200" y="6172200"/>
            <a:ext cx="8229600" cy="0"/>
          </a:xfrm>
          <a:prstGeom prst="line">
            <a:avLst/>
          </a:prstGeom>
          <a:noFill/>
          <a:ln w="19050">
            <a:solidFill>
              <a:schemeClr val="accent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Tree>
  </p:cSld>
  <p:clrMap bg1="lt1" tx1="dk1" bg2="lt2" tx2="dk2" accent1="accent1" accent2="accent2" accent3="accent3" accent4="accent4" accent5="accent5" accent6="accent6" hlink="hlink" folHlink="folHlink"/>
  <p:sldLayoutIdLst>
    <p:sldLayoutId id="2147483686"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Lst>
  <p:txStyles>
    <p:titleStyle>
      <a:lvl1pPr algn="l" rtl="0" eaLnBrk="0" fontAlgn="base" hangingPunct="0">
        <a:spcBef>
          <a:spcPct val="0"/>
        </a:spcBef>
        <a:spcAft>
          <a:spcPct val="0"/>
        </a:spcAft>
        <a:defRPr kumimoji="1" sz="4200" kern="1200">
          <a:solidFill>
            <a:schemeClr val="tx2"/>
          </a:solidFill>
          <a:latin typeface="+mj-lt"/>
          <a:ea typeface="+mj-ea"/>
          <a:cs typeface="+mj-cs"/>
        </a:defRPr>
      </a:lvl1pPr>
      <a:lvl2pPr algn="l" rtl="0" eaLnBrk="0" fontAlgn="base" hangingPunct="0">
        <a:spcBef>
          <a:spcPct val="0"/>
        </a:spcBef>
        <a:spcAft>
          <a:spcPct val="0"/>
        </a:spcAft>
        <a:defRPr kumimoji="1" sz="4200">
          <a:solidFill>
            <a:schemeClr val="tx2"/>
          </a:solidFill>
          <a:latin typeface="Garamond" panose="02020404030301010803" pitchFamily="18" charset="0"/>
          <a:ea typeface="ＭＳ Ｐゴシック" panose="020B0600070205080204" pitchFamily="50" charset="-128"/>
        </a:defRPr>
      </a:lvl2pPr>
      <a:lvl3pPr algn="l" rtl="0" eaLnBrk="0" fontAlgn="base" hangingPunct="0">
        <a:spcBef>
          <a:spcPct val="0"/>
        </a:spcBef>
        <a:spcAft>
          <a:spcPct val="0"/>
        </a:spcAft>
        <a:defRPr kumimoji="1" sz="4200">
          <a:solidFill>
            <a:schemeClr val="tx2"/>
          </a:solidFill>
          <a:latin typeface="Garamond" panose="02020404030301010803" pitchFamily="18" charset="0"/>
          <a:ea typeface="ＭＳ Ｐゴシック" panose="020B0600070205080204" pitchFamily="50" charset="-128"/>
        </a:defRPr>
      </a:lvl3pPr>
      <a:lvl4pPr algn="l" rtl="0" eaLnBrk="0" fontAlgn="base" hangingPunct="0">
        <a:spcBef>
          <a:spcPct val="0"/>
        </a:spcBef>
        <a:spcAft>
          <a:spcPct val="0"/>
        </a:spcAft>
        <a:defRPr kumimoji="1" sz="4200">
          <a:solidFill>
            <a:schemeClr val="tx2"/>
          </a:solidFill>
          <a:latin typeface="Garamond" panose="02020404030301010803" pitchFamily="18" charset="0"/>
          <a:ea typeface="ＭＳ Ｐゴシック" panose="020B0600070205080204" pitchFamily="50" charset="-128"/>
        </a:defRPr>
      </a:lvl4pPr>
      <a:lvl5pPr algn="l" rtl="0" eaLnBrk="0" fontAlgn="base" hangingPunct="0">
        <a:spcBef>
          <a:spcPct val="0"/>
        </a:spcBef>
        <a:spcAft>
          <a:spcPct val="0"/>
        </a:spcAft>
        <a:defRPr kumimoji="1" sz="4200">
          <a:solidFill>
            <a:schemeClr val="tx2"/>
          </a:solidFill>
          <a:latin typeface="Garamond" panose="02020404030301010803" pitchFamily="18" charset="0"/>
          <a:ea typeface="ＭＳ Ｐゴシック" panose="020B0600070205080204" pitchFamily="50" charset="-128"/>
        </a:defRPr>
      </a:lvl5pPr>
      <a:lvl6pPr marL="457200" algn="l" rtl="0" fontAlgn="base">
        <a:spcBef>
          <a:spcPct val="0"/>
        </a:spcBef>
        <a:spcAft>
          <a:spcPct val="0"/>
        </a:spcAft>
        <a:defRPr kumimoji="1" sz="4200">
          <a:solidFill>
            <a:schemeClr val="tx2"/>
          </a:solidFill>
          <a:latin typeface="Garamond" panose="02020404030301010803" pitchFamily="18" charset="0"/>
          <a:ea typeface="ＭＳ Ｐゴシック" panose="020B0600070205080204" pitchFamily="50" charset="-128"/>
        </a:defRPr>
      </a:lvl6pPr>
      <a:lvl7pPr marL="914400" algn="l" rtl="0" fontAlgn="base">
        <a:spcBef>
          <a:spcPct val="0"/>
        </a:spcBef>
        <a:spcAft>
          <a:spcPct val="0"/>
        </a:spcAft>
        <a:defRPr kumimoji="1" sz="4200">
          <a:solidFill>
            <a:schemeClr val="tx2"/>
          </a:solidFill>
          <a:latin typeface="Garamond" panose="02020404030301010803" pitchFamily="18" charset="0"/>
          <a:ea typeface="ＭＳ Ｐゴシック" panose="020B0600070205080204" pitchFamily="50" charset="-128"/>
        </a:defRPr>
      </a:lvl7pPr>
      <a:lvl8pPr marL="1371600" algn="l" rtl="0" fontAlgn="base">
        <a:spcBef>
          <a:spcPct val="0"/>
        </a:spcBef>
        <a:spcAft>
          <a:spcPct val="0"/>
        </a:spcAft>
        <a:defRPr kumimoji="1" sz="4200">
          <a:solidFill>
            <a:schemeClr val="tx2"/>
          </a:solidFill>
          <a:latin typeface="Garamond" panose="02020404030301010803" pitchFamily="18" charset="0"/>
          <a:ea typeface="ＭＳ Ｐゴシック" panose="020B0600070205080204" pitchFamily="50" charset="-128"/>
        </a:defRPr>
      </a:lvl8pPr>
      <a:lvl9pPr marL="1828800" algn="l" rtl="0" fontAlgn="base">
        <a:spcBef>
          <a:spcPct val="0"/>
        </a:spcBef>
        <a:spcAft>
          <a:spcPct val="0"/>
        </a:spcAft>
        <a:defRPr kumimoji="1" sz="4200">
          <a:solidFill>
            <a:schemeClr val="tx2"/>
          </a:solidFill>
          <a:latin typeface="Garamond" panose="02020404030301010803" pitchFamily="18" charset="0"/>
          <a:ea typeface="ＭＳ Ｐゴシック" panose="020B0600070205080204" pitchFamily="50" charset="-128"/>
        </a:defRPr>
      </a:lvl9pPr>
    </p:titleStyle>
    <p:bodyStyle>
      <a:lvl1pPr marL="342900" indent="-342900" algn="l" rtl="0" eaLnBrk="0" fontAlgn="base" hangingPunct="0">
        <a:spcBef>
          <a:spcPct val="20000"/>
        </a:spcBef>
        <a:spcAft>
          <a:spcPct val="0"/>
        </a:spcAft>
        <a:buClr>
          <a:schemeClr val="accent1"/>
        </a:buClr>
        <a:buSzPct val="65000"/>
        <a:buFont typeface="Wingdings" panose="05000000000000000000" pitchFamily="2" charset="2"/>
        <a:buChar char="n"/>
        <a:defRPr kumimoji="1" sz="3000" kern="1200">
          <a:solidFill>
            <a:schemeClr val="tx1"/>
          </a:solidFill>
          <a:latin typeface="+mn-lt"/>
          <a:ea typeface="+mn-ea"/>
          <a:cs typeface="+mn-cs"/>
        </a:defRPr>
      </a:lvl1pPr>
      <a:lvl2pPr marL="669925" indent="-325438" algn="l" rtl="0" eaLnBrk="0" fontAlgn="base" hangingPunct="0">
        <a:spcBef>
          <a:spcPct val="20000"/>
        </a:spcBef>
        <a:spcAft>
          <a:spcPct val="0"/>
        </a:spcAft>
        <a:buClr>
          <a:schemeClr val="accent2"/>
        </a:buClr>
        <a:buSzPct val="60000"/>
        <a:buFont typeface="Wingdings" panose="05000000000000000000" pitchFamily="2" charset="2"/>
        <a:buChar char="q"/>
        <a:defRPr kumimoji="1" sz="2600" kern="1200">
          <a:solidFill>
            <a:schemeClr val="tx1"/>
          </a:solidFill>
          <a:latin typeface="+mn-lt"/>
          <a:ea typeface="+mn-ea"/>
          <a:cs typeface="+mn-cs"/>
        </a:defRPr>
      </a:lvl2pPr>
      <a:lvl3pPr marL="1022350" indent="-350838" algn="l" rtl="0" eaLnBrk="0" fontAlgn="base" hangingPunct="0">
        <a:spcBef>
          <a:spcPct val="20000"/>
        </a:spcBef>
        <a:spcAft>
          <a:spcPct val="0"/>
        </a:spcAft>
        <a:buClr>
          <a:schemeClr val="accent1"/>
        </a:buClr>
        <a:buSzPct val="65000"/>
        <a:buFont typeface="Wingdings" panose="05000000000000000000" pitchFamily="2" charset="2"/>
        <a:buChar char="n"/>
        <a:defRPr kumimoji="1" sz="2200" kern="1200">
          <a:solidFill>
            <a:schemeClr val="tx1"/>
          </a:solidFill>
          <a:latin typeface="+mn-lt"/>
          <a:ea typeface="+mn-ea"/>
          <a:cs typeface="+mn-cs"/>
        </a:defRPr>
      </a:lvl3pPr>
      <a:lvl4pPr marL="1339850" indent="-315913" algn="l" rtl="0" eaLnBrk="0" fontAlgn="base" hangingPunct="0">
        <a:spcBef>
          <a:spcPct val="20000"/>
        </a:spcBef>
        <a:spcAft>
          <a:spcPct val="0"/>
        </a:spcAft>
        <a:buClr>
          <a:schemeClr val="accent2"/>
        </a:buClr>
        <a:buSzPct val="70000"/>
        <a:buFont typeface="Wingdings" panose="05000000000000000000" pitchFamily="2" charset="2"/>
        <a:buChar char="q"/>
        <a:defRPr kumimoji="1" sz="2000" kern="1200">
          <a:solidFill>
            <a:schemeClr val="tx1"/>
          </a:solidFill>
          <a:latin typeface="+mn-lt"/>
          <a:ea typeface="+mn-ea"/>
          <a:cs typeface="+mn-cs"/>
        </a:defRPr>
      </a:lvl4pPr>
      <a:lvl5pPr marL="1681163" indent="-339725" algn="l" rtl="0" eaLnBrk="0" fontAlgn="base" hangingPunct="0">
        <a:spcBef>
          <a:spcPct val="20000"/>
        </a:spcBef>
        <a:spcAft>
          <a:spcPct val="0"/>
        </a:spcAft>
        <a:buClr>
          <a:schemeClr val="accent1"/>
        </a:buClr>
        <a:buSzPct val="75000"/>
        <a:buFont typeface="Wingdings" panose="05000000000000000000" pitchFamily="2" charset="2"/>
        <a:buChar char="§"/>
        <a:defRPr kumimoji="1"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2.xml"/><Relationship Id="rId1" Type="http://schemas.openxmlformats.org/officeDocument/2006/relationships/tags" Target="../tags/tag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14.xml"/><Relationship Id="rId2" Type="http://schemas.openxmlformats.org/officeDocument/2006/relationships/slideLayout" Target="../slideLayouts/slideLayout2.xml"/><Relationship Id="rId1" Type="http://schemas.openxmlformats.org/officeDocument/2006/relationships/tags" Target="../tags/tag5.xml"/></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15.xml"/><Relationship Id="rId2" Type="http://schemas.openxmlformats.org/officeDocument/2006/relationships/slideLayout" Target="../slideLayouts/slideLayout2.xml"/><Relationship Id="rId1" Type="http://schemas.openxmlformats.org/officeDocument/2006/relationships/tags" Target="../tags/tag6.xml"/></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16.xml"/><Relationship Id="rId2" Type="http://schemas.openxmlformats.org/officeDocument/2006/relationships/slideLayout" Target="../slideLayouts/slideLayout2.xml"/><Relationship Id="rId1" Type="http://schemas.openxmlformats.org/officeDocument/2006/relationships/tags" Target="../tags/tag7.xml"/></Relationships>
</file>

<file path=ppt/slides/_rels/slide17.xml.rels><?xml version="1.0" encoding="UTF-8" standalone="yes"?>
<Relationships xmlns="http://schemas.openxmlformats.org/package/2006/relationships"><Relationship Id="rId3" Type="http://schemas.openxmlformats.org/officeDocument/2006/relationships/notesSlide" Target="../notesSlides/notesSlide17.xml"/><Relationship Id="rId2" Type="http://schemas.openxmlformats.org/officeDocument/2006/relationships/slideLayout" Target="../slideLayouts/slideLayout2.xml"/><Relationship Id="rId1" Type="http://schemas.openxmlformats.org/officeDocument/2006/relationships/tags" Target="../tags/tag8.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notesSlide" Target="../notesSlides/notesSlide19.xml"/><Relationship Id="rId2" Type="http://schemas.openxmlformats.org/officeDocument/2006/relationships/slideLayout" Target="../slideLayouts/slideLayout2.xml"/><Relationship Id="rId1" Type="http://schemas.openxmlformats.org/officeDocument/2006/relationships/tags" Target="../tags/tag9.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notesSlide" Target="../notesSlides/notesSlide20.xml"/><Relationship Id="rId2" Type="http://schemas.openxmlformats.org/officeDocument/2006/relationships/slideLayout" Target="../slideLayouts/slideLayout2.xml"/><Relationship Id="rId1" Type="http://schemas.openxmlformats.org/officeDocument/2006/relationships/tags" Target="../tags/tag10.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notesSlide" Target="../notesSlides/notesSlide23.xml"/><Relationship Id="rId2" Type="http://schemas.openxmlformats.org/officeDocument/2006/relationships/slideLayout" Target="../slideLayouts/slideLayout2.xml"/><Relationship Id="rId1" Type="http://schemas.openxmlformats.org/officeDocument/2006/relationships/tags" Target="../tags/tag11.xml"/></Relationships>
</file>

<file path=ppt/slides/_rels/slide25.xml.rels><?xml version="1.0" encoding="UTF-8" standalone="yes"?>
<Relationships xmlns="http://schemas.openxmlformats.org/package/2006/relationships"><Relationship Id="rId3" Type="http://schemas.openxmlformats.org/officeDocument/2006/relationships/notesSlide" Target="../notesSlides/notesSlide24.xml"/><Relationship Id="rId2" Type="http://schemas.openxmlformats.org/officeDocument/2006/relationships/slideLayout" Target="../slideLayouts/slideLayout2.xml"/><Relationship Id="rId1" Type="http://schemas.openxmlformats.org/officeDocument/2006/relationships/tags" Target="../tags/tag12.xml"/></Relationships>
</file>

<file path=ppt/slides/_rels/slide26.xml.rels><?xml version="1.0" encoding="UTF-8" standalone="yes"?>
<Relationships xmlns="http://schemas.openxmlformats.org/package/2006/relationships"><Relationship Id="rId3" Type="http://schemas.openxmlformats.org/officeDocument/2006/relationships/notesSlide" Target="../notesSlides/notesSlide25.xml"/><Relationship Id="rId2" Type="http://schemas.openxmlformats.org/officeDocument/2006/relationships/slideLayout" Target="../slideLayouts/slideLayout2.xml"/><Relationship Id="rId1" Type="http://schemas.openxmlformats.org/officeDocument/2006/relationships/tags" Target="../tags/tag13.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notesSlide" Target="../notesSlides/notesSlide27.xml"/><Relationship Id="rId2" Type="http://schemas.openxmlformats.org/officeDocument/2006/relationships/slideLayout" Target="../slideLayouts/slideLayout2.xml"/><Relationship Id="rId1" Type="http://schemas.openxmlformats.org/officeDocument/2006/relationships/tags" Target="../tags/tag14.xml"/></Relationships>
</file>

<file path=ppt/slides/_rels/slide29.xml.rels><?xml version="1.0" encoding="UTF-8" standalone="yes"?>
<Relationships xmlns="http://schemas.openxmlformats.org/package/2006/relationships"><Relationship Id="rId3" Type="http://schemas.openxmlformats.org/officeDocument/2006/relationships/notesSlide" Target="../notesSlides/notesSlide28.xml"/><Relationship Id="rId2" Type="http://schemas.openxmlformats.org/officeDocument/2006/relationships/slideLayout" Target="../slideLayouts/slideLayout2.xml"/><Relationship Id="rId1" Type="http://schemas.openxmlformats.org/officeDocument/2006/relationships/tags" Target="../tags/tag15.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notesSlide" Target="../notesSlides/notesSlide30.xml"/><Relationship Id="rId2" Type="http://schemas.openxmlformats.org/officeDocument/2006/relationships/slideLayout" Target="../slideLayouts/slideLayout2.xml"/><Relationship Id="rId1" Type="http://schemas.openxmlformats.org/officeDocument/2006/relationships/tags" Target="../tags/tag16.xml"/></Relationships>
</file>

<file path=ppt/slides/_rels/slide32.xml.rels><?xml version="1.0" encoding="UTF-8" standalone="yes"?>
<Relationships xmlns="http://schemas.openxmlformats.org/package/2006/relationships"><Relationship Id="rId3" Type="http://schemas.openxmlformats.org/officeDocument/2006/relationships/notesSlide" Target="../notesSlides/notesSlide31.xml"/><Relationship Id="rId2" Type="http://schemas.openxmlformats.org/officeDocument/2006/relationships/slideLayout" Target="../slideLayouts/slideLayout2.xml"/><Relationship Id="rId1" Type="http://schemas.openxmlformats.org/officeDocument/2006/relationships/tags" Target="../tags/tag17.xml"/></Relationships>
</file>

<file path=ppt/slides/_rels/slide33.xml.rels><?xml version="1.0" encoding="UTF-8" standalone="yes"?>
<Relationships xmlns="http://schemas.openxmlformats.org/package/2006/relationships"><Relationship Id="rId3" Type="http://schemas.openxmlformats.org/officeDocument/2006/relationships/notesSlide" Target="../notesSlides/notesSlide32.xml"/><Relationship Id="rId2" Type="http://schemas.openxmlformats.org/officeDocument/2006/relationships/slideLayout" Target="../slideLayouts/slideLayout2.xml"/><Relationship Id="rId1" Type="http://schemas.openxmlformats.org/officeDocument/2006/relationships/tags" Target="../tags/tag18.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3" Type="http://schemas.openxmlformats.org/officeDocument/2006/relationships/notesSlide" Target="../notesSlides/notesSlide39.xml"/><Relationship Id="rId2" Type="http://schemas.openxmlformats.org/officeDocument/2006/relationships/slideLayout" Target="../slideLayouts/slideLayout2.xml"/><Relationship Id="rId1" Type="http://schemas.openxmlformats.org/officeDocument/2006/relationships/tags" Target="../tags/tag19.xml"/></Relationships>
</file>

<file path=ppt/slides/_rels/slide44.xml.rels><?xml version="1.0" encoding="UTF-8" standalone="yes"?>
<Relationships xmlns="http://schemas.openxmlformats.org/package/2006/relationships"><Relationship Id="rId3" Type="http://schemas.openxmlformats.org/officeDocument/2006/relationships/notesSlide" Target="../notesSlides/notesSlide40.xml"/><Relationship Id="rId2" Type="http://schemas.openxmlformats.org/officeDocument/2006/relationships/slideLayout" Target="../slideLayouts/slideLayout2.xml"/><Relationship Id="rId1" Type="http://schemas.openxmlformats.org/officeDocument/2006/relationships/tags" Target="../tags/tag20.xml"/></Relationships>
</file>

<file path=ppt/slides/_rels/slide45.xml.rels><?xml version="1.0" encoding="UTF-8" standalone="yes"?>
<Relationships xmlns="http://schemas.openxmlformats.org/package/2006/relationships"><Relationship Id="rId3" Type="http://schemas.openxmlformats.org/officeDocument/2006/relationships/notesSlide" Target="../notesSlides/notesSlide41.xml"/><Relationship Id="rId2" Type="http://schemas.openxmlformats.org/officeDocument/2006/relationships/slideLayout" Target="../slideLayouts/slideLayout2.xml"/><Relationship Id="rId1" Type="http://schemas.openxmlformats.org/officeDocument/2006/relationships/tags" Target="../tags/tag21.xml"/></Relationships>
</file>

<file path=ppt/slides/_rels/slide46.xml.rels><?xml version="1.0" encoding="UTF-8" standalone="yes"?>
<Relationships xmlns="http://schemas.openxmlformats.org/package/2006/relationships"><Relationship Id="rId3" Type="http://schemas.openxmlformats.org/officeDocument/2006/relationships/notesSlide" Target="../notesSlides/notesSlide42.xml"/><Relationship Id="rId2" Type="http://schemas.openxmlformats.org/officeDocument/2006/relationships/slideLayout" Target="../slideLayouts/slideLayout2.xml"/><Relationship Id="rId1" Type="http://schemas.openxmlformats.org/officeDocument/2006/relationships/tags" Target="../tags/tag22.xml"/></Relationships>
</file>

<file path=ppt/slides/_rels/slide47.xml.rels><?xml version="1.0" encoding="UTF-8" standalone="yes"?>
<Relationships xmlns="http://schemas.openxmlformats.org/package/2006/relationships"><Relationship Id="rId3" Type="http://schemas.openxmlformats.org/officeDocument/2006/relationships/notesSlide" Target="../notesSlides/notesSlide43.xml"/><Relationship Id="rId2" Type="http://schemas.openxmlformats.org/officeDocument/2006/relationships/slideLayout" Target="../slideLayouts/slideLayout2.xml"/><Relationship Id="rId1" Type="http://schemas.openxmlformats.org/officeDocument/2006/relationships/tags" Target="../tags/tag23.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2.xml"/><Relationship Id="rId1" Type="http://schemas.openxmlformats.org/officeDocument/2006/relationships/tags" Target="../tags/tag1.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2.xml"/><Relationship Id="rId1" Type="http://schemas.openxmlformats.org/officeDocument/2006/relationships/tags" Target="../tags/tag2.xml"/></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2.xml"/><Relationship Id="rId1" Type="http://schemas.openxmlformats.org/officeDocument/2006/relationships/tags" Target="../tags/tag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ctrTitle"/>
          </p:nvPr>
        </p:nvSpPr>
        <p:spPr>
          <a:xfrm>
            <a:off x="609600" y="1052736"/>
            <a:ext cx="8534400" cy="990600"/>
          </a:xfrm>
        </p:spPr>
        <p:txBody>
          <a:bodyPr/>
          <a:lstStyle/>
          <a:p>
            <a:pPr eaLnBrk="1" hangingPunct="1"/>
            <a:r>
              <a:rPr lang="en-US" altLang="ja-JP" dirty="0"/>
              <a:t>Bus /</a:t>
            </a:r>
            <a:r>
              <a:rPr lang="ja-JP" altLang="en-US" dirty="0"/>
              <a:t>　</a:t>
            </a:r>
            <a:r>
              <a:rPr lang="en-US" altLang="ja-JP" dirty="0"/>
              <a:t>Crossbar Switch</a:t>
            </a:r>
            <a:br>
              <a:rPr lang="en-US" altLang="ja-JP" dirty="0"/>
            </a:br>
            <a:endParaRPr lang="en-US" altLang="ja-JP" dirty="0"/>
          </a:p>
        </p:txBody>
      </p:sp>
      <p:sp>
        <p:nvSpPr>
          <p:cNvPr id="5123" name="Rectangle 3"/>
          <p:cNvSpPr>
            <a:spLocks noGrp="1" noChangeArrowheads="1"/>
          </p:cNvSpPr>
          <p:nvPr>
            <p:ph type="subTitle" idx="1"/>
          </p:nvPr>
        </p:nvSpPr>
        <p:spPr/>
        <p:txBody>
          <a:bodyPr/>
          <a:lstStyle/>
          <a:p>
            <a:pPr eaLnBrk="1" hangingPunct="1"/>
            <a:r>
              <a:rPr lang="en-US" altLang="ja-JP" dirty="0"/>
              <a:t>AMANO, </a:t>
            </a:r>
            <a:r>
              <a:rPr lang="en-US" altLang="ja-JP" dirty="0" err="1"/>
              <a:t>Hideharu</a:t>
            </a:r>
            <a:endParaRPr lang="en-US" altLang="ja-JP" dirty="0"/>
          </a:p>
          <a:p>
            <a:pPr eaLnBrk="1" hangingPunct="1"/>
            <a:r>
              <a:rPr lang="en-US" altLang="ja-JP" dirty="0" err="1"/>
              <a:t>hunga@am</a:t>
            </a:r>
            <a:r>
              <a:rPr lang="ja-JP" altLang="en-US" dirty="0" err="1"/>
              <a:t>．</a:t>
            </a:r>
            <a:r>
              <a:rPr lang="en-US" altLang="ja-JP" dirty="0" err="1"/>
              <a:t>ics</a:t>
            </a:r>
            <a:r>
              <a:rPr lang="ja-JP" altLang="en-US" dirty="0" err="1"/>
              <a:t>．</a:t>
            </a:r>
            <a:r>
              <a:rPr lang="en-US" altLang="ja-JP" dirty="0" err="1"/>
              <a:t>keio</a:t>
            </a:r>
            <a:r>
              <a:rPr lang="ja-JP" altLang="en-US" dirty="0" err="1"/>
              <a:t>．</a:t>
            </a:r>
            <a:r>
              <a:rPr lang="en-US" altLang="ja-JP" dirty="0"/>
              <a:t>ac</a:t>
            </a:r>
            <a:r>
              <a:rPr lang="ja-JP" altLang="en-US" dirty="0" err="1"/>
              <a:t>．</a:t>
            </a:r>
            <a:r>
              <a:rPr lang="en-US" altLang="ja-JP" dirty="0" err="1"/>
              <a:t>jp</a:t>
            </a:r>
            <a:endParaRPr lang="en-US" altLang="ja-JP"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pPr eaLnBrk="1" hangingPunct="1"/>
            <a:r>
              <a:rPr lang="en-US" altLang="ja-JP"/>
              <a:t>Terms around bus</a:t>
            </a:r>
          </a:p>
        </p:txBody>
      </p:sp>
      <p:sp>
        <p:nvSpPr>
          <p:cNvPr id="12291" name="Rectangle 3"/>
          <p:cNvSpPr>
            <a:spLocks noGrp="1" noChangeArrowheads="1"/>
          </p:cNvSpPr>
          <p:nvPr>
            <p:ph type="body" idx="1"/>
          </p:nvPr>
        </p:nvSpPr>
        <p:spPr/>
        <p:txBody>
          <a:bodyPr/>
          <a:lstStyle/>
          <a:p>
            <a:pPr eaLnBrk="1" hangingPunct="1"/>
            <a:r>
              <a:rPr lang="en-US" altLang="ja-JP"/>
              <a:t>Transaction: A continuous data transfer of address and data</a:t>
            </a:r>
          </a:p>
          <a:p>
            <a:pPr eaLnBrk="1" hangingPunct="1"/>
            <a:r>
              <a:rPr lang="en-US" altLang="ja-JP"/>
              <a:t>Arbitration</a:t>
            </a:r>
            <a:r>
              <a:rPr lang="ja-JP" altLang="en-US"/>
              <a:t>：</a:t>
            </a:r>
            <a:r>
              <a:rPr lang="en-US" altLang="ja-JP"/>
              <a:t>An operation for taking a right to control the bus</a:t>
            </a:r>
          </a:p>
          <a:p>
            <a:pPr eaLnBrk="1" hangingPunct="1"/>
            <a:r>
              <a:rPr lang="en-US" altLang="ja-JP"/>
              <a:t>Bus</a:t>
            </a:r>
            <a:r>
              <a:rPr lang="ja-JP" altLang="en-US"/>
              <a:t>　</a:t>
            </a:r>
            <a:r>
              <a:rPr lang="en-US" altLang="ja-JP"/>
              <a:t>Master:</a:t>
            </a:r>
            <a:r>
              <a:rPr lang="ja-JP" altLang="en-US"/>
              <a:t>　</a:t>
            </a:r>
            <a:r>
              <a:rPr lang="en-US" altLang="ja-JP"/>
              <a:t>a module which had a right of controlling the bus through the arbitration</a:t>
            </a:r>
          </a:p>
          <a:p>
            <a:pPr eaLnBrk="1" hangingPunct="1"/>
            <a:r>
              <a:rPr lang="en-US" altLang="ja-JP"/>
              <a:t>Bus</a:t>
            </a:r>
            <a:r>
              <a:rPr lang="ja-JP" altLang="en-US"/>
              <a:t>　</a:t>
            </a:r>
            <a:r>
              <a:rPr lang="en-US" altLang="ja-JP"/>
              <a:t>Slave</a:t>
            </a:r>
            <a:r>
              <a:rPr lang="ja-JP" altLang="en-US"/>
              <a:t>：</a:t>
            </a:r>
            <a:r>
              <a:rPr lang="en-US" altLang="ja-JP"/>
              <a:t>modules except the bus master</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pPr eaLnBrk="1" hangingPunct="1"/>
            <a:r>
              <a:rPr lang="en-US" altLang="ja-JP" sz="3800"/>
              <a:t>A sequence of data transfer with the bus</a:t>
            </a:r>
          </a:p>
        </p:txBody>
      </p:sp>
      <p:sp>
        <p:nvSpPr>
          <p:cNvPr id="13315" name="Rectangle 3"/>
          <p:cNvSpPr>
            <a:spLocks noGrp="1" noChangeArrowheads="1"/>
          </p:cNvSpPr>
          <p:nvPr>
            <p:ph type="body" idx="1"/>
          </p:nvPr>
        </p:nvSpPr>
        <p:spPr/>
        <p:txBody>
          <a:bodyPr/>
          <a:lstStyle/>
          <a:p>
            <a:pPr eaLnBrk="1" hangingPunct="1"/>
            <a:r>
              <a:rPr lang="en-US" altLang="ja-JP"/>
              <a:t>Get the mastership with the arbitration</a:t>
            </a:r>
          </a:p>
          <a:p>
            <a:pPr eaLnBrk="1" hangingPunct="1"/>
            <a:r>
              <a:rPr lang="en-US" altLang="ja-JP"/>
              <a:t>Bus</a:t>
            </a:r>
            <a:r>
              <a:rPr lang="ja-JP" altLang="en-US"/>
              <a:t>　</a:t>
            </a:r>
            <a:r>
              <a:rPr lang="en-US" altLang="ja-JP"/>
              <a:t>Transaction</a:t>
            </a:r>
          </a:p>
          <a:p>
            <a:pPr lvl="1" eaLnBrk="1" hangingPunct="1"/>
            <a:r>
              <a:rPr lang="en-US" altLang="ja-JP"/>
              <a:t>Address transfer</a:t>
            </a:r>
          </a:p>
          <a:p>
            <a:pPr lvl="1" eaLnBrk="1" hangingPunct="1"/>
            <a:r>
              <a:rPr lang="en-US" altLang="ja-JP"/>
              <a:t>Data transfer (repeated if necessary)</a:t>
            </a:r>
          </a:p>
          <a:p>
            <a:pPr lvl="1" eaLnBrk="1" hangingPunct="1"/>
            <a:r>
              <a:rPr lang="en-US" altLang="ja-JP"/>
              <a:t>End of transaction</a:t>
            </a:r>
          </a:p>
          <a:p>
            <a:pPr eaLnBrk="1" hangingPunct="1"/>
            <a:r>
              <a:rPr lang="en-US" altLang="ja-JP"/>
              <a:t>Release the mastership</a:t>
            </a:r>
          </a:p>
        </p:txBody>
      </p:sp>
      <p:grpSp>
        <p:nvGrpSpPr>
          <p:cNvPr id="114692" name="Group 4"/>
          <p:cNvGrpSpPr>
            <a:grpSpLocks/>
          </p:cNvGrpSpPr>
          <p:nvPr/>
        </p:nvGrpSpPr>
        <p:grpSpPr bwMode="auto">
          <a:xfrm>
            <a:off x="5689600" y="2009775"/>
            <a:ext cx="3340100" cy="457200"/>
            <a:chOff x="3264" y="1597"/>
            <a:chExt cx="2104" cy="288"/>
          </a:xfrm>
        </p:grpSpPr>
        <p:sp>
          <p:nvSpPr>
            <p:cNvPr id="13320" name="Text Box 5"/>
            <p:cNvSpPr txBox="1">
              <a:spLocks noChangeArrowheads="1"/>
            </p:cNvSpPr>
            <p:nvPr/>
          </p:nvSpPr>
          <p:spPr bwMode="auto">
            <a:xfrm>
              <a:off x="3936" y="1597"/>
              <a:ext cx="1432"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2400">
                  <a:solidFill>
                    <a:srgbClr val="CC0000"/>
                  </a:solidFill>
                  <a:latin typeface="Times New Roman" panose="02020603050405020304" pitchFamily="18" charset="0"/>
                </a:rPr>
                <a:t>Arbiter hardware</a:t>
              </a:r>
              <a:endParaRPr lang="en-US" altLang="ja-JP" sz="2400">
                <a:latin typeface="Times New Roman" panose="02020603050405020304" pitchFamily="18" charset="0"/>
              </a:endParaRPr>
            </a:p>
          </p:txBody>
        </p:sp>
        <p:sp>
          <p:nvSpPr>
            <p:cNvPr id="13321" name="AutoShape 6"/>
            <p:cNvSpPr>
              <a:spLocks noChangeArrowheads="1"/>
            </p:cNvSpPr>
            <p:nvPr/>
          </p:nvSpPr>
          <p:spPr bwMode="auto">
            <a:xfrm>
              <a:off x="3264" y="1680"/>
              <a:ext cx="288" cy="96"/>
            </a:xfrm>
            <a:prstGeom prst="rightArrow">
              <a:avLst>
                <a:gd name="adj1" fmla="val 50000"/>
                <a:gd name="adj2" fmla="val 75000"/>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grpSp>
      <p:grpSp>
        <p:nvGrpSpPr>
          <p:cNvPr id="114695" name="Group 7"/>
          <p:cNvGrpSpPr>
            <a:grpSpLocks/>
          </p:cNvGrpSpPr>
          <p:nvPr/>
        </p:nvGrpSpPr>
        <p:grpSpPr bwMode="auto">
          <a:xfrm>
            <a:off x="5724525" y="2728913"/>
            <a:ext cx="2224088" cy="457200"/>
            <a:chOff x="3312" y="1981"/>
            <a:chExt cx="1401" cy="288"/>
          </a:xfrm>
        </p:grpSpPr>
        <p:sp>
          <p:nvSpPr>
            <p:cNvPr id="13318" name="Text Box 8"/>
            <p:cNvSpPr txBox="1">
              <a:spLocks noChangeArrowheads="1"/>
            </p:cNvSpPr>
            <p:nvPr/>
          </p:nvSpPr>
          <p:spPr bwMode="auto">
            <a:xfrm>
              <a:off x="3744" y="1981"/>
              <a:ext cx="969"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2400">
                  <a:solidFill>
                    <a:srgbClr val="CC0000"/>
                  </a:solidFill>
                  <a:latin typeface="Times New Roman" panose="02020603050405020304" pitchFamily="18" charset="0"/>
                </a:rPr>
                <a:t>Handshake</a:t>
              </a:r>
              <a:endParaRPr lang="en-US" altLang="ja-JP" sz="2000">
                <a:latin typeface="Times New Roman" panose="02020603050405020304" pitchFamily="18" charset="0"/>
              </a:endParaRPr>
            </a:p>
          </p:txBody>
        </p:sp>
        <p:sp>
          <p:nvSpPr>
            <p:cNvPr id="13319" name="AutoShape 9"/>
            <p:cNvSpPr>
              <a:spLocks noChangeArrowheads="1"/>
            </p:cNvSpPr>
            <p:nvPr/>
          </p:nvSpPr>
          <p:spPr bwMode="auto">
            <a:xfrm>
              <a:off x="3312" y="2064"/>
              <a:ext cx="288" cy="96"/>
            </a:xfrm>
            <a:prstGeom prst="rightArrow">
              <a:avLst>
                <a:gd name="adj1" fmla="val 50000"/>
                <a:gd name="adj2" fmla="val 75000"/>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gr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499"/>
                                          </p:stCondLst>
                                        </p:cTn>
                                        <p:tgtEl>
                                          <p:spTgt spid="114692"/>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499"/>
                                          </p:stCondLst>
                                        </p:cTn>
                                        <p:tgtEl>
                                          <p:spTgt spid="11469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pPr eaLnBrk="1" hangingPunct="1"/>
            <a:r>
              <a:rPr lang="en-US" altLang="ja-JP"/>
              <a:t>Arbiter</a:t>
            </a:r>
          </a:p>
        </p:txBody>
      </p:sp>
      <p:sp>
        <p:nvSpPr>
          <p:cNvPr id="14339" name="Oval 3"/>
          <p:cNvSpPr>
            <a:spLocks noChangeArrowheads="1"/>
          </p:cNvSpPr>
          <p:nvPr/>
        </p:nvSpPr>
        <p:spPr bwMode="auto">
          <a:xfrm>
            <a:off x="1447800" y="3962400"/>
            <a:ext cx="381000" cy="3810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14340" name="Oval 4"/>
          <p:cNvSpPr>
            <a:spLocks noChangeArrowheads="1"/>
          </p:cNvSpPr>
          <p:nvPr/>
        </p:nvSpPr>
        <p:spPr bwMode="auto">
          <a:xfrm>
            <a:off x="2057400" y="3962400"/>
            <a:ext cx="381000" cy="3810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14341" name="Oval 5"/>
          <p:cNvSpPr>
            <a:spLocks noChangeArrowheads="1"/>
          </p:cNvSpPr>
          <p:nvPr/>
        </p:nvSpPr>
        <p:spPr bwMode="auto">
          <a:xfrm>
            <a:off x="2971800" y="3962400"/>
            <a:ext cx="381000" cy="3810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14342" name="Text Box 6"/>
          <p:cNvSpPr txBox="1">
            <a:spLocks noChangeArrowheads="1"/>
          </p:cNvSpPr>
          <p:nvPr/>
        </p:nvSpPr>
        <p:spPr bwMode="auto">
          <a:xfrm>
            <a:off x="2498725" y="3906838"/>
            <a:ext cx="5905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ja-JP" altLang="en-US" sz="2400">
                <a:latin typeface="Times New Roman" panose="02020603050405020304" pitchFamily="18" charset="0"/>
              </a:rPr>
              <a:t>．．</a:t>
            </a:r>
          </a:p>
        </p:txBody>
      </p:sp>
      <p:sp>
        <p:nvSpPr>
          <p:cNvPr id="14343" name="Rectangle 7"/>
          <p:cNvSpPr>
            <a:spLocks noChangeArrowheads="1"/>
          </p:cNvSpPr>
          <p:nvPr/>
        </p:nvSpPr>
        <p:spPr bwMode="auto">
          <a:xfrm>
            <a:off x="1295400" y="2971800"/>
            <a:ext cx="2133600" cy="457200"/>
          </a:xfrm>
          <a:prstGeom prst="rect">
            <a:avLst/>
          </a:prstGeom>
          <a:solidFill>
            <a:srgbClr val="FF6699"/>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a:t>Priority Encoder</a:t>
            </a:r>
          </a:p>
        </p:txBody>
      </p:sp>
      <p:sp>
        <p:nvSpPr>
          <p:cNvPr id="14344" name="Line 8"/>
          <p:cNvSpPr>
            <a:spLocks noChangeShapeType="1"/>
          </p:cNvSpPr>
          <p:nvPr/>
        </p:nvSpPr>
        <p:spPr bwMode="auto">
          <a:xfrm flipV="1">
            <a:off x="1600200" y="3429000"/>
            <a:ext cx="0" cy="5334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4345" name="Line 9"/>
          <p:cNvSpPr>
            <a:spLocks noChangeShapeType="1"/>
          </p:cNvSpPr>
          <p:nvPr/>
        </p:nvSpPr>
        <p:spPr bwMode="auto">
          <a:xfrm flipV="1">
            <a:off x="2209800" y="3429000"/>
            <a:ext cx="0" cy="5334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4346" name="Line 10"/>
          <p:cNvSpPr>
            <a:spLocks noChangeShapeType="1"/>
          </p:cNvSpPr>
          <p:nvPr/>
        </p:nvSpPr>
        <p:spPr bwMode="auto">
          <a:xfrm flipV="1">
            <a:off x="3124200" y="3429000"/>
            <a:ext cx="0" cy="5334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4347" name="Line 14"/>
          <p:cNvSpPr>
            <a:spLocks noChangeShapeType="1"/>
          </p:cNvSpPr>
          <p:nvPr/>
        </p:nvSpPr>
        <p:spPr bwMode="auto">
          <a:xfrm flipV="1">
            <a:off x="1600200" y="4343400"/>
            <a:ext cx="0" cy="3810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4348" name="Line 15"/>
          <p:cNvSpPr>
            <a:spLocks noChangeShapeType="1"/>
          </p:cNvSpPr>
          <p:nvPr/>
        </p:nvSpPr>
        <p:spPr bwMode="auto">
          <a:xfrm flipV="1">
            <a:off x="2209800" y="4343400"/>
            <a:ext cx="0" cy="3810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4349" name="Line 16"/>
          <p:cNvSpPr>
            <a:spLocks noChangeShapeType="1"/>
          </p:cNvSpPr>
          <p:nvPr/>
        </p:nvSpPr>
        <p:spPr bwMode="auto">
          <a:xfrm flipV="1">
            <a:off x="3124200" y="4343400"/>
            <a:ext cx="0" cy="3810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4350" name="Text Box 17"/>
          <p:cNvSpPr txBox="1">
            <a:spLocks noChangeArrowheads="1"/>
          </p:cNvSpPr>
          <p:nvPr/>
        </p:nvSpPr>
        <p:spPr bwMode="auto">
          <a:xfrm>
            <a:off x="1736725" y="2479675"/>
            <a:ext cx="10636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2400">
                <a:latin typeface="Times New Roman" panose="02020603050405020304" pitchFamily="18" charset="0"/>
              </a:rPr>
              <a:t>Arbiter</a:t>
            </a:r>
          </a:p>
        </p:txBody>
      </p:sp>
      <p:sp>
        <p:nvSpPr>
          <p:cNvPr id="14351" name="Text Box 18"/>
          <p:cNvSpPr txBox="1">
            <a:spLocks noChangeArrowheads="1"/>
          </p:cNvSpPr>
          <p:nvPr/>
        </p:nvSpPr>
        <p:spPr bwMode="auto">
          <a:xfrm>
            <a:off x="1736725" y="5222875"/>
            <a:ext cx="158591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2400">
                <a:latin typeface="Times New Roman" panose="02020603050405020304" pitchFamily="18" charset="0"/>
              </a:rPr>
              <a:t>Centralized</a:t>
            </a:r>
          </a:p>
        </p:txBody>
      </p:sp>
      <p:sp>
        <p:nvSpPr>
          <p:cNvPr id="14352" name="Rectangle 19"/>
          <p:cNvSpPr>
            <a:spLocks noChangeArrowheads="1"/>
          </p:cNvSpPr>
          <p:nvPr/>
        </p:nvSpPr>
        <p:spPr bwMode="auto">
          <a:xfrm>
            <a:off x="4953000" y="1752600"/>
            <a:ext cx="533400" cy="533400"/>
          </a:xfrm>
          <a:prstGeom prst="rect">
            <a:avLst/>
          </a:prstGeom>
          <a:solidFill>
            <a:srgbClr val="FF6699"/>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14353" name="Rectangle 20"/>
          <p:cNvSpPr>
            <a:spLocks noChangeArrowheads="1"/>
          </p:cNvSpPr>
          <p:nvPr/>
        </p:nvSpPr>
        <p:spPr bwMode="auto">
          <a:xfrm>
            <a:off x="5791200" y="1752600"/>
            <a:ext cx="533400" cy="533400"/>
          </a:xfrm>
          <a:prstGeom prst="rect">
            <a:avLst/>
          </a:prstGeom>
          <a:solidFill>
            <a:srgbClr val="FF6699"/>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14354" name="Rectangle 21"/>
          <p:cNvSpPr>
            <a:spLocks noChangeArrowheads="1"/>
          </p:cNvSpPr>
          <p:nvPr/>
        </p:nvSpPr>
        <p:spPr bwMode="auto">
          <a:xfrm>
            <a:off x="7315200" y="1752600"/>
            <a:ext cx="533400" cy="533400"/>
          </a:xfrm>
          <a:prstGeom prst="rect">
            <a:avLst/>
          </a:prstGeom>
          <a:solidFill>
            <a:srgbClr val="FF6699"/>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14355" name="Line 22"/>
          <p:cNvSpPr>
            <a:spLocks noChangeShapeType="1"/>
          </p:cNvSpPr>
          <p:nvPr/>
        </p:nvSpPr>
        <p:spPr bwMode="auto">
          <a:xfrm>
            <a:off x="4648200" y="2057400"/>
            <a:ext cx="30480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4356" name="Line 23"/>
          <p:cNvSpPr>
            <a:spLocks noChangeShapeType="1"/>
          </p:cNvSpPr>
          <p:nvPr/>
        </p:nvSpPr>
        <p:spPr bwMode="auto">
          <a:xfrm>
            <a:off x="5486400" y="2057400"/>
            <a:ext cx="30480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4357" name="Line 24"/>
          <p:cNvSpPr>
            <a:spLocks noChangeShapeType="1"/>
          </p:cNvSpPr>
          <p:nvPr/>
        </p:nvSpPr>
        <p:spPr bwMode="auto">
          <a:xfrm>
            <a:off x="6324600" y="2057400"/>
            <a:ext cx="30480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4358" name="Line 25"/>
          <p:cNvSpPr>
            <a:spLocks noChangeShapeType="1"/>
          </p:cNvSpPr>
          <p:nvPr/>
        </p:nvSpPr>
        <p:spPr bwMode="auto">
          <a:xfrm>
            <a:off x="7010400" y="2057400"/>
            <a:ext cx="30480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4359" name="Text Box 26"/>
          <p:cNvSpPr txBox="1">
            <a:spLocks noChangeArrowheads="1"/>
          </p:cNvSpPr>
          <p:nvPr/>
        </p:nvSpPr>
        <p:spPr bwMode="auto">
          <a:xfrm>
            <a:off x="4022725" y="1717675"/>
            <a:ext cx="40481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2400">
                <a:latin typeface="Times New Roman" panose="02020603050405020304" pitchFamily="18" charset="0"/>
              </a:rPr>
              <a:t>H</a:t>
            </a:r>
          </a:p>
        </p:txBody>
      </p:sp>
      <p:sp>
        <p:nvSpPr>
          <p:cNvPr id="14360" name="Line 27"/>
          <p:cNvSpPr>
            <a:spLocks noChangeShapeType="1"/>
          </p:cNvSpPr>
          <p:nvPr/>
        </p:nvSpPr>
        <p:spPr bwMode="auto">
          <a:xfrm>
            <a:off x="4876800" y="3429000"/>
            <a:ext cx="32004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4361" name="Line 28"/>
          <p:cNvSpPr>
            <a:spLocks noChangeShapeType="1"/>
          </p:cNvSpPr>
          <p:nvPr/>
        </p:nvSpPr>
        <p:spPr bwMode="auto">
          <a:xfrm>
            <a:off x="4876800" y="3657600"/>
            <a:ext cx="32004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4362" name="Line 29"/>
          <p:cNvSpPr>
            <a:spLocks noChangeShapeType="1"/>
          </p:cNvSpPr>
          <p:nvPr/>
        </p:nvSpPr>
        <p:spPr bwMode="auto">
          <a:xfrm>
            <a:off x="4876800" y="3886200"/>
            <a:ext cx="32004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nvGrpSpPr>
          <p:cNvPr id="14363" name="Group 30"/>
          <p:cNvGrpSpPr>
            <a:grpSpLocks/>
          </p:cNvGrpSpPr>
          <p:nvPr/>
        </p:nvGrpSpPr>
        <p:grpSpPr bwMode="auto">
          <a:xfrm>
            <a:off x="5257800" y="3352800"/>
            <a:ext cx="152400" cy="990600"/>
            <a:chOff x="3312" y="2112"/>
            <a:chExt cx="96" cy="624"/>
          </a:xfrm>
        </p:grpSpPr>
        <p:sp>
          <p:nvSpPr>
            <p:cNvPr id="14392" name="Line 31"/>
            <p:cNvSpPr>
              <a:spLocks noChangeShapeType="1"/>
            </p:cNvSpPr>
            <p:nvPr/>
          </p:nvSpPr>
          <p:spPr bwMode="auto">
            <a:xfrm>
              <a:off x="3360" y="2112"/>
              <a:ext cx="0" cy="52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4393" name="Oval 32"/>
            <p:cNvSpPr>
              <a:spLocks noChangeArrowheads="1"/>
            </p:cNvSpPr>
            <p:nvPr/>
          </p:nvSpPr>
          <p:spPr bwMode="auto">
            <a:xfrm>
              <a:off x="3312" y="2640"/>
              <a:ext cx="96" cy="96"/>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grpSp>
      <p:grpSp>
        <p:nvGrpSpPr>
          <p:cNvPr id="14364" name="Group 33"/>
          <p:cNvGrpSpPr>
            <a:grpSpLocks/>
          </p:cNvGrpSpPr>
          <p:nvPr/>
        </p:nvGrpSpPr>
        <p:grpSpPr bwMode="auto">
          <a:xfrm>
            <a:off x="5562600" y="3352800"/>
            <a:ext cx="152400" cy="990600"/>
            <a:chOff x="3312" y="2112"/>
            <a:chExt cx="96" cy="624"/>
          </a:xfrm>
        </p:grpSpPr>
        <p:sp>
          <p:nvSpPr>
            <p:cNvPr id="14390" name="Line 34"/>
            <p:cNvSpPr>
              <a:spLocks noChangeShapeType="1"/>
            </p:cNvSpPr>
            <p:nvPr/>
          </p:nvSpPr>
          <p:spPr bwMode="auto">
            <a:xfrm>
              <a:off x="3360" y="2112"/>
              <a:ext cx="0" cy="52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4391" name="Oval 35"/>
            <p:cNvSpPr>
              <a:spLocks noChangeArrowheads="1"/>
            </p:cNvSpPr>
            <p:nvPr/>
          </p:nvSpPr>
          <p:spPr bwMode="auto">
            <a:xfrm>
              <a:off x="3312" y="2640"/>
              <a:ext cx="96" cy="96"/>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grpSp>
      <p:grpSp>
        <p:nvGrpSpPr>
          <p:cNvPr id="14365" name="Group 36"/>
          <p:cNvGrpSpPr>
            <a:grpSpLocks/>
          </p:cNvGrpSpPr>
          <p:nvPr/>
        </p:nvGrpSpPr>
        <p:grpSpPr bwMode="auto">
          <a:xfrm>
            <a:off x="5867400" y="3352800"/>
            <a:ext cx="152400" cy="990600"/>
            <a:chOff x="3312" y="2112"/>
            <a:chExt cx="96" cy="624"/>
          </a:xfrm>
        </p:grpSpPr>
        <p:sp>
          <p:nvSpPr>
            <p:cNvPr id="14388" name="Line 37"/>
            <p:cNvSpPr>
              <a:spLocks noChangeShapeType="1"/>
            </p:cNvSpPr>
            <p:nvPr/>
          </p:nvSpPr>
          <p:spPr bwMode="auto">
            <a:xfrm>
              <a:off x="3360" y="2112"/>
              <a:ext cx="0" cy="52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4389" name="Oval 38"/>
            <p:cNvSpPr>
              <a:spLocks noChangeArrowheads="1"/>
            </p:cNvSpPr>
            <p:nvPr/>
          </p:nvSpPr>
          <p:spPr bwMode="auto">
            <a:xfrm>
              <a:off x="3312" y="2640"/>
              <a:ext cx="96" cy="96"/>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grpSp>
      <p:grpSp>
        <p:nvGrpSpPr>
          <p:cNvPr id="14366" name="Group 39"/>
          <p:cNvGrpSpPr>
            <a:grpSpLocks/>
          </p:cNvGrpSpPr>
          <p:nvPr/>
        </p:nvGrpSpPr>
        <p:grpSpPr bwMode="auto">
          <a:xfrm>
            <a:off x="6172200" y="3352800"/>
            <a:ext cx="152400" cy="990600"/>
            <a:chOff x="3312" y="2112"/>
            <a:chExt cx="96" cy="624"/>
          </a:xfrm>
        </p:grpSpPr>
        <p:sp>
          <p:nvSpPr>
            <p:cNvPr id="14386" name="Line 40"/>
            <p:cNvSpPr>
              <a:spLocks noChangeShapeType="1"/>
            </p:cNvSpPr>
            <p:nvPr/>
          </p:nvSpPr>
          <p:spPr bwMode="auto">
            <a:xfrm>
              <a:off x="3360" y="2112"/>
              <a:ext cx="0" cy="52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4387" name="Oval 41"/>
            <p:cNvSpPr>
              <a:spLocks noChangeArrowheads="1"/>
            </p:cNvSpPr>
            <p:nvPr/>
          </p:nvSpPr>
          <p:spPr bwMode="auto">
            <a:xfrm>
              <a:off x="3312" y="2640"/>
              <a:ext cx="96" cy="96"/>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grpSp>
      <p:grpSp>
        <p:nvGrpSpPr>
          <p:cNvPr id="14367" name="Group 42"/>
          <p:cNvGrpSpPr>
            <a:grpSpLocks/>
          </p:cNvGrpSpPr>
          <p:nvPr/>
        </p:nvGrpSpPr>
        <p:grpSpPr bwMode="auto">
          <a:xfrm>
            <a:off x="6477000" y="3352800"/>
            <a:ext cx="152400" cy="990600"/>
            <a:chOff x="3312" y="2112"/>
            <a:chExt cx="96" cy="624"/>
          </a:xfrm>
        </p:grpSpPr>
        <p:sp>
          <p:nvSpPr>
            <p:cNvPr id="14384" name="Line 43"/>
            <p:cNvSpPr>
              <a:spLocks noChangeShapeType="1"/>
            </p:cNvSpPr>
            <p:nvPr/>
          </p:nvSpPr>
          <p:spPr bwMode="auto">
            <a:xfrm>
              <a:off x="3360" y="2112"/>
              <a:ext cx="0" cy="52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4385" name="Oval 44"/>
            <p:cNvSpPr>
              <a:spLocks noChangeArrowheads="1"/>
            </p:cNvSpPr>
            <p:nvPr/>
          </p:nvSpPr>
          <p:spPr bwMode="auto">
            <a:xfrm>
              <a:off x="3312" y="2640"/>
              <a:ext cx="96" cy="96"/>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grpSp>
      <p:grpSp>
        <p:nvGrpSpPr>
          <p:cNvPr id="14368" name="Group 45"/>
          <p:cNvGrpSpPr>
            <a:grpSpLocks/>
          </p:cNvGrpSpPr>
          <p:nvPr/>
        </p:nvGrpSpPr>
        <p:grpSpPr bwMode="auto">
          <a:xfrm>
            <a:off x="6705600" y="3352800"/>
            <a:ext cx="152400" cy="990600"/>
            <a:chOff x="3312" y="2112"/>
            <a:chExt cx="96" cy="624"/>
          </a:xfrm>
        </p:grpSpPr>
        <p:sp>
          <p:nvSpPr>
            <p:cNvPr id="14382" name="Line 46"/>
            <p:cNvSpPr>
              <a:spLocks noChangeShapeType="1"/>
            </p:cNvSpPr>
            <p:nvPr/>
          </p:nvSpPr>
          <p:spPr bwMode="auto">
            <a:xfrm>
              <a:off x="3360" y="2112"/>
              <a:ext cx="0" cy="52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4383" name="Oval 47"/>
            <p:cNvSpPr>
              <a:spLocks noChangeArrowheads="1"/>
            </p:cNvSpPr>
            <p:nvPr/>
          </p:nvSpPr>
          <p:spPr bwMode="auto">
            <a:xfrm>
              <a:off x="3312" y="2640"/>
              <a:ext cx="96" cy="96"/>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grpSp>
      <p:grpSp>
        <p:nvGrpSpPr>
          <p:cNvPr id="14369" name="Group 48"/>
          <p:cNvGrpSpPr>
            <a:grpSpLocks/>
          </p:cNvGrpSpPr>
          <p:nvPr/>
        </p:nvGrpSpPr>
        <p:grpSpPr bwMode="auto">
          <a:xfrm>
            <a:off x="7162800" y="3352800"/>
            <a:ext cx="152400" cy="990600"/>
            <a:chOff x="3312" y="2112"/>
            <a:chExt cx="96" cy="624"/>
          </a:xfrm>
        </p:grpSpPr>
        <p:sp>
          <p:nvSpPr>
            <p:cNvPr id="14380" name="Line 49"/>
            <p:cNvSpPr>
              <a:spLocks noChangeShapeType="1"/>
            </p:cNvSpPr>
            <p:nvPr/>
          </p:nvSpPr>
          <p:spPr bwMode="auto">
            <a:xfrm>
              <a:off x="3360" y="2112"/>
              <a:ext cx="0" cy="52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4381" name="Oval 50"/>
            <p:cNvSpPr>
              <a:spLocks noChangeArrowheads="1"/>
            </p:cNvSpPr>
            <p:nvPr/>
          </p:nvSpPr>
          <p:spPr bwMode="auto">
            <a:xfrm>
              <a:off x="3312" y="2640"/>
              <a:ext cx="96" cy="96"/>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grpSp>
      <p:grpSp>
        <p:nvGrpSpPr>
          <p:cNvPr id="14370" name="Group 51"/>
          <p:cNvGrpSpPr>
            <a:grpSpLocks/>
          </p:cNvGrpSpPr>
          <p:nvPr/>
        </p:nvGrpSpPr>
        <p:grpSpPr bwMode="auto">
          <a:xfrm>
            <a:off x="6934200" y="3352800"/>
            <a:ext cx="152400" cy="990600"/>
            <a:chOff x="3312" y="2112"/>
            <a:chExt cx="96" cy="624"/>
          </a:xfrm>
        </p:grpSpPr>
        <p:sp>
          <p:nvSpPr>
            <p:cNvPr id="14378" name="Line 52"/>
            <p:cNvSpPr>
              <a:spLocks noChangeShapeType="1"/>
            </p:cNvSpPr>
            <p:nvPr/>
          </p:nvSpPr>
          <p:spPr bwMode="auto">
            <a:xfrm>
              <a:off x="3360" y="2112"/>
              <a:ext cx="0" cy="52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4379" name="Oval 53"/>
            <p:cNvSpPr>
              <a:spLocks noChangeArrowheads="1"/>
            </p:cNvSpPr>
            <p:nvPr/>
          </p:nvSpPr>
          <p:spPr bwMode="auto">
            <a:xfrm>
              <a:off x="3312" y="2640"/>
              <a:ext cx="96" cy="96"/>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grpSp>
      <p:sp>
        <p:nvSpPr>
          <p:cNvPr id="14371" name="Text Box 54"/>
          <p:cNvSpPr txBox="1">
            <a:spLocks noChangeArrowheads="1"/>
          </p:cNvSpPr>
          <p:nvPr/>
        </p:nvSpPr>
        <p:spPr bwMode="auto">
          <a:xfrm>
            <a:off x="5394325" y="4613275"/>
            <a:ext cx="20542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2400">
                <a:latin typeface="Times New Roman" panose="02020603050405020304" pitchFamily="18" charset="0"/>
              </a:rPr>
              <a:t>Distributed bus</a:t>
            </a:r>
          </a:p>
        </p:txBody>
      </p:sp>
      <p:sp>
        <p:nvSpPr>
          <p:cNvPr id="14372" name="Text Box 55"/>
          <p:cNvSpPr txBox="1">
            <a:spLocks noChangeArrowheads="1"/>
          </p:cNvSpPr>
          <p:nvPr/>
        </p:nvSpPr>
        <p:spPr bwMode="auto">
          <a:xfrm>
            <a:off x="5241925" y="2327275"/>
            <a:ext cx="16986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2400">
                <a:latin typeface="Times New Roman" panose="02020603050405020304" pitchFamily="18" charset="0"/>
              </a:rPr>
              <a:t>Daisy Chain</a:t>
            </a:r>
          </a:p>
        </p:txBody>
      </p:sp>
      <p:sp>
        <p:nvSpPr>
          <p:cNvPr id="14373" name="Text Box 56"/>
          <p:cNvSpPr txBox="1">
            <a:spLocks noChangeArrowheads="1"/>
          </p:cNvSpPr>
          <p:nvPr/>
        </p:nvSpPr>
        <p:spPr bwMode="auto">
          <a:xfrm>
            <a:off x="5470525" y="5451475"/>
            <a:ext cx="155416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2400">
                <a:latin typeface="Times New Roman" panose="02020603050405020304" pitchFamily="18" charset="0"/>
              </a:rPr>
              <a:t>Distributed</a:t>
            </a:r>
          </a:p>
        </p:txBody>
      </p:sp>
      <p:sp>
        <p:nvSpPr>
          <p:cNvPr id="14374" name="Text Box 57"/>
          <p:cNvSpPr txBox="1">
            <a:spLocks noChangeArrowheads="1"/>
          </p:cNvSpPr>
          <p:nvPr/>
        </p:nvSpPr>
        <p:spPr bwMode="auto">
          <a:xfrm>
            <a:off x="1042988" y="6221413"/>
            <a:ext cx="54737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2000">
                <a:solidFill>
                  <a:srgbClr val="FF6699"/>
                </a:solidFill>
                <a:latin typeface="Verdana" panose="020B0604030504040204" pitchFamily="34" charset="0"/>
              </a:rPr>
              <a:t>Centralized arbiter is used inside the chip</a:t>
            </a:r>
          </a:p>
        </p:txBody>
      </p:sp>
      <p:sp>
        <p:nvSpPr>
          <p:cNvPr id="14375" name="Line 58"/>
          <p:cNvSpPr>
            <a:spLocks noChangeShapeType="1"/>
          </p:cNvSpPr>
          <p:nvPr/>
        </p:nvSpPr>
        <p:spPr bwMode="auto">
          <a:xfrm>
            <a:off x="3276600" y="3429000"/>
            <a:ext cx="0" cy="576263"/>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4376" name="Line 59"/>
          <p:cNvSpPr>
            <a:spLocks noChangeShapeType="1"/>
          </p:cNvSpPr>
          <p:nvPr/>
        </p:nvSpPr>
        <p:spPr bwMode="auto">
          <a:xfrm>
            <a:off x="2339975" y="3429000"/>
            <a:ext cx="0" cy="576263"/>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4377" name="Line 60"/>
          <p:cNvSpPr>
            <a:spLocks noChangeShapeType="1"/>
          </p:cNvSpPr>
          <p:nvPr/>
        </p:nvSpPr>
        <p:spPr bwMode="auto">
          <a:xfrm>
            <a:off x="1763713" y="3429000"/>
            <a:ext cx="0" cy="576263"/>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362" name="Picture 4" descr="p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7651750" cy="6911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363" name="Text Box 5"/>
          <p:cNvSpPr txBox="1">
            <a:spLocks noChangeArrowheads="1"/>
          </p:cNvSpPr>
          <p:nvPr/>
        </p:nvSpPr>
        <p:spPr bwMode="auto">
          <a:xfrm>
            <a:off x="5148263" y="5876925"/>
            <a:ext cx="2254250" cy="915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a:t>From</a:t>
            </a:r>
          </a:p>
          <a:p>
            <a:pPr eaLnBrk="1" hangingPunct="1"/>
            <a:r>
              <a:rPr lang="en-US" altLang="ja-JP"/>
              <a:t>CMOS VLSI Design</a:t>
            </a:r>
          </a:p>
          <a:p>
            <a:pPr eaLnBrk="1" hangingPunct="1"/>
            <a:r>
              <a:rPr lang="en-US" altLang="ja-JP"/>
              <a:t>by Weste and Harris</a:t>
            </a:r>
          </a:p>
        </p:txBody>
      </p:sp>
      <p:sp>
        <p:nvSpPr>
          <p:cNvPr id="15364" name="Text Box 6"/>
          <p:cNvSpPr txBox="1">
            <a:spLocks noChangeArrowheads="1"/>
          </p:cNvSpPr>
          <p:nvPr/>
        </p:nvSpPr>
        <p:spPr bwMode="auto">
          <a:xfrm>
            <a:off x="7720013" y="568325"/>
            <a:ext cx="1416050" cy="1739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Centralized</a:t>
            </a:r>
          </a:p>
          <a:p>
            <a:pPr eaLnBrk="1" hangingPunct="1"/>
            <a:r>
              <a:rPr lang="en-US" altLang="ja-JP" b="1"/>
              <a:t>Arbiter</a:t>
            </a:r>
          </a:p>
          <a:p>
            <a:pPr eaLnBrk="1" hangingPunct="1"/>
            <a:r>
              <a:rPr lang="en-US" altLang="ja-JP" b="1"/>
              <a:t>=</a:t>
            </a:r>
          </a:p>
          <a:p>
            <a:pPr eaLnBrk="1" hangingPunct="1"/>
            <a:r>
              <a:rPr lang="en-US" altLang="ja-JP" b="1"/>
              <a:t>Priority</a:t>
            </a:r>
          </a:p>
          <a:p>
            <a:pPr eaLnBrk="1" hangingPunct="1"/>
            <a:r>
              <a:rPr lang="en-US" altLang="ja-JP" b="1"/>
              <a:t>Encoder</a:t>
            </a:r>
          </a:p>
          <a:p>
            <a:pPr eaLnBrk="1" hangingPunct="1"/>
            <a:r>
              <a:rPr lang="en-US" altLang="ja-JP" b="1"/>
              <a:t>Tree</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pPr eaLnBrk="1" hangingPunct="1"/>
            <a:r>
              <a:rPr lang="en-US" altLang="ja-JP"/>
              <a:t>Daisy Chain</a:t>
            </a:r>
          </a:p>
        </p:txBody>
      </p:sp>
      <p:sp>
        <p:nvSpPr>
          <p:cNvPr id="16387" name="Text Box 3"/>
          <p:cNvSpPr txBox="1">
            <a:spLocks noChangeArrowheads="1"/>
          </p:cNvSpPr>
          <p:nvPr/>
        </p:nvSpPr>
        <p:spPr bwMode="auto">
          <a:xfrm>
            <a:off x="2051050" y="3357563"/>
            <a:ext cx="6061075" cy="1187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2400">
                <a:latin typeface="Times New Roman" panose="02020603050405020304" pitchFamily="18" charset="0"/>
              </a:rPr>
              <a:t>If no request EI→EO</a:t>
            </a:r>
          </a:p>
          <a:p>
            <a:pPr eaLnBrk="1" hangingPunct="1"/>
            <a:r>
              <a:rPr lang="en-US" altLang="ja-JP" sz="2400">
                <a:latin typeface="Times New Roman" panose="02020603050405020304" pitchFamily="18" charset="0"/>
              </a:rPr>
              <a:t>The request can be issued only if EI is H level</a:t>
            </a:r>
          </a:p>
          <a:p>
            <a:pPr eaLnBrk="1" hangingPunct="1"/>
            <a:r>
              <a:rPr lang="en-US" altLang="ja-JP" sz="2400">
                <a:latin typeface="Times New Roman" panose="02020603050405020304" pitchFamily="18" charset="0"/>
              </a:rPr>
              <a:t>When the request is issued, EO becomes L level</a:t>
            </a:r>
          </a:p>
        </p:txBody>
      </p:sp>
      <p:grpSp>
        <p:nvGrpSpPr>
          <p:cNvPr id="16388" name="Group 4"/>
          <p:cNvGrpSpPr>
            <a:grpSpLocks/>
          </p:cNvGrpSpPr>
          <p:nvPr/>
        </p:nvGrpSpPr>
        <p:grpSpPr bwMode="auto">
          <a:xfrm>
            <a:off x="1547813" y="1916113"/>
            <a:ext cx="1368425" cy="792162"/>
            <a:chOff x="975" y="1207"/>
            <a:chExt cx="862" cy="499"/>
          </a:xfrm>
        </p:grpSpPr>
        <p:sp>
          <p:nvSpPr>
            <p:cNvPr id="16436" name="Rectangle 5"/>
            <p:cNvSpPr>
              <a:spLocks noChangeArrowheads="1"/>
            </p:cNvSpPr>
            <p:nvPr/>
          </p:nvSpPr>
          <p:spPr bwMode="auto">
            <a:xfrm>
              <a:off x="1247" y="1207"/>
              <a:ext cx="544" cy="499"/>
            </a:xfrm>
            <a:prstGeom prst="rect">
              <a:avLst/>
            </a:prstGeom>
            <a:solidFill>
              <a:srgbClr val="FFFF99"/>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16437" name="Text Box 6"/>
            <p:cNvSpPr txBox="1">
              <a:spLocks noChangeArrowheads="1"/>
            </p:cNvSpPr>
            <p:nvPr/>
          </p:nvSpPr>
          <p:spPr bwMode="auto">
            <a:xfrm>
              <a:off x="1202" y="1344"/>
              <a:ext cx="25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a:t>EI</a:t>
              </a:r>
            </a:p>
          </p:txBody>
        </p:sp>
        <p:sp>
          <p:nvSpPr>
            <p:cNvPr id="16438" name="Text Box 7"/>
            <p:cNvSpPr txBox="1">
              <a:spLocks noChangeArrowheads="1"/>
            </p:cNvSpPr>
            <p:nvPr/>
          </p:nvSpPr>
          <p:spPr bwMode="auto">
            <a:xfrm>
              <a:off x="1513" y="1344"/>
              <a:ext cx="324"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a:t>EO</a:t>
              </a:r>
            </a:p>
          </p:txBody>
        </p:sp>
        <p:sp>
          <p:nvSpPr>
            <p:cNvPr id="16439" name="Line 8"/>
            <p:cNvSpPr>
              <a:spLocks noChangeShapeType="1"/>
            </p:cNvSpPr>
            <p:nvPr/>
          </p:nvSpPr>
          <p:spPr bwMode="auto">
            <a:xfrm>
              <a:off x="975" y="1434"/>
              <a:ext cx="272"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grpSp>
        <p:nvGrpSpPr>
          <p:cNvPr id="16389" name="Group 9"/>
          <p:cNvGrpSpPr>
            <a:grpSpLocks/>
          </p:cNvGrpSpPr>
          <p:nvPr/>
        </p:nvGrpSpPr>
        <p:grpSpPr bwMode="auto">
          <a:xfrm>
            <a:off x="2843213" y="1916113"/>
            <a:ext cx="1368425" cy="792162"/>
            <a:chOff x="975" y="1207"/>
            <a:chExt cx="862" cy="499"/>
          </a:xfrm>
        </p:grpSpPr>
        <p:sp>
          <p:nvSpPr>
            <p:cNvPr id="16432" name="Rectangle 10"/>
            <p:cNvSpPr>
              <a:spLocks noChangeArrowheads="1"/>
            </p:cNvSpPr>
            <p:nvPr/>
          </p:nvSpPr>
          <p:spPr bwMode="auto">
            <a:xfrm>
              <a:off x="1247" y="1207"/>
              <a:ext cx="544" cy="499"/>
            </a:xfrm>
            <a:prstGeom prst="rect">
              <a:avLst/>
            </a:prstGeom>
            <a:solidFill>
              <a:srgbClr val="FFFF99"/>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16433" name="Text Box 11"/>
            <p:cNvSpPr txBox="1">
              <a:spLocks noChangeArrowheads="1"/>
            </p:cNvSpPr>
            <p:nvPr/>
          </p:nvSpPr>
          <p:spPr bwMode="auto">
            <a:xfrm>
              <a:off x="1202" y="1344"/>
              <a:ext cx="25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a:t>EI</a:t>
              </a:r>
            </a:p>
          </p:txBody>
        </p:sp>
        <p:sp>
          <p:nvSpPr>
            <p:cNvPr id="16434" name="Text Box 12"/>
            <p:cNvSpPr txBox="1">
              <a:spLocks noChangeArrowheads="1"/>
            </p:cNvSpPr>
            <p:nvPr/>
          </p:nvSpPr>
          <p:spPr bwMode="auto">
            <a:xfrm>
              <a:off x="1513" y="1344"/>
              <a:ext cx="324"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a:t>EO</a:t>
              </a:r>
            </a:p>
          </p:txBody>
        </p:sp>
        <p:sp>
          <p:nvSpPr>
            <p:cNvPr id="16435" name="Line 13"/>
            <p:cNvSpPr>
              <a:spLocks noChangeShapeType="1"/>
            </p:cNvSpPr>
            <p:nvPr/>
          </p:nvSpPr>
          <p:spPr bwMode="auto">
            <a:xfrm>
              <a:off x="975" y="1434"/>
              <a:ext cx="272"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grpSp>
        <p:nvGrpSpPr>
          <p:cNvPr id="16390" name="Group 14"/>
          <p:cNvGrpSpPr>
            <a:grpSpLocks/>
          </p:cNvGrpSpPr>
          <p:nvPr/>
        </p:nvGrpSpPr>
        <p:grpSpPr bwMode="auto">
          <a:xfrm>
            <a:off x="4140200" y="1916113"/>
            <a:ext cx="1368425" cy="792162"/>
            <a:chOff x="975" y="1207"/>
            <a:chExt cx="862" cy="499"/>
          </a:xfrm>
        </p:grpSpPr>
        <p:sp>
          <p:nvSpPr>
            <p:cNvPr id="16428" name="Rectangle 15"/>
            <p:cNvSpPr>
              <a:spLocks noChangeArrowheads="1"/>
            </p:cNvSpPr>
            <p:nvPr/>
          </p:nvSpPr>
          <p:spPr bwMode="auto">
            <a:xfrm>
              <a:off x="1247" y="1207"/>
              <a:ext cx="544" cy="499"/>
            </a:xfrm>
            <a:prstGeom prst="rect">
              <a:avLst/>
            </a:prstGeom>
            <a:solidFill>
              <a:srgbClr val="FFFF99"/>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16429" name="Text Box 16"/>
            <p:cNvSpPr txBox="1">
              <a:spLocks noChangeArrowheads="1"/>
            </p:cNvSpPr>
            <p:nvPr/>
          </p:nvSpPr>
          <p:spPr bwMode="auto">
            <a:xfrm>
              <a:off x="1202" y="1344"/>
              <a:ext cx="25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a:t>EI</a:t>
              </a:r>
            </a:p>
          </p:txBody>
        </p:sp>
        <p:sp>
          <p:nvSpPr>
            <p:cNvPr id="16430" name="Text Box 17"/>
            <p:cNvSpPr txBox="1">
              <a:spLocks noChangeArrowheads="1"/>
            </p:cNvSpPr>
            <p:nvPr/>
          </p:nvSpPr>
          <p:spPr bwMode="auto">
            <a:xfrm>
              <a:off x="1513" y="1344"/>
              <a:ext cx="324"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a:t>EO</a:t>
              </a:r>
            </a:p>
          </p:txBody>
        </p:sp>
        <p:sp>
          <p:nvSpPr>
            <p:cNvPr id="16431" name="Line 18"/>
            <p:cNvSpPr>
              <a:spLocks noChangeShapeType="1"/>
            </p:cNvSpPr>
            <p:nvPr/>
          </p:nvSpPr>
          <p:spPr bwMode="auto">
            <a:xfrm>
              <a:off x="975" y="1434"/>
              <a:ext cx="272"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grpSp>
        <p:nvGrpSpPr>
          <p:cNvPr id="16391" name="Group 19"/>
          <p:cNvGrpSpPr>
            <a:grpSpLocks/>
          </p:cNvGrpSpPr>
          <p:nvPr/>
        </p:nvGrpSpPr>
        <p:grpSpPr bwMode="auto">
          <a:xfrm>
            <a:off x="5435600" y="1916113"/>
            <a:ext cx="1368425" cy="792162"/>
            <a:chOff x="975" y="1207"/>
            <a:chExt cx="862" cy="499"/>
          </a:xfrm>
        </p:grpSpPr>
        <p:sp>
          <p:nvSpPr>
            <p:cNvPr id="16424" name="Rectangle 20"/>
            <p:cNvSpPr>
              <a:spLocks noChangeArrowheads="1"/>
            </p:cNvSpPr>
            <p:nvPr/>
          </p:nvSpPr>
          <p:spPr bwMode="auto">
            <a:xfrm>
              <a:off x="1247" y="1207"/>
              <a:ext cx="544" cy="499"/>
            </a:xfrm>
            <a:prstGeom prst="rect">
              <a:avLst/>
            </a:prstGeom>
            <a:solidFill>
              <a:srgbClr val="FFFF99"/>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16425" name="Text Box 21"/>
            <p:cNvSpPr txBox="1">
              <a:spLocks noChangeArrowheads="1"/>
            </p:cNvSpPr>
            <p:nvPr/>
          </p:nvSpPr>
          <p:spPr bwMode="auto">
            <a:xfrm>
              <a:off x="1202" y="1344"/>
              <a:ext cx="25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a:t>EI</a:t>
              </a:r>
            </a:p>
          </p:txBody>
        </p:sp>
        <p:sp>
          <p:nvSpPr>
            <p:cNvPr id="16426" name="Text Box 22"/>
            <p:cNvSpPr txBox="1">
              <a:spLocks noChangeArrowheads="1"/>
            </p:cNvSpPr>
            <p:nvPr/>
          </p:nvSpPr>
          <p:spPr bwMode="auto">
            <a:xfrm>
              <a:off x="1513" y="1344"/>
              <a:ext cx="324"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a:t>EO</a:t>
              </a:r>
            </a:p>
          </p:txBody>
        </p:sp>
        <p:sp>
          <p:nvSpPr>
            <p:cNvPr id="16427" name="Line 23"/>
            <p:cNvSpPr>
              <a:spLocks noChangeShapeType="1"/>
            </p:cNvSpPr>
            <p:nvPr/>
          </p:nvSpPr>
          <p:spPr bwMode="auto">
            <a:xfrm>
              <a:off x="975" y="1434"/>
              <a:ext cx="272"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grpSp>
        <p:nvGrpSpPr>
          <p:cNvPr id="16392" name="Group 24"/>
          <p:cNvGrpSpPr>
            <a:grpSpLocks/>
          </p:cNvGrpSpPr>
          <p:nvPr/>
        </p:nvGrpSpPr>
        <p:grpSpPr bwMode="auto">
          <a:xfrm>
            <a:off x="6732588" y="1916113"/>
            <a:ext cx="1368425" cy="792162"/>
            <a:chOff x="975" y="1207"/>
            <a:chExt cx="862" cy="499"/>
          </a:xfrm>
        </p:grpSpPr>
        <p:sp>
          <p:nvSpPr>
            <p:cNvPr id="16420" name="Rectangle 25"/>
            <p:cNvSpPr>
              <a:spLocks noChangeArrowheads="1"/>
            </p:cNvSpPr>
            <p:nvPr/>
          </p:nvSpPr>
          <p:spPr bwMode="auto">
            <a:xfrm>
              <a:off x="1247" y="1207"/>
              <a:ext cx="544" cy="499"/>
            </a:xfrm>
            <a:prstGeom prst="rect">
              <a:avLst/>
            </a:prstGeom>
            <a:solidFill>
              <a:srgbClr val="FFFF99"/>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16421" name="Text Box 26"/>
            <p:cNvSpPr txBox="1">
              <a:spLocks noChangeArrowheads="1"/>
            </p:cNvSpPr>
            <p:nvPr/>
          </p:nvSpPr>
          <p:spPr bwMode="auto">
            <a:xfrm>
              <a:off x="1202" y="1344"/>
              <a:ext cx="25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a:t>EI</a:t>
              </a:r>
            </a:p>
          </p:txBody>
        </p:sp>
        <p:sp>
          <p:nvSpPr>
            <p:cNvPr id="16422" name="Text Box 27"/>
            <p:cNvSpPr txBox="1">
              <a:spLocks noChangeArrowheads="1"/>
            </p:cNvSpPr>
            <p:nvPr/>
          </p:nvSpPr>
          <p:spPr bwMode="auto">
            <a:xfrm>
              <a:off x="1513" y="1344"/>
              <a:ext cx="324"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a:t>EO</a:t>
              </a:r>
            </a:p>
          </p:txBody>
        </p:sp>
        <p:sp>
          <p:nvSpPr>
            <p:cNvPr id="16423" name="Line 28"/>
            <p:cNvSpPr>
              <a:spLocks noChangeShapeType="1"/>
            </p:cNvSpPr>
            <p:nvPr/>
          </p:nvSpPr>
          <p:spPr bwMode="auto">
            <a:xfrm>
              <a:off x="975" y="1434"/>
              <a:ext cx="272"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16393" name="Text Box 29"/>
          <p:cNvSpPr txBox="1">
            <a:spLocks noChangeArrowheads="1"/>
          </p:cNvSpPr>
          <p:nvPr/>
        </p:nvSpPr>
        <p:spPr bwMode="auto">
          <a:xfrm>
            <a:off x="1476375" y="1916113"/>
            <a:ext cx="3746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a:solidFill>
                  <a:srgbClr val="CC0000"/>
                </a:solidFill>
                <a:latin typeface="Arial Black" panose="020B0A04020102020204" pitchFamily="34" charset="0"/>
              </a:rPr>
              <a:t>H</a:t>
            </a:r>
          </a:p>
        </p:txBody>
      </p:sp>
      <p:grpSp>
        <p:nvGrpSpPr>
          <p:cNvPr id="116766" name="Group 30"/>
          <p:cNvGrpSpPr>
            <a:grpSpLocks/>
          </p:cNvGrpSpPr>
          <p:nvPr/>
        </p:nvGrpSpPr>
        <p:grpSpPr bwMode="auto">
          <a:xfrm>
            <a:off x="2901950" y="1916113"/>
            <a:ext cx="1684338" cy="366712"/>
            <a:chOff x="1828" y="1207"/>
            <a:chExt cx="1061" cy="231"/>
          </a:xfrm>
        </p:grpSpPr>
        <p:sp>
          <p:nvSpPr>
            <p:cNvPr id="16418" name="Text Box 31"/>
            <p:cNvSpPr txBox="1">
              <a:spLocks noChangeArrowheads="1"/>
            </p:cNvSpPr>
            <p:nvPr/>
          </p:nvSpPr>
          <p:spPr bwMode="auto">
            <a:xfrm>
              <a:off x="1828" y="1207"/>
              <a:ext cx="236"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a:solidFill>
                    <a:srgbClr val="CC0000"/>
                  </a:solidFill>
                  <a:latin typeface="Arial Black" panose="020B0A04020102020204" pitchFamily="34" charset="0"/>
                </a:rPr>
                <a:t>H</a:t>
              </a:r>
            </a:p>
          </p:txBody>
        </p:sp>
        <p:sp>
          <p:nvSpPr>
            <p:cNvPr id="16419" name="Text Box 32"/>
            <p:cNvSpPr txBox="1">
              <a:spLocks noChangeArrowheads="1"/>
            </p:cNvSpPr>
            <p:nvPr/>
          </p:nvSpPr>
          <p:spPr bwMode="auto">
            <a:xfrm>
              <a:off x="2653" y="1207"/>
              <a:ext cx="236"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a:solidFill>
                    <a:srgbClr val="CC0000"/>
                  </a:solidFill>
                  <a:latin typeface="Arial Black" panose="020B0A04020102020204" pitchFamily="34" charset="0"/>
                </a:rPr>
                <a:t>H</a:t>
              </a:r>
            </a:p>
          </p:txBody>
        </p:sp>
      </p:grpSp>
      <p:grpSp>
        <p:nvGrpSpPr>
          <p:cNvPr id="116769" name="Group 33"/>
          <p:cNvGrpSpPr>
            <a:grpSpLocks/>
          </p:cNvGrpSpPr>
          <p:nvPr/>
        </p:nvGrpSpPr>
        <p:grpSpPr bwMode="auto">
          <a:xfrm>
            <a:off x="5492750" y="1916113"/>
            <a:ext cx="1600200" cy="366712"/>
            <a:chOff x="3460" y="1207"/>
            <a:chExt cx="1008" cy="231"/>
          </a:xfrm>
        </p:grpSpPr>
        <p:sp>
          <p:nvSpPr>
            <p:cNvPr id="16416" name="Text Box 34"/>
            <p:cNvSpPr txBox="1">
              <a:spLocks noChangeArrowheads="1"/>
            </p:cNvSpPr>
            <p:nvPr/>
          </p:nvSpPr>
          <p:spPr bwMode="auto">
            <a:xfrm>
              <a:off x="3460" y="1207"/>
              <a:ext cx="236"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a:solidFill>
                    <a:srgbClr val="CC0000"/>
                  </a:solidFill>
                  <a:latin typeface="Arial Black" panose="020B0A04020102020204" pitchFamily="34" charset="0"/>
                </a:rPr>
                <a:t>H</a:t>
              </a:r>
            </a:p>
          </p:txBody>
        </p:sp>
        <p:sp>
          <p:nvSpPr>
            <p:cNvPr id="16417" name="Text Box 35"/>
            <p:cNvSpPr txBox="1">
              <a:spLocks noChangeArrowheads="1"/>
            </p:cNvSpPr>
            <p:nvPr/>
          </p:nvSpPr>
          <p:spPr bwMode="auto">
            <a:xfrm>
              <a:off x="4232" y="1207"/>
              <a:ext cx="236"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a:solidFill>
                    <a:srgbClr val="CC0000"/>
                  </a:solidFill>
                  <a:latin typeface="Arial Black" panose="020B0A04020102020204" pitchFamily="34" charset="0"/>
                </a:rPr>
                <a:t>H</a:t>
              </a:r>
            </a:p>
          </p:txBody>
        </p:sp>
      </p:grpSp>
      <p:grpSp>
        <p:nvGrpSpPr>
          <p:cNvPr id="116772" name="Group 36"/>
          <p:cNvGrpSpPr>
            <a:grpSpLocks/>
          </p:cNvGrpSpPr>
          <p:nvPr/>
        </p:nvGrpSpPr>
        <p:grpSpPr bwMode="auto">
          <a:xfrm>
            <a:off x="5003800" y="1211263"/>
            <a:ext cx="1085850" cy="633412"/>
            <a:chOff x="3152" y="763"/>
            <a:chExt cx="684" cy="399"/>
          </a:xfrm>
        </p:grpSpPr>
        <p:sp>
          <p:nvSpPr>
            <p:cNvPr id="16414" name="Line 37"/>
            <p:cNvSpPr>
              <a:spLocks noChangeShapeType="1"/>
            </p:cNvSpPr>
            <p:nvPr/>
          </p:nvSpPr>
          <p:spPr bwMode="auto">
            <a:xfrm flipV="1">
              <a:off x="3152" y="890"/>
              <a:ext cx="0" cy="272"/>
            </a:xfrm>
            <a:prstGeom prst="line">
              <a:avLst/>
            </a:prstGeom>
            <a:noFill/>
            <a:ln w="38100">
              <a:solidFill>
                <a:schemeClr val="accent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6415" name="Text Box 38"/>
            <p:cNvSpPr txBox="1">
              <a:spLocks noChangeArrowheads="1"/>
            </p:cNvSpPr>
            <p:nvPr/>
          </p:nvSpPr>
          <p:spPr bwMode="auto">
            <a:xfrm>
              <a:off x="3152" y="763"/>
              <a:ext cx="684"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solidFill>
                    <a:schemeClr val="accent2"/>
                  </a:solidFill>
                  <a:ea typeface="HG創英角ｺﾞｼｯｸUB" panose="020B0909000000000000" pitchFamily="49" charset="-128"/>
                </a:rPr>
                <a:t>Request</a:t>
              </a:r>
            </a:p>
          </p:txBody>
        </p:sp>
      </p:grpSp>
      <p:grpSp>
        <p:nvGrpSpPr>
          <p:cNvPr id="116775" name="Group 39"/>
          <p:cNvGrpSpPr>
            <a:grpSpLocks/>
          </p:cNvGrpSpPr>
          <p:nvPr/>
        </p:nvGrpSpPr>
        <p:grpSpPr bwMode="auto">
          <a:xfrm>
            <a:off x="5508625" y="1916113"/>
            <a:ext cx="1562100" cy="366712"/>
            <a:chOff x="3460" y="1207"/>
            <a:chExt cx="984" cy="231"/>
          </a:xfrm>
        </p:grpSpPr>
        <p:sp>
          <p:nvSpPr>
            <p:cNvPr id="16412" name="Text Box 40"/>
            <p:cNvSpPr txBox="1">
              <a:spLocks noChangeArrowheads="1"/>
            </p:cNvSpPr>
            <p:nvPr/>
          </p:nvSpPr>
          <p:spPr bwMode="auto">
            <a:xfrm>
              <a:off x="3460" y="1207"/>
              <a:ext cx="21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a:solidFill>
                    <a:srgbClr val="0066FF"/>
                  </a:solidFill>
                  <a:latin typeface="Arial Black" panose="020B0A04020102020204" pitchFamily="34" charset="0"/>
                </a:rPr>
                <a:t>L</a:t>
              </a:r>
            </a:p>
          </p:txBody>
        </p:sp>
        <p:sp>
          <p:nvSpPr>
            <p:cNvPr id="16413" name="Text Box 41"/>
            <p:cNvSpPr txBox="1">
              <a:spLocks noChangeArrowheads="1"/>
            </p:cNvSpPr>
            <p:nvPr/>
          </p:nvSpPr>
          <p:spPr bwMode="auto">
            <a:xfrm>
              <a:off x="4232" y="1207"/>
              <a:ext cx="21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a:solidFill>
                    <a:srgbClr val="0066FF"/>
                  </a:solidFill>
                  <a:latin typeface="Arial Black" panose="020B0A04020102020204" pitchFamily="34" charset="0"/>
                </a:rPr>
                <a:t>L</a:t>
              </a:r>
            </a:p>
          </p:txBody>
        </p:sp>
      </p:grpSp>
      <p:grpSp>
        <p:nvGrpSpPr>
          <p:cNvPr id="116778" name="Group 42"/>
          <p:cNvGrpSpPr>
            <a:grpSpLocks/>
          </p:cNvGrpSpPr>
          <p:nvPr/>
        </p:nvGrpSpPr>
        <p:grpSpPr bwMode="auto">
          <a:xfrm>
            <a:off x="6156325" y="1211263"/>
            <a:ext cx="1085850" cy="633412"/>
            <a:chOff x="3152" y="763"/>
            <a:chExt cx="684" cy="399"/>
          </a:xfrm>
        </p:grpSpPr>
        <p:sp>
          <p:nvSpPr>
            <p:cNvPr id="16410" name="Line 43"/>
            <p:cNvSpPr>
              <a:spLocks noChangeShapeType="1"/>
            </p:cNvSpPr>
            <p:nvPr/>
          </p:nvSpPr>
          <p:spPr bwMode="auto">
            <a:xfrm flipV="1">
              <a:off x="3152" y="890"/>
              <a:ext cx="0" cy="272"/>
            </a:xfrm>
            <a:prstGeom prst="line">
              <a:avLst/>
            </a:prstGeom>
            <a:noFill/>
            <a:ln w="38100">
              <a:solidFill>
                <a:schemeClr val="accent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6411" name="Text Box 44"/>
            <p:cNvSpPr txBox="1">
              <a:spLocks noChangeArrowheads="1"/>
            </p:cNvSpPr>
            <p:nvPr/>
          </p:nvSpPr>
          <p:spPr bwMode="auto">
            <a:xfrm>
              <a:off x="3152" y="763"/>
              <a:ext cx="684"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solidFill>
                    <a:schemeClr val="accent2"/>
                  </a:solidFill>
                  <a:ea typeface="HG創英角ｺﾞｼｯｸUB" panose="020B0909000000000000" pitchFamily="49" charset="-128"/>
                </a:rPr>
                <a:t>Request</a:t>
              </a:r>
            </a:p>
          </p:txBody>
        </p:sp>
      </p:grpSp>
      <p:grpSp>
        <p:nvGrpSpPr>
          <p:cNvPr id="116781" name="Group 45"/>
          <p:cNvGrpSpPr>
            <a:grpSpLocks/>
          </p:cNvGrpSpPr>
          <p:nvPr/>
        </p:nvGrpSpPr>
        <p:grpSpPr bwMode="auto">
          <a:xfrm>
            <a:off x="2103438" y="1052513"/>
            <a:ext cx="4298950" cy="4541838"/>
            <a:chOff x="1325" y="663"/>
            <a:chExt cx="2708" cy="2729"/>
          </a:xfrm>
        </p:grpSpPr>
        <p:sp>
          <p:nvSpPr>
            <p:cNvPr id="16408" name="Rectangle 46"/>
            <p:cNvSpPr>
              <a:spLocks noChangeArrowheads="1"/>
            </p:cNvSpPr>
            <p:nvPr/>
          </p:nvSpPr>
          <p:spPr bwMode="auto">
            <a:xfrm>
              <a:off x="3786" y="663"/>
              <a:ext cx="228"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a:solidFill>
                    <a:srgbClr val="FF6699"/>
                  </a:solidFill>
                  <a:latin typeface="Arial Black" panose="020B0A04020102020204" pitchFamily="34" charset="0"/>
                </a:rPr>
                <a:t>X</a:t>
              </a:r>
            </a:p>
          </p:txBody>
        </p:sp>
        <p:sp>
          <p:nvSpPr>
            <p:cNvPr id="16409" name="Text Box 47"/>
            <p:cNvSpPr txBox="1">
              <a:spLocks noChangeArrowheads="1"/>
            </p:cNvSpPr>
            <p:nvPr/>
          </p:nvSpPr>
          <p:spPr bwMode="auto">
            <a:xfrm>
              <a:off x="1325" y="3161"/>
              <a:ext cx="2708"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a:latin typeface="HG創英角ｺﾞｼｯｸUB" panose="020B0909000000000000" pitchFamily="49" charset="-128"/>
                  <a:ea typeface="HG創英角ｺﾞｼｯｸUB" panose="020B0909000000000000" pitchFamily="49" charset="-128"/>
                </a:rPr>
                <a:t>Right side module has a low priority</a:t>
              </a:r>
            </a:p>
          </p:txBody>
        </p:sp>
      </p:grpSp>
      <p:grpSp>
        <p:nvGrpSpPr>
          <p:cNvPr id="116784" name="Group 48"/>
          <p:cNvGrpSpPr>
            <a:grpSpLocks/>
          </p:cNvGrpSpPr>
          <p:nvPr/>
        </p:nvGrpSpPr>
        <p:grpSpPr bwMode="auto">
          <a:xfrm>
            <a:off x="2103438" y="1211263"/>
            <a:ext cx="4298950" cy="4749800"/>
            <a:chOff x="1325" y="763"/>
            <a:chExt cx="2708" cy="2992"/>
          </a:xfrm>
        </p:grpSpPr>
        <p:grpSp>
          <p:nvGrpSpPr>
            <p:cNvPr id="16404" name="Group 49"/>
            <p:cNvGrpSpPr>
              <a:grpSpLocks/>
            </p:cNvGrpSpPr>
            <p:nvPr/>
          </p:nvGrpSpPr>
          <p:grpSpPr bwMode="auto">
            <a:xfrm>
              <a:off x="1478" y="763"/>
              <a:ext cx="684" cy="399"/>
              <a:chOff x="3152" y="763"/>
              <a:chExt cx="684" cy="399"/>
            </a:xfrm>
          </p:grpSpPr>
          <p:sp>
            <p:nvSpPr>
              <p:cNvPr id="16406" name="Line 50"/>
              <p:cNvSpPr>
                <a:spLocks noChangeShapeType="1"/>
              </p:cNvSpPr>
              <p:nvPr/>
            </p:nvSpPr>
            <p:spPr bwMode="auto">
              <a:xfrm flipV="1">
                <a:off x="3152" y="890"/>
                <a:ext cx="0" cy="272"/>
              </a:xfrm>
              <a:prstGeom prst="line">
                <a:avLst/>
              </a:prstGeom>
              <a:noFill/>
              <a:ln w="38100">
                <a:solidFill>
                  <a:schemeClr val="accent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6407" name="Text Box 51"/>
              <p:cNvSpPr txBox="1">
                <a:spLocks noChangeArrowheads="1"/>
              </p:cNvSpPr>
              <p:nvPr/>
            </p:nvSpPr>
            <p:spPr bwMode="auto">
              <a:xfrm>
                <a:off x="3152" y="763"/>
                <a:ext cx="684"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solidFill>
                      <a:schemeClr val="accent2"/>
                    </a:solidFill>
                    <a:ea typeface="HG創英角ｺﾞｼｯｸUB" panose="020B0909000000000000" pitchFamily="49" charset="-128"/>
                  </a:rPr>
                  <a:t>Request</a:t>
                </a:r>
              </a:p>
            </p:txBody>
          </p:sp>
        </p:grpSp>
        <p:sp>
          <p:nvSpPr>
            <p:cNvPr id="16405" name="Text Box 52"/>
            <p:cNvSpPr txBox="1">
              <a:spLocks noChangeArrowheads="1"/>
            </p:cNvSpPr>
            <p:nvPr/>
          </p:nvSpPr>
          <p:spPr bwMode="auto">
            <a:xfrm>
              <a:off x="1325" y="3524"/>
              <a:ext cx="2708"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a:latin typeface="HG創英角ｺﾞｼｯｸUB" panose="020B0909000000000000" pitchFamily="49" charset="-128"/>
                  <a:ea typeface="HG創英角ｺﾞｼｯｸUB" panose="020B0909000000000000" pitchFamily="49" charset="-128"/>
                </a:rPr>
                <a:t>Left side module has a high priority</a:t>
              </a:r>
            </a:p>
          </p:txBody>
        </p:sp>
      </p:grpSp>
      <p:grpSp>
        <p:nvGrpSpPr>
          <p:cNvPr id="116789" name="Group 53"/>
          <p:cNvGrpSpPr>
            <a:grpSpLocks/>
          </p:cNvGrpSpPr>
          <p:nvPr/>
        </p:nvGrpSpPr>
        <p:grpSpPr bwMode="auto">
          <a:xfrm>
            <a:off x="2938463" y="1916113"/>
            <a:ext cx="1562100" cy="366712"/>
            <a:chOff x="3460" y="1207"/>
            <a:chExt cx="984" cy="231"/>
          </a:xfrm>
        </p:grpSpPr>
        <p:sp>
          <p:nvSpPr>
            <p:cNvPr id="16402" name="Text Box 54"/>
            <p:cNvSpPr txBox="1">
              <a:spLocks noChangeArrowheads="1"/>
            </p:cNvSpPr>
            <p:nvPr/>
          </p:nvSpPr>
          <p:spPr bwMode="auto">
            <a:xfrm>
              <a:off x="3460" y="1207"/>
              <a:ext cx="21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a:solidFill>
                    <a:srgbClr val="0066FF"/>
                  </a:solidFill>
                  <a:latin typeface="Arial Black" panose="020B0A04020102020204" pitchFamily="34" charset="0"/>
                </a:rPr>
                <a:t>L</a:t>
              </a:r>
            </a:p>
          </p:txBody>
        </p:sp>
        <p:sp>
          <p:nvSpPr>
            <p:cNvPr id="16403" name="Text Box 55"/>
            <p:cNvSpPr txBox="1">
              <a:spLocks noChangeArrowheads="1"/>
            </p:cNvSpPr>
            <p:nvPr/>
          </p:nvSpPr>
          <p:spPr bwMode="auto">
            <a:xfrm>
              <a:off x="4232" y="1207"/>
              <a:ext cx="21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a:solidFill>
                    <a:srgbClr val="0066FF"/>
                  </a:solidFill>
                  <a:latin typeface="Arial Black" panose="020B0A04020102020204" pitchFamily="34" charset="0"/>
                </a:rPr>
                <a:t>L</a:t>
              </a:r>
            </a:p>
          </p:txBody>
        </p:sp>
      </p:grpSp>
      <p:sp>
        <p:nvSpPr>
          <p:cNvPr id="2" name="テキスト ボックス 1"/>
          <p:cNvSpPr txBox="1"/>
          <p:nvPr/>
        </p:nvSpPr>
        <p:spPr>
          <a:xfrm>
            <a:off x="4767848" y="1035984"/>
            <a:ext cx="338554" cy="369332"/>
          </a:xfrm>
          <a:prstGeom prst="rect">
            <a:avLst/>
          </a:prstGeom>
          <a:noFill/>
        </p:spPr>
        <p:txBody>
          <a:bodyPr wrap="none" rtlCol="0">
            <a:spAutoFit/>
          </a:bodyPr>
          <a:lstStyle/>
          <a:p>
            <a:r>
              <a:rPr kumimoji="1" lang="en-US" altLang="ja-JP" b="1">
                <a:solidFill>
                  <a:srgbClr val="FF0000"/>
                </a:solidFill>
              </a:rPr>
              <a:t>X</a:t>
            </a:r>
            <a:endParaRPr kumimoji="1" lang="ja-JP" altLang="en-US" b="1" dirty="0">
              <a:solidFill>
                <a:srgbClr val="FF0000"/>
              </a:solidFill>
            </a:endParaRP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16772"/>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xit" presetSubtype="0" fill="hold" nodeType="clickEffect">
                                  <p:stCondLst>
                                    <p:cond delay="0"/>
                                  </p:stCondLst>
                                  <p:childTnLst>
                                    <p:set>
                                      <p:cBhvr>
                                        <p:cTn id="10" dur="1" fill="hold">
                                          <p:stCondLst>
                                            <p:cond delay="0"/>
                                          </p:stCondLst>
                                        </p:cTn>
                                        <p:tgtEl>
                                          <p:spTgt spid="116769"/>
                                        </p:tgtEl>
                                        <p:attrNameLst>
                                          <p:attrName>style.visibility</p:attrName>
                                        </p:attrNameLst>
                                      </p:cBhvr>
                                      <p:to>
                                        <p:strVal val="hidden"/>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116775"/>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116778"/>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116781"/>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xit" presetSubtype="0" fill="hold" nodeType="clickEffect">
                                  <p:stCondLst>
                                    <p:cond delay="0"/>
                                  </p:stCondLst>
                                  <p:childTnLst>
                                    <p:set>
                                      <p:cBhvr>
                                        <p:cTn id="26" dur="1" fill="hold">
                                          <p:stCondLst>
                                            <p:cond delay="0"/>
                                          </p:stCondLst>
                                        </p:cTn>
                                        <p:tgtEl>
                                          <p:spTgt spid="116778"/>
                                        </p:tgtEl>
                                        <p:attrNameLst>
                                          <p:attrName>style.visibility</p:attrName>
                                        </p:attrNameLst>
                                      </p:cBhvr>
                                      <p:to>
                                        <p:strVal val="hidden"/>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xit" presetSubtype="0" fill="hold" nodeType="clickEffect">
                                  <p:stCondLst>
                                    <p:cond delay="0"/>
                                  </p:stCondLst>
                                  <p:childTnLst>
                                    <p:set>
                                      <p:cBhvr>
                                        <p:cTn id="30" dur="1" fill="hold">
                                          <p:stCondLst>
                                            <p:cond delay="0"/>
                                          </p:stCondLst>
                                        </p:cTn>
                                        <p:tgtEl>
                                          <p:spTgt spid="116781"/>
                                        </p:tgtEl>
                                        <p:attrNameLst>
                                          <p:attrName>style.visibility</p:attrName>
                                        </p:attrNameLst>
                                      </p:cBhvr>
                                      <p:to>
                                        <p:strVal val="hidden"/>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presetSubtype="0" fill="hold" nodeType="clickEffect">
                                  <p:stCondLst>
                                    <p:cond delay="0"/>
                                  </p:stCondLst>
                                  <p:childTnLst>
                                    <p:set>
                                      <p:cBhvr>
                                        <p:cTn id="34" dur="1" fill="hold">
                                          <p:stCondLst>
                                            <p:cond delay="0"/>
                                          </p:stCondLst>
                                        </p:cTn>
                                        <p:tgtEl>
                                          <p:spTgt spid="116784"/>
                                        </p:tgtEl>
                                        <p:attrNameLst>
                                          <p:attrName>style.visibility</p:attrName>
                                        </p:attrNameLst>
                                      </p:cBhvr>
                                      <p:to>
                                        <p:strVal val="visible"/>
                                      </p:to>
                                    </p:set>
                                  </p:childTnLst>
                                </p:cTn>
                              </p:par>
                            </p:childTnLst>
                          </p:cTn>
                        </p:par>
                      </p:childTnLst>
                    </p:cTn>
                  </p:par>
                  <p:par>
                    <p:cTn id="35" fill="hold" nodeType="clickPar">
                      <p:stCondLst>
                        <p:cond delay="indefinite"/>
                      </p:stCondLst>
                      <p:childTnLst>
                        <p:par>
                          <p:cTn id="36" fill="hold" nodeType="withGroup">
                            <p:stCondLst>
                              <p:cond delay="0"/>
                            </p:stCondLst>
                            <p:childTnLst>
                              <p:par>
                                <p:cTn id="37" presetID="1" presetClass="exit" presetSubtype="0" fill="hold" nodeType="clickEffect">
                                  <p:stCondLst>
                                    <p:cond delay="0"/>
                                  </p:stCondLst>
                                  <p:childTnLst>
                                    <p:set>
                                      <p:cBhvr>
                                        <p:cTn id="38" dur="1" fill="hold">
                                          <p:stCondLst>
                                            <p:cond delay="0"/>
                                          </p:stCondLst>
                                        </p:cTn>
                                        <p:tgtEl>
                                          <p:spTgt spid="116766"/>
                                        </p:tgtEl>
                                        <p:attrNameLst>
                                          <p:attrName>style.visibility</p:attrName>
                                        </p:attrNameLst>
                                      </p:cBhvr>
                                      <p:to>
                                        <p:strVal val="hidden"/>
                                      </p:to>
                                    </p:set>
                                  </p:childTnLst>
                                </p:cTn>
                              </p:par>
                            </p:childTnLst>
                          </p:cTn>
                        </p:par>
                      </p:childTnLst>
                    </p:cTn>
                  </p:par>
                  <p:par>
                    <p:cTn id="39" fill="hold" nodeType="clickPar">
                      <p:stCondLst>
                        <p:cond delay="indefinite"/>
                      </p:stCondLst>
                      <p:childTnLst>
                        <p:par>
                          <p:cTn id="40" fill="hold" nodeType="withGroup">
                            <p:stCondLst>
                              <p:cond delay="0"/>
                            </p:stCondLst>
                            <p:childTnLst>
                              <p:par>
                                <p:cTn id="41" presetID="1" presetClass="entr" presetSubtype="0" fill="hold" nodeType="clickEffect">
                                  <p:stCondLst>
                                    <p:cond delay="0"/>
                                  </p:stCondLst>
                                  <p:childTnLst>
                                    <p:set>
                                      <p:cBhvr>
                                        <p:cTn id="42" dur="1" fill="hold">
                                          <p:stCondLst>
                                            <p:cond delay="0"/>
                                          </p:stCondLst>
                                        </p:cTn>
                                        <p:tgtEl>
                                          <p:spTgt spid="116789"/>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r>
              <a:rPr lang="en-US" altLang="ja-JP"/>
              <a:t>Open Drain bus</a:t>
            </a:r>
          </a:p>
        </p:txBody>
      </p:sp>
      <p:sp>
        <p:nvSpPr>
          <p:cNvPr id="17411" name="Line 4"/>
          <p:cNvSpPr>
            <a:spLocks noChangeShapeType="1"/>
          </p:cNvSpPr>
          <p:nvPr/>
        </p:nvSpPr>
        <p:spPr bwMode="auto">
          <a:xfrm>
            <a:off x="971550" y="1844675"/>
            <a:ext cx="684053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7412" name="Rectangle 5"/>
          <p:cNvSpPr>
            <a:spLocks noChangeArrowheads="1"/>
          </p:cNvSpPr>
          <p:nvPr/>
        </p:nvSpPr>
        <p:spPr bwMode="auto">
          <a:xfrm>
            <a:off x="1116013" y="1196975"/>
            <a:ext cx="142875" cy="431800"/>
          </a:xfrm>
          <a:prstGeom prst="rect">
            <a:avLst/>
          </a:prstGeom>
          <a:solidFill>
            <a:srgbClr val="CCFF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17413" name="Line 6"/>
          <p:cNvSpPr>
            <a:spLocks noChangeShapeType="1"/>
          </p:cNvSpPr>
          <p:nvPr/>
        </p:nvSpPr>
        <p:spPr bwMode="auto">
          <a:xfrm>
            <a:off x="1042988" y="1052513"/>
            <a:ext cx="28892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7414" name="Line 7"/>
          <p:cNvSpPr>
            <a:spLocks noChangeShapeType="1"/>
          </p:cNvSpPr>
          <p:nvPr/>
        </p:nvSpPr>
        <p:spPr bwMode="auto">
          <a:xfrm>
            <a:off x="1187450" y="1052513"/>
            <a:ext cx="0" cy="1444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7415" name="Line 8"/>
          <p:cNvSpPr>
            <a:spLocks noChangeShapeType="1"/>
          </p:cNvSpPr>
          <p:nvPr/>
        </p:nvSpPr>
        <p:spPr bwMode="auto">
          <a:xfrm>
            <a:off x="1187450" y="1628775"/>
            <a:ext cx="0" cy="2159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7416" name="Rectangle 9"/>
          <p:cNvSpPr>
            <a:spLocks noChangeArrowheads="1"/>
          </p:cNvSpPr>
          <p:nvPr/>
        </p:nvSpPr>
        <p:spPr bwMode="auto">
          <a:xfrm>
            <a:off x="7451725" y="1196975"/>
            <a:ext cx="142875" cy="431800"/>
          </a:xfrm>
          <a:prstGeom prst="rect">
            <a:avLst/>
          </a:prstGeom>
          <a:solidFill>
            <a:srgbClr val="CCFF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17417" name="Line 10"/>
          <p:cNvSpPr>
            <a:spLocks noChangeShapeType="1"/>
          </p:cNvSpPr>
          <p:nvPr/>
        </p:nvSpPr>
        <p:spPr bwMode="auto">
          <a:xfrm>
            <a:off x="7378700" y="1052513"/>
            <a:ext cx="28892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7418" name="Line 11"/>
          <p:cNvSpPr>
            <a:spLocks noChangeShapeType="1"/>
          </p:cNvSpPr>
          <p:nvPr/>
        </p:nvSpPr>
        <p:spPr bwMode="auto">
          <a:xfrm>
            <a:off x="7523163" y="1052513"/>
            <a:ext cx="0" cy="1444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7419" name="Line 12"/>
          <p:cNvSpPr>
            <a:spLocks noChangeShapeType="1"/>
          </p:cNvSpPr>
          <p:nvPr/>
        </p:nvSpPr>
        <p:spPr bwMode="auto">
          <a:xfrm>
            <a:off x="7523163" y="1628775"/>
            <a:ext cx="0" cy="2159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nvGrpSpPr>
          <p:cNvPr id="17420" name="Group 25"/>
          <p:cNvGrpSpPr>
            <a:grpSpLocks/>
          </p:cNvGrpSpPr>
          <p:nvPr/>
        </p:nvGrpSpPr>
        <p:grpSpPr bwMode="auto">
          <a:xfrm>
            <a:off x="1331913" y="1844675"/>
            <a:ext cx="863600" cy="1152525"/>
            <a:chOff x="839" y="1162"/>
            <a:chExt cx="544" cy="726"/>
          </a:xfrm>
        </p:grpSpPr>
        <p:sp>
          <p:nvSpPr>
            <p:cNvPr id="17596" name="Line 13"/>
            <p:cNvSpPr>
              <a:spLocks noChangeShapeType="1"/>
            </p:cNvSpPr>
            <p:nvPr/>
          </p:nvSpPr>
          <p:spPr bwMode="auto">
            <a:xfrm>
              <a:off x="1156" y="1389"/>
              <a:ext cx="0" cy="31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7597" name="Line 14"/>
            <p:cNvSpPr>
              <a:spLocks noChangeShapeType="1"/>
            </p:cNvSpPr>
            <p:nvPr/>
          </p:nvSpPr>
          <p:spPr bwMode="auto">
            <a:xfrm>
              <a:off x="1111" y="1434"/>
              <a:ext cx="0" cy="22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7598" name="Line 15"/>
            <p:cNvSpPr>
              <a:spLocks noChangeShapeType="1"/>
            </p:cNvSpPr>
            <p:nvPr/>
          </p:nvSpPr>
          <p:spPr bwMode="auto">
            <a:xfrm>
              <a:off x="1156" y="1480"/>
              <a:ext cx="91"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7599" name="Line 16"/>
            <p:cNvSpPr>
              <a:spLocks noChangeShapeType="1"/>
            </p:cNvSpPr>
            <p:nvPr/>
          </p:nvSpPr>
          <p:spPr bwMode="auto">
            <a:xfrm>
              <a:off x="1156" y="1616"/>
              <a:ext cx="91"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7600" name="Line 17"/>
            <p:cNvSpPr>
              <a:spLocks noChangeShapeType="1"/>
            </p:cNvSpPr>
            <p:nvPr/>
          </p:nvSpPr>
          <p:spPr bwMode="auto">
            <a:xfrm flipV="1">
              <a:off x="1247" y="1162"/>
              <a:ext cx="0" cy="31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7601" name="Line 18"/>
            <p:cNvSpPr>
              <a:spLocks noChangeShapeType="1"/>
            </p:cNvSpPr>
            <p:nvPr/>
          </p:nvSpPr>
          <p:spPr bwMode="auto">
            <a:xfrm>
              <a:off x="1247" y="1616"/>
              <a:ext cx="0" cy="226"/>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7602" name="Line 19"/>
            <p:cNvSpPr>
              <a:spLocks noChangeShapeType="1"/>
            </p:cNvSpPr>
            <p:nvPr/>
          </p:nvSpPr>
          <p:spPr bwMode="auto">
            <a:xfrm>
              <a:off x="1156" y="1842"/>
              <a:ext cx="227"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7603" name="Line 20"/>
            <p:cNvSpPr>
              <a:spLocks noChangeShapeType="1"/>
            </p:cNvSpPr>
            <p:nvPr/>
          </p:nvSpPr>
          <p:spPr bwMode="auto">
            <a:xfrm flipH="1">
              <a:off x="1156" y="1842"/>
              <a:ext cx="46" cy="46"/>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7604" name="Line 21"/>
            <p:cNvSpPr>
              <a:spLocks noChangeShapeType="1"/>
            </p:cNvSpPr>
            <p:nvPr/>
          </p:nvSpPr>
          <p:spPr bwMode="auto">
            <a:xfrm flipH="1">
              <a:off x="1202" y="1842"/>
              <a:ext cx="46" cy="46"/>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7605" name="Line 22"/>
            <p:cNvSpPr>
              <a:spLocks noChangeShapeType="1"/>
            </p:cNvSpPr>
            <p:nvPr/>
          </p:nvSpPr>
          <p:spPr bwMode="auto">
            <a:xfrm flipH="1">
              <a:off x="1248" y="1842"/>
              <a:ext cx="46" cy="46"/>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7606" name="Line 23"/>
            <p:cNvSpPr>
              <a:spLocks noChangeShapeType="1"/>
            </p:cNvSpPr>
            <p:nvPr/>
          </p:nvSpPr>
          <p:spPr bwMode="auto">
            <a:xfrm flipH="1">
              <a:off x="1294" y="1842"/>
              <a:ext cx="46" cy="46"/>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7607" name="Line 24"/>
            <p:cNvSpPr>
              <a:spLocks noChangeShapeType="1"/>
            </p:cNvSpPr>
            <p:nvPr/>
          </p:nvSpPr>
          <p:spPr bwMode="auto">
            <a:xfrm>
              <a:off x="839" y="1525"/>
              <a:ext cx="272"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grpSp>
        <p:nvGrpSpPr>
          <p:cNvPr id="17421" name="Group 26"/>
          <p:cNvGrpSpPr>
            <a:grpSpLocks/>
          </p:cNvGrpSpPr>
          <p:nvPr/>
        </p:nvGrpSpPr>
        <p:grpSpPr bwMode="auto">
          <a:xfrm>
            <a:off x="2771775" y="1844675"/>
            <a:ext cx="863600" cy="1152525"/>
            <a:chOff x="839" y="1162"/>
            <a:chExt cx="544" cy="726"/>
          </a:xfrm>
        </p:grpSpPr>
        <p:sp>
          <p:nvSpPr>
            <p:cNvPr id="17584" name="Line 27"/>
            <p:cNvSpPr>
              <a:spLocks noChangeShapeType="1"/>
            </p:cNvSpPr>
            <p:nvPr/>
          </p:nvSpPr>
          <p:spPr bwMode="auto">
            <a:xfrm>
              <a:off x="1156" y="1389"/>
              <a:ext cx="0" cy="31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7585" name="Line 28"/>
            <p:cNvSpPr>
              <a:spLocks noChangeShapeType="1"/>
            </p:cNvSpPr>
            <p:nvPr/>
          </p:nvSpPr>
          <p:spPr bwMode="auto">
            <a:xfrm>
              <a:off x="1111" y="1434"/>
              <a:ext cx="0" cy="22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7586" name="Line 29"/>
            <p:cNvSpPr>
              <a:spLocks noChangeShapeType="1"/>
            </p:cNvSpPr>
            <p:nvPr/>
          </p:nvSpPr>
          <p:spPr bwMode="auto">
            <a:xfrm>
              <a:off x="1156" y="1480"/>
              <a:ext cx="91"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7587" name="Line 30"/>
            <p:cNvSpPr>
              <a:spLocks noChangeShapeType="1"/>
            </p:cNvSpPr>
            <p:nvPr/>
          </p:nvSpPr>
          <p:spPr bwMode="auto">
            <a:xfrm>
              <a:off x="1156" y="1616"/>
              <a:ext cx="91"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7588" name="Line 31"/>
            <p:cNvSpPr>
              <a:spLocks noChangeShapeType="1"/>
            </p:cNvSpPr>
            <p:nvPr/>
          </p:nvSpPr>
          <p:spPr bwMode="auto">
            <a:xfrm flipV="1">
              <a:off x="1247" y="1162"/>
              <a:ext cx="0" cy="31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7589" name="Line 32"/>
            <p:cNvSpPr>
              <a:spLocks noChangeShapeType="1"/>
            </p:cNvSpPr>
            <p:nvPr/>
          </p:nvSpPr>
          <p:spPr bwMode="auto">
            <a:xfrm>
              <a:off x="1247" y="1616"/>
              <a:ext cx="0" cy="226"/>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7590" name="Line 33"/>
            <p:cNvSpPr>
              <a:spLocks noChangeShapeType="1"/>
            </p:cNvSpPr>
            <p:nvPr/>
          </p:nvSpPr>
          <p:spPr bwMode="auto">
            <a:xfrm>
              <a:off x="1156" y="1842"/>
              <a:ext cx="227"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7591" name="Line 34"/>
            <p:cNvSpPr>
              <a:spLocks noChangeShapeType="1"/>
            </p:cNvSpPr>
            <p:nvPr/>
          </p:nvSpPr>
          <p:spPr bwMode="auto">
            <a:xfrm flipH="1">
              <a:off x="1156" y="1842"/>
              <a:ext cx="46" cy="46"/>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7592" name="Line 35"/>
            <p:cNvSpPr>
              <a:spLocks noChangeShapeType="1"/>
            </p:cNvSpPr>
            <p:nvPr/>
          </p:nvSpPr>
          <p:spPr bwMode="auto">
            <a:xfrm flipH="1">
              <a:off x="1202" y="1842"/>
              <a:ext cx="46" cy="46"/>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7593" name="Line 36"/>
            <p:cNvSpPr>
              <a:spLocks noChangeShapeType="1"/>
            </p:cNvSpPr>
            <p:nvPr/>
          </p:nvSpPr>
          <p:spPr bwMode="auto">
            <a:xfrm flipH="1">
              <a:off x="1248" y="1842"/>
              <a:ext cx="46" cy="46"/>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7594" name="Line 37"/>
            <p:cNvSpPr>
              <a:spLocks noChangeShapeType="1"/>
            </p:cNvSpPr>
            <p:nvPr/>
          </p:nvSpPr>
          <p:spPr bwMode="auto">
            <a:xfrm flipH="1">
              <a:off x="1294" y="1842"/>
              <a:ext cx="46" cy="46"/>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7595" name="Line 38"/>
            <p:cNvSpPr>
              <a:spLocks noChangeShapeType="1"/>
            </p:cNvSpPr>
            <p:nvPr/>
          </p:nvSpPr>
          <p:spPr bwMode="auto">
            <a:xfrm>
              <a:off x="839" y="1525"/>
              <a:ext cx="272"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grpSp>
        <p:nvGrpSpPr>
          <p:cNvPr id="17422" name="Group 39"/>
          <p:cNvGrpSpPr>
            <a:grpSpLocks/>
          </p:cNvGrpSpPr>
          <p:nvPr/>
        </p:nvGrpSpPr>
        <p:grpSpPr bwMode="auto">
          <a:xfrm>
            <a:off x="4356100" y="1844675"/>
            <a:ext cx="863600" cy="1152525"/>
            <a:chOff x="839" y="1162"/>
            <a:chExt cx="544" cy="726"/>
          </a:xfrm>
        </p:grpSpPr>
        <p:sp>
          <p:nvSpPr>
            <p:cNvPr id="17572" name="Line 40"/>
            <p:cNvSpPr>
              <a:spLocks noChangeShapeType="1"/>
            </p:cNvSpPr>
            <p:nvPr/>
          </p:nvSpPr>
          <p:spPr bwMode="auto">
            <a:xfrm>
              <a:off x="1156" y="1389"/>
              <a:ext cx="0" cy="31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7573" name="Line 41"/>
            <p:cNvSpPr>
              <a:spLocks noChangeShapeType="1"/>
            </p:cNvSpPr>
            <p:nvPr/>
          </p:nvSpPr>
          <p:spPr bwMode="auto">
            <a:xfrm>
              <a:off x="1111" y="1434"/>
              <a:ext cx="0" cy="22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7574" name="Line 42"/>
            <p:cNvSpPr>
              <a:spLocks noChangeShapeType="1"/>
            </p:cNvSpPr>
            <p:nvPr/>
          </p:nvSpPr>
          <p:spPr bwMode="auto">
            <a:xfrm>
              <a:off x="1156" y="1480"/>
              <a:ext cx="91"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7575" name="Line 43"/>
            <p:cNvSpPr>
              <a:spLocks noChangeShapeType="1"/>
            </p:cNvSpPr>
            <p:nvPr/>
          </p:nvSpPr>
          <p:spPr bwMode="auto">
            <a:xfrm>
              <a:off x="1156" y="1616"/>
              <a:ext cx="91"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7576" name="Line 44"/>
            <p:cNvSpPr>
              <a:spLocks noChangeShapeType="1"/>
            </p:cNvSpPr>
            <p:nvPr/>
          </p:nvSpPr>
          <p:spPr bwMode="auto">
            <a:xfrm flipV="1">
              <a:off x="1247" y="1162"/>
              <a:ext cx="0" cy="31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7577" name="Line 45"/>
            <p:cNvSpPr>
              <a:spLocks noChangeShapeType="1"/>
            </p:cNvSpPr>
            <p:nvPr/>
          </p:nvSpPr>
          <p:spPr bwMode="auto">
            <a:xfrm>
              <a:off x="1247" y="1616"/>
              <a:ext cx="0" cy="226"/>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7578" name="Line 46"/>
            <p:cNvSpPr>
              <a:spLocks noChangeShapeType="1"/>
            </p:cNvSpPr>
            <p:nvPr/>
          </p:nvSpPr>
          <p:spPr bwMode="auto">
            <a:xfrm>
              <a:off x="1156" y="1842"/>
              <a:ext cx="227"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7579" name="Line 47"/>
            <p:cNvSpPr>
              <a:spLocks noChangeShapeType="1"/>
            </p:cNvSpPr>
            <p:nvPr/>
          </p:nvSpPr>
          <p:spPr bwMode="auto">
            <a:xfrm flipH="1">
              <a:off x="1156" y="1842"/>
              <a:ext cx="46" cy="46"/>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7580" name="Line 48"/>
            <p:cNvSpPr>
              <a:spLocks noChangeShapeType="1"/>
            </p:cNvSpPr>
            <p:nvPr/>
          </p:nvSpPr>
          <p:spPr bwMode="auto">
            <a:xfrm flipH="1">
              <a:off x="1202" y="1842"/>
              <a:ext cx="46" cy="46"/>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7581" name="Line 49"/>
            <p:cNvSpPr>
              <a:spLocks noChangeShapeType="1"/>
            </p:cNvSpPr>
            <p:nvPr/>
          </p:nvSpPr>
          <p:spPr bwMode="auto">
            <a:xfrm flipH="1">
              <a:off x="1248" y="1842"/>
              <a:ext cx="46" cy="46"/>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7582" name="Line 50"/>
            <p:cNvSpPr>
              <a:spLocks noChangeShapeType="1"/>
            </p:cNvSpPr>
            <p:nvPr/>
          </p:nvSpPr>
          <p:spPr bwMode="auto">
            <a:xfrm flipH="1">
              <a:off x="1294" y="1842"/>
              <a:ext cx="46" cy="46"/>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7583" name="Line 51"/>
            <p:cNvSpPr>
              <a:spLocks noChangeShapeType="1"/>
            </p:cNvSpPr>
            <p:nvPr/>
          </p:nvSpPr>
          <p:spPr bwMode="auto">
            <a:xfrm>
              <a:off x="839" y="1525"/>
              <a:ext cx="272"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grpSp>
        <p:nvGrpSpPr>
          <p:cNvPr id="17423" name="Group 52"/>
          <p:cNvGrpSpPr>
            <a:grpSpLocks/>
          </p:cNvGrpSpPr>
          <p:nvPr/>
        </p:nvGrpSpPr>
        <p:grpSpPr bwMode="auto">
          <a:xfrm>
            <a:off x="5937250" y="1844675"/>
            <a:ext cx="863600" cy="1152525"/>
            <a:chOff x="839" y="1162"/>
            <a:chExt cx="544" cy="726"/>
          </a:xfrm>
        </p:grpSpPr>
        <p:sp>
          <p:nvSpPr>
            <p:cNvPr id="17560" name="Line 53"/>
            <p:cNvSpPr>
              <a:spLocks noChangeShapeType="1"/>
            </p:cNvSpPr>
            <p:nvPr/>
          </p:nvSpPr>
          <p:spPr bwMode="auto">
            <a:xfrm>
              <a:off x="1156" y="1389"/>
              <a:ext cx="0" cy="31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7561" name="Line 54"/>
            <p:cNvSpPr>
              <a:spLocks noChangeShapeType="1"/>
            </p:cNvSpPr>
            <p:nvPr/>
          </p:nvSpPr>
          <p:spPr bwMode="auto">
            <a:xfrm>
              <a:off x="1111" y="1434"/>
              <a:ext cx="0" cy="22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7562" name="Line 55"/>
            <p:cNvSpPr>
              <a:spLocks noChangeShapeType="1"/>
            </p:cNvSpPr>
            <p:nvPr/>
          </p:nvSpPr>
          <p:spPr bwMode="auto">
            <a:xfrm>
              <a:off x="1156" y="1480"/>
              <a:ext cx="91"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7563" name="Line 56"/>
            <p:cNvSpPr>
              <a:spLocks noChangeShapeType="1"/>
            </p:cNvSpPr>
            <p:nvPr/>
          </p:nvSpPr>
          <p:spPr bwMode="auto">
            <a:xfrm>
              <a:off x="1156" y="1616"/>
              <a:ext cx="91"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7564" name="Line 57"/>
            <p:cNvSpPr>
              <a:spLocks noChangeShapeType="1"/>
            </p:cNvSpPr>
            <p:nvPr/>
          </p:nvSpPr>
          <p:spPr bwMode="auto">
            <a:xfrm flipV="1">
              <a:off x="1247" y="1162"/>
              <a:ext cx="0" cy="31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7565" name="Line 58"/>
            <p:cNvSpPr>
              <a:spLocks noChangeShapeType="1"/>
            </p:cNvSpPr>
            <p:nvPr/>
          </p:nvSpPr>
          <p:spPr bwMode="auto">
            <a:xfrm>
              <a:off x="1247" y="1616"/>
              <a:ext cx="0" cy="226"/>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7566" name="Line 59"/>
            <p:cNvSpPr>
              <a:spLocks noChangeShapeType="1"/>
            </p:cNvSpPr>
            <p:nvPr/>
          </p:nvSpPr>
          <p:spPr bwMode="auto">
            <a:xfrm>
              <a:off x="1156" y="1842"/>
              <a:ext cx="227"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7567" name="Line 60"/>
            <p:cNvSpPr>
              <a:spLocks noChangeShapeType="1"/>
            </p:cNvSpPr>
            <p:nvPr/>
          </p:nvSpPr>
          <p:spPr bwMode="auto">
            <a:xfrm flipH="1">
              <a:off x="1156" y="1842"/>
              <a:ext cx="46" cy="46"/>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7568" name="Line 61"/>
            <p:cNvSpPr>
              <a:spLocks noChangeShapeType="1"/>
            </p:cNvSpPr>
            <p:nvPr/>
          </p:nvSpPr>
          <p:spPr bwMode="auto">
            <a:xfrm flipH="1">
              <a:off x="1202" y="1842"/>
              <a:ext cx="46" cy="46"/>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7569" name="Line 62"/>
            <p:cNvSpPr>
              <a:spLocks noChangeShapeType="1"/>
            </p:cNvSpPr>
            <p:nvPr/>
          </p:nvSpPr>
          <p:spPr bwMode="auto">
            <a:xfrm flipH="1">
              <a:off x="1248" y="1842"/>
              <a:ext cx="46" cy="46"/>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7570" name="Line 63"/>
            <p:cNvSpPr>
              <a:spLocks noChangeShapeType="1"/>
            </p:cNvSpPr>
            <p:nvPr/>
          </p:nvSpPr>
          <p:spPr bwMode="auto">
            <a:xfrm flipH="1">
              <a:off x="1294" y="1842"/>
              <a:ext cx="46" cy="46"/>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7571" name="Line 64"/>
            <p:cNvSpPr>
              <a:spLocks noChangeShapeType="1"/>
            </p:cNvSpPr>
            <p:nvPr/>
          </p:nvSpPr>
          <p:spPr bwMode="auto">
            <a:xfrm>
              <a:off x="839" y="1525"/>
              <a:ext cx="272"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17424" name="Text Box 65"/>
          <p:cNvSpPr txBox="1">
            <a:spLocks noChangeArrowheads="1"/>
          </p:cNvSpPr>
          <p:nvPr/>
        </p:nvSpPr>
        <p:spPr bwMode="auto">
          <a:xfrm>
            <a:off x="827088" y="2492375"/>
            <a:ext cx="649287"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‘H’</a:t>
            </a:r>
          </a:p>
        </p:txBody>
      </p:sp>
      <p:sp>
        <p:nvSpPr>
          <p:cNvPr id="17425" name="Text Box 71"/>
          <p:cNvSpPr txBox="1">
            <a:spLocks noChangeArrowheads="1"/>
          </p:cNvSpPr>
          <p:nvPr/>
        </p:nvSpPr>
        <p:spPr bwMode="auto">
          <a:xfrm>
            <a:off x="3975100" y="1341438"/>
            <a:ext cx="668338"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‘H’</a:t>
            </a:r>
          </a:p>
        </p:txBody>
      </p:sp>
      <p:sp>
        <p:nvSpPr>
          <p:cNvPr id="17426" name="Text Box 72"/>
          <p:cNvSpPr txBox="1">
            <a:spLocks noChangeArrowheads="1"/>
          </p:cNvSpPr>
          <p:nvPr/>
        </p:nvSpPr>
        <p:spPr bwMode="auto">
          <a:xfrm>
            <a:off x="1958975" y="2060575"/>
            <a:ext cx="452438" cy="915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OFF</a:t>
            </a:r>
          </a:p>
        </p:txBody>
      </p:sp>
      <p:sp>
        <p:nvSpPr>
          <p:cNvPr id="17427" name="Text Box 73"/>
          <p:cNvSpPr txBox="1">
            <a:spLocks noChangeArrowheads="1"/>
          </p:cNvSpPr>
          <p:nvPr/>
        </p:nvSpPr>
        <p:spPr bwMode="auto">
          <a:xfrm>
            <a:off x="3471863" y="1989138"/>
            <a:ext cx="452437" cy="9159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OFF</a:t>
            </a:r>
          </a:p>
        </p:txBody>
      </p:sp>
      <p:sp>
        <p:nvSpPr>
          <p:cNvPr id="17428" name="Text Box 74"/>
          <p:cNvSpPr txBox="1">
            <a:spLocks noChangeArrowheads="1"/>
          </p:cNvSpPr>
          <p:nvPr/>
        </p:nvSpPr>
        <p:spPr bwMode="auto">
          <a:xfrm>
            <a:off x="4984750" y="1917700"/>
            <a:ext cx="452438" cy="915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OFF</a:t>
            </a:r>
          </a:p>
        </p:txBody>
      </p:sp>
      <p:sp>
        <p:nvSpPr>
          <p:cNvPr id="17429" name="Text Box 75"/>
          <p:cNvSpPr txBox="1">
            <a:spLocks noChangeArrowheads="1"/>
          </p:cNvSpPr>
          <p:nvPr/>
        </p:nvSpPr>
        <p:spPr bwMode="auto">
          <a:xfrm>
            <a:off x="6783388" y="1865313"/>
            <a:ext cx="452437" cy="9159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OFF</a:t>
            </a:r>
          </a:p>
        </p:txBody>
      </p:sp>
      <p:sp>
        <p:nvSpPr>
          <p:cNvPr id="17430" name="Text Box 76"/>
          <p:cNvSpPr txBox="1">
            <a:spLocks noChangeArrowheads="1"/>
          </p:cNvSpPr>
          <p:nvPr/>
        </p:nvSpPr>
        <p:spPr bwMode="auto">
          <a:xfrm>
            <a:off x="2700338" y="2997200"/>
            <a:ext cx="43243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a:t>If all inputs are ‘H’,  the bus becomes ‘H’.</a:t>
            </a:r>
          </a:p>
        </p:txBody>
      </p:sp>
      <p:grpSp>
        <p:nvGrpSpPr>
          <p:cNvPr id="17431" name="Group 81"/>
          <p:cNvGrpSpPr>
            <a:grpSpLocks/>
          </p:cNvGrpSpPr>
          <p:nvPr/>
        </p:nvGrpSpPr>
        <p:grpSpPr bwMode="auto">
          <a:xfrm>
            <a:off x="1116013" y="2205038"/>
            <a:ext cx="431800" cy="431800"/>
            <a:chOff x="703" y="1389"/>
            <a:chExt cx="272" cy="272"/>
          </a:xfrm>
        </p:grpSpPr>
        <p:grpSp>
          <p:nvGrpSpPr>
            <p:cNvPr id="17556" name="Group 79"/>
            <p:cNvGrpSpPr>
              <a:grpSpLocks/>
            </p:cNvGrpSpPr>
            <p:nvPr/>
          </p:nvGrpSpPr>
          <p:grpSpPr bwMode="auto">
            <a:xfrm rot="5400000">
              <a:off x="748" y="1434"/>
              <a:ext cx="272" cy="182"/>
              <a:chOff x="884" y="2341"/>
              <a:chExt cx="272" cy="182"/>
            </a:xfrm>
          </p:grpSpPr>
          <p:sp>
            <p:nvSpPr>
              <p:cNvPr id="17558" name="AutoShape 77"/>
              <p:cNvSpPr>
                <a:spLocks noChangeArrowheads="1"/>
              </p:cNvSpPr>
              <p:nvPr/>
            </p:nvSpPr>
            <p:spPr bwMode="auto">
              <a:xfrm>
                <a:off x="884" y="2387"/>
                <a:ext cx="272" cy="136"/>
              </a:xfrm>
              <a:prstGeom prst="triangle">
                <a:avLst>
                  <a:gd name="adj" fmla="val 50000"/>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17559" name="Oval 78"/>
              <p:cNvSpPr>
                <a:spLocks noChangeArrowheads="1"/>
              </p:cNvSpPr>
              <p:nvPr/>
            </p:nvSpPr>
            <p:spPr bwMode="auto">
              <a:xfrm>
                <a:off x="930" y="2341"/>
                <a:ext cx="181" cy="46"/>
              </a:xfrm>
              <a:prstGeom prst="ellipse">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grpSp>
        <p:sp>
          <p:nvSpPr>
            <p:cNvPr id="17557" name="Line 80"/>
            <p:cNvSpPr>
              <a:spLocks noChangeShapeType="1"/>
            </p:cNvSpPr>
            <p:nvPr/>
          </p:nvSpPr>
          <p:spPr bwMode="auto">
            <a:xfrm>
              <a:off x="703" y="1525"/>
              <a:ext cx="9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17432" name="Text Box 82"/>
          <p:cNvSpPr txBox="1">
            <a:spLocks noChangeArrowheads="1"/>
          </p:cNvSpPr>
          <p:nvPr/>
        </p:nvSpPr>
        <p:spPr bwMode="auto">
          <a:xfrm>
            <a:off x="2268538" y="2492375"/>
            <a:ext cx="649287"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‘H’</a:t>
            </a:r>
          </a:p>
        </p:txBody>
      </p:sp>
      <p:grpSp>
        <p:nvGrpSpPr>
          <p:cNvPr id="17433" name="Group 83"/>
          <p:cNvGrpSpPr>
            <a:grpSpLocks/>
          </p:cNvGrpSpPr>
          <p:nvPr/>
        </p:nvGrpSpPr>
        <p:grpSpPr bwMode="auto">
          <a:xfrm>
            <a:off x="2557463" y="2205038"/>
            <a:ext cx="431800" cy="431800"/>
            <a:chOff x="703" y="1389"/>
            <a:chExt cx="272" cy="272"/>
          </a:xfrm>
        </p:grpSpPr>
        <p:grpSp>
          <p:nvGrpSpPr>
            <p:cNvPr id="17552" name="Group 84"/>
            <p:cNvGrpSpPr>
              <a:grpSpLocks/>
            </p:cNvGrpSpPr>
            <p:nvPr/>
          </p:nvGrpSpPr>
          <p:grpSpPr bwMode="auto">
            <a:xfrm rot="5400000">
              <a:off x="748" y="1434"/>
              <a:ext cx="272" cy="182"/>
              <a:chOff x="884" y="2341"/>
              <a:chExt cx="272" cy="182"/>
            </a:xfrm>
          </p:grpSpPr>
          <p:sp>
            <p:nvSpPr>
              <p:cNvPr id="17554" name="AutoShape 85"/>
              <p:cNvSpPr>
                <a:spLocks noChangeArrowheads="1"/>
              </p:cNvSpPr>
              <p:nvPr/>
            </p:nvSpPr>
            <p:spPr bwMode="auto">
              <a:xfrm>
                <a:off x="884" y="2387"/>
                <a:ext cx="272" cy="136"/>
              </a:xfrm>
              <a:prstGeom prst="triangle">
                <a:avLst>
                  <a:gd name="adj" fmla="val 50000"/>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17555" name="Oval 86"/>
              <p:cNvSpPr>
                <a:spLocks noChangeArrowheads="1"/>
              </p:cNvSpPr>
              <p:nvPr/>
            </p:nvSpPr>
            <p:spPr bwMode="auto">
              <a:xfrm>
                <a:off x="930" y="2341"/>
                <a:ext cx="181" cy="46"/>
              </a:xfrm>
              <a:prstGeom prst="ellipse">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grpSp>
        <p:sp>
          <p:nvSpPr>
            <p:cNvPr id="17553" name="Line 87"/>
            <p:cNvSpPr>
              <a:spLocks noChangeShapeType="1"/>
            </p:cNvSpPr>
            <p:nvPr/>
          </p:nvSpPr>
          <p:spPr bwMode="auto">
            <a:xfrm>
              <a:off x="703" y="1525"/>
              <a:ext cx="9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17434" name="Text Box 88"/>
          <p:cNvSpPr txBox="1">
            <a:spLocks noChangeArrowheads="1"/>
          </p:cNvSpPr>
          <p:nvPr/>
        </p:nvSpPr>
        <p:spPr bwMode="auto">
          <a:xfrm>
            <a:off x="3854450" y="2492375"/>
            <a:ext cx="649288"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‘H’</a:t>
            </a:r>
          </a:p>
        </p:txBody>
      </p:sp>
      <p:grpSp>
        <p:nvGrpSpPr>
          <p:cNvPr id="17435" name="Group 89"/>
          <p:cNvGrpSpPr>
            <a:grpSpLocks/>
          </p:cNvGrpSpPr>
          <p:nvPr/>
        </p:nvGrpSpPr>
        <p:grpSpPr bwMode="auto">
          <a:xfrm>
            <a:off x="4143375" y="2205038"/>
            <a:ext cx="431800" cy="431800"/>
            <a:chOff x="703" y="1389"/>
            <a:chExt cx="272" cy="272"/>
          </a:xfrm>
        </p:grpSpPr>
        <p:grpSp>
          <p:nvGrpSpPr>
            <p:cNvPr id="17548" name="Group 90"/>
            <p:cNvGrpSpPr>
              <a:grpSpLocks/>
            </p:cNvGrpSpPr>
            <p:nvPr/>
          </p:nvGrpSpPr>
          <p:grpSpPr bwMode="auto">
            <a:xfrm rot="5400000">
              <a:off x="748" y="1434"/>
              <a:ext cx="272" cy="182"/>
              <a:chOff x="884" y="2341"/>
              <a:chExt cx="272" cy="182"/>
            </a:xfrm>
          </p:grpSpPr>
          <p:sp>
            <p:nvSpPr>
              <p:cNvPr id="17550" name="AutoShape 91"/>
              <p:cNvSpPr>
                <a:spLocks noChangeArrowheads="1"/>
              </p:cNvSpPr>
              <p:nvPr/>
            </p:nvSpPr>
            <p:spPr bwMode="auto">
              <a:xfrm>
                <a:off x="884" y="2387"/>
                <a:ext cx="272" cy="136"/>
              </a:xfrm>
              <a:prstGeom prst="triangle">
                <a:avLst>
                  <a:gd name="adj" fmla="val 50000"/>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17551" name="Oval 92"/>
              <p:cNvSpPr>
                <a:spLocks noChangeArrowheads="1"/>
              </p:cNvSpPr>
              <p:nvPr/>
            </p:nvSpPr>
            <p:spPr bwMode="auto">
              <a:xfrm>
                <a:off x="930" y="2341"/>
                <a:ext cx="181" cy="46"/>
              </a:xfrm>
              <a:prstGeom prst="ellipse">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grpSp>
        <p:sp>
          <p:nvSpPr>
            <p:cNvPr id="17549" name="Line 93"/>
            <p:cNvSpPr>
              <a:spLocks noChangeShapeType="1"/>
            </p:cNvSpPr>
            <p:nvPr/>
          </p:nvSpPr>
          <p:spPr bwMode="auto">
            <a:xfrm>
              <a:off x="703" y="1525"/>
              <a:ext cx="9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17436" name="Text Box 94"/>
          <p:cNvSpPr txBox="1">
            <a:spLocks noChangeArrowheads="1"/>
          </p:cNvSpPr>
          <p:nvPr/>
        </p:nvSpPr>
        <p:spPr bwMode="auto">
          <a:xfrm>
            <a:off x="5437188" y="2492375"/>
            <a:ext cx="649287"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‘H’</a:t>
            </a:r>
          </a:p>
        </p:txBody>
      </p:sp>
      <p:grpSp>
        <p:nvGrpSpPr>
          <p:cNvPr id="17437" name="Group 95"/>
          <p:cNvGrpSpPr>
            <a:grpSpLocks/>
          </p:cNvGrpSpPr>
          <p:nvPr/>
        </p:nvGrpSpPr>
        <p:grpSpPr bwMode="auto">
          <a:xfrm>
            <a:off x="5726113" y="2205038"/>
            <a:ext cx="431800" cy="431800"/>
            <a:chOff x="703" y="1389"/>
            <a:chExt cx="272" cy="272"/>
          </a:xfrm>
        </p:grpSpPr>
        <p:grpSp>
          <p:nvGrpSpPr>
            <p:cNvPr id="17544" name="Group 96"/>
            <p:cNvGrpSpPr>
              <a:grpSpLocks/>
            </p:cNvGrpSpPr>
            <p:nvPr/>
          </p:nvGrpSpPr>
          <p:grpSpPr bwMode="auto">
            <a:xfrm rot="5400000">
              <a:off x="748" y="1434"/>
              <a:ext cx="272" cy="182"/>
              <a:chOff x="884" y="2341"/>
              <a:chExt cx="272" cy="182"/>
            </a:xfrm>
          </p:grpSpPr>
          <p:sp>
            <p:nvSpPr>
              <p:cNvPr id="17546" name="AutoShape 97"/>
              <p:cNvSpPr>
                <a:spLocks noChangeArrowheads="1"/>
              </p:cNvSpPr>
              <p:nvPr/>
            </p:nvSpPr>
            <p:spPr bwMode="auto">
              <a:xfrm>
                <a:off x="884" y="2387"/>
                <a:ext cx="272" cy="136"/>
              </a:xfrm>
              <a:prstGeom prst="triangle">
                <a:avLst>
                  <a:gd name="adj" fmla="val 50000"/>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17547" name="Oval 98"/>
              <p:cNvSpPr>
                <a:spLocks noChangeArrowheads="1"/>
              </p:cNvSpPr>
              <p:nvPr/>
            </p:nvSpPr>
            <p:spPr bwMode="auto">
              <a:xfrm>
                <a:off x="930" y="2341"/>
                <a:ext cx="181" cy="46"/>
              </a:xfrm>
              <a:prstGeom prst="ellipse">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grpSp>
        <p:sp>
          <p:nvSpPr>
            <p:cNvPr id="17545" name="Line 99"/>
            <p:cNvSpPr>
              <a:spLocks noChangeShapeType="1"/>
            </p:cNvSpPr>
            <p:nvPr/>
          </p:nvSpPr>
          <p:spPr bwMode="auto">
            <a:xfrm>
              <a:off x="703" y="1525"/>
              <a:ext cx="9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17438" name="Line 100"/>
          <p:cNvSpPr>
            <a:spLocks noChangeShapeType="1"/>
          </p:cNvSpPr>
          <p:nvPr/>
        </p:nvSpPr>
        <p:spPr bwMode="auto">
          <a:xfrm>
            <a:off x="971550" y="3933825"/>
            <a:ext cx="684053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7439" name="Rectangle 101"/>
          <p:cNvSpPr>
            <a:spLocks noChangeArrowheads="1"/>
          </p:cNvSpPr>
          <p:nvPr/>
        </p:nvSpPr>
        <p:spPr bwMode="auto">
          <a:xfrm>
            <a:off x="1116013" y="3286125"/>
            <a:ext cx="142875" cy="431800"/>
          </a:xfrm>
          <a:prstGeom prst="rect">
            <a:avLst/>
          </a:prstGeom>
          <a:solidFill>
            <a:srgbClr val="CCFF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17440" name="Line 102"/>
          <p:cNvSpPr>
            <a:spLocks noChangeShapeType="1"/>
          </p:cNvSpPr>
          <p:nvPr/>
        </p:nvSpPr>
        <p:spPr bwMode="auto">
          <a:xfrm>
            <a:off x="1042988" y="3141663"/>
            <a:ext cx="28892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7441" name="Line 103"/>
          <p:cNvSpPr>
            <a:spLocks noChangeShapeType="1"/>
          </p:cNvSpPr>
          <p:nvPr/>
        </p:nvSpPr>
        <p:spPr bwMode="auto">
          <a:xfrm>
            <a:off x="1187450" y="3141663"/>
            <a:ext cx="0" cy="1444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7442" name="Line 104"/>
          <p:cNvSpPr>
            <a:spLocks noChangeShapeType="1"/>
          </p:cNvSpPr>
          <p:nvPr/>
        </p:nvSpPr>
        <p:spPr bwMode="auto">
          <a:xfrm>
            <a:off x="1187450" y="3717925"/>
            <a:ext cx="0" cy="2159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7443" name="Rectangle 105"/>
          <p:cNvSpPr>
            <a:spLocks noChangeArrowheads="1"/>
          </p:cNvSpPr>
          <p:nvPr/>
        </p:nvSpPr>
        <p:spPr bwMode="auto">
          <a:xfrm>
            <a:off x="7451725" y="3286125"/>
            <a:ext cx="142875" cy="431800"/>
          </a:xfrm>
          <a:prstGeom prst="rect">
            <a:avLst/>
          </a:prstGeom>
          <a:solidFill>
            <a:srgbClr val="CCFF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17444" name="Line 106"/>
          <p:cNvSpPr>
            <a:spLocks noChangeShapeType="1"/>
          </p:cNvSpPr>
          <p:nvPr/>
        </p:nvSpPr>
        <p:spPr bwMode="auto">
          <a:xfrm>
            <a:off x="7378700" y="3141663"/>
            <a:ext cx="28892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7445" name="Line 107"/>
          <p:cNvSpPr>
            <a:spLocks noChangeShapeType="1"/>
          </p:cNvSpPr>
          <p:nvPr/>
        </p:nvSpPr>
        <p:spPr bwMode="auto">
          <a:xfrm>
            <a:off x="7523163" y="3141663"/>
            <a:ext cx="0" cy="1444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7446" name="Line 108"/>
          <p:cNvSpPr>
            <a:spLocks noChangeShapeType="1"/>
          </p:cNvSpPr>
          <p:nvPr/>
        </p:nvSpPr>
        <p:spPr bwMode="auto">
          <a:xfrm>
            <a:off x="7523163" y="3717925"/>
            <a:ext cx="0" cy="2159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nvGrpSpPr>
          <p:cNvPr id="17447" name="Group 109"/>
          <p:cNvGrpSpPr>
            <a:grpSpLocks/>
          </p:cNvGrpSpPr>
          <p:nvPr/>
        </p:nvGrpSpPr>
        <p:grpSpPr bwMode="auto">
          <a:xfrm>
            <a:off x="1331913" y="3933825"/>
            <a:ext cx="863600" cy="1152525"/>
            <a:chOff x="839" y="1162"/>
            <a:chExt cx="544" cy="726"/>
          </a:xfrm>
        </p:grpSpPr>
        <p:sp>
          <p:nvSpPr>
            <p:cNvPr id="17532" name="Line 110"/>
            <p:cNvSpPr>
              <a:spLocks noChangeShapeType="1"/>
            </p:cNvSpPr>
            <p:nvPr/>
          </p:nvSpPr>
          <p:spPr bwMode="auto">
            <a:xfrm>
              <a:off x="1156" y="1389"/>
              <a:ext cx="0" cy="31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7533" name="Line 111"/>
            <p:cNvSpPr>
              <a:spLocks noChangeShapeType="1"/>
            </p:cNvSpPr>
            <p:nvPr/>
          </p:nvSpPr>
          <p:spPr bwMode="auto">
            <a:xfrm>
              <a:off x="1111" y="1434"/>
              <a:ext cx="0" cy="22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7534" name="Line 112"/>
            <p:cNvSpPr>
              <a:spLocks noChangeShapeType="1"/>
            </p:cNvSpPr>
            <p:nvPr/>
          </p:nvSpPr>
          <p:spPr bwMode="auto">
            <a:xfrm>
              <a:off x="1156" y="1480"/>
              <a:ext cx="91"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7535" name="Line 113"/>
            <p:cNvSpPr>
              <a:spLocks noChangeShapeType="1"/>
            </p:cNvSpPr>
            <p:nvPr/>
          </p:nvSpPr>
          <p:spPr bwMode="auto">
            <a:xfrm>
              <a:off x="1156" y="1616"/>
              <a:ext cx="91"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7536" name="Line 114"/>
            <p:cNvSpPr>
              <a:spLocks noChangeShapeType="1"/>
            </p:cNvSpPr>
            <p:nvPr/>
          </p:nvSpPr>
          <p:spPr bwMode="auto">
            <a:xfrm flipV="1">
              <a:off x="1247" y="1162"/>
              <a:ext cx="0" cy="31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7537" name="Line 115"/>
            <p:cNvSpPr>
              <a:spLocks noChangeShapeType="1"/>
            </p:cNvSpPr>
            <p:nvPr/>
          </p:nvSpPr>
          <p:spPr bwMode="auto">
            <a:xfrm>
              <a:off x="1247" y="1616"/>
              <a:ext cx="0" cy="226"/>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7538" name="Line 116"/>
            <p:cNvSpPr>
              <a:spLocks noChangeShapeType="1"/>
            </p:cNvSpPr>
            <p:nvPr/>
          </p:nvSpPr>
          <p:spPr bwMode="auto">
            <a:xfrm>
              <a:off x="1156" y="1842"/>
              <a:ext cx="227"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7539" name="Line 117"/>
            <p:cNvSpPr>
              <a:spLocks noChangeShapeType="1"/>
            </p:cNvSpPr>
            <p:nvPr/>
          </p:nvSpPr>
          <p:spPr bwMode="auto">
            <a:xfrm flipH="1">
              <a:off x="1156" y="1842"/>
              <a:ext cx="46" cy="46"/>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7540" name="Line 118"/>
            <p:cNvSpPr>
              <a:spLocks noChangeShapeType="1"/>
            </p:cNvSpPr>
            <p:nvPr/>
          </p:nvSpPr>
          <p:spPr bwMode="auto">
            <a:xfrm flipH="1">
              <a:off x="1202" y="1842"/>
              <a:ext cx="46" cy="46"/>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7541" name="Line 119"/>
            <p:cNvSpPr>
              <a:spLocks noChangeShapeType="1"/>
            </p:cNvSpPr>
            <p:nvPr/>
          </p:nvSpPr>
          <p:spPr bwMode="auto">
            <a:xfrm flipH="1">
              <a:off x="1248" y="1842"/>
              <a:ext cx="46" cy="46"/>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7542" name="Line 120"/>
            <p:cNvSpPr>
              <a:spLocks noChangeShapeType="1"/>
            </p:cNvSpPr>
            <p:nvPr/>
          </p:nvSpPr>
          <p:spPr bwMode="auto">
            <a:xfrm flipH="1">
              <a:off x="1294" y="1842"/>
              <a:ext cx="46" cy="46"/>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7543" name="Line 121"/>
            <p:cNvSpPr>
              <a:spLocks noChangeShapeType="1"/>
            </p:cNvSpPr>
            <p:nvPr/>
          </p:nvSpPr>
          <p:spPr bwMode="auto">
            <a:xfrm>
              <a:off x="839" y="1525"/>
              <a:ext cx="272"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grpSp>
        <p:nvGrpSpPr>
          <p:cNvPr id="17448" name="Group 122"/>
          <p:cNvGrpSpPr>
            <a:grpSpLocks/>
          </p:cNvGrpSpPr>
          <p:nvPr/>
        </p:nvGrpSpPr>
        <p:grpSpPr bwMode="auto">
          <a:xfrm>
            <a:off x="2771775" y="3933825"/>
            <a:ext cx="863600" cy="1152525"/>
            <a:chOff x="839" y="1162"/>
            <a:chExt cx="544" cy="726"/>
          </a:xfrm>
        </p:grpSpPr>
        <p:sp>
          <p:nvSpPr>
            <p:cNvPr id="17520" name="Line 123"/>
            <p:cNvSpPr>
              <a:spLocks noChangeShapeType="1"/>
            </p:cNvSpPr>
            <p:nvPr/>
          </p:nvSpPr>
          <p:spPr bwMode="auto">
            <a:xfrm>
              <a:off x="1156" y="1389"/>
              <a:ext cx="0" cy="31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7521" name="Line 124"/>
            <p:cNvSpPr>
              <a:spLocks noChangeShapeType="1"/>
            </p:cNvSpPr>
            <p:nvPr/>
          </p:nvSpPr>
          <p:spPr bwMode="auto">
            <a:xfrm>
              <a:off x="1111" y="1434"/>
              <a:ext cx="0" cy="22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7522" name="Line 125"/>
            <p:cNvSpPr>
              <a:spLocks noChangeShapeType="1"/>
            </p:cNvSpPr>
            <p:nvPr/>
          </p:nvSpPr>
          <p:spPr bwMode="auto">
            <a:xfrm>
              <a:off x="1156" y="1480"/>
              <a:ext cx="91"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7523" name="Line 126"/>
            <p:cNvSpPr>
              <a:spLocks noChangeShapeType="1"/>
            </p:cNvSpPr>
            <p:nvPr/>
          </p:nvSpPr>
          <p:spPr bwMode="auto">
            <a:xfrm>
              <a:off x="1156" y="1616"/>
              <a:ext cx="91"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7524" name="Line 127"/>
            <p:cNvSpPr>
              <a:spLocks noChangeShapeType="1"/>
            </p:cNvSpPr>
            <p:nvPr/>
          </p:nvSpPr>
          <p:spPr bwMode="auto">
            <a:xfrm flipV="1">
              <a:off x="1247" y="1162"/>
              <a:ext cx="0" cy="31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7525" name="Line 128"/>
            <p:cNvSpPr>
              <a:spLocks noChangeShapeType="1"/>
            </p:cNvSpPr>
            <p:nvPr/>
          </p:nvSpPr>
          <p:spPr bwMode="auto">
            <a:xfrm>
              <a:off x="1247" y="1616"/>
              <a:ext cx="0" cy="226"/>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7526" name="Line 129"/>
            <p:cNvSpPr>
              <a:spLocks noChangeShapeType="1"/>
            </p:cNvSpPr>
            <p:nvPr/>
          </p:nvSpPr>
          <p:spPr bwMode="auto">
            <a:xfrm>
              <a:off x="1156" y="1842"/>
              <a:ext cx="227"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7527" name="Line 130"/>
            <p:cNvSpPr>
              <a:spLocks noChangeShapeType="1"/>
            </p:cNvSpPr>
            <p:nvPr/>
          </p:nvSpPr>
          <p:spPr bwMode="auto">
            <a:xfrm flipH="1">
              <a:off x="1156" y="1842"/>
              <a:ext cx="46" cy="46"/>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7528" name="Line 131"/>
            <p:cNvSpPr>
              <a:spLocks noChangeShapeType="1"/>
            </p:cNvSpPr>
            <p:nvPr/>
          </p:nvSpPr>
          <p:spPr bwMode="auto">
            <a:xfrm flipH="1">
              <a:off x="1202" y="1842"/>
              <a:ext cx="46" cy="46"/>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7529" name="Line 132"/>
            <p:cNvSpPr>
              <a:spLocks noChangeShapeType="1"/>
            </p:cNvSpPr>
            <p:nvPr/>
          </p:nvSpPr>
          <p:spPr bwMode="auto">
            <a:xfrm flipH="1">
              <a:off x="1248" y="1842"/>
              <a:ext cx="46" cy="46"/>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7530" name="Line 133"/>
            <p:cNvSpPr>
              <a:spLocks noChangeShapeType="1"/>
            </p:cNvSpPr>
            <p:nvPr/>
          </p:nvSpPr>
          <p:spPr bwMode="auto">
            <a:xfrm flipH="1">
              <a:off x="1294" y="1842"/>
              <a:ext cx="46" cy="46"/>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7531" name="Line 134"/>
            <p:cNvSpPr>
              <a:spLocks noChangeShapeType="1"/>
            </p:cNvSpPr>
            <p:nvPr/>
          </p:nvSpPr>
          <p:spPr bwMode="auto">
            <a:xfrm>
              <a:off x="839" y="1525"/>
              <a:ext cx="272"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grpSp>
        <p:nvGrpSpPr>
          <p:cNvPr id="17449" name="Group 135"/>
          <p:cNvGrpSpPr>
            <a:grpSpLocks/>
          </p:cNvGrpSpPr>
          <p:nvPr/>
        </p:nvGrpSpPr>
        <p:grpSpPr bwMode="auto">
          <a:xfrm>
            <a:off x="4356100" y="3933825"/>
            <a:ext cx="863600" cy="1152525"/>
            <a:chOff x="839" y="1162"/>
            <a:chExt cx="544" cy="726"/>
          </a:xfrm>
        </p:grpSpPr>
        <p:sp>
          <p:nvSpPr>
            <p:cNvPr id="17508" name="Line 136"/>
            <p:cNvSpPr>
              <a:spLocks noChangeShapeType="1"/>
            </p:cNvSpPr>
            <p:nvPr/>
          </p:nvSpPr>
          <p:spPr bwMode="auto">
            <a:xfrm>
              <a:off x="1156" y="1389"/>
              <a:ext cx="0" cy="31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7509" name="Line 137"/>
            <p:cNvSpPr>
              <a:spLocks noChangeShapeType="1"/>
            </p:cNvSpPr>
            <p:nvPr/>
          </p:nvSpPr>
          <p:spPr bwMode="auto">
            <a:xfrm>
              <a:off x="1111" y="1434"/>
              <a:ext cx="0" cy="22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7510" name="Line 138"/>
            <p:cNvSpPr>
              <a:spLocks noChangeShapeType="1"/>
            </p:cNvSpPr>
            <p:nvPr/>
          </p:nvSpPr>
          <p:spPr bwMode="auto">
            <a:xfrm>
              <a:off x="1156" y="1480"/>
              <a:ext cx="91"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7511" name="Line 139"/>
            <p:cNvSpPr>
              <a:spLocks noChangeShapeType="1"/>
            </p:cNvSpPr>
            <p:nvPr/>
          </p:nvSpPr>
          <p:spPr bwMode="auto">
            <a:xfrm>
              <a:off x="1156" y="1616"/>
              <a:ext cx="91"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7512" name="Line 140"/>
            <p:cNvSpPr>
              <a:spLocks noChangeShapeType="1"/>
            </p:cNvSpPr>
            <p:nvPr/>
          </p:nvSpPr>
          <p:spPr bwMode="auto">
            <a:xfrm flipV="1">
              <a:off x="1247" y="1162"/>
              <a:ext cx="0" cy="31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7513" name="Line 141"/>
            <p:cNvSpPr>
              <a:spLocks noChangeShapeType="1"/>
            </p:cNvSpPr>
            <p:nvPr/>
          </p:nvSpPr>
          <p:spPr bwMode="auto">
            <a:xfrm>
              <a:off x="1247" y="1616"/>
              <a:ext cx="0" cy="226"/>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7514" name="Line 142"/>
            <p:cNvSpPr>
              <a:spLocks noChangeShapeType="1"/>
            </p:cNvSpPr>
            <p:nvPr/>
          </p:nvSpPr>
          <p:spPr bwMode="auto">
            <a:xfrm>
              <a:off x="1156" y="1842"/>
              <a:ext cx="227"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7515" name="Line 143"/>
            <p:cNvSpPr>
              <a:spLocks noChangeShapeType="1"/>
            </p:cNvSpPr>
            <p:nvPr/>
          </p:nvSpPr>
          <p:spPr bwMode="auto">
            <a:xfrm flipH="1">
              <a:off x="1156" y="1842"/>
              <a:ext cx="46" cy="46"/>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7516" name="Line 144"/>
            <p:cNvSpPr>
              <a:spLocks noChangeShapeType="1"/>
            </p:cNvSpPr>
            <p:nvPr/>
          </p:nvSpPr>
          <p:spPr bwMode="auto">
            <a:xfrm flipH="1">
              <a:off x="1202" y="1842"/>
              <a:ext cx="46" cy="46"/>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7517" name="Line 145"/>
            <p:cNvSpPr>
              <a:spLocks noChangeShapeType="1"/>
            </p:cNvSpPr>
            <p:nvPr/>
          </p:nvSpPr>
          <p:spPr bwMode="auto">
            <a:xfrm flipH="1">
              <a:off x="1248" y="1842"/>
              <a:ext cx="46" cy="46"/>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7518" name="Line 146"/>
            <p:cNvSpPr>
              <a:spLocks noChangeShapeType="1"/>
            </p:cNvSpPr>
            <p:nvPr/>
          </p:nvSpPr>
          <p:spPr bwMode="auto">
            <a:xfrm flipH="1">
              <a:off x="1294" y="1842"/>
              <a:ext cx="46" cy="46"/>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7519" name="Line 147"/>
            <p:cNvSpPr>
              <a:spLocks noChangeShapeType="1"/>
            </p:cNvSpPr>
            <p:nvPr/>
          </p:nvSpPr>
          <p:spPr bwMode="auto">
            <a:xfrm>
              <a:off x="839" y="1525"/>
              <a:ext cx="272"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grpSp>
        <p:nvGrpSpPr>
          <p:cNvPr id="17450" name="Group 148"/>
          <p:cNvGrpSpPr>
            <a:grpSpLocks/>
          </p:cNvGrpSpPr>
          <p:nvPr/>
        </p:nvGrpSpPr>
        <p:grpSpPr bwMode="auto">
          <a:xfrm>
            <a:off x="5937250" y="3933825"/>
            <a:ext cx="863600" cy="1152525"/>
            <a:chOff x="839" y="1162"/>
            <a:chExt cx="544" cy="726"/>
          </a:xfrm>
        </p:grpSpPr>
        <p:sp>
          <p:nvSpPr>
            <p:cNvPr id="17496" name="Line 149"/>
            <p:cNvSpPr>
              <a:spLocks noChangeShapeType="1"/>
            </p:cNvSpPr>
            <p:nvPr/>
          </p:nvSpPr>
          <p:spPr bwMode="auto">
            <a:xfrm>
              <a:off x="1156" y="1389"/>
              <a:ext cx="0" cy="31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7497" name="Line 150"/>
            <p:cNvSpPr>
              <a:spLocks noChangeShapeType="1"/>
            </p:cNvSpPr>
            <p:nvPr/>
          </p:nvSpPr>
          <p:spPr bwMode="auto">
            <a:xfrm>
              <a:off x="1111" y="1434"/>
              <a:ext cx="0" cy="22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7498" name="Line 151"/>
            <p:cNvSpPr>
              <a:spLocks noChangeShapeType="1"/>
            </p:cNvSpPr>
            <p:nvPr/>
          </p:nvSpPr>
          <p:spPr bwMode="auto">
            <a:xfrm>
              <a:off x="1156" y="1480"/>
              <a:ext cx="91"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7499" name="Line 152"/>
            <p:cNvSpPr>
              <a:spLocks noChangeShapeType="1"/>
            </p:cNvSpPr>
            <p:nvPr/>
          </p:nvSpPr>
          <p:spPr bwMode="auto">
            <a:xfrm>
              <a:off x="1156" y="1616"/>
              <a:ext cx="91"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7500" name="Line 153"/>
            <p:cNvSpPr>
              <a:spLocks noChangeShapeType="1"/>
            </p:cNvSpPr>
            <p:nvPr/>
          </p:nvSpPr>
          <p:spPr bwMode="auto">
            <a:xfrm flipV="1">
              <a:off x="1247" y="1162"/>
              <a:ext cx="0" cy="31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7501" name="Line 154"/>
            <p:cNvSpPr>
              <a:spLocks noChangeShapeType="1"/>
            </p:cNvSpPr>
            <p:nvPr/>
          </p:nvSpPr>
          <p:spPr bwMode="auto">
            <a:xfrm>
              <a:off x="1247" y="1616"/>
              <a:ext cx="0" cy="226"/>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7502" name="Line 155"/>
            <p:cNvSpPr>
              <a:spLocks noChangeShapeType="1"/>
            </p:cNvSpPr>
            <p:nvPr/>
          </p:nvSpPr>
          <p:spPr bwMode="auto">
            <a:xfrm>
              <a:off x="1156" y="1842"/>
              <a:ext cx="227"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7503" name="Line 156"/>
            <p:cNvSpPr>
              <a:spLocks noChangeShapeType="1"/>
            </p:cNvSpPr>
            <p:nvPr/>
          </p:nvSpPr>
          <p:spPr bwMode="auto">
            <a:xfrm flipH="1">
              <a:off x="1156" y="1842"/>
              <a:ext cx="46" cy="46"/>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7504" name="Line 157"/>
            <p:cNvSpPr>
              <a:spLocks noChangeShapeType="1"/>
            </p:cNvSpPr>
            <p:nvPr/>
          </p:nvSpPr>
          <p:spPr bwMode="auto">
            <a:xfrm flipH="1">
              <a:off x="1202" y="1842"/>
              <a:ext cx="46" cy="46"/>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7505" name="Line 158"/>
            <p:cNvSpPr>
              <a:spLocks noChangeShapeType="1"/>
            </p:cNvSpPr>
            <p:nvPr/>
          </p:nvSpPr>
          <p:spPr bwMode="auto">
            <a:xfrm flipH="1">
              <a:off x="1248" y="1842"/>
              <a:ext cx="46" cy="46"/>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7506" name="Line 159"/>
            <p:cNvSpPr>
              <a:spLocks noChangeShapeType="1"/>
            </p:cNvSpPr>
            <p:nvPr/>
          </p:nvSpPr>
          <p:spPr bwMode="auto">
            <a:xfrm flipH="1">
              <a:off x="1294" y="1842"/>
              <a:ext cx="46" cy="46"/>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7507" name="Line 160"/>
            <p:cNvSpPr>
              <a:spLocks noChangeShapeType="1"/>
            </p:cNvSpPr>
            <p:nvPr/>
          </p:nvSpPr>
          <p:spPr bwMode="auto">
            <a:xfrm>
              <a:off x="839" y="1525"/>
              <a:ext cx="272"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17451" name="Text Box 161"/>
          <p:cNvSpPr txBox="1">
            <a:spLocks noChangeArrowheads="1"/>
          </p:cNvSpPr>
          <p:nvPr/>
        </p:nvSpPr>
        <p:spPr bwMode="auto">
          <a:xfrm>
            <a:off x="827088" y="4581525"/>
            <a:ext cx="649287"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‘H’</a:t>
            </a:r>
          </a:p>
        </p:txBody>
      </p:sp>
      <p:sp>
        <p:nvSpPr>
          <p:cNvPr id="157858" name="Text Box 162"/>
          <p:cNvSpPr txBox="1">
            <a:spLocks noChangeArrowheads="1"/>
          </p:cNvSpPr>
          <p:nvPr/>
        </p:nvSpPr>
        <p:spPr bwMode="auto">
          <a:xfrm>
            <a:off x="3975100" y="3430588"/>
            <a:ext cx="668338"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‘H’</a:t>
            </a:r>
          </a:p>
        </p:txBody>
      </p:sp>
      <p:sp>
        <p:nvSpPr>
          <p:cNvPr id="17453" name="Text Box 163"/>
          <p:cNvSpPr txBox="1">
            <a:spLocks noChangeArrowheads="1"/>
          </p:cNvSpPr>
          <p:nvPr/>
        </p:nvSpPr>
        <p:spPr bwMode="auto">
          <a:xfrm>
            <a:off x="1958975" y="4149725"/>
            <a:ext cx="452438" cy="915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OFF</a:t>
            </a:r>
          </a:p>
        </p:txBody>
      </p:sp>
      <p:sp>
        <p:nvSpPr>
          <p:cNvPr id="157860" name="Text Box 164"/>
          <p:cNvSpPr txBox="1">
            <a:spLocks noChangeArrowheads="1"/>
          </p:cNvSpPr>
          <p:nvPr/>
        </p:nvSpPr>
        <p:spPr bwMode="auto">
          <a:xfrm>
            <a:off x="3471863" y="4078288"/>
            <a:ext cx="452437" cy="9159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OFF</a:t>
            </a:r>
          </a:p>
        </p:txBody>
      </p:sp>
      <p:sp>
        <p:nvSpPr>
          <p:cNvPr id="157861" name="Text Box 165"/>
          <p:cNvSpPr txBox="1">
            <a:spLocks noChangeArrowheads="1"/>
          </p:cNvSpPr>
          <p:nvPr/>
        </p:nvSpPr>
        <p:spPr bwMode="auto">
          <a:xfrm>
            <a:off x="4984750" y="4006850"/>
            <a:ext cx="452438" cy="915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OFF</a:t>
            </a:r>
          </a:p>
        </p:txBody>
      </p:sp>
      <p:sp>
        <p:nvSpPr>
          <p:cNvPr id="17456" name="Text Box 166"/>
          <p:cNvSpPr txBox="1">
            <a:spLocks noChangeArrowheads="1"/>
          </p:cNvSpPr>
          <p:nvPr/>
        </p:nvSpPr>
        <p:spPr bwMode="auto">
          <a:xfrm>
            <a:off x="6783388" y="3954463"/>
            <a:ext cx="452437" cy="9159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OFF</a:t>
            </a:r>
          </a:p>
        </p:txBody>
      </p:sp>
      <p:sp>
        <p:nvSpPr>
          <p:cNvPr id="157863" name="Text Box 167"/>
          <p:cNvSpPr txBox="1">
            <a:spLocks noChangeArrowheads="1"/>
          </p:cNvSpPr>
          <p:nvPr/>
        </p:nvSpPr>
        <p:spPr bwMode="auto">
          <a:xfrm>
            <a:off x="3924300" y="5157788"/>
            <a:ext cx="346075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a:t>If at least an input becomes ‘L’,  </a:t>
            </a:r>
          </a:p>
          <a:p>
            <a:pPr eaLnBrk="1" hangingPunct="1"/>
            <a:r>
              <a:rPr lang="en-US" altLang="ja-JP"/>
              <a:t>    the bus becomes ‘L’ .</a:t>
            </a:r>
          </a:p>
        </p:txBody>
      </p:sp>
      <p:grpSp>
        <p:nvGrpSpPr>
          <p:cNvPr id="17458" name="Group 168"/>
          <p:cNvGrpSpPr>
            <a:grpSpLocks/>
          </p:cNvGrpSpPr>
          <p:nvPr/>
        </p:nvGrpSpPr>
        <p:grpSpPr bwMode="auto">
          <a:xfrm>
            <a:off x="1116013" y="4294188"/>
            <a:ext cx="431800" cy="431800"/>
            <a:chOff x="703" y="1389"/>
            <a:chExt cx="272" cy="272"/>
          </a:xfrm>
        </p:grpSpPr>
        <p:grpSp>
          <p:nvGrpSpPr>
            <p:cNvPr id="17492" name="Group 169"/>
            <p:cNvGrpSpPr>
              <a:grpSpLocks/>
            </p:cNvGrpSpPr>
            <p:nvPr/>
          </p:nvGrpSpPr>
          <p:grpSpPr bwMode="auto">
            <a:xfrm rot="5400000">
              <a:off x="748" y="1434"/>
              <a:ext cx="272" cy="182"/>
              <a:chOff x="884" y="2341"/>
              <a:chExt cx="272" cy="182"/>
            </a:xfrm>
          </p:grpSpPr>
          <p:sp>
            <p:nvSpPr>
              <p:cNvPr id="17494" name="AutoShape 170"/>
              <p:cNvSpPr>
                <a:spLocks noChangeArrowheads="1"/>
              </p:cNvSpPr>
              <p:nvPr/>
            </p:nvSpPr>
            <p:spPr bwMode="auto">
              <a:xfrm>
                <a:off x="884" y="2387"/>
                <a:ext cx="272" cy="136"/>
              </a:xfrm>
              <a:prstGeom prst="triangle">
                <a:avLst>
                  <a:gd name="adj" fmla="val 50000"/>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17495" name="Oval 171"/>
              <p:cNvSpPr>
                <a:spLocks noChangeArrowheads="1"/>
              </p:cNvSpPr>
              <p:nvPr/>
            </p:nvSpPr>
            <p:spPr bwMode="auto">
              <a:xfrm>
                <a:off x="930" y="2341"/>
                <a:ext cx="181" cy="46"/>
              </a:xfrm>
              <a:prstGeom prst="ellipse">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grpSp>
        <p:sp>
          <p:nvSpPr>
            <p:cNvPr id="17493" name="Line 172"/>
            <p:cNvSpPr>
              <a:spLocks noChangeShapeType="1"/>
            </p:cNvSpPr>
            <p:nvPr/>
          </p:nvSpPr>
          <p:spPr bwMode="auto">
            <a:xfrm>
              <a:off x="703" y="1525"/>
              <a:ext cx="9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157869" name="Text Box 173"/>
          <p:cNvSpPr txBox="1">
            <a:spLocks noChangeArrowheads="1"/>
          </p:cNvSpPr>
          <p:nvPr/>
        </p:nvSpPr>
        <p:spPr bwMode="auto">
          <a:xfrm>
            <a:off x="2268538" y="4581525"/>
            <a:ext cx="649287"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‘H’</a:t>
            </a:r>
          </a:p>
        </p:txBody>
      </p:sp>
      <p:grpSp>
        <p:nvGrpSpPr>
          <p:cNvPr id="17460" name="Group 174"/>
          <p:cNvGrpSpPr>
            <a:grpSpLocks/>
          </p:cNvGrpSpPr>
          <p:nvPr/>
        </p:nvGrpSpPr>
        <p:grpSpPr bwMode="auto">
          <a:xfrm>
            <a:off x="2557463" y="4294188"/>
            <a:ext cx="431800" cy="431800"/>
            <a:chOff x="703" y="1389"/>
            <a:chExt cx="272" cy="272"/>
          </a:xfrm>
        </p:grpSpPr>
        <p:grpSp>
          <p:nvGrpSpPr>
            <p:cNvPr id="17488" name="Group 175"/>
            <p:cNvGrpSpPr>
              <a:grpSpLocks/>
            </p:cNvGrpSpPr>
            <p:nvPr/>
          </p:nvGrpSpPr>
          <p:grpSpPr bwMode="auto">
            <a:xfrm rot="5400000">
              <a:off x="748" y="1434"/>
              <a:ext cx="272" cy="182"/>
              <a:chOff x="884" y="2341"/>
              <a:chExt cx="272" cy="182"/>
            </a:xfrm>
          </p:grpSpPr>
          <p:sp>
            <p:nvSpPr>
              <p:cNvPr id="17490" name="AutoShape 176"/>
              <p:cNvSpPr>
                <a:spLocks noChangeArrowheads="1"/>
              </p:cNvSpPr>
              <p:nvPr/>
            </p:nvSpPr>
            <p:spPr bwMode="auto">
              <a:xfrm>
                <a:off x="884" y="2387"/>
                <a:ext cx="272" cy="136"/>
              </a:xfrm>
              <a:prstGeom prst="triangle">
                <a:avLst>
                  <a:gd name="adj" fmla="val 50000"/>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17491" name="Oval 177"/>
              <p:cNvSpPr>
                <a:spLocks noChangeArrowheads="1"/>
              </p:cNvSpPr>
              <p:nvPr/>
            </p:nvSpPr>
            <p:spPr bwMode="auto">
              <a:xfrm>
                <a:off x="930" y="2341"/>
                <a:ext cx="181" cy="46"/>
              </a:xfrm>
              <a:prstGeom prst="ellipse">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grpSp>
        <p:sp>
          <p:nvSpPr>
            <p:cNvPr id="17489" name="Line 178"/>
            <p:cNvSpPr>
              <a:spLocks noChangeShapeType="1"/>
            </p:cNvSpPr>
            <p:nvPr/>
          </p:nvSpPr>
          <p:spPr bwMode="auto">
            <a:xfrm>
              <a:off x="703" y="1525"/>
              <a:ext cx="9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157875" name="Text Box 179"/>
          <p:cNvSpPr txBox="1">
            <a:spLocks noChangeArrowheads="1"/>
          </p:cNvSpPr>
          <p:nvPr/>
        </p:nvSpPr>
        <p:spPr bwMode="auto">
          <a:xfrm>
            <a:off x="3854450" y="4581525"/>
            <a:ext cx="649288"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‘H’</a:t>
            </a:r>
          </a:p>
        </p:txBody>
      </p:sp>
      <p:grpSp>
        <p:nvGrpSpPr>
          <p:cNvPr id="17462" name="Group 180"/>
          <p:cNvGrpSpPr>
            <a:grpSpLocks/>
          </p:cNvGrpSpPr>
          <p:nvPr/>
        </p:nvGrpSpPr>
        <p:grpSpPr bwMode="auto">
          <a:xfrm>
            <a:off x="4143375" y="4294188"/>
            <a:ext cx="431800" cy="431800"/>
            <a:chOff x="703" y="1389"/>
            <a:chExt cx="272" cy="272"/>
          </a:xfrm>
        </p:grpSpPr>
        <p:grpSp>
          <p:nvGrpSpPr>
            <p:cNvPr id="17484" name="Group 181"/>
            <p:cNvGrpSpPr>
              <a:grpSpLocks/>
            </p:cNvGrpSpPr>
            <p:nvPr/>
          </p:nvGrpSpPr>
          <p:grpSpPr bwMode="auto">
            <a:xfrm rot="5400000">
              <a:off x="748" y="1434"/>
              <a:ext cx="272" cy="182"/>
              <a:chOff x="884" y="2341"/>
              <a:chExt cx="272" cy="182"/>
            </a:xfrm>
          </p:grpSpPr>
          <p:sp>
            <p:nvSpPr>
              <p:cNvPr id="17486" name="AutoShape 182"/>
              <p:cNvSpPr>
                <a:spLocks noChangeArrowheads="1"/>
              </p:cNvSpPr>
              <p:nvPr/>
            </p:nvSpPr>
            <p:spPr bwMode="auto">
              <a:xfrm>
                <a:off x="884" y="2387"/>
                <a:ext cx="272" cy="136"/>
              </a:xfrm>
              <a:prstGeom prst="triangle">
                <a:avLst>
                  <a:gd name="adj" fmla="val 50000"/>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17487" name="Oval 183"/>
              <p:cNvSpPr>
                <a:spLocks noChangeArrowheads="1"/>
              </p:cNvSpPr>
              <p:nvPr/>
            </p:nvSpPr>
            <p:spPr bwMode="auto">
              <a:xfrm>
                <a:off x="930" y="2341"/>
                <a:ext cx="181" cy="46"/>
              </a:xfrm>
              <a:prstGeom prst="ellipse">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grpSp>
        <p:sp>
          <p:nvSpPr>
            <p:cNvPr id="17485" name="Line 184"/>
            <p:cNvSpPr>
              <a:spLocks noChangeShapeType="1"/>
            </p:cNvSpPr>
            <p:nvPr/>
          </p:nvSpPr>
          <p:spPr bwMode="auto">
            <a:xfrm>
              <a:off x="703" y="1525"/>
              <a:ext cx="9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17463" name="Text Box 185"/>
          <p:cNvSpPr txBox="1">
            <a:spLocks noChangeArrowheads="1"/>
          </p:cNvSpPr>
          <p:nvPr/>
        </p:nvSpPr>
        <p:spPr bwMode="auto">
          <a:xfrm>
            <a:off x="5437188" y="4581525"/>
            <a:ext cx="649287"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‘H’</a:t>
            </a:r>
          </a:p>
        </p:txBody>
      </p:sp>
      <p:grpSp>
        <p:nvGrpSpPr>
          <p:cNvPr id="17464" name="Group 186"/>
          <p:cNvGrpSpPr>
            <a:grpSpLocks/>
          </p:cNvGrpSpPr>
          <p:nvPr/>
        </p:nvGrpSpPr>
        <p:grpSpPr bwMode="auto">
          <a:xfrm>
            <a:off x="5726113" y="4294188"/>
            <a:ext cx="431800" cy="431800"/>
            <a:chOff x="703" y="1389"/>
            <a:chExt cx="272" cy="272"/>
          </a:xfrm>
        </p:grpSpPr>
        <p:grpSp>
          <p:nvGrpSpPr>
            <p:cNvPr id="17480" name="Group 187"/>
            <p:cNvGrpSpPr>
              <a:grpSpLocks/>
            </p:cNvGrpSpPr>
            <p:nvPr/>
          </p:nvGrpSpPr>
          <p:grpSpPr bwMode="auto">
            <a:xfrm rot="5400000">
              <a:off x="748" y="1434"/>
              <a:ext cx="272" cy="182"/>
              <a:chOff x="884" y="2341"/>
              <a:chExt cx="272" cy="182"/>
            </a:xfrm>
          </p:grpSpPr>
          <p:sp>
            <p:nvSpPr>
              <p:cNvPr id="17482" name="AutoShape 188"/>
              <p:cNvSpPr>
                <a:spLocks noChangeArrowheads="1"/>
              </p:cNvSpPr>
              <p:nvPr/>
            </p:nvSpPr>
            <p:spPr bwMode="auto">
              <a:xfrm>
                <a:off x="884" y="2387"/>
                <a:ext cx="272" cy="136"/>
              </a:xfrm>
              <a:prstGeom prst="triangle">
                <a:avLst>
                  <a:gd name="adj" fmla="val 50000"/>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17483" name="Oval 189"/>
              <p:cNvSpPr>
                <a:spLocks noChangeArrowheads="1"/>
              </p:cNvSpPr>
              <p:nvPr/>
            </p:nvSpPr>
            <p:spPr bwMode="auto">
              <a:xfrm>
                <a:off x="930" y="2341"/>
                <a:ext cx="181" cy="46"/>
              </a:xfrm>
              <a:prstGeom prst="ellipse">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grpSp>
        <p:sp>
          <p:nvSpPr>
            <p:cNvPr id="17481" name="Line 190"/>
            <p:cNvSpPr>
              <a:spLocks noChangeShapeType="1"/>
            </p:cNvSpPr>
            <p:nvPr/>
          </p:nvSpPr>
          <p:spPr bwMode="auto">
            <a:xfrm>
              <a:off x="703" y="1525"/>
              <a:ext cx="9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157887" name="Text Box 191"/>
          <p:cNvSpPr txBox="1">
            <a:spLocks noChangeArrowheads="1"/>
          </p:cNvSpPr>
          <p:nvPr/>
        </p:nvSpPr>
        <p:spPr bwMode="auto">
          <a:xfrm>
            <a:off x="4984750" y="4156075"/>
            <a:ext cx="45085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ON</a:t>
            </a:r>
          </a:p>
        </p:txBody>
      </p:sp>
      <p:grpSp>
        <p:nvGrpSpPr>
          <p:cNvPr id="157891" name="Group 195"/>
          <p:cNvGrpSpPr>
            <a:grpSpLocks/>
          </p:cNvGrpSpPr>
          <p:nvPr/>
        </p:nvGrpSpPr>
        <p:grpSpPr bwMode="auto">
          <a:xfrm>
            <a:off x="5292725" y="3284538"/>
            <a:ext cx="2447925" cy="1657350"/>
            <a:chOff x="3334" y="2069"/>
            <a:chExt cx="1542" cy="1044"/>
          </a:xfrm>
        </p:grpSpPr>
        <p:sp>
          <p:nvSpPr>
            <p:cNvPr id="17477" name="Line 192"/>
            <p:cNvSpPr>
              <a:spLocks noChangeShapeType="1"/>
            </p:cNvSpPr>
            <p:nvPr/>
          </p:nvSpPr>
          <p:spPr bwMode="auto">
            <a:xfrm>
              <a:off x="4876" y="2069"/>
              <a:ext cx="0" cy="318"/>
            </a:xfrm>
            <a:prstGeom prst="line">
              <a:avLst/>
            </a:prstGeom>
            <a:noFill/>
            <a:ln w="38100">
              <a:solidFill>
                <a:srgbClr val="CC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7478" name="Line 193"/>
            <p:cNvSpPr>
              <a:spLocks noChangeShapeType="1"/>
            </p:cNvSpPr>
            <p:nvPr/>
          </p:nvSpPr>
          <p:spPr bwMode="auto">
            <a:xfrm flipH="1">
              <a:off x="3334" y="2387"/>
              <a:ext cx="1542" cy="0"/>
            </a:xfrm>
            <a:prstGeom prst="line">
              <a:avLst/>
            </a:prstGeom>
            <a:noFill/>
            <a:ln w="28575">
              <a:solidFill>
                <a:srgbClr val="CC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7479" name="Line 194"/>
            <p:cNvSpPr>
              <a:spLocks noChangeShapeType="1"/>
            </p:cNvSpPr>
            <p:nvPr/>
          </p:nvSpPr>
          <p:spPr bwMode="auto">
            <a:xfrm>
              <a:off x="3334" y="2387"/>
              <a:ext cx="0" cy="726"/>
            </a:xfrm>
            <a:prstGeom prst="line">
              <a:avLst/>
            </a:prstGeom>
            <a:noFill/>
            <a:ln w="28575">
              <a:solidFill>
                <a:srgbClr val="CC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157892" name="Text Box 196"/>
          <p:cNvSpPr txBox="1">
            <a:spLocks noChangeArrowheads="1"/>
          </p:cNvSpPr>
          <p:nvPr/>
        </p:nvSpPr>
        <p:spPr bwMode="auto">
          <a:xfrm>
            <a:off x="3995738" y="3429000"/>
            <a:ext cx="668337"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‘L’</a:t>
            </a:r>
          </a:p>
        </p:txBody>
      </p:sp>
      <p:sp>
        <p:nvSpPr>
          <p:cNvPr id="157893" name="Text Box 197"/>
          <p:cNvSpPr txBox="1">
            <a:spLocks noChangeArrowheads="1"/>
          </p:cNvSpPr>
          <p:nvPr/>
        </p:nvSpPr>
        <p:spPr bwMode="auto">
          <a:xfrm>
            <a:off x="3851275" y="4581525"/>
            <a:ext cx="649288"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‘L’</a:t>
            </a:r>
          </a:p>
        </p:txBody>
      </p:sp>
      <p:sp>
        <p:nvSpPr>
          <p:cNvPr id="157894" name="Text Box 198"/>
          <p:cNvSpPr txBox="1">
            <a:spLocks noChangeArrowheads="1"/>
          </p:cNvSpPr>
          <p:nvPr/>
        </p:nvSpPr>
        <p:spPr bwMode="auto">
          <a:xfrm>
            <a:off x="2266950" y="4581525"/>
            <a:ext cx="649288"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‘L’</a:t>
            </a:r>
          </a:p>
        </p:txBody>
      </p:sp>
      <p:sp>
        <p:nvSpPr>
          <p:cNvPr id="157895" name="Text Box 199"/>
          <p:cNvSpPr txBox="1">
            <a:spLocks noChangeArrowheads="1"/>
          </p:cNvSpPr>
          <p:nvPr/>
        </p:nvSpPr>
        <p:spPr bwMode="auto">
          <a:xfrm>
            <a:off x="3419475" y="4149725"/>
            <a:ext cx="452438"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ON</a:t>
            </a:r>
          </a:p>
        </p:txBody>
      </p:sp>
      <p:grpSp>
        <p:nvGrpSpPr>
          <p:cNvPr id="157898" name="Group 202"/>
          <p:cNvGrpSpPr>
            <a:grpSpLocks/>
          </p:cNvGrpSpPr>
          <p:nvPr/>
        </p:nvGrpSpPr>
        <p:grpSpPr bwMode="auto">
          <a:xfrm>
            <a:off x="3851275" y="3789363"/>
            <a:ext cx="1441450" cy="1079500"/>
            <a:chOff x="2426" y="2387"/>
            <a:chExt cx="908" cy="680"/>
          </a:xfrm>
        </p:grpSpPr>
        <p:sp>
          <p:nvSpPr>
            <p:cNvPr id="17475" name="Line 200"/>
            <p:cNvSpPr>
              <a:spLocks noChangeShapeType="1"/>
            </p:cNvSpPr>
            <p:nvPr/>
          </p:nvSpPr>
          <p:spPr bwMode="auto">
            <a:xfrm flipH="1">
              <a:off x="2426" y="2387"/>
              <a:ext cx="908" cy="0"/>
            </a:xfrm>
            <a:prstGeom prst="line">
              <a:avLst/>
            </a:prstGeom>
            <a:noFill/>
            <a:ln w="28575">
              <a:solidFill>
                <a:srgbClr val="CC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7476" name="Line 201"/>
            <p:cNvSpPr>
              <a:spLocks noChangeShapeType="1"/>
            </p:cNvSpPr>
            <p:nvPr/>
          </p:nvSpPr>
          <p:spPr bwMode="auto">
            <a:xfrm>
              <a:off x="2426" y="2387"/>
              <a:ext cx="0" cy="680"/>
            </a:xfrm>
            <a:prstGeom prst="line">
              <a:avLst/>
            </a:prstGeom>
            <a:noFill/>
            <a:ln w="28575">
              <a:solidFill>
                <a:srgbClr val="CC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157899" name="Text Box 203"/>
          <p:cNvSpPr txBox="1">
            <a:spLocks noChangeArrowheads="1"/>
          </p:cNvSpPr>
          <p:nvPr/>
        </p:nvSpPr>
        <p:spPr bwMode="auto">
          <a:xfrm>
            <a:off x="879475" y="5537200"/>
            <a:ext cx="300355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a:t>If multiple inputs become ‘L’</a:t>
            </a:r>
          </a:p>
          <a:p>
            <a:pPr eaLnBrk="1" hangingPunct="1"/>
            <a:r>
              <a:rPr lang="en-US" altLang="ja-JP"/>
              <a:t>  it still remains ‘L’,</a:t>
            </a:r>
          </a:p>
        </p:txBody>
      </p:sp>
      <p:sp>
        <p:nvSpPr>
          <p:cNvPr id="157900" name="AutoShape 204"/>
          <p:cNvSpPr>
            <a:spLocks noChangeArrowheads="1"/>
          </p:cNvSpPr>
          <p:nvPr/>
        </p:nvSpPr>
        <p:spPr bwMode="auto">
          <a:xfrm>
            <a:off x="2339975" y="6381750"/>
            <a:ext cx="360363" cy="215900"/>
          </a:xfrm>
          <a:prstGeom prst="rightArrow">
            <a:avLst>
              <a:gd name="adj1" fmla="val 50000"/>
              <a:gd name="adj2" fmla="val 41728"/>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157901" name="Text Box 205"/>
          <p:cNvSpPr txBox="1">
            <a:spLocks noChangeArrowheads="1"/>
          </p:cNvSpPr>
          <p:nvPr/>
        </p:nvSpPr>
        <p:spPr bwMode="auto">
          <a:xfrm>
            <a:off x="2860675" y="6375400"/>
            <a:ext cx="2216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a:t>Wired-OR(AND Tie)</a:t>
            </a: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xit" presetSubtype="0" fill="hold" grpId="0" nodeType="clickEffect">
                                  <p:stCondLst>
                                    <p:cond delay="0"/>
                                  </p:stCondLst>
                                  <p:childTnLst>
                                    <p:set>
                                      <p:cBhvr>
                                        <p:cTn id="6" dur="1" fill="hold">
                                          <p:stCondLst>
                                            <p:cond delay="0"/>
                                          </p:stCondLst>
                                        </p:cTn>
                                        <p:tgtEl>
                                          <p:spTgt spid="157875"/>
                                        </p:tgtEl>
                                        <p:attrNameLst>
                                          <p:attrName>style.visibility</p:attrName>
                                        </p:attrNameLst>
                                      </p:cBhvr>
                                      <p:to>
                                        <p:strVal val="hidden"/>
                                      </p:to>
                                    </p:set>
                                  </p:childTnLst>
                                </p:cTn>
                              </p:par>
                              <p:par>
                                <p:cTn id="7" presetID="1" presetClass="entr" presetSubtype="0" fill="hold" grpId="0" nodeType="withEffect">
                                  <p:stCondLst>
                                    <p:cond delay="0"/>
                                  </p:stCondLst>
                                  <p:childTnLst>
                                    <p:set>
                                      <p:cBhvr>
                                        <p:cTn id="8" dur="1" fill="hold">
                                          <p:stCondLst>
                                            <p:cond delay="0"/>
                                          </p:stCondLst>
                                        </p:cTn>
                                        <p:tgtEl>
                                          <p:spTgt spid="157893"/>
                                        </p:tgtEl>
                                        <p:attrNameLst>
                                          <p:attrName>style.visibility</p:attrName>
                                        </p:attrNameLst>
                                      </p:cBhvr>
                                      <p:to>
                                        <p:strVal val="visible"/>
                                      </p:to>
                                    </p:set>
                                  </p:childTnLst>
                                </p:cTn>
                              </p:par>
                            </p:childTnLst>
                          </p:cTn>
                        </p:par>
                      </p:childTnLst>
                    </p:cTn>
                  </p:par>
                  <p:par>
                    <p:cTn id="9" fill="hold" nodeType="clickPar">
                      <p:stCondLst>
                        <p:cond delay="indefinite"/>
                      </p:stCondLst>
                      <p:childTnLst>
                        <p:par>
                          <p:cTn id="10" fill="hold" nodeType="withGroup">
                            <p:stCondLst>
                              <p:cond delay="0"/>
                            </p:stCondLst>
                            <p:childTnLst>
                              <p:par>
                                <p:cTn id="11" presetID="1" presetClass="exit" presetSubtype="0" fill="hold" grpId="0" nodeType="clickEffect">
                                  <p:stCondLst>
                                    <p:cond delay="0"/>
                                  </p:stCondLst>
                                  <p:childTnLst>
                                    <p:set>
                                      <p:cBhvr>
                                        <p:cTn id="12" dur="1" fill="hold">
                                          <p:stCondLst>
                                            <p:cond delay="0"/>
                                          </p:stCondLst>
                                        </p:cTn>
                                        <p:tgtEl>
                                          <p:spTgt spid="157861"/>
                                        </p:tgtEl>
                                        <p:attrNameLst>
                                          <p:attrName>style.visibility</p:attrName>
                                        </p:attrNameLst>
                                      </p:cBhvr>
                                      <p:to>
                                        <p:strVal val="hidden"/>
                                      </p:to>
                                    </p:set>
                                  </p:childTnLst>
                                </p:cTn>
                              </p:par>
                              <p:par>
                                <p:cTn id="13" presetID="1" presetClass="entr" presetSubtype="0" fill="hold" grpId="0" nodeType="withEffect">
                                  <p:stCondLst>
                                    <p:cond delay="0"/>
                                  </p:stCondLst>
                                  <p:childTnLst>
                                    <p:set>
                                      <p:cBhvr>
                                        <p:cTn id="14" dur="1" fill="hold">
                                          <p:stCondLst>
                                            <p:cond delay="0"/>
                                          </p:stCondLst>
                                        </p:cTn>
                                        <p:tgtEl>
                                          <p:spTgt spid="157887"/>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157891"/>
                                        </p:tgtEl>
                                        <p:attrNameLst>
                                          <p:attrName>style.visibility</p:attrName>
                                        </p:attrNameLst>
                                      </p:cBhvr>
                                      <p:to>
                                        <p:strVal val="visible"/>
                                      </p:to>
                                    </p:set>
                                  </p:childTnLst>
                                </p:cTn>
                              </p:par>
                              <p:par>
                                <p:cTn id="19" presetID="1" presetClass="exit" presetSubtype="0" fill="hold" grpId="0" nodeType="withEffect">
                                  <p:stCondLst>
                                    <p:cond delay="0"/>
                                  </p:stCondLst>
                                  <p:childTnLst>
                                    <p:set>
                                      <p:cBhvr>
                                        <p:cTn id="20" dur="1" fill="hold">
                                          <p:stCondLst>
                                            <p:cond delay="0"/>
                                          </p:stCondLst>
                                        </p:cTn>
                                        <p:tgtEl>
                                          <p:spTgt spid="157858"/>
                                        </p:tgtEl>
                                        <p:attrNameLst>
                                          <p:attrName>style.visibility</p:attrName>
                                        </p:attrNameLst>
                                      </p:cBhvr>
                                      <p:to>
                                        <p:strVal val="hidden"/>
                                      </p:to>
                                    </p:set>
                                  </p:childTnLst>
                                </p:cTn>
                              </p:par>
                            </p:childTnLst>
                          </p:cTn>
                        </p:par>
                      </p:childTnLst>
                    </p:cTn>
                  </p:par>
                  <p:par>
                    <p:cTn id="21" fill="hold" nodeType="clickPar">
                      <p:stCondLst>
                        <p:cond delay="indefinite"/>
                      </p:stCondLst>
                      <p:childTnLst>
                        <p:par>
                          <p:cTn id="22" fill="hold" nodeType="withGroup">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157892"/>
                                        </p:tgtEl>
                                        <p:attrNameLst>
                                          <p:attrName>style.visibility</p:attrName>
                                        </p:attrNameLst>
                                      </p:cBhvr>
                                      <p:to>
                                        <p:strVal val="visible"/>
                                      </p:to>
                                    </p:set>
                                  </p:childTnLst>
                                </p:cTn>
                              </p:par>
                            </p:childTnLst>
                          </p:cTn>
                        </p:par>
                      </p:childTnLst>
                    </p:cTn>
                  </p:par>
                  <p:par>
                    <p:cTn id="25" fill="hold" nodeType="clickPar">
                      <p:stCondLst>
                        <p:cond delay="indefinite"/>
                      </p:stCondLst>
                      <p:childTnLst>
                        <p:par>
                          <p:cTn id="26" fill="hold" nodeType="withGroup">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157863"/>
                                        </p:tgtEl>
                                        <p:attrNameLst>
                                          <p:attrName>style.visibility</p:attrName>
                                        </p:attrNameLst>
                                      </p:cBhvr>
                                      <p:to>
                                        <p:strVal val="visible"/>
                                      </p:to>
                                    </p:set>
                                  </p:childTnLst>
                                </p:cTn>
                              </p:par>
                            </p:childTnLst>
                          </p:cTn>
                        </p:par>
                      </p:childTnLst>
                    </p:cTn>
                  </p:par>
                  <p:par>
                    <p:cTn id="29" fill="hold" nodeType="clickPar">
                      <p:stCondLst>
                        <p:cond delay="indefinite"/>
                      </p:stCondLst>
                      <p:childTnLst>
                        <p:par>
                          <p:cTn id="30" fill="hold" nodeType="withGroup">
                            <p:stCondLst>
                              <p:cond delay="0"/>
                            </p:stCondLst>
                            <p:childTnLst>
                              <p:par>
                                <p:cTn id="31" presetID="1" presetClass="exit" presetSubtype="0" fill="hold" grpId="0" nodeType="clickEffect">
                                  <p:stCondLst>
                                    <p:cond delay="0"/>
                                  </p:stCondLst>
                                  <p:childTnLst>
                                    <p:set>
                                      <p:cBhvr>
                                        <p:cTn id="32" dur="1" fill="hold">
                                          <p:stCondLst>
                                            <p:cond delay="0"/>
                                          </p:stCondLst>
                                        </p:cTn>
                                        <p:tgtEl>
                                          <p:spTgt spid="157869"/>
                                        </p:tgtEl>
                                        <p:attrNameLst>
                                          <p:attrName>style.visibility</p:attrName>
                                        </p:attrNameLst>
                                      </p:cBhvr>
                                      <p:to>
                                        <p:strVal val="hidden"/>
                                      </p:to>
                                    </p:set>
                                  </p:childTnLst>
                                </p:cTn>
                              </p:par>
                              <p:par>
                                <p:cTn id="33" presetID="1" presetClass="entr" presetSubtype="0" fill="hold" grpId="0" nodeType="withEffect">
                                  <p:stCondLst>
                                    <p:cond delay="0"/>
                                  </p:stCondLst>
                                  <p:childTnLst>
                                    <p:set>
                                      <p:cBhvr>
                                        <p:cTn id="34" dur="1" fill="hold">
                                          <p:stCondLst>
                                            <p:cond delay="0"/>
                                          </p:stCondLst>
                                        </p:cTn>
                                        <p:tgtEl>
                                          <p:spTgt spid="157894"/>
                                        </p:tgtEl>
                                        <p:attrNameLst>
                                          <p:attrName>style.visibility</p:attrName>
                                        </p:attrNameLst>
                                      </p:cBhvr>
                                      <p:to>
                                        <p:strVal val="visible"/>
                                      </p:to>
                                    </p:set>
                                  </p:childTnLst>
                                </p:cTn>
                              </p:par>
                            </p:childTnLst>
                          </p:cTn>
                        </p:par>
                      </p:childTnLst>
                    </p:cTn>
                  </p:par>
                  <p:par>
                    <p:cTn id="35" fill="hold" nodeType="clickPar">
                      <p:stCondLst>
                        <p:cond delay="indefinite"/>
                      </p:stCondLst>
                      <p:childTnLst>
                        <p:par>
                          <p:cTn id="36" fill="hold" nodeType="withGroup">
                            <p:stCondLst>
                              <p:cond delay="0"/>
                            </p:stCondLst>
                            <p:childTnLst>
                              <p:par>
                                <p:cTn id="37" presetID="1" presetClass="exit" presetSubtype="0" fill="hold" grpId="0" nodeType="clickEffect">
                                  <p:stCondLst>
                                    <p:cond delay="0"/>
                                  </p:stCondLst>
                                  <p:childTnLst>
                                    <p:set>
                                      <p:cBhvr>
                                        <p:cTn id="38" dur="1" fill="hold">
                                          <p:stCondLst>
                                            <p:cond delay="0"/>
                                          </p:stCondLst>
                                        </p:cTn>
                                        <p:tgtEl>
                                          <p:spTgt spid="157860"/>
                                        </p:tgtEl>
                                        <p:attrNameLst>
                                          <p:attrName>style.visibility</p:attrName>
                                        </p:attrNameLst>
                                      </p:cBhvr>
                                      <p:to>
                                        <p:strVal val="hidden"/>
                                      </p:to>
                                    </p:set>
                                  </p:childTnLst>
                                </p:cTn>
                              </p:par>
                              <p:par>
                                <p:cTn id="39" presetID="1" presetClass="entr" presetSubtype="0" fill="hold" grpId="0" nodeType="withEffect">
                                  <p:stCondLst>
                                    <p:cond delay="0"/>
                                  </p:stCondLst>
                                  <p:childTnLst>
                                    <p:set>
                                      <p:cBhvr>
                                        <p:cTn id="40" dur="1" fill="hold">
                                          <p:stCondLst>
                                            <p:cond delay="0"/>
                                          </p:stCondLst>
                                        </p:cTn>
                                        <p:tgtEl>
                                          <p:spTgt spid="157895"/>
                                        </p:tgtEl>
                                        <p:attrNameLst>
                                          <p:attrName>style.visibility</p:attrName>
                                        </p:attrNameLst>
                                      </p:cBhvr>
                                      <p:to>
                                        <p:strVal val="visible"/>
                                      </p:to>
                                    </p:set>
                                  </p:childTnLst>
                                </p:cTn>
                              </p:par>
                            </p:childTnLst>
                          </p:cTn>
                        </p:par>
                      </p:childTnLst>
                    </p:cTn>
                  </p:par>
                  <p:par>
                    <p:cTn id="41" fill="hold" nodeType="clickPar">
                      <p:stCondLst>
                        <p:cond delay="indefinite"/>
                      </p:stCondLst>
                      <p:childTnLst>
                        <p:par>
                          <p:cTn id="42" fill="hold" nodeType="withGroup">
                            <p:stCondLst>
                              <p:cond delay="0"/>
                            </p:stCondLst>
                            <p:childTnLst>
                              <p:par>
                                <p:cTn id="43" presetID="1" presetClass="entr" presetSubtype="0" fill="hold" nodeType="clickEffect">
                                  <p:stCondLst>
                                    <p:cond delay="0"/>
                                  </p:stCondLst>
                                  <p:childTnLst>
                                    <p:set>
                                      <p:cBhvr>
                                        <p:cTn id="44" dur="1" fill="hold">
                                          <p:stCondLst>
                                            <p:cond delay="0"/>
                                          </p:stCondLst>
                                        </p:cTn>
                                        <p:tgtEl>
                                          <p:spTgt spid="157898"/>
                                        </p:tgtEl>
                                        <p:attrNameLst>
                                          <p:attrName>style.visibility</p:attrName>
                                        </p:attrNameLst>
                                      </p:cBhvr>
                                      <p:to>
                                        <p:strVal val="visible"/>
                                      </p:to>
                                    </p:set>
                                  </p:childTnLst>
                                </p:cTn>
                              </p:par>
                            </p:childTnLst>
                          </p:cTn>
                        </p:par>
                      </p:childTnLst>
                    </p:cTn>
                  </p:par>
                  <p:par>
                    <p:cTn id="45" fill="hold" nodeType="clickPar">
                      <p:stCondLst>
                        <p:cond delay="indefinite"/>
                      </p:stCondLst>
                      <p:childTnLst>
                        <p:par>
                          <p:cTn id="46" fill="hold" nodeType="withGroup">
                            <p:stCondLst>
                              <p:cond delay="0"/>
                            </p:stCondLst>
                            <p:childTnLst>
                              <p:par>
                                <p:cTn id="47" presetID="1" presetClass="entr" presetSubtype="0" fill="hold" grpId="0" nodeType="clickEffect">
                                  <p:stCondLst>
                                    <p:cond delay="0"/>
                                  </p:stCondLst>
                                  <p:childTnLst>
                                    <p:set>
                                      <p:cBhvr>
                                        <p:cTn id="48" dur="1" fill="hold">
                                          <p:stCondLst>
                                            <p:cond delay="0"/>
                                          </p:stCondLst>
                                        </p:cTn>
                                        <p:tgtEl>
                                          <p:spTgt spid="157899"/>
                                        </p:tgtEl>
                                        <p:attrNameLst>
                                          <p:attrName>style.visibility</p:attrName>
                                        </p:attrNameLst>
                                      </p:cBhvr>
                                      <p:to>
                                        <p:strVal val="visible"/>
                                      </p:to>
                                    </p:set>
                                  </p:childTnLst>
                                </p:cTn>
                              </p:par>
                            </p:childTnLst>
                          </p:cTn>
                        </p:par>
                      </p:childTnLst>
                    </p:cTn>
                  </p:par>
                  <p:par>
                    <p:cTn id="49" fill="hold" nodeType="clickPar">
                      <p:stCondLst>
                        <p:cond delay="indefinite"/>
                      </p:stCondLst>
                      <p:childTnLst>
                        <p:par>
                          <p:cTn id="50" fill="hold" nodeType="withGroup">
                            <p:stCondLst>
                              <p:cond delay="0"/>
                            </p:stCondLst>
                            <p:childTnLst>
                              <p:par>
                                <p:cTn id="51" presetID="1" presetClass="entr" presetSubtype="0" fill="hold" grpId="0" nodeType="clickEffect">
                                  <p:stCondLst>
                                    <p:cond delay="0"/>
                                  </p:stCondLst>
                                  <p:childTnLst>
                                    <p:set>
                                      <p:cBhvr>
                                        <p:cTn id="52" dur="1" fill="hold">
                                          <p:stCondLst>
                                            <p:cond delay="0"/>
                                          </p:stCondLst>
                                        </p:cTn>
                                        <p:tgtEl>
                                          <p:spTgt spid="157900"/>
                                        </p:tgtEl>
                                        <p:attrNameLst>
                                          <p:attrName>style.visibility</p:attrName>
                                        </p:attrNameLst>
                                      </p:cBhvr>
                                      <p:to>
                                        <p:strVal val="visible"/>
                                      </p:to>
                                    </p:set>
                                  </p:childTnLst>
                                </p:cTn>
                              </p:par>
                            </p:childTnLst>
                          </p:cTn>
                        </p:par>
                      </p:childTnLst>
                    </p:cTn>
                  </p:par>
                  <p:par>
                    <p:cTn id="53" fill="hold" nodeType="clickPar">
                      <p:stCondLst>
                        <p:cond delay="indefinite"/>
                      </p:stCondLst>
                      <p:childTnLst>
                        <p:par>
                          <p:cTn id="54" fill="hold" nodeType="withGroup">
                            <p:stCondLst>
                              <p:cond delay="0"/>
                            </p:stCondLst>
                            <p:childTnLst>
                              <p:par>
                                <p:cTn id="55" presetID="1" presetClass="entr" presetSubtype="0" fill="hold" grpId="0" nodeType="clickEffect">
                                  <p:stCondLst>
                                    <p:cond delay="0"/>
                                  </p:stCondLst>
                                  <p:childTnLst>
                                    <p:set>
                                      <p:cBhvr>
                                        <p:cTn id="56" dur="1" fill="hold">
                                          <p:stCondLst>
                                            <p:cond delay="0"/>
                                          </p:stCondLst>
                                        </p:cTn>
                                        <p:tgtEl>
                                          <p:spTgt spid="15790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7858" grpId="0"/>
      <p:bldP spid="157860" grpId="0"/>
      <p:bldP spid="157861" grpId="0"/>
      <p:bldP spid="157863" grpId="0"/>
      <p:bldP spid="157869" grpId="0"/>
      <p:bldP spid="157875" grpId="0"/>
      <p:bldP spid="157887" grpId="0"/>
      <p:bldP spid="157892" grpId="0"/>
      <p:bldP spid="157893" grpId="0"/>
      <p:bldP spid="157894" grpId="0"/>
      <p:bldP spid="157895" grpId="0"/>
      <p:bldP spid="157899" grpId="0"/>
      <p:bldP spid="157900" grpId="0" animBg="1"/>
      <p:bldP spid="157901"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pPr eaLnBrk="1" hangingPunct="1"/>
            <a:r>
              <a:rPr lang="en-US" altLang="ja-JP"/>
              <a:t>Distributed bus arbiter</a:t>
            </a:r>
          </a:p>
        </p:txBody>
      </p:sp>
      <p:grpSp>
        <p:nvGrpSpPr>
          <p:cNvPr id="18435" name="Group 3"/>
          <p:cNvGrpSpPr>
            <a:grpSpLocks/>
          </p:cNvGrpSpPr>
          <p:nvPr/>
        </p:nvGrpSpPr>
        <p:grpSpPr bwMode="auto">
          <a:xfrm>
            <a:off x="1676400" y="1882775"/>
            <a:ext cx="5334000" cy="1143000"/>
            <a:chOff x="3072" y="2112"/>
            <a:chExt cx="2016" cy="624"/>
          </a:xfrm>
        </p:grpSpPr>
        <p:sp>
          <p:nvSpPr>
            <p:cNvPr id="18485" name="Line 4"/>
            <p:cNvSpPr>
              <a:spLocks noChangeShapeType="1"/>
            </p:cNvSpPr>
            <p:nvPr/>
          </p:nvSpPr>
          <p:spPr bwMode="auto">
            <a:xfrm>
              <a:off x="3072" y="2160"/>
              <a:ext cx="2016"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8486" name="Line 5"/>
            <p:cNvSpPr>
              <a:spLocks noChangeShapeType="1"/>
            </p:cNvSpPr>
            <p:nvPr/>
          </p:nvSpPr>
          <p:spPr bwMode="auto">
            <a:xfrm>
              <a:off x="3072" y="2304"/>
              <a:ext cx="2016"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8487" name="Line 6"/>
            <p:cNvSpPr>
              <a:spLocks noChangeShapeType="1"/>
            </p:cNvSpPr>
            <p:nvPr/>
          </p:nvSpPr>
          <p:spPr bwMode="auto">
            <a:xfrm>
              <a:off x="3072" y="2448"/>
              <a:ext cx="2016"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nvGrpSpPr>
            <p:cNvPr id="18488" name="Group 7"/>
            <p:cNvGrpSpPr>
              <a:grpSpLocks/>
            </p:cNvGrpSpPr>
            <p:nvPr/>
          </p:nvGrpSpPr>
          <p:grpSpPr bwMode="auto">
            <a:xfrm>
              <a:off x="3360" y="2112"/>
              <a:ext cx="96" cy="624"/>
              <a:chOff x="3312" y="2112"/>
              <a:chExt cx="96" cy="624"/>
            </a:xfrm>
          </p:grpSpPr>
          <p:sp>
            <p:nvSpPr>
              <p:cNvPr id="18510" name="Line 8"/>
              <p:cNvSpPr>
                <a:spLocks noChangeShapeType="1"/>
              </p:cNvSpPr>
              <p:nvPr/>
            </p:nvSpPr>
            <p:spPr bwMode="auto">
              <a:xfrm>
                <a:off x="3360" y="2112"/>
                <a:ext cx="0" cy="52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8511" name="Oval 9"/>
              <p:cNvSpPr>
                <a:spLocks noChangeArrowheads="1"/>
              </p:cNvSpPr>
              <p:nvPr/>
            </p:nvSpPr>
            <p:spPr bwMode="auto">
              <a:xfrm>
                <a:off x="3312" y="2640"/>
                <a:ext cx="96" cy="96"/>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grpSp>
        <p:grpSp>
          <p:nvGrpSpPr>
            <p:cNvPr id="18489" name="Group 10"/>
            <p:cNvGrpSpPr>
              <a:grpSpLocks/>
            </p:cNvGrpSpPr>
            <p:nvPr/>
          </p:nvGrpSpPr>
          <p:grpSpPr bwMode="auto">
            <a:xfrm>
              <a:off x="3552" y="2112"/>
              <a:ext cx="96" cy="624"/>
              <a:chOff x="3312" y="2112"/>
              <a:chExt cx="96" cy="624"/>
            </a:xfrm>
          </p:grpSpPr>
          <p:sp>
            <p:nvSpPr>
              <p:cNvPr id="18508" name="Line 11"/>
              <p:cNvSpPr>
                <a:spLocks noChangeShapeType="1"/>
              </p:cNvSpPr>
              <p:nvPr/>
            </p:nvSpPr>
            <p:spPr bwMode="auto">
              <a:xfrm>
                <a:off x="3360" y="2112"/>
                <a:ext cx="0" cy="52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8509" name="Oval 12"/>
              <p:cNvSpPr>
                <a:spLocks noChangeArrowheads="1"/>
              </p:cNvSpPr>
              <p:nvPr/>
            </p:nvSpPr>
            <p:spPr bwMode="auto">
              <a:xfrm>
                <a:off x="3312" y="2640"/>
                <a:ext cx="96" cy="96"/>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grpSp>
        <p:grpSp>
          <p:nvGrpSpPr>
            <p:cNvPr id="18490" name="Group 13"/>
            <p:cNvGrpSpPr>
              <a:grpSpLocks/>
            </p:cNvGrpSpPr>
            <p:nvPr/>
          </p:nvGrpSpPr>
          <p:grpSpPr bwMode="auto">
            <a:xfrm>
              <a:off x="3744" y="2112"/>
              <a:ext cx="96" cy="624"/>
              <a:chOff x="3312" y="2112"/>
              <a:chExt cx="96" cy="624"/>
            </a:xfrm>
          </p:grpSpPr>
          <p:sp>
            <p:nvSpPr>
              <p:cNvPr id="18506" name="Line 14"/>
              <p:cNvSpPr>
                <a:spLocks noChangeShapeType="1"/>
              </p:cNvSpPr>
              <p:nvPr/>
            </p:nvSpPr>
            <p:spPr bwMode="auto">
              <a:xfrm>
                <a:off x="3360" y="2112"/>
                <a:ext cx="0" cy="52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8507" name="Oval 15"/>
              <p:cNvSpPr>
                <a:spLocks noChangeArrowheads="1"/>
              </p:cNvSpPr>
              <p:nvPr/>
            </p:nvSpPr>
            <p:spPr bwMode="auto">
              <a:xfrm>
                <a:off x="3312" y="2640"/>
                <a:ext cx="96" cy="96"/>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grpSp>
        <p:grpSp>
          <p:nvGrpSpPr>
            <p:cNvPr id="18491" name="Group 16"/>
            <p:cNvGrpSpPr>
              <a:grpSpLocks/>
            </p:cNvGrpSpPr>
            <p:nvPr/>
          </p:nvGrpSpPr>
          <p:grpSpPr bwMode="auto">
            <a:xfrm>
              <a:off x="3936" y="2112"/>
              <a:ext cx="96" cy="624"/>
              <a:chOff x="3312" y="2112"/>
              <a:chExt cx="96" cy="624"/>
            </a:xfrm>
          </p:grpSpPr>
          <p:sp>
            <p:nvSpPr>
              <p:cNvPr id="18504" name="Line 17"/>
              <p:cNvSpPr>
                <a:spLocks noChangeShapeType="1"/>
              </p:cNvSpPr>
              <p:nvPr/>
            </p:nvSpPr>
            <p:spPr bwMode="auto">
              <a:xfrm>
                <a:off x="3360" y="2112"/>
                <a:ext cx="0" cy="52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8505" name="Oval 18"/>
              <p:cNvSpPr>
                <a:spLocks noChangeArrowheads="1"/>
              </p:cNvSpPr>
              <p:nvPr/>
            </p:nvSpPr>
            <p:spPr bwMode="auto">
              <a:xfrm>
                <a:off x="3312" y="2640"/>
                <a:ext cx="96" cy="96"/>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grpSp>
        <p:grpSp>
          <p:nvGrpSpPr>
            <p:cNvPr id="18492" name="Group 19"/>
            <p:cNvGrpSpPr>
              <a:grpSpLocks/>
            </p:cNvGrpSpPr>
            <p:nvPr/>
          </p:nvGrpSpPr>
          <p:grpSpPr bwMode="auto">
            <a:xfrm>
              <a:off x="4128" y="2112"/>
              <a:ext cx="96" cy="624"/>
              <a:chOff x="3312" y="2112"/>
              <a:chExt cx="96" cy="624"/>
            </a:xfrm>
          </p:grpSpPr>
          <p:sp>
            <p:nvSpPr>
              <p:cNvPr id="18502" name="Line 20"/>
              <p:cNvSpPr>
                <a:spLocks noChangeShapeType="1"/>
              </p:cNvSpPr>
              <p:nvPr/>
            </p:nvSpPr>
            <p:spPr bwMode="auto">
              <a:xfrm>
                <a:off x="3360" y="2112"/>
                <a:ext cx="0" cy="52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8503" name="Oval 21"/>
              <p:cNvSpPr>
                <a:spLocks noChangeArrowheads="1"/>
              </p:cNvSpPr>
              <p:nvPr/>
            </p:nvSpPr>
            <p:spPr bwMode="auto">
              <a:xfrm>
                <a:off x="3312" y="2640"/>
                <a:ext cx="96" cy="96"/>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grpSp>
        <p:grpSp>
          <p:nvGrpSpPr>
            <p:cNvPr id="18493" name="Group 22"/>
            <p:cNvGrpSpPr>
              <a:grpSpLocks/>
            </p:cNvGrpSpPr>
            <p:nvPr/>
          </p:nvGrpSpPr>
          <p:grpSpPr bwMode="auto">
            <a:xfrm>
              <a:off x="4320" y="2112"/>
              <a:ext cx="96" cy="624"/>
              <a:chOff x="3312" y="2112"/>
              <a:chExt cx="96" cy="624"/>
            </a:xfrm>
          </p:grpSpPr>
          <p:sp>
            <p:nvSpPr>
              <p:cNvPr id="18500" name="Line 23"/>
              <p:cNvSpPr>
                <a:spLocks noChangeShapeType="1"/>
              </p:cNvSpPr>
              <p:nvPr/>
            </p:nvSpPr>
            <p:spPr bwMode="auto">
              <a:xfrm>
                <a:off x="3360" y="2112"/>
                <a:ext cx="0" cy="52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8501" name="Oval 24"/>
              <p:cNvSpPr>
                <a:spLocks noChangeArrowheads="1"/>
              </p:cNvSpPr>
              <p:nvPr/>
            </p:nvSpPr>
            <p:spPr bwMode="auto">
              <a:xfrm>
                <a:off x="3312" y="2640"/>
                <a:ext cx="96" cy="96"/>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grpSp>
        <p:grpSp>
          <p:nvGrpSpPr>
            <p:cNvPr id="18494" name="Group 25"/>
            <p:cNvGrpSpPr>
              <a:grpSpLocks/>
            </p:cNvGrpSpPr>
            <p:nvPr/>
          </p:nvGrpSpPr>
          <p:grpSpPr bwMode="auto">
            <a:xfrm>
              <a:off x="4704" y="2112"/>
              <a:ext cx="96" cy="624"/>
              <a:chOff x="3312" y="2112"/>
              <a:chExt cx="96" cy="624"/>
            </a:xfrm>
          </p:grpSpPr>
          <p:sp>
            <p:nvSpPr>
              <p:cNvPr id="18498" name="Line 26"/>
              <p:cNvSpPr>
                <a:spLocks noChangeShapeType="1"/>
              </p:cNvSpPr>
              <p:nvPr/>
            </p:nvSpPr>
            <p:spPr bwMode="auto">
              <a:xfrm>
                <a:off x="3360" y="2112"/>
                <a:ext cx="0" cy="52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8499" name="Oval 27"/>
              <p:cNvSpPr>
                <a:spLocks noChangeArrowheads="1"/>
              </p:cNvSpPr>
              <p:nvPr/>
            </p:nvSpPr>
            <p:spPr bwMode="auto">
              <a:xfrm>
                <a:off x="3312" y="2640"/>
                <a:ext cx="96" cy="96"/>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grpSp>
        <p:grpSp>
          <p:nvGrpSpPr>
            <p:cNvPr id="18495" name="Group 28"/>
            <p:cNvGrpSpPr>
              <a:grpSpLocks/>
            </p:cNvGrpSpPr>
            <p:nvPr/>
          </p:nvGrpSpPr>
          <p:grpSpPr bwMode="auto">
            <a:xfrm>
              <a:off x="4512" y="2112"/>
              <a:ext cx="96" cy="624"/>
              <a:chOff x="3312" y="2112"/>
              <a:chExt cx="96" cy="624"/>
            </a:xfrm>
          </p:grpSpPr>
          <p:sp>
            <p:nvSpPr>
              <p:cNvPr id="18496" name="Line 29"/>
              <p:cNvSpPr>
                <a:spLocks noChangeShapeType="1"/>
              </p:cNvSpPr>
              <p:nvPr/>
            </p:nvSpPr>
            <p:spPr bwMode="auto">
              <a:xfrm>
                <a:off x="3360" y="2112"/>
                <a:ext cx="0" cy="52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8497" name="Oval 30"/>
              <p:cNvSpPr>
                <a:spLocks noChangeArrowheads="1"/>
              </p:cNvSpPr>
              <p:nvPr/>
            </p:nvSpPr>
            <p:spPr bwMode="auto">
              <a:xfrm>
                <a:off x="3312" y="2640"/>
                <a:ext cx="96" cy="96"/>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grpSp>
      </p:grpSp>
      <p:sp>
        <p:nvSpPr>
          <p:cNvPr id="18436" name="Text Box 31"/>
          <p:cNvSpPr txBox="1">
            <a:spLocks noChangeArrowheads="1"/>
          </p:cNvSpPr>
          <p:nvPr/>
        </p:nvSpPr>
        <p:spPr bwMode="auto">
          <a:xfrm>
            <a:off x="2362200" y="3178175"/>
            <a:ext cx="47244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ja-JP" altLang="en-US" sz="2000">
                <a:latin typeface="Times New Roman" panose="02020603050405020304" pitchFamily="18" charset="0"/>
              </a:rPr>
              <a:t>０　　１　　２　　３　　４　　５　　６　　７</a:t>
            </a:r>
            <a:endParaRPr lang="ja-JP" altLang="en-US" sz="2400">
              <a:latin typeface="Times New Roman" panose="02020603050405020304" pitchFamily="18" charset="0"/>
            </a:endParaRPr>
          </a:p>
        </p:txBody>
      </p:sp>
      <p:sp>
        <p:nvSpPr>
          <p:cNvPr id="18437" name="Text Box 32"/>
          <p:cNvSpPr txBox="1">
            <a:spLocks noChangeArrowheads="1"/>
          </p:cNvSpPr>
          <p:nvPr/>
        </p:nvSpPr>
        <p:spPr bwMode="auto">
          <a:xfrm>
            <a:off x="3124200" y="1577975"/>
            <a:ext cx="357188" cy="1006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ja-JP" altLang="en-US" sz="2000">
                <a:latin typeface="Times New Roman" panose="02020603050405020304" pitchFamily="18" charset="0"/>
              </a:rPr>
              <a:t>０</a:t>
            </a:r>
          </a:p>
          <a:p>
            <a:pPr eaLnBrk="1" hangingPunct="1"/>
            <a:r>
              <a:rPr lang="ja-JP" altLang="en-US" sz="2000">
                <a:latin typeface="Times New Roman" panose="02020603050405020304" pitchFamily="18" charset="0"/>
              </a:rPr>
              <a:t>０</a:t>
            </a:r>
          </a:p>
          <a:p>
            <a:pPr eaLnBrk="1" hangingPunct="1"/>
            <a:r>
              <a:rPr lang="ja-JP" altLang="en-US" sz="2000">
                <a:latin typeface="Times New Roman" panose="02020603050405020304" pitchFamily="18" charset="0"/>
              </a:rPr>
              <a:t>１</a:t>
            </a:r>
            <a:endParaRPr lang="ja-JP" altLang="en-US" sz="2400">
              <a:latin typeface="Times New Roman" panose="02020603050405020304" pitchFamily="18" charset="0"/>
            </a:endParaRPr>
          </a:p>
        </p:txBody>
      </p:sp>
      <p:sp>
        <p:nvSpPr>
          <p:cNvPr id="18438" name="Text Box 33"/>
          <p:cNvSpPr txBox="1">
            <a:spLocks noChangeArrowheads="1"/>
          </p:cNvSpPr>
          <p:nvPr/>
        </p:nvSpPr>
        <p:spPr bwMode="auto">
          <a:xfrm>
            <a:off x="4038600" y="1577975"/>
            <a:ext cx="357188" cy="1006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ja-JP" altLang="en-US" sz="2000">
                <a:latin typeface="Times New Roman" panose="02020603050405020304" pitchFamily="18" charset="0"/>
              </a:rPr>
              <a:t>０</a:t>
            </a:r>
          </a:p>
          <a:p>
            <a:pPr eaLnBrk="1" hangingPunct="1"/>
            <a:r>
              <a:rPr lang="ja-JP" altLang="en-US" sz="2000">
                <a:latin typeface="Times New Roman" panose="02020603050405020304" pitchFamily="18" charset="0"/>
              </a:rPr>
              <a:t>１</a:t>
            </a:r>
          </a:p>
          <a:p>
            <a:pPr eaLnBrk="1" hangingPunct="1"/>
            <a:r>
              <a:rPr lang="ja-JP" altLang="en-US" sz="2000">
                <a:latin typeface="Times New Roman" panose="02020603050405020304" pitchFamily="18" charset="0"/>
              </a:rPr>
              <a:t>１</a:t>
            </a:r>
          </a:p>
        </p:txBody>
      </p:sp>
      <p:sp>
        <p:nvSpPr>
          <p:cNvPr id="18439" name="Text Box 34"/>
          <p:cNvSpPr txBox="1">
            <a:spLocks noChangeArrowheads="1"/>
          </p:cNvSpPr>
          <p:nvPr/>
        </p:nvSpPr>
        <p:spPr bwMode="auto">
          <a:xfrm>
            <a:off x="5638800" y="1577975"/>
            <a:ext cx="357188" cy="1006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ja-JP" altLang="en-US" sz="2000">
                <a:latin typeface="Times New Roman" panose="02020603050405020304" pitchFamily="18" charset="0"/>
              </a:rPr>
              <a:t>１</a:t>
            </a:r>
          </a:p>
          <a:p>
            <a:pPr eaLnBrk="1" hangingPunct="1"/>
            <a:r>
              <a:rPr lang="ja-JP" altLang="en-US" sz="2000">
                <a:latin typeface="Times New Roman" panose="02020603050405020304" pitchFamily="18" charset="0"/>
              </a:rPr>
              <a:t>１</a:t>
            </a:r>
          </a:p>
          <a:p>
            <a:pPr eaLnBrk="1" hangingPunct="1"/>
            <a:r>
              <a:rPr lang="ja-JP" altLang="en-US" sz="2000">
                <a:latin typeface="Times New Roman" panose="02020603050405020304" pitchFamily="18" charset="0"/>
              </a:rPr>
              <a:t>０</a:t>
            </a:r>
          </a:p>
        </p:txBody>
      </p:sp>
      <p:sp>
        <p:nvSpPr>
          <p:cNvPr id="18440" name="Line 35"/>
          <p:cNvSpPr>
            <a:spLocks noChangeShapeType="1"/>
          </p:cNvSpPr>
          <p:nvPr/>
        </p:nvSpPr>
        <p:spPr bwMode="auto">
          <a:xfrm flipV="1">
            <a:off x="3200400" y="2416175"/>
            <a:ext cx="0" cy="3048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8441" name="Line 36"/>
          <p:cNvSpPr>
            <a:spLocks noChangeShapeType="1"/>
          </p:cNvSpPr>
          <p:nvPr/>
        </p:nvSpPr>
        <p:spPr bwMode="auto">
          <a:xfrm flipV="1">
            <a:off x="4191000" y="2416175"/>
            <a:ext cx="0" cy="3810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8442" name="Line 37"/>
          <p:cNvSpPr>
            <a:spLocks noChangeShapeType="1"/>
          </p:cNvSpPr>
          <p:nvPr/>
        </p:nvSpPr>
        <p:spPr bwMode="auto">
          <a:xfrm flipV="1">
            <a:off x="5715000" y="2416175"/>
            <a:ext cx="0" cy="3048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nvGrpSpPr>
          <p:cNvPr id="18443" name="Group 38"/>
          <p:cNvGrpSpPr>
            <a:grpSpLocks/>
          </p:cNvGrpSpPr>
          <p:nvPr/>
        </p:nvGrpSpPr>
        <p:grpSpPr bwMode="auto">
          <a:xfrm>
            <a:off x="1692275" y="3933825"/>
            <a:ext cx="5334000" cy="1143000"/>
            <a:chOff x="3072" y="2112"/>
            <a:chExt cx="2016" cy="624"/>
          </a:xfrm>
        </p:grpSpPr>
        <p:sp>
          <p:nvSpPr>
            <p:cNvPr id="18458" name="Line 39"/>
            <p:cNvSpPr>
              <a:spLocks noChangeShapeType="1"/>
            </p:cNvSpPr>
            <p:nvPr/>
          </p:nvSpPr>
          <p:spPr bwMode="auto">
            <a:xfrm>
              <a:off x="3072" y="2160"/>
              <a:ext cx="2016"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8459" name="Line 40"/>
            <p:cNvSpPr>
              <a:spLocks noChangeShapeType="1"/>
            </p:cNvSpPr>
            <p:nvPr/>
          </p:nvSpPr>
          <p:spPr bwMode="auto">
            <a:xfrm>
              <a:off x="3072" y="2304"/>
              <a:ext cx="2016"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8460" name="Line 41"/>
            <p:cNvSpPr>
              <a:spLocks noChangeShapeType="1"/>
            </p:cNvSpPr>
            <p:nvPr/>
          </p:nvSpPr>
          <p:spPr bwMode="auto">
            <a:xfrm>
              <a:off x="3072" y="2448"/>
              <a:ext cx="2016"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nvGrpSpPr>
            <p:cNvPr id="18461" name="Group 42"/>
            <p:cNvGrpSpPr>
              <a:grpSpLocks/>
            </p:cNvGrpSpPr>
            <p:nvPr/>
          </p:nvGrpSpPr>
          <p:grpSpPr bwMode="auto">
            <a:xfrm>
              <a:off x="3360" y="2112"/>
              <a:ext cx="96" cy="624"/>
              <a:chOff x="3312" y="2112"/>
              <a:chExt cx="96" cy="624"/>
            </a:xfrm>
          </p:grpSpPr>
          <p:sp>
            <p:nvSpPr>
              <p:cNvPr id="18483" name="Line 43"/>
              <p:cNvSpPr>
                <a:spLocks noChangeShapeType="1"/>
              </p:cNvSpPr>
              <p:nvPr/>
            </p:nvSpPr>
            <p:spPr bwMode="auto">
              <a:xfrm>
                <a:off x="3360" y="2112"/>
                <a:ext cx="0" cy="52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8484" name="Oval 44"/>
              <p:cNvSpPr>
                <a:spLocks noChangeArrowheads="1"/>
              </p:cNvSpPr>
              <p:nvPr/>
            </p:nvSpPr>
            <p:spPr bwMode="auto">
              <a:xfrm>
                <a:off x="3312" y="2640"/>
                <a:ext cx="96" cy="96"/>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grpSp>
        <p:grpSp>
          <p:nvGrpSpPr>
            <p:cNvPr id="18462" name="Group 45"/>
            <p:cNvGrpSpPr>
              <a:grpSpLocks/>
            </p:cNvGrpSpPr>
            <p:nvPr/>
          </p:nvGrpSpPr>
          <p:grpSpPr bwMode="auto">
            <a:xfrm>
              <a:off x="3552" y="2112"/>
              <a:ext cx="96" cy="624"/>
              <a:chOff x="3312" y="2112"/>
              <a:chExt cx="96" cy="624"/>
            </a:xfrm>
          </p:grpSpPr>
          <p:sp>
            <p:nvSpPr>
              <p:cNvPr id="18481" name="Line 46"/>
              <p:cNvSpPr>
                <a:spLocks noChangeShapeType="1"/>
              </p:cNvSpPr>
              <p:nvPr/>
            </p:nvSpPr>
            <p:spPr bwMode="auto">
              <a:xfrm>
                <a:off x="3360" y="2112"/>
                <a:ext cx="0" cy="52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8482" name="Oval 47"/>
              <p:cNvSpPr>
                <a:spLocks noChangeArrowheads="1"/>
              </p:cNvSpPr>
              <p:nvPr/>
            </p:nvSpPr>
            <p:spPr bwMode="auto">
              <a:xfrm>
                <a:off x="3312" y="2640"/>
                <a:ext cx="96" cy="96"/>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grpSp>
        <p:grpSp>
          <p:nvGrpSpPr>
            <p:cNvPr id="18463" name="Group 48"/>
            <p:cNvGrpSpPr>
              <a:grpSpLocks/>
            </p:cNvGrpSpPr>
            <p:nvPr/>
          </p:nvGrpSpPr>
          <p:grpSpPr bwMode="auto">
            <a:xfrm>
              <a:off x="3744" y="2112"/>
              <a:ext cx="96" cy="624"/>
              <a:chOff x="3312" y="2112"/>
              <a:chExt cx="96" cy="624"/>
            </a:xfrm>
          </p:grpSpPr>
          <p:sp>
            <p:nvSpPr>
              <p:cNvPr id="18479" name="Line 49"/>
              <p:cNvSpPr>
                <a:spLocks noChangeShapeType="1"/>
              </p:cNvSpPr>
              <p:nvPr/>
            </p:nvSpPr>
            <p:spPr bwMode="auto">
              <a:xfrm>
                <a:off x="3360" y="2112"/>
                <a:ext cx="0" cy="52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8480" name="Oval 50"/>
              <p:cNvSpPr>
                <a:spLocks noChangeArrowheads="1"/>
              </p:cNvSpPr>
              <p:nvPr/>
            </p:nvSpPr>
            <p:spPr bwMode="auto">
              <a:xfrm>
                <a:off x="3312" y="2640"/>
                <a:ext cx="96" cy="96"/>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grpSp>
        <p:grpSp>
          <p:nvGrpSpPr>
            <p:cNvPr id="18464" name="Group 51"/>
            <p:cNvGrpSpPr>
              <a:grpSpLocks/>
            </p:cNvGrpSpPr>
            <p:nvPr/>
          </p:nvGrpSpPr>
          <p:grpSpPr bwMode="auto">
            <a:xfrm>
              <a:off x="3936" y="2112"/>
              <a:ext cx="96" cy="624"/>
              <a:chOff x="3312" y="2112"/>
              <a:chExt cx="96" cy="624"/>
            </a:xfrm>
          </p:grpSpPr>
          <p:sp>
            <p:nvSpPr>
              <p:cNvPr id="18477" name="Line 52"/>
              <p:cNvSpPr>
                <a:spLocks noChangeShapeType="1"/>
              </p:cNvSpPr>
              <p:nvPr/>
            </p:nvSpPr>
            <p:spPr bwMode="auto">
              <a:xfrm>
                <a:off x="3360" y="2112"/>
                <a:ext cx="0" cy="52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8478" name="Oval 53"/>
              <p:cNvSpPr>
                <a:spLocks noChangeArrowheads="1"/>
              </p:cNvSpPr>
              <p:nvPr/>
            </p:nvSpPr>
            <p:spPr bwMode="auto">
              <a:xfrm>
                <a:off x="3312" y="2640"/>
                <a:ext cx="96" cy="96"/>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grpSp>
        <p:grpSp>
          <p:nvGrpSpPr>
            <p:cNvPr id="18465" name="Group 54"/>
            <p:cNvGrpSpPr>
              <a:grpSpLocks/>
            </p:cNvGrpSpPr>
            <p:nvPr/>
          </p:nvGrpSpPr>
          <p:grpSpPr bwMode="auto">
            <a:xfrm>
              <a:off x="4128" y="2112"/>
              <a:ext cx="96" cy="624"/>
              <a:chOff x="3312" y="2112"/>
              <a:chExt cx="96" cy="624"/>
            </a:xfrm>
          </p:grpSpPr>
          <p:sp>
            <p:nvSpPr>
              <p:cNvPr id="18475" name="Line 55"/>
              <p:cNvSpPr>
                <a:spLocks noChangeShapeType="1"/>
              </p:cNvSpPr>
              <p:nvPr/>
            </p:nvSpPr>
            <p:spPr bwMode="auto">
              <a:xfrm>
                <a:off x="3360" y="2112"/>
                <a:ext cx="0" cy="52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8476" name="Oval 56"/>
              <p:cNvSpPr>
                <a:spLocks noChangeArrowheads="1"/>
              </p:cNvSpPr>
              <p:nvPr/>
            </p:nvSpPr>
            <p:spPr bwMode="auto">
              <a:xfrm>
                <a:off x="3312" y="2640"/>
                <a:ext cx="96" cy="96"/>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grpSp>
        <p:grpSp>
          <p:nvGrpSpPr>
            <p:cNvPr id="18466" name="Group 57"/>
            <p:cNvGrpSpPr>
              <a:grpSpLocks/>
            </p:cNvGrpSpPr>
            <p:nvPr/>
          </p:nvGrpSpPr>
          <p:grpSpPr bwMode="auto">
            <a:xfrm>
              <a:off x="4320" y="2112"/>
              <a:ext cx="96" cy="624"/>
              <a:chOff x="3312" y="2112"/>
              <a:chExt cx="96" cy="624"/>
            </a:xfrm>
          </p:grpSpPr>
          <p:sp>
            <p:nvSpPr>
              <p:cNvPr id="18473" name="Line 58"/>
              <p:cNvSpPr>
                <a:spLocks noChangeShapeType="1"/>
              </p:cNvSpPr>
              <p:nvPr/>
            </p:nvSpPr>
            <p:spPr bwMode="auto">
              <a:xfrm>
                <a:off x="3360" y="2112"/>
                <a:ext cx="0" cy="52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8474" name="Oval 59"/>
              <p:cNvSpPr>
                <a:spLocks noChangeArrowheads="1"/>
              </p:cNvSpPr>
              <p:nvPr/>
            </p:nvSpPr>
            <p:spPr bwMode="auto">
              <a:xfrm>
                <a:off x="3312" y="2640"/>
                <a:ext cx="96" cy="96"/>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grpSp>
        <p:grpSp>
          <p:nvGrpSpPr>
            <p:cNvPr id="18467" name="Group 60"/>
            <p:cNvGrpSpPr>
              <a:grpSpLocks/>
            </p:cNvGrpSpPr>
            <p:nvPr/>
          </p:nvGrpSpPr>
          <p:grpSpPr bwMode="auto">
            <a:xfrm>
              <a:off x="4704" y="2112"/>
              <a:ext cx="96" cy="624"/>
              <a:chOff x="3312" y="2112"/>
              <a:chExt cx="96" cy="624"/>
            </a:xfrm>
          </p:grpSpPr>
          <p:sp>
            <p:nvSpPr>
              <p:cNvPr id="18471" name="Line 61"/>
              <p:cNvSpPr>
                <a:spLocks noChangeShapeType="1"/>
              </p:cNvSpPr>
              <p:nvPr/>
            </p:nvSpPr>
            <p:spPr bwMode="auto">
              <a:xfrm>
                <a:off x="3360" y="2112"/>
                <a:ext cx="0" cy="52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8472" name="Oval 62"/>
              <p:cNvSpPr>
                <a:spLocks noChangeArrowheads="1"/>
              </p:cNvSpPr>
              <p:nvPr/>
            </p:nvSpPr>
            <p:spPr bwMode="auto">
              <a:xfrm>
                <a:off x="3312" y="2640"/>
                <a:ext cx="96" cy="96"/>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grpSp>
        <p:grpSp>
          <p:nvGrpSpPr>
            <p:cNvPr id="18468" name="Group 63"/>
            <p:cNvGrpSpPr>
              <a:grpSpLocks/>
            </p:cNvGrpSpPr>
            <p:nvPr/>
          </p:nvGrpSpPr>
          <p:grpSpPr bwMode="auto">
            <a:xfrm>
              <a:off x="4512" y="2112"/>
              <a:ext cx="96" cy="624"/>
              <a:chOff x="3312" y="2112"/>
              <a:chExt cx="96" cy="624"/>
            </a:xfrm>
          </p:grpSpPr>
          <p:sp>
            <p:nvSpPr>
              <p:cNvPr id="18469" name="Line 64"/>
              <p:cNvSpPr>
                <a:spLocks noChangeShapeType="1"/>
              </p:cNvSpPr>
              <p:nvPr/>
            </p:nvSpPr>
            <p:spPr bwMode="auto">
              <a:xfrm>
                <a:off x="3360" y="2112"/>
                <a:ext cx="0" cy="52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8470" name="Oval 65"/>
              <p:cNvSpPr>
                <a:spLocks noChangeArrowheads="1"/>
              </p:cNvSpPr>
              <p:nvPr/>
            </p:nvSpPr>
            <p:spPr bwMode="auto">
              <a:xfrm>
                <a:off x="3312" y="2640"/>
                <a:ext cx="96" cy="96"/>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grpSp>
      </p:grpSp>
      <p:sp>
        <p:nvSpPr>
          <p:cNvPr id="18444" name="Text Box 66"/>
          <p:cNvSpPr txBox="1">
            <a:spLocks noChangeArrowheads="1"/>
          </p:cNvSpPr>
          <p:nvPr/>
        </p:nvSpPr>
        <p:spPr bwMode="auto">
          <a:xfrm>
            <a:off x="2378075" y="5245100"/>
            <a:ext cx="47244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ja-JP" altLang="en-US" sz="2000">
                <a:latin typeface="Times New Roman" panose="02020603050405020304" pitchFamily="18" charset="0"/>
              </a:rPr>
              <a:t>０　　１　　２　　３　　４　　５　　６　　７</a:t>
            </a:r>
            <a:endParaRPr lang="ja-JP" altLang="en-US" sz="2400">
              <a:latin typeface="Times New Roman" panose="02020603050405020304" pitchFamily="18" charset="0"/>
            </a:endParaRPr>
          </a:p>
        </p:txBody>
      </p:sp>
      <p:sp>
        <p:nvSpPr>
          <p:cNvPr id="117827" name="Text Box 67"/>
          <p:cNvSpPr txBox="1">
            <a:spLocks noChangeArrowheads="1"/>
          </p:cNvSpPr>
          <p:nvPr/>
        </p:nvSpPr>
        <p:spPr bwMode="auto">
          <a:xfrm>
            <a:off x="3140075" y="3644900"/>
            <a:ext cx="357188" cy="1006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ja-JP" altLang="en-US" sz="2000">
                <a:latin typeface="Times New Roman" panose="02020603050405020304" pitchFamily="18" charset="0"/>
              </a:rPr>
              <a:t>０</a:t>
            </a:r>
          </a:p>
          <a:p>
            <a:pPr eaLnBrk="1" hangingPunct="1"/>
            <a:r>
              <a:rPr lang="ja-JP" altLang="en-US" sz="2000">
                <a:latin typeface="Times New Roman" panose="02020603050405020304" pitchFamily="18" charset="0"/>
              </a:rPr>
              <a:t>０</a:t>
            </a:r>
          </a:p>
          <a:p>
            <a:pPr eaLnBrk="1" hangingPunct="1"/>
            <a:r>
              <a:rPr lang="ja-JP" altLang="en-US" sz="2000">
                <a:latin typeface="Times New Roman" panose="02020603050405020304" pitchFamily="18" charset="0"/>
              </a:rPr>
              <a:t>１</a:t>
            </a:r>
            <a:endParaRPr lang="ja-JP" altLang="en-US" sz="2400">
              <a:latin typeface="Times New Roman" panose="02020603050405020304" pitchFamily="18" charset="0"/>
            </a:endParaRPr>
          </a:p>
        </p:txBody>
      </p:sp>
      <p:sp>
        <p:nvSpPr>
          <p:cNvPr id="117828" name="Text Box 68"/>
          <p:cNvSpPr txBox="1">
            <a:spLocks noChangeArrowheads="1"/>
          </p:cNvSpPr>
          <p:nvPr/>
        </p:nvSpPr>
        <p:spPr bwMode="auto">
          <a:xfrm>
            <a:off x="4130675" y="3644900"/>
            <a:ext cx="357188" cy="1006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ja-JP" altLang="en-US" sz="2000">
                <a:latin typeface="Times New Roman" panose="02020603050405020304" pitchFamily="18" charset="0"/>
              </a:rPr>
              <a:t>０</a:t>
            </a:r>
          </a:p>
          <a:p>
            <a:pPr eaLnBrk="1" hangingPunct="1"/>
            <a:r>
              <a:rPr lang="ja-JP" altLang="en-US" sz="2000">
                <a:latin typeface="Times New Roman" panose="02020603050405020304" pitchFamily="18" charset="0"/>
              </a:rPr>
              <a:t>１</a:t>
            </a:r>
          </a:p>
          <a:p>
            <a:pPr eaLnBrk="1" hangingPunct="1"/>
            <a:r>
              <a:rPr lang="ja-JP" altLang="en-US" sz="2000">
                <a:latin typeface="Times New Roman" panose="02020603050405020304" pitchFamily="18" charset="0"/>
              </a:rPr>
              <a:t>１</a:t>
            </a:r>
          </a:p>
        </p:txBody>
      </p:sp>
      <p:sp>
        <p:nvSpPr>
          <p:cNvPr id="117829" name="Text Box 69"/>
          <p:cNvSpPr txBox="1">
            <a:spLocks noChangeArrowheads="1"/>
          </p:cNvSpPr>
          <p:nvPr/>
        </p:nvSpPr>
        <p:spPr bwMode="auto">
          <a:xfrm>
            <a:off x="5654675" y="3644900"/>
            <a:ext cx="357188" cy="1006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ja-JP" altLang="en-US" sz="2000">
                <a:latin typeface="Times New Roman" panose="02020603050405020304" pitchFamily="18" charset="0"/>
              </a:rPr>
              <a:t>１</a:t>
            </a:r>
          </a:p>
          <a:p>
            <a:pPr eaLnBrk="1" hangingPunct="1"/>
            <a:r>
              <a:rPr lang="ja-JP" altLang="en-US" sz="2000">
                <a:latin typeface="Times New Roman" panose="02020603050405020304" pitchFamily="18" charset="0"/>
              </a:rPr>
              <a:t>１</a:t>
            </a:r>
          </a:p>
          <a:p>
            <a:pPr eaLnBrk="1" hangingPunct="1"/>
            <a:r>
              <a:rPr lang="ja-JP" altLang="en-US" sz="2000">
                <a:latin typeface="Times New Roman" panose="02020603050405020304" pitchFamily="18" charset="0"/>
              </a:rPr>
              <a:t>０</a:t>
            </a:r>
          </a:p>
        </p:txBody>
      </p:sp>
      <p:sp>
        <p:nvSpPr>
          <p:cNvPr id="18448" name="Text Box 70"/>
          <p:cNvSpPr txBox="1">
            <a:spLocks noChangeArrowheads="1"/>
          </p:cNvSpPr>
          <p:nvPr/>
        </p:nvSpPr>
        <p:spPr bwMode="auto">
          <a:xfrm>
            <a:off x="6172200" y="4797425"/>
            <a:ext cx="2971800" cy="1616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2000">
                <a:latin typeface="Times New Roman" panose="02020603050405020304" pitchFamily="18" charset="0"/>
              </a:rPr>
              <a:t>Check from the upper line.</a:t>
            </a:r>
          </a:p>
          <a:p>
            <a:pPr eaLnBrk="1" hangingPunct="1"/>
            <a:r>
              <a:rPr lang="en-US" altLang="ja-JP" sz="2000">
                <a:latin typeface="Times New Roman" panose="02020603050405020304" pitchFamily="18" charset="0"/>
              </a:rPr>
              <a:t>If the value on the line is not equal to its output number, then stop the output.</a:t>
            </a:r>
          </a:p>
        </p:txBody>
      </p:sp>
      <p:sp>
        <p:nvSpPr>
          <p:cNvPr id="18449" name="Text Box 71"/>
          <p:cNvSpPr txBox="1">
            <a:spLocks noChangeArrowheads="1"/>
          </p:cNvSpPr>
          <p:nvPr/>
        </p:nvSpPr>
        <p:spPr bwMode="auto">
          <a:xfrm>
            <a:off x="6227763" y="260350"/>
            <a:ext cx="1608137"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2000">
                <a:latin typeface="Times New Roman" panose="02020603050405020304" pitchFamily="18" charset="0"/>
              </a:rPr>
              <a:t>Open</a:t>
            </a:r>
            <a:r>
              <a:rPr lang="ja-JP" altLang="en-US" sz="2000">
                <a:latin typeface="Times New Roman" panose="02020603050405020304" pitchFamily="18" charset="0"/>
              </a:rPr>
              <a:t>　</a:t>
            </a:r>
            <a:r>
              <a:rPr lang="en-US" altLang="ja-JP" sz="2000">
                <a:latin typeface="Times New Roman" panose="02020603050405020304" pitchFamily="18" charset="0"/>
              </a:rPr>
              <a:t>Drain</a:t>
            </a:r>
            <a:r>
              <a:rPr lang="ja-JP" altLang="en-US" sz="2000">
                <a:latin typeface="Times New Roman" panose="02020603050405020304" pitchFamily="18" charset="0"/>
              </a:rPr>
              <a:t>：</a:t>
            </a:r>
          </a:p>
          <a:p>
            <a:pPr eaLnBrk="1" hangingPunct="1"/>
            <a:r>
              <a:rPr lang="en-US" altLang="ja-JP" sz="2000">
                <a:latin typeface="Times New Roman" panose="02020603050405020304" pitchFamily="18" charset="0"/>
              </a:rPr>
              <a:t>0 overtakes 1</a:t>
            </a:r>
          </a:p>
        </p:txBody>
      </p:sp>
      <p:sp>
        <p:nvSpPr>
          <p:cNvPr id="18450" name="Text Box 72"/>
          <p:cNvSpPr txBox="1">
            <a:spLocks noChangeArrowheads="1"/>
          </p:cNvSpPr>
          <p:nvPr/>
        </p:nvSpPr>
        <p:spPr bwMode="auto">
          <a:xfrm>
            <a:off x="6842125" y="2887663"/>
            <a:ext cx="1762125"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2000">
                <a:latin typeface="Times New Roman" panose="02020603050405020304" pitchFamily="18" charset="0"/>
              </a:rPr>
              <a:t>Output its own number</a:t>
            </a:r>
          </a:p>
        </p:txBody>
      </p:sp>
      <p:grpSp>
        <p:nvGrpSpPr>
          <p:cNvPr id="117833" name="Group 73"/>
          <p:cNvGrpSpPr>
            <a:grpSpLocks/>
          </p:cNvGrpSpPr>
          <p:nvPr/>
        </p:nvGrpSpPr>
        <p:grpSpPr bwMode="auto">
          <a:xfrm>
            <a:off x="1692275" y="3721100"/>
            <a:ext cx="5327650" cy="284163"/>
            <a:chOff x="1066" y="2344"/>
            <a:chExt cx="3356" cy="179"/>
          </a:xfrm>
        </p:grpSpPr>
        <p:sp>
          <p:nvSpPr>
            <p:cNvPr id="18456" name="Line 74"/>
            <p:cNvSpPr>
              <a:spLocks noChangeShapeType="1"/>
            </p:cNvSpPr>
            <p:nvPr/>
          </p:nvSpPr>
          <p:spPr bwMode="auto">
            <a:xfrm flipH="1">
              <a:off x="3754" y="2344"/>
              <a:ext cx="96" cy="48"/>
            </a:xfrm>
            <a:prstGeom prst="line">
              <a:avLst/>
            </a:prstGeom>
            <a:noFill/>
            <a:ln w="9525">
              <a:solidFill>
                <a:srgbClr val="CC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8457" name="Line 75"/>
            <p:cNvSpPr>
              <a:spLocks noChangeShapeType="1"/>
            </p:cNvSpPr>
            <p:nvPr/>
          </p:nvSpPr>
          <p:spPr bwMode="auto">
            <a:xfrm>
              <a:off x="1066" y="2523"/>
              <a:ext cx="3356" cy="0"/>
            </a:xfrm>
            <a:prstGeom prst="line">
              <a:avLst/>
            </a:prstGeom>
            <a:noFill/>
            <a:ln w="38100">
              <a:solidFill>
                <a:srgbClr val="FF66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grpSp>
        <p:nvGrpSpPr>
          <p:cNvPr id="117836" name="Group 76"/>
          <p:cNvGrpSpPr>
            <a:grpSpLocks/>
          </p:cNvGrpSpPr>
          <p:nvPr/>
        </p:nvGrpSpPr>
        <p:grpSpPr bwMode="auto">
          <a:xfrm>
            <a:off x="1692275" y="4025900"/>
            <a:ext cx="5327650" cy="266700"/>
            <a:chOff x="1066" y="2536"/>
            <a:chExt cx="3356" cy="168"/>
          </a:xfrm>
        </p:grpSpPr>
        <p:sp>
          <p:nvSpPr>
            <p:cNvPr id="18454" name="Line 77"/>
            <p:cNvSpPr>
              <a:spLocks noChangeShapeType="1"/>
            </p:cNvSpPr>
            <p:nvPr/>
          </p:nvSpPr>
          <p:spPr bwMode="auto">
            <a:xfrm flipH="1">
              <a:off x="2746" y="2536"/>
              <a:ext cx="96" cy="96"/>
            </a:xfrm>
            <a:prstGeom prst="line">
              <a:avLst/>
            </a:prstGeom>
            <a:noFill/>
            <a:ln w="9525">
              <a:solidFill>
                <a:srgbClr val="CC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8455" name="Line 78"/>
            <p:cNvSpPr>
              <a:spLocks noChangeShapeType="1"/>
            </p:cNvSpPr>
            <p:nvPr/>
          </p:nvSpPr>
          <p:spPr bwMode="auto">
            <a:xfrm>
              <a:off x="1066" y="2704"/>
              <a:ext cx="3356" cy="0"/>
            </a:xfrm>
            <a:prstGeom prst="line">
              <a:avLst/>
            </a:prstGeom>
            <a:noFill/>
            <a:ln w="38100">
              <a:solidFill>
                <a:srgbClr val="FF66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117839" name="Line 79"/>
          <p:cNvSpPr>
            <a:spLocks noChangeShapeType="1"/>
          </p:cNvSpPr>
          <p:nvPr/>
        </p:nvSpPr>
        <p:spPr bwMode="auto">
          <a:xfrm>
            <a:off x="1692275" y="4581525"/>
            <a:ext cx="5327650" cy="0"/>
          </a:xfrm>
          <a:prstGeom prst="line">
            <a:avLst/>
          </a:prstGeom>
          <a:noFill/>
          <a:ln w="38100">
            <a:solidFill>
              <a:srgbClr val="FF66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17833"/>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xit" presetSubtype="0" fill="hold" grpId="0" nodeType="clickEffect">
                                  <p:stCondLst>
                                    <p:cond delay="0"/>
                                  </p:stCondLst>
                                  <p:childTnLst>
                                    <p:set>
                                      <p:cBhvr>
                                        <p:cTn id="10" dur="1" fill="hold">
                                          <p:stCondLst>
                                            <p:cond delay="0"/>
                                          </p:stCondLst>
                                        </p:cTn>
                                        <p:tgtEl>
                                          <p:spTgt spid="117829"/>
                                        </p:tgtEl>
                                        <p:attrNameLst>
                                          <p:attrName>style.visibility</p:attrName>
                                        </p:attrNameLst>
                                      </p:cBhvr>
                                      <p:to>
                                        <p:strVal val="hidden"/>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xit" presetSubtype="0" fill="hold" nodeType="clickEffect">
                                  <p:stCondLst>
                                    <p:cond delay="0"/>
                                  </p:stCondLst>
                                  <p:childTnLst>
                                    <p:set>
                                      <p:cBhvr>
                                        <p:cTn id="14" dur="1" fill="hold">
                                          <p:stCondLst>
                                            <p:cond delay="0"/>
                                          </p:stCondLst>
                                        </p:cTn>
                                        <p:tgtEl>
                                          <p:spTgt spid="117833"/>
                                        </p:tgtEl>
                                        <p:attrNameLst>
                                          <p:attrName>style.visibility</p:attrName>
                                        </p:attrNameLst>
                                      </p:cBhvr>
                                      <p:to>
                                        <p:strVal val="hidden"/>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117836"/>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xit" presetSubtype="0" fill="hold" grpId="0" nodeType="clickEffect">
                                  <p:stCondLst>
                                    <p:cond delay="0"/>
                                  </p:stCondLst>
                                  <p:childTnLst>
                                    <p:set>
                                      <p:cBhvr>
                                        <p:cTn id="22" dur="1" fill="hold">
                                          <p:stCondLst>
                                            <p:cond delay="0"/>
                                          </p:stCondLst>
                                        </p:cTn>
                                        <p:tgtEl>
                                          <p:spTgt spid="117828"/>
                                        </p:tgtEl>
                                        <p:attrNameLst>
                                          <p:attrName>style.visibility</p:attrName>
                                        </p:attrNameLst>
                                      </p:cBhvr>
                                      <p:to>
                                        <p:strVal val="hidden"/>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xit" presetSubtype="0" fill="hold" nodeType="clickEffect">
                                  <p:stCondLst>
                                    <p:cond delay="0"/>
                                  </p:stCondLst>
                                  <p:childTnLst>
                                    <p:set>
                                      <p:cBhvr>
                                        <p:cTn id="26" dur="1" fill="hold">
                                          <p:stCondLst>
                                            <p:cond delay="0"/>
                                          </p:stCondLst>
                                        </p:cTn>
                                        <p:tgtEl>
                                          <p:spTgt spid="117836"/>
                                        </p:tgtEl>
                                        <p:attrNameLst>
                                          <p:attrName>style.visibility</p:attrName>
                                        </p:attrNameLst>
                                      </p:cBhvr>
                                      <p:to>
                                        <p:strVal val="hidden"/>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17839"/>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xit" presetSubtype="0" fill="hold" grpId="1" nodeType="clickEffect">
                                  <p:stCondLst>
                                    <p:cond delay="0"/>
                                  </p:stCondLst>
                                  <p:childTnLst>
                                    <p:set>
                                      <p:cBhvr>
                                        <p:cTn id="34" dur="1" fill="hold">
                                          <p:stCondLst>
                                            <p:cond delay="0"/>
                                          </p:stCondLst>
                                        </p:cTn>
                                        <p:tgtEl>
                                          <p:spTgt spid="117839"/>
                                        </p:tgtEl>
                                        <p:attrNameLst>
                                          <p:attrName>style.visibility</p:attrName>
                                        </p:attrNameLst>
                                      </p:cBhvr>
                                      <p:to>
                                        <p:strVal val="hidden"/>
                                      </p:to>
                                    </p:set>
                                  </p:childTnLst>
                                </p:cTn>
                              </p:par>
                            </p:childTnLst>
                          </p:cTn>
                        </p:par>
                      </p:childTnLst>
                    </p:cTn>
                  </p:par>
                  <p:par>
                    <p:cTn id="35" fill="hold" nodeType="clickPar">
                      <p:stCondLst>
                        <p:cond delay="indefinite"/>
                      </p:stCondLst>
                      <p:childTnLst>
                        <p:par>
                          <p:cTn id="36" fill="hold" nodeType="withGroup">
                            <p:stCondLst>
                              <p:cond delay="0"/>
                            </p:stCondLst>
                            <p:childTnLst>
                              <p:par>
                                <p:cTn id="37" presetID="6" presetClass="emph" presetSubtype="0" fill="hold" grpId="0" nodeType="clickEffect">
                                  <p:stCondLst>
                                    <p:cond delay="0"/>
                                  </p:stCondLst>
                                  <p:childTnLst>
                                    <p:animScale>
                                      <p:cBhvr>
                                        <p:cTn id="38" dur="2000" fill="hold"/>
                                        <p:tgtEl>
                                          <p:spTgt spid="117827"/>
                                        </p:tgtEl>
                                      </p:cBhvr>
                                      <p:by x="150000" y="15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7827" grpId="0"/>
      <p:bldP spid="117828" grpId="0"/>
      <p:bldP spid="117829" grpId="0"/>
      <p:bldP spid="117839" grpId="0" animBg="1"/>
      <p:bldP spid="117839" grpId="1"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pPr eaLnBrk="1" hangingPunct="1"/>
            <a:r>
              <a:rPr lang="en-US" altLang="ja-JP"/>
              <a:t>Modified method</a:t>
            </a:r>
            <a:r>
              <a:rPr lang="ja-JP" altLang="en-US"/>
              <a:t>（</a:t>
            </a:r>
            <a:r>
              <a:rPr lang="en-US" altLang="ja-JP"/>
              <a:t>Keio</a:t>
            </a:r>
            <a:r>
              <a:rPr lang="en-US" altLang="ja-JP">
                <a:latin typeface="Arial" panose="020B0604020202020204" pitchFamily="34" charset="0"/>
              </a:rPr>
              <a:t>’</a:t>
            </a:r>
            <a:r>
              <a:rPr lang="en-US" altLang="ja-JP"/>
              <a:t>s patent</a:t>
            </a:r>
            <a:r>
              <a:rPr lang="ja-JP" altLang="en-US"/>
              <a:t>）</a:t>
            </a:r>
          </a:p>
        </p:txBody>
      </p:sp>
      <p:grpSp>
        <p:nvGrpSpPr>
          <p:cNvPr id="19459" name="Group 3"/>
          <p:cNvGrpSpPr>
            <a:grpSpLocks/>
          </p:cNvGrpSpPr>
          <p:nvPr/>
        </p:nvGrpSpPr>
        <p:grpSpPr bwMode="auto">
          <a:xfrm>
            <a:off x="1676400" y="2055813"/>
            <a:ext cx="5334000" cy="1143000"/>
            <a:chOff x="3072" y="2112"/>
            <a:chExt cx="2016" cy="624"/>
          </a:xfrm>
        </p:grpSpPr>
        <p:sp>
          <p:nvSpPr>
            <p:cNvPr id="19522" name="Line 4"/>
            <p:cNvSpPr>
              <a:spLocks noChangeShapeType="1"/>
            </p:cNvSpPr>
            <p:nvPr/>
          </p:nvSpPr>
          <p:spPr bwMode="auto">
            <a:xfrm>
              <a:off x="3072" y="2160"/>
              <a:ext cx="2016"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9523" name="Line 5"/>
            <p:cNvSpPr>
              <a:spLocks noChangeShapeType="1"/>
            </p:cNvSpPr>
            <p:nvPr/>
          </p:nvSpPr>
          <p:spPr bwMode="auto">
            <a:xfrm>
              <a:off x="3072" y="2304"/>
              <a:ext cx="2016"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9524" name="Line 6"/>
            <p:cNvSpPr>
              <a:spLocks noChangeShapeType="1"/>
            </p:cNvSpPr>
            <p:nvPr/>
          </p:nvSpPr>
          <p:spPr bwMode="auto">
            <a:xfrm>
              <a:off x="3072" y="2448"/>
              <a:ext cx="2016"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nvGrpSpPr>
            <p:cNvPr id="19525" name="Group 7"/>
            <p:cNvGrpSpPr>
              <a:grpSpLocks/>
            </p:cNvGrpSpPr>
            <p:nvPr/>
          </p:nvGrpSpPr>
          <p:grpSpPr bwMode="auto">
            <a:xfrm>
              <a:off x="3360" y="2112"/>
              <a:ext cx="96" cy="624"/>
              <a:chOff x="3312" y="2112"/>
              <a:chExt cx="96" cy="624"/>
            </a:xfrm>
          </p:grpSpPr>
          <p:sp>
            <p:nvSpPr>
              <p:cNvPr id="19547" name="Line 8"/>
              <p:cNvSpPr>
                <a:spLocks noChangeShapeType="1"/>
              </p:cNvSpPr>
              <p:nvPr/>
            </p:nvSpPr>
            <p:spPr bwMode="auto">
              <a:xfrm>
                <a:off x="3360" y="2112"/>
                <a:ext cx="0" cy="52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9548" name="Oval 9"/>
              <p:cNvSpPr>
                <a:spLocks noChangeArrowheads="1"/>
              </p:cNvSpPr>
              <p:nvPr/>
            </p:nvSpPr>
            <p:spPr bwMode="auto">
              <a:xfrm>
                <a:off x="3312" y="2640"/>
                <a:ext cx="96" cy="96"/>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grpSp>
        <p:grpSp>
          <p:nvGrpSpPr>
            <p:cNvPr id="19526" name="Group 10"/>
            <p:cNvGrpSpPr>
              <a:grpSpLocks/>
            </p:cNvGrpSpPr>
            <p:nvPr/>
          </p:nvGrpSpPr>
          <p:grpSpPr bwMode="auto">
            <a:xfrm>
              <a:off x="3552" y="2112"/>
              <a:ext cx="96" cy="624"/>
              <a:chOff x="3312" y="2112"/>
              <a:chExt cx="96" cy="624"/>
            </a:xfrm>
          </p:grpSpPr>
          <p:sp>
            <p:nvSpPr>
              <p:cNvPr id="19545" name="Line 11"/>
              <p:cNvSpPr>
                <a:spLocks noChangeShapeType="1"/>
              </p:cNvSpPr>
              <p:nvPr/>
            </p:nvSpPr>
            <p:spPr bwMode="auto">
              <a:xfrm>
                <a:off x="3360" y="2112"/>
                <a:ext cx="0" cy="52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9546" name="Oval 12"/>
              <p:cNvSpPr>
                <a:spLocks noChangeArrowheads="1"/>
              </p:cNvSpPr>
              <p:nvPr/>
            </p:nvSpPr>
            <p:spPr bwMode="auto">
              <a:xfrm>
                <a:off x="3312" y="2640"/>
                <a:ext cx="96" cy="96"/>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grpSp>
        <p:grpSp>
          <p:nvGrpSpPr>
            <p:cNvPr id="19527" name="Group 13"/>
            <p:cNvGrpSpPr>
              <a:grpSpLocks/>
            </p:cNvGrpSpPr>
            <p:nvPr/>
          </p:nvGrpSpPr>
          <p:grpSpPr bwMode="auto">
            <a:xfrm>
              <a:off x="3744" y="2112"/>
              <a:ext cx="96" cy="624"/>
              <a:chOff x="3312" y="2112"/>
              <a:chExt cx="96" cy="624"/>
            </a:xfrm>
          </p:grpSpPr>
          <p:sp>
            <p:nvSpPr>
              <p:cNvPr id="19543" name="Line 14"/>
              <p:cNvSpPr>
                <a:spLocks noChangeShapeType="1"/>
              </p:cNvSpPr>
              <p:nvPr/>
            </p:nvSpPr>
            <p:spPr bwMode="auto">
              <a:xfrm>
                <a:off x="3360" y="2112"/>
                <a:ext cx="0" cy="52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9544" name="Oval 15"/>
              <p:cNvSpPr>
                <a:spLocks noChangeArrowheads="1"/>
              </p:cNvSpPr>
              <p:nvPr/>
            </p:nvSpPr>
            <p:spPr bwMode="auto">
              <a:xfrm>
                <a:off x="3312" y="2640"/>
                <a:ext cx="96" cy="96"/>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grpSp>
        <p:grpSp>
          <p:nvGrpSpPr>
            <p:cNvPr id="19528" name="Group 16"/>
            <p:cNvGrpSpPr>
              <a:grpSpLocks/>
            </p:cNvGrpSpPr>
            <p:nvPr/>
          </p:nvGrpSpPr>
          <p:grpSpPr bwMode="auto">
            <a:xfrm>
              <a:off x="3936" y="2112"/>
              <a:ext cx="96" cy="624"/>
              <a:chOff x="3312" y="2112"/>
              <a:chExt cx="96" cy="624"/>
            </a:xfrm>
          </p:grpSpPr>
          <p:sp>
            <p:nvSpPr>
              <p:cNvPr id="19541" name="Line 17"/>
              <p:cNvSpPr>
                <a:spLocks noChangeShapeType="1"/>
              </p:cNvSpPr>
              <p:nvPr/>
            </p:nvSpPr>
            <p:spPr bwMode="auto">
              <a:xfrm>
                <a:off x="3360" y="2112"/>
                <a:ext cx="0" cy="52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9542" name="Oval 18"/>
              <p:cNvSpPr>
                <a:spLocks noChangeArrowheads="1"/>
              </p:cNvSpPr>
              <p:nvPr/>
            </p:nvSpPr>
            <p:spPr bwMode="auto">
              <a:xfrm>
                <a:off x="3312" y="2640"/>
                <a:ext cx="96" cy="96"/>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grpSp>
        <p:grpSp>
          <p:nvGrpSpPr>
            <p:cNvPr id="19529" name="Group 19"/>
            <p:cNvGrpSpPr>
              <a:grpSpLocks/>
            </p:cNvGrpSpPr>
            <p:nvPr/>
          </p:nvGrpSpPr>
          <p:grpSpPr bwMode="auto">
            <a:xfrm>
              <a:off x="4128" y="2112"/>
              <a:ext cx="96" cy="624"/>
              <a:chOff x="3312" y="2112"/>
              <a:chExt cx="96" cy="624"/>
            </a:xfrm>
          </p:grpSpPr>
          <p:sp>
            <p:nvSpPr>
              <p:cNvPr id="19539" name="Line 20"/>
              <p:cNvSpPr>
                <a:spLocks noChangeShapeType="1"/>
              </p:cNvSpPr>
              <p:nvPr/>
            </p:nvSpPr>
            <p:spPr bwMode="auto">
              <a:xfrm>
                <a:off x="3360" y="2112"/>
                <a:ext cx="0" cy="52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9540" name="Oval 21"/>
              <p:cNvSpPr>
                <a:spLocks noChangeArrowheads="1"/>
              </p:cNvSpPr>
              <p:nvPr/>
            </p:nvSpPr>
            <p:spPr bwMode="auto">
              <a:xfrm>
                <a:off x="3312" y="2640"/>
                <a:ext cx="96" cy="96"/>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grpSp>
        <p:grpSp>
          <p:nvGrpSpPr>
            <p:cNvPr id="19530" name="Group 22"/>
            <p:cNvGrpSpPr>
              <a:grpSpLocks/>
            </p:cNvGrpSpPr>
            <p:nvPr/>
          </p:nvGrpSpPr>
          <p:grpSpPr bwMode="auto">
            <a:xfrm>
              <a:off x="4320" y="2112"/>
              <a:ext cx="96" cy="624"/>
              <a:chOff x="3312" y="2112"/>
              <a:chExt cx="96" cy="624"/>
            </a:xfrm>
          </p:grpSpPr>
          <p:sp>
            <p:nvSpPr>
              <p:cNvPr id="19537" name="Line 23"/>
              <p:cNvSpPr>
                <a:spLocks noChangeShapeType="1"/>
              </p:cNvSpPr>
              <p:nvPr/>
            </p:nvSpPr>
            <p:spPr bwMode="auto">
              <a:xfrm>
                <a:off x="3360" y="2112"/>
                <a:ext cx="0" cy="52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9538" name="Oval 24"/>
              <p:cNvSpPr>
                <a:spLocks noChangeArrowheads="1"/>
              </p:cNvSpPr>
              <p:nvPr/>
            </p:nvSpPr>
            <p:spPr bwMode="auto">
              <a:xfrm>
                <a:off x="3312" y="2640"/>
                <a:ext cx="96" cy="96"/>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grpSp>
        <p:grpSp>
          <p:nvGrpSpPr>
            <p:cNvPr id="19531" name="Group 25"/>
            <p:cNvGrpSpPr>
              <a:grpSpLocks/>
            </p:cNvGrpSpPr>
            <p:nvPr/>
          </p:nvGrpSpPr>
          <p:grpSpPr bwMode="auto">
            <a:xfrm>
              <a:off x="4704" y="2112"/>
              <a:ext cx="96" cy="624"/>
              <a:chOff x="3312" y="2112"/>
              <a:chExt cx="96" cy="624"/>
            </a:xfrm>
          </p:grpSpPr>
          <p:sp>
            <p:nvSpPr>
              <p:cNvPr id="19535" name="Line 26"/>
              <p:cNvSpPr>
                <a:spLocks noChangeShapeType="1"/>
              </p:cNvSpPr>
              <p:nvPr/>
            </p:nvSpPr>
            <p:spPr bwMode="auto">
              <a:xfrm>
                <a:off x="3360" y="2112"/>
                <a:ext cx="0" cy="52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9536" name="Oval 27"/>
              <p:cNvSpPr>
                <a:spLocks noChangeArrowheads="1"/>
              </p:cNvSpPr>
              <p:nvPr/>
            </p:nvSpPr>
            <p:spPr bwMode="auto">
              <a:xfrm>
                <a:off x="3312" y="2640"/>
                <a:ext cx="96" cy="96"/>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grpSp>
        <p:grpSp>
          <p:nvGrpSpPr>
            <p:cNvPr id="19532" name="Group 28"/>
            <p:cNvGrpSpPr>
              <a:grpSpLocks/>
            </p:cNvGrpSpPr>
            <p:nvPr/>
          </p:nvGrpSpPr>
          <p:grpSpPr bwMode="auto">
            <a:xfrm>
              <a:off x="4512" y="2112"/>
              <a:ext cx="96" cy="624"/>
              <a:chOff x="3312" y="2112"/>
              <a:chExt cx="96" cy="624"/>
            </a:xfrm>
          </p:grpSpPr>
          <p:sp>
            <p:nvSpPr>
              <p:cNvPr id="19533" name="Line 29"/>
              <p:cNvSpPr>
                <a:spLocks noChangeShapeType="1"/>
              </p:cNvSpPr>
              <p:nvPr/>
            </p:nvSpPr>
            <p:spPr bwMode="auto">
              <a:xfrm>
                <a:off x="3360" y="2112"/>
                <a:ext cx="0" cy="52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9534" name="Oval 30"/>
              <p:cNvSpPr>
                <a:spLocks noChangeArrowheads="1"/>
              </p:cNvSpPr>
              <p:nvPr/>
            </p:nvSpPr>
            <p:spPr bwMode="auto">
              <a:xfrm>
                <a:off x="3312" y="2640"/>
                <a:ext cx="96" cy="96"/>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grpSp>
      </p:grpSp>
      <p:sp>
        <p:nvSpPr>
          <p:cNvPr id="19460" name="Text Box 31"/>
          <p:cNvSpPr txBox="1">
            <a:spLocks noChangeArrowheads="1"/>
          </p:cNvSpPr>
          <p:nvPr/>
        </p:nvSpPr>
        <p:spPr bwMode="auto">
          <a:xfrm>
            <a:off x="2362200" y="3351213"/>
            <a:ext cx="47244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ja-JP" altLang="en-US" sz="2000">
                <a:latin typeface="Times New Roman" panose="02020603050405020304" pitchFamily="18" charset="0"/>
              </a:rPr>
              <a:t>０　　１　　２　　３　　４　　５　　６　　７</a:t>
            </a:r>
            <a:endParaRPr lang="ja-JP" altLang="en-US" sz="2400">
              <a:latin typeface="Times New Roman" panose="02020603050405020304" pitchFamily="18" charset="0"/>
            </a:endParaRPr>
          </a:p>
        </p:txBody>
      </p:sp>
      <p:sp>
        <p:nvSpPr>
          <p:cNvPr id="19461" name="Text Box 32"/>
          <p:cNvSpPr txBox="1">
            <a:spLocks noChangeArrowheads="1"/>
          </p:cNvSpPr>
          <p:nvPr/>
        </p:nvSpPr>
        <p:spPr bwMode="auto">
          <a:xfrm>
            <a:off x="3124200" y="1751013"/>
            <a:ext cx="357188" cy="1006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ja-JP" altLang="en-US" sz="2000">
                <a:latin typeface="Times New Roman" panose="02020603050405020304" pitchFamily="18" charset="0"/>
              </a:rPr>
              <a:t>０</a:t>
            </a:r>
          </a:p>
          <a:p>
            <a:pPr eaLnBrk="1" hangingPunct="1"/>
            <a:r>
              <a:rPr lang="ja-JP" altLang="en-US" sz="2000">
                <a:latin typeface="Times New Roman" panose="02020603050405020304" pitchFamily="18" charset="0"/>
              </a:rPr>
              <a:t>０</a:t>
            </a:r>
          </a:p>
          <a:p>
            <a:pPr eaLnBrk="1" hangingPunct="1"/>
            <a:r>
              <a:rPr lang="ja-JP" altLang="en-US" sz="2000">
                <a:latin typeface="Times New Roman" panose="02020603050405020304" pitchFamily="18" charset="0"/>
              </a:rPr>
              <a:t>１</a:t>
            </a:r>
            <a:endParaRPr lang="ja-JP" altLang="en-US" sz="2400">
              <a:latin typeface="Times New Roman" panose="02020603050405020304" pitchFamily="18" charset="0"/>
            </a:endParaRPr>
          </a:p>
        </p:txBody>
      </p:sp>
      <p:sp>
        <p:nvSpPr>
          <p:cNvPr id="19462" name="Text Box 33"/>
          <p:cNvSpPr txBox="1">
            <a:spLocks noChangeArrowheads="1"/>
          </p:cNvSpPr>
          <p:nvPr/>
        </p:nvSpPr>
        <p:spPr bwMode="auto">
          <a:xfrm>
            <a:off x="4038600" y="1751013"/>
            <a:ext cx="357188" cy="1006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ja-JP" altLang="en-US" sz="2000">
                <a:latin typeface="Times New Roman" panose="02020603050405020304" pitchFamily="18" charset="0"/>
              </a:rPr>
              <a:t>０</a:t>
            </a:r>
          </a:p>
          <a:p>
            <a:pPr eaLnBrk="1" hangingPunct="1"/>
            <a:r>
              <a:rPr lang="ja-JP" altLang="en-US" sz="2000">
                <a:latin typeface="Times New Roman" panose="02020603050405020304" pitchFamily="18" charset="0"/>
              </a:rPr>
              <a:t>１</a:t>
            </a:r>
          </a:p>
          <a:p>
            <a:pPr eaLnBrk="1" hangingPunct="1"/>
            <a:r>
              <a:rPr lang="ja-JP" altLang="en-US" sz="2000">
                <a:latin typeface="Times New Roman" panose="02020603050405020304" pitchFamily="18" charset="0"/>
              </a:rPr>
              <a:t>１</a:t>
            </a:r>
          </a:p>
        </p:txBody>
      </p:sp>
      <p:sp>
        <p:nvSpPr>
          <p:cNvPr id="19463" name="Text Box 34"/>
          <p:cNvSpPr txBox="1">
            <a:spLocks noChangeArrowheads="1"/>
          </p:cNvSpPr>
          <p:nvPr/>
        </p:nvSpPr>
        <p:spPr bwMode="auto">
          <a:xfrm>
            <a:off x="5638800" y="1751013"/>
            <a:ext cx="357188" cy="1006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ja-JP" altLang="en-US" sz="2000">
                <a:latin typeface="Times New Roman" panose="02020603050405020304" pitchFamily="18" charset="0"/>
              </a:rPr>
              <a:t>１</a:t>
            </a:r>
          </a:p>
          <a:p>
            <a:pPr eaLnBrk="1" hangingPunct="1"/>
            <a:r>
              <a:rPr lang="ja-JP" altLang="en-US" sz="2000">
                <a:latin typeface="Times New Roman" panose="02020603050405020304" pitchFamily="18" charset="0"/>
              </a:rPr>
              <a:t>１</a:t>
            </a:r>
          </a:p>
          <a:p>
            <a:pPr eaLnBrk="1" hangingPunct="1"/>
            <a:r>
              <a:rPr lang="ja-JP" altLang="en-US" sz="2000">
                <a:latin typeface="Times New Roman" panose="02020603050405020304" pitchFamily="18" charset="0"/>
              </a:rPr>
              <a:t>０</a:t>
            </a:r>
          </a:p>
        </p:txBody>
      </p:sp>
      <p:sp>
        <p:nvSpPr>
          <p:cNvPr id="19464" name="Line 35"/>
          <p:cNvSpPr>
            <a:spLocks noChangeShapeType="1"/>
          </p:cNvSpPr>
          <p:nvPr/>
        </p:nvSpPr>
        <p:spPr bwMode="auto">
          <a:xfrm flipV="1">
            <a:off x="3200400" y="2589213"/>
            <a:ext cx="0" cy="3048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9465" name="Line 36"/>
          <p:cNvSpPr>
            <a:spLocks noChangeShapeType="1"/>
          </p:cNvSpPr>
          <p:nvPr/>
        </p:nvSpPr>
        <p:spPr bwMode="auto">
          <a:xfrm flipV="1">
            <a:off x="4191000" y="2589213"/>
            <a:ext cx="0" cy="3810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9466" name="Line 37"/>
          <p:cNvSpPr>
            <a:spLocks noChangeShapeType="1"/>
          </p:cNvSpPr>
          <p:nvPr/>
        </p:nvSpPr>
        <p:spPr bwMode="auto">
          <a:xfrm flipV="1">
            <a:off x="5715000" y="2589213"/>
            <a:ext cx="0" cy="3048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9467" name="Text Box 38"/>
          <p:cNvSpPr txBox="1">
            <a:spLocks noChangeArrowheads="1"/>
          </p:cNvSpPr>
          <p:nvPr/>
        </p:nvSpPr>
        <p:spPr bwMode="auto">
          <a:xfrm>
            <a:off x="6842125" y="3060700"/>
            <a:ext cx="1833563"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2000">
                <a:latin typeface="Times New Roman" panose="02020603050405020304" pitchFamily="18" charset="0"/>
              </a:rPr>
              <a:t>Output its own number</a:t>
            </a:r>
          </a:p>
        </p:txBody>
      </p:sp>
      <p:sp>
        <p:nvSpPr>
          <p:cNvPr id="19468" name="Text Box 39"/>
          <p:cNvSpPr txBox="1">
            <a:spLocks noChangeArrowheads="1"/>
          </p:cNvSpPr>
          <p:nvPr/>
        </p:nvSpPr>
        <p:spPr bwMode="auto">
          <a:xfrm>
            <a:off x="5181600" y="2436813"/>
            <a:ext cx="34925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ja-JP" altLang="en-US" sz="2000">
                <a:solidFill>
                  <a:srgbClr val="CC0000"/>
                </a:solidFill>
                <a:latin typeface="Times New Roman" panose="02020603050405020304" pitchFamily="18" charset="0"/>
              </a:rPr>
              <a:t>Ｘ</a:t>
            </a:r>
          </a:p>
        </p:txBody>
      </p:sp>
      <p:sp>
        <p:nvSpPr>
          <p:cNvPr id="19469" name="Text Box 40"/>
          <p:cNvSpPr txBox="1">
            <a:spLocks noChangeArrowheads="1"/>
          </p:cNvSpPr>
          <p:nvPr/>
        </p:nvSpPr>
        <p:spPr bwMode="auto">
          <a:xfrm>
            <a:off x="4267200" y="2436813"/>
            <a:ext cx="34925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ja-JP" altLang="en-US" sz="2000">
                <a:solidFill>
                  <a:srgbClr val="CC0000"/>
                </a:solidFill>
                <a:latin typeface="Times New Roman" panose="02020603050405020304" pitchFamily="18" charset="0"/>
              </a:rPr>
              <a:t>Ｘ</a:t>
            </a:r>
          </a:p>
        </p:txBody>
      </p:sp>
      <p:sp>
        <p:nvSpPr>
          <p:cNvPr id="19470" name="Text Box 41"/>
          <p:cNvSpPr txBox="1">
            <a:spLocks noChangeArrowheads="1"/>
          </p:cNvSpPr>
          <p:nvPr/>
        </p:nvSpPr>
        <p:spPr bwMode="auto">
          <a:xfrm>
            <a:off x="3276600" y="2436813"/>
            <a:ext cx="34925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ja-JP" altLang="en-US" sz="2000">
                <a:solidFill>
                  <a:srgbClr val="CC0000"/>
                </a:solidFill>
                <a:latin typeface="Times New Roman" panose="02020603050405020304" pitchFamily="18" charset="0"/>
              </a:rPr>
              <a:t>Ｘ</a:t>
            </a:r>
          </a:p>
        </p:txBody>
      </p:sp>
      <p:sp>
        <p:nvSpPr>
          <p:cNvPr id="19471" name="Text Box 42"/>
          <p:cNvSpPr txBox="1">
            <a:spLocks noChangeArrowheads="1"/>
          </p:cNvSpPr>
          <p:nvPr/>
        </p:nvSpPr>
        <p:spPr bwMode="auto">
          <a:xfrm>
            <a:off x="4267200" y="2208213"/>
            <a:ext cx="34925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ja-JP" altLang="en-US" sz="2000">
                <a:solidFill>
                  <a:srgbClr val="CC0000"/>
                </a:solidFill>
                <a:latin typeface="Times New Roman" panose="02020603050405020304" pitchFamily="18" charset="0"/>
              </a:rPr>
              <a:t>Ｘ</a:t>
            </a:r>
          </a:p>
        </p:txBody>
      </p:sp>
      <p:grpSp>
        <p:nvGrpSpPr>
          <p:cNvPr id="19472" name="Group 43"/>
          <p:cNvGrpSpPr>
            <a:grpSpLocks/>
          </p:cNvGrpSpPr>
          <p:nvPr/>
        </p:nvGrpSpPr>
        <p:grpSpPr bwMode="auto">
          <a:xfrm>
            <a:off x="1600200" y="4113213"/>
            <a:ext cx="5334000" cy="1143000"/>
            <a:chOff x="3072" y="2112"/>
            <a:chExt cx="2016" cy="624"/>
          </a:xfrm>
        </p:grpSpPr>
        <p:sp>
          <p:nvSpPr>
            <p:cNvPr id="19495" name="Line 44"/>
            <p:cNvSpPr>
              <a:spLocks noChangeShapeType="1"/>
            </p:cNvSpPr>
            <p:nvPr/>
          </p:nvSpPr>
          <p:spPr bwMode="auto">
            <a:xfrm>
              <a:off x="3072" y="2160"/>
              <a:ext cx="2016"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9496" name="Line 45"/>
            <p:cNvSpPr>
              <a:spLocks noChangeShapeType="1"/>
            </p:cNvSpPr>
            <p:nvPr/>
          </p:nvSpPr>
          <p:spPr bwMode="auto">
            <a:xfrm>
              <a:off x="3072" y="2304"/>
              <a:ext cx="2016"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9497" name="Line 46"/>
            <p:cNvSpPr>
              <a:spLocks noChangeShapeType="1"/>
            </p:cNvSpPr>
            <p:nvPr/>
          </p:nvSpPr>
          <p:spPr bwMode="auto">
            <a:xfrm>
              <a:off x="3072" y="2448"/>
              <a:ext cx="2016"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nvGrpSpPr>
            <p:cNvPr id="19498" name="Group 47"/>
            <p:cNvGrpSpPr>
              <a:grpSpLocks/>
            </p:cNvGrpSpPr>
            <p:nvPr/>
          </p:nvGrpSpPr>
          <p:grpSpPr bwMode="auto">
            <a:xfrm>
              <a:off x="3360" y="2112"/>
              <a:ext cx="96" cy="624"/>
              <a:chOff x="3312" y="2112"/>
              <a:chExt cx="96" cy="624"/>
            </a:xfrm>
          </p:grpSpPr>
          <p:sp>
            <p:nvSpPr>
              <p:cNvPr id="19520" name="Line 48"/>
              <p:cNvSpPr>
                <a:spLocks noChangeShapeType="1"/>
              </p:cNvSpPr>
              <p:nvPr/>
            </p:nvSpPr>
            <p:spPr bwMode="auto">
              <a:xfrm>
                <a:off x="3360" y="2112"/>
                <a:ext cx="0" cy="52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9521" name="Oval 49"/>
              <p:cNvSpPr>
                <a:spLocks noChangeArrowheads="1"/>
              </p:cNvSpPr>
              <p:nvPr/>
            </p:nvSpPr>
            <p:spPr bwMode="auto">
              <a:xfrm>
                <a:off x="3312" y="2640"/>
                <a:ext cx="96" cy="96"/>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grpSp>
        <p:grpSp>
          <p:nvGrpSpPr>
            <p:cNvPr id="19499" name="Group 50"/>
            <p:cNvGrpSpPr>
              <a:grpSpLocks/>
            </p:cNvGrpSpPr>
            <p:nvPr/>
          </p:nvGrpSpPr>
          <p:grpSpPr bwMode="auto">
            <a:xfrm>
              <a:off x="3552" y="2112"/>
              <a:ext cx="96" cy="624"/>
              <a:chOff x="3312" y="2112"/>
              <a:chExt cx="96" cy="624"/>
            </a:xfrm>
          </p:grpSpPr>
          <p:sp>
            <p:nvSpPr>
              <p:cNvPr id="19518" name="Line 51"/>
              <p:cNvSpPr>
                <a:spLocks noChangeShapeType="1"/>
              </p:cNvSpPr>
              <p:nvPr/>
            </p:nvSpPr>
            <p:spPr bwMode="auto">
              <a:xfrm>
                <a:off x="3360" y="2112"/>
                <a:ext cx="0" cy="52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9519" name="Oval 52"/>
              <p:cNvSpPr>
                <a:spLocks noChangeArrowheads="1"/>
              </p:cNvSpPr>
              <p:nvPr/>
            </p:nvSpPr>
            <p:spPr bwMode="auto">
              <a:xfrm>
                <a:off x="3312" y="2640"/>
                <a:ext cx="96" cy="96"/>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grpSp>
        <p:grpSp>
          <p:nvGrpSpPr>
            <p:cNvPr id="19500" name="Group 53"/>
            <p:cNvGrpSpPr>
              <a:grpSpLocks/>
            </p:cNvGrpSpPr>
            <p:nvPr/>
          </p:nvGrpSpPr>
          <p:grpSpPr bwMode="auto">
            <a:xfrm>
              <a:off x="3744" y="2112"/>
              <a:ext cx="96" cy="624"/>
              <a:chOff x="3312" y="2112"/>
              <a:chExt cx="96" cy="624"/>
            </a:xfrm>
          </p:grpSpPr>
          <p:sp>
            <p:nvSpPr>
              <p:cNvPr id="19516" name="Line 54"/>
              <p:cNvSpPr>
                <a:spLocks noChangeShapeType="1"/>
              </p:cNvSpPr>
              <p:nvPr/>
            </p:nvSpPr>
            <p:spPr bwMode="auto">
              <a:xfrm>
                <a:off x="3360" y="2112"/>
                <a:ext cx="0" cy="52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9517" name="Oval 55"/>
              <p:cNvSpPr>
                <a:spLocks noChangeArrowheads="1"/>
              </p:cNvSpPr>
              <p:nvPr/>
            </p:nvSpPr>
            <p:spPr bwMode="auto">
              <a:xfrm>
                <a:off x="3312" y="2640"/>
                <a:ext cx="96" cy="96"/>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grpSp>
        <p:grpSp>
          <p:nvGrpSpPr>
            <p:cNvPr id="19501" name="Group 56"/>
            <p:cNvGrpSpPr>
              <a:grpSpLocks/>
            </p:cNvGrpSpPr>
            <p:nvPr/>
          </p:nvGrpSpPr>
          <p:grpSpPr bwMode="auto">
            <a:xfrm>
              <a:off x="3936" y="2112"/>
              <a:ext cx="96" cy="624"/>
              <a:chOff x="3312" y="2112"/>
              <a:chExt cx="96" cy="624"/>
            </a:xfrm>
          </p:grpSpPr>
          <p:sp>
            <p:nvSpPr>
              <p:cNvPr id="19514" name="Line 57"/>
              <p:cNvSpPr>
                <a:spLocks noChangeShapeType="1"/>
              </p:cNvSpPr>
              <p:nvPr/>
            </p:nvSpPr>
            <p:spPr bwMode="auto">
              <a:xfrm>
                <a:off x="3360" y="2112"/>
                <a:ext cx="0" cy="52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9515" name="Oval 58"/>
              <p:cNvSpPr>
                <a:spLocks noChangeArrowheads="1"/>
              </p:cNvSpPr>
              <p:nvPr/>
            </p:nvSpPr>
            <p:spPr bwMode="auto">
              <a:xfrm>
                <a:off x="3312" y="2640"/>
                <a:ext cx="96" cy="96"/>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grpSp>
        <p:grpSp>
          <p:nvGrpSpPr>
            <p:cNvPr id="19502" name="Group 59"/>
            <p:cNvGrpSpPr>
              <a:grpSpLocks/>
            </p:cNvGrpSpPr>
            <p:nvPr/>
          </p:nvGrpSpPr>
          <p:grpSpPr bwMode="auto">
            <a:xfrm>
              <a:off x="4128" y="2112"/>
              <a:ext cx="96" cy="624"/>
              <a:chOff x="3312" y="2112"/>
              <a:chExt cx="96" cy="624"/>
            </a:xfrm>
          </p:grpSpPr>
          <p:sp>
            <p:nvSpPr>
              <p:cNvPr id="19512" name="Line 60"/>
              <p:cNvSpPr>
                <a:spLocks noChangeShapeType="1"/>
              </p:cNvSpPr>
              <p:nvPr/>
            </p:nvSpPr>
            <p:spPr bwMode="auto">
              <a:xfrm>
                <a:off x="3360" y="2112"/>
                <a:ext cx="0" cy="52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9513" name="Oval 61"/>
              <p:cNvSpPr>
                <a:spLocks noChangeArrowheads="1"/>
              </p:cNvSpPr>
              <p:nvPr/>
            </p:nvSpPr>
            <p:spPr bwMode="auto">
              <a:xfrm>
                <a:off x="3312" y="2640"/>
                <a:ext cx="96" cy="96"/>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grpSp>
        <p:grpSp>
          <p:nvGrpSpPr>
            <p:cNvPr id="19503" name="Group 62"/>
            <p:cNvGrpSpPr>
              <a:grpSpLocks/>
            </p:cNvGrpSpPr>
            <p:nvPr/>
          </p:nvGrpSpPr>
          <p:grpSpPr bwMode="auto">
            <a:xfrm>
              <a:off x="4320" y="2112"/>
              <a:ext cx="96" cy="624"/>
              <a:chOff x="3312" y="2112"/>
              <a:chExt cx="96" cy="624"/>
            </a:xfrm>
          </p:grpSpPr>
          <p:sp>
            <p:nvSpPr>
              <p:cNvPr id="19510" name="Line 63"/>
              <p:cNvSpPr>
                <a:spLocks noChangeShapeType="1"/>
              </p:cNvSpPr>
              <p:nvPr/>
            </p:nvSpPr>
            <p:spPr bwMode="auto">
              <a:xfrm>
                <a:off x="3360" y="2112"/>
                <a:ext cx="0" cy="52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9511" name="Oval 64"/>
              <p:cNvSpPr>
                <a:spLocks noChangeArrowheads="1"/>
              </p:cNvSpPr>
              <p:nvPr/>
            </p:nvSpPr>
            <p:spPr bwMode="auto">
              <a:xfrm>
                <a:off x="3312" y="2640"/>
                <a:ext cx="96" cy="96"/>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grpSp>
        <p:grpSp>
          <p:nvGrpSpPr>
            <p:cNvPr id="19504" name="Group 65"/>
            <p:cNvGrpSpPr>
              <a:grpSpLocks/>
            </p:cNvGrpSpPr>
            <p:nvPr/>
          </p:nvGrpSpPr>
          <p:grpSpPr bwMode="auto">
            <a:xfrm>
              <a:off x="4704" y="2112"/>
              <a:ext cx="96" cy="624"/>
              <a:chOff x="3312" y="2112"/>
              <a:chExt cx="96" cy="624"/>
            </a:xfrm>
          </p:grpSpPr>
          <p:sp>
            <p:nvSpPr>
              <p:cNvPr id="19508" name="Line 66"/>
              <p:cNvSpPr>
                <a:spLocks noChangeShapeType="1"/>
              </p:cNvSpPr>
              <p:nvPr/>
            </p:nvSpPr>
            <p:spPr bwMode="auto">
              <a:xfrm>
                <a:off x="3360" y="2112"/>
                <a:ext cx="0" cy="52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9509" name="Oval 67"/>
              <p:cNvSpPr>
                <a:spLocks noChangeArrowheads="1"/>
              </p:cNvSpPr>
              <p:nvPr/>
            </p:nvSpPr>
            <p:spPr bwMode="auto">
              <a:xfrm>
                <a:off x="3312" y="2640"/>
                <a:ext cx="96" cy="96"/>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grpSp>
        <p:grpSp>
          <p:nvGrpSpPr>
            <p:cNvPr id="19505" name="Group 68"/>
            <p:cNvGrpSpPr>
              <a:grpSpLocks/>
            </p:cNvGrpSpPr>
            <p:nvPr/>
          </p:nvGrpSpPr>
          <p:grpSpPr bwMode="auto">
            <a:xfrm>
              <a:off x="4512" y="2112"/>
              <a:ext cx="96" cy="624"/>
              <a:chOff x="3312" y="2112"/>
              <a:chExt cx="96" cy="624"/>
            </a:xfrm>
          </p:grpSpPr>
          <p:sp>
            <p:nvSpPr>
              <p:cNvPr id="19506" name="Line 69"/>
              <p:cNvSpPr>
                <a:spLocks noChangeShapeType="1"/>
              </p:cNvSpPr>
              <p:nvPr/>
            </p:nvSpPr>
            <p:spPr bwMode="auto">
              <a:xfrm>
                <a:off x="3360" y="2112"/>
                <a:ext cx="0" cy="52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9507" name="Oval 70"/>
              <p:cNvSpPr>
                <a:spLocks noChangeArrowheads="1"/>
              </p:cNvSpPr>
              <p:nvPr/>
            </p:nvSpPr>
            <p:spPr bwMode="auto">
              <a:xfrm>
                <a:off x="3312" y="2640"/>
                <a:ext cx="96" cy="96"/>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grpSp>
      </p:grpSp>
      <p:sp>
        <p:nvSpPr>
          <p:cNvPr id="19473" name="Text Box 71"/>
          <p:cNvSpPr txBox="1">
            <a:spLocks noChangeArrowheads="1"/>
          </p:cNvSpPr>
          <p:nvPr/>
        </p:nvSpPr>
        <p:spPr bwMode="auto">
          <a:xfrm>
            <a:off x="2286000" y="5408613"/>
            <a:ext cx="47244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ja-JP" altLang="en-US" sz="2000">
                <a:latin typeface="Times New Roman" panose="02020603050405020304" pitchFamily="18" charset="0"/>
              </a:rPr>
              <a:t>０　　１　　２　　３　　４　　５　　６　　７</a:t>
            </a:r>
            <a:endParaRPr lang="ja-JP" altLang="en-US" sz="2400">
              <a:latin typeface="Times New Roman" panose="02020603050405020304" pitchFamily="18" charset="0"/>
            </a:endParaRPr>
          </a:p>
        </p:txBody>
      </p:sp>
      <p:grpSp>
        <p:nvGrpSpPr>
          <p:cNvPr id="118856" name="Group 72"/>
          <p:cNvGrpSpPr>
            <a:grpSpLocks/>
          </p:cNvGrpSpPr>
          <p:nvPr/>
        </p:nvGrpSpPr>
        <p:grpSpPr bwMode="auto">
          <a:xfrm>
            <a:off x="4038600" y="3808413"/>
            <a:ext cx="1881188" cy="1006475"/>
            <a:chOff x="2544" y="2399"/>
            <a:chExt cx="1185" cy="634"/>
          </a:xfrm>
        </p:grpSpPr>
        <p:sp>
          <p:nvSpPr>
            <p:cNvPr id="19493" name="Text Box 73"/>
            <p:cNvSpPr txBox="1">
              <a:spLocks noChangeArrowheads="1"/>
            </p:cNvSpPr>
            <p:nvPr/>
          </p:nvSpPr>
          <p:spPr bwMode="auto">
            <a:xfrm>
              <a:off x="2544" y="2399"/>
              <a:ext cx="225" cy="63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ja-JP" altLang="en-US" sz="2000">
                  <a:latin typeface="Times New Roman" panose="02020603050405020304" pitchFamily="18" charset="0"/>
                </a:rPr>
                <a:t>０</a:t>
              </a:r>
            </a:p>
            <a:p>
              <a:pPr eaLnBrk="1" hangingPunct="1"/>
              <a:r>
                <a:rPr lang="ja-JP" altLang="en-US" sz="2000">
                  <a:latin typeface="Times New Roman" panose="02020603050405020304" pitchFamily="18" charset="0"/>
                </a:rPr>
                <a:t>１</a:t>
              </a:r>
            </a:p>
            <a:p>
              <a:pPr eaLnBrk="1" hangingPunct="1"/>
              <a:r>
                <a:rPr lang="ja-JP" altLang="en-US" sz="2000">
                  <a:latin typeface="Times New Roman" panose="02020603050405020304" pitchFamily="18" charset="0"/>
                </a:rPr>
                <a:t>１</a:t>
              </a:r>
            </a:p>
          </p:txBody>
        </p:sp>
        <p:sp>
          <p:nvSpPr>
            <p:cNvPr id="19494" name="Text Box 74"/>
            <p:cNvSpPr txBox="1">
              <a:spLocks noChangeArrowheads="1"/>
            </p:cNvSpPr>
            <p:nvPr/>
          </p:nvSpPr>
          <p:spPr bwMode="auto">
            <a:xfrm>
              <a:off x="3504" y="2399"/>
              <a:ext cx="225" cy="63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ja-JP" altLang="en-US" sz="2000">
                  <a:latin typeface="Times New Roman" panose="02020603050405020304" pitchFamily="18" charset="0"/>
                </a:rPr>
                <a:t>１</a:t>
              </a:r>
            </a:p>
            <a:p>
              <a:pPr eaLnBrk="1" hangingPunct="1"/>
              <a:r>
                <a:rPr lang="ja-JP" altLang="en-US" sz="2000">
                  <a:latin typeface="Times New Roman" panose="02020603050405020304" pitchFamily="18" charset="0"/>
                </a:rPr>
                <a:t>１</a:t>
              </a:r>
            </a:p>
            <a:p>
              <a:pPr eaLnBrk="1" hangingPunct="1"/>
              <a:r>
                <a:rPr lang="ja-JP" altLang="en-US" sz="2000">
                  <a:latin typeface="Times New Roman" panose="02020603050405020304" pitchFamily="18" charset="0"/>
                </a:rPr>
                <a:t>０</a:t>
              </a:r>
            </a:p>
          </p:txBody>
        </p:sp>
      </p:grpSp>
      <p:sp>
        <p:nvSpPr>
          <p:cNvPr id="19475" name="Text Box 75"/>
          <p:cNvSpPr txBox="1">
            <a:spLocks noChangeArrowheads="1"/>
          </p:cNvSpPr>
          <p:nvPr/>
        </p:nvSpPr>
        <p:spPr bwMode="auto">
          <a:xfrm>
            <a:off x="6477000" y="5045075"/>
            <a:ext cx="1911350"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2000">
                <a:latin typeface="Times New Roman" panose="02020603050405020304" pitchFamily="18" charset="0"/>
              </a:rPr>
              <a:t>Parallel check is possible</a:t>
            </a:r>
          </a:p>
        </p:txBody>
      </p:sp>
      <p:sp>
        <p:nvSpPr>
          <p:cNvPr id="19476" name="Text Box 76"/>
          <p:cNvSpPr txBox="1">
            <a:spLocks noChangeArrowheads="1"/>
          </p:cNvSpPr>
          <p:nvPr/>
        </p:nvSpPr>
        <p:spPr bwMode="auto">
          <a:xfrm>
            <a:off x="4191000" y="4265613"/>
            <a:ext cx="34925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ja-JP" altLang="en-US" sz="2000">
                <a:solidFill>
                  <a:srgbClr val="CC0000"/>
                </a:solidFill>
                <a:latin typeface="Times New Roman" panose="02020603050405020304" pitchFamily="18" charset="0"/>
              </a:rPr>
              <a:t>Ｘ</a:t>
            </a:r>
          </a:p>
        </p:txBody>
      </p:sp>
      <p:sp>
        <p:nvSpPr>
          <p:cNvPr id="19477" name="Text Box 77"/>
          <p:cNvSpPr txBox="1">
            <a:spLocks noChangeArrowheads="1"/>
          </p:cNvSpPr>
          <p:nvPr/>
        </p:nvSpPr>
        <p:spPr bwMode="auto">
          <a:xfrm>
            <a:off x="5105400" y="4494213"/>
            <a:ext cx="34925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ja-JP" altLang="en-US" sz="2000">
                <a:solidFill>
                  <a:srgbClr val="CC0000"/>
                </a:solidFill>
                <a:latin typeface="Times New Roman" panose="02020603050405020304" pitchFamily="18" charset="0"/>
              </a:rPr>
              <a:t>Ｘ</a:t>
            </a:r>
          </a:p>
        </p:txBody>
      </p:sp>
      <p:sp>
        <p:nvSpPr>
          <p:cNvPr id="19478" name="Text Box 78"/>
          <p:cNvSpPr txBox="1">
            <a:spLocks noChangeArrowheads="1"/>
          </p:cNvSpPr>
          <p:nvPr/>
        </p:nvSpPr>
        <p:spPr bwMode="auto">
          <a:xfrm>
            <a:off x="4191000" y="4494213"/>
            <a:ext cx="34925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ja-JP" altLang="en-US" sz="2000">
                <a:solidFill>
                  <a:srgbClr val="CC0000"/>
                </a:solidFill>
                <a:latin typeface="Times New Roman" panose="02020603050405020304" pitchFamily="18" charset="0"/>
              </a:rPr>
              <a:t>Ｘ</a:t>
            </a:r>
          </a:p>
        </p:txBody>
      </p:sp>
      <p:sp>
        <p:nvSpPr>
          <p:cNvPr id="19479" name="Text Box 79"/>
          <p:cNvSpPr txBox="1">
            <a:spLocks noChangeArrowheads="1"/>
          </p:cNvSpPr>
          <p:nvPr/>
        </p:nvSpPr>
        <p:spPr bwMode="auto">
          <a:xfrm>
            <a:off x="3200400" y="4494213"/>
            <a:ext cx="34925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ja-JP" altLang="en-US" sz="2000">
                <a:solidFill>
                  <a:srgbClr val="CC0000"/>
                </a:solidFill>
                <a:latin typeface="Times New Roman" panose="02020603050405020304" pitchFamily="18" charset="0"/>
              </a:rPr>
              <a:t>Ｘ</a:t>
            </a:r>
          </a:p>
        </p:txBody>
      </p:sp>
      <p:grpSp>
        <p:nvGrpSpPr>
          <p:cNvPr id="118864" name="Group 80"/>
          <p:cNvGrpSpPr>
            <a:grpSpLocks/>
          </p:cNvGrpSpPr>
          <p:nvPr/>
        </p:nvGrpSpPr>
        <p:grpSpPr bwMode="auto">
          <a:xfrm>
            <a:off x="1619250" y="4221163"/>
            <a:ext cx="5329238" cy="503237"/>
            <a:chOff x="1020" y="2659"/>
            <a:chExt cx="3357" cy="317"/>
          </a:xfrm>
        </p:grpSpPr>
        <p:sp>
          <p:nvSpPr>
            <p:cNvPr id="19486" name="Line 81"/>
            <p:cNvSpPr>
              <a:spLocks noChangeShapeType="1"/>
            </p:cNvSpPr>
            <p:nvPr/>
          </p:nvSpPr>
          <p:spPr bwMode="auto">
            <a:xfrm>
              <a:off x="1020" y="2659"/>
              <a:ext cx="3357" cy="0"/>
            </a:xfrm>
            <a:prstGeom prst="line">
              <a:avLst/>
            </a:prstGeom>
            <a:noFill/>
            <a:ln w="38100">
              <a:solidFill>
                <a:srgbClr val="FF66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9487" name="Line 82"/>
            <p:cNvSpPr>
              <a:spLocks noChangeShapeType="1"/>
            </p:cNvSpPr>
            <p:nvPr/>
          </p:nvSpPr>
          <p:spPr bwMode="auto">
            <a:xfrm>
              <a:off x="2835" y="2795"/>
              <a:ext cx="1088" cy="0"/>
            </a:xfrm>
            <a:prstGeom prst="line">
              <a:avLst/>
            </a:prstGeom>
            <a:noFill/>
            <a:ln w="38100">
              <a:solidFill>
                <a:srgbClr val="FF66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9488" name="Line 83"/>
            <p:cNvSpPr>
              <a:spLocks noChangeShapeType="1"/>
            </p:cNvSpPr>
            <p:nvPr/>
          </p:nvSpPr>
          <p:spPr bwMode="auto">
            <a:xfrm>
              <a:off x="1429" y="2795"/>
              <a:ext cx="1179" cy="0"/>
            </a:xfrm>
            <a:prstGeom prst="line">
              <a:avLst/>
            </a:prstGeom>
            <a:noFill/>
            <a:ln w="38100">
              <a:solidFill>
                <a:srgbClr val="FF66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9489" name="Line 84"/>
            <p:cNvSpPr>
              <a:spLocks noChangeShapeType="1"/>
            </p:cNvSpPr>
            <p:nvPr/>
          </p:nvSpPr>
          <p:spPr bwMode="auto">
            <a:xfrm>
              <a:off x="3470" y="2976"/>
              <a:ext cx="408" cy="0"/>
            </a:xfrm>
            <a:prstGeom prst="line">
              <a:avLst/>
            </a:prstGeom>
            <a:noFill/>
            <a:ln w="38100">
              <a:solidFill>
                <a:srgbClr val="FF66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9490" name="Line 85"/>
            <p:cNvSpPr>
              <a:spLocks noChangeShapeType="1"/>
            </p:cNvSpPr>
            <p:nvPr/>
          </p:nvSpPr>
          <p:spPr bwMode="auto">
            <a:xfrm>
              <a:off x="2835" y="2976"/>
              <a:ext cx="408" cy="0"/>
            </a:xfrm>
            <a:prstGeom prst="line">
              <a:avLst/>
            </a:prstGeom>
            <a:noFill/>
            <a:ln w="38100">
              <a:solidFill>
                <a:srgbClr val="FF66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9491" name="Line 86"/>
            <p:cNvSpPr>
              <a:spLocks noChangeShapeType="1"/>
            </p:cNvSpPr>
            <p:nvPr/>
          </p:nvSpPr>
          <p:spPr bwMode="auto">
            <a:xfrm>
              <a:off x="2154" y="2976"/>
              <a:ext cx="408" cy="0"/>
            </a:xfrm>
            <a:prstGeom prst="line">
              <a:avLst/>
            </a:prstGeom>
            <a:noFill/>
            <a:ln w="38100">
              <a:solidFill>
                <a:srgbClr val="FF66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9492" name="Line 87"/>
            <p:cNvSpPr>
              <a:spLocks noChangeShapeType="1"/>
            </p:cNvSpPr>
            <p:nvPr/>
          </p:nvSpPr>
          <p:spPr bwMode="auto">
            <a:xfrm>
              <a:off x="1519" y="2976"/>
              <a:ext cx="408" cy="0"/>
            </a:xfrm>
            <a:prstGeom prst="line">
              <a:avLst/>
            </a:prstGeom>
            <a:noFill/>
            <a:ln w="38100">
              <a:solidFill>
                <a:srgbClr val="FF66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grpSp>
        <p:nvGrpSpPr>
          <p:cNvPr id="118872" name="Group 88"/>
          <p:cNvGrpSpPr>
            <a:grpSpLocks/>
          </p:cNvGrpSpPr>
          <p:nvPr/>
        </p:nvGrpSpPr>
        <p:grpSpPr bwMode="auto">
          <a:xfrm>
            <a:off x="4284663" y="3860800"/>
            <a:ext cx="1727200" cy="504825"/>
            <a:chOff x="2699" y="2432"/>
            <a:chExt cx="1088" cy="318"/>
          </a:xfrm>
        </p:grpSpPr>
        <p:sp>
          <p:nvSpPr>
            <p:cNvPr id="19484" name="Line 89"/>
            <p:cNvSpPr>
              <a:spLocks noChangeShapeType="1"/>
            </p:cNvSpPr>
            <p:nvPr/>
          </p:nvSpPr>
          <p:spPr bwMode="auto">
            <a:xfrm flipH="1">
              <a:off x="3696" y="2432"/>
              <a:ext cx="91" cy="91"/>
            </a:xfrm>
            <a:prstGeom prst="line">
              <a:avLst/>
            </a:prstGeom>
            <a:noFill/>
            <a:ln w="28575">
              <a:solidFill>
                <a:srgbClr val="FF6699"/>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9485" name="Line 90"/>
            <p:cNvSpPr>
              <a:spLocks noChangeShapeType="1"/>
            </p:cNvSpPr>
            <p:nvPr/>
          </p:nvSpPr>
          <p:spPr bwMode="auto">
            <a:xfrm flipH="1">
              <a:off x="2699" y="2659"/>
              <a:ext cx="91" cy="91"/>
            </a:xfrm>
            <a:prstGeom prst="line">
              <a:avLst/>
            </a:prstGeom>
            <a:noFill/>
            <a:ln w="28575">
              <a:solidFill>
                <a:srgbClr val="FF6699"/>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118875" name="Text Box 91"/>
          <p:cNvSpPr txBox="1">
            <a:spLocks noChangeArrowheads="1"/>
          </p:cNvSpPr>
          <p:nvPr/>
        </p:nvSpPr>
        <p:spPr bwMode="auto">
          <a:xfrm>
            <a:off x="3048000" y="3808413"/>
            <a:ext cx="357188" cy="1006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ja-JP" altLang="en-US" sz="2000">
                <a:latin typeface="Times New Roman" panose="02020603050405020304" pitchFamily="18" charset="0"/>
              </a:rPr>
              <a:t>０</a:t>
            </a:r>
          </a:p>
          <a:p>
            <a:pPr eaLnBrk="1" hangingPunct="1"/>
            <a:r>
              <a:rPr lang="ja-JP" altLang="en-US" sz="2000">
                <a:latin typeface="Times New Roman" panose="02020603050405020304" pitchFamily="18" charset="0"/>
              </a:rPr>
              <a:t>０</a:t>
            </a:r>
          </a:p>
          <a:p>
            <a:pPr eaLnBrk="1" hangingPunct="1"/>
            <a:r>
              <a:rPr lang="ja-JP" altLang="en-US" sz="2000">
                <a:latin typeface="Times New Roman" panose="02020603050405020304" pitchFamily="18" charset="0"/>
              </a:rPr>
              <a:t>１</a:t>
            </a:r>
            <a:endParaRPr lang="ja-JP" altLang="en-US" sz="2400">
              <a:latin typeface="Times New Roman" panose="02020603050405020304" pitchFamily="18" charset="0"/>
            </a:endParaRPr>
          </a:p>
        </p:txBody>
      </p:sp>
      <p:sp>
        <p:nvSpPr>
          <p:cNvPr id="19483" name="Text Box 92"/>
          <p:cNvSpPr txBox="1">
            <a:spLocks noChangeArrowheads="1"/>
          </p:cNvSpPr>
          <p:nvPr/>
        </p:nvSpPr>
        <p:spPr bwMode="auto">
          <a:xfrm>
            <a:off x="4427538" y="1341438"/>
            <a:ext cx="3673475"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pPr>
            <a:r>
              <a:rPr lang="en-US" altLang="ja-JP"/>
              <a:t>Set cut-points on the bus</a:t>
            </a: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18864"/>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118872"/>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xit" presetSubtype="0" fill="hold" nodeType="clickEffect">
                                  <p:stCondLst>
                                    <p:cond delay="0"/>
                                  </p:stCondLst>
                                  <p:childTnLst>
                                    <p:set>
                                      <p:cBhvr>
                                        <p:cTn id="14" dur="1" fill="hold">
                                          <p:stCondLst>
                                            <p:cond delay="0"/>
                                          </p:stCondLst>
                                        </p:cTn>
                                        <p:tgtEl>
                                          <p:spTgt spid="118856"/>
                                        </p:tgtEl>
                                        <p:attrNameLst>
                                          <p:attrName>style.visibility</p:attrName>
                                        </p:attrNameLst>
                                      </p:cBhvr>
                                      <p:to>
                                        <p:strVal val="hidden"/>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6" presetClass="emph" presetSubtype="0" fill="hold" grpId="0" nodeType="clickEffect">
                                  <p:stCondLst>
                                    <p:cond delay="0"/>
                                  </p:stCondLst>
                                  <p:childTnLst>
                                    <p:animScale>
                                      <p:cBhvr>
                                        <p:cTn id="18" dur="2000" fill="hold"/>
                                        <p:tgtEl>
                                          <p:spTgt spid="118875"/>
                                        </p:tgtEl>
                                      </p:cBhvr>
                                      <p:by x="150000" y="15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8875"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pPr eaLnBrk="1" hangingPunct="1"/>
            <a:r>
              <a:rPr lang="en-US" altLang="ja-JP"/>
              <a:t>Starvation Problem </a:t>
            </a:r>
          </a:p>
        </p:txBody>
      </p:sp>
      <p:sp>
        <p:nvSpPr>
          <p:cNvPr id="20483" name="Rectangle 3"/>
          <p:cNvSpPr>
            <a:spLocks noGrp="1" noChangeArrowheads="1"/>
          </p:cNvSpPr>
          <p:nvPr>
            <p:ph type="body" idx="1"/>
          </p:nvPr>
        </p:nvSpPr>
        <p:spPr/>
        <p:txBody>
          <a:bodyPr/>
          <a:lstStyle/>
          <a:p>
            <a:pPr eaLnBrk="1" hangingPunct="1"/>
            <a:r>
              <a:rPr lang="en-US" altLang="ja-JP"/>
              <a:t>If the priority of the arbiter is fixed, a weak module cannot use the bus continuously.</a:t>
            </a:r>
          </a:p>
          <a:p>
            <a:pPr eaLnBrk="1" hangingPunct="1"/>
            <a:r>
              <a:rPr lang="en-US" altLang="ja-JP"/>
              <a:t>Central arbiter</a:t>
            </a:r>
          </a:p>
          <a:p>
            <a:pPr eaLnBrk="1" hangingPunct="1">
              <a:buFont typeface="Wingdings" panose="05000000000000000000" pitchFamily="2" charset="2"/>
              <a:buNone/>
            </a:pPr>
            <a:r>
              <a:rPr lang="en-US" altLang="ja-JP"/>
              <a:t>→ Round robin priority scheduling</a:t>
            </a:r>
          </a:p>
          <a:p>
            <a:pPr eaLnBrk="1" hangingPunct="1"/>
            <a:r>
              <a:rPr lang="en-US" altLang="ja-JP"/>
              <a:t>Distributed arbiter</a:t>
            </a:r>
          </a:p>
          <a:p>
            <a:pPr eaLnBrk="1" hangingPunct="1">
              <a:buFont typeface="Wingdings" panose="05000000000000000000" pitchFamily="2" charset="2"/>
              <a:buNone/>
            </a:pPr>
            <a:r>
              <a:rPr lang="en-US" altLang="ja-JP"/>
              <a:t>→ The next request cannot be issued until all requesting modules satisfy their requests.</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pPr eaLnBrk="1" hangingPunct="1"/>
            <a:r>
              <a:rPr lang="en-US" altLang="ja-JP"/>
              <a:t>Round</a:t>
            </a:r>
            <a:r>
              <a:rPr lang="ja-JP" altLang="en-US"/>
              <a:t>　</a:t>
            </a:r>
            <a:r>
              <a:rPr lang="en-US" altLang="ja-JP"/>
              <a:t>Robin</a:t>
            </a:r>
          </a:p>
        </p:txBody>
      </p:sp>
      <p:sp>
        <p:nvSpPr>
          <p:cNvPr id="21507" name="Oval 4"/>
          <p:cNvSpPr>
            <a:spLocks noChangeArrowheads="1"/>
          </p:cNvSpPr>
          <p:nvPr/>
        </p:nvSpPr>
        <p:spPr bwMode="auto">
          <a:xfrm>
            <a:off x="1547813" y="1628775"/>
            <a:ext cx="360362" cy="360363"/>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21508" name="Oval 5"/>
          <p:cNvSpPr>
            <a:spLocks noChangeArrowheads="1"/>
          </p:cNvSpPr>
          <p:nvPr/>
        </p:nvSpPr>
        <p:spPr bwMode="auto">
          <a:xfrm>
            <a:off x="2268538" y="1628775"/>
            <a:ext cx="360362" cy="360363"/>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21509" name="Oval 6"/>
          <p:cNvSpPr>
            <a:spLocks noChangeArrowheads="1"/>
          </p:cNvSpPr>
          <p:nvPr/>
        </p:nvSpPr>
        <p:spPr bwMode="auto">
          <a:xfrm>
            <a:off x="3132138" y="1628775"/>
            <a:ext cx="360362" cy="360363"/>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21510" name="Oval 7"/>
          <p:cNvSpPr>
            <a:spLocks noChangeArrowheads="1"/>
          </p:cNvSpPr>
          <p:nvPr/>
        </p:nvSpPr>
        <p:spPr bwMode="auto">
          <a:xfrm>
            <a:off x="3924300" y="1628775"/>
            <a:ext cx="360363" cy="360363"/>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21511" name="Oval 8"/>
          <p:cNvSpPr>
            <a:spLocks noChangeArrowheads="1"/>
          </p:cNvSpPr>
          <p:nvPr/>
        </p:nvSpPr>
        <p:spPr bwMode="auto">
          <a:xfrm>
            <a:off x="4716463" y="1628775"/>
            <a:ext cx="360362" cy="360363"/>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21512" name="Oval 9"/>
          <p:cNvSpPr>
            <a:spLocks noChangeArrowheads="1"/>
          </p:cNvSpPr>
          <p:nvPr/>
        </p:nvSpPr>
        <p:spPr bwMode="auto">
          <a:xfrm>
            <a:off x="5580063" y="1628775"/>
            <a:ext cx="360362" cy="360363"/>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21513" name="Oval 10"/>
          <p:cNvSpPr>
            <a:spLocks noChangeArrowheads="1"/>
          </p:cNvSpPr>
          <p:nvPr/>
        </p:nvSpPr>
        <p:spPr bwMode="auto">
          <a:xfrm>
            <a:off x="6372225" y="1628775"/>
            <a:ext cx="360363" cy="360363"/>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21514" name="Oval 11"/>
          <p:cNvSpPr>
            <a:spLocks noChangeArrowheads="1"/>
          </p:cNvSpPr>
          <p:nvPr/>
        </p:nvSpPr>
        <p:spPr bwMode="auto">
          <a:xfrm>
            <a:off x="7235825" y="1628775"/>
            <a:ext cx="360363" cy="360363"/>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21515" name="Text Box 12"/>
          <p:cNvSpPr txBox="1">
            <a:spLocks noChangeArrowheads="1"/>
          </p:cNvSpPr>
          <p:nvPr/>
        </p:nvSpPr>
        <p:spPr bwMode="auto">
          <a:xfrm>
            <a:off x="231775" y="2152650"/>
            <a:ext cx="9842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Priority</a:t>
            </a:r>
          </a:p>
        </p:txBody>
      </p:sp>
      <p:sp>
        <p:nvSpPr>
          <p:cNvPr id="21516" name="Text Box 13"/>
          <p:cNvSpPr txBox="1">
            <a:spLocks noChangeArrowheads="1"/>
          </p:cNvSpPr>
          <p:nvPr/>
        </p:nvSpPr>
        <p:spPr bwMode="auto">
          <a:xfrm>
            <a:off x="1384300" y="2152650"/>
            <a:ext cx="565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000</a:t>
            </a:r>
          </a:p>
        </p:txBody>
      </p:sp>
      <p:sp>
        <p:nvSpPr>
          <p:cNvPr id="21517" name="Text Box 14"/>
          <p:cNvSpPr txBox="1">
            <a:spLocks noChangeArrowheads="1"/>
          </p:cNvSpPr>
          <p:nvPr/>
        </p:nvSpPr>
        <p:spPr bwMode="auto">
          <a:xfrm>
            <a:off x="2206625" y="2133600"/>
            <a:ext cx="565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001</a:t>
            </a:r>
          </a:p>
        </p:txBody>
      </p:sp>
      <p:sp>
        <p:nvSpPr>
          <p:cNvPr id="21518" name="Text Box 15"/>
          <p:cNvSpPr txBox="1">
            <a:spLocks noChangeArrowheads="1"/>
          </p:cNvSpPr>
          <p:nvPr/>
        </p:nvSpPr>
        <p:spPr bwMode="auto">
          <a:xfrm>
            <a:off x="3028950" y="2114550"/>
            <a:ext cx="565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010</a:t>
            </a:r>
          </a:p>
        </p:txBody>
      </p:sp>
      <p:sp>
        <p:nvSpPr>
          <p:cNvPr id="21519" name="Text Box 16"/>
          <p:cNvSpPr txBox="1">
            <a:spLocks noChangeArrowheads="1"/>
          </p:cNvSpPr>
          <p:nvPr/>
        </p:nvSpPr>
        <p:spPr bwMode="auto">
          <a:xfrm>
            <a:off x="3851275" y="2095500"/>
            <a:ext cx="565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011</a:t>
            </a:r>
          </a:p>
        </p:txBody>
      </p:sp>
      <p:sp>
        <p:nvSpPr>
          <p:cNvPr id="21520" name="Text Box 17"/>
          <p:cNvSpPr txBox="1">
            <a:spLocks noChangeArrowheads="1"/>
          </p:cNvSpPr>
          <p:nvPr/>
        </p:nvSpPr>
        <p:spPr bwMode="auto">
          <a:xfrm>
            <a:off x="4673600" y="2076450"/>
            <a:ext cx="565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100</a:t>
            </a:r>
          </a:p>
        </p:txBody>
      </p:sp>
      <p:sp>
        <p:nvSpPr>
          <p:cNvPr id="21521" name="Text Box 18"/>
          <p:cNvSpPr txBox="1">
            <a:spLocks noChangeArrowheads="1"/>
          </p:cNvSpPr>
          <p:nvPr/>
        </p:nvSpPr>
        <p:spPr bwMode="auto">
          <a:xfrm>
            <a:off x="5495925" y="2057400"/>
            <a:ext cx="565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101</a:t>
            </a:r>
          </a:p>
        </p:txBody>
      </p:sp>
      <p:sp>
        <p:nvSpPr>
          <p:cNvPr id="21522" name="Text Box 19"/>
          <p:cNvSpPr txBox="1">
            <a:spLocks noChangeArrowheads="1"/>
          </p:cNvSpPr>
          <p:nvPr/>
        </p:nvSpPr>
        <p:spPr bwMode="auto">
          <a:xfrm>
            <a:off x="6318250" y="2038350"/>
            <a:ext cx="565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110</a:t>
            </a:r>
          </a:p>
        </p:txBody>
      </p:sp>
      <p:sp>
        <p:nvSpPr>
          <p:cNvPr id="21523" name="Text Box 20"/>
          <p:cNvSpPr txBox="1">
            <a:spLocks noChangeArrowheads="1"/>
          </p:cNvSpPr>
          <p:nvPr/>
        </p:nvSpPr>
        <p:spPr bwMode="auto">
          <a:xfrm>
            <a:off x="7140575" y="2019300"/>
            <a:ext cx="565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111</a:t>
            </a:r>
          </a:p>
        </p:txBody>
      </p:sp>
      <p:grpSp>
        <p:nvGrpSpPr>
          <p:cNvPr id="164912" name="Group 48"/>
          <p:cNvGrpSpPr>
            <a:grpSpLocks/>
          </p:cNvGrpSpPr>
          <p:nvPr/>
        </p:nvGrpSpPr>
        <p:grpSpPr bwMode="auto">
          <a:xfrm>
            <a:off x="1403350" y="2636838"/>
            <a:ext cx="6326188" cy="773112"/>
            <a:chOff x="884" y="1661"/>
            <a:chExt cx="3985" cy="487"/>
          </a:xfrm>
        </p:grpSpPr>
        <p:sp>
          <p:nvSpPr>
            <p:cNvPr id="21545" name="Text Box 21"/>
            <p:cNvSpPr txBox="1">
              <a:spLocks noChangeArrowheads="1"/>
            </p:cNvSpPr>
            <p:nvPr/>
          </p:nvSpPr>
          <p:spPr bwMode="auto">
            <a:xfrm>
              <a:off x="4513" y="1842"/>
              <a:ext cx="356"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000</a:t>
              </a:r>
            </a:p>
          </p:txBody>
        </p:sp>
        <p:sp>
          <p:nvSpPr>
            <p:cNvPr id="21546" name="Text Box 22"/>
            <p:cNvSpPr txBox="1">
              <a:spLocks noChangeArrowheads="1"/>
            </p:cNvSpPr>
            <p:nvPr/>
          </p:nvSpPr>
          <p:spPr bwMode="auto">
            <a:xfrm>
              <a:off x="884" y="1917"/>
              <a:ext cx="356"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001</a:t>
              </a:r>
            </a:p>
          </p:txBody>
        </p:sp>
        <p:sp>
          <p:nvSpPr>
            <p:cNvPr id="21547" name="Text Box 23"/>
            <p:cNvSpPr txBox="1">
              <a:spLocks noChangeArrowheads="1"/>
            </p:cNvSpPr>
            <p:nvPr/>
          </p:nvSpPr>
          <p:spPr bwMode="auto">
            <a:xfrm>
              <a:off x="1402" y="1905"/>
              <a:ext cx="356"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010</a:t>
              </a:r>
            </a:p>
          </p:txBody>
        </p:sp>
        <p:sp>
          <p:nvSpPr>
            <p:cNvPr id="21548" name="Text Box 24"/>
            <p:cNvSpPr txBox="1">
              <a:spLocks noChangeArrowheads="1"/>
            </p:cNvSpPr>
            <p:nvPr/>
          </p:nvSpPr>
          <p:spPr bwMode="auto">
            <a:xfrm>
              <a:off x="1920" y="1893"/>
              <a:ext cx="356"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011</a:t>
              </a:r>
            </a:p>
          </p:txBody>
        </p:sp>
        <p:sp>
          <p:nvSpPr>
            <p:cNvPr id="21549" name="Text Box 25"/>
            <p:cNvSpPr txBox="1">
              <a:spLocks noChangeArrowheads="1"/>
            </p:cNvSpPr>
            <p:nvPr/>
          </p:nvSpPr>
          <p:spPr bwMode="auto">
            <a:xfrm>
              <a:off x="2438" y="1881"/>
              <a:ext cx="356"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100</a:t>
              </a:r>
            </a:p>
          </p:txBody>
        </p:sp>
        <p:sp>
          <p:nvSpPr>
            <p:cNvPr id="21550" name="Text Box 26"/>
            <p:cNvSpPr txBox="1">
              <a:spLocks noChangeArrowheads="1"/>
            </p:cNvSpPr>
            <p:nvPr/>
          </p:nvSpPr>
          <p:spPr bwMode="auto">
            <a:xfrm>
              <a:off x="2956" y="1869"/>
              <a:ext cx="356"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101</a:t>
              </a:r>
            </a:p>
          </p:txBody>
        </p:sp>
        <p:sp>
          <p:nvSpPr>
            <p:cNvPr id="21551" name="Text Box 27"/>
            <p:cNvSpPr txBox="1">
              <a:spLocks noChangeArrowheads="1"/>
            </p:cNvSpPr>
            <p:nvPr/>
          </p:nvSpPr>
          <p:spPr bwMode="auto">
            <a:xfrm>
              <a:off x="3474" y="1857"/>
              <a:ext cx="356"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110</a:t>
              </a:r>
            </a:p>
          </p:txBody>
        </p:sp>
        <p:sp>
          <p:nvSpPr>
            <p:cNvPr id="21552" name="Text Box 28"/>
            <p:cNvSpPr txBox="1">
              <a:spLocks noChangeArrowheads="1"/>
            </p:cNvSpPr>
            <p:nvPr/>
          </p:nvSpPr>
          <p:spPr bwMode="auto">
            <a:xfrm>
              <a:off x="3992" y="1845"/>
              <a:ext cx="356"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111</a:t>
              </a:r>
            </a:p>
          </p:txBody>
        </p:sp>
        <p:sp>
          <p:nvSpPr>
            <p:cNvPr id="21553" name="AutoShape 29"/>
            <p:cNvSpPr>
              <a:spLocks noChangeArrowheads="1"/>
            </p:cNvSpPr>
            <p:nvPr/>
          </p:nvSpPr>
          <p:spPr bwMode="auto">
            <a:xfrm>
              <a:off x="2517" y="1661"/>
              <a:ext cx="272" cy="136"/>
            </a:xfrm>
            <a:prstGeom prst="downArrow">
              <a:avLst>
                <a:gd name="adj1" fmla="val 50000"/>
                <a:gd name="adj2" fmla="val 25000"/>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grpSp>
      <p:grpSp>
        <p:nvGrpSpPr>
          <p:cNvPr id="164913" name="Group 49"/>
          <p:cNvGrpSpPr>
            <a:grpSpLocks/>
          </p:cNvGrpSpPr>
          <p:nvPr/>
        </p:nvGrpSpPr>
        <p:grpSpPr bwMode="auto">
          <a:xfrm>
            <a:off x="1433513" y="3663950"/>
            <a:ext cx="6296025" cy="754063"/>
            <a:chOff x="903" y="2308"/>
            <a:chExt cx="3966" cy="475"/>
          </a:xfrm>
        </p:grpSpPr>
        <p:sp>
          <p:nvSpPr>
            <p:cNvPr id="21536" name="Text Box 30"/>
            <p:cNvSpPr txBox="1">
              <a:spLocks noChangeArrowheads="1"/>
            </p:cNvSpPr>
            <p:nvPr/>
          </p:nvSpPr>
          <p:spPr bwMode="auto">
            <a:xfrm>
              <a:off x="3991" y="2489"/>
              <a:ext cx="356"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000</a:t>
              </a:r>
            </a:p>
          </p:txBody>
        </p:sp>
        <p:sp>
          <p:nvSpPr>
            <p:cNvPr id="21537" name="Text Box 31"/>
            <p:cNvSpPr txBox="1">
              <a:spLocks noChangeArrowheads="1"/>
            </p:cNvSpPr>
            <p:nvPr/>
          </p:nvSpPr>
          <p:spPr bwMode="auto">
            <a:xfrm>
              <a:off x="4513" y="2478"/>
              <a:ext cx="356"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001</a:t>
              </a:r>
            </a:p>
          </p:txBody>
        </p:sp>
        <p:sp>
          <p:nvSpPr>
            <p:cNvPr id="21538" name="Text Box 32"/>
            <p:cNvSpPr txBox="1">
              <a:spLocks noChangeArrowheads="1"/>
            </p:cNvSpPr>
            <p:nvPr/>
          </p:nvSpPr>
          <p:spPr bwMode="auto">
            <a:xfrm>
              <a:off x="903" y="2552"/>
              <a:ext cx="356"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010</a:t>
              </a:r>
            </a:p>
          </p:txBody>
        </p:sp>
        <p:sp>
          <p:nvSpPr>
            <p:cNvPr id="21539" name="Text Box 33"/>
            <p:cNvSpPr txBox="1">
              <a:spLocks noChangeArrowheads="1"/>
            </p:cNvSpPr>
            <p:nvPr/>
          </p:nvSpPr>
          <p:spPr bwMode="auto">
            <a:xfrm>
              <a:off x="1421" y="2540"/>
              <a:ext cx="356"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011</a:t>
              </a:r>
            </a:p>
          </p:txBody>
        </p:sp>
        <p:sp>
          <p:nvSpPr>
            <p:cNvPr id="21540" name="Text Box 34"/>
            <p:cNvSpPr txBox="1">
              <a:spLocks noChangeArrowheads="1"/>
            </p:cNvSpPr>
            <p:nvPr/>
          </p:nvSpPr>
          <p:spPr bwMode="auto">
            <a:xfrm>
              <a:off x="1939" y="2528"/>
              <a:ext cx="356"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100</a:t>
              </a:r>
            </a:p>
          </p:txBody>
        </p:sp>
        <p:sp>
          <p:nvSpPr>
            <p:cNvPr id="21541" name="Text Box 35"/>
            <p:cNvSpPr txBox="1">
              <a:spLocks noChangeArrowheads="1"/>
            </p:cNvSpPr>
            <p:nvPr/>
          </p:nvSpPr>
          <p:spPr bwMode="auto">
            <a:xfrm>
              <a:off x="2457" y="2516"/>
              <a:ext cx="356"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101</a:t>
              </a:r>
            </a:p>
          </p:txBody>
        </p:sp>
        <p:sp>
          <p:nvSpPr>
            <p:cNvPr id="21542" name="Text Box 36"/>
            <p:cNvSpPr txBox="1">
              <a:spLocks noChangeArrowheads="1"/>
            </p:cNvSpPr>
            <p:nvPr/>
          </p:nvSpPr>
          <p:spPr bwMode="auto">
            <a:xfrm>
              <a:off x="2975" y="2504"/>
              <a:ext cx="356"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110</a:t>
              </a:r>
            </a:p>
          </p:txBody>
        </p:sp>
        <p:sp>
          <p:nvSpPr>
            <p:cNvPr id="21543" name="Text Box 37"/>
            <p:cNvSpPr txBox="1">
              <a:spLocks noChangeArrowheads="1"/>
            </p:cNvSpPr>
            <p:nvPr/>
          </p:nvSpPr>
          <p:spPr bwMode="auto">
            <a:xfrm>
              <a:off x="3470" y="2492"/>
              <a:ext cx="356"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111</a:t>
              </a:r>
            </a:p>
          </p:txBody>
        </p:sp>
        <p:sp>
          <p:nvSpPr>
            <p:cNvPr id="21544" name="AutoShape 38"/>
            <p:cNvSpPr>
              <a:spLocks noChangeArrowheads="1"/>
            </p:cNvSpPr>
            <p:nvPr/>
          </p:nvSpPr>
          <p:spPr bwMode="auto">
            <a:xfrm>
              <a:off x="2517" y="2308"/>
              <a:ext cx="272" cy="136"/>
            </a:xfrm>
            <a:prstGeom prst="downArrow">
              <a:avLst>
                <a:gd name="adj1" fmla="val 50000"/>
                <a:gd name="adj2" fmla="val 25000"/>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grpSp>
      <p:grpSp>
        <p:nvGrpSpPr>
          <p:cNvPr id="164914" name="Group 50"/>
          <p:cNvGrpSpPr>
            <a:grpSpLocks/>
          </p:cNvGrpSpPr>
          <p:nvPr/>
        </p:nvGrpSpPr>
        <p:grpSpPr bwMode="auto">
          <a:xfrm>
            <a:off x="1476375" y="4691063"/>
            <a:ext cx="6264275" cy="735012"/>
            <a:chOff x="930" y="2955"/>
            <a:chExt cx="3946" cy="463"/>
          </a:xfrm>
        </p:grpSpPr>
        <p:sp>
          <p:nvSpPr>
            <p:cNvPr id="21527" name="Text Box 39"/>
            <p:cNvSpPr txBox="1">
              <a:spLocks noChangeArrowheads="1"/>
            </p:cNvSpPr>
            <p:nvPr/>
          </p:nvSpPr>
          <p:spPr bwMode="auto">
            <a:xfrm>
              <a:off x="3523" y="3136"/>
              <a:ext cx="356"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000</a:t>
              </a:r>
            </a:p>
          </p:txBody>
        </p:sp>
        <p:sp>
          <p:nvSpPr>
            <p:cNvPr id="21528" name="Text Box 40"/>
            <p:cNvSpPr txBox="1">
              <a:spLocks noChangeArrowheads="1"/>
            </p:cNvSpPr>
            <p:nvPr/>
          </p:nvSpPr>
          <p:spPr bwMode="auto">
            <a:xfrm>
              <a:off x="4002" y="3125"/>
              <a:ext cx="356"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001</a:t>
              </a:r>
            </a:p>
          </p:txBody>
        </p:sp>
        <p:sp>
          <p:nvSpPr>
            <p:cNvPr id="21529" name="Text Box 41"/>
            <p:cNvSpPr txBox="1">
              <a:spLocks noChangeArrowheads="1"/>
            </p:cNvSpPr>
            <p:nvPr/>
          </p:nvSpPr>
          <p:spPr bwMode="auto">
            <a:xfrm>
              <a:off x="4520" y="3113"/>
              <a:ext cx="356"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010</a:t>
              </a:r>
            </a:p>
          </p:txBody>
        </p:sp>
        <p:sp>
          <p:nvSpPr>
            <p:cNvPr id="21530" name="Text Box 42"/>
            <p:cNvSpPr txBox="1">
              <a:spLocks noChangeArrowheads="1"/>
            </p:cNvSpPr>
            <p:nvPr/>
          </p:nvSpPr>
          <p:spPr bwMode="auto">
            <a:xfrm>
              <a:off x="930" y="3187"/>
              <a:ext cx="356"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011</a:t>
              </a:r>
            </a:p>
          </p:txBody>
        </p:sp>
        <p:sp>
          <p:nvSpPr>
            <p:cNvPr id="21531" name="Text Box 43"/>
            <p:cNvSpPr txBox="1">
              <a:spLocks noChangeArrowheads="1"/>
            </p:cNvSpPr>
            <p:nvPr/>
          </p:nvSpPr>
          <p:spPr bwMode="auto">
            <a:xfrm>
              <a:off x="1448" y="3175"/>
              <a:ext cx="356"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100</a:t>
              </a:r>
            </a:p>
          </p:txBody>
        </p:sp>
        <p:sp>
          <p:nvSpPr>
            <p:cNvPr id="21532" name="Text Box 44"/>
            <p:cNvSpPr txBox="1">
              <a:spLocks noChangeArrowheads="1"/>
            </p:cNvSpPr>
            <p:nvPr/>
          </p:nvSpPr>
          <p:spPr bwMode="auto">
            <a:xfrm>
              <a:off x="1966" y="3163"/>
              <a:ext cx="356"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101</a:t>
              </a:r>
            </a:p>
          </p:txBody>
        </p:sp>
        <p:sp>
          <p:nvSpPr>
            <p:cNvPr id="21533" name="Text Box 45"/>
            <p:cNvSpPr txBox="1">
              <a:spLocks noChangeArrowheads="1"/>
            </p:cNvSpPr>
            <p:nvPr/>
          </p:nvSpPr>
          <p:spPr bwMode="auto">
            <a:xfrm>
              <a:off x="2484" y="3151"/>
              <a:ext cx="356"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110</a:t>
              </a:r>
            </a:p>
          </p:txBody>
        </p:sp>
        <p:sp>
          <p:nvSpPr>
            <p:cNvPr id="21534" name="Text Box 46"/>
            <p:cNvSpPr txBox="1">
              <a:spLocks noChangeArrowheads="1"/>
            </p:cNvSpPr>
            <p:nvPr/>
          </p:nvSpPr>
          <p:spPr bwMode="auto">
            <a:xfrm>
              <a:off x="3002" y="3139"/>
              <a:ext cx="356"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111</a:t>
              </a:r>
            </a:p>
          </p:txBody>
        </p:sp>
        <p:sp>
          <p:nvSpPr>
            <p:cNvPr id="21535" name="AutoShape 47"/>
            <p:cNvSpPr>
              <a:spLocks noChangeArrowheads="1"/>
            </p:cNvSpPr>
            <p:nvPr/>
          </p:nvSpPr>
          <p:spPr bwMode="auto">
            <a:xfrm>
              <a:off x="2517" y="2955"/>
              <a:ext cx="272" cy="136"/>
            </a:xfrm>
            <a:prstGeom prst="downArrow">
              <a:avLst>
                <a:gd name="adj1" fmla="val 50000"/>
                <a:gd name="adj2" fmla="val 25000"/>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gr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64912"/>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164913"/>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1649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3058" name="Line 2"/>
          <p:cNvSpPr>
            <a:spLocks noChangeShapeType="1"/>
          </p:cNvSpPr>
          <p:nvPr/>
        </p:nvSpPr>
        <p:spPr bwMode="auto">
          <a:xfrm>
            <a:off x="4211638" y="1052513"/>
            <a:ext cx="0" cy="381635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73059" name="Oval 3"/>
          <p:cNvSpPr>
            <a:spLocks noChangeArrowheads="1"/>
          </p:cNvSpPr>
          <p:nvPr/>
        </p:nvSpPr>
        <p:spPr bwMode="auto">
          <a:xfrm>
            <a:off x="3708400" y="404813"/>
            <a:ext cx="935038" cy="647700"/>
          </a:xfrm>
          <a:prstGeom prst="ellipse">
            <a:avLst/>
          </a:prstGeom>
          <a:solidFill>
            <a:srgbClr val="FFFF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ja-JP"/>
              <a:t>CPU </a:t>
            </a:r>
          </a:p>
        </p:txBody>
      </p:sp>
      <p:sp>
        <p:nvSpPr>
          <p:cNvPr id="173060" name="Rectangle 4"/>
          <p:cNvSpPr>
            <a:spLocks noChangeArrowheads="1"/>
          </p:cNvSpPr>
          <p:nvPr/>
        </p:nvSpPr>
        <p:spPr bwMode="auto">
          <a:xfrm>
            <a:off x="3635375" y="1412875"/>
            <a:ext cx="1441450" cy="431800"/>
          </a:xfrm>
          <a:prstGeom prst="rect">
            <a:avLst/>
          </a:prstGeom>
          <a:solidFill>
            <a:srgbClr val="FF99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altLang="ja-JP" dirty="0" err="1"/>
              <a:t>L1</a:t>
            </a:r>
            <a:r>
              <a:rPr lang="ja-JP" altLang="en-US" dirty="0"/>
              <a:t>　</a:t>
            </a:r>
            <a:r>
              <a:rPr lang="en-US" altLang="ja-JP" dirty="0"/>
              <a:t>Cache</a:t>
            </a:r>
            <a:endParaRPr lang="ja-JP" altLang="en-US" dirty="0"/>
          </a:p>
        </p:txBody>
      </p:sp>
      <p:sp>
        <p:nvSpPr>
          <p:cNvPr id="173061" name="Rectangle 5"/>
          <p:cNvSpPr>
            <a:spLocks noChangeArrowheads="1"/>
          </p:cNvSpPr>
          <p:nvPr/>
        </p:nvSpPr>
        <p:spPr bwMode="auto">
          <a:xfrm>
            <a:off x="3348038" y="2133600"/>
            <a:ext cx="1944687" cy="647700"/>
          </a:xfrm>
          <a:prstGeom prst="rect">
            <a:avLst/>
          </a:prstGeom>
          <a:solidFill>
            <a:srgbClr val="FF99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ja-JP" dirty="0" err="1"/>
              <a:t>L2</a:t>
            </a:r>
            <a:r>
              <a:rPr lang="ja-JP" altLang="en-US" dirty="0"/>
              <a:t> </a:t>
            </a:r>
            <a:r>
              <a:rPr lang="en-US" altLang="ja-JP" dirty="0"/>
              <a:t>Cache</a:t>
            </a:r>
            <a:endParaRPr lang="ja-JP" altLang="en-US" dirty="0"/>
          </a:p>
        </p:txBody>
      </p:sp>
      <p:sp>
        <p:nvSpPr>
          <p:cNvPr id="173062" name="Rectangle 6"/>
          <p:cNvSpPr>
            <a:spLocks noChangeArrowheads="1"/>
          </p:cNvSpPr>
          <p:nvPr/>
        </p:nvSpPr>
        <p:spPr bwMode="auto">
          <a:xfrm>
            <a:off x="3060700" y="3213100"/>
            <a:ext cx="2447925" cy="863600"/>
          </a:xfrm>
          <a:prstGeom prst="rect">
            <a:avLst/>
          </a:prstGeom>
          <a:solidFill>
            <a:srgbClr val="FF99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ja-JP" dirty="0" err="1"/>
              <a:t>L3</a:t>
            </a:r>
            <a:r>
              <a:rPr lang="ja-JP" altLang="en-US" dirty="0"/>
              <a:t> </a:t>
            </a:r>
            <a:r>
              <a:rPr lang="en-US" altLang="ja-JP" dirty="0"/>
              <a:t>Cache</a:t>
            </a:r>
            <a:endParaRPr lang="ja-JP" altLang="en-US" dirty="0"/>
          </a:p>
          <a:p>
            <a:pPr algn="ctr"/>
            <a:r>
              <a:rPr lang="en-US" altLang="ja-JP" dirty="0"/>
              <a:t>SRAM</a:t>
            </a:r>
          </a:p>
        </p:txBody>
      </p:sp>
      <p:sp>
        <p:nvSpPr>
          <p:cNvPr id="173063" name="Rectangle 7"/>
          <p:cNvSpPr>
            <a:spLocks noChangeArrowheads="1"/>
          </p:cNvSpPr>
          <p:nvPr/>
        </p:nvSpPr>
        <p:spPr bwMode="auto">
          <a:xfrm>
            <a:off x="2555875" y="4365625"/>
            <a:ext cx="3313113" cy="1295400"/>
          </a:xfrm>
          <a:prstGeom prst="rect">
            <a:avLst/>
          </a:prstGeom>
          <a:solidFill>
            <a:srgbClr val="CCFF99"/>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ja-JP" dirty="0"/>
              <a:t>Main memory</a:t>
            </a:r>
            <a:endParaRPr lang="ja-JP" altLang="en-US" dirty="0"/>
          </a:p>
          <a:p>
            <a:pPr algn="ctr"/>
            <a:r>
              <a:rPr lang="en-US" altLang="ja-JP" dirty="0"/>
              <a:t>DRAM</a:t>
            </a:r>
          </a:p>
        </p:txBody>
      </p:sp>
      <p:sp>
        <p:nvSpPr>
          <p:cNvPr id="173064" name="Text Box 8"/>
          <p:cNvSpPr txBox="1">
            <a:spLocks noChangeArrowheads="1"/>
          </p:cNvSpPr>
          <p:nvPr/>
        </p:nvSpPr>
        <p:spPr bwMode="auto">
          <a:xfrm>
            <a:off x="5632450" y="1431925"/>
            <a:ext cx="19748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ja-JP" altLang="en-US"/>
              <a:t>～</a:t>
            </a:r>
            <a:r>
              <a:rPr lang="en-US" altLang="ja-JP"/>
              <a:t>64KB</a:t>
            </a:r>
            <a:r>
              <a:rPr lang="ja-JP" altLang="en-US"/>
              <a:t>　</a:t>
            </a:r>
            <a:r>
              <a:rPr lang="en-US" altLang="ja-JP"/>
              <a:t>1-2clock</a:t>
            </a:r>
          </a:p>
        </p:txBody>
      </p:sp>
      <p:sp>
        <p:nvSpPr>
          <p:cNvPr id="173065" name="Text Box 9"/>
          <p:cNvSpPr txBox="1">
            <a:spLocks noChangeArrowheads="1"/>
          </p:cNvSpPr>
          <p:nvPr/>
        </p:nvSpPr>
        <p:spPr bwMode="auto">
          <a:xfrm>
            <a:off x="5724525" y="2198688"/>
            <a:ext cx="21399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ja-JP" altLang="en-US"/>
              <a:t>～</a:t>
            </a:r>
            <a:r>
              <a:rPr lang="en-US" altLang="ja-JP"/>
              <a:t>256KB 3-10clock</a:t>
            </a:r>
          </a:p>
        </p:txBody>
      </p:sp>
      <p:sp>
        <p:nvSpPr>
          <p:cNvPr id="173066" name="Text Box 10"/>
          <p:cNvSpPr txBox="1">
            <a:spLocks noChangeArrowheads="1"/>
          </p:cNvSpPr>
          <p:nvPr/>
        </p:nvSpPr>
        <p:spPr bwMode="auto">
          <a:xfrm>
            <a:off x="5724525" y="3278188"/>
            <a:ext cx="23685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a:t>2M</a:t>
            </a:r>
            <a:r>
              <a:rPr lang="ja-JP" altLang="en-US"/>
              <a:t>～</a:t>
            </a:r>
            <a:r>
              <a:rPr lang="en-US" altLang="ja-JP"/>
              <a:t>4MB 10-20clock</a:t>
            </a:r>
          </a:p>
        </p:txBody>
      </p:sp>
      <p:sp>
        <p:nvSpPr>
          <p:cNvPr id="173067" name="Text Box 11"/>
          <p:cNvSpPr txBox="1">
            <a:spLocks noChangeArrowheads="1"/>
          </p:cNvSpPr>
          <p:nvPr/>
        </p:nvSpPr>
        <p:spPr bwMode="auto">
          <a:xfrm>
            <a:off x="6035675" y="4868863"/>
            <a:ext cx="24193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a:t>4</a:t>
            </a:r>
            <a:r>
              <a:rPr lang="ja-JP" altLang="en-US"/>
              <a:t>～</a:t>
            </a:r>
            <a:r>
              <a:rPr lang="en-US" altLang="ja-JP"/>
              <a:t>16GB 50-100clock</a:t>
            </a:r>
          </a:p>
        </p:txBody>
      </p:sp>
      <p:sp>
        <p:nvSpPr>
          <p:cNvPr id="173068" name="Rectangle 12"/>
          <p:cNvSpPr>
            <a:spLocks noChangeArrowheads="1"/>
          </p:cNvSpPr>
          <p:nvPr/>
        </p:nvSpPr>
        <p:spPr bwMode="auto">
          <a:xfrm>
            <a:off x="2843213" y="260350"/>
            <a:ext cx="2736850" cy="2736850"/>
          </a:xfrm>
          <a:prstGeom prst="rect">
            <a:avLst/>
          </a:prstGeom>
          <a:noFill/>
          <a:ln w="9525">
            <a:solidFill>
              <a:schemeClr val="tx1"/>
            </a:solidFill>
            <a:prstDash val="dash"/>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73069" name="Text Box 13"/>
          <p:cNvSpPr txBox="1">
            <a:spLocks noChangeArrowheads="1"/>
          </p:cNvSpPr>
          <p:nvPr/>
        </p:nvSpPr>
        <p:spPr bwMode="auto">
          <a:xfrm>
            <a:off x="107950" y="836613"/>
            <a:ext cx="2654894" cy="427809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sz="2400" dirty="0">
                <a:latin typeface="Times New Roman" panose="02020603050405020304" pitchFamily="18" charset="0"/>
              </a:rPr>
              <a:t>Memory</a:t>
            </a:r>
            <a:r>
              <a:rPr lang="ja-JP" altLang="en-US" sz="2400" dirty="0">
                <a:latin typeface="Times New Roman" panose="02020603050405020304" pitchFamily="18" charset="0"/>
              </a:rPr>
              <a:t> </a:t>
            </a:r>
            <a:r>
              <a:rPr lang="en-US" altLang="ja-JP" sz="2400" dirty="0">
                <a:latin typeface="Times New Roman" panose="02020603050405020304" pitchFamily="18" charset="0"/>
              </a:rPr>
              <a:t>Hierarchy</a:t>
            </a:r>
          </a:p>
          <a:p>
            <a:r>
              <a:rPr lang="en-US" altLang="ja-JP" sz="2400" dirty="0">
                <a:latin typeface="Times New Roman" panose="02020603050405020304" pitchFamily="18" charset="0"/>
              </a:rPr>
              <a:t>Locality is used.</a:t>
            </a:r>
            <a:endParaRPr lang="ja-JP" altLang="en-US" sz="2400" dirty="0">
              <a:latin typeface="Times New Roman" panose="02020603050405020304" pitchFamily="18" charset="0"/>
            </a:endParaRPr>
          </a:p>
          <a:p>
            <a:endParaRPr lang="ja-JP" altLang="en-US" sz="2400" dirty="0">
              <a:latin typeface="Times New Roman" panose="02020603050405020304" pitchFamily="18" charset="0"/>
            </a:endParaRPr>
          </a:p>
          <a:p>
            <a:r>
              <a:rPr lang="en-US" altLang="ja-JP" sz="2800" dirty="0">
                <a:latin typeface="Times New Roman" panose="02020603050405020304" pitchFamily="18" charset="0"/>
              </a:rPr>
              <a:t>Small</a:t>
            </a:r>
            <a:r>
              <a:rPr lang="ja-JP" altLang="en-US" sz="2800" dirty="0">
                <a:latin typeface="Times New Roman" panose="02020603050405020304" pitchFamily="18" charset="0"/>
              </a:rPr>
              <a:t> </a:t>
            </a:r>
            <a:r>
              <a:rPr lang="en-US" altLang="ja-JP" sz="2800" dirty="0">
                <a:latin typeface="Times New Roman" panose="02020603050405020304" pitchFamily="18" charset="0"/>
              </a:rPr>
              <a:t>high</a:t>
            </a:r>
            <a:r>
              <a:rPr lang="ja-JP" altLang="en-US" sz="2800" dirty="0">
                <a:latin typeface="Times New Roman" panose="02020603050405020304" pitchFamily="18" charset="0"/>
              </a:rPr>
              <a:t> </a:t>
            </a:r>
            <a:r>
              <a:rPr lang="en-US" altLang="ja-JP" sz="2800" dirty="0">
                <a:latin typeface="Times New Roman" panose="02020603050405020304" pitchFamily="18" charset="0"/>
              </a:rPr>
              <a:t>speed</a:t>
            </a:r>
            <a:endParaRPr lang="ja-JP" altLang="en-US" sz="2800" dirty="0">
              <a:latin typeface="Times New Roman" panose="02020603050405020304" pitchFamily="18" charset="0"/>
            </a:endParaRPr>
          </a:p>
          <a:p>
            <a:endParaRPr lang="ja-JP" altLang="en-US" sz="1600" dirty="0">
              <a:latin typeface="Times New Roman" panose="02020603050405020304" pitchFamily="18" charset="0"/>
            </a:endParaRPr>
          </a:p>
          <a:p>
            <a:endParaRPr lang="en-US" altLang="ja-JP" sz="1600" dirty="0">
              <a:latin typeface="Times New Roman" panose="02020603050405020304" pitchFamily="18" charset="0"/>
            </a:endParaRPr>
          </a:p>
          <a:p>
            <a:endParaRPr lang="en-US" altLang="ja-JP" sz="1600" dirty="0">
              <a:latin typeface="Times New Roman" panose="02020603050405020304" pitchFamily="18" charset="0"/>
            </a:endParaRPr>
          </a:p>
          <a:p>
            <a:endParaRPr lang="en-US" altLang="ja-JP" sz="1600" dirty="0">
              <a:latin typeface="Times New Roman" panose="02020603050405020304" pitchFamily="18" charset="0"/>
            </a:endParaRPr>
          </a:p>
          <a:p>
            <a:endParaRPr lang="en-US" altLang="ja-JP" sz="1600" dirty="0">
              <a:latin typeface="Times New Roman" panose="02020603050405020304" pitchFamily="18" charset="0"/>
            </a:endParaRPr>
          </a:p>
          <a:p>
            <a:endParaRPr lang="en-US" altLang="ja-JP" sz="1600" dirty="0">
              <a:latin typeface="Times New Roman" panose="02020603050405020304" pitchFamily="18" charset="0"/>
            </a:endParaRPr>
          </a:p>
          <a:p>
            <a:endParaRPr lang="en-US" altLang="ja-JP" sz="1600" dirty="0">
              <a:latin typeface="Times New Roman" panose="02020603050405020304" pitchFamily="18" charset="0"/>
            </a:endParaRPr>
          </a:p>
          <a:p>
            <a:endParaRPr lang="en-US" altLang="ja-JP" sz="1600" dirty="0">
              <a:latin typeface="Times New Roman" panose="02020603050405020304" pitchFamily="18" charset="0"/>
            </a:endParaRPr>
          </a:p>
          <a:p>
            <a:endParaRPr lang="en-US" altLang="ja-JP" sz="1600" dirty="0">
              <a:latin typeface="Times New Roman" panose="02020603050405020304" pitchFamily="18" charset="0"/>
            </a:endParaRPr>
          </a:p>
          <a:p>
            <a:r>
              <a:rPr lang="en-US" altLang="ja-JP" sz="2800" dirty="0">
                <a:latin typeface="Times New Roman" panose="02020603050405020304" pitchFamily="18" charset="0"/>
              </a:rPr>
              <a:t>Large</a:t>
            </a:r>
            <a:r>
              <a:rPr lang="ja-JP" altLang="en-US" sz="2800" dirty="0">
                <a:latin typeface="Times New Roman" panose="02020603050405020304" pitchFamily="18" charset="0"/>
              </a:rPr>
              <a:t> </a:t>
            </a:r>
            <a:r>
              <a:rPr lang="en-US" altLang="ja-JP" sz="2800" dirty="0">
                <a:latin typeface="Times New Roman" panose="02020603050405020304" pitchFamily="18" charset="0"/>
              </a:rPr>
              <a:t>low</a:t>
            </a:r>
            <a:r>
              <a:rPr lang="ja-JP" altLang="en-US" sz="2800" dirty="0">
                <a:latin typeface="Times New Roman" panose="02020603050405020304" pitchFamily="18" charset="0"/>
              </a:rPr>
              <a:t> </a:t>
            </a:r>
            <a:r>
              <a:rPr lang="en-US" altLang="ja-JP" sz="2800" dirty="0">
                <a:latin typeface="Times New Roman" panose="02020603050405020304" pitchFamily="18" charset="0"/>
              </a:rPr>
              <a:t>speed</a:t>
            </a:r>
            <a:endParaRPr lang="ja-JP" altLang="en-US" sz="2800" dirty="0">
              <a:latin typeface="Times New Roman" panose="02020603050405020304" pitchFamily="18" charset="0"/>
            </a:endParaRPr>
          </a:p>
        </p:txBody>
      </p:sp>
      <p:sp>
        <p:nvSpPr>
          <p:cNvPr id="173070" name="AutoShape 14"/>
          <p:cNvSpPr>
            <a:spLocks noChangeArrowheads="1"/>
          </p:cNvSpPr>
          <p:nvPr/>
        </p:nvSpPr>
        <p:spPr bwMode="auto">
          <a:xfrm>
            <a:off x="1763713" y="6092825"/>
            <a:ext cx="576262" cy="792163"/>
          </a:xfrm>
          <a:prstGeom prst="flowChartMagneticDisk">
            <a:avLst/>
          </a:prstGeom>
          <a:solidFill>
            <a:srgbClr val="00FF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73071" name="AutoShape 15"/>
          <p:cNvSpPr>
            <a:spLocks noChangeArrowheads="1"/>
          </p:cNvSpPr>
          <p:nvPr/>
        </p:nvSpPr>
        <p:spPr bwMode="auto">
          <a:xfrm>
            <a:off x="2700338" y="6065838"/>
            <a:ext cx="576262" cy="792162"/>
          </a:xfrm>
          <a:prstGeom prst="flowChartMagneticDisk">
            <a:avLst/>
          </a:prstGeom>
          <a:solidFill>
            <a:srgbClr val="00FF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73072" name="AutoShape 16"/>
          <p:cNvSpPr>
            <a:spLocks noChangeArrowheads="1"/>
          </p:cNvSpPr>
          <p:nvPr/>
        </p:nvSpPr>
        <p:spPr bwMode="auto">
          <a:xfrm>
            <a:off x="3636963" y="6038850"/>
            <a:ext cx="576262" cy="792163"/>
          </a:xfrm>
          <a:prstGeom prst="flowChartMagneticDisk">
            <a:avLst/>
          </a:prstGeom>
          <a:solidFill>
            <a:srgbClr val="00FF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73073" name="AutoShape 17"/>
          <p:cNvSpPr>
            <a:spLocks noChangeArrowheads="1"/>
          </p:cNvSpPr>
          <p:nvPr/>
        </p:nvSpPr>
        <p:spPr bwMode="auto">
          <a:xfrm>
            <a:off x="4573588" y="6011863"/>
            <a:ext cx="576262" cy="792162"/>
          </a:xfrm>
          <a:prstGeom prst="flowChartMagneticDisk">
            <a:avLst/>
          </a:prstGeom>
          <a:solidFill>
            <a:srgbClr val="00FF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73074" name="AutoShape 18"/>
          <p:cNvSpPr>
            <a:spLocks noChangeArrowheads="1"/>
          </p:cNvSpPr>
          <p:nvPr/>
        </p:nvSpPr>
        <p:spPr bwMode="auto">
          <a:xfrm>
            <a:off x="5510213" y="5984875"/>
            <a:ext cx="576262" cy="792163"/>
          </a:xfrm>
          <a:prstGeom prst="flowChartMagneticDisk">
            <a:avLst/>
          </a:prstGeom>
          <a:solidFill>
            <a:srgbClr val="00FF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73075" name="Text Box 19"/>
          <p:cNvSpPr txBox="1">
            <a:spLocks noChangeArrowheads="1"/>
          </p:cNvSpPr>
          <p:nvPr/>
        </p:nvSpPr>
        <p:spPr bwMode="auto">
          <a:xfrm>
            <a:off x="6443663" y="5805488"/>
            <a:ext cx="2185214" cy="1200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dirty="0"/>
              <a:t>Secondary Memory</a:t>
            </a:r>
            <a:endParaRPr lang="ja-JP" altLang="en-US" dirty="0"/>
          </a:p>
          <a:p>
            <a:r>
              <a:rPr lang="ja-JP" altLang="en-US" dirty="0"/>
              <a:t> </a:t>
            </a:r>
            <a:r>
              <a:rPr lang="en-US" altLang="ja-JP" dirty="0"/>
              <a:t>μ-</a:t>
            </a:r>
            <a:r>
              <a:rPr lang="en-US" altLang="ja-JP" dirty="0" err="1"/>
              <a:t>msec</a:t>
            </a:r>
            <a:endParaRPr lang="ja-JP" altLang="en-US" dirty="0"/>
          </a:p>
          <a:p>
            <a:r>
              <a:rPr lang="en-US" altLang="ja-JP" dirty="0"/>
              <a:t>TB</a:t>
            </a:r>
          </a:p>
          <a:p>
            <a:endParaRPr lang="en-US" altLang="ja-JP" dirty="0"/>
          </a:p>
        </p:txBody>
      </p:sp>
      <p:sp>
        <p:nvSpPr>
          <p:cNvPr id="173076" name="Text Box 20"/>
          <p:cNvSpPr txBox="1">
            <a:spLocks noChangeArrowheads="1"/>
          </p:cNvSpPr>
          <p:nvPr/>
        </p:nvSpPr>
        <p:spPr bwMode="auto">
          <a:xfrm>
            <a:off x="5508625" y="1117600"/>
            <a:ext cx="1723549"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dirty="0"/>
              <a:t>On-Chip cache</a:t>
            </a:r>
          </a:p>
          <a:p>
            <a:endParaRPr lang="ja-JP" altLang="en-US" dirty="0"/>
          </a:p>
        </p:txBody>
      </p:sp>
      <p:sp>
        <p:nvSpPr>
          <p:cNvPr id="173077" name="Line 21"/>
          <p:cNvSpPr>
            <a:spLocks noChangeShapeType="1"/>
          </p:cNvSpPr>
          <p:nvPr/>
        </p:nvSpPr>
        <p:spPr bwMode="auto">
          <a:xfrm>
            <a:off x="898525" y="5734050"/>
            <a:ext cx="806608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73078" name="Line 22"/>
          <p:cNvSpPr>
            <a:spLocks noChangeShapeType="1"/>
          </p:cNvSpPr>
          <p:nvPr/>
        </p:nvSpPr>
        <p:spPr bwMode="auto">
          <a:xfrm>
            <a:off x="8675688" y="1196975"/>
            <a:ext cx="0" cy="446405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73079" name="Text Box 23"/>
          <p:cNvSpPr txBox="1">
            <a:spLocks noChangeArrowheads="1"/>
          </p:cNvSpPr>
          <p:nvPr/>
        </p:nvSpPr>
        <p:spPr bwMode="auto">
          <a:xfrm>
            <a:off x="6308069" y="593647"/>
            <a:ext cx="2920415"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dirty="0"/>
              <a:t>Transparent from Software</a:t>
            </a:r>
            <a:endParaRPr lang="ja-JP" altLang="en-US" dirty="0"/>
          </a:p>
        </p:txBody>
      </p:sp>
      <p:sp>
        <p:nvSpPr>
          <p:cNvPr id="173080" name="Text Box 24"/>
          <p:cNvSpPr txBox="1">
            <a:spLocks noChangeArrowheads="1"/>
          </p:cNvSpPr>
          <p:nvPr/>
        </p:nvSpPr>
        <p:spPr bwMode="auto">
          <a:xfrm>
            <a:off x="347663" y="5799138"/>
            <a:ext cx="1454244"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dirty="0"/>
              <a:t>Managed by</a:t>
            </a:r>
          </a:p>
          <a:p>
            <a:r>
              <a:rPr lang="en-US" altLang="ja-JP" dirty="0"/>
              <a:t>Operating</a:t>
            </a:r>
          </a:p>
          <a:p>
            <a:r>
              <a:rPr lang="en-US" altLang="ja-JP" dirty="0"/>
              <a:t>System</a:t>
            </a:r>
            <a:endParaRPr lang="ja-JP" altLang="en-US" dirty="0"/>
          </a:p>
        </p:txBody>
      </p:sp>
      <p:cxnSp>
        <p:nvCxnSpPr>
          <p:cNvPr id="3" name="直線矢印コネクタ 2"/>
          <p:cNvCxnSpPr/>
          <p:nvPr/>
        </p:nvCxnSpPr>
        <p:spPr>
          <a:xfrm flipV="1">
            <a:off x="1475656" y="2565400"/>
            <a:ext cx="0" cy="1944216"/>
          </a:xfrm>
          <a:prstGeom prst="straightConnector1">
            <a:avLst/>
          </a:prstGeom>
          <a:ln w="38100">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3337205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lstStyle/>
          <a:p>
            <a:pPr eaLnBrk="1" hangingPunct="1"/>
            <a:r>
              <a:rPr lang="en-US" altLang="ja-JP"/>
              <a:t>Practical Starvation Avoidance</a:t>
            </a:r>
          </a:p>
        </p:txBody>
      </p:sp>
      <p:sp>
        <p:nvSpPr>
          <p:cNvPr id="22531" name="Oval 4"/>
          <p:cNvSpPr>
            <a:spLocks noChangeArrowheads="1"/>
          </p:cNvSpPr>
          <p:nvPr/>
        </p:nvSpPr>
        <p:spPr bwMode="auto">
          <a:xfrm>
            <a:off x="1547813" y="1890713"/>
            <a:ext cx="360362" cy="360362"/>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22532" name="Oval 5"/>
          <p:cNvSpPr>
            <a:spLocks noChangeArrowheads="1"/>
          </p:cNvSpPr>
          <p:nvPr/>
        </p:nvSpPr>
        <p:spPr bwMode="auto">
          <a:xfrm>
            <a:off x="2268538" y="1890713"/>
            <a:ext cx="360362" cy="360362"/>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22533" name="Oval 6"/>
          <p:cNvSpPr>
            <a:spLocks noChangeArrowheads="1"/>
          </p:cNvSpPr>
          <p:nvPr/>
        </p:nvSpPr>
        <p:spPr bwMode="auto">
          <a:xfrm>
            <a:off x="3132138" y="1890713"/>
            <a:ext cx="360362" cy="360362"/>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22534" name="Oval 7"/>
          <p:cNvSpPr>
            <a:spLocks noChangeArrowheads="1"/>
          </p:cNvSpPr>
          <p:nvPr/>
        </p:nvSpPr>
        <p:spPr bwMode="auto">
          <a:xfrm>
            <a:off x="3924300" y="1890713"/>
            <a:ext cx="360363" cy="360362"/>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22535" name="Oval 8"/>
          <p:cNvSpPr>
            <a:spLocks noChangeArrowheads="1"/>
          </p:cNvSpPr>
          <p:nvPr/>
        </p:nvSpPr>
        <p:spPr bwMode="auto">
          <a:xfrm>
            <a:off x="4716463" y="1890713"/>
            <a:ext cx="360362" cy="360362"/>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22536" name="Oval 9"/>
          <p:cNvSpPr>
            <a:spLocks noChangeArrowheads="1"/>
          </p:cNvSpPr>
          <p:nvPr/>
        </p:nvSpPr>
        <p:spPr bwMode="auto">
          <a:xfrm>
            <a:off x="5580063" y="1890713"/>
            <a:ext cx="360362" cy="360362"/>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22537" name="Oval 10"/>
          <p:cNvSpPr>
            <a:spLocks noChangeArrowheads="1"/>
          </p:cNvSpPr>
          <p:nvPr/>
        </p:nvSpPr>
        <p:spPr bwMode="auto">
          <a:xfrm>
            <a:off x="6372225" y="1890713"/>
            <a:ext cx="360363" cy="360362"/>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22538" name="Oval 11"/>
          <p:cNvSpPr>
            <a:spLocks noChangeArrowheads="1"/>
          </p:cNvSpPr>
          <p:nvPr/>
        </p:nvSpPr>
        <p:spPr bwMode="auto">
          <a:xfrm>
            <a:off x="7235825" y="1890713"/>
            <a:ext cx="360363" cy="360362"/>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22539" name="Text Box 12"/>
          <p:cNvSpPr txBox="1">
            <a:spLocks noChangeArrowheads="1"/>
          </p:cNvSpPr>
          <p:nvPr/>
        </p:nvSpPr>
        <p:spPr bwMode="auto">
          <a:xfrm>
            <a:off x="231775" y="2414588"/>
            <a:ext cx="9842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Priority</a:t>
            </a:r>
          </a:p>
        </p:txBody>
      </p:sp>
      <p:sp>
        <p:nvSpPr>
          <p:cNvPr id="22540" name="Text Box 13"/>
          <p:cNvSpPr txBox="1">
            <a:spLocks noChangeArrowheads="1"/>
          </p:cNvSpPr>
          <p:nvPr/>
        </p:nvSpPr>
        <p:spPr bwMode="auto">
          <a:xfrm>
            <a:off x="1384300" y="2414588"/>
            <a:ext cx="565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000</a:t>
            </a:r>
          </a:p>
        </p:txBody>
      </p:sp>
      <p:sp>
        <p:nvSpPr>
          <p:cNvPr id="22541" name="Text Box 14"/>
          <p:cNvSpPr txBox="1">
            <a:spLocks noChangeArrowheads="1"/>
          </p:cNvSpPr>
          <p:nvPr/>
        </p:nvSpPr>
        <p:spPr bwMode="auto">
          <a:xfrm>
            <a:off x="2206625" y="2395538"/>
            <a:ext cx="565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001</a:t>
            </a:r>
          </a:p>
        </p:txBody>
      </p:sp>
      <p:sp>
        <p:nvSpPr>
          <p:cNvPr id="22542" name="Text Box 15"/>
          <p:cNvSpPr txBox="1">
            <a:spLocks noChangeArrowheads="1"/>
          </p:cNvSpPr>
          <p:nvPr/>
        </p:nvSpPr>
        <p:spPr bwMode="auto">
          <a:xfrm>
            <a:off x="3028950" y="2376488"/>
            <a:ext cx="565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010</a:t>
            </a:r>
          </a:p>
        </p:txBody>
      </p:sp>
      <p:sp>
        <p:nvSpPr>
          <p:cNvPr id="22543" name="Text Box 16"/>
          <p:cNvSpPr txBox="1">
            <a:spLocks noChangeArrowheads="1"/>
          </p:cNvSpPr>
          <p:nvPr/>
        </p:nvSpPr>
        <p:spPr bwMode="auto">
          <a:xfrm>
            <a:off x="3851275" y="2357438"/>
            <a:ext cx="565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011</a:t>
            </a:r>
          </a:p>
        </p:txBody>
      </p:sp>
      <p:sp>
        <p:nvSpPr>
          <p:cNvPr id="22544" name="Text Box 17"/>
          <p:cNvSpPr txBox="1">
            <a:spLocks noChangeArrowheads="1"/>
          </p:cNvSpPr>
          <p:nvPr/>
        </p:nvSpPr>
        <p:spPr bwMode="auto">
          <a:xfrm>
            <a:off x="4673600" y="2338388"/>
            <a:ext cx="565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100</a:t>
            </a:r>
          </a:p>
        </p:txBody>
      </p:sp>
      <p:sp>
        <p:nvSpPr>
          <p:cNvPr id="22545" name="Text Box 18"/>
          <p:cNvSpPr txBox="1">
            <a:spLocks noChangeArrowheads="1"/>
          </p:cNvSpPr>
          <p:nvPr/>
        </p:nvSpPr>
        <p:spPr bwMode="auto">
          <a:xfrm>
            <a:off x="5495925" y="2319338"/>
            <a:ext cx="565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101</a:t>
            </a:r>
          </a:p>
        </p:txBody>
      </p:sp>
      <p:sp>
        <p:nvSpPr>
          <p:cNvPr id="22546" name="Text Box 19"/>
          <p:cNvSpPr txBox="1">
            <a:spLocks noChangeArrowheads="1"/>
          </p:cNvSpPr>
          <p:nvPr/>
        </p:nvSpPr>
        <p:spPr bwMode="auto">
          <a:xfrm>
            <a:off x="6318250" y="2300288"/>
            <a:ext cx="565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110</a:t>
            </a:r>
          </a:p>
        </p:txBody>
      </p:sp>
      <p:sp>
        <p:nvSpPr>
          <p:cNvPr id="22547" name="Text Box 20"/>
          <p:cNvSpPr txBox="1">
            <a:spLocks noChangeArrowheads="1"/>
          </p:cNvSpPr>
          <p:nvPr/>
        </p:nvSpPr>
        <p:spPr bwMode="auto">
          <a:xfrm>
            <a:off x="7140575" y="2281238"/>
            <a:ext cx="565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111</a:t>
            </a:r>
          </a:p>
        </p:txBody>
      </p:sp>
      <p:sp>
        <p:nvSpPr>
          <p:cNvPr id="22548" name="Text Box 21"/>
          <p:cNvSpPr txBox="1">
            <a:spLocks noChangeArrowheads="1"/>
          </p:cNvSpPr>
          <p:nvPr/>
        </p:nvSpPr>
        <p:spPr bwMode="auto">
          <a:xfrm>
            <a:off x="303213" y="1073150"/>
            <a:ext cx="33210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a:t>Assume that 0 is the strongest.</a:t>
            </a:r>
          </a:p>
        </p:txBody>
      </p:sp>
      <p:grpSp>
        <p:nvGrpSpPr>
          <p:cNvPr id="165933" name="Group 45"/>
          <p:cNvGrpSpPr>
            <a:grpSpLocks/>
          </p:cNvGrpSpPr>
          <p:nvPr/>
        </p:nvGrpSpPr>
        <p:grpSpPr bwMode="auto">
          <a:xfrm>
            <a:off x="2484438" y="2852738"/>
            <a:ext cx="5327650" cy="504825"/>
            <a:chOff x="1565" y="1797"/>
            <a:chExt cx="3356" cy="318"/>
          </a:xfrm>
        </p:grpSpPr>
        <p:sp>
          <p:nvSpPr>
            <p:cNvPr id="22571" name="Line 22"/>
            <p:cNvSpPr>
              <a:spLocks noChangeShapeType="1"/>
            </p:cNvSpPr>
            <p:nvPr/>
          </p:nvSpPr>
          <p:spPr bwMode="auto">
            <a:xfrm>
              <a:off x="1565" y="1797"/>
              <a:ext cx="0" cy="227"/>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2572" name="Line 23"/>
            <p:cNvSpPr>
              <a:spLocks noChangeShapeType="1"/>
            </p:cNvSpPr>
            <p:nvPr/>
          </p:nvSpPr>
          <p:spPr bwMode="auto">
            <a:xfrm>
              <a:off x="4649" y="1797"/>
              <a:ext cx="0" cy="227"/>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2573" name="AutoShape 24"/>
            <p:cNvSpPr>
              <a:spLocks noChangeArrowheads="1"/>
            </p:cNvSpPr>
            <p:nvPr/>
          </p:nvSpPr>
          <p:spPr bwMode="auto">
            <a:xfrm>
              <a:off x="4694" y="1934"/>
              <a:ext cx="227" cy="181"/>
            </a:xfrm>
            <a:prstGeom prst="irregularSeal2">
              <a:avLst/>
            </a:prstGeom>
            <a:solidFill>
              <a:srgbClr val="FF6699"/>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22574" name="Line 30"/>
            <p:cNvSpPr>
              <a:spLocks noChangeShapeType="1"/>
            </p:cNvSpPr>
            <p:nvPr/>
          </p:nvSpPr>
          <p:spPr bwMode="auto">
            <a:xfrm>
              <a:off x="3651" y="1842"/>
              <a:ext cx="0" cy="227"/>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2575" name="AutoShape 32"/>
            <p:cNvSpPr>
              <a:spLocks noChangeArrowheads="1"/>
            </p:cNvSpPr>
            <p:nvPr/>
          </p:nvSpPr>
          <p:spPr bwMode="auto">
            <a:xfrm>
              <a:off x="3742" y="1933"/>
              <a:ext cx="227" cy="181"/>
            </a:xfrm>
            <a:prstGeom prst="irregularSeal2">
              <a:avLst/>
            </a:prstGeom>
            <a:solidFill>
              <a:srgbClr val="FF6699"/>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grpSp>
      <p:grpSp>
        <p:nvGrpSpPr>
          <p:cNvPr id="165934" name="Group 46"/>
          <p:cNvGrpSpPr>
            <a:grpSpLocks/>
          </p:cNvGrpSpPr>
          <p:nvPr/>
        </p:nvGrpSpPr>
        <p:grpSpPr bwMode="auto">
          <a:xfrm>
            <a:off x="1908175" y="3500438"/>
            <a:ext cx="5903913" cy="504825"/>
            <a:chOff x="1202" y="2205"/>
            <a:chExt cx="3719" cy="318"/>
          </a:xfrm>
        </p:grpSpPr>
        <p:sp>
          <p:nvSpPr>
            <p:cNvPr id="22565" name="Line 25"/>
            <p:cNvSpPr>
              <a:spLocks noChangeShapeType="1"/>
            </p:cNvSpPr>
            <p:nvPr/>
          </p:nvSpPr>
          <p:spPr bwMode="auto">
            <a:xfrm>
              <a:off x="4649" y="2251"/>
              <a:ext cx="0" cy="227"/>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2566" name="Line 26"/>
            <p:cNvSpPr>
              <a:spLocks noChangeShapeType="1"/>
            </p:cNvSpPr>
            <p:nvPr/>
          </p:nvSpPr>
          <p:spPr bwMode="auto">
            <a:xfrm>
              <a:off x="3107" y="2251"/>
              <a:ext cx="0" cy="227"/>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2567" name="AutoShape 27"/>
            <p:cNvSpPr>
              <a:spLocks noChangeArrowheads="1"/>
            </p:cNvSpPr>
            <p:nvPr/>
          </p:nvSpPr>
          <p:spPr bwMode="auto">
            <a:xfrm>
              <a:off x="4694" y="2342"/>
              <a:ext cx="227" cy="181"/>
            </a:xfrm>
            <a:prstGeom prst="irregularSeal2">
              <a:avLst/>
            </a:prstGeom>
            <a:solidFill>
              <a:srgbClr val="FF6699"/>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22568" name="Text Box 28"/>
            <p:cNvSpPr txBox="1">
              <a:spLocks noChangeArrowheads="1"/>
            </p:cNvSpPr>
            <p:nvPr/>
          </p:nvSpPr>
          <p:spPr bwMode="auto">
            <a:xfrm>
              <a:off x="1202" y="2218"/>
              <a:ext cx="676"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Blocked</a:t>
              </a:r>
            </a:p>
          </p:txBody>
        </p:sp>
        <p:sp>
          <p:nvSpPr>
            <p:cNvPr id="22569" name="Line 31"/>
            <p:cNvSpPr>
              <a:spLocks noChangeShapeType="1"/>
            </p:cNvSpPr>
            <p:nvPr/>
          </p:nvSpPr>
          <p:spPr bwMode="auto">
            <a:xfrm>
              <a:off x="3651" y="2205"/>
              <a:ext cx="0" cy="227"/>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2570" name="AutoShape 33"/>
            <p:cNvSpPr>
              <a:spLocks noChangeArrowheads="1"/>
            </p:cNvSpPr>
            <p:nvPr/>
          </p:nvSpPr>
          <p:spPr bwMode="auto">
            <a:xfrm>
              <a:off x="3742" y="2341"/>
              <a:ext cx="227" cy="181"/>
            </a:xfrm>
            <a:prstGeom prst="irregularSeal2">
              <a:avLst/>
            </a:prstGeom>
            <a:solidFill>
              <a:srgbClr val="FF6699"/>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grpSp>
      <p:grpSp>
        <p:nvGrpSpPr>
          <p:cNvPr id="165935" name="Group 47"/>
          <p:cNvGrpSpPr>
            <a:grpSpLocks/>
          </p:cNvGrpSpPr>
          <p:nvPr/>
        </p:nvGrpSpPr>
        <p:grpSpPr bwMode="auto">
          <a:xfrm>
            <a:off x="4356100" y="4141788"/>
            <a:ext cx="3455988" cy="655637"/>
            <a:chOff x="2744" y="2609"/>
            <a:chExt cx="2177" cy="413"/>
          </a:xfrm>
        </p:grpSpPr>
        <p:sp>
          <p:nvSpPr>
            <p:cNvPr id="22561" name="Text Box 29"/>
            <p:cNvSpPr txBox="1">
              <a:spLocks noChangeArrowheads="1"/>
            </p:cNvSpPr>
            <p:nvPr/>
          </p:nvSpPr>
          <p:spPr bwMode="auto">
            <a:xfrm>
              <a:off x="2744" y="2609"/>
              <a:ext cx="676"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Blocked</a:t>
              </a:r>
            </a:p>
          </p:txBody>
        </p:sp>
        <p:sp>
          <p:nvSpPr>
            <p:cNvPr id="22562" name="Line 34"/>
            <p:cNvSpPr>
              <a:spLocks noChangeShapeType="1"/>
            </p:cNvSpPr>
            <p:nvPr/>
          </p:nvSpPr>
          <p:spPr bwMode="auto">
            <a:xfrm>
              <a:off x="3651" y="2704"/>
              <a:ext cx="0" cy="227"/>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2563" name="Line 36"/>
            <p:cNvSpPr>
              <a:spLocks noChangeShapeType="1"/>
            </p:cNvSpPr>
            <p:nvPr/>
          </p:nvSpPr>
          <p:spPr bwMode="auto">
            <a:xfrm>
              <a:off x="4649" y="2750"/>
              <a:ext cx="0" cy="227"/>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2564" name="AutoShape 37"/>
            <p:cNvSpPr>
              <a:spLocks noChangeArrowheads="1"/>
            </p:cNvSpPr>
            <p:nvPr/>
          </p:nvSpPr>
          <p:spPr bwMode="auto">
            <a:xfrm>
              <a:off x="4694" y="2841"/>
              <a:ext cx="227" cy="181"/>
            </a:xfrm>
            <a:prstGeom prst="irregularSeal2">
              <a:avLst/>
            </a:prstGeom>
            <a:solidFill>
              <a:srgbClr val="FF6699"/>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grpSp>
      <p:sp>
        <p:nvSpPr>
          <p:cNvPr id="165927" name="Text Box 39"/>
          <p:cNvSpPr txBox="1">
            <a:spLocks noChangeArrowheads="1"/>
          </p:cNvSpPr>
          <p:nvPr/>
        </p:nvSpPr>
        <p:spPr bwMode="auto">
          <a:xfrm>
            <a:off x="2843213" y="5373688"/>
            <a:ext cx="1073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Blocked</a:t>
            </a:r>
          </a:p>
        </p:txBody>
      </p:sp>
      <p:grpSp>
        <p:nvGrpSpPr>
          <p:cNvPr id="165936" name="Group 48"/>
          <p:cNvGrpSpPr>
            <a:grpSpLocks/>
          </p:cNvGrpSpPr>
          <p:nvPr/>
        </p:nvGrpSpPr>
        <p:grpSpPr bwMode="auto">
          <a:xfrm>
            <a:off x="3276600" y="4724400"/>
            <a:ext cx="4535488" cy="720725"/>
            <a:chOff x="2064" y="2976"/>
            <a:chExt cx="2857" cy="454"/>
          </a:xfrm>
        </p:grpSpPr>
        <p:sp>
          <p:nvSpPr>
            <p:cNvPr id="22557" name="Text Box 35"/>
            <p:cNvSpPr txBox="1">
              <a:spLocks noChangeArrowheads="1"/>
            </p:cNvSpPr>
            <p:nvPr/>
          </p:nvSpPr>
          <p:spPr bwMode="auto">
            <a:xfrm>
              <a:off x="3293" y="2976"/>
              <a:ext cx="676"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Blocked</a:t>
              </a:r>
            </a:p>
          </p:txBody>
        </p:sp>
        <p:sp>
          <p:nvSpPr>
            <p:cNvPr id="22558" name="Line 38"/>
            <p:cNvSpPr>
              <a:spLocks noChangeShapeType="1"/>
            </p:cNvSpPr>
            <p:nvPr/>
          </p:nvSpPr>
          <p:spPr bwMode="auto">
            <a:xfrm>
              <a:off x="2064" y="3158"/>
              <a:ext cx="0" cy="227"/>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2559" name="Line 40"/>
            <p:cNvSpPr>
              <a:spLocks noChangeShapeType="1"/>
            </p:cNvSpPr>
            <p:nvPr/>
          </p:nvSpPr>
          <p:spPr bwMode="auto">
            <a:xfrm>
              <a:off x="4649" y="3158"/>
              <a:ext cx="0" cy="227"/>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2560" name="AutoShape 41"/>
            <p:cNvSpPr>
              <a:spLocks noChangeArrowheads="1"/>
            </p:cNvSpPr>
            <p:nvPr/>
          </p:nvSpPr>
          <p:spPr bwMode="auto">
            <a:xfrm>
              <a:off x="4694" y="3249"/>
              <a:ext cx="227" cy="181"/>
            </a:xfrm>
            <a:prstGeom prst="irregularSeal2">
              <a:avLst/>
            </a:prstGeom>
            <a:solidFill>
              <a:srgbClr val="FF6699"/>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grpSp>
      <p:grpSp>
        <p:nvGrpSpPr>
          <p:cNvPr id="165937" name="Group 49"/>
          <p:cNvGrpSpPr>
            <a:grpSpLocks/>
          </p:cNvGrpSpPr>
          <p:nvPr/>
        </p:nvGrpSpPr>
        <p:grpSpPr bwMode="auto">
          <a:xfrm>
            <a:off x="2535238" y="5661025"/>
            <a:ext cx="4845050" cy="890588"/>
            <a:chOff x="1597" y="3566"/>
            <a:chExt cx="3052" cy="561"/>
          </a:xfrm>
        </p:grpSpPr>
        <p:sp>
          <p:nvSpPr>
            <p:cNvPr id="22555" name="Line 42"/>
            <p:cNvSpPr>
              <a:spLocks noChangeShapeType="1"/>
            </p:cNvSpPr>
            <p:nvPr/>
          </p:nvSpPr>
          <p:spPr bwMode="auto">
            <a:xfrm>
              <a:off x="4649" y="3566"/>
              <a:ext cx="0" cy="227"/>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2556" name="Text Box 44"/>
            <p:cNvSpPr txBox="1">
              <a:spLocks noChangeArrowheads="1"/>
            </p:cNvSpPr>
            <p:nvPr/>
          </p:nvSpPr>
          <p:spPr bwMode="auto">
            <a:xfrm>
              <a:off x="1597" y="3896"/>
              <a:ext cx="241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All Blocked modules are released</a:t>
              </a:r>
            </a:p>
          </p:txBody>
        </p:sp>
      </p:gr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65933"/>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165934"/>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165935"/>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165936"/>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165937"/>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6592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5927"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pPr eaLnBrk="1" hangingPunct="1"/>
            <a:r>
              <a:rPr lang="en-US" altLang="ja-JP" sz="3800"/>
              <a:t>Overlap between the arbitration and data transfer</a:t>
            </a:r>
          </a:p>
        </p:txBody>
      </p:sp>
      <p:sp>
        <p:nvSpPr>
          <p:cNvPr id="23555" name="Line 4"/>
          <p:cNvSpPr>
            <a:spLocks noChangeShapeType="1"/>
          </p:cNvSpPr>
          <p:nvPr/>
        </p:nvSpPr>
        <p:spPr bwMode="auto">
          <a:xfrm>
            <a:off x="827088" y="2349500"/>
            <a:ext cx="720090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3556" name="Line 5"/>
          <p:cNvSpPr>
            <a:spLocks noChangeShapeType="1"/>
          </p:cNvSpPr>
          <p:nvPr/>
        </p:nvSpPr>
        <p:spPr bwMode="auto">
          <a:xfrm>
            <a:off x="827088" y="4365625"/>
            <a:ext cx="720090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3557" name="Text Box 6"/>
          <p:cNvSpPr txBox="1">
            <a:spLocks noChangeArrowheads="1"/>
          </p:cNvSpPr>
          <p:nvPr/>
        </p:nvSpPr>
        <p:spPr bwMode="auto">
          <a:xfrm>
            <a:off x="447675" y="1865313"/>
            <a:ext cx="12255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a:t>Arbitration</a:t>
            </a:r>
          </a:p>
        </p:txBody>
      </p:sp>
      <p:sp>
        <p:nvSpPr>
          <p:cNvPr id="23558" name="Text Box 7"/>
          <p:cNvSpPr txBox="1">
            <a:spLocks noChangeArrowheads="1"/>
          </p:cNvSpPr>
          <p:nvPr/>
        </p:nvSpPr>
        <p:spPr bwMode="auto">
          <a:xfrm>
            <a:off x="468313" y="3860800"/>
            <a:ext cx="15049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a:t>Data transfer</a:t>
            </a:r>
          </a:p>
        </p:txBody>
      </p:sp>
      <p:sp>
        <p:nvSpPr>
          <p:cNvPr id="23559" name="Rectangle 8"/>
          <p:cNvSpPr>
            <a:spLocks noChangeArrowheads="1"/>
          </p:cNvSpPr>
          <p:nvPr/>
        </p:nvSpPr>
        <p:spPr bwMode="auto">
          <a:xfrm>
            <a:off x="1331913" y="2205038"/>
            <a:ext cx="936625" cy="287337"/>
          </a:xfrm>
          <a:prstGeom prst="rect">
            <a:avLst/>
          </a:prstGeom>
          <a:solidFill>
            <a:srgbClr val="FF6699"/>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a:t>n</a:t>
            </a:r>
          </a:p>
        </p:txBody>
      </p:sp>
      <p:sp>
        <p:nvSpPr>
          <p:cNvPr id="23560" name="Rectangle 10"/>
          <p:cNvSpPr>
            <a:spLocks noChangeArrowheads="1"/>
          </p:cNvSpPr>
          <p:nvPr/>
        </p:nvSpPr>
        <p:spPr bwMode="auto">
          <a:xfrm>
            <a:off x="900113" y="4221163"/>
            <a:ext cx="1727200" cy="287337"/>
          </a:xfrm>
          <a:prstGeom prst="rect">
            <a:avLst/>
          </a:prstGeom>
          <a:solidFill>
            <a:srgbClr val="FFFF99"/>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a:t>n-1</a:t>
            </a:r>
          </a:p>
        </p:txBody>
      </p:sp>
      <p:sp>
        <p:nvSpPr>
          <p:cNvPr id="23561" name="Line 12"/>
          <p:cNvSpPr>
            <a:spLocks noChangeShapeType="1"/>
          </p:cNvSpPr>
          <p:nvPr/>
        </p:nvSpPr>
        <p:spPr bwMode="auto">
          <a:xfrm>
            <a:off x="2268538" y="2492375"/>
            <a:ext cx="574675" cy="165735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3562" name="Text Box 13"/>
          <p:cNvSpPr txBox="1">
            <a:spLocks noChangeArrowheads="1"/>
          </p:cNvSpPr>
          <p:nvPr/>
        </p:nvSpPr>
        <p:spPr bwMode="auto">
          <a:xfrm>
            <a:off x="2555875" y="2997200"/>
            <a:ext cx="175895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a:t>bus master for</a:t>
            </a:r>
          </a:p>
          <a:p>
            <a:pPr eaLnBrk="1" hangingPunct="1"/>
            <a:r>
              <a:rPr lang="en-US" altLang="ja-JP"/>
              <a:t>n-th transaction</a:t>
            </a:r>
          </a:p>
        </p:txBody>
      </p:sp>
      <p:sp>
        <p:nvSpPr>
          <p:cNvPr id="23563" name="Rectangle 14"/>
          <p:cNvSpPr>
            <a:spLocks noChangeArrowheads="1"/>
          </p:cNvSpPr>
          <p:nvPr/>
        </p:nvSpPr>
        <p:spPr bwMode="auto">
          <a:xfrm>
            <a:off x="2844800" y="4221163"/>
            <a:ext cx="1727200" cy="287337"/>
          </a:xfrm>
          <a:prstGeom prst="rect">
            <a:avLst/>
          </a:prstGeom>
          <a:solidFill>
            <a:srgbClr val="FFFF99"/>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a:t>n</a:t>
            </a:r>
          </a:p>
        </p:txBody>
      </p:sp>
      <p:sp>
        <p:nvSpPr>
          <p:cNvPr id="23564" name="Rectangle 15"/>
          <p:cNvSpPr>
            <a:spLocks noChangeArrowheads="1"/>
          </p:cNvSpPr>
          <p:nvPr/>
        </p:nvSpPr>
        <p:spPr bwMode="auto">
          <a:xfrm>
            <a:off x="2987675" y="2205038"/>
            <a:ext cx="936625" cy="287337"/>
          </a:xfrm>
          <a:prstGeom prst="rect">
            <a:avLst/>
          </a:prstGeom>
          <a:solidFill>
            <a:srgbClr val="FF6699"/>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a:t>n+1</a:t>
            </a:r>
          </a:p>
        </p:txBody>
      </p:sp>
      <p:sp>
        <p:nvSpPr>
          <p:cNvPr id="23565" name="Rectangle 16"/>
          <p:cNvSpPr>
            <a:spLocks noChangeArrowheads="1"/>
          </p:cNvSpPr>
          <p:nvPr/>
        </p:nvSpPr>
        <p:spPr bwMode="auto">
          <a:xfrm>
            <a:off x="4789488" y="4221163"/>
            <a:ext cx="1295400" cy="287337"/>
          </a:xfrm>
          <a:prstGeom prst="rect">
            <a:avLst/>
          </a:prstGeom>
          <a:solidFill>
            <a:srgbClr val="FFFF99"/>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a:t>n+1</a:t>
            </a:r>
          </a:p>
        </p:txBody>
      </p:sp>
      <p:sp>
        <p:nvSpPr>
          <p:cNvPr id="23566" name="Line 17"/>
          <p:cNvSpPr>
            <a:spLocks noChangeShapeType="1"/>
          </p:cNvSpPr>
          <p:nvPr/>
        </p:nvSpPr>
        <p:spPr bwMode="auto">
          <a:xfrm>
            <a:off x="3924300" y="2492375"/>
            <a:ext cx="863600" cy="165735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3567" name="Text Box 18"/>
          <p:cNvSpPr txBox="1">
            <a:spLocks noChangeArrowheads="1"/>
          </p:cNvSpPr>
          <p:nvPr/>
        </p:nvSpPr>
        <p:spPr bwMode="auto">
          <a:xfrm>
            <a:off x="4427538" y="2997200"/>
            <a:ext cx="201930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a:t>bus master for</a:t>
            </a:r>
          </a:p>
          <a:p>
            <a:pPr eaLnBrk="1" hangingPunct="1"/>
            <a:r>
              <a:rPr lang="en-US" altLang="ja-JP"/>
              <a:t>n+1-th transaction</a:t>
            </a:r>
          </a:p>
        </p:txBody>
      </p:sp>
      <p:sp>
        <p:nvSpPr>
          <p:cNvPr id="23568" name="Rectangle 19"/>
          <p:cNvSpPr>
            <a:spLocks noChangeArrowheads="1"/>
          </p:cNvSpPr>
          <p:nvPr/>
        </p:nvSpPr>
        <p:spPr bwMode="auto">
          <a:xfrm>
            <a:off x="4787900" y="2205038"/>
            <a:ext cx="936625" cy="287337"/>
          </a:xfrm>
          <a:prstGeom prst="rect">
            <a:avLst/>
          </a:prstGeom>
          <a:solidFill>
            <a:srgbClr val="FF6699"/>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a:t>n+2</a:t>
            </a:r>
          </a:p>
        </p:txBody>
      </p:sp>
      <p:sp>
        <p:nvSpPr>
          <p:cNvPr id="23569" name="Rectangle 20"/>
          <p:cNvSpPr>
            <a:spLocks noChangeArrowheads="1"/>
          </p:cNvSpPr>
          <p:nvPr/>
        </p:nvSpPr>
        <p:spPr bwMode="auto">
          <a:xfrm>
            <a:off x="6229350" y="4221163"/>
            <a:ext cx="1871663" cy="287337"/>
          </a:xfrm>
          <a:prstGeom prst="rect">
            <a:avLst/>
          </a:prstGeom>
          <a:solidFill>
            <a:srgbClr val="FFFF99"/>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a:t>n+1</a:t>
            </a:r>
          </a:p>
        </p:txBody>
      </p:sp>
      <p:sp>
        <p:nvSpPr>
          <p:cNvPr id="23570" name="Line 21"/>
          <p:cNvSpPr>
            <a:spLocks noChangeShapeType="1"/>
          </p:cNvSpPr>
          <p:nvPr/>
        </p:nvSpPr>
        <p:spPr bwMode="auto">
          <a:xfrm>
            <a:off x="5724525" y="2492375"/>
            <a:ext cx="503238" cy="165735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3571" name="Text Box 22"/>
          <p:cNvSpPr txBox="1">
            <a:spLocks noChangeArrowheads="1"/>
          </p:cNvSpPr>
          <p:nvPr/>
        </p:nvSpPr>
        <p:spPr bwMode="auto">
          <a:xfrm>
            <a:off x="6011863" y="2565400"/>
            <a:ext cx="201930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a:t>bus master for</a:t>
            </a:r>
          </a:p>
          <a:p>
            <a:pPr eaLnBrk="1" hangingPunct="1"/>
            <a:r>
              <a:rPr lang="en-US" altLang="ja-JP"/>
              <a:t>n+2-th transaction</a:t>
            </a:r>
          </a:p>
        </p:txBody>
      </p:sp>
      <p:sp>
        <p:nvSpPr>
          <p:cNvPr id="23572" name="Rectangle 23"/>
          <p:cNvSpPr>
            <a:spLocks noChangeArrowheads="1"/>
          </p:cNvSpPr>
          <p:nvPr/>
        </p:nvSpPr>
        <p:spPr bwMode="auto">
          <a:xfrm>
            <a:off x="6227763" y="2205038"/>
            <a:ext cx="936625" cy="287337"/>
          </a:xfrm>
          <a:prstGeom prst="rect">
            <a:avLst/>
          </a:prstGeom>
          <a:solidFill>
            <a:srgbClr val="FF6699"/>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a:t>n+3</a:t>
            </a:r>
          </a:p>
        </p:txBody>
      </p:sp>
      <p:sp>
        <p:nvSpPr>
          <p:cNvPr id="23573" name="Line 24"/>
          <p:cNvSpPr>
            <a:spLocks noChangeShapeType="1"/>
          </p:cNvSpPr>
          <p:nvPr/>
        </p:nvSpPr>
        <p:spPr bwMode="auto">
          <a:xfrm>
            <a:off x="7164388" y="2492375"/>
            <a:ext cx="1439862" cy="165735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3574" name="Text Box 25"/>
          <p:cNvSpPr txBox="1">
            <a:spLocks noChangeArrowheads="1"/>
          </p:cNvSpPr>
          <p:nvPr/>
        </p:nvSpPr>
        <p:spPr bwMode="auto">
          <a:xfrm>
            <a:off x="1958975" y="5105400"/>
            <a:ext cx="53276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a:t>So, the arbitration time is not critical in most cases.</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pPr eaLnBrk="1" hangingPunct="1"/>
            <a:r>
              <a:rPr lang="en-US" altLang="ja-JP" sz="3800"/>
              <a:t>glossary-1</a:t>
            </a:r>
            <a:br>
              <a:rPr lang="en-US" altLang="ja-JP" sz="3800"/>
            </a:br>
            <a:endParaRPr lang="en-US" altLang="ja-JP" sz="3800"/>
          </a:p>
        </p:txBody>
      </p:sp>
      <p:sp>
        <p:nvSpPr>
          <p:cNvPr id="24579" name="Rectangle 3"/>
          <p:cNvSpPr>
            <a:spLocks noGrp="1" noChangeArrowheads="1"/>
          </p:cNvSpPr>
          <p:nvPr>
            <p:ph type="body" idx="1"/>
          </p:nvPr>
        </p:nvSpPr>
        <p:spPr>
          <a:xfrm>
            <a:off x="468313" y="1341438"/>
            <a:ext cx="8218487" cy="4852987"/>
          </a:xfrm>
        </p:spPr>
        <p:txBody>
          <a:bodyPr/>
          <a:lstStyle/>
          <a:p>
            <a:pPr eaLnBrk="1" hangingPunct="1">
              <a:lnSpc>
                <a:spcPct val="80000"/>
              </a:lnSpc>
            </a:pPr>
            <a:r>
              <a:rPr lang="en-US" altLang="ja-JP" sz="2100"/>
              <a:t>Arbiter </a:t>
            </a:r>
            <a:r>
              <a:rPr lang="ja-JP" altLang="en-US" sz="2100"/>
              <a:t>調停回路</a:t>
            </a:r>
          </a:p>
          <a:p>
            <a:pPr eaLnBrk="1" hangingPunct="1">
              <a:lnSpc>
                <a:spcPct val="80000"/>
              </a:lnSpc>
            </a:pPr>
            <a:r>
              <a:rPr lang="en-US" altLang="ja-JP" sz="2100"/>
              <a:t>Arbitration</a:t>
            </a:r>
            <a:r>
              <a:rPr lang="ja-JP" altLang="en-US" sz="2100"/>
              <a:t>　調停操作、バスマスタを選ぶ</a:t>
            </a:r>
          </a:p>
          <a:p>
            <a:pPr eaLnBrk="1" hangingPunct="1">
              <a:lnSpc>
                <a:spcPct val="80000"/>
              </a:lnSpc>
            </a:pPr>
            <a:r>
              <a:rPr lang="en-US" altLang="ja-JP" sz="2100"/>
              <a:t>Bus master</a:t>
            </a:r>
            <a:r>
              <a:rPr lang="ja-JP" altLang="en-US" sz="2100"/>
              <a:t>　バスマスタ、バスの利用権を管理するモジュール</a:t>
            </a:r>
          </a:p>
          <a:p>
            <a:pPr eaLnBrk="1" hangingPunct="1">
              <a:lnSpc>
                <a:spcPct val="80000"/>
              </a:lnSpc>
            </a:pPr>
            <a:r>
              <a:rPr lang="en-US" altLang="ja-JP" sz="2100"/>
              <a:t>Bus slave</a:t>
            </a:r>
            <a:r>
              <a:rPr lang="ja-JP" altLang="en-US" sz="2100"/>
              <a:t>　バススレーブ、バスの利用権を持たないモジュール（マスタからスレーブに常にデータを転送するわけではないので注意！）</a:t>
            </a:r>
          </a:p>
          <a:p>
            <a:pPr eaLnBrk="1" hangingPunct="1">
              <a:lnSpc>
                <a:spcPct val="80000"/>
              </a:lnSpc>
            </a:pPr>
            <a:r>
              <a:rPr lang="en-US" altLang="ja-JP" sz="2100"/>
              <a:t>Centralized </a:t>
            </a:r>
            <a:r>
              <a:rPr lang="ja-JP" altLang="en-US" sz="2100"/>
              <a:t>集中型　⇔　</a:t>
            </a:r>
            <a:r>
              <a:rPr lang="en-US" altLang="ja-JP" sz="2100"/>
              <a:t>Distributed </a:t>
            </a:r>
            <a:r>
              <a:rPr lang="ja-JP" altLang="en-US" sz="2100"/>
              <a:t>分散型</a:t>
            </a:r>
          </a:p>
          <a:p>
            <a:pPr eaLnBrk="1" hangingPunct="1">
              <a:lnSpc>
                <a:spcPct val="80000"/>
              </a:lnSpc>
            </a:pPr>
            <a:r>
              <a:rPr lang="en-US" altLang="ja-JP" sz="2100"/>
              <a:t>Daisy Chain</a:t>
            </a:r>
            <a:r>
              <a:rPr lang="ja-JP" altLang="en-US" sz="2100"/>
              <a:t>　</a:t>
            </a:r>
            <a:r>
              <a:rPr lang="en-US" altLang="ja-JP" sz="2100"/>
              <a:t>Arbiter</a:t>
            </a:r>
            <a:r>
              <a:rPr lang="ja-JP" altLang="en-US" sz="2100"/>
              <a:t>の一方法で、ヒナゲシの花輪から来ている</a:t>
            </a:r>
          </a:p>
          <a:p>
            <a:pPr eaLnBrk="1" hangingPunct="1">
              <a:lnSpc>
                <a:spcPct val="80000"/>
              </a:lnSpc>
            </a:pPr>
            <a:r>
              <a:rPr lang="en-US" altLang="ja-JP" sz="2100"/>
              <a:t>Transaction</a:t>
            </a:r>
            <a:r>
              <a:rPr lang="ja-JP" altLang="en-US" sz="2100"/>
              <a:t>　バス上でデータを転送するための一連の操作</a:t>
            </a:r>
          </a:p>
          <a:p>
            <a:pPr eaLnBrk="1" hangingPunct="1">
              <a:lnSpc>
                <a:spcPct val="80000"/>
              </a:lnSpc>
            </a:pPr>
            <a:r>
              <a:rPr lang="en-US" altLang="ja-JP" sz="2100"/>
              <a:t>Open drain</a:t>
            </a:r>
            <a:r>
              <a:rPr lang="ja-JP" altLang="en-US" sz="2100"/>
              <a:t>　オープンドレイン、バスの作り方の一つで、出力トランジスタをオープンにして抵抗につなぐ。全てが</a:t>
            </a:r>
            <a:r>
              <a:rPr lang="en-US" altLang="ja-JP" sz="2100"/>
              <a:t>OFF</a:t>
            </a:r>
            <a:r>
              <a:rPr lang="ja-JP" altLang="en-US" sz="2100"/>
              <a:t>のときのみ</a:t>
            </a:r>
            <a:r>
              <a:rPr lang="en-US" altLang="ja-JP" sz="2100"/>
              <a:t>H</a:t>
            </a:r>
            <a:r>
              <a:rPr lang="ja-JP" altLang="en-US" sz="2100"/>
              <a:t>レベルになり、どれか一つでも</a:t>
            </a:r>
            <a:r>
              <a:rPr lang="en-US" altLang="ja-JP" sz="2100"/>
              <a:t>ON</a:t>
            </a:r>
            <a:r>
              <a:rPr lang="ja-JP" altLang="en-US" sz="2100"/>
              <a:t>になると</a:t>
            </a:r>
            <a:r>
              <a:rPr lang="en-US" altLang="ja-JP" sz="2100"/>
              <a:t>L</a:t>
            </a:r>
            <a:r>
              <a:rPr lang="ja-JP" altLang="en-US" sz="2100"/>
              <a:t>レベルになる。この操作をワイヤード</a:t>
            </a:r>
            <a:r>
              <a:rPr lang="en-US" altLang="ja-JP" sz="2100"/>
              <a:t>OR</a:t>
            </a:r>
            <a:r>
              <a:rPr lang="ja-JP" altLang="en-US" sz="2100"/>
              <a:t>と呼ぶ。</a:t>
            </a:r>
          </a:p>
          <a:p>
            <a:pPr eaLnBrk="1" hangingPunct="1">
              <a:lnSpc>
                <a:spcPct val="80000"/>
              </a:lnSpc>
            </a:pPr>
            <a:r>
              <a:rPr lang="en-US" altLang="ja-JP" sz="2100"/>
              <a:t>Starvation</a:t>
            </a:r>
            <a:r>
              <a:rPr lang="ja-JP" altLang="en-US" sz="2100"/>
              <a:t>　飢餓状態、バスの利用権を獲得できない状態が長期間続くこと</a:t>
            </a:r>
          </a:p>
          <a:p>
            <a:pPr eaLnBrk="1" hangingPunct="1">
              <a:lnSpc>
                <a:spcPct val="80000"/>
              </a:lnSpc>
            </a:pPr>
            <a:r>
              <a:rPr lang="en-US" altLang="ja-JP" sz="2100"/>
              <a:t>Round-robin</a:t>
            </a:r>
            <a:r>
              <a:rPr lang="ja-JP" altLang="en-US" sz="2100"/>
              <a:t>　ラウンドロビン、優先順位を</a:t>
            </a:r>
            <a:r>
              <a:rPr lang="en-US" altLang="ja-JP" sz="2100"/>
              <a:t>Arbitration</a:t>
            </a:r>
            <a:r>
              <a:rPr lang="ja-JP" altLang="en-US" sz="2100"/>
              <a:t>毎に隣りのモジュールに移動していく方法</a:t>
            </a:r>
          </a:p>
          <a:p>
            <a:pPr eaLnBrk="1" hangingPunct="1">
              <a:lnSpc>
                <a:spcPct val="80000"/>
              </a:lnSpc>
            </a:pPr>
            <a:endParaRPr lang="en-US" altLang="ja-JP" sz="210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p:txBody>
          <a:bodyPr/>
          <a:lstStyle/>
          <a:p>
            <a:pPr eaLnBrk="1" hangingPunct="1"/>
            <a:r>
              <a:rPr lang="en-US" altLang="ja-JP"/>
              <a:t>Handshake for data transfer</a:t>
            </a:r>
          </a:p>
        </p:txBody>
      </p:sp>
      <p:sp>
        <p:nvSpPr>
          <p:cNvPr id="25603" name="Text Box 4"/>
          <p:cNvSpPr txBox="1">
            <a:spLocks noChangeArrowheads="1"/>
          </p:cNvSpPr>
          <p:nvPr/>
        </p:nvSpPr>
        <p:spPr bwMode="auto">
          <a:xfrm>
            <a:off x="6659563" y="2636838"/>
            <a:ext cx="12509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2400" b="1"/>
              <a:t>2-edge </a:t>
            </a:r>
          </a:p>
        </p:txBody>
      </p:sp>
      <p:sp>
        <p:nvSpPr>
          <p:cNvPr id="25604" name="Text Box 5"/>
          <p:cNvSpPr txBox="1">
            <a:spLocks noChangeArrowheads="1"/>
          </p:cNvSpPr>
          <p:nvPr/>
        </p:nvSpPr>
        <p:spPr bwMode="auto">
          <a:xfrm>
            <a:off x="1476375" y="2060575"/>
            <a:ext cx="48799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2400" b="1"/>
              <a:t>2-line (Strobe + 1 Acknowledge) </a:t>
            </a:r>
          </a:p>
        </p:txBody>
      </p:sp>
      <p:sp>
        <p:nvSpPr>
          <p:cNvPr id="25605" name="Text Box 6"/>
          <p:cNvSpPr txBox="1">
            <a:spLocks noChangeArrowheads="1"/>
          </p:cNvSpPr>
          <p:nvPr/>
        </p:nvSpPr>
        <p:spPr bwMode="auto">
          <a:xfrm>
            <a:off x="6588125" y="1484313"/>
            <a:ext cx="12509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2400" b="1"/>
              <a:t>4-edge </a:t>
            </a:r>
          </a:p>
        </p:txBody>
      </p:sp>
      <p:sp>
        <p:nvSpPr>
          <p:cNvPr id="25606" name="Line 7"/>
          <p:cNvSpPr>
            <a:spLocks noChangeShapeType="1"/>
          </p:cNvSpPr>
          <p:nvPr/>
        </p:nvSpPr>
        <p:spPr bwMode="auto">
          <a:xfrm flipV="1">
            <a:off x="6227763" y="1773238"/>
            <a:ext cx="360362" cy="4318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5607" name="Line 8"/>
          <p:cNvSpPr>
            <a:spLocks noChangeShapeType="1"/>
          </p:cNvSpPr>
          <p:nvPr/>
        </p:nvSpPr>
        <p:spPr bwMode="auto">
          <a:xfrm>
            <a:off x="6227763" y="2492375"/>
            <a:ext cx="360362" cy="4318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5608" name="Text Box 9"/>
          <p:cNvSpPr txBox="1">
            <a:spLocks noChangeArrowheads="1"/>
          </p:cNvSpPr>
          <p:nvPr/>
        </p:nvSpPr>
        <p:spPr bwMode="auto">
          <a:xfrm>
            <a:off x="2103438" y="2655888"/>
            <a:ext cx="24320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a:t>Only for a single slave</a:t>
            </a:r>
          </a:p>
        </p:txBody>
      </p:sp>
      <p:sp>
        <p:nvSpPr>
          <p:cNvPr id="25609" name="Text Box 10"/>
          <p:cNvSpPr txBox="1">
            <a:spLocks noChangeArrowheads="1"/>
          </p:cNvSpPr>
          <p:nvPr/>
        </p:nvSpPr>
        <p:spPr bwMode="auto">
          <a:xfrm>
            <a:off x="6659563" y="4627563"/>
            <a:ext cx="12509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2400" b="1"/>
              <a:t>2-edge </a:t>
            </a:r>
          </a:p>
        </p:txBody>
      </p:sp>
      <p:sp>
        <p:nvSpPr>
          <p:cNvPr id="25610" name="Text Box 11"/>
          <p:cNvSpPr txBox="1">
            <a:spLocks noChangeArrowheads="1"/>
          </p:cNvSpPr>
          <p:nvPr/>
        </p:nvSpPr>
        <p:spPr bwMode="auto">
          <a:xfrm>
            <a:off x="1476375" y="4051300"/>
            <a:ext cx="4897438"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2400" b="1"/>
              <a:t>3-line (Strobe + 2-Acknowledge) </a:t>
            </a:r>
          </a:p>
        </p:txBody>
      </p:sp>
      <p:sp>
        <p:nvSpPr>
          <p:cNvPr id="25611" name="Text Box 12"/>
          <p:cNvSpPr txBox="1">
            <a:spLocks noChangeArrowheads="1"/>
          </p:cNvSpPr>
          <p:nvPr/>
        </p:nvSpPr>
        <p:spPr bwMode="auto">
          <a:xfrm>
            <a:off x="6588125" y="3475038"/>
            <a:ext cx="12509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2400" b="1"/>
              <a:t>4-edge </a:t>
            </a:r>
          </a:p>
        </p:txBody>
      </p:sp>
      <p:sp>
        <p:nvSpPr>
          <p:cNvPr id="25612" name="Line 13"/>
          <p:cNvSpPr>
            <a:spLocks noChangeShapeType="1"/>
          </p:cNvSpPr>
          <p:nvPr/>
        </p:nvSpPr>
        <p:spPr bwMode="auto">
          <a:xfrm flipV="1">
            <a:off x="6227763" y="3763963"/>
            <a:ext cx="360362" cy="4318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5613" name="Line 14"/>
          <p:cNvSpPr>
            <a:spLocks noChangeShapeType="1"/>
          </p:cNvSpPr>
          <p:nvPr/>
        </p:nvSpPr>
        <p:spPr bwMode="auto">
          <a:xfrm>
            <a:off x="6227763" y="4483100"/>
            <a:ext cx="360362" cy="4318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5614" name="Text Box 15"/>
          <p:cNvSpPr txBox="1">
            <a:spLocks noChangeArrowheads="1"/>
          </p:cNvSpPr>
          <p:nvPr/>
        </p:nvSpPr>
        <p:spPr bwMode="auto">
          <a:xfrm>
            <a:off x="2103438" y="4646613"/>
            <a:ext cx="2089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a:t>For multiple slaves</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lstStyle/>
          <a:p>
            <a:pPr eaLnBrk="1" hangingPunct="1"/>
            <a:r>
              <a:rPr lang="ja-JP" altLang="en-US"/>
              <a:t>２</a:t>
            </a:r>
            <a:r>
              <a:rPr lang="en-US" altLang="ja-JP"/>
              <a:t>-line </a:t>
            </a:r>
            <a:r>
              <a:rPr lang="ja-JP" altLang="en-US"/>
              <a:t>４</a:t>
            </a:r>
            <a:r>
              <a:rPr lang="en-US" altLang="ja-JP"/>
              <a:t>-edge handshake</a:t>
            </a:r>
          </a:p>
        </p:txBody>
      </p:sp>
      <p:sp>
        <p:nvSpPr>
          <p:cNvPr id="26627" name="Text Box 3"/>
          <p:cNvSpPr txBox="1">
            <a:spLocks noChangeArrowheads="1"/>
          </p:cNvSpPr>
          <p:nvPr/>
        </p:nvSpPr>
        <p:spPr bwMode="auto">
          <a:xfrm>
            <a:off x="1050925" y="1995488"/>
            <a:ext cx="846138"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2000">
                <a:latin typeface="Times New Roman" panose="02020603050405020304" pitchFamily="18" charset="0"/>
              </a:rPr>
              <a:t>Strobe</a:t>
            </a:r>
          </a:p>
        </p:txBody>
      </p:sp>
      <p:sp>
        <p:nvSpPr>
          <p:cNvPr id="26628" name="Line 4"/>
          <p:cNvSpPr>
            <a:spLocks noChangeShapeType="1"/>
          </p:cNvSpPr>
          <p:nvPr/>
        </p:nvSpPr>
        <p:spPr bwMode="auto">
          <a:xfrm>
            <a:off x="2362200" y="1905000"/>
            <a:ext cx="12192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6629" name="Line 5"/>
          <p:cNvSpPr>
            <a:spLocks noChangeShapeType="1"/>
          </p:cNvSpPr>
          <p:nvPr/>
        </p:nvSpPr>
        <p:spPr bwMode="auto">
          <a:xfrm>
            <a:off x="3581400" y="1905000"/>
            <a:ext cx="0" cy="5334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6630" name="Line 6"/>
          <p:cNvSpPr>
            <a:spLocks noChangeShapeType="1"/>
          </p:cNvSpPr>
          <p:nvPr/>
        </p:nvSpPr>
        <p:spPr bwMode="auto">
          <a:xfrm>
            <a:off x="3581400" y="2438400"/>
            <a:ext cx="24384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6631" name="Line 7"/>
          <p:cNvSpPr>
            <a:spLocks noChangeShapeType="1"/>
          </p:cNvSpPr>
          <p:nvPr/>
        </p:nvSpPr>
        <p:spPr bwMode="auto">
          <a:xfrm flipV="1">
            <a:off x="6019800" y="1905000"/>
            <a:ext cx="0" cy="5334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6632" name="Line 8"/>
          <p:cNvSpPr>
            <a:spLocks noChangeShapeType="1"/>
          </p:cNvSpPr>
          <p:nvPr/>
        </p:nvSpPr>
        <p:spPr bwMode="auto">
          <a:xfrm>
            <a:off x="6019800" y="1905000"/>
            <a:ext cx="18288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6633" name="Text Box 9"/>
          <p:cNvSpPr txBox="1">
            <a:spLocks noChangeArrowheads="1"/>
          </p:cNvSpPr>
          <p:nvPr/>
        </p:nvSpPr>
        <p:spPr bwMode="auto">
          <a:xfrm>
            <a:off x="914400" y="2971800"/>
            <a:ext cx="1085850"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2000">
                <a:latin typeface="Times New Roman" panose="02020603050405020304" pitchFamily="18" charset="0"/>
              </a:rPr>
              <a:t>Address/</a:t>
            </a:r>
          </a:p>
          <a:p>
            <a:pPr eaLnBrk="1" hangingPunct="1"/>
            <a:r>
              <a:rPr lang="en-US" altLang="ja-JP" sz="2000">
                <a:latin typeface="Times New Roman" panose="02020603050405020304" pitchFamily="18" charset="0"/>
              </a:rPr>
              <a:t>Data</a:t>
            </a:r>
          </a:p>
        </p:txBody>
      </p:sp>
      <p:grpSp>
        <p:nvGrpSpPr>
          <p:cNvPr id="26634" name="Group 10"/>
          <p:cNvGrpSpPr>
            <a:grpSpLocks/>
          </p:cNvGrpSpPr>
          <p:nvPr/>
        </p:nvGrpSpPr>
        <p:grpSpPr bwMode="auto">
          <a:xfrm>
            <a:off x="2133600" y="3048000"/>
            <a:ext cx="762000" cy="609600"/>
            <a:chOff x="1344" y="1920"/>
            <a:chExt cx="480" cy="384"/>
          </a:xfrm>
        </p:grpSpPr>
        <p:sp>
          <p:nvSpPr>
            <p:cNvPr id="26655" name="Line 11"/>
            <p:cNvSpPr>
              <a:spLocks noChangeShapeType="1"/>
            </p:cNvSpPr>
            <p:nvPr/>
          </p:nvSpPr>
          <p:spPr bwMode="auto">
            <a:xfrm>
              <a:off x="1344" y="1920"/>
              <a:ext cx="48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6656" name="Line 12"/>
            <p:cNvSpPr>
              <a:spLocks noChangeShapeType="1"/>
            </p:cNvSpPr>
            <p:nvPr/>
          </p:nvSpPr>
          <p:spPr bwMode="auto">
            <a:xfrm>
              <a:off x="1344" y="2304"/>
              <a:ext cx="48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sp>
        <p:nvSpPr>
          <p:cNvPr id="26635" name="Line 13"/>
          <p:cNvSpPr>
            <a:spLocks noChangeShapeType="1"/>
          </p:cNvSpPr>
          <p:nvPr/>
        </p:nvSpPr>
        <p:spPr bwMode="auto">
          <a:xfrm>
            <a:off x="2895600" y="3048000"/>
            <a:ext cx="457200" cy="6096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6636" name="Line 14"/>
          <p:cNvSpPr>
            <a:spLocks noChangeShapeType="1"/>
          </p:cNvSpPr>
          <p:nvPr/>
        </p:nvSpPr>
        <p:spPr bwMode="auto">
          <a:xfrm flipV="1">
            <a:off x="2895600" y="3048000"/>
            <a:ext cx="457200" cy="6096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nvGrpSpPr>
          <p:cNvPr id="26637" name="Group 15"/>
          <p:cNvGrpSpPr>
            <a:grpSpLocks/>
          </p:cNvGrpSpPr>
          <p:nvPr/>
        </p:nvGrpSpPr>
        <p:grpSpPr bwMode="auto">
          <a:xfrm>
            <a:off x="3348038" y="3068638"/>
            <a:ext cx="762000" cy="609600"/>
            <a:chOff x="1344" y="1920"/>
            <a:chExt cx="480" cy="384"/>
          </a:xfrm>
        </p:grpSpPr>
        <p:sp>
          <p:nvSpPr>
            <p:cNvPr id="26653" name="Line 16"/>
            <p:cNvSpPr>
              <a:spLocks noChangeShapeType="1"/>
            </p:cNvSpPr>
            <p:nvPr/>
          </p:nvSpPr>
          <p:spPr bwMode="auto">
            <a:xfrm>
              <a:off x="1344" y="1920"/>
              <a:ext cx="48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6654" name="Line 17"/>
            <p:cNvSpPr>
              <a:spLocks noChangeShapeType="1"/>
            </p:cNvSpPr>
            <p:nvPr/>
          </p:nvSpPr>
          <p:spPr bwMode="auto">
            <a:xfrm>
              <a:off x="1344" y="2304"/>
              <a:ext cx="48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sp>
        <p:nvSpPr>
          <p:cNvPr id="26638" name="Line 18"/>
          <p:cNvSpPr>
            <a:spLocks noChangeShapeType="1"/>
          </p:cNvSpPr>
          <p:nvPr/>
        </p:nvSpPr>
        <p:spPr bwMode="auto">
          <a:xfrm>
            <a:off x="2286000" y="4876800"/>
            <a:ext cx="21336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6639" name="Line 19"/>
          <p:cNvSpPr>
            <a:spLocks noChangeShapeType="1"/>
          </p:cNvSpPr>
          <p:nvPr/>
        </p:nvSpPr>
        <p:spPr bwMode="auto">
          <a:xfrm>
            <a:off x="4419600" y="4343400"/>
            <a:ext cx="0" cy="5334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6640" name="Line 20"/>
          <p:cNvSpPr>
            <a:spLocks noChangeShapeType="1"/>
          </p:cNvSpPr>
          <p:nvPr/>
        </p:nvSpPr>
        <p:spPr bwMode="auto">
          <a:xfrm>
            <a:off x="4419600" y="4343400"/>
            <a:ext cx="24384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6641" name="Line 21"/>
          <p:cNvSpPr>
            <a:spLocks noChangeShapeType="1"/>
          </p:cNvSpPr>
          <p:nvPr/>
        </p:nvSpPr>
        <p:spPr bwMode="auto">
          <a:xfrm flipV="1">
            <a:off x="6858000" y="4343400"/>
            <a:ext cx="0" cy="5334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6642" name="Line 22"/>
          <p:cNvSpPr>
            <a:spLocks noChangeShapeType="1"/>
          </p:cNvSpPr>
          <p:nvPr/>
        </p:nvSpPr>
        <p:spPr bwMode="auto">
          <a:xfrm>
            <a:off x="6858000" y="4876800"/>
            <a:ext cx="18288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6643" name="Text Box 23"/>
          <p:cNvSpPr txBox="1">
            <a:spLocks noChangeArrowheads="1"/>
          </p:cNvSpPr>
          <p:nvPr/>
        </p:nvSpPr>
        <p:spPr bwMode="auto">
          <a:xfrm>
            <a:off x="974725" y="4510088"/>
            <a:ext cx="1595438"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2000">
                <a:latin typeface="Times New Roman" panose="02020603050405020304" pitchFamily="18" charset="0"/>
              </a:rPr>
              <a:t>Acknowledge</a:t>
            </a:r>
          </a:p>
        </p:txBody>
      </p:sp>
      <p:sp>
        <p:nvSpPr>
          <p:cNvPr id="119832" name="Line 24"/>
          <p:cNvSpPr>
            <a:spLocks noChangeShapeType="1"/>
          </p:cNvSpPr>
          <p:nvPr/>
        </p:nvSpPr>
        <p:spPr bwMode="auto">
          <a:xfrm flipV="1">
            <a:off x="4572000" y="2590800"/>
            <a:ext cx="1295400" cy="1905000"/>
          </a:xfrm>
          <a:prstGeom prst="line">
            <a:avLst/>
          </a:prstGeom>
          <a:noFill/>
          <a:ln w="19050">
            <a:solidFill>
              <a:srgbClr val="CC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9833" name="Line 25"/>
          <p:cNvSpPr>
            <a:spLocks noChangeShapeType="1"/>
          </p:cNvSpPr>
          <p:nvPr/>
        </p:nvSpPr>
        <p:spPr bwMode="auto">
          <a:xfrm>
            <a:off x="6096000" y="2362200"/>
            <a:ext cx="685800" cy="2209800"/>
          </a:xfrm>
          <a:prstGeom prst="line">
            <a:avLst/>
          </a:prstGeom>
          <a:noFill/>
          <a:ln w="19050">
            <a:solidFill>
              <a:schemeClr val="tx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9834" name="Rectangle 26"/>
          <p:cNvSpPr>
            <a:spLocks noChangeArrowheads="1"/>
          </p:cNvSpPr>
          <p:nvPr/>
        </p:nvSpPr>
        <p:spPr bwMode="auto">
          <a:xfrm>
            <a:off x="3348038" y="3068638"/>
            <a:ext cx="792162" cy="647700"/>
          </a:xfrm>
          <a:prstGeom prst="rect">
            <a:avLst/>
          </a:prstGeom>
          <a:solidFill>
            <a:srgbClr val="FFFF99"/>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119835" name="Line 27"/>
          <p:cNvSpPr>
            <a:spLocks noChangeShapeType="1"/>
          </p:cNvSpPr>
          <p:nvPr/>
        </p:nvSpPr>
        <p:spPr bwMode="auto">
          <a:xfrm>
            <a:off x="3581400" y="2514600"/>
            <a:ext cx="685800" cy="1752600"/>
          </a:xfrm>
          <a:prstGeom prst="line">
            <a:avLst/>
          </a:prstGeom>
          <a:noFill/>
          <a:ln w="19050">
            <a:solidFill>
              <a:schemeClr val="tx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6648" name="Line 13"/>
          <p:cNvSpPr>
            <a:spLocks noChangeShapeType="1"/>
          </p:cNvSpPr>
          <p:nvPr/>
        </p:nvSpPr>
        <p:spPr bwMode="auto">
          <a:xfrm>
            <a:off x="4140200" y="3106738"/>
            <a:ext cx="457200" cy="6096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6649" name="Line 14"/>
          <p:cNvSpPr>
            <a:spLocks noChangeShapeType="1"/>
          </p:cNvSpPr>
          <p:nvPr/>
        </p:nvSpPr>
        <p:spPr bwMode="auto">
          <a:xfrm flipV="1">
            <a:off x="4140200" y="3106738"/>
            <a:ext cx="457200" cy="6096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nvGrpSpPr>
          <p:cNvPr id="26650" name="Group 10"/>
          <p:cNvGrpSpPr>
            <a:grpSpLocks/>
          </p:cNvGrpSpPr>
          <p:nvPr/>
        </p:nvGrpSpPr>
        <p:grpSpPr bwMode="auto">
          <a:xfrm>
            <a:off x="4643438" y="3106738"/>
            <a:ext cx="2665412" cy="609600"/>
            <a:chOff x="1344" y="1920"/>
            <a:chExt cx="480" cy="384"/>
          </a:xfrm>
        </p:grpSpPr>
        <p:sp>
          <p:nvSpPr>
            <p:cNvPr id="26651" name="Line 11"/>
            <p:cNvSpPr>
              <a:spLocks noChangeShapeType="1"/>
            </p:cNvSpPr>
            <p:nvPr/>
          </p:nvSpPr>
          <p:spPr bwMode="auto">
            <a:xfrm>
              <a:off x="1344" y="1920"/>
              <a:ext cx="48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6652" name="Line 12"/>
            <p:cNvSpPr>
              <a:spLocks noChangeShapeType="1"/>
            </p:cNvSpPr>
            <p:nvPr/>
          </p:nvSpPr>
          <p:spPr bwMode="auto">
            <a:xfrm>
              <a:off x="1344" y="2304"/>
              <a:ext cx="48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9834"/>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19835"/>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19832"/>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1983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9832" grpId="0" animBg="1"/>
      <p:bldP spid="119833" grpId="0" animBg="1"/>
      <p:bldP spid="119834" grpId="0" animBg="1"/>
      <p:bldP spid="119835" grpId="0"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lstStyle/>
          <a:p>
            <a:pPr eaLnBrk="1" hangingPunct="1"/>
            <a:r>
              <a:rPr lang="ja-JP" altLang="en-US"/>
              <a:t>２</a:t>
            </a:r>
            <a:r>
              <a:rPr lang="en-US" altLang="ja-JP"/>
              <a:t>-line </a:t>
            </a:r>
            <a:r>
              <a:rPr lang="ja-JP" altLang="en-US"/>
              <a:t>２</a:t>
            </a:r>
            <a:r>
              <a:rPr lang="en-US" altLang="ja-JP"/>
              <a:t>-edge handshake</a:t>
            </a:r>
          </a:p>
        </p:txBody>
      </p:sp>
      <p:sp>
        <p:nvSpPr>
          <p:cNvPr id="27651" name="Text Box 3"/>
          <p:cNvSpPr txBox="1">
            <a:spLocks noChangeArrowheads="1"/>
          </p:cNvSpPr>
          <p:nvPr/>
        </p:nvSpPr>
        <p:spPr bwMode="auto">
          <a:xfrm>
            <a:off x="1050925" y="1995488"/>
            <a:ext cx="846138"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2000">
                <a:latin typeface="Times New Roman" panose="02020603050405020304" pitchFamily="18" charset="0"/>
              </a:rPr>
              <a:t>Strobe</a:t>
            </a:r>
          </a:p>
        </p:txBody>
      </p:sp>
      <p:sp>
        <p:nvSpPr>
          <p:cNvPr id="27652" name="Line 4"/>
          <p:cNvSpPr>
            <a:spLocks noChangeShapeType="1"/>
          </p:cNvSpPr>
          <p:nvPr/>
        </p:nvSpPr>
        <p:spPr bwMode="auto">
          <a:xfrm>
            <a:off x="2362200" y="1905000"/>
            <a:ext cx="12192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7653" name="Line 5"/>
          <p:cNvSpPr>
            <a:spLocks noChangeShapeType="1"/>
          </p:cNvSpPr>
          <p:nvPr/>
        </p:nvSpPr>
        <p:spPr bwMode="auto">
          <a:xfrm>
            <a:off x="3581400" y="1905000"/>
            <a:ext cx="0" cy="5334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7654" name="Line 6"/>
          <p:cNvSpPr>
            <a:spLocks noChangeShapeType="1"/>
          </p:cNvSpPr>
          <p:nvPr/>
        </p:nvSpPr>
        <p:spPr bwMode="auto">
          <a:xfrm>
            <a:off x="3581400" y="2438400"/>
            <a:ext cx="24384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7655" name="Line 7"/>
          <p:cNvSpPr>
            <a:spLocks noChangeShapeType="1"/>
          </p:cNvSpPr>
          <p:nvPr/>
        </p:nvSpPr>
        <p:spPr bwMode="auto">
          <a:xfrm flipV="1">
            <a:off x="6019800" y="1905000"/>
            <a:ext cx="0" cy="5334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7656" name="Line 8"/>
          <p:cNvSpPr>
            <a:spLocks noChangeShapeType="1"/>
          </p:cNvSpPr>
          <p:nvPr/>
        </p:nvSpPr>
        <p:spPr bwMode="auto">
          <a:xfrm>
            <a:off x="6019800" y="1905000"/>
            <a:ext cx="18288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7657" name="Text Box 9"/>
          <p:cNvSpPr txBox="1">
            <a:spLocks noChangeArrowheads="1"/>
          </p:cNvSpPr>
          <p:nvPr/>
        </p:nvSpPr>
        <p:spPr bwMode="auto">
          <a:xfrm>
            <a:off x="914400" y="2971800"/>
            <a:ext cx="1085850"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2000">
                <a:latin typeface="Times New Roman" panose="02020603050405020304" pitchFamily="18" charset="0"/>
              </a:rPr>
              <a:t>Address/</a:t>
            </a:r>
          </a:p>
          <a:p>
            <a:pPr eaLnBrk="1" hangingPunct="1"/>
            <a:r>
              <a:rPr lang="en-US" altLang="ja-JP" sz="2000">
                <a:latin typeface="Times New Roman" panose="02020603050405020304" pitchFamily="18" charset="0"/>
              </a:rPr>
              <a:t>Data</a:t>
            </a:r>
          </a:p>
        </p:txBody>
      </p:sp>
      <p:grpSp>
        <p:nvGrpSpPr>
          <p:cNvPr id="27658" name="Group 10"/>
          <p:cNvGrpSpPr>
            <a:grpSpLocks/>
          </p:cNvGrpSpPr>
          <p:nvPr/>
        </p:nvGrpSpPr>
        <p:grpSpPr bwMode="auto">
          <a:xfrm>
            <a:off x="2133600" y="3048000"/>
            <a:ext cx="1219200" cy="609600"/>
            <a:chOff x="1344" y="1920"/>
            <a:chExt cx="768" cy="384"/>
          </a:xfrm>
        </p:grpSpPr>
        <p:grpSp>
          <p:nvGrpSpPr>
            <p:cNvPr id="27689" name="Group 11"/>
            <p:cNvGrpSpPr>
              <a:grpSpLocks/>
            </p:cNvGrpSpPr>
            <p:nvPr/>
          </p:nvGrpSpPr>
          <p:grpSpPr bwMode="auto">
            <a:xfrm>
              <a:off x="1344" y="1920"/>
              <a:ext cx="480" cy="384"/>
              <a:chOff x="1344" y="1920"/>
              <a:chExt cx="480" cy="384"/>
            </a:xfrm>
          </p:grpSpPr>
          <p:sp>
            <p:nvSpPr>
              <p:cNvPr id="27692" name="Line 12"/>
              <p:cNvSpPr>
                <a:spLocks noChangeShapeType="1"/>
              </p:cNvSpPr>
              <p:nvPr/>
            </p:nvSpPr>
            <p:spPr bwMode="auto">
              <a:xfrm>
                <a:off x="1344" y="1920"/>
                <a:ext cx="48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7693" name="Line 13"/>
              <p:cNvSpPr>
                <a:spLocks noChangeShapeType="1"/>
              </p:cNvSpPr>
              <p:nvPr/>
            </p:nvSpPr>
            <p:spPr bwMode="auto">
              <a:xfrm>
                <a:off x="1344" y="2304"/>
                <a:ext cx="48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sp>
          <p:nvSpPr>
            <p:cNvPr id="27690" name="Line 14"/>
            <p:cNvSpPr>
              <a:spLocks noChangeShapeType="1"/>
            </p:cNvSpPr>
            <p:nvPr/>
          </p:nvSpPr>
          <p:spPr bwMode="auto">
            <a:xfrm>
              <a:off x="1824" y="1920"/>
              <a:ext cx="288" cy="384"/>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7691" name="Line 15"/>
            <p:cNvSpPr>
              <a:spLocks noChangeShapeType="1"/>
            </p:cNvSpPr>
            <p:nvPr/>
          </p:nvSpPr>
          <p:spPr bwMode="auto">
            <a:xfrm flipV="1">
              <a:off x="1824" y="1920"/>
              <a:ext cx="288" cy="384"/>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grpSp>
        <p:nvGrpSpPr>
          <p:cNvPr id="27659" name="Group 16"/>
          <p:cNvGrpSpPr>
            <a:grpSpLocks/>
          </p:cNvGrpSpPr>
          <p:nvPr/>
        </p:nvGrpSpPr>
        <p:grpSpPr bwMode="auto">
          <a:xfrm>
            <a:off x="3352800" y="3048000"/>
            <a:ext cx="762000" cy="609600"/>
            <a:chOff x="1344" y="1920"/>
            <a:chExt cx="480" cy="384"/>
          </a:xfrm>
        </p:grpSpPr>
        <p:sp>
          <p:nvSpPr>
            <p:cNvPr id="27687" name="Line 17"/>
            <p:cNvSpPr>
              <a:spLocks noChangeShapeType="1"/>
            </p:cNvSpPr>
            <p:nvPr/>
          </p:nvSpPr>
          <p:spPr bwMode="auto">
            <a:xfrm>
              <a:off x="1344" y="1920"/>
              <a:ext cx="48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7688" name="Line 18"/>
            <p:cNvSpPr>
              <a:spLocks noChangeShapeType="1"/>
            </p:cNvSpPr>
            <p:nvPr/>
          </p:nvSpPr>
          <p:spPr bwMode="auto">
            <a:xfrm>
              <a:off x="1344" y="2304"/>
              <a:ext cx="48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sp>
        <p:nvSpPr>
          <p:cNvPr id="27660" name="Line 19"/>
          <p:cNvSpPr>
            <a:spLocks noChangeShapeType="1"/>
          </p:cNvSpPr>
          <p:nvPr/>
        </p:nvSpPr>
        <p:spPr bwMode="auto">
          <a:xfrm>
            <a:off x="2286000" y="4876800"/>
            <a:ext cx="21336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7661" name="Line 20"/>
          <p:cNvSpPr>
            <a:spLocks noChangeShapeType="1"/>
          </p:cNvSpPr>
          <p:nvPr/>
        </p:nvSpPr>
        <p:spPr bwMode="auto">
          <a:xfrm>
            <a:off x="4419600" y="4343400"/>
            <a:ext cx="0" cy="5334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7662" name="Line 21"/>
          <p:cNvSpPr>
            <a:spLocks noChangeShapeType="1"/>
          </p:cNvSpPr>
          <p:nvPr/>
        </p:nvSpPr>
        <p:spPr bwMode="auto">
          <a:xfrm>
            <a:off x="4419600" y="4343400"/>
            <a:ext cx="24384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7663" name="Line 22"/>
          <p:cNvSpPr>
            <a:spLocks noChangeShapeType="1"/>
          </p:cNvSpPr>
          <p:nvPr/>
        </p:nvSpPr>
        <p:spPr bwMode="auto">
          <a:xfrm flipV="1">
            <a:off x="6858000" y="4343400"/>
            <a:ext cx="0" cy="5334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7664" name="Line 23"/>
          <p:cNvSpPr>
            <a:spLocks noChangeShapeType="1"/>
          </p:cNvSpPr>
          <p:nvPr/>
        </p:nvSpPr>
        <p:spPr bwMode="auto">
          <a:xfrm>
            <a:off x="6858000" y="4876800"/>
            <a:ext cx="18288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7665" name="Text Box 24"/>
          <p:cNvSpPr txBox="1">
            <a:spLocks noChangeArrowheads="1"/>
          </p:cNvSpPr>
          <p:nvPr/>
        </p:nvSpPr>
        <p:spPr bwMode="auto">
          <a:xfrm>
            <a:off x="974725" y="4510088"/>
            <a:ext cx="1595438"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2000">
                <a:latin typeface="Times New Roman" panose="02020603050405020304" pitchFamily="18" charset="0"/>
              </a:rPr>
              <a:t>Acknowledge</a:t>
            </a:r>
          </a:p>
        </p:txBody>
      </p:sp>
      <p:grpSp>
        <p:nvGrpSpPr>
          <p:cNvPr id="27666" name="Group 25"/>
          <p:cNvGrpSpPr>
            <a:grpSpLocks/>
          </p:cNvGrpSpPr>
          <p:nvPr/>
        </p:nvGrpSpPr>
        <p:grpSpPr bwMode="auto">
          <a:xfrm>
            <a:off x="4876800" y="3048000"/>
            <a:ext cx="762000" cy="609600"/>
            <a:chOff x="1344" y="1920"/>
            <a:chExt cx="480" cy="384"/>
          </a:xfrm>
        </p:grpSpPr>
        <p:sp>
          <p:nvSpPr>
            <p:cNvPr id="27685" name="Line 26"/>
            <p:cNvSpPr>
              <a:spLocks noChangeShapeType="1"/>
            </p:cNvSpPr>
            <p:nvPr/>
          </p:nvSpPr>
          <p:spPr bwMode="auto">
            <a:xfrm>
              <a:off x="1344" y="1920"/>
              <a:ext cx="48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7686" name="Line 27"/>
            <p:cNvSpPr>
              <a:spLocks noChangeShapeType="1"/>
            </p:cNvSpPr>
            <p:nvPr/>
          </p:nvSpPr>
          <p:spPr bwMode="auto">
            <a:xfrm>
              <a:off x="1344" y="2304"/>
              <a:ext cx="48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grpSp>
        <p:nvGrpSpPr>
          <p:cNvPr id="27667" name="Group 28"/>
          <p:cNvGrpSpPr>
            <a:grpSpLocks/>
          </p:cNvGrpSpPr>
          <p:nvPr/>
        </p:nvGrpSpPr>
        <p:grpSpPr bwMode="auto">
          <a:xfrm>
            <a:off x="3657600" y="3048000"/>
            <a:ext cx="1219200" cy="609600"/>
            <a:chOff x="1344" y="1920"/>
            <a:chExt cx="768" cy="384"/>
          </a:xfrm>
        </p:grpSpPr>
        <p:grpSp>
          <p:nvGrpSpPr>
            <p:cNvPr id="27680" name="Group 29"/>
            <p:cNvGrpSpPr>
              <a:grpSpLocks/>
            </p:cNvGrpSpPr>
            <p:nvPr/>
          </p:nvGrpSpPr>
          <p:grpSpPr bwMode="auto">
            <a:xfrm>
              <a:off x="1344" y="1920"/>
              <a:ext cx="480" cy="384"/>
              <a:chOff x="1344" y="1920"/>
              <a:chExt cx="480" cy="384"/>
            </a:xfrm>
          </p:grpSpPr>
          <p:sp>
            <p:nvSpPr>
              <p:cNvPr id="27683" name="Line 30"/>
              <p:cNvSpPr>
                <a:spLocks noChangeShapeType="1"/>
              </p:cNvSpPr>
              <p:nvPr/>
            </p:nvSpPr>
            <p:spPr bwMode="auto">
              <a:xfrm>
                <a:off x="1344" y="1920"/>
                <a:ext cx="48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7684" name="Line 31"/>
              <p:cNvSpPr>
                <a:spLocks noChangeShapeType="1"/>
              </p:cNvSpPr>
              <p:nvPr/>
            </p:nvSpPr>
            <p:spPr bwMode="auto">
              <a:xfrm>
                <a:off x="1344" y="2304"/>
                <a:ext cx="48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sp>
          <p:nvSpPr>
            <p:cNvPr id="27681" name="Line 32"/>
            <p:cNvSpPr>
              <a:spLocks noChangeShapeType="1"/>
            </p:cNvSpPr>
            <p:nvPr/>
          </p:nvSpPr>
          <p:spPr bwMode="auto">
            <a:xfrm>
              <a:off x="1824" y="1920"/>
              <a:ext cx="288" cy="384"/>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7682" name="Line 33"/>
            <p:cNvSpPr>
              <a:spLocks noChangeShapeType="1"/>
            </p:cNvSpPr>
            <p:nvPr/>
          </p:nvSpPr>
          <p:spPr bwMode="auto">
            <a:xfrm flipV="1">
              <a:off x="1824" y="1920"/>
              <a:ext cx="288" cy="384"/>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grpSp>
        <p:nvGrpSpPr>
          <p:cNvPr id="27668" name="Group 34"/>
          <p:cNvGrpSpPr>
            <a:grpSpLocks/>
          </p:cNvGrpSpPr>
          <p:nvPr/>
        </p:nvGrpSpPr>
        <p:grpSpPr bwMode="auto">
          <a:xfrm>
            <a:off x="5638800" y="3048000"/>
            <a:ext cx="1219200" cy="609600"/>
            <a:chOff x="1344" y="1920"/>
            <a:chExt cx="768" cy="384"/>
          </a:xfrm>
        </p:grpSpPr>
        <p:grpSp>
          <p:nvGrpSpPr>
            <p:cNvPr id="27675" name="Group 35"/>
            <p:cNvGrpSpPr>
              <a:grpSpLocks/>
            </p:cNvGrpSpPr>
            <p:nvPr/>
          </p:nvGrpSpPr>
          <p:grpSpPr bwMode="auto">
            <a:xfrm>
              <a:off x="1344" y="1920"/>
              <a:ext cx="480" cy="384"/>
              <a:chOff x="1344" y="1920"/>
              <a:chExt cx="480" cy="384"/>
            </a:xfrm>
          </p:grpSpPr>
          <p:sp>
            <p:nvSpPr>
              <p:cNvPr id="27678" name="Line 36"/>
              <p:cNvSpPr>
                <a:spLocks noChangeShapeType="1"/>
              </p:cNvSpPr>
              <p:nvPr/>
            </p:nvSpPr>
            <p:spPr bwMode="auto">
              <a:xfrm>
                <a:off x="1344" y="1920"/>
                <a:ext cx="48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7679" name="Line 37"/>
              <p:cNvSpPr>
                <a:spLocks noChangeShapeType="1"/>
              </p:cNvSpPr>
              <p:nvPr/>
            </p:nvSpPr>
            <p:spPr bwMode="auto">
              <a:xfrm>
                <a:off x="1344" y="2304"/>
                <a:ext cx="48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sp>
          <p:nvSpPr>
            <p:cNvPr id="27676" name="Line 38"/>
            <p:cNvSpPr>
              <a:spLocks noChangeShapeType="1"/>
            </p:cNvSpPr>
            <p:nvPr/>
          </p:nvSpPr>
          <p:spPr bwMode="auto">
            <a:xfrm>
              <a:off x="1824" y="1920"/>
              <a:ext cx="288" cy="384"/>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7677" name="Line 39"/>
            <p:cNvSpPr>
              <a:spLocks noChangeShapeType="1"/>
            </p:cNvSpPr>
            <p:nvPr/>
          </p:nvSpPr>
          <p:spPr bwMode="auto">
            <a:xfrm flipV="1">
              <a:off x="1824" y="1920"/>
              <a:ext cx="288" cy="384"/>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sp>
        <p:nvSpPr>
          <p:cNvPr id="27669" name="Text Box 40"/>
          <p:cNvSpPr txBox="1">
            <a:spLocks noChangeArrowheads="1"/>
          </p:cNvSpPr>
          <p:nvPr/>
        </p:nvSpPr>
        <p:spPr bwMode="auto">
          <a:xfrm>
            <a:off x="2574925" y="5576888"/>
            <a:ext cx="5622052"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2000" dirty="0">
                <a:latin typeface="Times New Roman" panose="02020603050405020304" pitchFamily="18" charset="0"/>
              </a:rPr>
              <a:t>Data </a:t>
            </a:r>
            <a:r>
              <a:rPr lang="en-US" altLang="ja-JP" sz="2000" dirty="0" err="1">
                <a:latin typeface="Times New Roman" panose="02020603050405020304" pitchFamily="18" charset="0"/>
              </a:rPr>
              <a:t>ttem</a:t>
            </a:r>
            <a:r>
              <a:rPr lang="en-US" altLang="ja-JP" sz="2000" dirty="0">
                <a:latin typeface="Times New Roman" panose="02020603050405020304" pitchFamily="18" charset="0"/>
              </a:rPr>
              <a:t> is transferred with both edges of the strobe</a:t>
            </a:r>
          </a:p>
        </p:txBody>
      </p:sp>
      <p:sp>
        <p:nvSpPr>
          <p:cNvPr id="120873" name="Rectangle 41"/>
          <p:cNvSpPr>
            <a:spLocks noChangeArrowheads="1"/>
          </p:cNvSpPr>
          <p:nvPr/>
        </p:nvSpPr>
        <p:spPr bwMode="auto">
          <a:xfrm>
            <a:off x="3419475" y="3068638"/>
            <a:ext cx="1008063" cy="576262"/>
          </a:xfrm>
          <a:prstGeom prst="rect">
            <a:avLst/>
          </a:prstGeom>
          <a:solidFill>
            <a:srgbClr val="FFFF99"/>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120874" name="Rectangle 42"/>
          <p:cNvSpPr>
            <a:spLocks noChangeArrowheads="1"/>
          </p:cNvSpPr>
          <p:nvPr/>
        </p:nvSpPr>
        <p:spPr bwMode="auto">
          <a:xfrm>
            <a:off x="4932363" y="3068638"/>
            <a:ext cx="1511300" cy="576262"/>
          </a:xfrm>
          <a:prstGeom prst="rect">
            <a:avLst/>
          </a:prstGeom>
          <a:solidFill>
            <a:srgbClr val="CCFF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120875" name="Line 43"/>
          <p:cNvSpPr>
            <a:spLocks noChangeShapeType="1"/>
          </p:cNvSpPr>
          <p:nvPr/>
        </p:nvSpPr>
        <p:spPr bwMode="auto">
          <a:xfrm>
            <a:off x="3581400" y="2514600"/>
            <a:ext cx="685800" cy="1752600"/>
          </a:xfrm>
          <a:prstGeom prst="line">
            <a:avLst/>
          </a:prstGeom>
          <a:noFill/>
          <a:ln w="19050">
            <a:solidFill>
              <a:schemeClr val="tx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20876" name="Line 44"/>
          <p:cNvSpPr>
            <a:spLocks noChangeShapeType="1"/>
          </p:cNvSpPr>
          <p:nvPr/>
        </p:nvSpPr>
        <p:spPr bwMode="auto">
          <a:xfrm flipV="1">
            <a:off x="4572000" y="2590800"/>
            <a:ext cx="1295400" cy="1905000"/>
          </a:xfrm>
          <a:prstGeom prst="line">
            <a:avLst/>
          </a:prstGeom>
          <a:noFill/>
          <a:ln w="19050">
            <a:solidFill>
              <a:srgbClr val="CC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20877" name="Line 45"/>
          <p:cNvSpPr>
            <a:spLocks noChangeShapeType="1"/>
          </p:cNvSpPr>
          <p:nvPr/>
        </p:nvSpPr>
        <p:spPr bwMode="auto">
          <a:xfrm>
            <a:off x="6096000" y="2362200"/>
            <a:ext cx="685800" cy="2209800"/>
          </a:xfrm>
          <a:prstGeom prst="line">
            <a:avLst/>
          </a:prstGeom>
          <a:noFill/>
          <a:ln w="28575">
            <a:solidFill>
              <a:schemeClr val="tx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0873"/>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20875"/>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20876"/>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0874"/>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2087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0873" grpId="0" animBg="1"/>
      <p:bldP spid="120874" grpId="0" animBg="1"/>
      <p:bldP spid="120875" grpId="0" animBg="1"/>
      <p:bldP spid="120876" grpId="0" animBg="1"/>
      <p:bldP spid="120877" grpId="0"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p:txBody>
          <a:bodyPr/>
          <a:lstStyle/>
          <a:p>
            <a:pPr eaLnBrk="1" hangingPunct="1"/>
            <a:r>
              <a:rPr lang="en-US" altLang="ja-JP" sz="3800"/>
              <a:t>In the case of multiple slaves</a:t>
            </a:r>
            <a:endParaRPr lang="en-US" altLang="ja-JP"/>
          </a:p>
        </p:txBody>
      </p:sp>
      <p:sp>
        <p:nvSpPr>
          <p:cNvPr id="28675" name="Text Box 3"/>
          <p:cNvSpPr txBox="1">
            <a:spLocks noChangeArrowheads="1"/>
          </p:cNvSpPr>
          <p:nvPr/>
        </p:nvSpPr>
        <p:spPr bwMode="auto">
          <a:xfrm>
            <a:off x="1050925" y="1995488"/>
            <a:ext cx="846138"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2000">
                <a:latin typeface="Times New Roman" panose="02020603050405020304" pitchFamily="18" charset="0"/>
              </a:rPr>
              <a:t>Strobe</a:t>
            </a:r>
          </a:p>
        </p:txBody>
      </p:sp>
      <p:sp>
        <p:nvSpPr>
          <p:cNvPr id="28676" name="Line 4"/>
          <p:cNvSpPr>
            <a:spLocks noChangeShapeType="1"/>
          </p:cNvSpPr>
          <p:nvPr/>
        </p:nvSpPr>
        <p:spPr bwMode="auto">
          <a:xfrm>
            <a:off x="2362200" y="1905000"/>
            <a:ext cx="12192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8677" name="Line 5"/>
          <p:cNvSpPr>
            <a:spLocks noChangeShapeType="1"/>
          </p:cNvSpPr>
          <p:nvPr/>
        </p:nvSpPr>
        <p:spPr bwMode="auto">
          <a:xfrm>
            <a:off x="3581400" y="1905000"/>
            <a:ext cx="0" cy="5334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8678" name="Line 6"/>
          <p:cNvSpPr>
            <a:spLocks noChangeShapeType="1"/>
          </p:cNvSpPr>
          <p:nvPr/>
        </p:nvSpPr>
        <p:spPr bwMode="auto">
          <a:xfrm>
            <a:off x="3581400" y="2438400"/>
            <a:ext cx="24384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8679" name="Line 7"/>
          <p:cNvSpPr>
            <a:spLocks noChangeShapeType="1"/>
          </p:cNvSpPr>
          <p:nvPr/>
        </p:nvSpPr>
        <p:spPr bwMode="auto">
          <a:xfrm flipV="1">
            <a:off x="6019800" y="1905000"/>
            <a:ext cx="0" cy="5334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8680" name="Line 8"/>
          <p:cNvSpPr>
            <a:spLocks noChangeShapeType="1"/>
          </p:cNvSpPr>
          <p:nvPr/>
        </p:nvSpPr>
        <p:spPr bwMode="auto">
          <a:xfrm>
            <a:off x="6019800" y="1905000"/>
            <a:ext cx="18288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8681" name="Text Box 9"/>
          <p:cNvSpPr txBox="1">
            <a:spLocks noChangeArrowheads="1"/>
          </p:cNvSpPr>
          <p:nvPr/>
        </p:nvSpPr>
        <p:spPr bwMode="auto">
          <a:xfrm>
            <a:off x="914400" y="2971800"/>
            <a:ext cx="1085850"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2000">
                <a:latin typeface="Times New Roman" panose="02020603050405020304" pitchFamily="18" charset="0"/>
              </a:rPr>
              <a:t>Address/</a:t>
            </a:r>
          </a:p>
          <a:p>
            <a:pPr eaLnBrk="1" hangingPunct="1"/>
            <a:r>
              <a:rPr lang="en-US" altLang="ja-JP" sz="2000">
                <a:latin typeface="Times New Roman" panose="02020603050405020304" pitchFamily="18" charset="0"/>
              </a:rPr>
              <a:t>Data</a:t>
            </a:r>
          </a:p>
        </p:txBody>
      </p:sp>
      <p:grpSp>
        <p:nvGrpSpPr>
          <p:cNvPr id="28682" name="Group 10"/>
          <p:cNvGrpSpPr>
            <a:grpSpLocks/>
          </p:cNvGrpSpPr>
          <p:nvPr/>
        </p:nvGrpSpPr>
        <p:grpSpPr bwMode="auto">
          <a:xfrm>
            <a:off x="2133600" y="3048000"/>
            <a:ext cx="762000" cy="609600"/>
            <a:chOff x="1344" y="1920"/>
            <a:chExt cx="480" cy="384"/>
          </a:xfrm>
        </p:grpSpPr>
        <p:sp>
          <p:nvSpPr>
            <p:cNvPr id="28723" name="Line 11"/>
            <p:cNvSpPr>
              <a:spLocks noChangeShapeType="1"/>
            </p:cNvSpPr>
            <p:nvPr/>
          </p:nvSpPr>
          <p:spPr bwMode="auto">
            <a:xfrm>
              <a:off x="1344" y="1920"/>
              <a:ext cx="48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8724" name="Line 12"/>
            <p:cNvSpPr>
              <a:spLocks noChangeShapeType="1"/>
            </p:cNvSpPr>
            <p:nvPr/>
          </p:nvSpPr>
          <p:spPr bwMode="auto">
            <a:xfrm>
              <a:off x="1344" y="2304"/>
              <a:ext cx="48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sp>
        <p:nvSpPr>
          <p:cNvPr id="28683" name="Line 13"/>
          <p:cNvSpPr>
            <a:spLocks noChangeShapeType="1"/>
          </p:cNvSpPr>
          <p:nvPr/>
        </p:nvSpPr>
        <p:spPr bwMode="auto">
          <a:xfrm>
            <a:off x="2895600" y="3048000"/>
            <a:ext cx="457200" cy="6096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8684" name="Line 14"/>
          <p:cNvSpPr>
            <a:spLocks noChangeShapeType="1"/>
          </p:cNvSpPr>
          <p:nvPr/>
        </p:nvSpPr>
        <p:spPr bwMode="auto">
          <a:xfrm flipV="1">
            <a:off x="2895600" y="3048000"/>
            <a:ext cx="457200" cy="6096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nvGrpSpPr>
          <p:cNvPr id="28685" name="Group 15"/>
          <p:cNvGrpSpPr>
            <a:grpSpLocks/>
          </p:cNvGrpSpPr>
          <p:nvPr/>
        </p:nvGrpSpPr>
        <p:grpSpPr bwMode="auto">
          <a:xfrm>
            <a:off x="3352800" y="3048000"/>
            <a:ext cx="762000" cy="609600"/>
            <a:chOff x="1344" y="1920"/>
            <a:chExt cx="480" cy="384"/>
          </a:xfrm>
        </p:grpSpPr>
        <p:sp>
          <p:nvSpPr>
            <p:cNvPr id="28721" name="Line 16"/>
            <p:cNvSpPr>
              <a:spLocks noChangeShapeType="1"/>
            </p:cNvSpPr>
            <p:nvPr/>
          </p:nvSpPr>
          <p:spPr bwMode="auto">
            <a:xfrm>
              <a:off x="1344" y="1920"/>
              <a:ext cx="48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8722" name="Line 17"/>
            <p:cNvSpPr>
              <a:spLocks noChangeShapeType="1"/>
            </p:cNvSpPr>
            <p:nvPr/>
          </p:nvSpPr>
          <p:spPr bwMode="auto">
            <a:xfrm>
              <a:off x="1344" y="2304"/>
              <a:ext cx="48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grpSp>
        <p:nvGrpSpPr>
          <p:cNvPr id="28686" name="Group 18"/>
          <p:cNvGrpSpPr>
            <a:grpSpLocks/>
          </p:cNvGrpSpPr>
          <p:nvPr/>
        </p:nvGrpSpPr>
        <p:grpSpPr bwMode="auto">
          <a:xfrm>
            <a:off x="974725" y="4343400"/>
            <a:ext cx="7712075" cy="868363"/>
            <a:chOff x="614" y="2736"/>
            <a:chExt cx="4858" cy="547"/>
          </a:xfrm>
        </p:grpSpPr>
        <p:sp>
          <p:nvSpPr>
            <p:cNvPr id="28715" name="Line 19"/>
            <p:cNvSpPr>
              <a:spLocks noChangeShapeType="1"/>
            </p:cNvSpPr>
            <p:nvPr/>
          </p:nvSpPr>
          <p:spPr bwMode="auto">
            <a:xfrm>
              <a:off x="1440" y="3072"/>
              <a:ext cx="1344"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8716" name="Line 20"/>
            <p:cNvSpPr>
              <a:spLocks noChangeShapeType="1"/>
            </p:cNvSpPr>
            <p:nvPr/>
          </p:nvSpPr>
          <p:spPr bwMode="auto">
            <a:xfrm>
              <a:off x="2784" y="2736"/>
              <a:ext cx="0" cy="336"/>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8717" name="Line 21"/>
            <p:cNvSpPr>
              <a:spLocks noChangeShapeType="1"/>
            </p:cNvSpPr>
            <p:nvPr/>
          </p:nvSpPr>
          <p:spPr bwMode="auto">
            <a:xfrm>
              <a:off x="2784" y="2736"/>
              <a:ext cx="1536"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8718" name="Line 22"/>
            <p:cNvSpPr>
              <a:spLocks noChangeShapeType="1"/>
            </p:cNvSpPr>
            <p:nvPr/>
          </p:nvSpPr>
          <p:spPr bwMode="auto">
            <a:xfrm flipV="1">
              <a:off x="4320" y="2736"/>
              <a:ext cx="0" cy="336"/>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8719" name="Line 23"/>
            <p:cNvSpPr>
              <a:spLocks noChangeShapeType="1"/>
            </p:cNvSpPr>
            <p:nvPr/>
          </p:nvSpPr>
          <p:spPr bwMode="auto">
            <a:xfrm>
              <a:off x="4320" y="3072"/>
              <a:ext cx="115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8720" name="Text Box 24"/>
            <p:cNvSpPr txBox="1">
              <a:spLocks noChangeArrowheads="1"/>
            </p:cNvSpPr>
            <p:nvPr/>
          </p:nvSpPr>
          <p:spPr bwMode="auto">
            <a:xfrm>
              <a:off x="614" y="2841"/>
              <a:ext cx="1005" cy="4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2000">
                  <a:latin typeface="Times New Roman" panose="02020603050405020304" pitchFamily="18" charset="0"/>
                </a:rPr>
                <a:t>Module</a:t>
              </a:r>
              <a:r>
                <a:rPr lang="ja-JP" altLang="en-US" sz="2000">
                  <a:latin typeface="Times New Roman" panose="02020603050405020304" pitchFamily="18" charset="0"/>
                </a:rPr>
                <a:t>　１</a:t>
              </a:r>
            </a:p>
            <a:p>
              <a:pPr eaLnBrk="1" hangingPunct="1"/>
              <a:r>
                <a:rPr lang="en-US" altLang="ja-JP" sz="2000">
                  <a:latin typeface="Times New Roman" panose="02020603050405020304" pitchFamily="18" charset="0"/>
                </a:rPr>
                <a:t>Acknowledge</a:t>
              </a:r>
            </a:p>
          </p:txBody>
        </p:sp>
      </p:grpSp>
      <p:sp>
        <p:nvSpPr>
          <p:cNvPr id="28687" name="Line 25"/>
          <p:cNvSpPr>
            <a:spLocks noChangeShapeType="1"/>
          </p:cNvSpPr>
          <p:nvPr/>
        </p:nvSpPr>
        <p:spPr bwMode="auto">
          <a:xfrm>
            <a:off x="2759075" y="5776913"/>
            <a:ext cx="21336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8688" name="Line 26"/>
          <p:cNvSpPr>
            <a:spLocks noChangeShapeType="1"/>
          </p:cNvSpPr>
          <p:nvPr/>
        </p:nvSpPr>
        <p:spPr bwMode="auto">
          <a:xfrm>
            <a:off x="4892675" y="5243513"/>
            <a:ext cx="0" cy="5334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8689" name="Line 27"/>
          <p:cNvSpPr>
            <a:spLocks noChangeShapeType="1"/>
          </p:cNvSpPr>
          <p:nvPr/>
        </p:nvSpPr>
        <p:spPr bwMode="auto">
          <a:xfrm>
            <a:off x="4892675" y="5243513"/>
            <a:ext cx="24384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8690" name="Line 28"/>
          <p:cNvSpPr>
            <a:spLocks noChangeShapeType="1"/>
          </p:cNvSpPr>
          <p:nvPr/>
        </p:nvSpPr>
        <p:spPr bwMode="auto">
          <a:xfrm flipV="1">
            <a:off x="7331075" y="5243513"/>
            <a:ext cx="0" cy="5334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8691" name="Line 29"/>
          <p:cNvSpPr>
            <a:spLocks noChangeShapeType="1"/>
          </p:cNvSpPr>
          <p:nvPr/>
        </p:nvSpPr>
        <p:spPr bwMode="auto">
          <a:xfrm>
            <a:off x="7331075" y="5776913"/>
            <a:ext cx="18288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8692" name="Text Box 30"/>
          <p:cNvSpPr txBox="1">
            <a:spLocks noChangeArrowheads="1"/>
          </p:cNvSpPr>
          <p:nvPr/>
        </p:nvSpPr>
        <p:spPr bwMode="auto">
          <a:xfrm>
            <a:off x="914400" y="5334000"/>
            <a:ext cx="1595438"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2000">
                <a:latin typeface="Times New Roman" panose="02020603050405020304" pitchFamily="18" charset="0"/>
              </a:rPr>
              <a:t>Module</a:t>
            </a:r>
            <a:r>
              <a:rPr lang="ja-JP" altLang="en-US" sz="2000">
                <a:latin typeface="Times New Roman" panose="02020603050405020304" pitchFamily="18" charset="0"/>
              </a:rPr>
              <a:t>　２</a:t>
            </a:r>
          </a:p>
          <a:p>
            <a:pPr eaLnBrk="1" hangingPunct="1"/>
            <a:r>
              <a:rPr lang="en-US" altLang="ja-JP" sz="2000">
                <a:latin typeface="Times New Roman" panose="02020603050405020304" pitchFamily="18" charset="0"/>
              </a:rPr>
              <a:t>Acknowledge</a:t>
            </a:r>
          </a:p>
        </p:txBody>
      </p:sp>
      <p:sp>
        <p:nvSpPr>
          <p:cNvPr id="121887" name="Line 31"/>
          <p:cNvSpPr>
            <a:spLocks noChangeShapeType="1"/>
          </p:cNvSpPr>
          <p:nvPr/>
        </p:nvSpPr>
        <p:spPr bwMode="auto">
          <a:xfrm flipV="1">
            <a:off x="4932363" y="2514600"/>
            <a:ext cx="935037" cy="3578225"/>
          </a:xfrm>
          <a:prstGeom prst="line">
            <a:avLst/>
          </a:prstGeom>
          <a:noFill/>
          <a:ln w="19050">
            <a:solidFill>
              <a:srgbClr val="CC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nvGrpSpPr>
          <p:cNvPr id="121888" name="Group 32"/>
          <p:cNvGrpSpPr>
            <a:grpSpLocks/>
          </p:cNvGrpSpPr>
          <p:nvPr/>
        </p:nvGrpSpPr>
        <p:grpSpPr bwMode="auto">
          <a:xfrm>
            <a:off x="6096000" y="2362200"/>
            <a:ext cx="1143000" cy="2971800"/>
            <a:chOff x="3840" y="1488"/>
            <a:chExt cx="720" cy="1872"/>
          </a:xfrm>
        </p:grpSpPr>
        <p:sp>
          <p:nvSpPr>
            <p:cNvPr id="28713" name="Line 33"/>
            <p:cNvSpPr>
              <a:spLocks noChangeShapeType="1"/>
            </p:cNvSpPr>
            <p:nvPr/>
          </p:nvSpPr>
          <p:spPr bwMode="auto">
            <a:xfrm>
              <a:off x="3840" y="1488"/>
              <a:ext cx="432" cy="1392"/>
            </a:xfrm>
            <a:prstGeom prst="line">
              <a:avLst/>
            </a:prstGeom>
            <a:noFill/>
            <a:ln w="19050">
              <a:solidFill>
                <a:schemeClr val="tx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8714" name="Line 34"/>
            <p:cNvSpPr>
              <a:spLocks noChangeShapeType="1"/>
            </p:cNvSpPr>
            <p:nvPr/>
          </p:nvSpPr>
          <p:spPr bwMode="auto">
            <a:xfrm>
              <a:off x="3840" y="1488"/>
              <a:ext cx="720" cy="1872"/>
            </a:xfrm>
            <a:prstGeom prst="line">
              <a:avLst/>
            </a:prstGeom>
            <a:noFill/>
            <a:ln w="19050">
              <a:solidFill>
                <a:schemeClr val="tx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sp>
        <p:nvSpPr>
          <p:cNvPr id="121891" name="Rectangle 35"/>
          <p:cNvSpPr>
            <a:spLocks noChangeArrowheads="1"/>
          </p:cNvSpPr>
          <p:nvPr/>
        </p:nvSpPr>
        <p:spPr bwMode="auto">
          <a:xfrm>
            <a:off x="3348038" y="3068638"/>
            <a:ext cx="792162" cy="576262"/>
          </a:xfrm>
          <a:prstGeom prst="rect">
            <a:avLst/>
          </a:prstGeom>
          <a:solidFill>
            <a:srgbClr val="FFFF99"/>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121892" name="Line 36"/>
          <p:cNvSpPr>
            <a:spLocks noChangeShapeType="1"/>
          </p:cNvSpPr>
          <p:nvPr/>
        </p:nvSpPr>
        <p:spPr bwMode="auto">
          <a:xfrm>
            <a:off x="3581400" y="2514600"/>
            <a:ext cx="685800" cy="1752600"/>
          </a:xfrm>
          <a:prstGeom prst="line">
            <a:avLst/>
          </a:prstGeom>
          <a:noFill/>
          <a:ln w="19050">
            <a:solidFill>
              <a:schemeClr val="tx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nvGrpSpPr>
          <p:cNvPr id="121893" name="Group 37"/>
          <p:cNvGrpSpPr>
            <a:grpSpLocks/>
          </p:cNvGrpSpPr>
          <p:nvPr/>
        </p:nvGrpSpPr>
        <p:grpSpPr bwMode="auto">
          <a:xfrm>
            <a:off x="3543300" y="5013325"/>
            <a:ext cx="2012950" cy="660400"/>
            <a:chOff x="2232" y="3158"/>
            <a:chExt cx="1268" cy="416"/>
          </a:xfrm>
        </p:grpSpPr>
        <p:sp>
          <p:nvSpPr>
            <p:cNvPr id="28711" name="Line 38"/>
            <p:cNvSpPr>
              <a:spLocks noChangeShapeType="1"/>
            </p:cNvSpPr>
            <p:nvPr/>
          </p:nvSpPr>
          <p:spPr bwMode="auto">
            <a:xfrm flipV="1">
              <a:off x="2789" y="3158"/>
              <a:ext cx="0" cy="181"/>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8712" name="Text Box 39"/>
            <p:cNvSpPr txBox="1">
              <a:spLocks noChangeArrowheads="1"/>
            </p:cNvSpPr>
            <p:nvPr/>
          </p:nvSpPr>
          <p:spPr bwMode="auto">
            <a:xfrm>
              <a:off x="2232" y="3343"/>
              <a:ext cx="1268"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a:latin typeface="HG創英角ｺﾞｼｯｸUB" panose="020B0909000000000000" pitchFamily="49" charset="-128"/>
                  <a:ea typeface="HG創英角ｺﾞｼｯｸUB" panose="020B0909000000000000" pitchFamily="49" charset="-128"/>
                </a:rPr>
                <a:t>L because 2 is L</a:t>
              </a:r>
            </a:p>
          </p:txBody>
        </p:sp>
      </p:grpSp>
      <p:sp>
        <p:nvSpPr>
          <p:cNvPr id="28698" name="Text Box 40"/>
          <p:cNvSpPr txBox="1">
            <a:spLocks noChangeArrowheads="1"/>
          </p:cNvSpPr>
          <p:nvPr/>
        </p:nvSpPr>
        <p:spPr bwMode="auto">
          <a:xfrm>
            <a:off x="879475" y="6113463"/>
            <a:ext cx="2179638"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Acknowledge</a:t>
            </a:r>
          </a:p>
          <a:p>
            <a:pPr eaLnBrk="1" hangingPunct="1"/>
            <a:r>
              <a:rPr lang="en-US" altLang="ja-JP" b="1"/>
              <a:t>Bus (Wired-OR)</a:t>
            </a:r>
          </a:p>
        </p:txBody>
      </p:sp>
      <p:sp>
        <p:nvSpPr>
          <p:cNvPr id="28699" name="Line 41"/>
          <p:cNvSpPr>
            <a:spLocks noChangeShapeType="1"/>
          </p:cNvSpPr>
          <p:nvPr/>
        </p:nvSpPr>
        <p:spPr bwMode="auto">
          <a:xfrm>
            <a:off x="2771775" y="6453188"/>
            <a:ext cx="216058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8700" name="Line 42"/>
          <p:cNvSpPr>
            <a:spLocks noChangeShapeType="1"/>
          </p:cNvSpPr>
          <p:nvPr/>
        </p:nvSpPr>
        <p:spPr bwMode="auto">
          <a:xfrm flipV="1">
            <a:off x="4932363" y="6165850"/>
            <a:ext cx="0" cy="28733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8701" name="Line 43"/>
          <p:cNvSpPr>
            <a:spLocks noChangeShapeType="1"/>
          </p:cNvSpPr>
          <p:nvPr/>
        </p:nvSpPr>
        <p:spPr bwMode="auto">
          <a:xfrm flipV="1">
            <a:off x="4932363" y="6165850"/>
            <a:ext cx="1944687"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8702" name="Line 44"/>
          <p:cNvSpPr>
            <a:spLocks noChangeShapeType="1"/>
          </p:cNvSpPr>
          <p:nvPr/>
        </p:nvSpPr>
        <p:spPr bwMode="auto">
          <a:xfrm>
            <a:off x="6877050" y="6165850"/>
            <a:ext cx="0" cy="28733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8703" name="Line 45"/>
          <p:cNvSpPr>
            <a:spLocks noChangeShapeType="1"/>
          </p:cNvSpPr>
          <p:nvPr/>
        </p:nvSpPr>
        <p:spPr bwMode="auto">
          <a:xfrm>
            <a:off x="6877050" y="6453188"/>
            <a:ext cx="1871663"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8704" name="Line 46"/>
          <p:cNvSpPr>
            <a:spLocks noChangeShapeType="1"/>
          </p:cNvSpPr>
          <p:nvPr/>
        </p:nvSpPr>
        <p:spPr bwMode="auto">
          <a:xfrm>
            <a:off x="4932363" y="5805488"/>
            <a:ext cx="0" cy="2159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8705" name="Line 47"/>
          <p:cNvSpPr>
            <a:spLocks noChangeShapeType="1"/>
          </p:cNvSpPr>
          <p:nvPr/>
        </p:nvSpPr>
        <p:spPr bwMode="auto">
          <a:xfrm flipH="1">
            <a:off x="6877050" y="4941888"/>
            <a:ext cx="0" cy="10795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8706" name="Line 13"/>
          <p:cNvSpPr>
            <a:spLocks noChangeShapeType="1"/>
          </p:cNvSpPr>
          <p:nvPr/>
        </p:nvSpPr>
        <p:spPr bwMode="auto">
          <a:xfrm>
            <a:off x="4140200" y="3106738"/>
            <a:ext cx="457200" cy="6096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8707" name="Line 14"/>
          <p:cNvSpPr>
            <a:spLocks noChangeShapeType="1"/>
          </p:cNvSpPr>
          <p:nvPr/>
        </p:nvSpPr>
        <p:spPr bwMode="auto">
          <a:xfrm flipV="1">
            <a:off x="4140200" y="3106738"/>
            <a:ext cx="457200" cy="6096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nvGrpSpPr>
          <p:cNvPr id="28708" name="Group 10"/>
          <p:cNvGrpSpPr>
            <a:grpSpLocks/>
          </p:cNvGrpSpPr>
          <p:nvPr/>
        </p:nvGrpSpPr>
        <p:grpSpPr bwMode="auto">
          <a:xfrm>
            <a:off x="4643438" y="3106738"/>
            <a:ext cx="2665412" cy="609600"/>
            <a:chOff x="1344" y="1920"/>
            <a:chExt cx="480" cy="384"/>
          </a:xfrm>
        </p:grpSpPr>
        <p:sp>
          <p:nvSpPr>
            <p:cNvPr id="28709" name="Line 11"/>
            <p:cNvSpPr>
              <a:spLocks noChangeShapeType="1"/>
            </p:cNvSpPr>
            <p:nvPr/>
          </p:nvSpPr>
          <p:spPr bwMode="auto">
            <a:xfrm>
              <a:off x="1344" y="1920"/>
              <a:ext cx="48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8710" name="Line 12"/>
            <p:cNvSpPr>
              <a:spLocks noChangeShapeType="1"/>
            </p:cNvSpPr>
            <p:nvPr/>
          </p:nvSpPr>
          <p:spPr bwMode="auto">
            <a:xfrm>
              <a:off x="1344" y="2304"/>
              <a:ext cx="48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1891"/>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21892"/>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121893"/>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1887"/>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12188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1887" grpId="0" animBg="1"/>
      <p:bldP spid="121891" grpId="0" animBg="1"/>
      <p:bldP spid="121892" grpId="0" animBg="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タイトル 1"/>
          <p:cNvSpPr>
            <a:spLocks noGrp="1"/>
          </p:cNvSpPr>
          <p:nvPr>
            <p:ph type="title"/>
          </p:nvPr>
        </p:nvSpPr>
        <p:spPr/>
        <p:txBody>
          <a:bodyPr/>
          <a:lstStyle/>
          <a:p>
            <a:r>
              <a:rPr lang="en-US" altLang="ja-JP"/>
              <a:t>Quiz</a:t>
            </a:r>
            <a:endParaRPr lang="ja-JP" altLang="en-US"/>
          </a:p>
        </p:txBody>
      </p:sp>
      <p:sp>
        <p:nvSpPr>
          <p:cNvPr id="29699" name="コンテンツ プレースホルダー 2"/>
          <p:cNvSpPr>
            <a:spLocks noGrp="1"/>
          </p:cNvSpPr>
          <p:nvPr>
            <p:ph idx="1"/>
          </p:nvPr>
        </p:nvSpPr>
        <p:spPr>
          <a:xfrm>
            <a:off x="457200" y="1557338"/>
            <a:ext cx="8229600" cy="4530725"/>
          </a:xfrm>
        </p:spPr>
        <p:txBody>
          <a:bodyPr/>
          <a:lstStyle/>
          <a:p>
            <a:r>
              <a:rPr lang="en-US" altLang="ja-JP"/>
              <a:t>3-line handshake (1 for strove and 2 for acknowledge) is used for multiple slaves.</a:t>
            </a:r>
          </a:p>
          <a:p>
            <a:r>
              <a:rPr lang="en-US" altLang="ja-JP"/>
              <a:t>Why 2-line handshake cannot manage multiple slaves?</a:t>
            </a:r>
            <a:endParaRPr lang="ja-JP" altLang="en-US"/>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p:txBody>
          <a:bodyPr/>
          <a:lstStyle/>
          <a:p>
            <a:pPr eaLnBrk="1" hangingPunct="1"/>
            <a:r>
              <a:rPr lang="ja-JP" altLang="en-US" sz="3800"/>
              <a:t>２</a:t>
            </a:r>
            <a:r>
              <a:rPr lang="en-US" altLang="ja-JP" sz="3800"/>
              <a:t>-line cannot manage multiple slaves</a:t>
            </a:r>
            <a:endParaRPr lang="en-US" altLang="ja-JP"/>
          </a:p>
        </p:txBody>
      </p:sp>
      <p:sp>
        <p:nvSpPr>
          <p:cNvPr id="30723" name="Text Box 3"/>
          <p:cNvSpPr txBox="1">
            <a:spLocks noChangeArrowheads="1"/>
          </p:cNvSpPr>
          <p:nvPr/>
        </p:nvSpPr>
        <p:spPr bwMode="auto">
          <a:xfrm>
            <a:off x="1050925" y="1358900"/>
            <a:ext cx="846138"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2000">
                <a:latin typeface="Times New Roman" panose="02020603050405020304" pitchFamily="18" charset="0"/>
              </a:rPr>
              <a:t>Strobe</a:t>
            </a:r>
          </a:p>
        </p:txBody>
      </p:sp>
      <p:sp>
        <p:nvSpPr>
          <p:cNvPr id="30724" name="Line 4"/>
          <p:cNvSpPr>
            <a:spLocks noChangeShapeType="1"/>
          </p:cNvSpPr>
          <p:nvPr/>
        </p:nvSpPr>
        <p:spPr bwMode="auto">
          <a:xfrm>
            <a:off x="2362200" y="1268413"/>
            <a:ext cx="12192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0725" name="Line 5"/>
          <p:cNvSpPr>
            <a:spLocks noChangeShapeType="1"/>
          </p:cNvSpPr>
          <p:nvPr/>
        </p:nvSpPr>
        <p:spPr bwMode="auto">
          <a:xfrm>
            <a:off x="3581400" y="1268413"/>
            <a:ext cx="0" cy="5334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nvGrpSpPr>
          <p:cNvPr id="30726" name="Group 6"/>
          <p:cNvGrpSpPr>
            <a:grpSpLocks/>
          </p:cNvGrpSpPr>
          <p:nvPr/>
        </p:nvGrpSpPr>
        <p:grpSpPr bwMode="auto">
          <a:xfrm>
            <a:off x="3581400" y="1268413"/>
            <a:ext cx="4267200" cy="533400"/>
            <a:chOff x="2256" y="1200"/>
            <a:chExt cx="2688" cy="336"/>
          </a:xfrm>
        </p:grpSpPr>
        <p:sp>
          <p:nvSpPr>
            <p:cNvPr id="30787" name="Line 7"/>
            <p:cNvSpPr>
              <a:spLocks noChangeShapeType="1"/>
            </p:cNvSpPr>
            <p:nvPr/>
          </p:nvSpPr>
          <p:spPr bwMode="auto">
            <a:xfrm>
              <a:off x="2256" y="1536"/>
              <a:ext cx="1536"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0788" name="Line 8"/>
            <p:cNvSpPr>
              <a:spLocks noChangeShapeType="1"/>
            </p:cNvSpPr>
            <p:nvPr/>
          </p:nvSpPr>
          <p:spPr bwMode="auto">
            <a:xfrm flipV="1">
              <a:off x="3792" y="1200"/>
              <a:ext cx="0" cy="336"/>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0789" name="Line 9"/>
            <p:cNvSpPr>
              <a:spLocks noChangeShapeType="1"/>
            </p:cNvSpPr>
            <p:nvPr/>
          </p:nvSpPr>
          <p:spPr bwMode="auto">
            <a:xfrm>
              <a:off x="3792" y="1200"/>
              <a:ext cx="115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sp>
        <p:nvSpPr>
          <p:cNvPr id="30727" name="Text Box 10"/>
          <p:cNvSpPr txBox="1">
            <a:spLocks noChangeArrowheads="1"/>
          </p:cNvSpPr>
          <p:nvPr/>
        </p:nvSpPr>
        <p:spPr bwMode="auto">
          <a:xfrm>
            <a:off x="914400" y="2335213"/>
            <a:ext cx="1085850"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2000">
                <a:latin typeface="Times New Roman" panose="02020603050405020304" pitchFamily="18" charset="0"/>
              </a:rPr>
              <a:t>Address/</a:t>
            </a:r>
          </a:p>
          <a:p>
            <a:pPr eaLnBrk="1" hangingPunct="1"/>
            <a:r>
              <a:rPr lang="en-US" altLang="ja-JP" sz="2000">
                <a:latin typeface="Times New Roman" panose="02020603050405020304" pitchFamily="18" charset="0"/>
              </a:rPr>
              <a:t>Data</a:t>
            </a:r>
          </a:p>
        </p:txBody>
      </p:sp>
      <p:grpSp>
        <p:nvGrpSpPr>
          <p:cNvPr id="30728" name="Group 11"/>
          <p:cNvGrpSpPr>
            <a:grpSpLocks/>
          </p:cNvGrpSpPr>
          <p:nvPr/>
        </p:nvGrpSpPr>
        <p:grpSpPr bwMode="auto">
          <a:xfrm>
            <a:off x="2133600" y="2411413"/>
            <a:ext cx="762000" cy="609600"/>
            <a:chOff x="1344" y="1920"/>
            <a:chExt cx="480" cy="384"/>
          </a:xfrm>
        </p:grpSpPr>
        <p:sp>
          <p:nvSpPr>
            <p:cNvPr id="30785" name="Line 12"/>
            <p:cNvSpPr>
              <a:spLocks noChangeShapeType="1"/>
            </p:cNvSpPr>
            <p:nvPr/>
          </p:nvSpPr>
          <p:spPr bwMode="auto">
            <a:xfrm>
              <a:off x="1344" y="1920"/>
              <a:ext cx="48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0786" name="Line 13"/>
            <p:cNvSpPr>
              <a:spLocks noChangeShapeType="1"/>
            </p:cNvSpPr>
            <p:nvPr/>
          </p:nvSpPr>
          <p:spPr bwMode="auto">
            <a:xfrm>
              <a:off x="1344" y="2304"/>
              <a:ext cx="48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sp>
        <p:nvSpPr>
          <p:cNvPr id="30729" name="Line 14"/>
          <p:cNvSpPr>
            <a:spLocks noChangeShapeType="1"/>
          </p:cNvSpPr>
          <p:nvPr/>
        </p:nvSpPr>
        <p:spPr bwMode="auto">
          <a:xfrm>
            <a:off x="2895600" y="2411413"/>
            <a:ext cx="457200" cy="6096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0730" name="Line 15"/>
          <p:cNvSpPr>
            <a:spLocks noChangeShapeType="1"/>
          </p:cNvSpPr>
          <p:nvPr/>
        </p:nvSpPr>
        <p:spPr bwMode="auto">
          <a:xfrm flipV="1">
            <a:off x="2895600" y="2411413"/>
            <a:ext cx="457200" cy="6096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nvGrpSpPr>
          <p:cNvPr id="30731" name="Group 16"/>
          <p:cNvGrpSpPr>
            <a:grpSpLocks/>
          </p:cNvGrpSpPr>
          <p:nvPr/>
        </p:nvGrpSpPr>
        <p:grpSpPr bwMode="auto">
          <a:xfrm>
            <a:off x="3352800" y="2411413"/>
            <a:ext cx="762000" cy="609600"/>
            <a:chOff x="1344" y="1920"/>
            <a:chExt cx="480" cy="384"/>
          </a:xfrm>
        </p:grpSpPr>
        <p:sp>
          <p:nvSpPr>
            <p:cNvPr id="30783" name="Line 17"/>
            <p:cNvSpPr>
              <a:spLocks noChangeShapeType="1"/>
            </p:cNvSpPr>
            <p:nvPr/>
          </p:nvSpPr>
          <p:spPr bwMode="auto">
            <a:xfrm>
              <a:off x="1344" y="1920"/>
              <a:ext cx="48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0784" name="Line 18"/>
            <p:cNvSpPr>
              <a:spLocks noChangeShapeType="1"/>
            </p:cNvSpPr>
            <p:nvPr/>
          </p:nvSpPr>
          <p:spPr bwMode="auto">
            <a:xfrm>
              <a:off x="1344" y="2304"/>
              <a:ext cx="48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sp>
        <p:nvSpPr>
          <p:cNvPr id="30732" name="Line 19"/>
          <p:cNvSpPr>
            <a:spLocks noChangeShapeType="1"/>
          </p:cNvSpPr>
          <p:nvPr/>
        </p:nvSpPr>
        <p:spPr bwMode="auto">
          <a:xfrm>
            <a:off x="2298700" y="4284663"/>
            <a:ext cx="213042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0733" name="Line 20"/>
          <p:cNvSpPr>
            <a:spLocks noChangeShapeType="1"/>
          </p:cNvSpPr>
          <p:nvPr/>
        </p:nvSpPr>
        <p:spPr bwMode="auto">
          <a:xfrm>
            <a:off x="4429125" y="3706813"/>
            <a:ext cx="0" cy="57785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0734" name="Line 21"/>
          <p:cNvSpPr>
            <a:spLocks noChangeShapeType="1"/>
          </p:cNvSpPr>
          <p:nvPr/>
        </p:nvSpPr>
        <p:spPr bwMode="auto">
          <a:xfrm>
            <a:off x="4429125" y="3706813"/>
            <a:ext cx="243205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0735" name="Line 22"/>
          <p:cNvSpPr>
            <a:spLocks noChangeShapeType="1"/>
          </p:cNvSpPr>
          <p:nvPr/>
        </p:nvSpPr>
        <p:spPr bwMode="auto">
          <a:xfrm flipV="1">
            <a:off x="6861175" y="3706813"/>
            <a:ext cx="0" cy="57785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0736" name="Line 23"/>
          <p:cNvSpPr>
            <a:spLocks noChangeShapeType="1"/>
          </p:cNvSpPr>
          <p:nvPr/>
        </p:nvSpPr>
        <p:spPr bwMode="auto">
          <a:xfrm>
            <a:off x="6858000" y="4316413"/>
            <a:ext cx="11430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0737" name="Text Box 24"/>
          <p:cNvSpPr txBox="1">
            <a:spLocks noChangeArrowheads="1"/>
          </p:cNvSpPr>
          <p:nvPr/>
        </p:nvSpPr>
        <p:spPr bwMode="auto">
          <a:xfrm>
            <a:off x="990600" y="3887788"/>
            <a:ext cx="1595438"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2000">
                <a:latin typeface="Times New Roman" panose="02020603050405020304" pitchFamily="18" charset="0"/>
              </a:rPr>
              <a:t>Module</a:t>
            </a:r>
            <a:r>
              <a:rPr lang="ja-JP" altLang="en-US" sz="2000">
                <a:latin typeface="Times New Roman" panose="02020603050405020304" pitchFamily="18" charset="0"/>
              </a:rPr>
              <a:t>　１</a:t>
            </a:r>
          </a:p>
          <a:p>
            <a:pPr eaLnBrk="1" hangingPunct="1"/>
            <a:r>
              <a:rPr lang="en-US" altLang="ja-JP" sz="2000">
                <a:latin typeface="Times New Roman" panose="02020603050405020304" pitchFamily="18" charset="0"/>
              </a:rPr>
              <a:t>Acknowledge</a:t>
            </a:r>
          </a:p>
        </p:txBody>
      </p:sp>
      <p:sp>
        <p:nvSpPr>
          <p:cNvPr id="30738" name="Line 25"/>
          <p:cNvSpPr>
            <a:spLocks noChangeShapeType="1"/>
          </p:cNvSpPr>
          <p:nvPr/>
        </p:nvSpPr>
        <p:spPr bwMode="auto">
          <a:xfrm>
            <a:off x="2759075" y="5140325"/>
            <a:ext cx="21336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0739" name="Line 26"/>
          <p:cNvSpPr>
            <a:spLocks noChangeShapeType="1"/>
          </p:cNvSpPr>
          <p:nvPr/>
        </p:nvSpPr>
        <p:spPr bwMode="auto">
          <a:xfrm>
            <a:off x="4892675" y="4606925"/>
            <a:ext cx="0" cy="5334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0740" name="Line 27"/>
          <p:cNvSpPr>
            <a:spLocks noChangeShapeType="1"/>
          </p:cNvSpPr>
          <p:nvPr/>
        </p:nvSpPr>
        <p:spPr bwMode="auto">
          <a:xfrm>
            <a:off x="4892675" y="4606925"/>
            <a:ext cx="3413125" cy="1428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0741" name="Text Box 28"/>
          <p:cNvSpPr txBox="1">
            <a:spLocks noChangeArrowheads="1"/>
          </p:cNvSpPr>
          <p:nvPr/>
        </p:nvSpPr>
        <p:spPr bwMode="auto">
          <a:xfrm>
            <a:off x="914400" y="4697413"/>
            <a:ext cx="2200275"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2000">
                <a:latin typeface="Times New Roman" panose="02020603050405020304" pitchFamily="18" charset="0"/>
              </a:rPr>
              <a:t>Module 2 (SLOW!)</a:t>
            </a:r>
          </a:p>
          <a:p>
            <a:pPr eaLnBrk="1" hangingPunct="1"/>
            <a:r>
              <a:rPr lang="en-US" altLang="ja-JP" sz="2000">
                <a:latin typeface="Times New Roman" panose="02020603050405020304" pitchFamily="18" charset="0"/>
              </a:rPr>
              <a:t>Acknowledge</a:t>
            </a:r>
          </a:p>
        </p:txBody>
      </p:sp>
      <p:sp>
        <p:nvSpPr>
          <p:cNvPr id="122909" name="Line 29"/>
          <p:cNvSpPr>
            <a:spLocks noChangeShapeType="1"/>
          </p:cNvSpPr>
          <p:nvPr/>
        </p:nvSpPr>
        <p:spPr bwMode="auto">
          <a:xfrm flipV="1">
            <a:off x="4932363" y="1878013"/>
            <a:ext cx="935037" cy="3495675"/>
          </a:xfrm>
          <a:prstGeom prst="line">
            <a:avLst/>
          </a:prstGeom>
          <a:noFill/>
          <a:ln w="28575">
            <a:solidFill>
              <a:srgbClr val="CC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0743" name="Line 30"/>
          <p:cNvSpPr>
            <a:spLocks noChangeShapeType="1"/>
          </p:cNvSpPr>
          <p:nvPr/>
        </p:nvSpPr>
        <p:spPr bwMode="auto">
          <a:xfrm>
            <a:off x="7848600" y="1268413"/>
            <a:ext cx="0" cy="5334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0744" name="Line 31"/>
          <p:cNvSpPr>
            <a:spLocks noChangeShapeType="1"/>
          </p:cNvSpPr>
          <p:nvPr/>
        </p:nvSpPr>
        <p:spPr bwMode="auto">
          <a:xfrm>
            <a:off x="7848600" y="1801813"/>
            <a:ext cx="9906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0745" name="Line 32"/>
          <p:cNvSpPr>
            <a:spLocks noChangeShapeType="1"/>
          </p:cNvSpPr>
          <p:nvPr/>
        </p:nvSpPr>
        <p:spPr bwMode="auto">
          <a:xfrm>
            <a:off x="8305800" y="4621213"/>
            <a:ext cx="0" cy="5334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0746" name="Line 33"/>
          <p:cNvSpPr>
            <a:spLocks noChangeShapeType="1"/>
          </p:cNvSpPr>
          <p:nvPr/>
        </p:nvSpPr>
        <p:spPr bwMode="auto">
          <a:xfrm>
            <a:off x="8305800" y="5154613"/>
            <a:ext cx="8382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0747" name="Line 34"/>
          <p:cNvSpPr>
            <a:spLocks noChangeShapeType="1"/>
          </p:cNvSpPr>
          <p:nvPr/>
        </p:nvSpPr>
        <p:spPr bwMode="auto">
          <a:xfrm flipV="1">
            <a:off x="8001000" y="3706813"/>
            <a:ext cx="0" cy="6096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0748" name="Line 35"/>
          <p:cNvSpPr>
            <a:spLocks noChangeShapeType="1"/>
          </p:cNvSpPr>
          <p:nvPr/>
        </p:nvSpPr>
        <p:spPr bwMode="auto">
          <a:xfrm>
            <a:off x="8001000" y="3706813"/>
            <a:ext cx="9144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22916" name="Rectangle 36"/>
          <p:cNvSpPr>
            <a:spLocks noChangeArrowheads="1"/>
          </p:cNvSpPr>
          <p:nvPr/>
        </p:nvSpPr>
        <p:spPr bwMode="auto">
          <a:xfrm>
            <a:off x="3348038" y="2432050"/>
            <a:ext cx="792162" cy="576263"/>
          </a:xfrm>
          <a:prstGeom prst="rect">
            <a:avLst/>
          </a:prstGeom>
          <a:solidFill>
            <a:srgbClr val="FFFF99"/>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122917" name="Line 37"/>
          <p:cNvSpPr>
            <a:spLocks noChangeShapeType="1"/>
          </p:cNvSpPr>
          <p:nvPr/>
        </p:nvSpPr>
        <p:spPr bwMode="auto">
          <a:xfrm>
            <a:off x="3581400" y="1878013"/>
            <a:ext cx="685800" cy="1752600"/>
          </a:xfrm>
          <a:prstGeom prst="line">
            <a:avLst/>
          </a:prstGeom>
          <a:noFill/>
          <a:ln w="28575">
            <a:solidFill>
              <a:schemeClr val="tx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nvGrpSpPr>
          <p:cNvPr id="122918" name="Group 38"/>
          <p:cNvGrpSpPr>
            <a:grpSpLocks/>
          </p:cNvGrpSpPr>
          <p:nvPr/>
        </p:nvGrpSpPr>
        <p:grpSpPr bwMode="auto">
          <a:xfrm>
            <a:off x="3975100" y="4376738"/>
            <a:ext cx="1670050" cy="587375"/>
            <a:chOff x="2504" y="3158"/>
            <a:chExt cx="1052" cy="370"/>
          </a:xfrm>
        </p:grpSpPr>
        <p:sp>
          <p:nvSpPr>
            <p:cNvPr id="30781" name="Line 39"/>
            <p:cNvSpPr>
              <a:spLocks noChangeShapeType="1"/>
            </p:cNvSpPr>
            <p:nvPr/>
          </p:nvSpPr>
          <p:spPr bwMode="auto">
            <a:xfrm flipV="1">
              <a:off x="2789" y="3158"/>
              <a:ext cx="0" cy="136"/>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0782" name="Text Box 40"/>
            <p:cNvSpPr txBox="1">
              <a:spLocks noChangeArrowheads="1"/>
            </p:cNvSpPr>
            <p:nvPr/>
          </p:nvSpPr>
          <p:spPr bwMode="auto">
            <a:xfrm>
              <a:off x="2504" y="3297"/>
              <a:ext cx="105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ja-JP" altLang="en-US">
                  <a:latin typeface="HG創英角ｺﾞｼｯｸUB" panose="020B0909000000000000" pitchFamily="49" charset="-128"/>
                  <a:ea typeface="HG創英角ｺﾞｼｯｸUB" panose="020B0909000000000000" pitchFamily="49" charset="-128"/>
                </a:rPr>
                <a:t>２ </a:t>
              </a:r>
              <a:r>
                <a:rPr lang="en-US" altLang="ja-JP">
                  <a:latin typeface="HG創英角ｺﾞｼｯｸUB" panose="020B0909000000000000" pitchFamily="49" charset="-128"/>
                  <a:ea typeface="HG創英角ｺﾞｼｯｸUB" panose="020B0909000000000000" pitchFamily="49" charset="-128"/>
                </a:rPr>
                <a:t>is still L</a:t>
              </a:r>
            </a:p>
          </p:txBody>
        </p:sp>
      </p:grpSp>
      <p:grpSp>
        <p:nvGrpSpPr>
          <p:cNvPr id="122921" name="Group 41"/>
          <p:cNvGrpSpPr>
            <a:grpSpLocks/>
          </p:cNvGrpSpPr>
          <p:nvPr/>
        </p:nvGrpSpPr>
        <p:grpSpPr bwMode="auto">
          <a:xfrm>
            <a:off x="6084888" y="1725613"/>
            <a:ext cx="3149600" cy="3648075"/>
            <a:chOff x="3840" y="1488"/>
            <a:chExt cx="2048" cy="1392"/>
          </a:xfrm>
        </p:grpSpPr>
        <p:sp>
          <p:nvSpPr>
            <p:cNvPr id="30779" name="Line 42"/>
            <p:cNvSpPr>
              <a:spLocks noChangeShapeType="1"/>
            </p:cNvSpPr>
            <p:nvPr/>
          </p:nvSpPr>
          <p:spPr bwMode="auto">
            <a:xfrm>
              <a:off x="3840" y="1488"/>
              <a:ext cx="432" cy="1392"/>
            </a:xfrm>
            <a:prstGeom prst="line">
              <a:avLst/>
            </a:prstGeom>
            <a:noFill/>
            <a:ln w="28575">
              <a:solidFill>
                <a:schemeClr val="tx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0780" name="Text Box 43"/>
            <p:cNvSpPr txBox="1">
              <a:spLocks noChangeArrowheads="1"/>
            </p:cNvSpPr>
            <p:nvPr/>
          </p:nvSpPr>
          <p:spPr bwMode="auto">
            <a:xfrm>
              <a:off x="4001" y="1673"/>
              <a:ext cx="1887" cy="14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a:ea typeface="HGS創英角ｺﾞｼｯｸUB" panose="020B0900000000000000" pitchFamily="50" charset="-128"/>
                </a:rPr>
                <a:t>Then, go to next transfer</a:t>
              </a:r>
              <a:r>
                <a:rPr lang="ja-JP" altLang="en-US">
                  <a:ea typeface="HGS創英角ｺﾞｼｯｸUB" panose="020B0900000000000000" pitchFamily="50" charset="-128"/>
                </a:rPr>
                <a:t>！</a:t>
              </a:r>
            </a:p>
          </p:txBody>
        </p:sp>
      </p:grpSp>
      <p:sp>
        <p:nvSpPr>
          <p:cNvPr id="30753" name="Line 44"/>
          <p:cNvSpPr>
            <a:spLocks noChangeShapeType="1"/>
          </p:cNvSpPr>
          <p:nvPr/>
        </p:nvSpPr>
        <p:spPr bwMode="auto">
          <a:xfrm flipV="1">
            <a:off x="6877050" y="5929313"/>
            <a:ext cx="0" cy="360362"/>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38100">
                <a:solidFill>
                  <a:schemeClr val="tx1"/>
                </a:solidFill>
                <a:round/>
                <a:headEnd/>
                <a:tailEnd type="triangl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nvGrpSpPr>
          <p:cNvPr id="122925" name="Group 45"/>
          <p:cNvGrpSpPr>
            <a:grpSpLocks/>
          </p:cNvGrpSpPr>
          <p:nvPr/>
        </p:nvGrpSpPr>
        <p:grpSpPr bwMode="auto">
          <a:xfrm>
            <a:off x="6516688" y="5857875"/>
            <a:ext cx="742950" cy="884238"/>
            <a:chOff x="4105" y="3158"/>
            <a:chExt cx="468" cy="557"/>
          </a:xfrm>
        </p:grpSpPr>
        <p:sp>
          <p:nvSpPr>
            <p:cNvPr id="30777" name="Text Box 46"/>
            <p:cNvSpPr txBox="1">
              <a:spLocks noChangeArrowheads="1"/>
            </p:cNvSpPr>
            <p:nvPr/>
          </p:nvSpPr>
          <p:spPr bwMode="auto">
            <a:xfrm>
              <a:off x="4105" y="3484"/>
              <a:ext cx="468"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81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a:ea typeface="HGS創英角ｺﾞｼｯｸUB" panose="020B0900000000000000" pitchFamily="50" charset="-128"/>
                </a:rPr>
                <a:t>OK</a:t>
              </a:r>
              <a:r>
                <a:rPr lang="ja-JP" altLang="en-US">
                  <a:ea typeface="HGS創英角ｺﾞｼｯｸUB" panose="020B0900000000000000" pitchFamily="50" charset="-128"/>
                </a:rPr>
                <a:t>！</a:t>
              </a:r>
            </a:p>
          </p:txBody>
        </p:sp>
        <p:sp>
          <p:nvSpPr>
            <p:cNvPr id="30778" name="Line 47"/>
            <p:cNvSpPr>
              <a:spLocks noChangeShapeType="1"/>
            </p:cNvSpPr>
            <p:nvPr/>
          </p:nvSpPr>
          <p:spPr bwMode="auto">
            <a:xfrm flipV="1">
              <a:off x="4332" y="3158"/>
              <a:ext cx="0" cy="272"/>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122928" name="Line 48"/>
          <p:cNvSpPr>
            <a:spLocks noChangeShapeType="1"/>
          </p:cNvSpPr>
          <p:nvPr/>
        </p:nvSpPr>
        <p:spPr bwMode="auto">
          <a:xfrm flipV="1">
            <a:off x="6948488" y="1712913"/>
            <a:ext cx="719137" cy="2016125"/>
          </a:xfrm>
          <a:prstGeom prst="line">
            <a:avLst/>
          </a:prstGeom>
          <a:noFill/>
          <a:ln w="28575">
            <a:solidFill>
              <a:srgbClr val="CC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0756" name="Line 49"/>
          <p:cNvSpPr>
            <a:spLocks noChangeShapeType="1"/>
          </p:cNvSpPr>
          <p:nvPr/>
        </p:nvSpPr>
        <p:spPr bwMode="auto">
          <a:xfrm>
            <a:off x="4140200" y="2432050"/>
            <a:ext cx="287972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0757" name="Line 50"/>
          <p:cNvSpPr>
            <a:spLocks noChangeShapeType="1"/>
          </p:cNvSpPr>
          <p:nvPr/>
        </p:nvSpPr>
        <p:spPr bwMode="auto">
          <a:xfrm>
            <a:off x="4140200" y="3008313"/>
            <a:ext cx="287972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0758" name="Line 51"/>
          <p:cNvSpPr>
            <a:spLocks noChangeShapeType="1"/>
          </p:cNvSpPr>
          <p:nvPr/>
        </p:nvSpPr>
        <p:spPr bwMode="auto">
          <a:xfrm>
            <a:off x="7019925" y="2432050"/>
            <a:ext cx="457200" cy="6096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0759" name="Line 52"/>
          <p:cNvSpPr>
            <a:spLocks noChangeShapeType="1"/>
          </p:cNvSpPr>
          <p:nvPr/>
        </p:nvSpPr>
        <p:spPr bwMode="auto">
          <a:xfrm flipV="1">
            <a:off x="7019925" y="2432050"/>
            <a:ext cx="457200" cy="6096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nvGrpSpPr>
          <p:cNvPr id="30760" name="Group 53"/>
          <p:cNvGrpSpPr>
            <a:grpSpLocks/>
          </p:cNvGrpSpPr>
          <p:nvPr/>
        </p:nvGrpSpPr>
        <p:grpSpPr bwMode="auto">
          <a:xfrm>
            <a:off x="7451725" y="2432050"/>
            <a:ext cx="762000" cy="609600"/>
            <a:chOff x="1344" y="1920"/>
            <a:chExt cx="480" cy="384"/>
          </a:xfrm>
        </p:grpSpPr>
        <p:sp>
          <p:nvSpPr>
            <p:cNvPr id="30775" name="Line 54"/>
            <p:cNvSpPr>
              <a:spLocks noChangeShapeType="1"/>
            </p:cNvSpPr>
            <p:nvPr/>
          </p:nvSpPr>
          <p:spPr bwMode="auto">
            <a:xfrm>
              <a:off x="1344" y="1920"/>
              <a:ext cx="48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0776" name="Line 55"/>
            <p:cNvSpPr>
              <a:spLocks noChangeShapeType="1"/>
            </p:cNvSpPr>
            <p:nvPr/>
          </p:nvSpPr>
          <p:spPr bwMode="auto">
            <a:xfrm>
              <a:off x="1344" y="2304"/>
              <a:ext cx="48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sp>
        <p:nvSpPr>
          <p:cNvPr id="122936" name="Rectangle 56"/>
          <p:cNvSpPr>
            <a:spLocks noChangeArrowheads="1"/>
          </p:cNvSpPr>
          <p:nvPr/>
        </p:nvSpPr>
        <p:spPr bwMode="auto">
          <a:xfrm>
            <a:off x="7451725" y="2432050"/>
            <a:ext cx="719138" cy="574675"/>
          </a:xfrm>
          <a:prstGeom prst="rect">
            <a:avLst/>
          </a:prstGeom>
          <a:solidFill>
            <a:srgbClr val="CCFF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122937" name="Line 57"/>
          <p:cNvSpPr>
            <a:spLocks noChangeShapeType="1"/>
          </p:cNvSpPr>
          <p:nvPr/>
        </p:nvSpPr>
        <p:spPr bwMode="auto">
          <a:xfrm>
            <a:off x="7924800" y="1649413"/>
            <a:ext cx="457200" cy="2819400"/>
          </a:xfrm>
          <a:prstGeom prst="line">
            <a:avLst/>
          </a:prstGeom>
          <a:noFill/>
          <a:ln w="28575">
            <a:solidFill>
              <a:schemeClr val="tx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22938" name="Text Box 58"/>
          <p:cNvSpPr txBox="1">
            <a:spLocks noChangeArrowheads="1"/>
          </p:cNvSpPr>
          <p:nvPr/>
        </p:nvSpPr>
        <p:spPr bwMode="auto">
          <a:xfrm>
            <a:off x="7423150" y="4879975"/>
            <a:ext cx="172085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a:solidFill>
                  <a:srgbClr val="FF6699"/>
                </a:solidFill>
                <a:ea typeface="HGS創英角ｺﾞｼｯｸUB" panose="020B0900000000000000" pitchFamily="50" charset="-128"/>
              </a:rPr>
              <a:t>Slow module</a:t>
            </a:r>
          </a:p>
          <a:p>
            <a:pPr eaLnBrk="1" hangingPunct="1"/>
            <a:r>
              <a:rPr lang="en-US" altLang="ja-JP">
                <a:solidFill>
                  <a:srgbClr val="FF6699"/>
                </a:solidFill>
                <a:ea typeface="HGS創英角ｺﾞｼｯｸUB" panose="020B0900000000000000" pitchFamily="50" charset="-128"/>
              </a:rPr>
              <a:t>Cannot receive</a:t>
            </a:r>
          </a:p>
        </p:txBody>
      </p:sp>
      <p:sp>
        <p:nvSpPr>
          <p:cNvPr id="30764" name="Text Box 59"/>
          <p:cNvSpPr txBox="1">
            <a:spLocks noChangeArrowheads="1"/>
          </p:cNvSpPr>
          <p:nvPr/>
        </p:nvSpPr>
        <p:spPr bwMode="auto">
          <a:xfrm>
            <a:off x="879475" y="5451475"/>
            <a:ext cx="2179638"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dirty="0"/>
              <a:t>Acknowledge</a:t>
            </a:r>
          </a:p>
          <a:p>
            <a:pPr eaLnBrk="1" hangingPunct="1"/>
            <a:r>
              <a:rPr lang="en-US" altLang="ja-JP" b="1" dirty="0"/>
              <a:t>Bus (Wired-OR</a:t>
            </a:r>
            <a:r>
              <a:rPr lang="ja-JP" altLang="en-US" b="1" dirty="0"/>
              <a:t>＝</a:t>
            </a:r>
            <a:r>
              <a:rPr lang="en-US" altLang="ja-JP" b="1" dirty="0"/>
              <a:t>AND)</a:t>
            </a:r>
          </a:p>
        </p:txBody>
      </p:sp>
      <p:sp>
        <p:nvSpPr>
          <p:cNvPr id="30765" name="Line 60"/>
          <p:cNvSpPr>
            <a:spLocks noChangeShapeType="1"/>
          </p:cNvSpPr>
          <p:nvPr/>
        </p:nvSpPr>
        <p:spPr bwMode="auto">
          <a:xfrm>
            <a:off x="2771775" y="5791200"/>
            <a:ext cx="216058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0766" name="Line 61"/>
          <p:cNvSpPr>
            <a:spLocks noChangeShapeType="1"/>
          </p:cNvSpPr>
          <p:nvPr/>
        </p:nvSpPr>
        <p:spPr bwMode="auto">
          <a:xfrm flipV="1">
            <a:off x="4932363" y="5503863"/>
            <a:ext cx="0" cy="28733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0767" name="Line 62"/>
          <p:cNvSpPr>
            <a:spLocks noChangeShapeType="1"/>
          </p:cNvSpPr>
          <p:nvPr/>
        </p:nvSpPr>
        <p:spPr bwMode="auto">
          <a:xfrm flipV="1">
            <a:off x="4932363" y="5503863"/>
            <a:ext cx="1944687"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0768" name="Line 63"/>
          <p:cNvSpPr>
            <a:spLocks noChangeShapeType="1"/>
          </p:cNvSpPr>
          <p:nvPr/>
        </p:nvSpPr>
        <p:spPr bwMode="auto">
          <a:xfrm>
            <a:off x="6877050" y="5503863"/>
            <a:ext cx="0" cy="28733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0769" name="Line 64"/>
          <p:cNvSpPr>
            <a:spLocks noChangeShapeType="1"/>
          </p:cNvSpPr>
          <p:nvPr/>
        </p:nvSpPr>
        <p:spPr bwMode="auto">
          <a:xfrm>
            <a:off x="6877050" y="5791200"/>
            <a:ext cx="10795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0770" name="Line 65"/>
          <p:cNvSpPr>
            <a:spLocks noChangeShapeType="1"/>
          </p:cNvSpPr>
          <p:nvPr/>
        </p:nvSpPr>
        <p:spPr bwMode="auto">
          <a:xfrm flipV="1">
            <a:off x="7956550" y="5503863"/>
            <a:ext cx="0" cy="28733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0771" name="Line 66"/>
          <p:cNvSpPr>
            <a:spLocks noChangeShapeType="1"/>
          </p:cNvSpPr>
          <p:nvPr/>
        </p:nvSpPr>
        <p:spPr bwMode="auto">
          <a:xfrm>
            <a:off x="7956550" y="5503863"/>
            <a:ext cx="28733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0772" name="Line 67"/>
          <p:cNvSpPr>
            <a:spLocks noChangeShapeType="1"/>
          </p:cNvSpPr>
          <p:nvPr/>
        </p:nvSpPr>
        <p:spPr bwMode="auto">
          <a:xfrm>
            <a:off x="8243888" y="5503863"/>
            <a:ext cx="0" cy="28733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0773" name="Line 68"/>
          <p:cNvSpPr>
            <a:spLocks noChangeShapeType="1"/>
          </p:cNvSpPr>
          <p:nvPr/>
        </p:nvSpPr>
        <p:spPr bwMode="auto">
          <a:xfrm>
            <a:off x="8243888" y="5791200"/>
            <a:ext cx="57626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0774" name="テキスト ボックス 1"/>
          <p:cNvSpPr txBox="1">
            <a:spLocks noChangeArrowheads="1"/>
          </p:cNvSpPr>
          <p:nvPr/>
        </p:nvSpPr>
        <p:spPr bwMode="auto">
          <a:xfrm>
            <a:off x="971550" y="6381750"/>
            <a:ext cx="5314950"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en-US" altLang="ja-JP"/>
              <a:t>Negative edge cannot be used for synchronization</a:t>
            </a:r>
            <a:endParaRPr lang="ja-JP" altLang="en-US"/>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2916"/>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22917"/>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122918"/>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2909"/>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122921"/>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nodeType="clickEffect">
                                  <p:stCondLst>
                                    <p:cond delay="0"/>
                                  </p:stCondLst>
                                  <p:childTnLst>
                                    <p:set>
                                      <p:cBhvr>
                                        <p:cTn id="26" dur="1" fill="hold">
                                          <p:stCondLst>
                                            <p:cond delay="0"/>
                                          </p:stCondLst>
                                        </p:cTn>
                                        <p:tgtEl>
                                          <p:spTgt spid="122925"/>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22928"/>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22936"/>
                                        </p:tgtEl>
                                        <p:attrNameLst>
                                          <p:attrName>style.visibility</p:attrName>
                                        </p:attrNameLst>
                                      </p:cBhvr>
                                      <p:to>
                                        <p:strVal val="visible"/>
                                      </p:to>
                                    </p:set>
                                  </p:childTnLst>
                                </p:cTn>
                              </p:par>
                            </p:childTnLst>
                          </p:cTn>
                        </p:par>
                      </p:childTnLst>
                    </p:cTn>
                  </p:par>
                  <p:par>
                    <p:cTn id="35" fill="hold" nodeType="clickPar">
                      <p:stCondLst>
                        <p:cond delay="indefinite"/>
                      </p:stCondLst>
                      <p:childTnLst>
                        <p:par>
                          <p:cTn id="36" fill="hold" nodeType="withGroup">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22937"/>
                                        </p:tgtEl>
                                        <p:attrNameLst>
                                          <p:attrName>style.visibility</p:attrName>
                                        </p:attrNameLst>
                                      </p:cBhvr>
                                      <p:to>
                                        <p:strVal val="visible"/>
                                      </p:to>
                                    </p:set>
                                  </p:childTnLst>
                                </p:cTn>
                              </p:par>
                            </p:childTnLst>
                          </p:cTn>
                        </p:par>
                      </p:childTnLst>
                    </p:cTn>
                  </p:par>
                  <p:par>
                    <p:cTn id="39" fill="hold" nodeType="clickPar">
                      <p:stCondLst>
                        <p:cond delay="indefinite"/>
                      </p:stCondLst>
                      <p:childTnLst>
                        <p:par>
                          <p:cTn id="40" fill="hold" nodeType="withGroup">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12293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909" grpId="0" animBg="1"/>
      <p:bldP spid="122916" grpId="0" animBg="1"/>
      <p:bldP spid="122917" grpId="0" animBg="1"/>
      <p:bldP spid="122928" grpId="0" animBg="1"/>
      <p:bldP spid="122936" grpId="0" animBg="1"/>
      <p:bldP spid="122937" grpId="0" animBg="1"/>
      <p:bldP spid="122938"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p:txBody>
          <a:bodyPr/>
          <a:lstStyle/>
          <a:p>
            <a:pPr eaLnBrk="1" hangingPunct="1"/>
            <a:r>
              <a:rPr lang="ja-JP" altLang="en-US" sz="3800"/>
              <a:t>３</a:t>
            </a:r>
            <a:r>
              <a:rPr lang="en-US" altLang="ja-JP" sz="3800"/>
              <a:t>-line handshake</a:t>
            </a:r>
            <a:endParaRPr lang="en-US" altLang="ja-JP"/>
          </a:p>
        </p:txBody>
      </p:sp>
      <p:sp>
        <p:nvSpPr>
          <p:cNvPr id="31747" name="Text Box 3"/>
          <p:cNvSpPr txBox="1">
            <a:spLocks noChangeArrowheads="1"/>
          </p:cNvSpPr>
          <p:nvPr/>
        </p:nvSpPr>
        <p:spPr bwMode="auto">
          <a:xfrm>
            <a:off x="1050925" y="1995488"/>
            <a:ext cx="846138"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2000">
                <a:latin typeface="Times New Roman" panose="02020603050405020304" pitchFamily="18" charset="0"/>
              </a:rPr>
              <a:t>Strobe</a:t>
            </a:r>
          </a:p>
        </p:txBody>
      </p:sp>
      <p:sp>
        <p:nvSpPr>
          <p:cNvPr id="31748" name="Line 4"/>
          <p:cNvSpPr>
            <a:spLocks noChangeShapeType="1"/>
          </p:cNvSpPr>
          <p:nvPr/>
        </p:nvSpPr>
        <p:spPr bwMode="auto">
          <a:xfrm>
            <a:off x="2362200" y="1905000"/>
            <a:ext cx="12192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1749" name="Line 5"/>
          <p:cNvSpPr>
            <a:spLocks noChangeShapeType="1"/>
          </p:cNvSpPr>
          <p:nvPr/>
        </p:nvSpPr>
        <p:spPr bwMode="auto">
          <a:xfrm>
            <a:off x="3581400" y="1905000"/>
            <a:ext cx="0" cy="5334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nvGrpSpPr>
          <p:cNvPr id="31750" name="Group 6"/>
          <p:cNvGrpSpPr>
            <a:grpSpLocks/>
          </p:cNvGrpSpPr>
          <p:nvPr/>
        </p:nvGrpSpPr>
        <p:grpSpPr bwMode="auto">
          <a:xfrm>
            <a:off x="3581400" y="1905000"/>
            <a:ext cx="4267200" cy="533400"/>
            <a:chOff x="2256" y="1200"/>
            <a:chExt cx="2688" cy="336"/>
          </a:xfrm>
        </p:grpSpPr>
        <p:sp>
          <p:nvSpPr>
            <p:cNvPr id="31786" name="Line 7"/>
            <p:cNvSpPr>
              <a:spLocks noChangeShapeType="1"/>
            </p:cNvSpPr>
            <p:nvPr/>
          </p:nvSpPr>
          <p:spPr bwMode="auto">
            <a:xfrm>
              <a:off x="2256" y="1536"/>
              <a:ext cx="1536"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1787" name="Line 8"/>
            <p:cNvSpPr>
              <a:spLocks noChangeShapeType="1"/>
            </p:cNvSpPr>
            <p:nvPr/>
          </p:nvSpPr>
          <p:spPr bwMode="auto">
            <a:xfrm flipV="1">
              <a:off x="3792" y="1200"/>
              <a:ext cx="0" cy="336"/>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1788" name="Line 9"/>
            <p:cNvSpPr>
              <a:spLocks noChangeShapeType="1"/>
            </p:cNvSpPr>
            <p:nvPr/>
          </p:nvSpPr>
          <p:spPr bwMode="auto">
            <a:xfrm>
              <a:off x="3792" y="1200"/>
              <a:ext cx="115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sp>
        <p:nvSpPr>
          <p:cNvPr id="31751" name="Text Box 10"/>
          <p:cNvSpPr txBox="1">
            <a:spLocks noChangeArrowheads="1"/>
          </p:cNvSpPr>
          <p:nvPr/>
        </p:nvSpPr>
        <p:spPr bwMode="auto">
          <a:xfrm>
            <a:off x="914400" y="2971800"/>
            <a:ext cx="1085850"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2000">
                <a:latin typeface="Times New Roman" panose="02020603050405020304" pitchFamily="18" charset="0"/>
              </a:rPr>
              <a:t>Address/</a:t>
            </a:r>
          </a:p>
          <a:p>
            <a:pPr eaLnBrk="1" hangingPunct="1"/>
            <a:r>
              <a:rPr lang="en-US" altLang="ja-JP" sz="2000">
                <a:latin typeface="Times New Roman" panose="02020603050405020304" pitchFamily="18" charset="0"/>
              </a:rPr>
              <a:t>Data</a:t>
            </a:r>
          </a:p>
        </p:txBody>
      </p:sp>
      <p:grpSp>
        <p:nvGrpSpPr>
          <p:cNvPr id="31752" name="Group 11"/>
          <p:cNvGrpSpPr>
            <a:grpSpLocks/>
          </p:cNvGrpSpPr>
          <p:nvPr/>
        </p:nvGrpSpPr>
        <p:grpSpPr bwMode="auto">
          <a:xfrm>
            <a:off x="2133600" y="3048000"/>
            <a:ext cx="762000" cy="609600"/>
            <a:chOff x="1344" y="1920"/>
            <a:chExt cx="480" cy="384"/>
          </a:xfrm>
        </p:grpSpPr>
        <p:sp>
          <p:nvSpPr>
            <p:cNvPr id="31784" name="Line 12"/>
            <p:cNvSpPr>
              <a:spLocks noChangeShapeType="1"/>
            </p:cNvSpPr>
            <p:nvPr/>
          </p:nvSpPr>
          <p:spPr bwMode="auto">
            <a:xfrm>
              <a:off x="1344" y="1920"/>
              <a:ext cx="48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1785" name="Line 13"/>
            <p:cNvSpPr>
              <a:spLocks noChangeShapeType="1"/>
            </p:cNvSpPr>
            <p:nvPr/>
          </p:nvSpPr>
          <p:spPr bwMode="auto">
            <a:xfrm>
              <a:off x="1344" y="2304"/>
              <a:ext cx="48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sp>
        <p:nvSpPr>
          <p:cNvPr id="31753" name="Line 14"/>
          <p:cNvSpPr>
            <a:spLocks noChangeShapeType="1"/>
          </p:cNvSpPr>
          <p:nvPr/>
        </p:nvSpPr>
        <p:spPr bwMode="auto">
          <a:xfrm>
            <a:off x="2895600" y="3048000"/>
            <a:ext cx="457200" cy="6096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1754" name="Line 15"/>
          <p:cNvSpPr>
            <a:spLocks noChangeShapeType="1"/>
          </p:cNvSpPr>
          <p:nvPr/>
        </p:nvSpPr>
        <p:spPr bwMode="auto">
          <a:xfrm flipV="1">
            <a:off x="2895600" y="3048000"/>
            <a:ext cx="457200" cy="6096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nvGrpSpPr>
          <p:cNvPr id="31755" name="Group 16"/>
          <p:cNvGrpSpPr>
            <a:grpSpLocks/>
          </p:cNvGrpSpPr>
          <p:nvPr/>
        </p:nvGrpSpPr>
        <p:grpSpPr bwMode="auto">
          <a:xfrm>
            <a:off x="3352800" y="3048000"/>
            <a:ext cx="762000" cy="609600"/>
            <a:chOff x="1344" y="1920"/>
            <a:chExt cx="480" cy="384"/>
          </a:xfrm>
        </p:grpSpPr>
        <p:sp>
          <p:nvSpPr>
            <p:cNvPr id="31782" name="Line 17"/>
            <p:cNvSpPr>
              <a:spLocks noChangeShapeType="1"/>
            </p:cNvSpPr>
            <p:nvPr/>
          </p:nvSpPr>
          <p:spPr bwMode="auto">
            <a:xfrm>
              <a:off x="1344" y="1920"/>
              <a:ext cx="48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1783" name="Line 18"/>
            <p:cNvSpPr>
              <a:spLocks noChangeShapeType="1"/>
            </p:cNvSpPr>
            <p:nvPr/>
          </p:nvSpPr>
          <p:spPr bwMode="auto">
            <a:xfrm>
              <a:off x="1344" y="2304"/>
              <a:ext cx="48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sp>
        <p:nvSpPr>
          <p:cNvPr id="31756" name="Line 19"/>
          <p:cNvSpPr>
            <a:spLocks noChangeShapeType="1"/>
          </p:cNvSpPr>
          <p:nvPr/>
        </p:nvSpPr>
        <p:spPr bwMode="auto">
          <a:xfrm>
            <a:off x="2298700" y="4921250"/>
            <a:ext cx="213042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1757" name="Line 20"/>
          <p:cNvSpPr>
            <a:spLocks noChangeShapeType="1"/>
          </p:cNvSpPr>
          <p:nvPr/>
        </p:nvSpPr>
        <p:spPr bwMode="auto">
          <a:xfrm>
            <a:off x="4429125" y="4343400"/>
            <a:ext cx="0" cy="57785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1758" name="Line 21"/>
          <p:cNvSpPr>
            <a:spLocks noChangeShapeType="1"/>
          </p:cNvSpPr>
          <p:nvPr/>
        </p:nvSpPr>
        <p:spPr bwMode="auto">
          <a:xfrm>
            <a:off x="4429125" y="4343400"/>
            <a:ext cx="243205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1759" name="Line 22"/>
          <p:cNvSpPr>
            <a:spLocks noChangeShapeType="1"/>
          </p:cNvSpPr>
          <p:nvPr/>
        </p:nvSpPr>
        <p:spPr bwMode="auto">
          <a:xfrm flipV="1">
            <a:off x="6861175" y="4343400"/>
            <a:ext cx="0" cy="57785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1760" name="Line 23"/>
          <p:cNvSpPr>
            <a:spLocks noChangeShapeType="1"/>
          </p:cNvSpPr>
          <p:nvPr/>
        </p:nvSpPr>
        <p:spPr bwMode="auto">
          <a:xfrm>
            <a:off x="6858000" y="4953000"/>
            <a:ext cx="11430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1761" name="Text Box 24"/>
          <p:cNvSpPr txBox="1">
            <a:spLocks noChangeArrowheads="1"/>
          </p:cNvSpPr>
          <p:nvPr/>
        </p:nvSpPr>
        <p:spPr bwMode="auto">
          <a:xfrm>
            <a:off x="990600" y="4524375"/>
            <a:ext cx="193675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2000">
                <a:latin typeface="Times New Roman" panose="02020603050405020304" pitchFamily="18" charset="0"/>
              </a:rPr>
              <a:t>Acknowledge</a:t>
            </a:r>
            <a:r>
              <a:rPr lang="ja-JP" altLang="en-US" sz="2000">
                <a:latin typeface="Times New Roman" panose="02020603050405020304" pitchFamily="18" charset="0"/>
              </a:rPr>
              <a:t>　１</a:t>
            </a:r>
          </a:p>
        </p:txBody>
      </p:sp>
      <p:sp>
        <p:nvSpPr>
          <p:cNvPr id="31762" name="Text Box 25"/>
          <p:cNvSpPr txBox="1">
            <a:spLocks noChangeArrowheads="1"/>
          </p:cNvSpPr>
          <p:nvPr/>
        </p:nvSpPr>
        <p:spPr bwMode="auto">
          <a:xfrm>
            <a:off x="914400" y="5334000"/>
            <a:ext cx="193675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2000">
                <a:latin typeface="Times New Roman" panose="02020603050405020304" pitchFamily="18" charset="0"/>
              </a:rPr>
              <a:t>Acknowledge</a:t>
            </a:r>
            <a:r>
              <a:rPr lang="ja-JP" altLang="en-US" sz="2000">
                <a:latin typeface="Times New Roman" panose="02020603050405020304" pitchFamily="18" charset="0"/>
              </a:rPr>
              <a:t>　２</a:t>
            </a:r>
          </a:p>
        </p:txBody>
      </p:sp>
      <p:sp>
        <p:nvSpPr>
          <p:cNvPr id="31763" name="Line 26"/>
          <p:cNvSpPr>
            <a:spLocks noChangeShapeType="1"/>
          </p:cNvSpPr>
          <p:nvPr/>
        </p:nvSpPr>
        <p:spPr bwMode="auto">
          <a:xfrm>
            <a:off x="7848600" y="1905000"/>
            <a:ext cx="0" cy="5334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1764" name="Line 27"/>
          <p:cNvSpPr>
            <a:spLocks noChangeShapeType="1"/>
          </p:cNvSpPr>
          <p:nvPr/>
        </p:nvSpPr>
        <p:spPr bwMode="auto">
          <a:xfrm>
            <a:off x="7848600" y="2438400"/>
            <a:ext cx="9906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1765" name="Line 28"/>
          <p:cNvSpPr>
            <a:spLocks noChangeShapeType="1"/>
          </p:cNvSpPr>
          <p:nvPr/>
        </p:nvSpPr>
        <p:spPr bwMode="auto">
          <a:xfrm>
            <a:off x="2286000" y="5105400"/>
            <a:ext cx="21336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1766" name="Line 29"/>
          <p:cNvSpPr>
            <a:spLocks noChangeShapeType="1"/>
          </p:cNvSpPr>
          <p:nvPr/>
        </p:nvSpPr>
        <p:spPr bwMode="auto">
          <a:xfrm>
            <a:off x="4419600" y="5105400"/>
            <a:ext cx="0" cy="5334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1767" name="Line 30"/>
          <p:cNvSpPr>
            <a:spLocks noChangeShapeType="1"/>
          </p:cNvSpPr>
          <p:nvPr/>
        </p:nvSpPr>
        <p:spPr bwMode="auto">
          <a:xfrm>
            <a:off x="4419600" y="5638800"/>
            <a:ext cx="24384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1768" name="Line 31"/>
          <p:cNvSpPr>
            <a:spLocks noChangeShapeType="1"/>
          </p:cNvSpPr>
          <p:nvPr/>
        </p:nvSpPr>
        <p:spPr bwMode="auto">
          <a:xfrm flipV="1">
            <a:off x="6858000" y="5105400"/>
            <a:ext cx="0" cy="5334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1769" name="Line 32"/>
          <p:cNvSpPr>
            <a:spLocks noChangeShapeType="1"/>
          </p:cNvSpPr>
          <p:nvPr/>
        </p:nvSpPr>
        <p:spPr bwMode="auto">
          <a:xfrm>
            <a:off x="6858000" y="5105400"/>
            <a:ext cx="12192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23937" name="Text Box 33"/>
          <p:cNvSpPr txBox="1">
            <a:spLocks noChangeArrowheads="1"/>
          </p:cNvSpPr>
          <p:nvPr/>
        </p:nvSpPr>
        <p:spPr bwMode="auto">
          <a:xfrm>
            <a:off x="1889125" y="6213475"/>
            <a:ext cx="5081588"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2400">
                <a:latin typeface="Times New Roman" panose="02020603050405020304" pitchFamily="18" charset="0"/>
                <a:ea typeface="HGS創英角ｺﾞｼｯｸUB" panose="020B0900000000000000" pitchFamily="50" charset="-128"/>
              </a:rPr>
              <a:t>3-line 2-edge handshake is also possible</a:t>
            </a:r>
            <a:endParaRPr lang="en-US" altLang="ja-JP" sz="2000">
              <a:latin typeface="Times New Roman" panose="02020603050405020304" pitchFamily="18" charset="0"/>
              <a:ea typeface="HGS創英角ｺﾞｼｯｸUB" panose="020B0900000000000000" pitchFamily="50" charset="-128"/>
            </a:endParaRPr>
          </a:p>
        </p:txBody>
      </p:sp>
      <p:sp>
        <p:nvSpPr>
          <p:cNvPr id="31771" name="Text Box 34"/>
          <p:cNvSpPr txBox="1">
            <a:spLocks noChangeArrowheads="1"/>
          </p:cNvSpPr>
          <p:nvPr/>
        </p:nvSpPr>
        <p:spPr bwMode="auto">
          <a:xfrm>
            <a:off x="3111500" y="3867150"/>
            <a:ext cx="184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ja-JP"/>
          </a:p>
        </p:txBody>
      </p:sp>
      <p:sp>
        <p:nvSpPr>
          <p:cNvPr id="123939" name="Rectangle 35"/>
          <p:cNvSpPr>
            <a:spLocks noChangeArrowheads="1"/>
          </p:cNvSpPr>
          <p:nvPr/>
        </p:nvSpPr>
        <p:spPr bwMode="auto">
          <a:xfrm>
            <a:off x="3348038" y="3068638"/>
            <a:ext cx="863600" cy="576262"/>
          </a:xfrm>
          <a:prstGeom prst="rect">
            <a:avLst/>
          </a:prstGeom>
          <a:solidFill>
            <a:srgbClr val="FFFF99"/>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123940" name="Line 36"/>
          <p:cNvSpPr>
            <a:spLocks noChangeShapeType="1"/>
          </p:cNvSpPr>
          <p:nvPr/>
        </p:nvSpPr>
        <p:spPr bwMode="auto">
          <a:xfrm>
            <a:off x="3581400" y="2514600"/>
            <a:ext cx="685800" cy="1752600"/>
          </a:xfrm>
          <a:prstGeom prst="line">
            <a:avLst/>
          </a:prstGeom>
          <a:noFill/>
          <a:ln w="28575">
            <a:solidFill>
              <a:schemeClr val="tx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nvGrpSpPr>
          <p:cNvPr id="123941" name="Group 37"/>
          <p:cNvGrpSpPr>
            <a:grpSpLocks/>
          </p:cNvGrpSpPr>
          <p:nvPr/>
        </p:nvGrpSpPr>
        <p:grpSpPr bwMode="auto">
          <a:xfrm>
            <a:off x="4495800" y="2209800"/>
            <a:ext cx="1425575" cy="2286000"/>
            <a:chOff x="2832" y="1392"/>
            <a:chExt cx="898" cy="1440"/>
          </a:xfrm>
        </p:grpSpPr>
        <p:sp>
          <p:nvSpPr>
            <p:cNvPr id="31780" name="Line 38"/>
            <p:cNvSpPr>
              <a:spLocks noChangeShapeType="1"/>
            </p:cNvSpPr>
            <p:nvPr/>
          </p:nvSpPr>
          <p:spPr bwMode="auto">
            <a:xfrm flipV="1">
              <a:off x="2832" y="1392"/>
              <a:ext cx="864" cy="1440"/>
            </a:xfrm>
            <a:prstGeom prst="line">
              <a:avLst/>
            </a:prstGeom>
            <a:noFill/>
            <a:ln w="28575">
              <a:solidFill>
                <a:srgbClr val="CC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1781" name="Text Box 39"/>
            <p:cNvSpPr txBox="1">
              <a:spLocks noChangeArrowheads="1"/>
            </p:cNvSpPr>
            <p:nvPr/>
          </p:nvSpPr>
          <p:spPr bwMode="auto">
            <a:xfrm>
              <a:off x="3366" y="1991"/>
              <a:ext cx="364"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a:ea typeface="HGS創英角ｺﾞｼｯｸUB" panose="020B0900000000000000" pitchFamily="50" charset="-128"/>
                </a:rPr>
                <a:t>OK!</a:t>
              </a:r>
            </a:p>
          </p:txBody>
        </p:sp>
      </p:grpSp>
      <p:sp>
        <p:nvSpPr>
          <p:cNvPr id="123944" name="Line 40"/>
          <p:cNvSpPr>
            <a:spLocks noChangeShapeType="1"/>
          </p:cNvSpPr>
          <p:nvPr/>
        </p:nvSpPr>
        <p:spPr bwMode="auto">
          <a:xfrm>
            <a:off x="6084888" y="2349500"/>
            <a:ext cx="503237" cy="2159000"/>
          </a:xfrm>
          <a:prstGeom prst="line">
            <a:avLst/>
          </a:prstGeom>
          <a:noFill/>
          <a:ln w="28575">
            <a:solidFill>
              <a:schemeClr val="accent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nvGrpSpPr>
          <p:cNvPr id="123945" name="Group 41"/>
          <p:cNvGrpSpPr>
            <a:grpSpLocks/>
          </p:cNvGrpSpPr>
          <p:nvPr/>
        </p:nvGrpSpPr>
        <p:grpSpPr bwMode="auto">
          <a:xfrm>
            <a:off x="6948488" y="2205038"/>
            <a:ext cx="2606675" cy="2971800"/>
            <a:chOff x="4368" y="1392"/>
            <a:chExt cx="1542" cy="1872"/>
          </a:xfrm>
        </p:grpSpPr>
        <p:sp>
          <p:nvSpPr>
            <p:cNvPr id="31778" name="Line 42"/>
            <p:cNvSpPr>
              <a:spLocks noChangeShapeType="1"/>
            </p:cNvSpPr>
            <p:nvPr/>
          </p:nvSpPr>
          <p:spPr bwMode="auto">
            <a:xfrm flipV="1">
              <a:off x="4368" y="1392"/>
              <a:ext cx="528" cy="1872"/>
            </a:xfrm>
            <a:prstGeom prst="line">
              <a:avLst/>
            </a:prstGeom>
            <a:noFill/>
            <a:ln w="28575">
              <a:solidFill>
                <a:srgbClr val="CC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1779" name="Text Box 43"/>
            <p:cNvSpPr txBox="1">
              <a:spLocks noChangeArrowheads="1"/>
            </p:cNvSpPr>
            <p:nvPr/>
          </p:nvSpPr>
          <p:spPr bwMode="auto">
            <a:xfrm>
              <a:off x="4682" y="2082"/>
              <a:ext cx="1228" cy="4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a:ea typeface="HGS創英角ｺﾞｼｯｸUB" panose="020B0900000000000000" pitchFamily="50" charset="-128"/>
                </a:rPr>
                <a:t>Next transfer</a:t>
              </a:r>
            </a:p>
            <a:p>
              <a:pPr eaLnBrk="1" hangingPunct="1"/>
              <a:r>
                <a:rPr lang="en-US" altLang="ja-JP">
                  <a:ea typeface="HGS創英角ｺﾞｼｯｸUB" panose="020B0900000000000000" pitchFamily="50" charset="-128"/>
                </a:rPr>
                <a:t> OK!</a:t>
              </a:r>
            </a:p>
          </p:txBody>
        </p:sp>
      </p:grpSp>
      <p:sp>
        <p:nvSpPr>
          <p:cNvPr id="31777" name="Text Box 44"/>
          <p:cNvSpPr txBox="1">
            <a:spLocks noChangeArrowheads="1"/>
          </p:cNvSpPr>
          <p:nvPr/>
        </p:nvSpPr>
        <p:spPr bwMode="auto">
          <a:xfrm>
            <a:off x="2824163" y="1130300"/>
            <a:ext cx="6024562" cy="369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a:latin typeface="HGS創英角ｺﾞｼｯｸUB" panose="020B0900000000000000" pitchFamily="50" charset="-128"/>
                <a:ea typeface="HGS創英角ｺﾞｼｯｸUB" panose="020B0900000000000000" pitchFamily="50" charset="-128"/>
              </a:rPr>
              <a:t>Positive edges of two acknowledge lines are used in turn </a:t>
            </a: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3939"/>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23940"/>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123941"/>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3944"/>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123945"/>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2393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3937" grpId="0"/>
      <p:bldP spid="123939" grpId="0" animBg="1"/>
      <p:bldP spid="123940" grpId="0" animBg="1"/>
      <p:bldP spid="123944"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タイトル 1"/>
          <p:cNvSpPr>
            <a:spLocks noGrp="1"/>
          </p:cNvSpPr>
          <p:nvPr>
            <p:ph type="title"/>
          </p:nvPr>
        </p:nvSpPr>
        <p:spPr/>
        <p:txBody>
          <a:bodyPr/>
          <a:lstStyle/>
          <a:p>
            <a:pPr eaLnBrk="1" hangingPunct="1"/>
            <a:r>
              <a:rPr lang="en-US" altLang="ja-JP" dirty="0"/>
              <a:t>Uni-processor structure</a:t>
            </a:r>
            <a:endParaRPr lang="ja-JP" altLang="en-US" dirty="0"/>
          </a:p>
        </p:txBody>
      </p:sp>
      <p:sp>
        <p:nvSpPr>
          <p:cNvPr id="4" name="円/楕円 3"/>
          <p:cNvSpPr/>
          <p:nvPr/>
        </p:nvSpPr>
        <p:spPr>
          <a:xfrm>
            <a:off x="3600238" y="1160411"/>
            <a:ext cx="1655763" cy="647700"/>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en-US" altLang="ja-JP" dirty="0"/>
              <a:t>CPU</a:t>
            </a:r>
            <a:endParaRPr lang="ja-JP" altLang="en-US" dirty="0"/>
          </a:p>
        </p:txBody>
      </p:sp>
      <p:sp>
        <p:nvSpPr>
          <p:cNvPr id="5" name="正方形/長方形 4"/>
          <p:cNvSpPr/>
          <p:nvPr/>
        </p:nvSpPr>
        <p:spPr>
          <a:xfrm>
            <a:off x="3706763" y="3573413"/>
            <a:ext cx="1368425" cy="863600"/>
          </a:xfrm>
          <a:prstGeom prst="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en-US" altLang="ja-JP" dirty="0"/>
              <a:t>North</a:t>
            </a:r>
          </a:p>
          <a:p>
            <a:pPr algn="ctr" eaLnBrk="1" hangingPunct="1">
              <a:defRPr/>
            </a:pPr>
            <a:r>
              <a:rPr lang="en-US" altLang="ja-JP" dirty="0"/>
              <a:t>Bridge</a:t>
            </a:r>
            <a:endParaRPr lang="ja-JP" altLang="en-US" dirty="0"/>
          </a:p>
        </p:txBody>
      </p:sp>
      <p:sp>
        <p:nvSpPr>
          <p:cNvPr id="6" name="上下矢印 5"/>
          <p:cNvSpPr/>
          <p:nvPr/>
        </p:nvSpPr>
        <p:spPr>
          <a:xfrm>
            <a:off x="4211588" y="3068588"/>
            <a:ext cx="287338" cy="504825"/>
          </a:xfrm>
          <a:prstGeom prst="upDownArrow">
            <a:avLst/>
          </a:prstGeom>
          <a:solidFill>
            <a:schemeClr val="tx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ja-JP" altLang="en-US"/>
          </a:p>
        </p:txBody>
      </p:sp>
      <p:sp>
        <p:nvSpPr>
          <p:cNvPr id="7" name="上下矢印 6"/>
          <p:cNvSpPr/>
          <p:nvPr/>
        </p:nvSpPr>
        <p:spPr>
          <a:xfrm>
            <a:off x="4211588" y="4451301"/>
            <a:ext cx="287338" cy="504825"/>
          </a:xfrm>
          <a:prstGeom prst="upDownArrow">
            <a:avLst/>
          </a:prstGeom>
          <a:solidFill>
            <a:schemeClr val="tx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ja-JP" altLang="en-US"/>
          </a:p>
        </p:txBody>
      </p:sp>
      <p:sp>
        <p:nvSpPr>
          <p:cNvPr id="8" name="正方形/長方形 7"/>
          <p:cNvSpPr/>
          <p:nvPr/>
        </p:nvSpPr>
        <p:spPr>
          <a:xfrm>
            <a:off x="3706763" y="4940251"/>
            <a:ext cx="1368425" cy="865187"/>
          </a:xfrm>
          <a:prstGeom prst="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en-US" altLang="ja-JP" dirty="0"/>
              <a:t>South</a:t>
            </a:r>
          </a:p>
          <a:p>
            <a:pPr algn="ctr" eaLnBrk="1" hangingPunct="1">
              <a:defRPr/>
            </a:pPr>
            <a:r>
              <a:rPr lang="en-US" altLang="ja-JP" dirty="0"/>
              <a:t>Bridge</a:t>
            </a:r>
            <a:endParaRPr lang="ja-JP" altLang="en-US" dirty="0"/>
          </a:p>
        </p:txBody>
      </p:sp>
      <p:sp>
        <p:nvSpPr>
          <p:cNvPr id="10" name="左右矢印 9"/>
          <p:cNvSpPr/>
          <p:nvPr/>
        </p:nvSpPr>
        <p:spPr>
          <a:xfrm>
            <a:off x="2914601" y="3860751"/>
            <a:ext cx="792162" cy="287337"/>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ja-JP" altLang="en-US"/>
          </a:p>
        </p:txBody>
      </p:sp>
      <p:sp>
        <p:nvSpPr>
          <p:cNvPr id="11" name="左右矢印 10"/>
          <p:cNvSpPr/>
          <p:nvPr/>
        </p:nvSpPr>
        <p:spPr>
          <a:xfrm>
            <a:off x="5075188" y="3843288"/>
            <a:ext cx="792163" cy="288925"/>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ja-JP" altLang="en-US"/>
          </a:p>
        </p:txBody>
      </p:sp>
      <p:sp>
        <p:nvSpPr>
          <p:cNvPr id="12" name="左右矢印 11"/>
          <p:cNvSpPr/>
          <p:nvPr/>
        </p:nvSpPr>
        <p:spPr>
          <a:xfrm>
            <a:off x="5075188" y="5211713"/>
            <a:ext cx="792163" cy="287338"/>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ja-JP" altLang="en-US"/>
          </a:p>
        </p:txBody>
      </p:sp>
      <p:sp>
        <p:nvSpPr>
          <p:cNvPr id="13" name="左右矢印 12"/>
          <p:cNvSpPr/>
          <p:nvPr/>
        </p:nvSpPr>
        <p:spPr>
          <a:xfrm>
            <a:off x="2914601" y="5229176"/>
            <a:ext cx="792162" cy="287337"/>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ja-JP" altLang="en-US"/>
          </a:p>
        </p:txBody>
      </p:sp>
      <p:sp>
        <p:nvSpPr>
          <p:cNvPr id="14" name="正方形/長方形 13"/>
          <p:cNvSpPr/>
          <p:nvPr/>
        </p:nvSpPr>
        <p:spPr>
          <a:xfrm>
            <a:off x="1763663" y="3573413"/>
            <a:ext cx="1150938" cy="82708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en-US" altLang="ja-JP" dirty="0"/>
              <a:t>Graphics</a:t>
            </a:r>
            <a:endParaRPr lang="ja-JP" altLang="en-US" dirty="0"/>
          </a:p>
        </p:txBody>
      </p:sp>
      <p:sp>
        <p:nvSpPr>
          <p:cNvPr id="15" name="正方形/長方形 14"/>
          <p:cNvSpPr/>
          <p:nvPr/>
        </p:nvSpPr>
        <p:spPr>
          <a:xfrm>
            <a:off x="5900688" y="3573413"/>
            <a:ext cx="1152525" cy="82708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en-US" altLang="ja-JP" dirty="0"/>
              <a:t>DRAM</a:t>
            </a:r>
            <a:endParaRPr lang="ja-JP" altLang="en-US" dirty="0"/>
          </a:p>
        </p:txBody>
      </p:sp>
      <p:sp>
        <p:nvSpPr>
          <p:cNvPr id="16" name="正方形/長方形 15"/>
          <p:cNvSpPr/>
          <p:nvPr/>
        </p:nvSpPr>
        <p:spPr>
          <a:xfrm>
            <a:off x="5916563" y="4956126"/>
            <a:ext cx="1152525" cy="37623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en-US" altLang="ja-JP" dirty="0"/>
              <a:t>USB</a:t>
            </a:r>
            <a:endParaRPr lang="ja-JP" altLang="en-US" dirty="0"/>
          </a:p>
        </p:txBody>
      </p:sp>
      <p:sp>
        <p:nvSpPr>
          <p:cNvPr id="17" name="正方形/長方形 16"/>
          <p:cNvSpPr/>
          <p:nvPr/>
        </p:nvSpPr>
        <p:spPr>
          <a:xfrm>
            <a:off x="5916563" y="5373638"/>
            <a:ext cx="1152525" cy="3746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en-US" altLang="ja-JP" dirty="0"/>
              <a:t>Ether</a:t>
            </a:r>
            <a:endParaRPr lang="ja-JP" altLang="en-US" dirty="0"/>
          </a:p>
        </p:txBody>
      </p:sp>
      <p:sp>
        <p:nvSpPr>
          <p:cNvPr id="18" name="正方形/長方形 17"/>
          <p:cNvSpPr/>
          <p:nvPr/>
        </p:nvSpPr>
        <p:spPr>
          <a:xfrm>
            <a:off x="5916563" y="5789563"/>
            <a:ext cx="1319213" cy="37623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en-US" altLang="ja-JP" dirty="0"/>
              <a:t>Legacy I/O</a:t>
            </a:r>
            <a:endParaRPr lang="ja-JP" altLang="en-US" dirty="0"/>
          </a:p>
        </p:txBody>
      </p:sp>
      <p:sp>
        <p:nvSpPr>
          <p:cNvPr id="10257" name="テキスト ボックス 19"/>
          <p:cNvSpPr txBox="1">
            <a:spLocks noChangeArrowheads="1"/>
          </p:cNvSpPr>
          <p:nvPr/>
        </p:nvSpPr>
        <p:spPr bwMode="auto">
          <a:xfrm>
            <a:off x="1017538" y="5219651"/>
            <a:ext cx="1825625"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a:t>PCI/PCIexpress</a:t>
            </a:r>
            <a:endParaRPr lang="ja-JP" altLang="en-US"/>
          </a:p>
        </p:txBody>
      </p:sp>
      <p:sp>
        <p:nvSpPr>
          <p:cNvPr id="10259" name="テキスト ボックス 21"/>
          <p:cNvSpPr txBox="1">
            <a:spLocks noChangeArrowheads="1"/>
          </p:cNvSpPr>
          <p:nvPr/>
        </p:nvSpPr>
        <p:spPr bwMode="auto">
          <a:xfrm>
            <a:off x="4859288" y="3197176"/>
            <a:ext cx="2633663"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a:t>Memory Controller HUB</a:t>
            </a:r>
            <a:endParaRPr lang="ja-JP" altLang="en-US"/>
          </a:p>
        </p:txBody>
      </p:sp>
      <p:sp>
        <p:nvSpPr>
          <p:cNvPr id="10260" name="テキスト ボックス 22"/>
          <p:cNvSpPr txBox="1">
            <a:spLocks noChangeArrowheads="1"/>
          </p:cNvSpPr>
          <p:nvPr/>
        </p:nvSpPr>
        <p:spPr bwMode="auto">
          <a:xfrm>
            <a:off x="5003751" y="4537026"/>
            <a:ext cx="210820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a:t>I/O Controller HUB</a:t>
            </a:r>
            <a:endParaRPr lang="ja-JP" altLang="en-US"/>
          </a:p>
        </p:txBody>
      </p:sp>
      <p:sp>
        <p:nvSpPr>
          <p:cNvPr id="2" name="正方形/長方形 1">
            <a:extLst>
              <a:ext uri="{FF2B5EF4-FFF2-40B4-BE49-F238E27FC236}">
                <a16:creationId xmlns:a16="http://schemas.microsoft.com/office/drawing/2014/main" id="{84D2633F-CAC0-43DF-A6AB-7F04F4B76EB8}"/>
              </a:ext>
            </a:extLst>
          </p:cNvPr>
          <p:cNvSpPr/>
          <p:nvPr/>
        </p:nvSpPr>
        <p:spPr>
          <a:xfrm>
            <a:off x="3960440" y="1829462"/>
            <a:ext cx="935360" cy="242312"/>
          </a:xfrm>
          <a:prstGeom prst="rect">
            <a:avLst/>
          </a:prstGeom>
          <a:solidFill>
            <a:srgbClr val="FF99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a:t>L1</a:t>
            </a:r>
            <a:endParaRPr kumimoji="1" lang="ja-JP" altLang="en-US" dirty="0"/>
          </a:p>
        </p:txBody>
      </p:sp>
      <p:sp>
        <p:nvSpPr>
          <p:cNvPr id="22" name="正方形/長方形 21">
            <a:extLst>
              <a:ext uri="{FF2B5EF4-FFF2-40B4-BE49-F238E27FC236}">
                <a16:creationId xmlns:a16="http://schemas.microsoft.com/office/drawing/2014/main" id="{7793E9E6-9407-4C90-85DE-278D6117FCE9}"/>
              </a:ext>
            </a:extLst>
          </p:cNvPr>
          <p:cNvSpPr/>
          <p:nvPr/>
        </p:nvSpPr>
        <p:spPr>
          <a:xfrm>
            <a:off x="3743908" y="2055710"/>
            <a:ext cx="1368424" cy="397697"/>
          </a:xfrm>
          <a:prstGeom prst="rect">
            <a:avLst/>
          </a:prstGeom>
          <a:solidFill>
            <a:srgbClr val="FF99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a:t>L2</a:t>
            </a:r>
            <a:endParaRPr kumimoji="1" lang="ja-JP" altLang="en-US" dirty="0"/>
          </a:p>
        </p:txBody>
      </p:sp>
      <p:sp>
        <p:nvSpPr>
          <p:cNvPr id="23" name="正方形/長方形 22">
            <a:extLst>
              <a:ext uri="{FF2B5EF4-FFF2-40B4-BE49-F238E27FC236}">
                <a16:creationId xmlns:a16="http://schemas.microsoft.com/office/drawing/2014/main" id="{3739AD37-5A10-498B-99FB-58C77124AACA}"/>
              </a:ext>
            </a:extLst>
          </p:cNvPr>
          <p:cNvSpPr/>
          <p:nvPr/>
        </p:nvSpPr>
        <p:spPr>
          <a:xfrm>
            <a:off x="3387084" y="2452891"/>
            <a:ext cx="2089374" cy="571525"/>
          </a:xfrm>
          <a:prstGeom prst="rect">
            <a:avLst/>
          </a:prstGeom>
          <a:solidFill>
            <a:srgbClr val="FF99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a:t>L3</a:t>
            </a:r>
            <a:endParaRPr kumimoji="1" lang="ja-JP" altLang="en-US" dirty="0"/>
          </a:p>
        </p:txBody>
      </p:sp>
    </p:spTree>
    <p:extLst>
      <p:ext uri="{BB962C8B-B14F-4D97-AF65-F5344CB8AC3E}">
        <p14:creationId xmlns:p14="http://schemas.microsoft.com/office/powerpoint/2010/main" val="377777933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9FB10F7-69C5-4FCC-B018-390853B8BD65}"/>
              </a:ext>
            </a:extLst>
          </p:cNvPr>
          <p:cNvSpPr>
            <a:spLocks noGrp="1"/>
          </p:cNvSpPr>
          <p:nvPr>
            <p:ph type="title"/>
          </p:nvPr>
        </p:nvSpPr>
        <p:spPr/>
        <p:txBody>
          <a:bodyPr/>
          <a:lstStyle/>
          <a:p>
            <a:r>
              <a:rPr kumimoji="1" lang="en-US" altLang="ja-JP" dirty="0"/>
              <a:t>Handshake</a:t>
            </a:r>
            <a:r>
              <a:rPr kumimoji="1" lang="ja-JP" altLang="en-US" dirty="0"/>
              <a:t> </a:t>
            </a:r>
            <a:r>
              <a:rPr kumimoji="1" lang="en-US" altLang="ja-JP" dirty="0"/>
              <a:t>in</a:t>
            </a:r>
            <a:r>
              <a:rPr kumimoji="1" lang="ja-JP" altLang="en-US" dirty="0"/>
              <a:t> </a:t>
            </a:r>
            <a:r>
              <a:rPr kumimoji="1" lang="en-US" altLang="ja-JP" dirty="0"/>
              <a:t>the</a:t>
            </a:r>
            <a:r>
              <a:rPr kumimoji="1" lang="ja-JP" altLang="en-US" dirty="0"/>
              <a:t> </a:t>
            </a:r>
            <a:r>
              <a:rPr kumimoji="1" lang="en-US" altLang="ja-JP" dirty="0"/>
              <a:t>chip</a:t>
            </a:r>
            <a:endParaRPr kumimoji="1" lang="ja-JP" altLang="en-US" dirty="0"/>
          </a:p>
        </p:txBody>
      </p:sp>
      <p:sp>
        <p:nvSpPr>
          <p:cNvPr id="4" name="矢印: 右 3">
            <a:extLst>
              <a:ext uri="{FF2B5EF4-FFF2-40B4-BE49-F238E27FC236}">
                <a16:creationId xmlns:a16="http://schemas.microsoft.com/office/drawing/2014/main" id="{B21C0AB4-7DED-457C-8D63-74118863E102}"/>
              </a:ext>
            </a:extLst>
          </p:cNvPr>
          <p:cNvSpPr/>
          <p:nvPr/>
        </p:nvSpPr>
        <p:spPr>
          <a:xfrm>
            <a:off x="1763688" y="1844824"/>
            <a:ext cx="3096344" cy="288032"/>
          </a:xfrm>
          <a:prstGeom prst="rightArrow">
            <a:avLst/>
          </a:prstGeom>
          <a:solidFill>
            <a:srgbClr val="0000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テキスト ボックス 4">
            <a:extLst>
              <a:ext uri="{FF2B5EF4-FFF2-40B4-BE49-F238E27FC236}">
                <a16:creationId xmlns:a16="http://schemas.microsoft.com/office/drawing/2014/main" id="{F447B31C-5D3F-40D4-8ACE-F1848383C9F6}"/>
              </a:ext>
            </a:extLst>
          </p:cNvPr>
          <p:cNvSpPr txBox="1"/>
          <p:nvPr/>
        </p:nvSpPr>
        <p:spPr>
          <a:xfrm>
            <a:off x="2123728" y="1484784"/>
            <a:ext cx="1091966" cy="461665"/>
          </a:xfrm>
          <a:prstGeom prst="rect">
            <a:avLst/>
          </a:prstGeom>
          <a:noFill/>
        </p:spPr>
        <p:txBody>
          <a:bodyPr wrap="none" rtlCol="0">
            <a:spAutoFit/>
          </a:bodyPr>
          <a:lstStyle/>
          <a:p>
            <a:r>
              <a:rPr kumimoji="1" lang="en-US" altLang="ja-JP" sz="2400" dirty="0"/>
              <a:t>Strobe</a:t>
            </a:r>
            <a:endParaRPr kumimoji="1" lang="ja-JP" altLang="en-US" sz="2400" dirty="0"/>
          </a:p>
        </p:txBody>
      </p:sp>
      <p:sp>
        <p:nvSpPr>
          <p:cNvPr id="6" name="テキスト ボックス 5">
            <a:extLst>
              <a:ext uri="{FF2B5EF4-FFF2-40B4-BE49-F238E27FC236}">
                <a16:creationId xmlns:a16="http://schemas.microsoft.com/office/drawing/2014/main" id="{05CE51DA-5B4D-417F-915A-C089D86EA210}"/>
              </a:ext>
            </a:extLst>
          </p:cNvPr>
          <p:cNvSpPr txBox="1"/>
          <p:nvPr/>
        </p:nvSpPr>
        <p:spPr>
          <a:xfrm>
            <a:off x="530047" y="1679942"/>
            <a:ext cx="1125629" cy="461665"/>
          </a:xfrm>
          <a:prstGeom prst="rect">
            <a:avLst/>
          </a:prstGeom>
          <a:noFill/>
        </p:spPr>
        <p:txBody>
          <a:bodyPr wrap="none" rtlCol="0">
            <a:spAutoFit/>
          </a:bodyPr>
          <a:lstStyle/>
          <a:p>
            <a:r>
              <a:rPr lang="en-US" altLang="ja-JP" sz="2400" dirty="0"/>
              <a:t>Master</a:t>
            </a:r>
            <a:endParaRPr kumimoji="1" lang="ja-JP" altLang="en-US" sz="2400" dirty="0"/>
          </a:p>
        </p:txBody>
      </p:sp>
      <p:sp>
        <p:nvSpPr>
          <p:cNvPr id="7" name="テキスト ボックス 6">
            <a:extLst>
              <a:ext uri="{FF2B5EF4-FFF2-40B4-BE49-F238E27FC236}">
                <a16:creationId xmlns:a16="http://schemas.microsoft.com/office/drawing/2014/main" id="{DA2E6D13-C6E1-435C-98EB-CAA191268764}"/>
              </a:ext>
            </a:extLst>
          </p:cNvPr>
          <p:cNvSpPr txBox="1"/>
          <p:nvPr/>
        </p:nvSpPr>
        <p:spPr>
          <a:xfrm>
            <a:off x="5142997" y="1335497"/>
            <a:ext cx="1160895" cy="461665"/>
          </a:xfrm>
          <a:prstGeom prst="rect">
            <a:avLst/>
          </a:prstGeom>
          <a:noFill/>
        </p:spPr>
        <p:txBody>
          <a:bodyPr wrap="none" rtlCol="0">
            <a:spAutoFit/>
          </a:bodyPr>
          <a:lstStyle/>
          <a:p>
            <a:r>
              <a:rPr kumimoji="1" lang="en-US" altLang="ja-JP" sz="2400" dirty="0"/>
              <a:t>slave 1</a:t>
            </a:r>
            <a:endParaRPr kumimoji="1" lang="ja-JP" altLang="en-US" sz="2400" dirty="0"/>
          </a:p>
        </p:txBody>
      </p:sp>
      <p:sp>
        <p:nvSpPr>
          <p:cNvPr id="8" name="テキスト ボックス 7">
            <a:extLst>
              <a:ext uri="{FF2B5EF4-FFF2-40B4-BE49-F238E27FC236}">
                <a16:creationId xmlns:a16="http://schemas.microsoft.com/office/drawing/2014/main" id="{9D3A4807-4578-4EEE-A609-92B7AE9D423C}"/>
              </a:ext>
            </a:extLst>
          </p:cNvPr>
          <p:cNvSpPr txBox="1"/>
          <p:nvPr/>
        </p:nvSpPr>
        <p:spPr>
          <a:xfrm>
            <a:off x="5142997" y="1758007"/>
            <a:ext cx="1160895" cy="461665"/>
          </a:xfrm>
          <a:prstGeom prst="rect">
            <a:avLst/>
          </a:prstGeom>
          <a:noFill/>
        </p:spPr>
        <p:txBody>
          <a:bodyPr wrap="none" rtlCol="0">
            <a:spAutoFit/>
          </a:bodyPr>
          <a:lstStyle/>
          <a:p>
            <a:r>
              <a:rPr kumimoji="1" lang="en-US" altLang="ja-JP" sz="2400" dirty="0"/>
              <a:t>slave </a:t>
            </a:r>
            <a:r>
              <a:rPr lang="en-US" altLang="ja-JP" sz="2400" dirty="0"/>
              <a:t>2</a:t>
            </a:r>
            <a:endParaRPr kumimoji="1" lang="ja-JP" altLang="en-US" sz="2400" dirty="0"/>
          </a:p>
        </p:txBody>
      </p:sp>
      <p:sp>
        <p:nvSpPr>
          <p:cNvPr id="9" name="テキスト ボックス 8">
            <a:extLst>
              <a:ext uri="{FF2B5EF4-FFF2-40B4-BE49-F238E27FC236}">
                <a16:creationId xmlns:a16="http://schemas.microsoft.com/office/drawing/2014/main" id="{672DCC71-5F61-4636-8EBE-F1D4B2119D14}"/>
              </a:ext>
            </a:extLst>
          </p:cNvPr>
          <p:cNvSpPr txBox="1"/>
          <p:nvPr/>
        </p:nvSpPr>
        <p:spPr>
          <a:xfrm>
            <a:off x="5142996" y="2290656"/>
            <a:ext cx="1160895" cy="461665"/>
          </a:xfrm>
          <a:prstGeom prst="rect">
            <a:avLst/>
          </a:prstGeom>
          <a:noFill/>
        </p:spPr>
        <p:txBody>
          <a:bodyPr wrap="none" rtlCol="0">
            <a:spAutoFit/>
          </a:bodyPr>
          <a:lstStyle/>
          <a:p>
            <a:r>
              <a:rPr kumimoji="1" lang="en-US" altLang="ja-JP" sz="2400" dirty="0"/>
              <a:t>slave n</a:t>
            </a:r>
            <a:endParaRPr kumimoji="1" lang="ja-JP" altLang="en-US" sz="2400" dirty="0"/>
          </a:p>
        </p:txBody>
      </p:sp>
      <p:sp>
        <p:nvSpPr>
          <p:cNvPr id="10" name="テキスト ボックス 9">
            <a:extLst>
              <a:ext uri="{FF2B5EF4-FFF2-40B4-BE49-F238E27FC236}">
                <a16:creationId xmlns:a16="http://schemas.microsoft.com/office/drawing/2014/main" id="{556DBFB8-A99A-46D3-8397-C26B6E1FABC0}"/>
              </a:ext>
            </a:extLst>
          </p:cNvPr>
          <p:cNvSpPr txBox="1"/>
          <p:nvPr/>
        </p:nvSpPr>
        <p:spPr>
          <a:xfrm>
            <a:off x="5142996" y="2024332"/>
            <a:ext cx="492443" cy="461665"/>
          </a:xfrm>
          <a:prstGeom prst="rect">
            <a:avLst/>
          </a:prstGeom>
          <a:noFill/>
        </p:spPr>
        <p:txBody>
          <a:bodyPr wrap="none" rtlCol="0">
            <a:spAutoFit/>
          </a:bodyPr>
          <a:lstStyle/>
          <a:p>
            <a:r>
              <a:rPr lang="en-US" altLang="ja-JP" sz="2400" dirty="0"/>
              <a:t>…</a:t>
            </a:r>
            <a:endParaRPr kumimoji="1" lang="ja-JP" altLang="en-US" sz="2400" dirty="0"/>
          </a:p>
        </p:txBody>
      </p:sp>
      <p:sp>
        <p:nvSpPr>
          <p:cNvPr id="11" name="テキスト ボックス 10">
            <a:extLst>
              <a:ext uri="{FF2B5EF4-FFF2-40B4-BE49-F238E27FC236}">
                <a16:creationId xmlns:a16="http://schemas.microsoft.com/office/drawing/2014/main" id="{9BC734C2-648E-45DD-ACBF-C95F6359E4AB}"/>
              </a:ext>
            </a:extLst>
          </p:cNvPr>
          <p:cNvSpPr txBox="1"/>
          <p:nvPr/>
        </p:nvSpPr>
        <p:spPr>
          <a:xfrm>
            <a:off x="5142996" y="3198167"/>
            <a:ext cx="1160895" cy="461665"/>
          </a:xfrm>
          <a:prstGeom prst="rect">
            <a:avLst/>
          </a:prstGeom>
          <a:noFill/>
        </p:spPr>
        <p:txBody>
          <a:bodyPr wrap="none" rtlCol="0">
            <a:spAutoFit/>
          </a:bodyPr>
          <a:lstStyle/>
          <a:p>
            <a:r>
              <a:rPr kumimoji="1" lang="en-US" altLang="ja-JP" sz="2400" dirty="0"/>
              <a:t>slave 1</a:t>
            </a:r>
            <a:endParaRPr kumimoji="1" lang="ja-JP" altLang="en-US" sz="2400" dirty="0"/>
          </a:p>
        </p:txBody>
      </p:sp>
      <p:sp>
        <p:nvSpPr>
          <p:cNvPr id="12" name="テキスト ボックス 11">
            <a:extLst>
              <a:ext uri="{FF2B5EF4-FFF2-40B4-BE49-F238E27FC236}">
                <a16:creationId xmlns:a16="http://schemas.microsoft.com/office/drawing/2014/main" id="{B827E861-AE5F-4ED5-ABC9-0D1D3AE50397}"/>
              </a:ext>
            </a:extLst>
          </p:cNvPr>
          <p:cNvSpPr txBox="1"/>
          <p:nvPr/>
        </p:nvSpPr>
        <p:spPr>
          <a:xfrm>
            <a:off x="5142996" y="3620677"/>
            <a:ext cx="1160895" cy="461665"/>
          </a:xfrm>
          <a:prstGeom prst="rect">
            <a:avLst/>
          </a:prstGeom>
          <a:noFill/>
        </p:spPr>
        <p:txBody>
          <a:bodyPr wrap="none" rtlCol="0">
            <a:spAutoFit/>
          </a:bodyPr>
          <a:lstStyle/>
          <a:p>
            <a:r>
              <a:rPr kumimoji="1" lang="en-US" altLang="ja-JP" sz="2400" dirty="0"/>
              <a:t>slave </a:t>
            </a:r>
            <a:r>
              <a:rPr lang="en-US" altLang="ja-JP" sz="2400" dirty="0"/>
              <a:t>2</a:t>
            </a:r>
            <a:endParaRPr kumimoji="1" lang="ja-JP" altLang="en-US" sz="2400" dirty="0"/>
          </a:p>
        </p:txBody>
      </p:sp>
      <p:sp>
        <p:nvSpPr>
          <p:cNvPr id="13" name="テキスト ボックス 12">
            <a:extLst>
              <a:ext uri="{FF2B5EF4-FFF2-40B4-BE49-F238E27FC236}">
                <a16:creationId xmlns:a16="http://schemas.microsoft.com/office/drawing/2014/main" id="{8557C30D-A01E-4037-AA43-54C339EBF4B6}"/>
              </a:ext>
            </a:extLst>
          </p:cNvPr>
          <p:cNvSpPr txBox="1"/>
          <p:nvPr/>
        </p:nvSpPr>
        <p:spPr>
          <a:xfrm>
            <a:off x="5142995" y="4153326"/>
            <a:ext cx="1160895" cy="461665"/>
          </a:xfrm>
          <a:prstGeom prst="rect">
            <a:avLst/>
          </a:prstGeom>
          <a:noFill/>
        </p:spPr>
        <p:txBody>
          <a:bodyPr wrap="none" rtlCol="0">
            <a:spAutoFit/>
          </a:bodyPr>
          <a:lstStyle/>
          <a:p>
            <a:r>
              <a:rPr kumimoji="1" lang="en-US" altLang="ja-JP" sz="2400" dirty="0"/>
              <a:t>slave n</a:t>
            </a:r>
            <a:endParaRPr kumimoji="1" lang="ja-JP" altLang="en-US" sz="2400" dirty="0"/>
          </a:p>
        </p:txBody>
      </p:sp>
      <p:sp>
        <p:nvSpPr>
          <p:cNvPr id="14" name="テキスト ボックス 13">
            <a:extLst>
              <a:ext uri="{FF2B5EF4-FFF2-40B4-BE49-F238E27FC236}">
                <a16:creationId xmlns:a16="http://schemas.microsoft.com/office/drawing/2014/main" id="{467E6242-1FD9-44CE-B38B-5E3660E41375}"/>
              </a:ext>
            </a:extLst>
          </p:cNvPr>
          <p:cNvSpPr txBox="1"/>
          <p:nvPr/>
        </p:nvSpPr>
        <p:spPr>
          <a:xfrm>
            <a:off x="5142995" y="3887002"/>
            <a:ext cx="492443" cy="461665"/>
          </a:xfrm>
          <a:prstGeom prst="rect">
            <a:avLst/>
          </a:prstGeom>
          <a:noFill/>
        </p:spPr>
        <p:txBody>
          <a:bodyPr wrap="none" rtlCol="0">
            <a:spAutoFit/>
          </a:bodyPr>
          <a:lstStyle/>
          <a:p>
            <a:r>
              <a:rPr lang="en-US" altLang="ja-JP" sz="2400" dirty="0"/>
              <a:t>…</a:t>
            </a:r>
            <a:endParaRPr kumimoji="1" lang="ja-JP" altLang="en-US" sz="2400" dirty="0"/>
          </a:p>
        </p:txBody>
      </p:sp>
      <p:sp>
        <p:nvSpPr>
          <p:cNvPr id="15" name="正方形/長方形 14">
            <a:extLst>
              <a:ext uri="{FF2B5EF4-FFF2-40B4-BE49-F238E27FC236}">
                <a16:creationId xmlns:a16="http://schemas.microsoft.com/office/drawing/2014/main" id="{A3C94D02-E1D1-4B15-B0D5-1EA6697B30BC}"/>
              </a:ext>
            </a:extLst>
          </p:cNvPr>
          <p:cNvSpPr/>
          <p:nvPr/>
        </p:nvSpPr>
        <p:spPr>
          <a:xfrm>
            <a:off x="3215694" y="3198167"/>
            <a:ext cx="1160895" cy="688835"/>
          </a:xfrm>
          <a:prstGeom prst="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a:t>AND</a:t>
            </a:r>
            <a:endParaRPr kumimoji="1" lang="ja-JP" altLang="en-US" dirty="0"/>
          </a:p>
        </p:txBody>
      </p:sp>
      <p:sp>
        <p:nvSpPr>
          <p:cNvPr id="16" name="正方形/長方形 15">
            <a:extLst>
              <a:ext uri="{FF2B5EF4-FFF2-40B4-BE49-F238E27FC236}">
                <a16:creationId xmlns:a16="http://schemas.microsoft.com/office/drawing/2014/main" id="{D9A37578-1A49-4C77-A0D8-86A8A072E952}"/>
              </a:ext>
            </a:extLst>
          </p:cNvPr>
          <p:cNvSpPr/>
          <p:nvPr/>
        </p:nvSpPr>
        <p:spPr>
          <a:xfrm>
            <a:off x="3215693" y="4082342"/>
            <a:ext cx="1160895" cy="688835"/>
          </a:xfrm>
          <a:prstGeom prst="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a:t>AND</a:t>
            </a:r>
            <a:endParaRPr kumimoji="1" lang="ja-JP" altLang="en-US" dirty="0"/>
          </a:p>
        </p:txBody>
      </p:sp>
      <p:cxnSp>
        <p:nvCxnSpPr>
          <p:cNvPr id="18" name="直線矢印コネクタ 17">
            <a:extLst>
              <a:ext uri="{FF2B5EF4-FFF2-40B4-BE49-F238E27FC236}">
                <a16:creationId xmlns:a16="http://schemas.microsoft.com/office/drawing/2014/main" id="{A32768B3-7D4F-43D3-96B7-65E20188087D}"/>
              </a:ext>
            </a:extLst>
          </p:cNvPr>
          <p:cNvCxnSpPr>
            <a:stCxn id="11" idx="1"/>
          </p:cNvCxnSpPr>
          <p:nvPr/>
        </p:nvCxnSpPr>
        <p:spPr>
          <a:xfrm flipH="1" flipV="1">
            <a:off x="4376588" y="3284984"/>
            <a:ext cx="766408" cy="144016"/>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0" name="直線矢印コネクタ 19">
            <a:extLst>
              <a:ext uri="{FF2B5EF4-FFF2-40B4-BE49-F238E27FC236}">
                <a16:creationId xmlns:a16="http://schemas.microsoft.com/office/drawing/2014/main" id="{DEAFC772-4CA5-496D-9FAC-BEB7F9F26099}"/>
              </a:ext>
            </a:extLst>
          </p:cNvPr>
          <p:cNvCxnSpPr>
            <a:endCxn id="15" idx="3"/>
          </p:cNvCxnSpPr>
          <p:nvPr/>
        </p:nvCxnSpPr>
        <p:spPr>
          <a:xfrm flipH="1" flipV="1">
            <a:off x="4376589" y="3542585"/>
            <a:ext cx="766406" cy="275047"/>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2" name="直線矢印コネクタ 21">
            <a:extLst>
              <a:ext uri="{FF2B5EF4-FFF2-40B4-BE49-F238E27FC236}">
                <a16:creationId xmlns:a16="http://schemas.microsoft.com/office/drawing/2014/main" id="{70BC302D-D825-4911-8C50-10A4BB7D53A2}"/>
              </a:ext>
            </a:extLst>
          </p:cNvPr>
          <p:cNvCxnSpPr>
            <a:stCxn id="13" idx="1"/>
          </p:cNvCxnSpPr>
          <p:nvPr/>
        </p:nvCxnSpPr>
        <p:spPr>
          <a:xfrm flipH="1" flipV="1">
            <a:off x="4376588" y="3811657"/>
            <a:ext cx="766407" cy="572502"/>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3" name="直線矢印コネクタ 22">
            <a:extLst>
              <a:ext uri="{FF2B5EF4-FFF2-40B4-BE49-F238E27FC236}">
                <a16:creationId xmlns:a16="http://schemas.microsoft.com/office/drawing/2014/main" id="{76B9A8BA-C3E9-40A3-A2E5-678C34833E5D}"/>
              </a:ext>
            </a:extLst>
          </p:cNvPr>
          <p:cNvCxnSpPr>
            <a:cxnSpLocks/>
          </p:cNvCxnSpPr>
          <p:nvPr/>
        </p:nvCxnSpPr>
        <p:spPr>
          <a:xfrm flipH="1">
            <a:off x="4362171" y="3581400"/>
            <a:ext cx="933225" cy="646587"/>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4" name="直線矢印コネクタ 23">
            <a:extLst>
              <a:ext uri="{FF2B5EF4-FFF2-40B4-BE49-F238E27FC236}">
                <a16:creationId xmlns:a16="http://schemas.microsoft.com/office/drawing/2014/main" id="{CE7ED1CD-7798-4B60-976B-B29D418BF70A}"/>
              </a:ext>
            </a:extLst>
          </p:cNvPr>
          <p:cNvCxnSpPr>
            <a:cxnSpLocks/>
          </p:cNvCxnSpPr>
          <p:nvPr/>
        </p:nvCxnSpPr>
        <p:spPr>
          <a:xfrm flipH="1">
            <a:off x="4362172" y="3925817"/>
            <a:ext cx="808046" cy="454258"/>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5" name="直線矢印コネクタ 24">
            <a:extLst>
              <a:ext uri="{FF2B5EF4-FFF2-40B4-BE49-F238E27FC236}">
                <a16:creationId xmlns:a16="http://schemas.microsoft.com/office/drawing/2014/main" id="{F1113291-64A8-4DFD-95EE-A7D22141D8EF}"/>
              </a:ext>
            </a:extLst>
          </p:cNvPr>
          <p:cNvCxnSpPr>
            <a:cxnSpLocks/>
          </p:cNvCxnSpPr>
          <p:nvPr/>
        </p:nvCxnSpPr>
        <p:spPr>
          <a:xfrm flipH="1">
            <a:off x="4376588" y="4536560"/>
            <a:ext cx="918808" cy="73493"/>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2" name="矢印: 左 31">
            <a:extLst>
              <a:ext uri="{FF2B5EF4-FFF2-40B4-BE49-F238E27FC236}">
                <a16:creationId xmlns:a16="http://schemas.microsoft.com/office/drawing/2014/main" id="{9E97676D-52CC-4505-81F4-49B44D3D8B26}"/>
              </a:ext>
            </a:extLst>
          </p:cNvPr>
          <p:cNvSpPr/>
          <p:nvPr/>
        </p:nvSpPr>
        <p:spPr>
          <a:xfrm>
            <a:off x="1638563" y="3474621"/>
            <a:ext cx="1560017" cy="175460"/>
          </a:xfrm>
          <a:prstGeom prst="leftArrow">
            <a:avLst/>
          </a:prstGeom>
          <a:solidFill>
            <a:srgbClr val="CC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3" name="矢印: 左 32">
            <a:extLst>
              <a:ext uri="{FF2B5EF4-FFF2-40B4-BE49-F238E27FC236}">
                <a16:creationId xmlns:a16="http://schemas.microsoft.com/office/drawing/2014/main" id="{E4C92391-A050-4322-B0CD-A8D9E6F08749}"/>
              </a:ext>
            </a:extLst>
          </p:cNvPr>
          <p:cNvSpPr/>
          <p:nvPr/>
        </p:nvSpPr>
        <p:spPr>
          <a:xfrm>
            <a:off x="1669277" y="4339029"/>
            <a:ext cx="1560017" cy="175460"/>
          </a:xfrm>
          <a:prstGeom prst="leftArrow">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4" name="テキスト ボックス 33">
            <a:extLst>
              <a:ext uri="{FF2B5EF4-FFF2-40B4-BE49-F238E27FC236}">
                <a16:creationId xmlns:a16="http://schemas.microsoft.com/office/drawing/2014/main" id="{18ED7636-BD60-489C-A9AC-0A963CFD64A3}"/>
              </a:ext>
            </a:extLst>
          </p:cNvPr>
          <p:cNvSpPr txBox="1"/>
          <p:nvPr/>
        </p:nvSpPr>
        <p:spPr>
          <a:xfrm>
            <a:off x="457200" y="3685159"/>
            <a:ext cx="1125629" cy="461665"/>
          </a:xfrm>
          <a:prstGeom prst="rect">
            <a:avLst/>
          </a:prstGeom>
          <a:noFill/>
        </p:spPr>
        <p:txBody>
          <a:bodyPr wrap="none" rtlCol="0">
            <a:spAutoFit/>
          </a:bodyPr>
          <a:lstStyle/>
          <a:p>
            <a:r>
              <a:rPr lang="en-US" altLang="ja-JP" sz="2400" dirty="0"/>
              <a:t>Master</a:t>
            </a:r>
            <a:endParaRPr kumimoji="1" lang="ja-JP" altLang="en-US" sz="2400" dirty="0"/>
          </a:p>
        </p:txBody>
      </p:sp>
      <p:sp>
        <p:nvSpPr>
          <p:cNvPr id="35" name="テキスト ボックス 34">
            <a:extLst>
              <a:ext uri="{FF2B5EF4-FFF2-40B4-BE49-F238E27FC236}">
                <a16:creationId xmlns:a16="http://schemas.microsoft.com/office/drawing/2014/main" id="{1102E09E-8311-49C4-AD88-711BD1A0DFBC}"/>
              </a:ext>
            </a:extLst>
          </p:cNvPr>
          <p:cNvSpPr txBox="1"/>
          <p:nvPr/>
        </p:nvSpPr>
        <p:spPr>
          <a:xfrm>
            <a:off x="1903302" y="2921714"/>
            <a:ext cx="869149" cy="461665"/>
          </a:xfrm>
          <a:prstGeom prst="rect">
            <a:avLst/>
          </a:prstGeom>
          <a:noFill/>
        </p:spPr>
        <p:txBody>
          <a:bodyPr wrap="none" rtlCol="0">
            <a:spAutoFit/>
          </a:bodyPr>
          <a:lstStyle/>
          <a:p>
            <a:r>
              <a:rPr lang="en-US" altLang="ja-JP" sz="2400" dirty="0"/>
              <a:t>Ack1</a:t>
            </a:r>
            <a:endParaRPr kumimoji="1" lang="ja-JP" altLang="en-US" sz="2400" dirty="0"/>
          </a:p>
        </p:txBody>
      </p:sp>
      <p:sp>
        <p:nvSpPr>
          <p:cNvPr id="36" name="テキスト ボックス 35">
            <a:extLst>
              <a:ext uri="{FF2B5EF4-FFF2-40B4-BE49-F238E27FC236}">
                <a16:creationId xmlns:a16="http://schemas.microsoft.com/office/drawing/2014/main" id="{F0E99576-143F-4DC4-9221-3242BCFF63A6}"/>
              </a:ext>
            </a:extLst>
          </p:cNvPr>
          <p:cNvSpPr txBox="1"/>
          <p:nvPr/>
        </p:nvSpPr>
        <p:spPr>
          <a:xfrm>
            <a:off x="1856804" y="3937068"/>
            <a:ext cx="869149" cy="461665"/>
          </a:xfrm>
          <a:prstGeom prst="rect">
            <a:avLst/>
          </a:prstGeom>
          <a:noFill/>
        </p:spPr>
        <p:txBody>
          <a:bodyPr wrap="none" rtlCol="0">
            <a:spAutoFit/>
          </a:bodyPr>
          <a:lstStyle/>
          <a:p>
            <a:r>
              <a:rPr lang="en-US" altLang="ja-JP" sz="2400" dirty="0"/>
              <a:t>Ack2</a:t>
            </a:r>
            <a:endParaRPr kumimoji="1" lang="ja-JP" altLang="en-US" sz="2400" dirty="0"/>
          </a:p>
        </p:txBody>
      </p:sp>
      <p:sp>
        <p:nvSpPr>
          <p:cNvPr id="37" name="テキスト ボックス 36">
            <a:extLst>
              <a:ext uri="{FF2B5EF4-FFF2-40B4-BE49-F238E27FC236}">
                <a16:creationId xmlns:a16="http://schemas.microsoft.com/office/drawing/2014/main" id="{769BAA34-FB23-4784-8682-DFE3549DCE99}"/>
              </a:ext>
            </a:extLst>
          </p:cNvPr>
          <p:cNvSpPr txBox="1"/>
          <p:nvPr/>
        </p:nvSpPr>
        <p:spPr>
          <a:xfrm>
            <a:off x="2449285" y="5253549"/>
            <a:ext cx="5112297" cy="830997"/>
          </a:xfrm>
          <a:prstGeom prst="rect">
            <a:avLst/>
          </a:prstGeom>
          <a:noFill/>
        </p:spPr>
        <p:txBody>
          <a:bodyPr wrap="none" rtlCol="0">
            <a:spAutoFit/>
          </a:bodyPr>
          <a:lstStyle/>
          <a:p>
            <a:r>
              <a:rPr lang="en-US" altLang="ja-JP" sz="2400" dirty="0"/>
              <a:t>Of course, wired-or wire is not used.</a:t>
            </a:r>
          </a:p>
          <a:p>
            <a:r>
              <a:rPr kumimoji="1" lang="en-US" altLang="ja-JP" sz="2400" dirty="0"/>
              <a:t>The concept itself is not changed.</a:t>
            </a:r>
            <a:endParaRPr kumimoji="1" lang="ja-JP" altLang="en-US" sz="2400" dirty="0"/>
          </a:p>
        </p:txBody>
      </p:sp>
    </p:spTree>
    <p:extLst>
      <p:ext uri="{BB962C8B-B14F-4D97-AF65-F5344CB8AC3E}">
        <p14:creationId xmlns:p14="http://schemas.microsoft.com/office/powerpoint/2010/main" val="334893709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p:txBody>
          <a:bodyPr/>
          <a:lstStyle/>
          <a:p>
            <a:pPr eaLnBrk="1" hangingPunct="1"/>
            <a:r>
              <a:rPr lang="en-US" altLang="ja-JP" sz="3800"/>
              <a:t>Synchronous bus is suitable for block transfer</a:t>
            </a:r>
          </a:p>
        </p:txBody>
      </p:sp>
      <p:sp>
        <p:nvSpPr>
          <p:cNvPr id="32771" name="Text Box 3"/>
          <p:cNvSpPr txBox="1">
            <a:spLocks noChangeArrowheads="1"/>
          </p:cNvSpPr>
          <p:nvPr/>
        </p:nvSpPr>
        <p:spPr bwMode="auto">
          <a:xfrm>
            <a:off x="1127125" y="2759075"/>
            <a:ext cx="846138"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2000">
                <a:latin typeface="Times New Roman" panose="02020603050405020304" pitchFamily="18" charset="0"/>
              </a:rPr>
              <a:t>Strobe</a:t>
            </a:r>
          </a:p>
        </p:txBody>
      </p:sp>
      <p:sp>
        <p:nvSpPr>
          <p:cNvPr id="32772" name="Line 4"/>
          <p:cNvSpPr>
            <a:spLocks noChangeShapeType="1"/>
          </p:cNvSpPr>
          <p:nvPr/>
        </p:nvSpPr>
        <p:spPr bwMode="auto">
          <a:xfrm>
            <a:off x="2438400" y="2667000"/>
            <a:ext cx="12192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2773" name="Line 5"/>
          <p:cNvSpPr>
            <a:spLocks noChangeShapeType="1"/>
          </p:cNvSpPr>
          <p:nvPr/>
        </p:nvSpPr>
        <p:spPr bwMode="auto">
          <a:xfrm>
            <a:off x="3657600" y="2667000"/>
            <a:ext cx="0" cy="54768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2774" name="Line 6"/>
          <p:cNvSpPr>
            <a:spLocks noChangeShapeType="1"/>
          </p:cNvSpPr>
          <p:nvPr/>
        </p:nvSpPr>
        <p:spPr bwMode="auto">
          <a:xfrm>
            <a:off x="3657600" y="3214688"/>
            <a:ext cx="24384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2775" name="Line 7"/>
          <p:cNvSpPr>
            <a:spLocks noChangeShapeType="1"/>
          </p:cNvSpPr>
          <p:nvPr/>
        </p:nvSpPr>
        <p:spPr bwMode="auto">
          <a:xfrm flipV="1">
            <a:off x="6096000" y="2667000"/>
            <a:ext cx="0" cy="54768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2776" name="Line 8"/>
          <p:cNvSpPr>
            <a:spLocks noChangeShapeType="1"/>
          </p:cNvSpPr>
          <p:nvPr/>
        </p:nvSpPr>
        <p:spPr bwMode="auto">
          <a:xfrm>
            <a:off x="6096000" y="2667000"/>
            <a:ext cx="18288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2777" name="Text Box 9"/>
          <p:cNvSpPr txBox="1">
            <a:spLocks noChangeArrowheads="1"/>
          </p:cNvSpPr>
          <p:nvPr/>
        </p:nvSpPr>
        <p:spPr bwMode="auto">
          <a:xfrm>
            <a:off x="990600" y="3760788"/>
            <a:ext cx="1085850"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2000">
                <a:latin typeface="Times New Roman" panose="02020603050405020304" pitchFamily="18" charset="0"/>
              </a:rPr>
              <a:t>Address/</a:t>
            </a:r>
          </a:p>
          <a:p>
            <a:pPr eaLnBrk="1" hangingPunct="1"/>
            <a:r>
              <a:rPr lang="en-US" altLang="ja-JP" sz="2000">
                <a:latin typeface="Times New Roman" panose="02020603050405020304" pitchFamily="18" charset="0"/>
              </a:rPr>
              <a:t>Data</a:t>
            </a:r>
          </a:p>
        </p:txBody>
      </p:sp>
      <p:grpSp>
        <p:nvGrpSpPr>
          <p:cNvPr id="32778" name="Group 10"/>
          <p:cNvGrpSpPr>
            <a:grpSpLocks/>
          </p:cNvGrpSpPr>
          <p:nvPr/>
        </p:nvGrpSpPr>
        <p:grpSpPr bwMode="auto">
          <a:xfrm>
            <a:off x="2209800" y="3838575"/>
            <a:ext cx="762000" cy="625475"/>
            <a:chOff x="1344" y="1920"/>
            <a:chExt cx="480" cy="384"/>
          </a:xfrm>
        </p:grpSpPr>
        <p:sp>
          <p:nvSpPr>
            <p:cNvPr id="32859" name="Line 11"/>
            <p:cNvSpPr>
              <a:spLocks noChangeShapeType="1"/>
            </p:cNvSpPr>
            <p:nvPr/>
          </p:nvSpPr>
          <p:spPr bwMode="auto">
            <a:xfrm>
              <a:off x="1344" y="1920"/>
              <a:ext cx="48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2860" name="Line 12"/>
            <p:cNvSpPr>
              <a:spLocks noChangeShapeType="1"/>
            </p:cNvSpPr>
            <p:nvPr/>
          </p:nvSpPr>
          <p:spPr bwMode="auto">
            <a:xfrm>
              <a:off x="1344" y="2304"/>
              <a:ext cx="48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grpSp>
        <p:nvGrpSpPr>
          <p:cNvPr id="32779" name="Group 13"/>
          <p:cNvGrpSpPr>
            <a:grpSpLocks/>
          </p:cNvGrpSpPr>
          <p:nvPr/>
        </p:nvGrpSpPr>
        <p:grpSpPr bwMode="auto">
          <a:xfrm>
            <a:off x="2971800" y="3838575"/>
            <a:ext cx="457200" cy="625475"/>
            <a:chOff x="1872" y="2418"/>
            <a:chExt cx="288" cy="394"/>
          </a:xfrm>
        </p:grpSpPr>
        <p:sp>
          <p:nvSpPr>
            <p:cNvPr id="32857" name="Line 14"/>
            <p:cNvSpPr>
              <a:spLocks noChangeShapeType="1"/>
            </p:cNvSpPr>
            <p:nvPr/>
          </p:nvSpPr>
          <p:spPr bwMode="auto">
            <a:xfrm>
              <a:off x="1872" y="2418"/>
              <a:ext cx="288" cy="394"/>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2858" name="Line 15"/>
            <p:cNvSpPr>
              <a:spLocks noChangeShapeType="1"/>
            </p:cNvSpPr>
            <p:nvPr/>
          </p:nvSpPr>
          <p:spPr bwMode="auto">
            <a:xfrm flipV="1">
              <a:off x="1872" y="2418"/>
              <a:ext cx="288" cy="394"/>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grpSp>
        <p:nvGrpSpPr>
          <p:cNvPr id="32780" name="Group 16"/>
          <p:cNvGrpSpPr>
            <a:grpSpLocks/>
          </p:cNvGrpSpPr>
          <p:nvPr/>
        </p:nvGrpSpPr>
        <p:grpSpPr bwMode="auto">
          <a:xfrm>
            <a:off x="3429000" y="3810000"/>
            <a:ext cx="1295400" cy="657225"/>
            <a:chOff x="1344" y="1920"/>
            <a:chExt cx="480" cy="384"/>
          </a:xfrm>
        </p:grpSpPr>
        <p:sp>
          <p:nvSpPr>
            <p:cNvPr id="32855" name="Line 17"/>
            <p:cNvSpPr>
              <a:spLocks noChangeShapeType="1"/>
            </p:cNvSpPr>
            <p:nvPr/>
          </p:nvSpPr>
          <p:spPr bwMode="auto">
            <a:xfrm>
              <a:off x="1344" y="1920"/>
              <a:ext cx="48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2856" name="Line 18"/>
            <p:cNvSpPr>
              <a:spLocks noChangeShapeType="1"/>
            </p:cNvSpPr>
            <p:nvPr/>
          </p:nvSpPr>
          <p:spPr bwMode="auto">
            <a:xfrm>
              <a:off x="1344" y="2304"/>
              <a:ext cx="48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sp>
        <p:nvSpPr>
          <p:cNvPr id="32781" name="Line 19"/>
          <p:cNvSpPr>
            <a:spLocks noChangeShapeType="1"/>
          </p:cNvSpPr>
          <p:nvPr/>
        </p:nvSpPr>
        <p:spPr bwMode="auto">
          <a:xfrm>
            <a:off x="2362200" y="5715000"/>
            <a:ext cx="21336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2782" name="Line 20"/>
          <p:cNvSpPr>
            <a:spLocks noChangeShapeType="1"/>
          </p:cNvSpPr>
          <p:nvPr/>
        </p:nvSpPr>
        <p:spPr bwMode="auto">
          <a:xfrm>
            <a:off x="4495800" y="5167313"/>
            <a:ext cx="0" cy="54768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2783" name="Line 21"/>
          <p:cNvSpPr>
            <a:spLocks noChangeShapeType="1"/>
          </p:cNvSpPr>
          <p:nvPr/>
        </p:nvSpPr>
        <p:spPr bwMode="auto">
          <a:xfrm>
            <a:off x="4495800" y="5167313"/>
            <a:ext cx="24384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2784" name="Line 22"/>
          <p:cNvSpPr>
            <a:spLocks noChangeShapeType="1"/>
          </p:cNvSpPr>
          <p:nvPr/>
        </p:nvSpPr>
        <p:spPr bwMode="auto">
          <a:xfrm flipV="1">
            <a:off x="6934200" y="5167313"/>
            <a:ext cx="0" cy="54768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2785" name="Line 23"/>
          <p:cNvSpPr>
            <a:spLocks noChangeShapeType="1"/>
          </p:cNvSpPr>
          <p:nvPr/>
        </p:nvSpPr>
        <p:spPr bwMode="auto">
          <a:xfrm>
            <a:off x="6934200" y="5715000"/>
            <a:ext cx="18288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2786" name="Text Box 24"/>
          <p:cNvSpPr txBox="1">
            <a:spLocks noChangeArrowheads="1"/>
          </p:cNvSpPr>
          <p:nvPr/>
        </p:nvSpPr>
        <p:spPr bwMode="auto">
          <a:xfrm>
            <a:off x="1050925" y="5338763"/>
            <a:ext cx="1595438"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2000">
                <a:latin typeface="Times New Roman" panose="02020603050405020304" pitchFamily="18" charset="0"/>
              </a:rPr>
              <a:t>Acknowledge</a:t>
            </a:r>
          </a:p>
        </p:txBody>
      </p:sp>
      <p:grpSp>
        <p:nvGrpSpPr>
          <p:cNvPr id="32787" name="Group 25"/>
          <p:cNvGrpSpPr>
            <a:grpSpLocks/>
          </p:cNvGrpSpPr>
          <p:nvPr/>
        </p:nvGrpSpPr>
        <p:grpSpPr bwMode="auto">
          <a:xfrm>
            <a:off x="2286000" y="1828800"/>
            <a:ext cx="609600" cy="457200"/>
            <a:chOff x="1440" y="1152"/>
            <a:chExt cx="384" cy="288"/>
          </a:xfrm>
        </p:grpSpPr>
        <p:sp>
          <p:nvSpPr>
            <p:cNvPr id="32851" name="Line 26"/>
            <p:cNvSpPr>
              <a:spLocks noChangeShapeType="1"/>
            </p:cNvSpPr>
            <p:nvPr/>
          </p:nvSpPr>
          <p:spPr bwMode="auto">
            <a:xfrm>
              <a:off x="1440" y="1440"/>
              <a:ext cx="19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2852" name="Line 27"/>
            <p:cNvSpPr>
              <a:spLocks noChangeShapeType="1"/>
            </p:cNvSpPr>
            <p:nvPr/>
          </p:nvSpPr>
          <p:spPr bwMode="auto">
            <a:xfrm flipV="1">
              <a:off x="1632" y="1152"/>
              <a:ext cx="0" cy="28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2853" name="Line 28"/>
            <p:cNvSpPr>
              <a:spLocks noChangeShapeType="1"/>
            </p:cNvSpPr>
            <p:nvPr/>
          </p:nvSpPr>
          <p:spPr bwMode="auto">
            <a:xfrm>
              <a:off x="1632" y="1152"/>
              <a:ext cx="19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2854" name="Line 29"/>
            <p:cNvSpPr>
              <a:spLocks noChangeShapeType="1"/>
            </p:cNvSpPr>
            <p:nvPr/>
          </p:nvSpPr>
          <p:spPr bwMode="auto">
            <a:xfrm>
              <a:off x="1824" y="1152"/>
              <a:ext cx="0" cy="28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grpSp>
        <p:nvGrpSpPr>
          <p:cNvPr id="32788" name="Group 30"/>
          <p:cNvGrpSpPr>
            <a:grpSpLocks/>
          </p:cNvGrpSpPr>
          <p:nvPr/>
        </p:nvGrpSpPr>
        <p:grpSpPr bwMode="auto">
          <a:xfrm>
            <a:off x="2895600" y="1828800"/>
            <a:ext cx="609600" cy="457200"/>
            <a:chOff x="1440" y="1152"/>
            <a:chExt cx="384" cy="288"/>
          </a:xfrm>
        </p:grpSpPr>
        <p:sp>
          <p:nvSpPr>
            <p:cNvPr id="32847" name="Line 31"/>
            <p:cNvSpPr>
              <a:spLocks noChangeShapeType="1"/>
            </p:cNvSpPr>
            <p:nvPr/>
          </p:nvSpPr>
          <p:spPr bwMode="auto">
            <a:xfrm>
              <a:off x="1440" y="1440"/>
              <a:ext cx="19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2848" name="Line 32"/>
            <p:cNvSpPr>
              <a:spLocks noChangeShapeType="1"/>
            </p:cNvSpPr>
            <p:nvPr/>
          </p:nvSpPr>
          <p:spPr bwMode="auto">
            <a:xfrm flipV="1">
              <a:off x="1632" y="1152"/>
              <a:ext cx="0" cy="28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2849" name="Line 33"/>
            <p:cNvSpPr>
              <a:spLocks noChangeShapeType="1"/>
            </p:cNvSpPr>
            <p:nvPr/>
          </p:nvSpPr>
          <p:spPr bwMode="auto">
            <a:xfrm>
              <a:off x="1632" y="1152"/>
              <a:ext cx="19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2850" name="Line 34"/>
            <p:cNvSpPr>
              <a:spLocks noChangeShapeType="1"/>
            </p:cNvSpPr>
            <p:nvPr/>
          </p:nvSpPr>
          <p:spPr bwMode="auto">
            <a:xfrm>
              <a:off x="1824" y="1152"/>
              <a:ext cx="0" cy="28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grpSp>
        <p:nvGrpSpPr>
          <p:cNvPr id="32789" name="Group 35"/>
          <p:cNvGrpSpPr>
            <a:grpSpLocks/>
          </p:cNvGrpSpPr>
          <p:nvPr/>
        </p:nvGrpSpPr>
        <p:grpSpPr bwMode="auto">
          <a:xfrm>
            <a:off x="3505200" y="1828800"/>
            <a:ext cx="609600" cy="457200"/>
            <a:chOff x="1440" y="1152"/>
            <a:chExt cx="384" cy="288"/>
          </a:xfrm>
        </p:grpSpPr>
        <p:sp>
          <p:nvSpPr>
            <p:cNvPr id="32843" name="Line 36"/>
            <p:cNvSpPr>
              <a:spLocks noChangeShapeType="1"/>
            </p:cNvSpPr>
            <p:nvPr/>
          </p:nvSpPr>
          <p:spPr bwMode="auto">
            <a:xfrm>
              <a:off x="1440" y="1440"/>
              <a:ext cx="19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2844" name="Line 37"/>
            <p:cNvSpPr>
              <a:spLocks noChangeShapeType="1"/>
            </p:cNvSpPr>
            <p:nvPr/>
          </p:nvSpPr>
          <p:spPr bwMode="auto">
            <a:xfrm flipV="1">
              <a:off x="1632" y="1152"/>
              <a:ext cx="0" cy="28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2845" name="Line 38"/>
            <p:cNvSpPr>
              <a:spLocks noChangeShapeType="1"/>
            </p:cNvSpPr>
            <p:nvPr/>
          </p:nvSpPr>
          <p:spPr bwMode="auto">
            <a:xfrm>
              <a:off x="1632" y="1152"/>
              <a:ext cx="19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2846" name="Line 39"/>
            <p:cNvSpPr>
              <a:spLocks noChangeShapeType="1"/>
            </p:cNvSpPr>
            <p:nvPr/>
          </p:nvSpPr>
          <p:spPr bwMode="auto">
            <a:xfrm>
              <a:off x="1824" y="1152"/>
              <a:ext cx="0" cy="28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grpSp>
        <p:nvGrpSpPr>
          <p:cNvPr id="32790" name="Group 40"/>
          <p:cNvGrpSpPr>
            <a:grpSpLocks/>
          </p:cNvGrpSpPr>
          <p:nvPr/>
        </p:nvGrpSpPr>
        <p:grpSpPr bwMode="auto">
          <a:xfrm>
            <a:off x="4114800" y="1828800"/>
            <a:ext cx="609600" cy="457200"/>
            <a:chOff x="1440" y="1152"/>
            <a:chExt cx="384" cy="288"/>
          </a:xfrm>
        </p:grpSpPr>
        <p:sp>
          <p:nvSpPr>
            <p:cNvPr id="32839" name="Line 41"/>
            <p:cNvSpPr>
              <a:spLocks noChangeShapeType="1"/>
            </p:cNvSpPr>
            <p:nvPr/>
          </p:nvSpPr>
          <p:spPr bwMode="auto">
            <a:xfrm>
              <a:off x="1440" y="1440"/>
              <a:ext cx="19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2840" name="Line 42"/>
            <p:cNvSpPr>
              <a:spLocks noChangeShapeType="1"/>
            </p:cNvSpPr>
            <p:nvPr/>
          </p:nvSpPr>
          <p:spPr bwMode="auto">
            <a:xfrm flipV="1">
              <a:off x="1632" y="1152"/>
              <a:ext cx="0" cy="28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2841" name="Line 43"/>
            <p:cNvSpPr>
              <a:spLocks noChangeShapeType="1"/>
            </p:cNvSpPr>
            <p:nvPr/>
          </p:nvSpPr>
          <p:spPr bwMode="auto">
            <a:xfrm>
              <a:off x="1632" y="1152"/>
              <a:ext cx="19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2842" name="Line 44"/>
            <p:cNvSpPr>
              <a:spLocks noChangeShapeType="1"/>
            </p:cNvSpPr>
            <p:nvPr/>
          </p:nvSpPr>
          <p:spPr bwMode="auto">
            <a:xfrm>
              <a:off x="1824" y="1152"/>
              <a:ext cx="0" cy="28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grpSp>
        <p:nvGrpSpPr>
          <p:cNvPr id="32791" name="Group 45"/>
          <p:cNvGrpSpPr>
            <a:grpSpLocks/>
          </p:cNvGrpSpPr>
          <p:nvPr/>
        </p:nvGrpSpPr>
        <p:grpSpPr bwMode="auto">
          <a:xfrm>
            <a:off x="4724400" y="1828800"/>
            <a:ext cx="609600" cy="457200"/>
            <a:chOff x="1440" y="1152"/>
            <a:chExt cx="384" cy="288"/>
          </a:xfrm>
        </p:grpSpPr>
        <p:sp>
          <p:nvSpPr>
            <p:cNvPr id="32835" name="Line 46"/>
            <p:cNvSpPr>
              <a:spLocks noChangeShapeType="1"/>
            </p:cNvSpPr>
            <p:nvPr/>
          </p:nvSpPr>
          <p:spPr bwMode="auto">
            <a:xfrm>
              <a:off x="1440" y="1440"/>
              <a:ext cx="19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2836" name="Line 47"/>
            <p:cNvSpPr>
              <a:spLocks noChangeShapeType="1"/>
            </p:cNvSpPr>
            <p:nvPr/>
          </p:nvSpPr>
          <p:spPr bwMode="auto">
            <a:xfrm flipV="1">
              <a:off x="1632" y="1152"/>
              <a:ext cx="0" cy="28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2837" name="Line 48"/>
            <p:cNvSpPr>
              <a:spLocks noChangeShapeType="1"/>
            </p:cNvSpPr>
            <p:nvPr/>
          </p:nvSpPr>
          <p:spPr bwMode="auto">
            <a:xfrm>
              <a:off x="1632" y="1152"/>
              <a:ext cx="19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2838" name="Line 49"/>
            <p:cNvSpPr>
              <a:spLocks noChangeShapeType="1"/>
            </p:cNvSpPr>
            <p:nvPr/>
          </p:nvSpPr>
          <p:spPr bwMode="auto">
            <a:xfrm>
              <a:off x="1824" y="1152"/>
              <a:ext cx="0" cy="28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grpSp>
        <p:nvGrpSpPr>
          <p:cNvPr id="32792" name="Group 50"/>
          <p:cNvGrpSpPr>
            <a:grpSpLocks/>
          </p:cNvGrpSpPr>
          <p:nvPr/>
        </p:nvGrpSpPr>
        <p:grpSpPr bwMode="auto">
          <a:xfrm>
            <a:off x="5334000" y="1828800"/>
            <a:ext cx="609600" cy="457200"/>
            <a:chOff x="1440" y="1152"/>
            <a:chExt cx="384" cy="288"/>
          </a:xfrm>
        </p:grpSpPr>
        <p:sp>
          <p:nvSpPr>
            <p:cNvPr id="32831" name="Line 51"/>
            <p:cNvSpPr>
              <a:spLocks noChangeShapeType="1"/>
            </p:cNvSpPr>
            <p:nvPr/>
          </p:nvSpPr>
          <p:spPr bwMode="auto">
            <a:xfrm>
              <a:off x="1440" y="1440"/>
              <a:ext cx="19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2832" name="Line 52"/>
            <p:cNvSpPr>
              <a:spLocks noChangeShapeType="1"/>
            </p:cNvSpPr>
            <p:nvPr/>
          </p:nvSpPr>
          <p:spPr bwMode="auto">
            <a:xfrm flipV="1">
              <a:off x="1632" y="1152"/>
              <a:ext cx="0" cy="28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2833" name="Line 53"/>
            <p:cNvSpPr>
              <a:spLocks noChangeShapeType="1"/>
            </p:cNvSpPr>
            <p:nvPr/>
          </p:nvSpPr>
          <p:spPr bwMode="auto">
            <a:xfrm>
              <a:off x="1632" y="1152"/>
              <a:ext cx="19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2834" name="Line 54"/>
            <p:cNvSpPr>
              <a:spLocks noChangeShapeType="1"/>
            </p:cNvSpPr>
            <p:nvPr/>
          </p:nvSpPr>
          <p:spPr bwMode="auto">
            <a:xfrm>
              <a:off x="1824" y="1152"/>
              <a:ext cx="0" cy="28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grpSp>
        <p:nvGrpSpPr>
          <p:cNvPr id="32793" name="Group 55"/>
          <p:cNvGrpSpPr>
            <a:grpSpLocks/>
          </p:cNvGrpSpPr>
          <p:nvPr/>
        </p:nvGrpSpPr>
        <p:grpSpPr bwMode="auto">
          <a:xfrm>
            <a:off x="5943600" y="1828800"/>
            <a:ext cx="609600" cy="457200"/>
            <a:chOff x="1440" y="1152"/>
            <a:chExt cx="384" cy="288"/>
          </a:xfrm>
        </p:grpSpPr>
        <p:sp>
          <p:nvSpPr>
            <p:cNvPr id="32827" name="Line 56"/>
            <p:cNvSpPr>
              <a:spLocks noChangeShapeType="1"/>
            </p:cNvSpPr>
            <p:nvPr/>
          </p:nvSpPr>
          <p:spPr bwMode="auto">
            <a:xfrm>
              <a:off x="1440" y="1440"/>
              <a:ext cx="19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2828" name="Line 57"/>
            <p:cNvSpPr>
              <a:spLocks noChangeShapeType="1"/>
            </p:cNvSpPr>
            <p:nvPr/>
          </p:nvSpPr>
          <p:spPr bwMode="auto">
            <a:xfrm flipV="1">
              <a:off x="1632" y="1152"/>
              <a:ext cx="0" cy="28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2829" name="Line 58"/>
            <p:cNvSpPr>
              <a:spLocks noChangeShapeType="1"/>
            </p:cNvSpPr>
            <p:nvPr/>
          </p:nvSpPr>
          <p:spPr bwMode="auto">
            <a:xfrm>
              <a:off x="1632" y="1152"/>
              <a:ext cx="19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2830" name="Line 59"/>
            <p:cNvSpPr>
              <a:spLocks noChangeShapeType="1"/>
            </p:cNvSpPr>
            <p:nvPr/>
          </p:nvSpPr>
          <p:spPr bwMode="auto">
            <a:xfrm>
              <a:off x="1824" y="1152"/>
              <a:ext cx="0" cy="28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grpSp>
        <p:nvGrpSpPr>
          <p:cNvPr id="32794" name="Group 60"/>
          <p:cNvGrpSpPr>
            <a:grpSpLocks/>
          </p:cNvGrpSpPr>
          <p:nvPr/>
        </p:nvGrpSpPr>
        <p:grpSpPr bwMode="auto">
          <a:xfrm>
            <a:off x="6553200" y="1828800"/>
            <a:ext cx="609600" cy="457200"/>
            <a:chOff x="1440" y="1152"/>
            <a:chExt cx="384" cy="288"/>
          </a:xfrm>
        </p:grpSpPr>
        <p:sp>
          <p:nvSpPr>
            <p:cNvPr id="32823" name="Line 61"/>
            <p:cNvSpPr>
              <a:spLocks noChangeShapeType="1"/>
            </p:cNvSpPr>
            <p:nvPr/>
          </p:nvSpPr>
          <p:spPr bwMode="auto">
            <a:xfrm>
              <a:off x="1440" y="1440"/>
              <a:ext cx="19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2824" name="Line 62"/>
            <p:cNvSpPr>
              <a:spLocks noChangeShapeType="1"/>
            </p:cNvSpPr>
            <p:nvPr/>
          </p:nvSpPr>
          <p:spPr bwMode="auto">
            <a:xfrm flipV="1">
              <a:off x="1632" y="1152"/>
              <a:ext cx="0" cy="28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2825" name="Line 63"/>
            <p:cNvSpPr>
              <a:spLocks noChangeShapeType="1"/>
            </p:cNvSpPr>
            <p:nvPr/>
          </p:nvSpPr>
          <p:spPr bwMode="auto">
            <a:xfrm>
              <a:off x="1632" y="1152"/>
              <a:ext cx="19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2826" name="Line 64"/>
            <p:cNvSpPr>
              <a:spLocks noChangeShapeType="1"/>
            </p:cNvSpPr>
            <p:nvPr/>
          </p:nvSpPr>
          <p:spPr bwMode="auto">
            <a:xfrm>
              <a:off x="1824" y="1152"/>
              <a:ext cx="0" cy="28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grpSp>
        <p:nvGrpSpPr>
          <p:cNvPr id="32795" name="Group 65"/>
          <p:cNvGrpSpPr>
            <a:grpSpLocks/>
          </p:cNvGrpSpPr>
          <p:nvPr/>
        </p:nvGrpSpPr>
        <p:grpSpPr bwMode="auto">
          <a:xfrm>
            <a:off x="4724400" y="3810000"/>
            <a:ext cx="228600" cy="685800"/>
            <a:chOff x="2976" y="2400"/>
            <a:chExt cx="144" cy="432"/>
          </a:xfrm>
        </p:grpSpPr>
        <p:sp>
          <p:nvSpPr>
            <p:cNvPr id="32821" name="Line 66"/>
            <p:cNvSpPr>
              <a:spLocks noChangeShapeType="1"/>
            </p:cNvSpPr>
            <p:nvPr/>
          </p:nvSpPr>
          <p:spPr bwMode="auto">
            <a:xfrm>
              <a:off x="2976" y="2400"/>
              <a:ext cx="144" cy="43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2822" name="Line 67"/>
            <p:cNvSpPr>
              <a:spLocks noChangeShapeType="1"/>
            </p:cNvSpPr>
            <p:nvPr/>
          </p:nvSpPr>
          <p:spPr bwMode="auto">
            <a:xfrm flipV="1">
              <a:off x="2976" y="2400"/>
              <a:ext cx="144" cy="43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grpSp>
        <p:nvGrpSpPr>
          <p:cNvPr id="32796" name="Group 68"/>
          <p:cNvGrpSpPr>
            <a:grpSpLocks/>
          </p:cNvGrpSpPr>
          <p:nvPr/>
        </p:nvGrpSpPr>
        <p:grpSpPr bwMode="auto">
          <a:xfrm>
            <a:off x="4953000" y="3810000"/>
            <a:ext cx="381000" cy="657225"/>
            <a:chOff x="1344" y="1920"/>
            <a:chExt cx="480" cy="384"/>
          </a:xfrm>
        </p:grpSpPr>
        <p:sp>
          <p:nvSpPr>
            <p:cNvPr id="32819" name="Line 69"/>
            <p:cNvSpPr>
              <a:spLocks noChangeShapeType="1"/>
            </p:cNvSpPr>
            <p:nvPr/>
          </p:nvSpPr>
          <p:spPr bwMode="auto">
            <a:xfrm>
              <a:off x="1344" y="1920"/>
              <a:ext cx="48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2820" name="Line 70"/>
            <p:cNvSpPr>
              <a:spLocks noChangeShapeType="1"/>
            </p:cNvSpPr>
            <p:nvPr/>
          </p:nvSpPr>
          <p:spPr bwMode="auto">
            <a:xfrm>
              <a:off x="1344" y="2304"/>
              <a:ext cx="48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grpSp>
        <p:nvGrpSpPr>
          <p:cNvPr id="32797" name="Group 71"/>
          <p:cNvGrpSpPr>
            <a:grpSpLocks/>
          </p:cNvGrpSpPr>
          <p:nvPr/>
        </p:nvGrpSpPr>
        <p:grpSpPr bwMode="auto">
          <a:xfrm>
            <a:off x="5334000" y="3810000"/>
            <a:ext cx="228600" cy="685800"/>
            <a:chOff x="2976" y="2400"/>
            <a:chExt cx="144" cy="432"/>
          </a:xfrm>
        </p:grpSpPr>
        <p:sp>
          <p:nvSpPr>
            <p:cNvPr id="32817" name="Line 72"/>
            <p:cNvSpPr>
              <a:spLocks noChangeShapeType="1"/>
            </p:cNvSpPr>
            <p:nvPr/>
          </p:nvSpPr>
          <p:spPr bwMode="auto">
            <a:xfrm>
              <a:off x="2976" y="2400"/>
              <a:ext cx="144" cy="43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2818" name="Line 73"/>
            <p:cNvSpPr>
              <a:spLocks noChangeShapeType="1"/>
            </p:cNvSpPr>
            <p:nvPr/>
          </p:nvSpPr>
          <p:spPr bwMode="auto">
            <a:xfrm flipV="1">
              <a:off x="2976" y="2400"/>
              <a:ext cx="144" cy="43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grpSp>
        <p:nvGrpSpPr>
          <p:cNvPr id="32798" name="Group 74"/>
          <p:cNvGrpSpPr>
            <a:grpSpLocks/>
          </p:cNvGrpSpPr>
          <p:nvPr/>
        </p:nvGrpSpPr>
        <p:grpSpPr bwMode="auto">
          <a:xfrm>
            <a:off x="5562600" y="3810000"/>
            <a:ext cx="381000" cy="657225"/>
            <a:chOff x="1344" y="1920"/>
            <a:chExt cx="480" cy="384"/>
          </a:xfrm>
        </p:grpSpPr>
        <p:sp>
          <p:nvSpPr>
            <p:cNvPr id="32815" name="Line 75"/>
            <p:cNvSpPr>
              <a:spLocks noChangeShapeType="1"/>
            </p:cNvSpPr>
            <p:nvPr/>
          </p:nvSpPr>
          <p:spPr bwMode="auto">
            <a:xfrm>
              <a:off x="1344" y="1920"/>
              <a:ext cx="48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2816" name="Line 76"/>
            <p:cNvSpPr>
              <a:spLocks noChangeShapeType="1"/>
            </p:cNvSpPr>
            <p:nvPr/>
          </p:nvSpPr>
          <p:spPr bwMode="auto">
            <a:xfrm>
              <a:off x="1344" y="2304"/>
              <a:ext cx="48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grpSp>
        <p:nvGrpSpPr>
          <p:cNvPr id="32799" name="Group 77"/>
          <p:cNvGrpSpPr>
            <a:grpSpLocks/>
          </p:cNvGrpSpPr>
          <p:nvPr/>
        </p:nvGrpSpPr>
        <p:grpSpPr bwMode="auto">
          <a:xfrm>
            <a:off x="5943600" y="3810000"/>
            <a:ext cx="228600" cy="685800"/>
            <a:chOff x="2976" y="2400"/>
            <a:chExt cx="144" cy="432"/>
          </a:xfrm>
        </p:grpSpPr>
        <p:sp>
          <p:nvSpPr>
            <p:cNvPr id="32813" name="Line 78"/>
            <p:cNvSpPr>
              <a:spLocks noChangeShapeType="1"/>
            </p:cNvSpPr>
            <p:nvPr/>
          </p:nvSpPr>
          <p:spPr bwMode="auto">
            <a:xfrm>
              <a:off x="2976" y="2400"/>
              <a:ext cx="144" cy="43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2814" name="Line 79"/>
            <p:cNvSpPr>
              <a:spLocks noChangeShapeType="1"/>
            </p:cNvSpPr>
            <p:nvPr/>
          </p:nvSpPr>
          <p:spPr bwMode="auto">
            <a:xfrm flipV="1">
              <a:off x="2976" y="2400"/>
              <a:ext cx="144" cy="43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grpSp>
        <p:nvGrpSpPr>
          <p:cNvPr id="32800" name="Group 80"/>
          <p:cNvGrpSpPr>
            <a:grpSpLocks/>
          </p:cNvGrpSpPr>
          <p:nvPr/>
        </p:nvGrpSpPr>
        <p:grpSpPr bwMode="auto">
          <a:xfrm>
            <a:off x="6172200" y="3810000"/>
            <a:ext cx="1295400" cy="657225"/>
            <a:chOff x="1344" y="1920"/>
            <a:chExt cx="480" cy="384"/>
          </a:xfrm>
        </p:grpSpPr>
        <p:sp>
          <p:nvSpPr>
            <p:cNvPr id="32811" name="Line 81"/>
            <p:cNvSpPr>
              <a:spLocks noChangeShapeType="1"/>
            </p:cNvSpPr>
            <p:nvPr/>
          </p:nvSpPr>
          <p:spPr bwMode="auto">
            <a:xfrm>
              <a:off x="1344" y="1920"/>
              <a:ext cx="48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2812" name="Line 82"/>
            <p:cNvSpPr>
              <a:spLocks noChangeShapeType="1"/>
            </p:cNvSpPr>
            <p:nvPr/>
          </p:nvSpPr>
          <p:spPr bwMode="auto">
            <a:xfrm>
              <a:off x="1344" y="2304"/>
              <a:ext cx="48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sp>
        <p:nvSpPr>
          <p:cNvPr id="32801" name="Text Box 83"/>
          <p:cNvSpPr txBox="1">
            <a:spLocks noChangeArrowheads="1"/>
          </p:cNvSpPr>
          <p:nvPr/>
        </p:nvSpPr>
        <p:spPr bwMode="auto">
          <a:xfrm>
            <a:off x="974725" y="1843088"/>
            <a:ext cx="790575"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2000">
                <a:latin typeface="Times New Roman" panose="02020603050405020304" pitchFamily="18" charset="0"/>
              </a:rPr>
              <a:t>Clock</a:t>
            </a:r>
          </a:p>
        </p:txBody>
      </p:sp>
      <p:sp>
        <p:nvSpPr>
          <p:cNvPr id="125012" name="Line 84"/>
          <p:cNvSpPr>
            <a:spLocks noChangeShapeType="1"/>
          </p:cNvSpPr>
          <p:nvPr/>
        </p:nvSpPr>
        <p:spPr bwMode="auto">
          <a:xfrm>
            <a:off x="6172200" y="3048000"/>
            <a:ext cx="762000" cy="1981200"/>
          </a:xfrm>
          <a:prstGeom prst="line">
            <a:avLst/>
          </a:prstGeom>
          <a:noFill/>
          <a:ln w="28575">
            <a:solidFill>
              <a:schemeClr val="tx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25013" name="Rectangle 85"/>
          <p:cNvSpPr>
            <a:spLocks noChangeArrowheads="1"/>
          </p:cNvSpPr>
          <p:nvPr/>
        </p:nvSpPr>
        <p:spPr bwMode="auto">
          <a:xfrm>
            <a:off x="3490913" y="3789363"/>
            <a:ext cx="936625" cy="647700"/>
          </a:xfrm>
          <a:prstGeom prst="rect">
            <a:avLst/>
          </a:prstGeom>
          <a:solidFill>
            <a:srgbClr val="FFFF99"/>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125014" name="Line 86"/>
          <p:cNvSpPr>
            <a:spLocks noChangeShapeType="1"/>
          </p:cNvSpPr>
          <p:nvPr/>
        </p:nvSpPr>
        <p:spPr bwMode="auto">
          <a:xfrm>
            <a:off x="3657600" y="3292475"/>
            <a:ext cx="685800" cy="1797050"/>
          </a:xfrm>
          <a:prstGeom prst="line">
            <a:avLst/>
          </a:prstGeom>
          <a:noFill/>
          <a:ln w="28575">
            <a:solidFill>
              <a:schemeClr val="tx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25015" name="Line 87"/>
          <p:cNvSpPr>
            <a:spLocks noChangeShapeType="1"/>
          </p:cNvSpPr>
          <p:nvPr/>
        </p:nvSpPr>
        <p:spPr bwMode="auto">
          <a:xfrm flipV="1">
            <a:off x="4572000" y="3141663"/>
            <a:ext cx="144463" cy="2087562"/>
          </a:xfrm>
          <a:prstGeom prst="line">
            <a:avLst/>
          </a:prstGeom>
          <a:noFill/>
          <a:ln w="28575">
            <a:solidFill>
              <a:srgbClr val="CC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25016" name="Rectangle 88"/>
          <p:cNvSpPr>
            <a:spLocks noChangeArrowheads="1"/>
          </p:cNvSpPr>
          <p:nvPr/>
        </p:nvSpPr>
        <p:spPr bwMode="auto">
          <a:xfrm>
            <a:off x="4932363" y="3789363"/>
            <a:ext cx="431800" cy="647700"/>
          </a:xfrm>
          <a:prstGeom prst="rect">
            <a:avLst/>
          </a:prstGeom>
          <a:solidFill>
            <a:srgbClr val="CCFF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125017" name="Rectangle 89"/>
          <p:cNvSpPr>
            <a:spLocks noChangeArrowheads="1"/>
          </p:cNvSpPr>
          <p:nvPr/>
        </p:nvSpPr>
        <p:spPr bwMode="auto">
          <a:xfrm>
            <a:off x="5508625" y="3789363"/>
            <a:ext cx="431800" cy="647700"/>
          </a:xfrm>
          <a:prstGeom prst="rect">
            <a:avLst/>
          </a:prstGeom>
          <a:solidFill>
            <a:srgbClr val="CCFF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125018" name="Line 90"/>
          <p:cNvSpPr>
            <a:spLocks noChangeShapeType="1"/>
          </p:cNvSpPr>
          <p:nvPr/>
        </p:nvSpPr>
        <p:spPr bwMode="auto">
          <a:xfrm flipV="1">
            <a:off x="7019925" y="3068638"/>
            <a:ext cx="431800" cy="2232025"/>
          </a:xfrm>
          <a:prstGeom prst="line">
            <a:avLst/>
          </a:prstGeom>
          <a:noFill/>
          <a:ln w="28575">
            <a:solidFill>
              <a:srgbClr val="CC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25019" name="Text Box 91"/>
          <p:cNvSpPr txBox="1">
            <a:spLocks noChangeArrowheads="1"/>
          </p:cNvSpPr>
          <p:nvPr/>
        </p:nvSpPr>
        <p:spPr bwMode="auto">
          <a:xfrm>
            <a:off x="1908175" y="5805488"/>
            <a:ext cx="521335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a:ea typeface="HGS創英角ｺﾞｼｯｸUB" panose="020B0900000000000000" pitchFamily="50" charset="-128"/>
              </a:rPr>
              <a:t>The start/end handshake is the same, but block transfer is possible synchronized with a clock</a:t>
            </a:r>
          </a:p>
        </p:txBody>
      </p:sp>
      <p:sp>
        <p:nvSpPr>
          <p:cNvPr id="125020" name="Text Box 92"/>
          <p:cNvSpPr txBox="1">
            <a:spLocks noChangeArrowheads="1"/>
          </p:cNvSpPr>
          <p:nvPr/>
        </p:nvSpPr>
        <p:spPr bwMode="auto">
          <a:xfrm>
            <a:off x="1979613" y="6491288"/>
            <a:ext cx="184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ja-JP">
              <a:ea typeface="HGS創英角ｺﾞｼｯｸUB" panose="020B0900000000000000" pitchFamily="50" charset="-128"/>
            </a:endParaRP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5013"/>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25014"/>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25015"/>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5016"/>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25017"/>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25012"/>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25018"/>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25019"/>
                                        </p:tgtEl>
                                        <p:attrNameLst>
                                          <p:attrName>style.visibility</p:attrName>
                                        </p:attrNameLst>
                                      </p:cBhvr>
                                      <p:to>
                                        <p:strVal val="visible"/>
                                      </p:to>
                                    </p:set>
                                  </p:childTnLst>
                                </p:cTn>
                              </p:par>
                            </p:childTnLst>
                          </p:cTn>
                        </p:par>
                      </p:childTnLst>
                    </p:cTn>
                  </p:par>
                  <p:par>
                    <p:cTn id="35" fill="hold" nodeType="clickPar">
                      <p:stCondLst>
                        <p:cond delay="indefinite"/>
                      </p:stCondLst>
                      <p:childTnLst>
                        <p:par>
                          <p:cTn id="36" fill="hold" nodeType="withGroup">
                            <p:stCondLst>
                              <p:cond delay="0"/>
                            </p:stCondLst>
                            <p:childTnLst>
                              <p:par>
                                <p:cTn id="37" presetID="1" presetClass="entr" presetSubtype="0" fill="hold" grpId="0" nodeType="clickEffect" nodePh="1">
                                  <p:stCondLst>
                                    <p:cond delay="0"/>
                                  </p:stCondLst>
                                  <p:endCondLst>
                                    <p:cond evt="begin" delay="0">
                                      <p:tn val="37"/>
                                    </p:cond>
                                  </p:endCondLst>
                                  <p:childTnLst>
                                    <p:set>
                                      <p:cBhvr>
                                        <p:cTn id="38" dur="1" fill="hold">
                                          <p:stCondLst>
                                            <p:cond delay="0"/>
                                          </p:stCondLst>
                                        </p:cTn>
                                        <p:tgtEl>
                                          <p:spTgt spid="12502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5012" grpId="0" animBg="1"/>
      <p:bldP spid="125013" grpId="0" animBg="1"/>
      <p:bldP spid="125014" grpId="0" animBg="1"/>
      <p:bldP spid="125015" grpId="0" animBg="1"/>
      <p:bldP spid="125016" grpId="0" animBg="1"/>
      <p:bldP spid="125017" grpId="0" animBg="1"/>
      <p:bldP spid="125018" grpId="0" animBg="1"/>
      <p:bldP spid="125019" grpId="0"/>
      <p:bldP spid="125020" grpId="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p:txBody>
          <a:bodyPr/>
          <a:lstStyle/>
          <a:p>
            <a:pPr eaLnBrk="1" hangingPunct="1"/>
            <a:r>
              <a:rPr lang="en-US" altLang="ja-JP"/>
              <a:t>Non-Split</a:t>
            </a:r>
            <a:r>
              <a:rPr lang="ja-JP" altLang="en-US"/>
              <a:t>　</a:t>
            </a:r>
            <a:r>
              <a:rPr lang="en-US" altLang="ja-JP"/>
              <a:t>Transaction</a:t>
            </a:r>
          </a:p>
        </p:txBody>
      </p:sp>
      <p:sp>
        <p:nvSpPr>
          <p:cNvPr id="33795" name="Line 3"/>
          <p:cNvSpPr>
            <a:spLocks noChangeShapeType="1"/>
          </p:cNvSpPr>
          <p:nvPr/>
        </p:nvSpPr>
        <p:spPr bwMode="auto">
          <a:xfrm>
            <a:off x="2133600" y="2566988"/>
            <a:ext cx="64770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3796" name="Line 4"/>
          <p:cNvSpPr>
            <a:spLocks noChangeShapeType="1"/>
          </p:cNvSpPr>
          <p:nvPr/>
        </p:nvSpPr>
        <p:spPr bwMode="auto">
          <a:xfrm>
            <a:off x="2057400" y="4548188"/>
            <a:ext cx="65532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nvGrpSpPr>
          <p:cNvPr id="125957" name="Group 5"/>
          <p:cNvGrpSpPr>
            <a:grpSpLocks/>
          </p:cNvGrpSpPr>
          <p:nvPr/>
        </p:nvGrpSpPr>
        <p:grpSpPr bwMode="auto">
          <a:xfrm>
            <a:off x="2362200" y="2566988"/>
            <a:ext cx="1981200" cy="1981200"/>
            <a:chOff x="1488" y="1617"/>
            <a:chExt cx="1248" cy="1248"/>
          </a:xfrm>
        </p:grpSpPr>
        <p:sp>
          <p:nvSpPr>
            <p:cNvPr id="33809" name="Line 6"/>
            <p:cNvSpPr>
              <a:spLocks noChangeShapeType="1"/>
            </p:cNvSpPr>
            <p:nvPr/>
          </p:nvSpPr>
          <p:spPr bwMode="auto">
            <a:xfrm>
              <a:off x="1488" y="1617"/>
              <a:ext cx="144" cy="1248"/>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3810" name="Text Box 7"/>
            <p:cNvSpPr txBox="1">
              <a:spLocks noChangeArrowheads="1"/>
            </p:cNvSpPr>
            <p:nvPr/>
          </p:nvSpPr>
          <p:spPr bwMode="auto">
            <a:xfrm>
              <a:off x="1632" y="1953"/>
              <a:ext cx="110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pPr>
              <a:r>
                <a:rPr lang="en-US" altLang="ja-JP" sz="2400">
                  <a:latin typeface="Times New Roman" panose="02020603050405020304" pitchFamily="18" charset="0"/>
                </a:rPr>
                <a:t>Address</a:t>
              </a:r>
            </a:p>
          </p:txBody>
        </p:sp>
      </p:grpSp>
      <p:sp>
        <p:nvSpPr>
          <p:cNvPr id="125960" name="Text Box 8"/>
          <p:cNvSpPr txBox="1">
            <a:spLocks noChangeArrowheads="1"/>
          </p:cNvSpPr>
          <p:nvPr/>
        </p:nvSpPr>
        <p:spPr bwMode="auto">
          <a:xfrm>
            <a:off x="2843213" y="4652963"/>
            <a:ext cx="23622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pPr>
            <a:r>
              <a:rPr lang="en-US" altLang="ja-JP" sz="2400">
                <a:solidFill>
                  <a:srgbClr val="FF6699"/>
                </a:solidFill>
                <a:latin typeface="Times New Roman" panose="02020603050405020304" pitchFamily="18" charset="0"/>
              </a:rPr>
              <a:t>Memory reading </a:t>
            </a:r>
          </a:p>
        </p:txBody>
      </p:sp>
      <p:grpSp>
        <p:nvGrpSpPr>
          <p:cNvPr id="125961" name="Group 9"/>
          <p:cNvGrpSpPr>
            <a:grpSpLocks/>
          </p:cNvGrpSpPr>
          <p:nvPr/>
        </p:nvGrpSpPr>
        <p:grpSpPr bwMode="auto">
          <a:xfrm>
            <a:off x="4953000" y="2566988"/>
            <a:ext cx="1905000" cy="1941512"/>
            <a:chOff x="3120" y="1617"/>
            <a:chExt cx="1056" cy="1248"/>
          </a:xfrm>
        </p:grpSpPr>
        <p:sp>
          <p:nvSpPr>
            <p:cNvPr id="33805" name="AutoShape 10"/>
            <p:cNvSpPr>
              <a:spLocks noChangeArrowheads="1"/>
            </p:cNvSpPr>
            <p:nvPr/>
          </p:nvSpPr>
          <p:spPr bwMode="auto">
            <a:xfrm>
              <a:off x="3120" y="1617"/>
              <a:ext cx="1056" cy="1248"/>
            </a:xfrm>
            <a:prstGeom prst="flowChartInputOutpu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806" name="Line 11"/>
            <p:cNvSpPr>
              <a:spLocks noChangeShapeType="1"/>
            </p:cNvSpPr>
            <p:nvPr/>
          </p:nvSpPr>
          <p:spPr bwMode="auto">
            <a:xfrm flipV="1">
              <a:off x="3120" y="1617"/>
              <a:ext cx="192" cy="1248"/>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3807" name="Line 12"/>
            <p:cNvSpPr>
              <a:spLocks noChangeShapeType="1"/>
            </p:cNvSpPr>
            <p:nvPr/>
          </p:nvSpPr>
          <p:spPr bwMode="auto">
            <a:xfrm flipV="1">
              <a:off x="3984" y="1617"/>
              <a:ext cx="192" cy="1248"/>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3808" name="Text Box 13"/>
            <p:cNvSpPr txBox="1">
              <a:spLocks noChangeArrowheads="1"/>
            </p:cNvSpPr>
            <p:nvPr/>
          </p:nvSpPr>
          <p:spPr bwMode="auto">
            <a:xfrm>
              <a:off x="3312" y="1953"/>
              <a:ext cx="672" cy="7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pPr>
              <a:r>
                <a:rPr lang="en-US" altLang="ja-JP" sz="2400">
                  <a:latin typeface="Times New Roman" panose="02020603050405020304" pitchFamily="18" charset="0"/>
                </a:rPr>
                <a:t>Data transfer</a:t>
              </a:r>
            </a:p>
          </p:txBody>
        </p:sp>
      </p:grpSp>
      <p:sp>
        <p:nvSpPr>
          <p:cNvPr id="33800" name="Text Box 14"/>
          <p:cNvSpPr txBox="1">
            <a:spLocks noChangeArrowheads="1"/>
          </p:cNvSpPr>
          <p:nvPr/>
        </p:nvSpPr>
        <p:spPr bwMode="auto">
          <a:xfrm>
            <a:off x="1219200" y="1881188"/>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pPr>
            <a:r>
              <a:rPr lang="en-US" altLang="ja-JP" sz="2400">
                <a:latin typeface="Times New Roman" panose="02020603050405020304" pitchFamily="18" charset="0"/>
              </a:rPr>
              <a:t>Module A</a:t>
            </a:r>
          </a:p>
        </p:txBody>
      </p:sp>
      <p:sp>
        <p:nvSpPr>
          <p:cNvPr id="33801" name="Text Box 15"/>
          <p:cNvSpPr txBox="1">
            <a:spLocks noChangeArrowheads="1"/>
          </p:cNvSpPr>
          <p:nvPr/>
        </p:nvSpPr>
        <p:spPr bwMode="auto">
          <a:xfrm>
            <a:off x="914400" y="4624388"/>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pPr>
            <a:r>
              <a:rPr lang="en-US" altLang="ja-JP" sz="2400">
                <a:latin typeface="Times New Roman" panose="02020603050405020304" pitchFamily="18" charset="0"/>
              </a:rPr>
              <a:t>Module B</a:t>
            </a:r>
          </a:p>
        </p:txBody>
      </p:sp>
      <p:grpSp>
        <p:nvGrpSpPr>
          <p:cNvPr id="125968" name="Group 16"/>
          <p:cNvGrpSpPr>
            <a:grpSpLocks/>
          </p:cNvGrpSpPr>
          <p:nvPr/>
        </p:nvGrpSpPr>
        <p:grpSpPr bwMode="auto">
          <a:xfrm>
            <a:off x="2362200" y="1804988"/>
            <a:ext cx="5334000" cy="762000"/>
            <a:chOff x="1488" y="1137"/>
            <a:chExt cx="3360" cy="480"/>
          </a:xfrm>
        </p:grpSpPr>
        <p:sp>
          <p:nvSpPr>
            <p:cNvPr id="33803" name="Line 17"/>
            <p:cNvSpPr>
              <a:spLocks noChangeShapeType="1"/>
            </p:cNvSpPr>
            <p:nvPr/>
          </p:nvSpPr>
          <p:spPr bwMode="auto">
            <a:xfrm>
              <a:off x="1488" y="1617"/>
              <a:ext cx="2688" cy="0"/>
            </a:xfrm>
            <a:prstGeom prst="line">
              <a:avLst/>
            </a:prstGeom>
            <a:noFill/>
            <a:ln w="38100">
              <a:solidFill>
                <a:srgbClr val="990099"/>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3804" name="Text Box 18"/>
            <p:cNvSpPr txBox="1">
              <a:spLocks noChangeArrowheads="1"/>
            </p:cNvSpPr>
            <p:nvPr/>
          </p:nvSpPr>
          <p:spPr bwMode="auto">
            <a:xfrm>
              <a:off x="2208" y="1137"/>
              <a:ext cx="2640"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pPr>
              <a:r>
                <a:rPr lang="en-US" altLang="ja-JP" sz="2400">
                  <a:latin typeface="Times New Roman" panose="02020603050405020304" pitchFamily="18" charset="0"/>
                </a:rPr>
                <a:t>Bus utilization is degraded</a:t>
              </a:r>
            </a:p>
          </p:txBody>
        </p:sp>
      </p:gr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25957"/>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25960"/>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125961"/>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12596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5960" grpId="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p:txBody>
          <a:bodyPr/>
          <a:lstStyle/>
          <a:p>
            <a:pPr eaLnBrk="1" hangingPunct="1"/>
            <a:r>
              <a:rPr lang="en-US" altLang="ja-JP"/>
              <a:t>Split</a:t>
            </a:r>
            <a:r>
              <a:rPr lang="ja-JP" altLang="en-US"/>
              <a:t>　</a:t>
            </a:r>
            <a:r>
              <a:rPr lang="en-US" altLang="ja-JP"/>
              <a:t>Transaction</a:t>
            </a:r>
          </a:p>
        </p:txBody>
      </p:sp>
      <p:sp>
        <p:nvSpPr>
          <p:cNvPr id="34819" name="Line 3"/>
          <p:cNvSpPr>
            <a:spLocks noChangeShapeType="1"/>
          </p:cNvSpPr>
          <p:nvPr/>
        </p:nvSpPr>
        <p:spPr bwMode="auto">
          <a:xfrm>
            <a:off x="2133600" y="2133600"/>
            <a:ext cx="64770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4820" name="Line 4"/>
          <p:cNvSpPr>
            <a:spLocks noChangeShapeType="1"/>
          </p:cNvSpPr>
          <p:nvPr/>
        </p:nvSpPr>
        <p:spPr bwMode="auto">
          <a:xfrm>
            <a:off x="2057400" y="4114800"/>
            <a:ext cx="65532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nvGrpSpPr>
          <p:cNvPr id="126981" name="Group 5"/>
          <p:cNvGrpSpPr>
            <a:grpSpLocks/>
          </p:cNvGrpSpPr>
          <p:nvPr/>
        </p:nvGrpSpPr>
        <p:grpSpPr bwMode="auto">
          <a:xfrm>
            <a:off x="4787900" y="2133600"/>
            <a:ext cx="1676400" cy="1981200"/>
            <a:chOff x="3120" y="1344"/>
            <a:chExt cx="1056" cy="1248"/>
          </a:xfrm>
        </p:grpSpPr>
        <p:sp>
          <p:nvSpPr>
            <p:cNvPr id="34837" name="AutoShape 6"/>
            <p:cNvSpPr>
              <a:spLocks noChangeArrowheads="1"/>
            </p:cNvSpPr>
            <p:nvPr/>
          </p:nvSpPr>
          <p:spPr bwMode="auto">
            <a:xfrm>
              <a:off x="3120" y="1344"/>
              <a:ext cx="1056" cy="1248"/>
            </a:xfrm>
            <a:prstGeom prst="flowChartInputOutput">
              <a:avLst/>
            </a:prstGeom>
            <a:solidFill>
              <a:srgbClr val="FFFF99"/>
            </a:solidFill>
            <a:ln w="9525">
              <a:solidFill>
                <a:srgbClr val="FFFF99"/>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ja-JP" altLang="en-US"/>
                <a:t>データ転送</a:t>
              </a:r>
            </a:p>
            <a:p>
              <a:pPr algn="ctr" eaLnBrk="1" hangingPunct="1"/>
              <a:r>
                <a:rPr lang="en-US" altLang="ja-JP"/>
                <a:t>B→A</a:t>
              </a:r>
            </a:p>
          </p:txBody>
        </p:sp>
        <p:sp>
          <p:nvSpPr>
            <p:cNvPr id="34838" name="Line 7"/>
            <p:cNvSpPr>
              <a:spLocks noChangeShapeType="1"/>
            </p:cNvSpPr>
            <p:nvPr/>
          </p:nvSpPr>
          <p:spPr bwMode="auto">
            <a:xfrm flipV="1">
              <a:off x="3120" y="1344"/>
              <a:ext cx="192" cy="1248"/>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4839" name="Line 8"/>
            <p:cNvSpPr>
              <a:spLocks noChangeShapeType="1"/>
            </p:cNvSpPr>
            <p:nvPr/>
          </p:nvSpPr>
          <p:spPr bwMode="auto">
            <a:xfrm flipV="1">
              <a:off x="3984" y="1344"/>
              <a:ext cx="192" cy="1248"/>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4840" name="Text Box 9"/>
            <p:cNvSpPr txBox="1">
              <a:spLocks noChangeArrowheads="1"/>
            </p:cNvSpPr>
            <p:nvPr/>
          </p:nvSpPr>
          <p:spPr bwMode="auto">
            <a:xfrm>
              <a:off x="3312" y="1680"/>
              <a:ext cx="672" cy="288"/>
            </a:xfrm>
            <a:prstGeom prst="rect">
              <a:avLst/>
            </a:prstGeom>
            <a:solidFill>
              <a:srgbClr val="FFFF99"/>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pPr>
              <a:endParaRPr lang="ja-JP" altLang="ja-JP" sz="2400">
                <a:latin typeface="Times New Roman" panose="02020603050405020304" pitchFamily="18" charset="0"/>
              </a:endParaRPr>
            </a:p>
          </p:txBody>
        </p:sp>
      </p:grpSp>
      <p:grpSp>
        <p:nvGrpSpPr>
          <p:cNvPr id="126986" name="Group 10"/>
          <p:cNvGrpSpPr>
            <a:grpSpLocks/>
          </p:cNvGrpSpPr>
          <p:nvPr/>
        </p:nvGrpSpPr>
        <p:grpSpPr bwMode="auto">
          <a:xfrm>
            <a:off x="1447800" y="1752600"/>
            <a:ext cx="1909763" cy="2362200"/>
            <a:chOff x="912" y="1104"/>
            <a:chExt cx="1203" cy="1488"/>
          </a:xfrm>
        </p:grpSpPr>
        <p:sp>
          <p:nvSpPr>
            <p:cNvPr id="34834" name="Line 11"/>
            <p:cNvSpPr>
              <a:spLocks noChangeShapeType="1"/>
            </p:cNvSpPr>
            <p:nvPr/>
          </p:nvSpPr>
          <p:spPr bwMode="auto">
            <a:xfrm>
              <a:off x="1701" y="1344"/>
              <a:ext cx="144" cy="1248"/>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4835" name="Text Box 12"/>
            <p:cNvSpPr txBox="1">
              <a:spLocks noChangeArrowheads="1"/>
            </p:cNvSpPr>
            <p:nvPr/>
          </p:nvSpPr>
          <p:spPr bwMode="auto">
            <a:xfrm>
              <a:off x="1011" y="1730"/>
              <a:ext cx="110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pPr>
              <a:r>
                <a:rPr lang="en-US" altLang="ja-JP" sz="2400">
                  <a:latin typeface="Times New Roman" panose="02020603050405020304" pitchFamily="18" charset="0"/>
                </a:rPr>
                <a:t>Address</a:t>
              </a:r>
            </a:p>
          </p:txBody>
        </p:sp>
        <p:sp>
          <p:nvSpPr>
            <p:cNvPr id="34836" name="Text Box 13"/>
            <p:cNvSpPr txBox="1">
              <a:spLocks noChangeArrowheads="1"/>
            </p:cNvSpPr>
            <p:nvPr/>
          </p:nvSpPr>
          <p:spPr bwMode="auto">
            <a:xfrm>
              <a:off x="912" y="1104"/>
              <a:ext cx="1200"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pPr>
              <a:r>
                <a:rPr lang="en-US" altLang="ja-JP" sz="2400">
                  <a:latin typeface="Times New Roman" panose="02020603050405020304" pitchFamily="18" charset="0"/>
                </a:rPr>
                <a:t>Module A</a:t>
              </a:r>
            </a:p>
          </p:txBody>
        </p:sp>
      </p:grpSp>
      <p:sp>
        <p:nvSpPr>
          <p:cNvPr id="126990" name="Text Box 14"/>
          <p:cNvSpPr txBox="1">
            <a:spLocks noChangeArrowheads="1"/>
          </p:cNvSpPr>
          <p:nvPr/>
        </p:nvSpPr>
        <p:spPr bwMode="auto">
          <a:xfrm>
            <a:off x="1835150" y="4149725"/>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pPr>
            <a:r>
              <a:rPr lang="en-US" altLang="ja-JP" sz="2400">
                <a:latin typeface="Times New Roman" panose="02020603050405020304" pitchFamily="18" charset="0"/>
              </a:rPr>
              <a:t>Module B</a:t>
            </a:r>
          </a:p>
        </p:txBody>
      </p:sp>
      <p:sp>
        <p:nvSpPr>
          <p:cNvPr id="126991" name="Text Box 15"/>
          <p:cNvSpPr txBox="1">
            <a:spLocks noChangeArrowheads="1"/>
          </p:cNvSpPr>
          <p:nvPr/>
        </p:nvSpPr>
        <p:spPr bwMode="auto">
          <a:xfrm>
            <a:off x="3851275" y="4149725"/>
            <a:ext cx="1828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pPr>
            <a:r>
              <a:rPr lang="en-US" altLang="ja-JP" sz="2400">
                <a:latin typeface="Times New Roman" panose="02020603050405020304" pitchFamily="18" charset="0"/>
              </a:rPr>
              <a:t>Module D</a:t>
            </a:r>
          </a:p>
        </p:txBody>
      </p:sp>
      <p:grpSp>
        <p:nvGrpSpPr>
          <p:cNvPr id="126992" name="Group 16"/>
          <p:cNvGrpSpPr>
            <a:grpSpLocks/>
          </p:cNvGrpSpPr>
          <p:nvPr/>
        </p:nvGrpSpPr>
        <p:grpSpPr bwMode="auto">
          <a:xfrm>
            <a:off x="3563938" y="1700213"/>
            <a:ext cx="2057400" cy="2414587"/>
            <a:chOff x="2245" y="1071"/>
            <a:chExt cx="1296" cy="1521"/>
          </a:xfrm>
        </p:grpSpPr>
        <p:sp>
          <p:nvSpPr>
            <p:cNvPr id="34831" name="Line 17"/>
            <p:cNvSpPr>
              <a:spLocks noChangeShapeType="1"/>
            </p:cNvSpPr>
            <p:nvPr/>
          </p:nvSpPr>
          <p:spPr bwMode="auto">
            <a:xfrm>
              <a:off x="2290" y="1344"/>
              <a:ext cx="144" cy="1248"/>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4832" name="Text Box 18"/>
            <p:cNvSpPr txBox="1">
              <a:spLocks noChangeArrowheads="1"/>
            </p:cNvSpPr>
            <p:nvPr/>
          </p:nvSpPr>
          <p:spPr bwMode="auto">
            <a:xfrm>
              <a:off x="2336" y="1661"/>
              <a:ext cx="110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pPr>
              <a:r>
                <a:rPr lang="en-US" altLang="ja-JP" sz="2400">
                  <a:latin typeface="Times New Roman" panose="02020603050405020304" pitchFamily="18" charset="0"/>
                </a:rPr>
                <a:t>Address</a:t>
              </a:r>
            </a:p>
          </p:txBody>
        </p:sp>
        <p:sp>
          <p:nvSpPr>
            <p:cNvPr id="34833" name="Text Box 19"/>
            <p:cNvSpPr txBox="1">
              <a:spLocks noChangeArrowheads="1"/>
            </p:cNvSpPr>
            <p:nvPr/>
          </p:nvSpPr>
          <p:spPr bwMode="auto">
            <a:xfrm>
              <a:off x="2245" y="1071"/>
              <a:ext cx="1296"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pPr>
              <a:r>
                <a:rPr lang="en-US" altLang="ja-JP" sz="2400">
                  <a:latin typeface="Times New Roman" panose="02020603050405020304" pitchFamily="18" charset="0"/>
                </a:rPr>
                <a:t>Module C</a:t>
              </a:r>
            </a:p>
          </p:txBody>
        </p:sp>
      </p:grpSp>
      <p:sp>
        <p:nvSpPr>
          <p:cNvPr id="34826" name="Text Box 20"/>
          <p:cNvSpPr txBox="1">
            <a:spLocks noChangeArrowheads="1"/>
          </p:cNvSpPr>
          <p:nvPr/>
        </p:nvSpPr>
        <p:spPr bwMode="auto">
          <a:xfrm>
            <a:off x="1600200" y="5105400"/>
            <a:ext cx="6629400" cy="1004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pPr>
            <a:r>
              <a:rPr lang="en-US" altLang="ja-JP" sz="2400">
                <a:latin typeface="Times New Roman" panose="02020603050405020304" pitchFamily="18" charset="0"/>
              </a:rPr>
              <a:t>Split transaction of A→B</a:t>
            </a:r>
          </a:p>
          <a:p>
            <a:pPr eaLnBrk="1" hangingPunct="1">
              <a:spcBef>
                <a:spcPct val="50000"/>
              </a:spcBef>
            </a:pPr>
            <a:r>
              <a:rPr lang="en-US" altLang="ja-JP" sz="2400">
                <a:latin typeface="Times New Roman" panose="02020603050405020304" pitchFamily="18" charset="0"/>
              </a:rPr>
              <a:t>Transaction C→D is executed</a:t>
            </a:r>
          </a:p>
        </p:txBody>
      </p:sp>
      <p:grpSp>
        <p:nvGrpSpPr>
          <p:cNvPr id="126997" name="Group 21"/>
          <p:cNvGrpSpPr>
            <a:grpSpLocks/>
          </p:cNvGrpSpPr>
          <p:nvPr/>
        </p:nvGrpSpPr>
        <p:grpSpPr bwMode="auto">
          <a:xfrm>
            <a:off x="6443663" y="2133600"/>
            <a:ext cx="1676400" cy="1981200"/>
            <a:chOff x="4059" y="1344"/>
            <a:chExt cx="1056" cy="1248"/>
          </a:xfrm>
        </p:grpSpPr>
        <p:sp>
          <p:nvSpPr>
            <p:cNvPr id="34828" name="AutoShape 22"/>
            <p:cNvSpPr>
              <a:spLocks noChangeArrowheads="1"/>
            </p:cNvSpPr>
            <p:nvPr/>
          </p:nvSpPr>
          <p:spPr bwMode="auto">
            <a:xfrm>
              <a:off x="4059" y="1344"/>
              <a:ext cx="1056" cy="1248"/>
            </a:xfrm>
            <a:prstGeom prst="flowChartInputOutput">
              <a:avLst/>
            </a:prstGeom>
            <a:solidFill>
              <a:srgbClr val="FF66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a:t>C→D</a:t>
              </a:r>
            </a:p>
          </p:txBody>
        </p:sp>
        <p:sp>
          <p:nvSpPr>
            <p:cNvPr id="34829" name="Line 23"/>
            <p:cNvSpPr>
              <a:spLocks noChangeShapeType="1"/>
            </p:cNvSpPr>
            <p:nvPr/>
          </p:nvSpPr>
          <p:spPr bwMode="auto">
            <a:xfrm flipV="1">
              <a:off x="4059" y="1344"/>
              <a:ext cx="192" cy="1248"/>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4830" name="Line 24"/>
            <p:cNvSpPr>
              <a:spLocks noChangeShapeType="1"/>
            </p:cNvSpPr>
            <p:nvPr/>
          </p:nvSpPr>
          <p:spPr bwMode="auto">
            <a:xfrm flipV="1">
              <a:off x="4923" y="1344"/>
              <a:ext cx="192" cy="1248"/>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26986"/>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26990"/>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126992"/>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6991"/>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126981"/>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nodeType="clickEffect">
                                  <p:stCondLst>
                                    <p:cond delay="0"/>
                                  </p:stCondLst>
                                  <p:childTnLst>
                                    <p:set>
                                      <p:cBhvr>
                                        <p:cTn id="26" dur="1" fill="hold">
                                          <p:stCondLst>
                                            <p:cond delay="0"/>
                                          </p:stCondLst>
                                        </p:cTn>
                                        <p:tgtEl>
                                          <p:spTgt spid="12699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6990" grpId="0"/>
      <p:bldP spid="126991" grpId="0"/>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a:lstStyle/>
          <a:p>
            <a:pPr eaLnBrk="1" hangingPunct="1"/>
            <a:r>
              <a:rPr lang="en-US" altLang="ja-JP"/>
              <a:t>Advanced I/O Buses</a:t>
            </a:r>
          </a:p>
        </p:txBody>
      </p:sp>
      <p:sp>
        <p:nvSpPr>
          <p:cNvPr id="35843" name="Rectangle 3"/>
          <p:cNvSpPr>
            <a:spLocks noGrp="1" noChangeArrowheads="1"/>
          </p:cNvSpPr>
          <p:nvPr>
            <p:ph type="body" idx="1"/>
          </p:nvPr>
        </p:nvSpPr>
        <p:spPr>
          <a:xfrm>
            <a:off x="457200" y="1340768"/>
            <a:ext cx="8229600" cy="4530725"/>
          </a:xfrm>
        </p:spPr>
        <p:txBody>
          <a:bodyPr/>
          <a:lstStyle/>
          <a:p>
            <a:pPr eaLnBrk="1" hangingPunct="1"/>
            <a:r>
              <a:rPr lang="en-US" altLang="ja-JP" sz="2600" dirty="0"/>
              <a:t>PCI bus was widely used, but it could not cope with recent computer system. </a:t>
            </a:r>
          </a:p>
          <a:p>
            <a:pPr lvl="1" eaLnBrk="1" hangingPunct="1"/>
            <a:r>
              <a:rPr lang="en-US" altLang="ja-JP" sz="2200" dirty="0"/>
              <a:t>32bit/33MHz, 64bit/66MHz</a:t>
            </a:r>
          </a:p>
          <a:p>
            <a:pPr eaLnBrk="1" hangingPunct="1"/>
            <a:r>
              <a:rPr lang="en-US" altLang="ja-JP" sz="2600" dirty="0"/>
              <a:t>New standard I/O bus</a:t>
            </a:r>
          </a:p>
          <a:p>
            <a:pPr lvl="1" eaLnBrk="1" hangingPunct="1"/>
            <a:r>
              <a:rPr lang="en-US" altLang="ja-JP" sz="2200" dirty="0"/>
              <a:t>PCI-X</a:t>
            </a:r>
          </a:p>
          <a:p>
            <a:pPr lvl="2" eaLnBrk="1" hangingPunct="1"/>
            <a:r>
              <a:rPr lang="en-US" altLang="ja-JP" sz="2000" dirty="0"/>
              <a:t>64bit/133MHz DDR/QDR</a:t>
            </a:r>
          </a:p>
          <a:p>
            <a:pPr lvl="1" eaLnBrk="1" hangingPunct="1"/>
            <a:r>
              <a:rPr lang="en-US" altLang="ja-JP" sz="2200" dirty="0"/>
              <a:t>PCI Express</a:t>
            </a:r>
          </a:p>
          <a:p>
            <a:pPr lvl="2" eaLnBrk="1" hangingPunct="1"/>
            <a:r>
              <a:rPr lang="en-US" altLang="ja-JP" sz="2000" dirty="0"/>
              <a:t>Point-to-point serial data transfer</a:t>
            </a:r>
          </a:p>
          <a:p>
            <a:pPr lvl="2" eaLnBrk="1" hangingPunct="1"/>
            <a:r>
              <a:rPr lang="en-US" altLang="ja-JP" sz="2000" dirty="0"/>
              <a:t>1 lane:2.5Gbps </a:t>
            </a:r>
          </a:p>
          <a:p>
            <a:pPr lvl="2" eaLnBrk="1" hangingPunct="1"/>
            <a:r>
              <a:rPr lang="en-US" altLang="ja-JP" sz="2000" dirty="0"/>
              <a:t>x2, x4, x8</a:t>
            </a:r>
          </a:p>
          <a:p>
            <a:pPr lvl="1" eaLnBrk="1" hangingPunct="1"/>
            <a:r>
              <a:rPr lang="en-US" altLang="ja-JP" sz="2200" dirty="0"/>
              <a:t>Now, PCI Express is used instead of PCI bus.</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AutoShape 2"/>
          <p:cNvSpPr>
            <a:spLocks noChangeArrowheads="1"/>
          </p:cNvSpPr>
          <p:nvPr/>
        </p:nvSpPr>
        <p:spPr bwMode="auto">
          <a:xfrm>
            <a:off x="1979613" y="5157788"/>
            <a:ext cx="1152525" cy="1700212"/>
          </a:xfrm>
          <a:prstGeom prst="flowChartAlternateProcess">
            <a:avLst/>
          </a:prstGeom>
          <a:solidFill>
            <a:srgbClr val="CCFF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6867" name="Rectangle 3"/>
          <p:cNvSpPr>
            <a:spLocks noGrp="1" noChangeArrowheads="1"/>
          </p:cNvSpPr>
          <p:nvPr>
            <p:ph type="title"/>
          </p:nvPr>
        </p:nvSpPr>
        <p:spPr/>
        <p:txBody>
          <a:bodyPr/>
          <a:lstStyle/>
          <a:p>
            <a:pPr eaLnBrk="1" hangingPunct="1"/>
            <a:r>
              <a:rPr lang="en-US" altLang="ja-JP"/>
              <a:t>PCI Express</a:t>
            </a:r>
          </a:p>
        </p:txBody>
      </p:sp>
      <p:sp>
        <p:nvSpPr>
          <p:cNvPr id="36868" name="Rectangle 4"/>
          <p:cNvSpPr>
            <a:spLocks noGrp="1" noChangeArrowheads="1"/>
          </p:cNvSpPr>
          <p:nvPr>
            <p:ph type="body" idx="1"/>
          </p:nvPr>
        </p:nvSpPr>
        <p:spPr>
          <a:xfrm>
            <a:off x="539750" y="1125538"/>
            <a:ext cx="8604250" cy="4530725"/>
          </a:xfrm>
        </p:spPr>
        <p:txBody>
          <a:bodyPr/>
          <a:lstStyle/>
          <a:p>
            <a:pPr eaLnBrk="1" hangingPunct="1"/>
            <a:r>
              <a:rPr lang="en-US" altLang="ja-JP" sz="2600"/>
              <a:t>Consisting of serial one-to-one bidirectional connection wires called lanes.</a:t>
            </a:r>
          </a:p>
          <a:p>
            <a:pPr eaLnBrk="1" hangingPunct="1"/>
            <a:r>
              <a:rPr lang="en-US" altLang="ja-JP" sz="2600"/>
              <a:t>Each lane supports 2.5Gbps/5Gbps (Physical Speed)</a:t>
            </a:r>
          </a:p>
          <a:p>
            <a:pPr eaLnBrk="1" hangingPunct="1"/>
            <a:r>
              <a:rPr lang="en-US" altLang="ja-JP" sz="2600"/>
              <a:t>Multiple lanes can be used as a link(x4, x8, x16 and x32).</a:t>
            </a:r>
          </a:p>
          <a:p>
            <a:pPr eaLnBrk="1" hangingPunct="1"/>
            <a:r>
              <a:rPr lang="en-US" altLang="ja-JP" sz="2600"/>
              <a:t>The data is transferred in a packet called TLP (Transaction Layer Packet).</a:t>
            </a:r>
          </a:p>
          <a:p>
            <a:pPr eaLnBrk="1" hangingPunct="1"/>
            <a:r>
              <a:rPr lang="en-US" altLang="ja-JP" sz="2600"/>
              <a:t>Interconnection network rather than the bus, but the protocol of traditional PCI bus is supported.</a:t>
            </a:r>
          </a:p>
        </p:txBody>
      </p:sp>
      <p:sp>
        <p:nvSpPr>
          <p:cNvPr id="36869" name="AutoShape 5"/>
          <p:cNvSpPr>
            <a:spLocks noChangeArrowheads="1"/>
          </p:cNvSpPr>
          <p:nvPr/>
        </p:nvSpPr>
        <p:spPr bwMode="auto">
          <a:xfrm>
            <a:off x="2627313" y="5300663"/>
            <a:ext cx="504825" cy="936625"/>
          </a:xfrm>
          <a:prstGeom prst="roundRect">
            <a:avLst>
              <a:gd name="adj" fmla="val 16667"/>
            </a:avLst>
          </a:prstGeom>
          <a:solidFill>
            <a:srgbClr val="FFFF99"/>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a:t>port</a:t>
            </a:r>
          </a:p>
        </p:txBody>
      </p:sp>
      <p:sp>
        <p:nvSpPr>
          <p:cNvPr id="36870" name="Text Box 6"/>
          <p:cNvSpPr txBox="1">
            <a:spLocks noChangeArrowheads="1"/>
          </p:cNvSpPr>
          <p:nvPr/>
        </p:nvSpPr>
        <p:spPr bwMode="auto">
          <a:xfrm>
            <a:off x="2051050" y="6165850"/>
            <a:ext cx="103505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a:t>Physical</a:t>
            </a:r>
          </a:p>
          <a:p>
            <a:pPr eaLnBrk="1" hangingPunct="1"/>
            <a:r>
              <a:rPr lang="en-US" altLang="ja-JP"/>
              <a:t>layer</a:t>
            </a:r>
          </a:p>
        </p:txBody>
      </p:sp>
      <p:sp>
        <p:nvSpPr>
          <p:cNvPr id="36871" name="AutoShape 7"/>
          <p:cNvSpPr>
            <a:spLocks noChangeArrowheads="1"/>
          </p:cNvSpPr>
          <p:nvPr/>
        </p:nvSpPr>
        <p:spPr bwMode="auto">
          <a:xfrm>
            <a:off x="4787900" y="5184775"/>
            <a:ext cx="1152525" cy="1700213"/>
          </a:xfrm>
          <a:prstGeom prst="flowChartAlternateProcess">
            <a:avLst/>
          </a:prstGeom>
          <a:solidFill>
            <a:srgbClr val="CCFF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6872" name="AutoShape 8"/>
          <p:cNvSpPr>
            <a:spLocks noChangeArrowheads="1"/>
          </p:cNvSpPr>
          <p:nvPr/>
        </p:nvSpPr>
        <p:spPr bwMode="auto">
          <a:xfrm>
            <a:off x="4787900" y="5300663"/>
            <a:ext cx="504825" cy="936625"/>
          </a:xfrm>
          <a:prstGeom prst="roundRect">
            <a:avLst>
              <a:gd name="adj" fmla="val 16667"/>
            </a:avLst>
          </a:prstGeom>
          <a:solidFill>
            <a:srgbClr val="FFFF99"/>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a:t>port</a:t>
            </a:r>
          </a:p>
        </p:txBody>
      </p:sp>
      <p:sp>
        <p:nvSpPr>
          <p:cNvPr id="36873" name="Text Box 9"/>
          <p:cNvSpPr txBox="1">
            <a:spLocks noChangeArrowheads="1"/>
          </p:cNvSpPr>
          <p:nvPr/>
        </p:nvSpPr>
        <p:spPr bwMode="auto">
          <a:xfrm>
            <a:off x="4859338" y="6192838"/>
            <a:ext cx="103505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a:t>Physical</a:t>
            </a:r>
          </a:p>
          <a:p>
            <a:pPr eaLnBrk="1" hangingPunct="1"/>
            <a:r>
              <a:rPr lang="en-US" altLang="ja-JP"/>
              <a:t>layer</a:t>
            </a:r>
          </a:p>
        </p:txBody>
      </p:sp>
      <p:sp>
        <p:nvSpPr>
          <p:cNvPr id="36874" name="Line 10"/>
          <p:cNvSpPr>
            <a:spLocks noChangeShapeType="1"/>
          </p:cNvSpPr>
          <p:nvPr/>
        </p:nvSpPr>
        <p:spPr bwMode="auto">
          <a:xfrm>
            <a:off x="3132138" y="5445125"/>
            <a:ext cx="1655762"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6875" name="Line 11"/>
          <p:cNvSpPr>
            <a:spLocks noChangeShapeType="1"/>
          </p:cNvSpPr>
          <p:nvPr/>
        </p:nvSpPr>
        <p:spPr bwMode="auto">
          <a:xfrm>
            <a:off x="3132138" y="5516563"/>
            <a:ext cx="1655762" cy="0"/>
          </a:xfrm>
          <a:prstGeom prst="line">
            <a:avLst/>
          </a:prstGeom>
          <a:noFill/>
          <a:ln w="9525">
            <a:solidFill>
              <a:schemeClr val="tx1"/>
            </a:solidFill>
            <a:round/>
            <a:headEnd type="triangle"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6876" name="Line 12"/>
          <p:cNvSpPr>
            <a:spLocks noChangeShapeType="1"/>
          </p:cNvSpPr>
          <p:nvPr/>
        </p:nvSpPr>
        <p:spPr bwMode="auto">
          <a:xfrm>
            <a:off x="3132138" y="5662613"/>
            <a:ext cx="1655762"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6877" name="Line 13"/>
          <p:cNvSpPr>
            <a:spLocks noChangeShapeType="1"/>
          </p:cNvSpPr>
          <p:nvPr/>
        </p:nvSpPr>
        <p:spPr bwMode="auto">
          <a:xfrm>
            <a:off x="3132138" y="5734050"/>
            <a:ext cx="1655762" cy="0"/>
          </a:xfrm>
          <a:prstGeom prst="line">
            <a:avLst/>
          </a:prstGeom>
          <a:noFill/>
          <a:ln w="9525">
            <a:solidFill>
              <a:schemeClr val="tx1"/>
            </a:solidFill>
            <a:round/>
            <a:headEnd type="triangle"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6878" name="Line 14"/>
          <p:cNvSpPr>
            <a:spLocks noChangeShapeType="1"/>
          </p:cNvSpPr>
          <p:nvPr/>
        </p:nvSpPr>
        <p:spPr bwMode="auto">
          <a:xfrm>
            <a:off x="3132138" y="5880100"/>
            <a:ext cx="1655762"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6879" name="Line 15"/>
          <p:cNvSpPr>
            <a:spLocks noChangeShapeType="1"/>
          </p:cNvSpPr>
          <p:nvPr/>
        </p:nvSpPr>
        <p:spPr bwMode="auto">
          <a:xfrm>
            <a:off x="3132138" y="5951538"/>
            <a:ext cx="1655762" cy="0"/>
          </a:xfrm>
          <a:prstGeom prst="line">
            <a:avLst/>
          </a:prstGeom>
          <a:noFill/>
          <a:ln w="9525">
            <a:solidFill>
              <a:schemeClr val="tx1"/>
            </a:solidFill>
            <a:round/>
            <a:headEnd type="triangle"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6880" name="Line 16"/>
          <p:cNvSpPr>
            <a:spLocks noChangeShapeType="1"/>
          </p:cNvSpPr>
          <p:nvPr/>
        </p:nvSpPr>
        <p:spPr bwMode="auto">
          <a:xfrm>
            <a:off x="3132138" y="6097588"/>
            <a:ext cx="1655762"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6881" name="Line 17"/>
          <p:cNvSpPr>
            <a:spLocks noChangeShapeType="1"/>
          </p:cNvSpPr>
          <p:nvPr/>
        </p:nvSpPr>
        <p:spPr bwMode="auto">
          <a:xfrm>
            <a:off x="3132138" y="6169025"/>
            <a:ext cx="1655762" cy="0"/>
          </a:xfrm>
          <a:prstGeom prst="line">
            <a:avLst/>
          </a:prstGeom>
          <a:noFill/>
          <a:ln w="9525">
            <a:solidFill>
              <a:schemeClr val="tx1"/>
            </a:solidFill>
            <a:round/>
            <a:headEnd type="triangle"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6882" name="Text Box 18"/>
          <p:cNvSpPr txBox="1">
            <a:spLocks noChangeArrowheads="1"/>
          </p:cNvSpPr>
          <p:nvPr/>
        </p:nvSpPr>
        <p:spPr bwMode="auto">
          <a:xfrm>
            <a:off x="3400425" y="5157788"/>
            <a:ext cx="6159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a:t>lane</a:t>
            </a:r>
          </a:p>
        </p:txBody>
      </p:sp>
      <p:sp>
        <p:nvSpPr>
          <p:cNvPr id="36883" name="Rectangle 19"/>
          <p:cNvSpPr>
            <a:spLocks noChangeArrowheads="1"/>
          </p:cNvSpPr>
          <p:nvPr/>
        </p:nvSpPr>
        <p:spPr bwMode="auto">
          <a:xfrm>
            <a:off x="2987675" y="5157788"/>
            <a:ext cx="2016125" cy="1223962"/>
          </a:xfrm>
          <a:prstGeom prst="rect">
            <a:avLst/>
          </a:prstGeom>
          <a:noFill/>
          <a:ln w="9525">
            <a:solidFill>
              <a:schemeClr val="tx1"/>
            </a:solidFill>
            <a:prstDash val="dash"/>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6884" name="Text Box 20"/>
          <p:cNvSpPr txBox="1">
            <a:spLocks noChangeArrowheads="1"/>
          </p:cNvSpPr>
          <p:nvPr/>
        </p:nvSpPr>
        <p:spPr bwMode="auto">
          <a:xfrm>
            <a:off x="3327400" y="6400800"/>
            <a:ext cx="5270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a:t>link</a:t>
            </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タイトル 1"/>
          <p:cNvSpPr>
            <a:spLocks noGrp="1"/>
          </p:cNvSpPr>
          <p:nvPr>
            <p:ph type="title"/>
          </p:nvPr>
        </p:nvSpPr>
        <p:spPr/>
        <p:txBody>
          <a:bodyPr/>
          <a:lstStyle/>
          <a:p>
            <a:pPr eaLnBrk="1" hangingPunct="1"/>
            <a:r>
              <a:rPr lang="en-US" altLang="ja-JP" dirty="0"/>
              <a:t>PCIe</a:t>
            </a:r>
            <a:r>
              <a:rPr lang="ja-JP" altLang="en-US" dirty="0"/>
              <a:t> </a:t>
            </a:r>
            <a:r>
              <a:rPr lang="en-US" altLang="ja-JP" dirty="0"/>
              <a:t>standards</a:t>
            </a:r>
            <a:endParaRPr lang="ja-JP" altLang="en-US" dirty="0"/>
          </a:p>
        </p:txBody>
      </p:sp>
      <p:sp>
        <p:nvSpPr>
          <p:cNvPr id="112675" name="テキスト ボックス 4"/>
          <p:cNvSpPr txBox="1">
            <a:spLocks noChangeArrowheads="1"/>
          </p:cNvSpPr>
          <p:nvPr/>
        </p:nvSpPr>
        <p:spPr bwMode="auto">
          <a:xfrm>
            <a:off x="817563" y="5445125"/>
            <a:ext cx="7508875"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a:t>Gen3</a:t>
            </a:r>
            <a:r>
              <a:rPr lang="ja-JP" altLang="en-US"/>
              <a:t>は物理帯域は</a:t>
            </a:r>
            <a:r>
              <a:rPr lang="en-US" altLang="ja-JP"/>
              <a:t>1.6</a:t>
            </a:r>
            <a:r>
              <a:rPr lang="ja-JP" altLang="en-US"/>
              <a:t>倍　エンコード方式を変えて実質</a:t>
            </a:r>
            <a:r>
              <a:rPr lang="en-US" altLang="ja-JP"/>
              <a:t>2</a:t>
            </a:r>
            <a:r>
              <a:rPr lang="ja-JP" altLang="en-US"/>
              <a:t>倍近い性能を実現</a:t>
            </a:r>
          </a:p>
        </p:txBody>
      </p:sp>
      <p:sp>
        <p:nvSpPr>
          <p:cNvPr id="6" name="コンテンツ プレースホルダー 5">
            <a:extLst>
              <a:ext uri="{FF2B5EF4-FFF2-40B4-BE49-F238E27FC236}">
                <a16:creationId xmlns:a16="http://schemas.microsoft.com/office/drawing/2014/main" id="{57352022-BC43-4F77-91D2-73B983B650CA}"/>
              </a:ext>
            </a:extLst>
          </p:cNvPr>
          <p:cNvSpPr>
            <a:spLocks noGrp="1"/>
          </p:cNvSpPr>
          <p:nvPr>
            <p:ph idx="1"/>
          </p:nvPr>
        </p:nvSpPr>
        <p:spPr/>
        <p:txBody>
          <a:bodyPr/>
          <a:lstStyle/>
          <a:p>
            <a:endParaRPr lang="ja-JP" altLang="en-US" dirty="0"/>
          </a:p>
        </p:txBody>
      </p:sp>
      <p:graphicFrame>
        <p:nvGraphicFramePr>
          <p:cNvPr id="9" name="コンテンツ プレースホルダー 3">
            <a:extLst>
              <a:ext uri="{FF2B5EF4-FFF2-40B4-BE49-F238E27FC236}">
                <a16:creationId xmlns:a16="http://schemas.microsoft.com/office/drawing/2014/main" id="{74CE0FD0-EE86-4F22-B2DB-1B7F68173A03}"/>
              </a:ext>
            </a:extLst>
          </p:cNvPr>
          <p:cNvGraphicFramePr>
            <a:graphicFrameLocks/>
          </p:cNvGraphicFramePr>
          <p:nvPr/>
        </p:nvGraphicFramePr>
        <p:xfrm>
          <a:off x="649283" y="1652387"/>
          <a:ext cx="7784476" cy="3712878"/>
        </p:xfrm>
        <a:graphic>
          <a:graphicData uri="http://schemas.openxmlformats.org/drawingml/2006/table">
            <a:tbl>
              <a:tblPr firstRow="1" bandRow="1">
                <a:tableStyleId>{5C22544A-7EE6-4342-B048-85BDC9FD1C3A}</a:tableStyleId>
              </a:tblPr>
              <a:tblGrid>
                <a:gridCol w="2014674">
                  <a:extLst>
                    <a:ext uri="{9D8B030D-6E8A-4147-A177-3AD203B41FA5}">
                      <a16:colId xmlns:a16="http://schemas.microsoft.com/office/drawing/2014/main" val="20000"/>
                    </a:ext>
                  </a:extLst>
                </a:gridCol>
                <a:gridCol w="1194982">
                  <a:extLst>
                    <a:ext uri="{9D8B030D-6E8A-4147-A177-3AD203B41FA5}">
                      <a16:colId xmlns:a16="http://schemas.microsoft.com/office/drawing/2014/main" val="20001"/>
                    </a:ext>
                  </a:extLst>
                </a:gridCol>
                <a:gridCol w="1364420">
                  <a:extLst>
                    <a:ext uri="{9D8B030D-6E8A-4147-A177-3AD203B41FA5}">
                      <a16:colId xmlns:a16="http://schemas.microsoft.com/office/drawing/2014/main" val="20002"/>
                    </a:ext>
                  </a:extLst>
                </a:gridCol>
                <a:gridCol w="1605200">
                  <a:extLst>
                    <a:ext uri="{9D8B030D-6E8A-4147-A177-3AD203B41FA5}">
                      <a16:colId xmlns:a16="http://schemas.microsoft.com/office/drawing/2014/main" val="20003"/>
                    </a:ext>
                  </a:extLst>
                </a:gridCol>
                <a:gridCol w="1605200">
                  <a:extLst>
                    <a:ext uri="{9D8B030D-6E8A-4147-A177-3AD203B41FA5}">
                      <a16:colId xmlns:a16="http://schemas.microsoft.com/office/drawing/2014/main" val="2213570094"/>
                    </a:ext>
                  </a:extLst>
                </a:gridCol>
              </a:tblGrid>
              <a:tr h="656289">
                <a:tc>
                  <a:txBody>
                    <a:bodyPr/>
                    <a:lstStyle/>
                    <a:p>
                      <a:endParaRPr kumimoji="1" lang="ja-JP" altLang="en-US" sz="1400" dirty="0"/>
                    </a:p>
                  </a:txBody>
                  <a:tcPr marL="68580" marR="68580" marT="34290" marB="34290"/>
                </a:tc>
                <a:tc>
                  <a:txBody>
                    <a:bodyPr/>
                    <a:lstStyle/>
                    <a:p>
                      <a:r>
                        <a:rPr kumimoji="1" lang="en-US" altLang="ja-JP" sz="2100" dirty="0"/>
                        <a:t>Gen1</a:t>
                      </a:r>
                      <a:endParaRPr kumimoji="1" lang="ja-JP" altLang="en-US" sz="2100" dirty="0"/>
                    </a:p>
                  </a:txBody>
                  <a:tcPr marL="68580" marR="68580" marT="34290" marB="34290"/>
                </a:tc>
                <a:tc>
                  <a:txBody>
                    <a:bodyPr/>
                    <a:lstStyle/>
                    <a:p>
                      <a:r>
                        <a:rPr kumimoji="1" lang="en-US" altLang="ja-JP" sz="2100" dirty="0"/>
                        <a:t>Gen2</a:t>
                      </a:r>
                      <a:endParaRPr kumimoji="1" lang="ja-JP" altLang="en-US" sz="2100" dirty="0"/>
                    </a:p>
                  </a:txBody>
                  <a:tcPr marL="68580" marR="68580" marT="34290" marB="34290"/>
                </a:tc>
                <a:tc>
                  <a:txBody>
                    <a:bodyPr/>
                    <a:lstStyle/>
                    <a:p>
                      <a:r>
                        <a:rPr kumimoji="1" lang="en-US" altLang="ja-JP" sz="2100" dirty="0"/>
                        <a:t>Gen3</a:t>
                      </a:r>
                      <a:endParaRPr kumimoji="1" lang="ja-JP" altLang="en-US" sz="2100" dirty="0"/>
                    </a:p>
                  </a:txBody>
                  <a:tcPr marL="68580" marR="68580" marT="34290" marB="34290"/>
                </a:tc>
                <a:tc>
                  <a:txBody>
                    <a:bodyPr/>
                    <a:lstStyle/>
                    <a:p>
                      <a:r>
                        <a:rPr kumimoji="1" lang="en-US" altLang="ja-JP" sz="2100" dirty="0"/>
                        <a:t>Gen4</a:t>
                      </a:r>
                      <a:endParaRPr kumimoji="1" lang="ja-JP" altLang="en-US" sz="2100" dirty="0"/>
                    </a:p>
                  </a:txBody>
                  <a:tcPr marL="68580" marR="68580" marT="34290" marB="34290"/>
                </a:tc>
                <a:extLst>
                  <a:ext uri="{0D108BD9-81ED-4DB2-BD59-A6C34878D82A}">
                    <a16:rowId xmlns:a16="http://schemas.microsoft.com/office/drawing/2014/main" val="10000"/>
                  </a:ext>
                </a:extLst>
              </a:tr>
              <a:tr h="800100">
                <a:tc>
                  <a:txBody>
                    <a:bodyPr/>
                    <a:lstStyle/>
                    <a:p>
                      <a:r>
                        <a:rPr kumimoji="1" lang="en-US" altLang="ja-JP" sz="2400" dirty="0"/>
                        <a:t>Physical</a:t>
                      </a:r>
                      <a:r>
                        <a:rPr kumimoji="1" lang="en-US" altLang="ja-JP" sz="2400" baseline="0" dirty="0"/>
                        <a:t> speed</a:t>
                      </a:r>
                      <a:r>
                        <a:rPr kumimoji="1" lang="ja-JP" altLang="en-US" sz="2400" dirty="0"/>
                        <a:t>（</a:t>
                      </a:r>
                      <a:r>
                        <a:rPr kumimoji="1" lang="en-US" altLang="ja-JP" sz="2400" dirty="0" err="1"/>
                        <a:t>Gbps</a:t>
                      </a:r>
                      <a:r>
                        <a:rPr kumimoji="1" lang="ja-JP" altLang="en-US" sz="2400" dirty="0"/>
                        <a:t>）</a:t>
                      </a:r>
                    </a:p>
                  </a:txBody>
                  <a:tcPr marL="68580" marR="68580" marT="34290" marB="34290"/>
                </a:tc>
                <a:tc>
                  <a:txBody>
                    <a:bodyPr/>
                    <a:lstStyle/>
                    <a:p>
                      <a:r>
                        <a:rPr kumimoji="1" lang="en-US" altLang="ja-JP" sz="2400" dirty="0"/>
                        <a:t>2.5</a:t>
                      </a:r>
                      <a:endParaRPr kumimoji="1" lang="ja-JP" altLang="en-US" sz="2400" dirty="0"/>
                    </a:p>
                  </a:txBody>
                  <a:tcPr marL="68580" marR="68580" marT="34290" marB="34290"/>
                </a:tc>
                <a:tc>
                  <a:txBody>
                    <a:bodyPr/>
                    <a:lstStyle/>
                    <a:p>
                      <a:r>
                        <a:rPr kumimoji="1" lang="en-US" altLang="ja-JP" sz="2400" dirty="0"/>
                        <a:t>5</a:t>
                      </a:r>
                      <a:endParaRPr kumimoji="1" lang="ja-JP" altLang="en-US" sz="2400" dirty="0"/>
                    </a:p>
                  </a:txBody>
                  <a:tcPr marL="68580" marR="68580" marT="34290" marB="34290"/>
                </a:tc>
                <a:tc>
                  <a:txBody>
                    <a:bodyPr/>
                    <a:lstStyle/>
                    <a:p>
                      <a:r>
                        <a:rPr kumimoji="1" lang="en-US" altLang="ja-JP" sz="2400" dirty="0"/>
                        <a:t>8</a:t>
                      </a:r>
                      <a:endParaRPr kumimoji="1" lang="ja-JP" altLang="en-US" sz="2400" dirty="0"/>
                    </a:p>
                  </a:txBody>
                  <a:tcPr marL="68580" marR="68580" marT="34290" marB="34290"/>
                </a:tc>
                <a:tc>
                  <a:txBody>
                    <a:bodyPr/>
                    <a:lstStyle/>
                    <a:p>
                      <a:r>
                        <a:rPr kumimoji="1" lang="en-US" altLang="ja-JP" sz="2400" dirty="0"/>
                        <a:t>16</a:t>
                      </a:r>
                      <a:endParaRPr kumimoji="1" lang="ja-JP" altLang="en-US" sz="2400" dirty="0"/>
                    </a:p>
                  </a:txBody>
                  <a:tcPr marL="68580" marR="68580" marT="34290" marB="34290"/>
                </a:tc>
                <a:extLst>
                  <a:ext uri="{0D108BD9-81ED-4DB2-BD59-A6C34878D82A}">
                    <a16:rowId xmlns:a16="http://schemas.microsoft.com/office/drawing/2014/main" val="10001"/>
                  </a:ext>
                </a:extLst>
              </a:tr>
              <a:tr h="800100">
                <a:tc>
                  <a:txBody>
                    <a:bodyPr/>
                    <a:lstStyle/>
                    <a:p>
                      <a:r>
                        <a:rPr kumimoji="1" lang="en-US" altLang="ja-JP" sz="2400" dirty="0"/>
                        <a:t>Bandwidth</a:t>
                      </a:r>
                      <a:r>
                        <a:rPr kumimoji="1" lang="en-US" altLang="ja-JP" sz="2400" baseline="0" dirty="0"/>
                        <a:t> </a:t>
                      </a:r>
                      <a:r>
                        <a:rPr kumimoji="1" lang="en-US" altLang="ja-JP" sz="2400" dirty="0"/>
                        <a:t>(GB/sec)</a:t>
                      </a:r>
                      <a:endParaRPr kumimoji="1" lang="ja-JP" altLang="en-US" sz="2400" dirty="0"/>
                    </a:p>
                  </a:txBody>
                  <a:tcPr marL="68580" marR="68580" marT="34290" marB="34290"/>
                </a:tc>
                <a:tc>
                  <a:txBody>
                    <a:bodyPr/>
                    <a:lstStyle/>
                    <a:p>
                      <a:r>
                        <a:rPr kumimoji="1" lang="en-US" altLang="ja-JP" sz="2400" dirty="0"/>
                        <a:t>0.25</a:t>
                      </a:r>
                      <a:endParaRPr kumimoji="1" lang="ja-JP" altLang="en-US" sz="2400" dirty="0"/>
                    </a:p>
                  </a:txBody>
                  <a:tcPr marL="68580" marR="68580" marT="34290" marB="34290"/>
                </a:tc>
                <a:tc>
                  <a:txBody>
                    <a:bodyPr/>
                    <a:lstStyle/>
                    <a:p>
                      <a:r>
                        <a:rPr kumimoji="1" lang="en-US" altLang="ja-JP" sz="2400" dirty="0"/>
                        <a:t>0.5</a:t>
                      </a:r>
                      <a:endParaRPr kumimoji="1" lang="ja-JP" altLang="en-US" sz="2400" dirty="0"/>
                    </a:p>
                  </a:txBody>
                  <a:tcPr marL="68580" marR="68580" marT="34290" marB="34290"/>
                </a:tc>
                <a:tc>
                  <a:txBody>
                    <a:bodyPr/>
                    <a:lstStyle/>
                    <a:p>
                      <a:r>
                        <a:rPr kumimoji="1" lang="en-US" altLang="ja-JP" sz="2400" dirty="0"/>
                        <a:t>1.0 (0.985)</a:t>
                      </a:r>
                      <a:endParaRPr kumimoji="1" lang="ja-JP" altLang="en-US" sz="2400" dirty="0"/>
                    </a:p>
                  </a:txBody>
                  <a:tcPr marL="68580" marR="68580" marT="34290" marB="34290"/>
                </a:tc>
                <a:tc>
                  <a:txBody>
                    <a:bodyPr/>
                    <a:lstStyle/>
                    <a:p>
                      <a:r>
                        <a:rPr kumimoji="1" lang="en-US" altLang="ja-JP" sz="2400" dirty="0"/>
                        <a:t>2.0</a:t>
                      </a:r>
                    </a:p>
                    <a:p>
                      <a:r>
                        <a:rPr kumimoji="1" lang="en-US" altLang="ja-JP" sz="2400" dirty="0"/>
                        <a:t>(1.969</a:t>
                      </a:r>
                      <a:r>
                        <a:rPr kumimoji="1" lang="ja-JP" altLang="en-US" sz="2400" dirty="0"/>
                        <a:t>）</a:t>
                      </a:r>
                    </a:p>
                  </a:txBody>
                  <a:tcPr marL="68580" marR="68580" marT="34290" marB="34290"/>
                </a:tc>
                <a:extLst>
                  <a:ext uri="{0D108BD9-81ED-4DB2-BD59-A6C34878D82A}">
                    <a16:rowId xmlns:a16="http://schemas.microsoft.com/office/drawing/2014/main" val="10002"/>
                  </a:ext>
                </a:extLst>
              </a:tr>
              <a:tr h="800100">
                <a:tc>
                  <a:txBody>
                    <a:bodyPr/>
                    <a:lstStyle/>
                    <a:p>
                      <a:r>
                        <a:rPr kumimoji="1" lang="en-US" altLang="ja-JP" sz="2400" dirty="0"/>
                        <a:t>x8</a:t>
                      </a:r>
                      <a:r>
                        <a:rPr kumimoji="1" lang="ja-JP" altLang="en-US" sz="2400" baseline="0" dirty="0"/>
                        <a:t> </a:t>
                      </a:r>
                      <a:r>
                        <a:rPr kumimoji="1" lang="en-US" altLang="ja-JP" sz="2400" baseline="0" dirty="0"/>
                        <a:t>bandwidth </a:t>
                      </a:r>
                      <a:r>
                        <a:rPr kumimoji="1" lang="en-US" altLang="ja-JP" sz="2400" dirty="0"/>
                        <a:t>(GB/sec)</a:t>
                      </a:r>
                      <a:endParaRPr kumimoji="1" lang="ja-JP" altLang="en-US" sz="2400" dirty="0"/>
                    </a:p>
                  </a:txBody>
                  <a:tcPr marL="68580" marR="68580" marT="34290" marB="34290"/>
                </a:tc>
                <a:tc>
                  <a:txBody>
                    <a:bodyPr/>
                    <a:lstStyle/>
                    <a:p>
                      <a:r>
                        <a:rPr kumimoji="1" lang="en-US" altLang="ja-JP" sz="2400" dirty="0"/>
                        <a:t>2.0</a:t>
                      </a:r>
                      <a:endParaRPr kumimoji="1" lang="ja-JP" altLang="en-US" sz="2400" dirty="0"/>
                    </a:p>
                  </a:txBody>
                  <a:tcPr marL="68580" marR="68580" marT="34290" marB="34290"/>
                </a:tc>
                <a:tc>
                  <a:txBody>
                    <a:bodyPr/>
                    <a:lstStyle/>
                    <a:p>
                      <a:r>
                        <a:rPr kumimoji="1" lang="en-US" altLang="ja-JP" sz="2400" dirty="0"/>
                        <a:t>4.0</a:t>
                      </a:r>
                      <a:endParaRPr kumimoji="1" lang="ja-JP" altLang="en-US" sz="2400" dirty="0"/>
                    </a:p>
                  </a:txBody>
                  <a:tcPr marL="68580" marR="68580" marT="34290" marB="34290"/>
                </a:tc>
                <a:tc>
                  <a:txBody>
                    <a:bodyPr/>
                    <a:lstStyle/>
                    <a:p>
                      <a:r>
                        <a:rPr kumimoji="1" lang="en-US" altLang="ja-JP" sz="2400" dirty="0"/>
                        <a:t>7.9</a:t>
                      </a:r>
                      <a:endParaRPr kumimoji="1" lang="ja-JP" altLang="en-US" sz="2400" dirty="0"/>
                    </a:p>
                  </a:txBody>
                  <a:tcPr marL="68580" marR="68580" marT="34290" marB="34290"/>
                </a:tc>
                <a:tc>
                  <a:txBody>
                    <a:bodyPr/>
                    <a:lstStyle/>
                    <a:p>
                      <a:r>
                        <a:rPr kumimoji="1" lang="en-US" altLang="ja-JP" sz="2400" dirty="0"/>
                        <a:t>15.75</a:t>
                      </a:r>
                      <a:endParaRPr kumimoji="1" lang="ja-JP" altLang="en-US" sz="2400" dirty="0"/>
                    </a:p>
                  </a:txBody>
                  <a:tcPr marL="68580" marR="68580" marT="34290" marB="34290"/>
                </a:tc>
                <a:extLst>
                  <a:ext uri="{0D108BD9-81ED-4DB2-BD59-A6C34878D82A}">
                    <a16:rowId xmlns:a16="http://schemas.microsoft.com/office/drawing/2014/main" val="10003"/>
                  </a:ext>
                </a:extLst>
              </a:tr>
              <a:tr h="656289">
                <a:tc>
                  <a:txBody>
                    <a:bodyPr/>
                    <a:lstStyle/>
                    <a:p>
                      <a:r>
                        <a:rPr kumimoji="1" lang="en-US" altLang="ja-JP" sz="2400" dirty="0"/>
                        <a:t>Encoding</a:t>
                      </a:r>
                      <a:endParaRPr kumimoji="1" lang="ja-JP" altLang="en-US" sz="2400" dirty="0"/>
                    </a:p>
                  </a:txBody>
                  <a:tcPr marL="68580" marR="68580" marT="34290" marB="34290"/>
                </a:tc>
                <a:tc>
                  <a:txBody>
                    <a:bodyPr/>
                    <a:lstStyle/>
                    <a:p>
                      <a:r>
                        <a:rPr kumimoji="1" lang="en-US" altLang="ja-JP" sz="2400" dirty="0"/>
                        <a:t>8b/10b</a:t>
                      </a:r>
                      <a:endParaRPr kumimoji="1" lang="ja-JP" altLang="en-US" sz="2400" dirty="0"/>
                    </a:p>
                  </a:txBody>
                  <a:tcPr marL="68580" marR="68580" marT="34290" marB="34290"/>
                </a:tc>
                <a:tc>
                  <a:txBody>
                    <a:bodyPr/>
                    <a:lstStyle/>
                    <a:p>
                      <a:r>
                        <a:rPr kumimoji="1" lang="en-US" altLang="ja-JP" sz="2400" dirty="0"/>
                        <a:t>8b/10b</a:t>
                      </a:r>
                      <a:endParaRPr kumimoji="1" lang="ja-JP" altLang="en-US" sz="2400" dirty="0"/>
                    </a:p>
                  </a:txBody>
                  <a:tcPr marL="68580" marR="68580" marT="34290" marB="34290"/>
                </a:tc>
                <a:tc>
                  <a:txBody>
                    <a:bodyPr/>
                    <a:lstStyle/>
                    <a:p>
                      <a:r>
                        <a:rPr kumimoji="1" lang="en-US" altLang="ja-JP" sz="2400" dirty="0"/>
                        <a:t>128b/130b</a:t>
                      </a:r>
                      <a:endParaRPr kumimoji="1" lang="ja-JP" altLang="en-US" sz="2400" dirty="0"/>
                    </a:p>
                  </a:txBody>
                  <a:tcPr marL="68580" marR="68580" marT="34290" marB="34290"/>
                </a:tc>
                <a:tc>
                  <a:txBody>
                    <a:bodyPr/>
                    <a:lstStyle/>
                    <a:p>
                      <a:r>
                        <a:rPr kumimoji="1" lang="en-US" altLang="ja-JP" sz="2400" dirty="0"/>
                        <a:t>128b/130b</a:t>
                      </a:r>
                      <a:endParaRPr kumimoji="1" lang="ja-JP" altLang="en-US" sz="2400" dirty="0"/>
                    </a:p>
                  </a:txBody>
                  <a:tcPr marL="68580" marR="68580" marT="34290" marB="34290"/>
                </a:tc>
                <a:extLst>
                  <a:ext uri="{0D108BD9-81ED-4DB2-BD59-A6C34878D82A}">
                    <a16:rowId xmlns:a16="http://schemas.microsoft.com/office/drawing/2014/main" val="10004"/>
                  </a:ext>
                </a:extLst>
              </a:tr>
            </a:tbl>
          </a:graphicData>
        </a:graphic>
      </p:graphicFrame>
      <p:sp>
        <p:nvSpPr>
          <p:cNvPr id="2" name="正方形/長方形 1">
            <a:extLst>
              <a:ext uri="{FF2B5EF4-FFF2-40B4-BE49-F238E27FC236}">
                <a16:creationId xmlns:a16="http://schemas.microsoft.com/office/drawing/2014/main" id="{5DC52212-AD52-4F09-A610-DC55E550DA1E}"/>
              </a:ext>
            </a:extLst>
          </p:cNvPr>
          <p:cNvSpPr/>
          <p:nvPr/>
        </p:nvSpPr>
        <p:spPr>
          <a:xfrm>
            <a:off x="660713" y="5405195"/>
            <a:ext cx="7869237" cy="4497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3" name="テキスト ボックス 2">
            <a:extLst>
              <a:ext uri="{FF2B5EF4-FFF2-40B4-BE49-F238E27FC236}">
                <a16:creationId xmlns:a16="http://schemas.microsoft.com/office/drawing/2014/main" id="{3EE5BC2A-8E5A-4AAA-B567-DBE60024E29D}"/>
              </a:ext>
            </a:extLst>
          </p:cNvPr>
          <p:cNvSpPr txBox="1"/>
          <p:nvPr/>
        </p:nvSpPr>
        <p:spPr>
          <a:xfrm>
            <a:off x="838140" y="5505576"/>
            <a:ext cx="3506153" cy="369332"/>
          </a:xfrm>
          <a:prstGeom prst="rect">
            <a:avLst/>
          </a:prstGeom>
          <a:noFill/>
        </p:spPr>
        <p:txBody>
          <a:bodyPr wrap="none" rtlCol="0">
            <a:spAutoFit/>
          </a:bodyPr>
          <a:lstStyle/>
          <a:p>
            <a:r>
              <a:rPr kumimoji="1" lang="en-US" altLang="ja-JP" dirty="0"/>
              <a:t>Now, Gen5 is under preparation.</a:t>
            </a:r>
            <a:endParaRPr kumimoji="1" lang="ja-JP" altLang="en-US"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lstStyle/>
          <a:p>
            <a:pPr eaLnBrk="1" hangingPunct="1"/>
            <a:r>
              <a:rPr lang="en-US" altLang="ja-JP" sz="3800"/>
              <a:t>An example of bus system using PCI express</a:t>
            </a:r>
          </a:p>
        </p:txBody>
      </p:sp>
      <p:sp>
        <p:nvSpPr>
          <p:cNvPr id="38915" name="Oval 3"/>
          <p:cNvSpPr>
            <a:spLocks noChangeArrowheads="1"/>
          </p:cNvSpPr>
          <p:nvPr/>
        </p:nvSpPr>
        <p:spPr bwMode="auto">
          <a:xfrm>
            <a:off x="3348038" y="1341438"/>
            <a:ext cx="1223962" cy="431800"/>
          </a:xfrm>
          <a:prstGeom prst="ellipse">
            <a:avLst/>
          </a:prstGeom>
          <a:solidFill>
            <a:srgbClr val="FFFF99"/>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a:t>CPU</a:t>
            </a:r>
          </a:p>
        </p:txBody>
      </p:sp>
      <p:sp>
        <p:nvSpPr>
          <p:cNvPr id="38916" name="Rectangle 4"/>
          <p:cNvSpPr>
            <a:spLocks noChangeArrowheads="1"/>
          </p:cNvSpPr>
          <p:nvPr/>
        </p:nvSpPr>
        <p:spPr bwMode="auto">
          <a:xfrm>
            <a:off x="2987675" y="2132013"/>
            <a:ext cx="1800225" cy="576262"/>
          </a:xfrm>
          <a:prstGeom prst="rect">
            <a:avLst/>
          </a:prstGeom>
          <a:solidFill>
            <a:srgbClr val="FF6699"/>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a:t>Root Complex</a:t>
            </a:r>
          </a:p>
        </p:txBody>
      </p:sp>
      <p:sp>
        <p:nvSpPr>
          <p:cNvPr id="38917" name="AutoShape 5"/>
          <p:cNvSpPr>
            <a:spLocks noChangeArrowheads="1"/>
          </p:cNvSpPr>
          <p:nvPr/>
        </p:nvSpPr>
        <p:spPr bwMode="auto">
          <a:xfrm>
            <a:off x="3851275" y="1773238"/>
            <a:ext cx="288925" cy="360362"/>
          </a:xfrm>
          <a:prstGeom prst="upDownArrow">
            <a:avLst>
              <a:gd name="adj1" fmla="val 50000"/>
              <a:gd name="adj2" fmla="val 24945"/>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8918" name="AutoShape 6"/>
          <p:cNvSpPr>
            <a:spLocks noChangeArrowheads="1"/>
          </p:cNvSpPr>
          <p:nvPr/>
        </p:nvSpPr>
        <p:spPr bwMode="auto">
          <a:xfrm>
            <a:off x="4787900" y="2276475"/>
            <a:ext cx="647700" cy="288925"/>
          </a:xfrm>
          <a:prstGeom prst="leftRightArrow">
            <a:avLst>
              <a:gd name="adj1" fmla="val 50000"/>
              <a:gd name="adj2" fmla="val 44835"/>
            </a:avLst>
          </a:prstGeom>
          <a:solidFill>
            <a:schemeClr val="accent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8919" name="Rectangle 7"/>
          <p:cNvSpPr>
            <a:spLocks noChangeArrowheads="1"/>
          </p:cNvSpPr>
          <p:nvPr/>
        </p:nvSpPr>
        <p:spPr bwMode="auto">
          <a:xfrm>
            <a:off x="5508625" y="2060575"/>
            <a:ext cx="1223963" cy="576263"/>
          </a:xfrm>
          <a:prstGeom prst="rect">
            <a:avLst/>
          </a:prstGeom>
          <a:solidFill>
            <a:srgbClr val="CCFF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a:t>Memory</a:t>
            </a:r>
          </a:p>
        </p:txBody>
      </p:sp>
      <p:sp>
        <p:nvSpPr>
          <p:cNvPr id="38920" name="Text Box 8"/>
          <p:cNvSpPr txBox="1">
            <a:spLocks noChangeArrowheads="1"/>
          </p:cNvSpPr>
          <p:nvPr/>
        </p:nvSpPr>
        <p:spPr bwMode="auto">
          <a:xfrm>
            <a:off x="4192588" y="1720850"/>
            <a:ext cx="13779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a:t>System bus</a:t>
            </a:r>
          </a:p>
        </p:txBody>
      </p:sp>
      <p:sp>
        <p:nvSpPr>
          <p:cNvPr id="38921" name="Text Box 9"/>
          <p:cNvSpPr txBox="1">
            <a:spLocks noChangeArrowheads="1"/>
          </p:cNvSpPr>
          <p:nvPr/>
        </p:nvSpPr>
        <p:spPr bwMode="auto">
          <a:xfrm>
            <a:off x="4767263" y="2655888"/>
            <a:ext cx="14414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a:t>Memory bus</a:t>
            </a:r>
          </a:p>
        </p:txBody>
      </p:sp>
      <p:sp>
        <p:nvSpPr>
          <p:cNvPr id="38922" name="AutoShape 10"/>
          <p:cNvSpPr>
            <a:spLocks noChangeArrowheads="1"/>
          </p:cNvSpPr>
          <p:nvPr/>
        </p:nvSpPr>
        <p:spPr bwMode="auto">
          <a:xfrm>
            <a:off x="2124075" y="2276475"/>
            <a:ext cx="863600" cy="215900"/>
          </a:xfrm>
          <a:prstGeom prst="leftRightArrow">
            <a:avLst>
              <a:gd name="adj1" fmla="val 50000"/>
              <a:gd name="adj2" fmla="val 80000"/>
            </a:avLst>
          </a:prstGeom>
          <a:solidFill>
            <a:srgbClr val="CC00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8923" name="Rectangle 11"/>
          <p:cNvSpPr>
            <a:spLocks noChangeArrowheads="1"/>
          </p:cNvSpPr>
          <p:nvPr/>
        </p:nvSpPr>
        <p:spPr bwMode="auto">
          <a:xfrm>
            <a:off x="755650" y="2133600"/>
            <a:ext cx="1368425" cy="57467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a:t>Graphics</a:t>
            </a:r>
          </a:p>
        </p:txBody>
      </p:sp>
      <p:sp>
        <p:nvSpPr>
          <p:cNvPr id="38924" name="AutoShape 12"/>
          <p:cNvSpPr>
            <a:spLocks noChangeArrowheads="1"/>
          </p:cNvSpPr>
          <p:nvPr/>
        </p:nvSpPr>
        <p:spPr bwMode="auto">
          <a:xfrm>
            <a:off x="2987675" y="2781300"/>
            <a:ext cx="215900" cy="576263"/>
          </a:xfrm>
          <a:prstGeom prst="upDownArrow">
            <a:avLst>
              <a:gd name="adj1" fmla="val 50000"/>
              <a:gd name="adj2" fmla="val 53382"/>
            </a:avLst>
          </a:prstGeom>
          <a:solidFill>
            <a:srgbClr val="CC00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8925" name="AutoShape 13"/>
          <p:cNvSpPr>
            <a:spLocks noChangeArrowheads="1"/>
          </p:cNvSpPr>
          <p:nvPr/>
        </p:nvSpPr>
        <p:spPr bwMode="auto">
          <a:xfrm>
            <a:off x="4427538" y="2781300"/>
            <a:ext cx="215900" cy="576263"/>
          </a:xfrm>
          <a:prstGeom prst="upDownArrow">
            <a:avLst>
              <a:gd name="adj1" fmla="val 50000"/>
              <a:gd name="adj2" fmla="val 53382"/>
            </a:avLst>
          </a:prstGeom>
          <a:solidFill>
            <a:srgbClr val="CC00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8926" name="Rectangle 14"/>
          <p:cNvSpPr>
            <a:spLocks noChangeArrowheads="1"/>
          </p:cNvSpPr>
          <p:nvPr/>
        </p:nvSpPr>
        <p:spPr bwMode="auto">
          <a:xfrm>
            <a:off x="2124075" y="3429000"/>
            <a:ext cx="1800225" cy="576263"/>
          </a:xfrm>
          <a:prstGeom prst="rect">
            <a:avLst/>
          </a:prstGeom>
          <a:solidFill>
            <a:srgbClr val="FF6699"/>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a:t>Switch</a:t>
            </a:r>
          </a:p>
        </p:txBody>
      </p:sp>
      <p:sp>
        <p:nvSpPr>
          <p:cNvPr id="38927" name="Rectangle 15"/>
          <p:cNvSpPr>
            <a:spLocks noChangeArrowheads="1"/>
          </p:cNvSpPr>
          <p:nvPr/>
        </p:nvSpPr>
        <p:spPr bwMode="auto">
          <a:xfrm>
            <a:off x="4140200" y="3429000"/>
            <a:ext cx="1800225" cy="576263"/>
          </a:xfrm>
          <a:prstGeom prst="rect">
            <a:avLst/>
          </a:prstGeom>
          <a:solidFill>
            <a:srgbClr val="FF6699"/>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a:t>Switch</a:t>
            </a:r>
          </a:p>
        </p:txBody>
      </p:sp>
      <p:sp>
        <p:nvSpPr>
          <p:cNvPr id="38928" name="AutoShape 16"/>
          <p:cNvSpPr>
            <a:spLocks noChangeArrowheads="1"/>
          </p:cNvSpPr>
          <p:nvPr/>
        </p:nvSpPr>
        <p:spPr bwMode="auto">
          <a:xfrm>
            <a:off x="2339975" y="4005263"/>
            <a:ext cx="215900" cy="576262"/>
          </a:xfrm>
          <a:prstGeom prst="upDownArrow">
            <a:avLst>
              <a:gd name="adj1" fmla="val 50000"/>
              <a:gd name="adj2" fmla="val 53382"/>
            </a:avLst>
          </a:prstGeom>
          <a:solidFill>
            <a:srgbClr val="CC00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8929" name="AutoShape 17"/>
          <p:cNvSpPr>
            <a:spLocks noChangeArrowheads="1"/>
          </p:cNvSpPr>
          <p:nvPr/>
        </p:nvSpPr>
        <p:spPr bwMode="auto">
          <a:xfrm>
            <a:off x="3419475" y="4005263"/>
            <a:ext cx="215900" cy="576262"/>
          </a:xfrm>
          <a:prstGeom prst="upDownArrow">
            <a:avLst>
              <a:gd name="adj1" fmla="val 50000"/>
              <a:gd name="adj2" fmla="val 53382"/>
            </a:avLst>
          </a:prstGeom>
          <a:solidFill>
            <a:srgbClr val="CC00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8930" name="AutoShape 18"/>
          <p:cNvSpPr>
            <a:spLocks noChangeArrowheads="1"/>
          </p:cNvSpPr>
          <p:nvPr/>
        </p:nvSpPr>
        <p:spPr bwMode="auto">
          <a:xfrm>
            <a:off x="4498975" y="4005263"/>
            <a:ext cx="215900" cy="576262"/>
          </a:xfrm>
          <a:prstGeom prst="upDownArrow">
            <a:avLst>
              <a:gd name="adj1" fmla="val 50000"/>
              <a:gd name="adj2" fmla="val 53382"/>
            </a:avLst>
          </a:prstGeom>
          <a:solidFill>
            <a:srgbClr val="CC00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8931" name="AutoShape 19"/>
          <p:cNvSpPr>
            <a:spLocks noChangeArrowheads="1"/>
          </p:cNvSpPr>
          <p:nvPr/>
        </p:nvSpPr>
        <p:spPr bwMode="auto">
          <a:xfrm>
            <a:off x="5578475" y="4005263"/>
            <a:ext cx="215900" cy="576262"/>
          </a:xfrm>
          <a:prstGeom prst="upDownArrow">
            <a:avLst>
              <a:gd name="adj1" fmla="val 50000"/>
              <a:gd name="adj2" fmla="val 53382"/>
            </a:avLst>
          </a:prstGeom>
          <a:solidFill>
            <a:srgbClr val="CC00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8932" name="Rectangle 20"/>
          <p:cNvSpPr>
            <a:spLocks noChangeArrowheads="1"/>
          </p:cNvSpPr>
          <p:nvPr/>
        </p:nvSpPr>
        <p:spPr bwMode="auto">
          <a:xfrm>
            <a:off x="2051050" y="4581525"/>
            <a:ext cx="792163" cy="576263"/>
          </a:xfrm>
          <a:prstGeom prst="rect">
            <a:avLst/>
          </a:prstGeom>
          <a:solidFill>
            <a:srgbClr val="CCFF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a:t>End </a:t>
            </a:r>
          </a:p>
          <a:p>
            <a:pPr algn="ctr" eaLnBrk="1" hangingPunct="1"/>
            <a:r>
              <a:rPr lang="en-US" altLang="ja-JP"/>
              <a:t>point</a:t>
            </a:r>
          </a:p>
        </p:txBody>
      </p:sp>
      <p:sp>
        <p:nvSpPr>
          <p:cNvPr id="38933" name="Rectangle 21"/>
          <p:cNvSpPr>
            <a:spLocks noChangeArrowheads="1"/>
          </p:cNvSpPr>
          <p:nvPr/>
        </p:nvSpPr>
        <p:spPr bwMode="auto">
          <a:xfrm>
            <a:off x="3132138" y="4581525"/>
            <a:ext cx="792162" cy="576263"/>
          </a:xfrm>
          <a:prstGeom prst="rect">
            <a:avLst/>
          </a:prstGeom>
          <a:solidFill>
            <a:srgbClr val="CCFF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a:t>End </a:t>
            </a:r>
          </a:p>
          <a:p>
            <a:pPr algn="ctr" eaLnBrk="1" hangingPunct="1"/>
            <a:r>
              <a:rPr lang="en-US" altLang="ja-JP"/>
              <a:t>point</a:t>
            </a:r>
          </a:p>
        </p:txBody>
      </p:sp>
      <p:sp>
        <p:nvSpPr>
          <p:cNvPr id="38934" name="Rectangle 22"/>
          <p:cNvSpPr>
            <a:spLocks noChangeArrowheads="1"/>
          </p:cNvSpPr>
          <p:nvPr/>
        </p:nvSpPr>
        <p:spPr bwMode="auto">
          <a:xfrm>
            <a:off x="4213225" y="4581525"/>
            <a:ext cx="792163" cy="576263"/>
          </a:xfrm>
          <a:prstGeom prst="rect">
            <a:avLst/>
          </a:prstGeom>
          <a:solidFill>
            <a:srgbClr val="CCFF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a:t>End </a:t>
            </a:r>
          </a:p>
          <a:p>
            <a:pPr algn="ctr" eaLnBrk="1" hangingPunct="1"/>
            <a:r>
              <a:rPr lang="en-US" altLang="ja-JP"/>
              <a:t>point</a:t>
            </a:r>
          </a:p>
        </p:txBody>
      </p:sp>
      <p:sp>
        <p:nvSpPr>
          <p:cNvPr id="38935" name="Rectangle 23"/>
          <p:cNvSpPr>
            <a:spLocks noChangeArrowheads="1"/>
          </p:cNvSpPr>
          <p:nvPr/>
        </p:nvSpPr>
        <p:spPr bwMode="auto">
          <a:xfrm>
            <a:off x="5364163" y="4581525"/>
            <a:ext cx="1512887" cy="576263"/>
          </a:xfrm>
          <a:prstGeom prst="rect">
            <a:avLst/>
          </a:prstGeom>
          <a:solidFill>
            <a:srgbClr val="FF6699"/>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a:t>PCI Bridge</a:t>
            </a:r>
          </a:p>
        </p:txBody>
      </p:sp>
      <p:sp>
        <p:nvSpPr>
          <p:cNvPr id="38936" name="AutoShape 24"/>
          <p:cNvSpPr>
            <a:spLocks noChangeArrowheads="1"/>
          </p:cNvSpPr>
          <p:nvPr/>
        </p:nvSpPr>
        <p:spPr bwMode="auto">
          <a:xfrm>
            <a:off x="5867400" y="5157788"/>
            <a:ext cx="144463" cy="647700"/>
          </a:xfrm>
          <a:prstGeom prst="upDownArrow">
            <a:avLst>
              <a:gd name="adj1" fmla="val 50000"/>
              <a:gd name="adj2" fmla="val 89670"/>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8937" name="Text Box 25"/>
          <p:cNvSpPr txBox="1">
            <a:spLocks noChangeArrowheads="1"/>
          </p:cNvSpPr>
          <p:nvPr/>
        </p:nvSpPr>
        <p:spPr bwMode="auto">
          <a:xfrm>
            <a:off x="6064250" y="5392738"/>
            <a:ext cx="9969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a:t>PCI bus</a:t>
            </a:r>
          </a:p>
        </p:txBody>
      </p:sp>
      <p:sp>
        <p:nvSpPr>
          <p:cNvPr id="38938" name="Text Box 26"/>
          <p:cNvSpPr txBox="1">
            <a:spLocks noChangeArrowheads="1"/>
          </p:cNvSpPr>
          <p:nvPr/>
        </p:nvSpPr>
        <p:spPr bwMode="auto">
          <a:xfrm>
            <a:off x="684213" y="3573463"/>
            <a:ext cx="100965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a:t>PCI</a:t>
            </a:r>
          </a:p>
          <a:p>
            <a:pPr eaLnBrk="1" hangingPunct="1"/>
            <a:r>
              <a:rPr lang="en-US" altLang="ja-JP"/>
              <a:t>Express</a:t>
            </a:r>
          </a:p>
        </p:txBody>
      </p:sp>
      <p:sp>
        <p:nvSpPr>
          <p:cNvPr id="38939" name="AutoShape 27"/>
          <p:cNvSpPr>
            <a:spLocks noChangeArrowheads="1"/>
          </p:cNvSpPr>
          <p:nvPr/>
        </p:nvSpPr>
        <p:spPr bwMode="auto">
          <a:xfrm>
            <a:off x="684213" y="3357563"/>
            <a:ext cx="1008062" cy="215900"/>
          </a:xfrm>
          <a:prstGeom prst="leftRightArrow">
            <a:avLst>
              <a:gd name="adj1" fmla="val 50000"/>
              <a:gd name="adj2" fmla="val 93382"/>
            </a:avLst>
          </a:prstGeom>
          <a:solidFill>
            <a:srgbClr val="CC00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p:txBody>
          <a:bodyPr/>
          <a:lstStyle/>
          <a:p>
            <a:pPr eaLnBrk="1" hangingPunct="1"/>
            <a:r>
              <a:rPr lang="en-US" altLang="ja-JP"/>
              <a:t>On-chip bus</a:t>
            </a:r>
          </a:p>
        </p:txBody>
      </p:sp>
      <p:sp>
        <p:nvSpPr>
          <p:cNvPr id="39939" name="Rectangle 3"/>
          <p:cNvSpPr>
            <a:spLocks noGrp="1" noChangeArrowheads="1"/>
          </p:cNvSpPr>
          <p:nvPr>
            <p:ph type="body" idx="1"/>
          </p:nvPr>
        </p:nvSpPr>
        <p:spPr/>
        <p:txBody>
          <a:bodyPr/>
          <a:lstStyle/>
          <a:p>
            <a:pPr eaLnBrk="1" hangingPunct="1">
              <a:lnSpc>
                <a:spcPct val="90000"/>
              </a:lnSpc>
            </a:pPr>
            <a:r>
              <a:rPr lang="en-US" altLang="ja-JP" sz="2600"/>
              <a:t>For on-chip implementation, various types of IP (Intellectual Property) must be connected.</a:t>
            </a:r>
          </a:p>
          <a:p>
            <a:pPr eaLnBrk="1" hangingPunct="1">
              <a:lnSpc>
                <a:spcPct val="90000"/>
              </a:lnSpc>
            </a:pPr>
            <a:r>
              <a:rPr lang="en-US" altLang="ja-JP" sz="2600"/>
              <a:t>Standard bus is required.</a:t>
            </a:r>
          </a:p>
          <a:p>
            <a:pPr lvl="1" eaLnBrk="1" hangingPunct="1">
              <a:lnSpc>
                <a:spcPct val="90000"/>
              </a:lnSpc>
            </a:pPr>
            <a:r>
              <a:rPr lang="en-US" altLang="ja-JP" sz="2200"/>
              <a:t>AMBA (Advanced Microcontroller Bus Architecture): a bus for ARM cores.</a:t>
            </a:r>
          </a:p>
          <a:p>
            <a:pPr lvl="1" eaLnBrk="1" hangingPunct="1">
              <a:lnSpc>
                <a:spcPct val="90000"/>
              </a:lnSpc>
            </a:pPr>
            <a:r>
              <a:rPr lang="en-US" altLang="ja-JP" sz="2200"/>
              <a:t>CoreConnect: a bus for PowerPC cores.</a:t>
            </a:r>
          </a:p>
          <a:p>
            <a:pPr lvl="1" eaLnBrk="1" hangingPunct="1">
              <a:lnSpc>
                <a:spcPct val="90000"/>
              </a:lnSpc>
            </a:pPr>
            <a:r>
              <a:rPr lang="en-US" altLang="ja-JP" sz="2200"/>
              <a:t>Wrapper based buses</a:t>
            </a:r>
          </a:p>
          <a:p>
            <a:pPr lvl="2" eaLnBrk="1" hangingPunct="1">
              <a:lnSpc>
                <a:spcPct val="90000"/>
              </a:lnSpc>
            </a:pPr>
            <a:r>
              <a:rPr lang="en-US" altLang="ja-JP" sz="2000"/>
              <a:t>IPs are wrapped in the standard interface.</a:t>
            </a:r>
          </a:p>
          <a:p>
            <a:pPr eaLnBrk="1" hangingPunct="1">
              <a:lnSpc>
                <a:spcPct val="90000"/>
              </a:lnSpc>
            </a:pPr>
            <a:r>
              <a:rPr lang="en-US" altLang="ja-JP" sz="2600"/>
              <a:t>For further performance improvement, NoCs (Network on Chips) are introduced.</a:t>
            </a:r>
          </a:p>
          <a:p>
            <a:pPr eaLnBrk="1" hangingPunct="1">
              <a:lnSpc>
                <a:spcPct val="90000"/>
              </a:lnSpc>
              <a:buFont typeface="Wingdings" panose="05000000000000000000" pitchFamily="2" charset="2"/>
              <a:buNone/>
            </a:pPr>
            <a:r>
              <a:rPr lang="en-US" altLang="ja-JP" sz="2600"/>
              <a:t> →</a:t>
            </a:r>
            <a:r>
              <a:rPr lang="ja-JP" altLang="en-US" sz="2600"/>
              <a:t>　</a:t>
            </a:r>
            <a:r>
              <a:rPr lang="en-US" altLang="ja-JP" sz="2600"/>
              <a:t>Introduced in the later part of this lecture</a:t>
            </a: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a:xfrm>
            <a:off x="457200" y="277813"/>
            <a:ext cx="8147050" cy="919162"/>
          </a:xfrm>
        </p:spPr>
        <p:txBody>
          <a:bodyPr/>
          <a:lstStyle/>
          <a:p>
            <a:pPr eaLnBrk="1" hangingPunct="1"/>
            <a:r>
              <a:rPr lang="en-US" altLang="ja-JP" sz="2900"/>
              <a:t>NEC MP211</a:t>
            </a:r>
            <a:endParaRPr lang="en-US" altLang="ja-JP" b="1">
              <a:solidFill>
                <a:schemeClr val="tx1"/>
              </a:solidFill>
            </a:endParaRPr>
          </a:p>
        </p:txBody>
      </p:sp>
      <p:grpSp>
        <p:nvGrpSpPr>
          <p:cNvPr id="40963" name="Group 3"/>
          <p:cNvGrpSpPr>
            <a:grpSpLocks/>
          </p:cNvGrpSpPr>
          <p:nvPr/>
        </p:nvGrpSpPr>
        <p:grpSpPr bwMode="auto">
          <a:xfrm>
            <a:off x="611188" y="2349500"/>
            <a:ext cx="1223962" cy="3384550"/>
            <a:chOff x="521" y="1480"/>
            <a:chExt cx="952" cy="2132"/>
          </a:xfrm>
        </p:grpSpPr>
        <p:sp>
          <p:nvSpPr>
            <p:cNvPr id="41085" name="Rectangle 4"/>
            <p:cNvSpPr>
              <a:spLocks noChangeArrowheads="1"/>
            </p:cNvSpPr>
            <p:nvPr/>
          </p:nvSpPr>
          <p:spPr bwMode="auto">
            <a:xfrm>
              <a:off x="521" y="2024"/>
              <a:ext cx="952" cy="953"/>
            </a:xfrm>
            <a:prstGeom prst="rect">
              <a:avLst/>
            </a:prstGeom>
            <a:solidFill>
              <a:schemeClr val="hlink"/>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41086" name="Rectangle 5"/>
            <p:cNvSpPr>
              <a:spLocks noChangeArrowheads="1"/>
            </p:cNvSpPr>
            <p:nvPr/>
          </p:nvSpPr>
          <p:spPr bwMode="auto">
            <a:xfrm>
              <a:off x="521" y="1480"/>
              <a:ext cx="952" cy="454"/>
            </a:xfrm>
            <a:prstGeom prst="rect">
              <a:avLst/>
            </a:prstGeom>
            <a:solidFill>
              <a:schemeClr val="hlink"/>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41087" name="Rectangle 6"/>
            <p:cNvSpPr>
              <a:spLocks noChangeArrowheads="1"/>
            </p:cNvSpPr>
            <p:nvPr/>
          </p:nvSpPr>
          <p:spPr bwMode="auto">
            <a:xfrm>
              <a:off x="657" y="1525"/>
              <a:ext cx="726" cy="363"/>
            </a:xfrm>
            <a:prstGeom prst="rect">
              <a:avLst/>
            </a:prstGeom>
            <a:solidFill>
              <a:srgbClr val="FF99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sz="1600" b="1"/>
                <a:t>ARM926</a:t>
              </a:r>
            </a:p>
            <a:p>
              <a:pPr algn="ctr" eaLnBrk="1" hangingPunct="1"/>
              <a:r>
                <a:rPr lang="en-US" altLang="ja-JP" sz="1600" b="1"/>
                <a:t>PE0</a:t>
              </a:r>
            </a:p>
          </p:txBody>
        </p:sp>
        <p:sp>
          <p:nvSpPr>
            <p:cNvPr id="41088" name="Rectangle 7"/>
            <p:cNvSpPr>
              <a:spLocks noChangeArrowheads="1"/>
            </p:cNvSpPr>
            <p:nvPr/>
          </p:nvSpPr>
          <p:spPr bwMode="auto">
            <a:xfrm>
              <a:off x="657" y="2115"/>
              <a:ext cx="726" cy="363"/>
            </a:xfrm>
            <a:prstGeom prst="rect">
              <a:avLst/>
            </a:prstGeom>
            <a:solidFill>
              <a:srgbClr val="FF99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sz="1600" b="1"/>
                <a:t>ARM926</a:t>
              </a:r>
            </a:p>
            <a:p>
              <a:pPr algn="ctr" eaLnBrk="1" hangingPunct="1"/>
              <a:r>
                <a:rPr lang="en-US" altLang="ja-JP" sz="1600" b="1"/>
                <a:t>PE1</a:t>
              </a:r>
            </a:p>
          </p:txBody>
        </p:sp>
        <p:sp>
          <p:nvSpPr>
            <p:cNvPr id="41089" name="Rectangle 8"/>
            <p:cNvSpPr>
              <a:spLocks noChangeArrowheads="1"/>
            </p:cNvSpPr>
            <p:nvPr/>
          </p:nvSpPr>
          <p:spPr bwMode="auto">
            <a:xfrm>
              <a:off x="657" y="2523"/>
              <a:ext cx="726" cy="363"/>
            </a:xfrm>
            <a:prstGeom prst="rect">
              <a:avLst/>
            </a:prstGeom>
            <a:solidFill>
              <a:srgbClr val="FF99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sz="1600" b="1"/>
                <a:t>ARM926</a:t>
              </a:r>
            </a:p>
            <a:p>
              <a:pPr algn="ctr" eaLnBrk="1" hangingPunct="1"/>
              <a:r>
                <a:rPr lang="en-US" altLang="ja-JP" sz="1600" b="1"/>
                <a:t>PE2</a:t>
              </a:r>
            </a:p>
          </p:txBody>
        </p:sp>
        <p:sp>
          <p:nvSpPr>
            <p:cNvPr id="41090" name="Rectangle 9"/>
            <p:cNvSpPr>
              <a:spLocks noChangeArrowheads="1"/>
            </p:cNvSpPr>
            <p:nvPr/>
          </p:nvSpPr>
          <p:spPr bwMode="auto">
            <a:xfrm>
              <a:off x="521" y="3158"/>
              <a:ext cx="952" cy="454"/>
            </a:xfrm>
            <a:prstGeom prst="rect">
              <a:avLst/>
            </a:prstGeom>
            <a:solidFill>
              <a:schemeClr val="hlink"/>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41091" name="Rectangle 10"/>
            <p:cNvSpPr>
              <a:spLocks noChangeArrowheads="1"/>
            </p:cNvSpPr>
            <p:nvPr/>
          </p:nvSpPr>
          <p:spPr bwMode="auto">
            <a:xfrm>
              <a:off x="657" y="3203"/>
              <a:ext cx="726" cy="363"/>
            </a:xfrm>
            <a:prstGeom prst="rect">
              <a:avLst/>
            </a:prstGeom>
            <a:solidFill>
              <a:srgbClr val="FFFF66"/>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sz="1600" b="1"/>
                <a:t>SPX-K602</a:t>
              </a:r>
            </a:p>
            <a:p>
              <a:pPr algn="ctr" eaLnBrk="1" hangingPunct="1"/>
              <a:r>
                <a:rPr lang="en-US" altLang="ja-JP" sz="1600" b="1"/>
                <a:t>DSP</a:t>
              </a:r>
            </a:p>
          </p:txBody>
        </p:sp>
      </p:grpSp>
      <p:sp>
        <p:nvSpPr>
          <p:cNvPr id="40964" name="Line 11"/>
          <p:cNvSpPr>
            <a:spLocks noChangeShapeType="1"/>
          </p:cNvSpPr>
          <p:nvPr/>
        </p:nvSpPr>
        <p:spPr bwMode="auto">
          <a:xfrm>
            <a:off x="2195513" y="2278063"/>
            <a:ext cx="0" cy="3671887"/>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0965" name="Line 12"/>
          <p:cNvSpPr>
            <a:spLocks noChangeShapeType="1"/>
          </p:cNvSpPr>
          <p:nvPr/>
        </p:nvSpPr>
        <p:spPr bwMode="auto">
          <a:xfrm flipV="1">
            <a:off x="2195513" y="2276475"/>
            <a:ext cx="6553200" cy="1588"/>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0966" name="Rectangle 13"/>
          <p:cNvSpPr>
            <a:spLocks noChangeArrowheads="1"/>
          </p:cNvSpPr>
          <p:nvPr/>
        </p:nvSpPr>
        <p:spPr bwMode="auto">
          <a:xfrm>
            <a:off x="2339975" y="1484313"/>
            <a:ext cx="1008063" cy="360362"/>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sz="1600" b="1"/>
              <a:t>DMAC</a:t>
            </a:r>
          </a:p>
        </p:txBody>
      </p:sp>
      <p:sp>
        <p:nvSpPr>
          <p:cNvPr id="40967" name="Rectangle 14"/>
          <p:cNvSpPr>
            <a:spLocks noChangeArrowheads="1"/>
          </p:cNvSpPr>
          <p:nvPr/>
        </p:nvSpPr>
        <p:spPr bwMode="auto">
          <a:xfrm>
            <a:off x="3492500" y="1484313"/>
            <a:ext cx="503238" cy="576262"/>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sz="1600" b="1"/>
              <a:t>USB </a:t>
            </a:r>
          </a:p>
          <a:p>
            <a:pPr algn="ctr" eaLnBrk="1" hangingPunct="1"/>
            <a:r>
              <a:rPr lang="en-US" altLang="ja-JP" sz="1600" b="1"/>
              <a:t>OTG</a:t>
            </a:r>
          </a:p>
        </p:txBody>
      </p:sp>
      <p:sp>
        <p:nvSpPr>
          <p:cNvPr id="40968" name="Rectangle 15"/>
          <p:cNvSpPr>
            <a:spLocks noChangeArrowheads="1"/>
          </p:cNvSpPr>
          <p:nvPr/>
        </p:nvSpPr>
        <p:spPr bwMode="auto">
          <a:xfrm>
            <a:off x="4211638" y="1484313"/>
            <a:ext cx="647700" cy="576262"/>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sz="1600" b="1"/>
              <a:t>3D </a:t>
            </a:r>
          </a:p>
          <a:p>
            <a:pPr algn="ctr" eaLnBrk="1" hangingPunct="1"/>
            <a:r>
              <a:rPr lang="en-US" altLang="ja-JP" sz="1600" b="1"/>
              <a:t>Acc.</a:t>
            </a:r>
          </a:p>
        </p:txBody>
      </p:sp>
      <p:sp>
        <p:nvSpPr>
          <p:cNvPr id="40969" name="Rectangle 16"/>
          <p:cNvSpPr>
            <a:spLocks noChangeArrowheads="1"/>
          </p:cNvSpPr>
          <p:nvPr/>
        </p:nvSpPr>
        <p:spPr bwMode="auto">
          <a:xfrm>
            <a:off x="5076825" y="1412875"/>
            <a:ext cx="574675" cy="649288"/>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sz="1600" b="1"/>
              <a:t>Rot-</a:t>
            </a:r>
          </a:p>
          <a:p>
            <a:pPr algn="ctr" eaLnBrk="1" hangingPunct="1"/>
            <a:r>
              <a:rPr lang="en-US" altLang="ja-JP" sz="1600" b="1"/>
              <a:t>ater.</a:t>
            </a:r>
          </a:p>
        </p:txBody>
      </p:sp>
      <p:sp>
        <p:nvSpPr>
          <p:cNvPr id="40970" name="Rectangle 17"/>
          <p:cNvSpPr>
            <a:spLocks noChangeArrowheads="1"/>
          </p:cNvSpPr>
          <p:nvPr/>
        </p:nvSpPr>
        <p:spPr bwMode="auto">
          <a:xfrm>
            <a:off x="5867400" y="1484313"/>
            <a:ext cx="719138" cy="576262"/>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sz="1600" b="1"/>
              <a:t>Image</a:t>
            </a:r>
          </a:p>
          <a:p>
            <a:pPr algn="ctr" eaLnBrk="1" hangingPunct="1"/>
            <a:r>
              <a:rPr lang="en-US" altLang="ja-JP" sz="1600" b="1"/>
              <a:t>Acc.</a:t>
            </a:r>
          </a:p>
        </p:txBody>
      </p:sp>
      <p:sp>
        <p:nvSpPr>
          <p:cNvPr id="40971" name="Rectangle 18"/>
          <p:cNvSpPr>
            <a:spLocks noChangeArrowheads="1"/>
          </p:cNvSpPr>
          <p:nvPr/>
        </p:nvSpPr>
        <p:spPr bwMode="auto">
          <a:xfrm>
            <a:off x="6805613" y="1268413"/>
            <a:ext cx="790575" cy="792162"/>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sz="1600" b="1"/>
              <a:t>Cam</a:t>
            </a:r>
          </a:p>
          <a:p>
            <a:pPr algn="ctr" eaLnBrk="1" hangingPunct="1"/>
            <a:r>
              <a:rPr lang="en-US" altLang="ja-JP" sz="1600" b="1"/>
              <a:t>DTV</a:t>
            </a:r>
          </a:p>
          <a:p>
            <a:pPr algn="ctr" eaLnBrk="1" hangingPunct="1"/>
            <a:r>
              <a:rPr lang="en-US" altLang="ja-JP" sz="1600" b="1"/>
              <a:t>I/F.</a:t>
            </a:r>
          </a:p>
        </p:txBody>
      </p:sp>
      <p:sp>
        <p:nvSpPr>
          <p:cNvPr id="40972" name="Rectangle 19"/>
          <p:cNvSpPr>
            <a:spLocks noChangeArrowheads="1"/>
          </p:cNvSpPr>
          <p:nvPr/>
        </p:nvSpPr>
        <p:spPr bwMode="auto">
          <a:xfrm>
            <a:off x="7743825" y="1484313"/>
            <a:ext cx="719138" cy="576262"/>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sz="1600" b="1"/>
              <a:t>LCD</a:t>
            </a:r>
          </a:p>
          <a:p>
            <a:pPr algn="ctr" eaLnBrk="1" hangingPunct="1"/>
            <a:r>
              <a:rPr lang="en-US" altLang="ja-JP" sz="1600" b="1"/>
              <a:t>I/F</a:t>
            </a:r>
          </a:p>
        </p:txBody>
      </p:sp>
      <p:sp>
        <p:nvSpPr>
          <p:cNvPr id="40973" name="Rectangle 20"/>
          <p:cNvSpPr>
            <a:spLocks noChangeArrowheads="1"/>
          </p:cNvSpPr>
          <p:nvPr/>
        </p:nvSpPr>
        <p:spPr bwMode="auto">
          <a:xfrm>
            <a:off x="2627313" y="4508500"/>
            <a:ext cx="1152525" cy="57467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b="1"/>
              <a:t>Async</a:t>
            </a:r>
          </a:p>
          <a:p>
            <a:pPr algn="ctr" eaLnBrk="1" hangingPunct="1"/>
            <a:r>
              <a:rPr lang="en-US" altLang="ja-JP" b="1"/>
              <a:t>Bridge0</a:t>
            </a:r>
          </a:p>
        </p:txBody>
      </p:sp>
      <p:sp>
        <p:nvSpPr>
          <p:cNvPr id="40974" name="Rectangle 21"/>
          <p:cNvSpPr>
            <a:spLocks noChangeArrowheads="1"/>
          </p:cNvSpPr>
          <p:nvPr/>
        </p:nvSpPr>
        <p:spPr bwMode="auto">
          <a:xfrm>
            <a:off x="2627313" y="5230813"/>
            <a:ext cx="1152525" cy="57467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b="1"/>
              <a:t>Async</a:t>
            </a:r>
          </a:p>
          <a:p>
            <a:pPr algn="ctr" eaLnBrk="1" hangingPunct="1"/>
            <a:r>
              <a:rPr lang="en-US" altLang="ja-JP" b="1"/>
              <a:t>Bridge1</a:t>
            </a:r>
          </a:p>
        </p:txBody>
      </p:sp>
      <p:sp>
        <p:nvSpPr>
          <p:cNvPr id="40975" name="Rectangle 22"/>
          <p:cNvSpPr>
            <a:spLocks noChangeArrowheads="1"/>
          </p:cNvSpPr>
          <p:nvPr/>
        </p:nvSpPr>
        <p:spPr bwMode="auto">
          <a:xfrm>
            <a:off x="2627313" y="3500438"/>
            <a:ext cx="1152525" cy="574675"/>
          </a:xfrm>
          <a:prstGeom prst="rect">
            <a:avLst/>
          </a:prstGeom>
          <a:solidFill>
            <a:srgbClr val="99FF66"/>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b="1"/>
              <a:t>APB</a:t>
            </a:r>
          </a:p>
          <a:p>
            <a:pPr algn="ctr" eaLnBrk="1" hangingPunct="1"/>
            <a:r>
              <a:rPr lang="en-US" altLang="ja-JP" b="1"/>
              <a:t>Bridge0</a:t>
            </a:r>
          </a:p>
        </p:txBody>
      </p:sp>
      <p:grpSp>
        <p:nvGrpSpPr>
          <p:cNvPr id="40976" name="Group 23"/>
          <p:cNvGrpSpPr>
            <a:grpSpLocks/>
          </p:cNvGrpSpPr>
          <p:nvPr/>
        </p:nvGrpSpPr>
        <p:grpSpPr bwMode="auto">
          <a:xfrm>
            <a:off x="3779838" y="5373688"/>
            <a:ext cx="1439862" cy="576262"/>
            <a:chOff x="2517" y="3385"/>
            <a:chExt cx="907" cy="363"/>
          </a:xfrm>
        </p:grpSpPr>
        <p:sp>
          <p:nvSpPr>
            <p:cNvPr id="41080" name="Rectangle 24"/>
            <p:cNvSpPr>
              <a:spLocks noChangeArrowheads="1"/>
            </p:cNvSpPr>
            <p:nvPr/>
          </p:nvSpPr>
          <p:spPr bwMode="auto">
            <a:xfrm>
              <a:off x="2653" y="3521"/>
              <a:ext cx="318" cy="227"/>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sz="1600" b="1"/>
                <a:t>IIC</a:t>
              </a:r>
            </a:p>
          </p:txBody>
        </p:sp>
        <p:sp>
          <p:nvSpPr>
            <p:cNvPr id="41081" name="Rectangle 25"/>
            <p:cNvSpPr>
              <a:spLocks noChangeArrowheads="1"/>
            </p:cNvSpPr>
            <p:nvPr/>
          </p:nvSpPr>
          <p:spPr bwMode="auto">
            <a:xfrm>
              <a:off x="3061" y="3521"/>
              <a:ext cx="363" cy="227"/>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sz="1600" b="1"/>
                <a:t>UART</a:t>
              </a:r>
            </a:p>
          </p:txBody>
        </p:sp>
        <p:sp>
          <p:nvSpPr>
            <p:cNvPr id="41082" name="Line 26"/>
            <p:cNvSpPr>
              <a:spLocks noChangeShapeType="1"/>
            </p:cNvSpPr>
            <p:nvPr/>
          </p:nvSpPr>
          <p:spPr bwMode="auto">
            <a:xfrm>
              <a:off x="2517" y="3385"/>
              <a:ext cx="681"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1083" name="Line 27"/>
            <p:cNvSpPr>
              <a:spLocks noChangeShapeType="1"/>
            </p:cNvSpPr>
            <p:nvPr/>
          </p:nvSpPr>
          <p:spPr bwMode="auto">
            <a:xfrm>
              <a:off x="3198" y="3385"/>
              <a:ext cx="0" cy="136"/>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1084" name="Line 28"/>
            <p:cNvSpPr>
              <a:spLocks noChangeShapeType="1"/>
            </p:cNvSpPr>
            <p:nvPr/>
          </p:nvSpPr>
          <p:spPr bwMode="auto">
            <a:xfrm>
              <a:off x="2789" y="3385"/>
              <a:ext cx="0" cy="136"/>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grpSp>
        <p:nvGrpSpPr>
          <p:cNvPr id="40977" name="Group 29"/>
          <p:cNvGrpSpPr>
            <a:grpSpLocks/>
          </p:cNvGrpSpPr>
          <p:nvPr/>
        </p:nvGrpSpPr>
        <p:grpSpPr bwMode="auto">
          <a:xfrm>
            <a:off x="3779838" y="4797425"/>
            <a:ext cx="144462" cy="1439863"/>
            <a:chOff x="2426" y="3022"/>
            <a:chExt cx="91" cy="907"/>
          </a:xfrm>
        </p:grpSpPr>
        <p:sp>
          <p:nvSpPr>
            <p:cNvPr id="41078" name="Line 30"/>
            <p:cNvSpPr>
              <a:spLocks noChangeShapeType="1"/>
            </p:cNvSpPr>
            <p:nvPr/>
          </p:nvSpPr>
          <p:spPr bwMode="auto">
            <a:xfrm>
              <a:off x="2426" y="3022"/>
              <a:ext cx="91"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1079" name="Line 31"/>
            <p:cNvSpPr>
              <a:spLocks noChangeShapeType="1"/>
            </p:cNvSpPr>
            <p:nvPr/>
          </p:nvSpPr>
          <p:spPr bwMode="auto">
            <a:xfrm>
              <a:off x="2517" y="3022"/>
              <a:ext cx="0" cy="907"/>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40978" name="Line 32"/>
          <p:cNvSpPr>
            <a:spLocks noChangeShapeType="1"/>
          </p:cNvSpPr>
          <p:nvPr/>
        </p:nvSpPr>
        <p:spPr bwMode="auto">
          <a:xfrm>
            <a:off x="2195513" y="5373688"/>
            <a:ext cx="431800" cy="0"/>
          </a:xfrm>
          <a:prstGeom prst="line">
            <a:avLst/>
          </a:prstGeom>
          <a:noFill/>
          <a:ln w="9525">
            <a:solidFill>
              <a:schemeClr val="tx1"/>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0979" name="Line 33"/>
          <p:cNvSpPr>
            <a:spLocks noChangeShapeType="1"/>
          </p:cNvSpPr>
          <p:nvPr/>
        </p:nvSpPr>
        <p:spPr bwMode="auto">
          <a:xfrm>
            <a:off x="2195513" y="4797425"/>
            <a:ext cx="431800" cy="0"/>
          </a:xfrm>
          <a:prstGeom prst="line">
            <a:avLst/>
          </a:prstGeom>
          <a:noFill/>
          <a:ln w="9525">
            <a:solidFill>
              <a:schemeClr val="tx1"/>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0980" name="Rectangle 34"/>
          <p:cNvSpPr>
            <a:spLocks noChangeArrowheads="1"/>
          </p:cNvSpPr>
          <p:nvPr/>
        </p:nvSpPr>
        <p:spPr bwMode="auto">
          <a:xfrm>
            <a:off x="4211638" y="3068638"/>
            <a:ext cx="792162" cy="288925"/>
          </a:xfrm>
          <a:prstGeom prst="rect">
            <a:avLst/>
          </a:prstGeom>
          <a:solidFill>
            <a:srgbClr val="99FF66"/>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sz="1600" b="1"/>
              <a:t>TIM1</a:t>
            </a:r>
          </a:p>
        </p:txBody>
      </p:sp>
      <p:sp>
        <p:nvSpPr>
          <p:cNvPr id="40981" name="Rectangle 35"/>
          <p:cNvSpPr>
            <a:spLocks noChangeArrowheads="1"/>
          </p:cNvSpPr>
          <p:nvPr/>
        </p:nvSpPr>
        <p:spPr bwMode="auto">
          <a:xfrm>
            <a:off x="4211638" y="3427413"/>
            <a:ext cx="792162" cy="288925"/>
          </a:xfrm>
          <a:prstGeom prst="rect">
            <a:avLst/>
          </a:prstGeom>
          <a:solidFill>
            <a:srgbClr val="99FF66"/>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sz="1600" b="1"/>
              <a:t>TIM2</a:t>
            </a:r>
          </a:p>
        </p:txBody>
      </p:sp>
      <p:sp>
        <p:nvSpPr>
          <p:cNvPr id="40982" name="Rectangle 36"/>
          <p:cNvSpPr>
            <a:spLocks noChangeArrowheads="1"/>
          </p:cNvSpPr>
          <p:nvPr/>
        </p:nvSpPr>
        <p:spPr bwMode="auto">
          <a:xfrm>
            <a:off x="4211638" y="3786188"/>
            <a:ext cx="792162" cy="288925"/>
          </a:xfrm>
          <a:prstGeom prst="rect">
            <a:avLst/>
          </a:prstGeom>
          <a:solidFill>
            <a:srgbClr val="99FF66"/>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sz="1600" b="1"/>
              <a:t>TIM3</a:t>
            </a:r>
          </a:p>
        </p:txBody>
      </p:sp>
      <p:sp>
        <p:nvSpPr>
          <p:cNvPr id="40983" name="Rectangle 37"/>
          <p:cNvSpPr>
            <a:spLocks noChangeArrowheads="1"/>
          </p:cNvSpPr>
          <p:nvPr/>
        </p:nvSpPr>
        <p:spPr bwMode="auto">
          <a:xfrm>
            <a:off x="4211638" y="4144963"/>
            <a:ext cx="792162" cy="288925"/>
          </a:xfrm>
          <a:prstGeom prst="rect">
            <a:avLst/>
          </a:prstGeom>
          <a:solidFill>
            <a:srgbClr val="99FF66"/>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sz="1600" b="1"/>
              <a:t>WDT</a:t>
            </a:r>
          </a:p>
        </p:txBody>
      </p:sp>
      <p:sp>
        <p:nvSpPr>
          <p:cNvPr id="40984" name="Rectangle 38"/>
          <p:cNvSpPr>
            <a:spLocks noChangeArrowheads="1"/>
          </p:cNvSpPr>
          <p:nvPr/>
        </p:nvSpPr>
        <p:spPr bwMode="auto">
          <a:xfrm>
            <a:off x="4211638" y="4508500"/>
            <a:ext cx="1081087" cy="288925"/>
          </a:xfrm>
          <a:prstGeom prst="rect">
            <a:avLst/>
          </a:prstGeom>
          <a:solidFill>
            <a:srgbClr val="99FF66"/>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sz="1600" b="1"/>
              <a:t>Mem. card</a:t>
            </a:r>
          </a:p>
        </p:txBody>
      </p:sp>
      <p:sp>
        <p:nvSpPr>
          <p:cNvPr id="40985" name="Rectangle 39"/>
          <p:cNvSpPr>
            <a:spLocks noChangeArrowheads="1"/>
          </p:cNvSpPr>
          <p:nvPr/>
        </p:nvSpPr>
        <p:spPr bwMode="auto">
          <a:xfrm>
            <a:off x="4211638" y="4872038"/>
            <a:ext cx="792162" cy="288925"/>
          </a:xfrm>
          <a:prstGeom prst="rect">
            <a:avLst/>
          </a:prstGeom>
          <a:solidFill>
            <a:srgbClr val="99FF66"/>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sz="1600" b="1"/>
              <a:t>PCM</a:t>
            </a:r>
          </a:p>
        </p:txBody>
      </p:sp>
      <p:sp>
        <p:nvSpPr>
          <p:cNvPr id="40986" name="Line 40"/>
          <p:cNvSpPr>
            <a:spLocks noChangeShapeType="1"/>
          </p:cNvSpPr>
          <p:nvPr/>
        </p:nvSpPr>
        <p:spPr bwMode="auto">
          <a:xfrm>
            <a:off x="3995738" y="3213100"/>
            <a:ext cx="0" cy="18002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0987" name="Line 41"/>
          <p:cNvSpPr>
            <a:spLocks noChangeShapeType="1"/>
          </p:cNvSpPr>
          <p:nvPr/>
        </p:nvSpPr>
        <p:spPr bwMode="auto">
          <a:xfrm>
            <a:off x="3995738" y="5013325"/>
            <a:ext cx="21590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0988" name="Line 42"/>
          <p:cNvSpPr>
            <a:spLocks noChangeShapeType="1"/>
          </p:cNvSpPr>
          <p:nvPr/>
        </p:nvSpPr>
        <p:spPr bwMode="auto">
          <a:xfrm>
            <a:off x="3995738" y="4652963"/>
            <a:ext cx="21590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0989" name="Line 43"/>
          <p:cNvSpPr>
            <a:spLocks noChangeShapeType="1"/>
          </p:cNvSpPr>
          <p:nvPr/>
        </p:nvSpPr>
        <p:spPr bwMode="auto">
          <a:xfrm>
            <a:off x="3995738" y="4292600"/>
            <a:ext cx="21590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0990" name="Line 44"/>
          <p:cNvSpPr>
            <a:spLocks noChangeShapeType="1"/>
          </p:cNvSpPr>
          <p:nvPr/>
        </p:nvSpPr>
        <p:spPr bwMode="auto">
          <a:xfrm>
            <a:off x="3995738" y="3932238"/>
            <a:ext cx="21590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0991" name="Line 45"/>
          <p:cNvSpPr>
            <a:spLocks noChangeShapeType="1"/>
          </p:cNvSpPr>
          <p:nvPr/>
        </p:nvSpPr>
        <p:spPr bwMode="auto">
          <a:xfrm>
            <a:off x="3995738" y="3571875"/>
            <a:ext cx="21590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0992" name="Line 46"/>
          <p:cNvSpPr>
            <a:spLocks noChangeShapeType="1"/>
          </p:cNvSpPr>
          <p:nvPr/>
        </p:nvSpPr>
        <p:spPr bwMode="auto">
          <a:xfrm>
            <a:off x="3995738" y="3211513"/>
            <a:ext cx="21590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0993" name="Line 47"/>
          <p:cNvSpPr>
            <a:spLocks noChangeShapeType="1"/>
          </p:cNvSpPr>
          <p:nvPr/>
        </p:nvSpPr>
        <p:spPr bwMode="auto">
          <a:xfrm>
            <a:off x="3779838" y="3789363"/>
            <a:ext cx="21590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0994" name="Line 48"/>
          <p:cNvSpPr>
            <a:spLocks noChangeShapeType="1"/>
          </p:cNvSpPr>
          <p:nvPr/>
        </p:nvSpPr>
        <p:spPr bwMode="auto">
          <a:xfrm>
            <a:off x="2195513" y="3789363"/>
            <a:ext cx="431800" cy="0"/>
          </a:xfrm>
          <a:prstGeom prst="line">
            <a:avLst/>
          </a:prstGeom>
          <a:noFill/>
          <a:ln w="9525">
            <a:solidFill>
              <a:schemeClr val="tx1"/>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0995" name="Rectangle 49"/>
          <p:cNvSpPr>
            <a:spLocks noChangeArrowheads="1"/>
          </p:cNvSpPr>
          <p:nvPr/>
        </p:nvSpPr>
        <p:spPr bwMode="auto">
          <a:xfrm>
            <a:off x="6588125" y="2852738"/>
            <a:ext cx="936625" cy="503237"/>
          </a:xfrm>
          <a:prstGeom prst="rect">
            <a:avLst/>
          </a:prstGeom>
          <a:solidFill>
            <a:srgbClr val="99FF66"/>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sz="1600" b="1"/>
              <a:t>APB</a:t>
            </a:r>
          </a:p>
          <a:p>
            <a:pPr algn="ctr" eaLnBrk="1" hangingPunct="1"/>
            <a:r>
              <a:rPr lang="en-US" altLang="ja-JP" sz="1600" b="1"/>
              <a:t>Bridge1</a:t>
            </a:r>
          </a:p>
        </p:txBody>
      </p:sp>
      <p:sp>
        <p:nvSpPr>
          <p:cNvPr id="40996" name="Rectangle 50"/>
          <p:cNvSpPr>
            <a:spLocks noChangeArrowheads="1"/>
          </p:cNvSpPr>
          <p:nvPr/>
        </p:nvSpPr>
        <p:spPr bwMode="auto">
          <a:xfrm>
            <a:off x="5292725" y="2852738"/>
            <a:ext cx="1150938" cy="360362"/>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sz="1400" b="1"/>
              <a:t>Bus Interface</a:t>
            </a:r>
          </a:p>
        </p:txBody>
      </p:sp>
      <p:sp>
        <p:nvSpPr>
          <p:cNvPr id="40997" name="Rectangle 51"/>
          <p:cNvSpPr>
            <a:spLocks noChangeArrowheads="1"/>
          </p:cNvSpPr>
          <p:nvPr/>
        </p:nvSpPr>
        <p:spPr bwMode="auto">
          <a:xfrm>
            <a:off x="5292725" y="3429000"/>
            <a:ext cx="1150938" cy="360363"/>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sz="1400" b="1"/>
              <a:t>Scheduler</a:t>
            </a:r>
          </a:p>
        </p:txBody>
      </p:sp>
      <p:sp>
        <p:nvSpPr>
          <p:cNvPr id="40998" name="Rectangle 52"/>
          <p:cNvSpPr>
            <a:spLocks noChangeArrowheads="1"/>
          </p:cNvSpPr>
          <p:nvPr/>
        </p:nvSpPr>
        <p:spPr bwMode="auto">
          <a:xfrm>
            <a:off x="5292725" y="3789363"/>
            <a:ext cx="1150938" cy="57467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sz="1400" b="1"/>
              <a:t>SDRAM</a:t>
            </a:r>
          </a:p>
          <a:p>
            <a:pPr algn="ctr" eaLnBrk="1" hangingPunct="1"/>
            <a:r>
              <a:rPr lang="en-US" altLang="ja-JP" sz="1400" b="1"/>
              <a:t>Controller</a:t>
            </a:r>
          </a:p>
        </p:txBody>
      </p:sp>
      <p:sp>
        <p:nvSpPr>
          <p:cNvPr id="40999" name="Rectangle 53"/>
          <p:cNvSpPr>
            <a:spLocks noChangeArrowheads="1"/>
          </p:cNvSpPr>
          <p:nvPr/>
        </p:nvSpPr>
        <p:spPr bwMode="auto">
          <a:xfrm>
            <a:off x="7667625" y="2852738"/>
            <a:ext cx="936625" cy="503237"/>
          </a:xfrm>
          <a:prstGeom prst="rect">
            <a:avLst/>
          </a:prstGeom>
          <a:solidFill>
            <a:srgbClr val="99FF66"/>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sz="1600" b="1"/>
              <a:t>SRAM</a:t>
            </a:r>
          </a:p>
          <a:p>
            <a:pPr algn="ctr" eaLnBrk="1" hangingPunct="1"/>
            <a:r>
              <a:rPr lang="en-US" altLang="ja-JP" sz="1600" b="1"/>
              <a:t>Interface</a:t>
            </a:r>
          </a:p>
        </p:txBody>
      </p:sp>
      <p:sp>
        <p:nvSpPr>
          <p:cNvPr id="41000" name="Rectangle 54"/>
          <p:cNvSpPr>
            <a:spLocks noChangeArrowheads="1"/>
          </p:cNvSpPr>
          <p:nvPr/>
        </p:nvSpPr>
        <p:spPr bwMode="auto">
          <a:xfrm>
            <a:off x="7667625" y="3644900"/>
            <a:ext cx="936625" cy="792163"/>
          </a:xfrm>
          <a:prstGeom prst="rect">
            <a:avLst/>
          </a:prstGeom>
          <a:solidFill>
            <a:srgbClr val="99FF66"/>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sz="1600" b="1"/>
              <a:t>On-chip </a:t>
            </a:r>
          </a:p>
          <a:p>
            <a:pPr algn="ctr" eaLnBrk="1" hangingPunct="1"/>
            <a:r>
              <a:rPr lang="en-US" altLang="ja-JP" sz="1600" b="1"/>
              <a:t>SRAM</a:t>
            </a:r>
          </a:p>
          <a:p>
            <a:pPr algn="ctr" eaLnBrk="1" hangingPunct="1"/>
            <a:r>
              <a:rPr lang="en-US" altLang="ja-JP" sz="1600" b="1"/>
              <a:t>(640KB)</a:t>
            </a:r>
          </a:p>
        </p:txBody>
      </p:sp>
      <p:sp>
        <p:nvSpPr>
          <p:cNvPr id="41001" name="Rectangle 55"/>
          <p:cNvSpPr>
            <a:spLocks noChangeArrowheads="1"/>
          </p:cNvSpPr>
          <p:nvPr/>
        </p:nvSpPr>
        <p:spPr bwMode="auto">
          <a:xfrm>
            <a:off x="7667625" y="4581525"/>
            <a:ext cx="504825" cy="28892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sz="1600" b="1"/>
              <a:t>PLL</a:t>
            </a:r>
          </a:p>
        </p:txBody>
      </p:sp>
      <p:sp>
        <p:nvSpPr>
          <p:cNvPr id="41002" name="Rectangle 56"/>
          <p:cNvSpPr>
            <a:spLocks noChangeArrowheads="1"/>
          </p:cNvSpPr>
          <p:nvPr/>
        </p:nvSpPr>
        <p:spPr bwMode="auto">
          <a:xfrm>
            <a:off x="8170863" y="4581525"/>
            <a:ext cx="504825" cy="28892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sz="1600" b="1"/>
              <a:t>OSC</a:t>
            </a:r>
          </a:p>
        </p:txBody>
      </p:sp>
      <p:sp>
        <p:nvSpPr>
          <p:cNvPr id="41003" name="Rectangle 57"/>
          <p:cNvSpPr>
            <a:spLocks noChangeArrowheads="1"/>
          </p:cNvSpPr>
          <p:nvPr/>
        </p:nvSpPr>
        <p:spPr bwMode="auto">
          <a:xfrm>
            <a:off x="7092950" y="3573463"/>
            <a:ext cx="431800" cy="4318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sz="1400" b="1"/>
              <a:t>Inst.</a:t>
            </a:r>
          </a:p>
          <a:p>
            <a:pPr algn="ctr" eaLnBrk="1" hangingPunct="1"/>
            <a:r>
              <a:rPr lang="en-US" altLang="ja-JP" sz="1400" b="1"/>
              <a:t>RAM</a:t>
            </a:r>
          </a:p>
        </p:txBody>
      </p:sp>
      <p:sp>
        <p:nvSpPr>
          <p:cNvPr id="41004" name="Rectangle 58"/>
          <p:cNvSpPr>
            <a:spLocks noChangeArrowheads="1"/>
          </p:cNvSpPr>
          <p:nvPr/>
        </p:nvSpPr>
        <p:spPr bwMode="auto">
          <a:xfrm>
            <a:off x="7092950" y="4005263"/>
            <a:ext cx="431800" cy="4318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sz="1600" b="1"/>
              <a:t>PMU</a:t>
            </a:r>
          </a:p>
        </p:txBody>
      </p:sp>
      <p:sp>
        <p:nvSpPr>
          <p:cNvPr id="41005" name="Rectangle 59"/>
          <p:cNvSpPr>
            <a:spLocks noChangeArrowheads="1"/>
          </p:cNvSpPr>
          <p:nvPr/>
        </p:nvSpPr>
        <p:spPr bwMode="auto">
          <a:xfrm>
            <a:off x="6804025" y="5661025"/>
            <a:ext cx="504825" cy="28892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sz="1600" b="1"/>
              <a:t>INTC</a:t>
            </a:r>
          </a:p>
        </p:txBody>
      </p:sp>
      <p:sp>
        <p:nvSpPr>
          <p:cNvPr id="41006" name="Rectangle 60"/>
          <p:cNvSpPr>
            <a:spLocks noChangeArrowheads="1"/>
          </p:cNvSpPr>
          <p:nvPr/>
        </p:nvSpPr>
        <p:spPr bwMode="auto">
          <a:xfrm>
            <a:off x="7307263" y="5662613"/>
            <a:ext cx="504825" cy="28892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sz="1600" b="1"/>
              <a:t>TIM0</a:t>
            </a:r>
          </a:p>
        </p:txBody>
      </p:sp>
      <p:sp>
        <p:nvSpPr>
          <p:cNvPr id="41007" name="Rectangle 61"/>
          <p:cNvSpPr>
            <a:spLocks noChangeArrowheads="1"/>
          </p:cNvSpPr>
          <p:nvPr/>
        </p:nvSpPr>
        <p:spPr bwMode="auto">
          <a:xfrm>
            <a:off x="7812088" y="5662613"/>
            <a:ext cx="504825" cy="28892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sz="1600" b="1"/>
              <a:t>GPIO</a:t>
            </a:r>
          </a:p>
        </p:txBody>
      </p:sp>
      <p:sp>
        <p:nvSpPr>
          <p:cNvPr id="41008" name="Rectangle 62"/>
          <p:cNvSpPr>
            <a:spLocks noChangeArrowheads="1"/>
          </p:cNvSpPr>
          <p:nvPr/>
        </p:nvSpPr>
        <p:spPr bwMode="auto">
          <a:xfrm>
            <a:off x="8316913" y="5662613"/>
            <a:ext cx="504825" cy="28892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sz="1600" b="1"/>
              <a:t>SIO</a:t>
            </a:r>
          </a:p>
        </p:txBody>
      </p:sp>
      <p:sp>
        <p:nvSpPr>
          <p:cNvPr id="41009" name="Rectangle 63"/>
          <p:cNvSpPr>
            <a:spLocks noChangeArrowheads="1"/>
          </p:cNvSpPr>
          <p:nvPr/>
        </p:nvSpPr>
        <p:spPr bwMode="auto">
          <a:xfrm>
            <a:off x="1042988" y="1412875"/>
            <a:ext cx="503237" cy="576263"/>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sz="1600" b="1"/>
              <a:t>Sec.</a:t>
            </a:r>
          </a:p>
          <a:p>
            <a:pPr algn="ctr" eaLnBrk="1" hangingPunct="1"/>
            <a:r>
              <a:rPr lang="en-US" altLang="ja-JP" sz="1600" b="1"/>
              <a:t>Acc.</a:t>
            </a:r>
          </a:p>
        </p:txBody>
      </p:sp>
      <p:sp>
        <p:nvSpPr>
          <p:cNvPr id="41010" name="Line 64"/>
          <p:cNvSpPr>
            <a:spLocks noChangeShapeType="1"/>
          </p:cNvSpPr>
          <p:nvPr/>
        </p:nvSpPr>
        <p:spPr bwMode="auto">
          <a:xfrm flipH="1">
            <a:off x="5292725" y="4652963"/>
            <a:ext cx="287338"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1011" name="Line 65"/>
          <p:cNvSpPr>
            <a:spLocks noChangeShapeType="1"/>
          </p:cNvSpPr>
          <p:nvPr/>
        </p:nvSpPr>
        <p:spPr bwMode="auto">
          <a:xfrm>
            <a:off x="5580063" y="4652963"/>
            <a:ext cx="0" cy="1584325"/>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1012" name="Line 66"/>
          <p:cNvSpPr>
            <a:spLocks noChangeShapeType="1"/>
          </p:cNvSpPr>
          <p:nvPr/>
        </p:nvSpPr>
        <p:spPr bwMode="auto">
          <a:xfrm flipH="1">
            <a:off x="5003800" y="5013325"/>
            <a:ext cx="360363"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1013" name="Line 67"/>
          <p:cNvSpPr>
            <a:spLocks noChangeShapeType="1"/>
          </p:cNvSpPr>
          <p:nvPr/>
        </p:nvSpPr>
        <p:spPr bwMode="auto">
          <a:xfrm>
            <a:off x="5364163" y="5013325"/>
            <a:ext cx="0" cy="1223963"/>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1014" name="Line 68"/>
          <p:cNvSpPr>
            <a:spLocks noChangeShapeType="1"/>
          </p:cNvSpPr>
          <p:nvPr/>
        </p:nvSpPr>
        <p:spPr bwMode="auto">
          <a:xfrm>
            <a:off x="4211638" y="5949950"/>
            <a:ext cx="0" cy="215900"/>
          </a:xfrm>
          <a:prstGeom prst="line">
            <a:avLst/>
          </a:prstGeom>
          <a:noFill/>
          <a:ln w="9525">
            <a:solidFill>
              <a:schemeClr val="tx1"/>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1015" name="Line 69"/>
          <p:cNvSpPr>
            <a:spLocks noChangeShapeType="1"/>
          </p:cNvSpPr>
          <p:nvPr/>
        </p:nvSpPr>
        <p:spPr bwMode="auto">
          <a:xfrm>
            <a:off x="4859338" y="5949950"/>
            <a:ext cx="0" cy="215900"/>
          </a:xfrm>
          <a:prstGeom prst="line">
            <a:avLst/>
          </a:prstGeom>
          <a:noFill/>
          <a:ln w="9525">
            <a:solidFill>
              <a:schemeClr val="tx1"/>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1016" name="Line 70"/>
          <p:cNvSpPr>
            <a:spLocks noChangeShapeType="1"/>
          </p:cNvSpPr>
          <p:nvPr/>
        </p:nvSpPr>
        <p:spPr bwMode="auto">
          <a:xfrm>
            <a:off x="6659563" y="4724400"/>
            <a:ext cx="576262"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1017" name="Line 71"/>
          <p:cNvSpPr>
            <a:spLocks noChangeShapeType="1"/>
          </p:cNvSpPr>
          <p:nvPr/>
        </p:nvSpPr>
        <p:spPr bwMode="auto">
          <a:xfrm>
            <a:off x="6804025" y="3357563"/>
            <a:ext cx="0" cy="1366837"/>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1018" name="Line 72"/>
          <p:cNvSpPr>
            <a:spLocks noChangeShapeType="1"/>
          </p:cNvSpPr>
          <p:nvPr/>
        </p:nvSpPr>
        <p:spPr bwMode="auto">
          <a:xfrm>
            <a:off x="7164388" y="4437063"/>
            <a:ext cx="0" cy="287337"/>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1019" name="Line 73"/>
          <p:cNvSpPr>
            <a:spLocks noChangeShapeType="1"/>
          </p:cNvSpPr>
          <p:nvPr/>
        </p:nvSpPr>
        <p:spPr bwMode="auto">
          <a:xfrm>
            <a:off x="6948488" y="4724400"/>
            <a:ext cx="0" cy="936625"/>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1020" name="Rectangle 74"/>
          <p:cNvSpPr>
            <a:spLocks noChangeArrowheads="1"/>
          </p:cNvSpPr>
          <p:nvPr/>
        </p:nvSpPr>
        <p:spPr bwMode="auto">
          <a:xfrm>
            <a:off x="7667625" y="4941888"/>
            <a:ext cx="504825" cy="28892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sz="1600" b="1"/>
              <a:t>SMU</a:t>
            </a:r>
          </a:p>
        </p:txBody>
      </p:sp>
      <p:sp>
        <p:nvSpPr>
          <p:cNvPr id="41021" name="Rectangle 75"/>
          <p:cNvSpPr>
            <a:spLocks noChangeArrowheads="1"/>
          </p:cNvSpPr>
          <p:nvPr/>
        </p:nvSpPr>
        <p:spPr bwMode="auto">
          <a:xfrm>
            <a:off x="8170863" y="4943475"/>
            <a:ext cx="649287" cy="287338"/>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sz="1400" b="1"/>
              <a:t>uWIRE</a:t>
            </a:r>
          </a:p>
        </p:txBody>
      </p:sp>
      <p:sp>
        <p:nvSpPr>
          <p:cNvPr id="41022" name="Line 76"/>
          <p:cNvSpPr>
            <a:spLocks noChangeShapeType="1"/>
          </p:cNvSpPr>
          <p:nvPr/>
        </p:nvSpPr>
        <p:spPr bwMode="auto">
          <a:xfrm>
            <a:off x="6948488" y="5445125"/>
            <a:ext cx="15113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1023" name="Line 77"/>
          <p:cNvSpPr>
            <a:spLocks noChangeShapeType="1"/>
          </p:cNvSpPr>
          <p:nvPr/>
        </p:nvSpPr>
        <p:spPr bwMode="auto">
          <a:xfrm flipV="1">
            <a:off x="8459788" y="5229225"/>
            <a:ext cx="0" cy="431800"/>
          </a:xfrm>
          <a:prstGeom prst="line">
            <a:avLst/>
          </a:prstGeom>
          <a:noFill/>
          <a:ln w="9525">
            <a:solidFill>
              <a:schemeClr val="tx1"/>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1024" name="Line 78"/>
          <p:cNvSpPr>
            <a:spLocks noChangeShapeType="1"/>
          </p:cNvSpPr>
          <p:nvPr/>
        </p:nvSpPr>
        <p:spPr bwMode="auto">
          <a:xfrm flipV="1">
            <a:off x="7885113" y="5229225"/>
            <a:ext cx="0" cy="2159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1025" name="Line 79"/>
          <p:cNvSpPr>
            <a:spLocks noChangeShapeType="1"/>
          </p:cNvSpPr>
          <p:nvPr/>
        </p:nvSpPr>
        <p:spPr bwMode="auto">
          <a:xfrm>
            <a:off x="8027988" y="5445125"/>
            <a:ext cx="0" cy="2159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1026" name="Line 80"/>
          <p:cNvSpPr>
            <a:spLocks noChangeShapeType="1"/>
          </p:cNvSpPr>
          <p:nvPr/>
        </p:nvSpPr>
        <p:spPr bwMode="auto">
          <a:xfrm>
            <a:off x="7524750" y="5445125"/>
            <a:ext cx="0" cy="2159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1027" name="Line 81"/>
          <p:cNvSpPr>
            <a:spLocks noChangeShapeType="1"/>
          </p:cNvSpPr>
          <p:nvPr/>
        </p:nvSpPr>
        <p:spPr bwMode="auto">
          <a:xfrm flipV="1">
            <a:off x="7380288" y="4437063"/>
            <a:ext cx="0" cy="1008062"/>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1028" name="Line 82"/>
          <p:cNvSpPr>
            <a:spLocks noChangeShapeType="1"/>
          </p:cNvSpPr>
          <p:nvPr/>
        </p:nvSpPr>
        <p:spPr bwMode="auto">
          <a:xfrm flipV="1">
            <a:off x="5364163" y="2276475"/>
            <a:ext cx="0" cy="576263"/>
          </a:xfrm>
          <a:prstGeom prst="line">
            <a:avLst/>
          </a:prstGeom>
          <a:noFill/>
          <a:ln w="9525">
            <a:solidFill>
              <a:schemeClr val="tx1"/>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1029" name="Line 83"/>
          <p:cNvSpPr>
            <a:spLocks noChangeShapeType="1"/>
          </p:cNvSpPr>
          <p:nvPr/>
        </p:nvSpPr>
        <p:spPr bwMode="auto">
          <a:xfrm flipV="1">
            <a:off x="5651500" y="2276475"/>
            <a:ext cx="0" cy="576263"/>
          </a:xfrm>
          <a:prstGeom prst="line">
            <a:avLst/>
          </a:prstGeom>
          <a:noFill/>
          <a:ln w="9525">
            <a:solidFill>
              <a:schemeClr val="tx1"/>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1030" name="Line 84"/>
          <p:cNvSpPr>
            <a:spLocks noChangeShapeType="1"/>
          </p:cNvSpPr>
          <p:nvPr/>
        </p:nvSpPr>
        <p:spPr bwMode="auto">
          <a:xfrm flipV="1">
            <a:off x="5940425" y="2276475"/>
            <a:ext cx="0" cy="576263"/>
          </a:xfrm>
          <a:prstGeom prst="line">
            <a:avLst/>
          </a:prstGeom>
          <a:noFill/>
          <a:ln w="9525">
            <a:solidFill>
              <a:schemeClr val="tx1"/>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1031" name="Line 85"/>
          <p:cNvSpPr>
            <a:spLocks noChangeShapeType="1"/>
          </p:cNvSpPr>
          <p:nvPr/>
        </p:nvSpPr>
        <p:spPr bwMode="auto">
          <a:xfrm flipV="1">
            <a:off x="6227763" y="2276475"/>
            <a:ext cx="0" cy="576263"/>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1032" name="Line 86"/>
          <p:cNvSpPr>
            <a:spLocks noChangeShapeType="1"/>
          </p:cNvSpPr>
          <p:nvPr/>
        </p:nvSpPr>
        <p:spPr bwMode="auto">
          <a:xfrm flipV="1">
            <a:off x="5364163" y="3213100"/>
            <a:ext cx="0" cy="215900"/>
          </a:xfrm>
          <a:prstGeom prst="line">
            <a:avLst/>
          </a:prstGeom>
          <a:noFill/>
          <a:ln w="9525">
            <a:solidFill>
              <a:schemeClr val="tx1"/>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1033" name="Line 87"/>
          <p:cNvSpPr>
            <a:spLocks noChangeShapeType="1"/>
          </p:cNvSpPr>
          <p:nvPr/>
        </p:nvSpPr>
        <p:spPr bwMode="auto">
          <a:xfrm flipV="1">
            <a:off x="5651500" y="3213100"/>
            <a:ext cx="0" cy="215900"/>
          </a:xfrm>
          <a:prstGeom prst="line">
            <a:avLst/>
          </a:prstGeom>
          <a:noFill/>
          <a:ln w="9525">
            <a:solidFill>
              <a:schemeClr val="tx1"/>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1034" name="Line 88"/>
          <p:cNvSpPr>
            <a:spLocks noChangeShapeType="1"/>
          </p:cNvSpPr>
          <p:nvPr/>
        </p:nvSpPr>
        <p:spPr bwMode="auto">
          <a:xfrm flipV="1">
            <a:off x="5940425" y="3213100"/>
            <a:ext cx="0" cy="215900"/>
          </a:xfrm>
          <a:prstGeom prst="line">
            <a:avLst/>
          </a:prstGeom>
          <a:noFill/>
          <a:ln w="9525">
            <a:solidFill>
              <a:schemeClr val="tx1"/>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1035" name="Line 89"/>
          <p:cNvSpPr>
            <a:spLocks noChangeShapeType="1"/>
          </p:cNvSpPr>
          <p:nvPr/>
        </p:nvSpPr>
        <p:spPr bwMode="auto">
          <a:xfrm flipV="1">
            <a:off x="6227763" y="3213100"/>
            <a:ext cx="0" cy="2159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1036" name="Line 90"/>
          <p:cNvSpPr>
            <a:spLocks noChangeShapeType="1"/>
          </p:cNvSpPr>
          <p:nvPr/>
        </p:nvSpPr>
        <p:spPr bwMode="auto">
          <a:xfrm flipV="1">
            <a:off x="6084888" y="4365625"/>
            <a:ext cx="0" cy="1871663"/>
          </a:xfrm>
          <a:prstGeom prst="line">
            <a:avLst/>
          </a:prstGeom>
          <a:noFill/>
          <a:ln w="9525">
            <a:solidFill>
              <a:schemeClr val="tx1"/>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1037" name="Line 91"/>
          <p:cNvSpPr>
            <a:spLocks noChangeShapeType="1"/>
          </p:cNvSpPr>
          <p:nvPr/>
        </p:nvSpPr>
        <p:spPr bwMode="auto">
          <a:xfrm>
            <a:off x="1835150" y="2565400"/>
            <a:ext cx="360363"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1038" name="Line 92"/>
          <p:cNvSpPr>
            <a:spLocks noChangeShapeType="1"/>
          </p:cNvSpPr>
          <p:nvPr/>
        </p:nvSpPr>
        <p:spPr bwMode="auto">
          <a:xfrm>
            <a:off x="1835150" y="3357563"/>
            <a:ext cx="360363"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1039" name="Line 93"/>
          <p:cNvSpPr>
            <a:spLocks noChangeShapeType="1"/>
          </p:cNvSpPr>
          <p:nvPr/>
        </p:nvSpPr>
        <p:spPr bwMode="auto">
          <a:xfrm>
            <a:off x="1835150" y="4149725"/>
            <a:ext cx="360363"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1040" name="Line 94"/>
          <p:cNvSpPr>
            <a:spLocks noChangeShapeType="1"/>
          </p:cNvSpPr>
          <p:nvPr/>
        </p:nvSpPr>
        <p:spPr bwMode="auto">
          <a:xfrm>
            <a:off x="1835150" y="5229225"/>
            <a:ext cx="360363"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1041" name="Line 95"/>
          <p:cNvSpPr>
            <a:spLocks noChangeShapeType="1"/>
          </p:cNvSpPr>
          <p:nvPr/>
        </p:nvSpPr>
        <p:spPr bwMode="auto">
          <a:xfrm>
            <a:off x="1835150" y="2852738"/>
            <a:ext cx="360363" cy="0"/>
          </a:xfrm>
          <a:prstGeom prst="line">
            <a:avLst/>
          </a:prstGeom>
          <a:noFill/>
          <a:ln w="9525">
            <a:solidFill>
              <a:schemeClr val="tx1"/>
            </a:solidFill>
            <a:round/>
            <a:headEnd type="triangle"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1042" name="Line 96"/>
          <p:cNvSpPr>
            <a:spLocks noChangeShapeType="1"/>
          </p:cNvSpPr>
          <p:nvPr/>
        </p:nvSpPr>
        <p:spPr bwMode="auto">
          <a:xfrm>
            <a:off x="1835150" y="3716338"/>
            <a:ext cx="360363" cy="0"/>
          </a:xfrm>
          <a:prstGeom prst="line">
            <a:avLst/>
          </a:prstGeom>
          <a:noFill/>
          <a:ln w="9525">
            <a:solidFill>
              <a:schemeClr val="tx1"/>
            </a:solidFill>
            <a:round/>
            <a:headEnd type="triangle"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1043" name="Line 97"/>
          <p:cNvSpPr>
            <a:spLocks noChangeShapeType="1"/>
          </p:cNvSpPr>
          <p:nvPr/>
        </p:nvSpPr>
        <p:spPr bwMode="auto">
          <a:xfrm>
            <a:off x="1835150" y="4437063"/>
            <a:ext cx="360363" cy="0"/>
          </a:xfrm>
          <a:prstGeom prst="line">
            <a:avLst/>
          </a:prstGeom>
          <a:noFill/>
          <a:ln w="9525">
            <a:solidFill>
              <a:schemeClr val="tx1"/>
            </a:solidFill>
            <a:round/>
            <a:headEnd type="triangle"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1044" name="Line 98"/>
          <p:cNvSpPr>
            <a:spLocks noChangeShapeType="1"/>
          </p:cNvSpPr>
          <p:nvPr/>
        </p:nvSpPr>
        <p:spPr bwMode="auto">
          <a:xfrm>
            <a:off x="1835150" y="5516563"/>
            <a:ext cx="360363" cy="0"/>
          </a:xfrm>
          <a:prstGeom prst="line">
            <a:avLst/>
          </a:prstGeom>
          <a:noFill/>
          <a:ln w="9525">
            <a:solidFill>
              <a:schemeClr val="tx1"/>
            </a:solidFill>
            <a:round/>
            <a:headEnd type="triangle"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1045" name="Line 99"/>
          <p:cNvSpPr>
            <a:spLocks noChangeShapeType="1"/>
          </p:cNvSpPr>
          <p:nvPr/>
        </p:nvSpPr>
        <p:spPr bwMode="auto">
          <a:xfrm flipV="1">
            <a:off x="2411413" y="1844675"/>
            <a:ext cx="0" cy="4318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1046" name="Line 100"/>
          <p:cNvSpPr>
            <a:spLocks noChangeShapeType="1"/>
          </p:cNvSpPr>
          <p:nvPr/>
        </p:nvSpPr>
        <p:spPr bwMode="auto">
          <a:xfrm flipV="1">
            <a:off x="2484438" y="1844675"/>
            <a:ext cx="0" cy="431800"/>
          </a:xfrm>
          <a:prstGeom prst="line">
            <a:avLst/>
          </a:prstGeom>
          <a:noFill/>
          <a:ln w="9525">
            <a:solidFill>
              <a:schemeClr val="tx1"/>
            </a:solidFill>
            <a:round/>
            <a:headEnd type="triangle"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1047" name="Line 101"/>
          <p:cNvSpPr>
            <a:spLocks noChangeShapeType="1"/>
          </p:cNvSpPr>
          <p:nvPr/>
        </p:nvSpPr>
        <p:spPr bwMode="auto">
          <a:xfrm flipV="1">
            <a:off x="2627313" y="1844675"/>
            <a:ext cx="0" cy="4318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1048" name="Line 102"/>
          <p:cNvSpPr>
            <a:spLocks noChangeShapeType="1"/>
          </p:cNvSpPr>
          <p:nvPr/>
        </p:nvSpPr>
        <p:spPr bwMode="auto">
          <a:xfrm flipV="1">
            <a:off x="2700338" y="1844675"/>
            <a:ext cx="0" cy="431800"/>
          </a:xfrm>
          <a:prstGeom prst="line">
            <a:avLst/>
          </a:prstGeom>
          <a:noFill/>
          <a:ln w="9525">
            <a:solidFill>
              <a:schemeClr val="tx1"/>
            </a:solidFill>
            <a:round/>
            <a:headEnd type="triangle"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1049" name="Line 103"/>
          <p:cNvSpPr>
            <a:spLocks noChangeShapeType="1"/>
          </p:cNvSpPr>
          <p:nvPr/>
        </p:nvSpPr>
        <p:spPr bwMode="auto">
          <a:xfrm flipV="1">
            <a:off x="2843213" y="1844675"/>
            <a:ext cx="0" cy="4318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1050" name="Line 104"/>
          <p:cNvSpPr>
            <a:spLocks noChangeShapeType="1"/>
          </p:cNvSpPr>
          <p:nvPr/>
        </p:nvSpPr>
        <p:spPr bwMode="auto">
          <a:xfrm flipV="1">
            <a:off x="2916238" y="1844675"/>
            <a:ext cx="0" cy="431800"/>
          </a:xfrm>
          <a:prstGeom prst="line">
            <a:avLst/>
          </a:prstGeom>
          <a:noFill/>
          <a:ln w="9525">
            <a:solidFill>
              <a:schemeClr val="tx1"/>
            </a:solidFill>
            <a:round/>
            <a:headEnd type="triangle"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1051" name="Line 105"/>
          <p:cNvSpPr>
            <a:spLocks noChangeShapeType="1"/>
          </p:cNvSpPr>
          <p:nvPr/>
        </p:nvSpPr>
        <p:spPr bwMode="auto">
          <a:xfrm flipV="1">
            <a:off x="3059113" y="1844675"/>
            <a:ext cx="0" cy="4318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1052" name="Line 106"/>
          <p:cNvSpPr>
            <a:spLocks noChangeShapeType="1"/>
          </p:cNvSpPr>
          <p:nvPr/>
        </p:nvSpPr>
        <p:spPr bwMode="auto">
          <a:xfrm flipV="1">
            <a:off x="3132138" y="1844675"/>
            <a:ext cx="0" cy="431800"/>
          </a:xfrm>
          <a:prstGeom prst="line">
            <a:avLst/>
          </a:prstGeom>
          <a:noFill/>
          <a:ln w="9525">
            <a:solidFill>
              <a:schemeClr val="tx1"/>
            </a:solidFill>
            <a:round/>
            <a:headEnd type="triangle"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1053" name="Line 107"/>
          <p:cNvSpPr>
            <a:spLocks noChangeShapeType="1"/>
          </p:cNvSpPr>
          <p:nvPr/>
        </p:nvSpPr>
        <p:spPr bwMode="auto">
          <a:xfrm flipV="1">
            <a:off x="3635375" y="2060575"/>
            <a:ext cx="0" cy="215900"/>
          </a:xfrm>
          <a:prstGeom prst="line">
            <a:avLst/>
          </a:prstGeom>
          <a:noFill/>
          <a:ln w="9525">
            <a:solidFill>
              <a:schemeClr val="tx1"/>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1054" name="Line 108"/>
          <p:cNvSpPr>
            <a:spLocks noChangeShapeType="1"/>
          </p:cNvSpPr>
          <p:nvPr/>
        </p:nvSpPr>
        <p:spPr bwMode="auto">
          <a:xfrm flipV="1">
            <a:off x="3708400" y="1196975"/>
            <a:ext cx="0" cy="287338"/>
          </a:xfrm>
          <a:prstGeom prst="line">
            <a:avLst/>
          </a:prstGeom>
          <a:noFill/>
          <a:ln w="9525">
            <a:solidFill>
              <a:schemeClr val="tx1"/>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1055" name="Line 109"/>
          <p:cNvSpPr>
            <a:spLocks noChangeShapeType="1"/>
          </p:cNvSpPr>
          <p:nvPr/>
        </p:nvSpPr>
        <p:spPr bwMode="auto">
          <a:xfrm flipV="1">
            <a:off x="4500563" y="2060575"/>
            <a:ext cx="0" cy="215900"/>
          </a:xfrm>
          <a:prstGeom prst="line">
            <a:avLst/>
          </a:prstGeom>
          <a:noFill/>
          <a:ln w="9525">
            <a:solidFill>
              <a:schemeClr val="tx1"/>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1056" name="Line 110"/>
          <p:cNvSpPr>
            <a:spLocks noChangeShapeType="1"/>
          </p:cNvSpPr>
          <p:nvPr/>
        </p:nvSpPr>
        <p:spPr bwMode="auto">
          <a:xfrm flipV="1">
            <a:off x="5365750" y="2060575"/>
            <a:ext cx="0" cy="215900"/>
          </a:xfrm>
          <a:prstGeom prst="line">
            <a:avLst/>
          </a:prstGeom>
          <a:noFill/>
          <a:ln w="9525">
            <a:solidFill>
              <a:schemeClr val="tx1"/>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1057" name="Line 111"/>
          <p:cNvSpPr>
            <a:spLocks noChangeShapeType="1"/>
          </p:cNvSpPr>
          <p:nvPr/>
        </p:nvSpPr>
        <p:spPr bwMode="auto">
          <a:xfrm flipV="1">
            <a:off x="6230938" y="2060575"/>
            <a:ext cx="0" cy="215900"/>
          </a:xfrm>
          <a:prstGeom prst="line">
            <a:avLst/>
          </a:prstGeom>
          <a:noFill/>
          <a:ln w="9525">
            <a:solidFill>
              <a:schemeClr val="tx1"/>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1058" name="Line 112"/>
          <p:cNvSpPr>
            <a:spLocks noChangeShapeType="1"/>
          </p:cNvSpPr>
          <p:nvPr/>
        </p:nvSpPr>
        <p:spPr bwMode="auto">
          <a:xfrm flipV="1">
            <a:off x="7096125" y="2060575"/>
            <a:ext cx="0" cy="215900"/>
          </a:xfrm>
          <a:prstGeom prst="line">
            <a:avLst/>
          </a:prstGeom>
          <a:noFill/>
          <a:ln w="9525">
            <a:solidFill>
              <a:schemeClr val="tx1"/>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1059" name="Line 113"/>
          <p:cNvSpPr>
            <a:spLocks noChangeShapeType="1"/>
          </p:cNvSpPr>
          <p:nvPr/>
        </p:nvSpPr>
        <p:spPr bwMode="auto">
          <a:xfrm flipV="1">
            <a:off x="8101013" y="2060575"/>
            <a:ext cx="0" cy="215900"/>
          </a:xfrm>
          <a:prstGeom prst="line">
            <a:avLst/>
          </a:prstGeom>
          <a:noFill/>
          <a:ln w="9525">
            <a:solidFill>
              <a:schemeClr val="tx1"/>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1060" name="Line 114"/>
          <p:cNvSpPr>
            <a:spLocks noChangeShapeType="1"/>
          </p:cNvSpPr>
          <p:nvPr/>
        </p:nvSpPr>
        <p:spPr bwMode="auto">
          <a:xfrm>
            <a:off x="7092950" y="1052513"/>
            <a:ext cx="0" cy="2159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1061" name="Line 115"/>
          <p:cNvSpPr>
            <a:spLocks noChangeShapeType="1"/>
          </p:cNvSpPr>
          <p:nvPr/>
        </p:nvSpPr>
        <p:spPr bwMode="auto">
          <a:xfrm>
            <a:off x="8101013" y="1268413"/>
            <a:ext cx="0" cy="2159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1062" name="Text Box 116"/>
          <p:cNvSpPr txBox="1">
            <a:spLocks noChangeArrowheads="1"/>
          </p:cNvSpPr>
          <p:nvPr/>
        </p:nvSpPr>
        <p:spPr bwMode="auto">
          <a:xfrm>
            <a:off x="6927850" y="777875"/>
            <a:ext cx="739775"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1200" b="1"/>
              <a:t>Camera</a:t>
            </a:r>
          </a:p>
        </p:txBody>
      </p:sp>
      <p:sp>
        <p:nvSpPr>
          <p:cNvPr id="41063" name="Text Box 117"/>
          <p:cNvSpPr txBox="1">
            <a:spLocks noChangeArrowheads="1"/>
          </p:cNvSpPr>
          <p:nvPr/>
        </p:nvSpPr>
        <p:spPr bwMode="auto">
          <a:xfrm>
            <a:off x="7956550" y="908050"/>
            <a:ext cx="496888"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1200" b="1"/>
              <a:t>LCD</a:t>
            </a:r>
          </a:p>
        </p:txBody>
      </p:sp>
      <p:sp>
        <p:nvSpPr>
          <p:cNvPr id="41064" name="Text Box 118"/>
          <p:cNvSpPr txBox="1">
            <a:spLocks noChangeArrowheads="1"/>
          </p:cNvSpPr>
          <p:nvPr/>
        </p:nvSpPr>
        <p:spPr bwMode="auto">
          <a:xfrm>
            <a:off x="3563938" y="6249988"/>
            <a:ext cx="69215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1200" b="1"/>
              <a:t>FLASH</a:t>
            </a:r>
          </a:p>
        </p:txBody>
      </p:sp>
      <p:sp>
        <p:nvSpPr>
          <p:cNvPr id="41065" name="Text Box 119"/>
          <p:cNvSpPr txBox="1">
            <a:spLocks noChangeArrowheads="1"/>
          </p:cNvSpPr>
          <p:nvPr/>
        </p:nvSpPr>
        <p:spPr bwMode="auto">
          <a:xfrm>
            <a:off x="5751513" y="6308725"/>
            <a:ext cx="1112837"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1200" b="1"/>
              <a:t>DDR SDRAM</a:t>
            </a:r>
          </a:p>
        </p:txBody>
      </p:sp>
      <p:sp>
        <p:nvSpPr>
          <p:cNvPr id="41066" name="Rectangle 120"/>
          <p:cNvSpPr>
            <a:spLocks noChangeArrowheads="1"/>
          </p:cNvSpPr>
          <p:nvPr/>
        </p:nvSpPr>
        <p:spPr bwMode="auto">
          <a:xfrm>
            <a:off x="468313" y="1196975"/>
            <a:ext cx="8424862" cy="4968875"/>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41067" name="Line 121"/>
          <p:cNvSpPr>
            <a:spLocks noChangeShapeType="1"/>
          </p:cNvSpPr>
          <p:nvPr/>
        </p:nvSpPr>
        <p:spPr bwMode="auto">
          <a:xfrm>
            <a:off x="8847138" y="5049838"/>
            <a:ext cx="296862" cy="0"/>
          </a:xfrm>
          <a:prstGeom prst="line">
            <a:avLst/>
          </a:prstGeom>
          <a:noFill/>
          <a:ln w="9525">
            <a:solidFill>
              <a:schemeClr val="tx1"/>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endParaRPr lang="ja-JP" altLang="en-US"/>
          </a:p>
        </p:txBody>
      </p:sp>
      <p:sp>
        <p:nvSpPr>
          <p:cNvPr id="41068" name="Line 122"/>
          <p:cNvSpPr>
            <a:spLocks noChangeShapeType="1"/>
          </p:cNvSpPr>
          <p:nvPr/>
        </p:nvSpPr>
        <p:spPr bwMode="auto">
          <a:xfrm flipV="1">
            <a:off x="7858125" y="3384550"/>
            <a:ext cx="0" cy="269875"/>
          </a:xfrm>
          <a:prstGeom prst="line">
            <a:avLst/>
          </a:prstGeom>
          <a:noFill/>
          <a:ln w="9525">
            <a:solidFill>
              <a:schemeClr val="tx1"/>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endParaRPr lang="ja-JP" altLang="en-US"/>
          </a:p>
        </p:txBody>
      </p:sp>
      <p:sp>
        <p:nvSpPr>
          <p:cNvPr id="41069" name="Line 123"/>
          <p:cNvSpPr>
            <a:spLocks noChangeShapeType="1"/>
          </p:cNvSpPr>
          <p:nvPr/>
        </p:nvSpPr>
        <p:spPr bwMode="auto">
          <a:xfrm flipV="1">
            <a:off x="8351838" y="3384550"/>
            <a:ext cx="0" cy="269875"/>
          </a:xfrm>
          <a:prstGeom prst="line">
            <a:avLst/>
          </a:prstGeom>
          <a:noFill/>
          <a:ln w="9525">
            <a:solidFill>
              <a:schemeClr val="tx1"/>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endParaRPr lang="ja-JP" altLang="en-US"/>
          </a:p>
        </p:txBody>
      </p:sp>
      <p:sp>
        <p:nvSpPr>
          <p:cNvPr id="41070" name="Line 124"/>
          <p:cNvSpPr>
            <a:spLocks noChangeShapeType="1"/>
          </p:cNvSpPr>
          <p:nvPr/>
        </p:nvSpPr>
        <p:spPr bwMode="auto">
          <a:xfrm flipV="1">
            <a:off x="6958013" y="2303463"/>
            <a:ext cx="0" cy="539750"/>
          </a:xfrm>
          <a:prstGeom prst="line">
            <a:avLst/>
          </a:prstGeom>
          <a:noFill/>
          <a:ln w="9525">
            <a:solidFill>
              <a:schemeClr val="tx1"/>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endParaRPr lang="ja-JP" altLang="en-US"/>
          </a:p>
        </p:txBody>
      </p:sp>
      <p:sp>
        <p:nvSpPr>
          <p:cNvPr id="41071" name="Line 125"/>
          <p:cNvSpPr>
            <a:spLocks noChangeShapeType="1"/>
          </p:cNvSpPr>
          <p:nvPr/>
        </p:nvSpPr>
        <p:spPr bwMode="auto">
          <a:xfrm flipV="1">
            <a:off x="7812088" y="2303463"/>
            <a:ext cx="0" cy="539750"/>
          </a:xfrm>
          <a:prstGeom prst="line">
            <a:avLst/>
          </a:prstGeom>
          <a:noFill/>
          <a:ln w="9525">
            <a:solidFill>
              <a:schemeClr val="tx1"/>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endParaRPr lang="ja-JP" altLang="en-US"/>
          </a:p>
        </p:txBody>
      </p:sp>
      <p:sp>
        <p:nvSpPr>
          <p:cNvPr id="41072" name="Line 126"/>
          <p:cNvSpPr>
            <a:spLocks noChangeShapeType="1"/>
          </p:cNvSpPr>
          <p:nvPr/>
        </p:nvSpPr>
        <p:spPr bwMode="auto">
          <a:xfrm flipV="1">
            <a:off x="8442325" y="2303463"/>
            <a:ext cx="0" cy="539750"/>
          </a:xfrm>
          <a:prstGeom prst="line">
            <a:avLst/>
          </a:prstGeom>
          <a:noFill/>
          <a:ln w="9525">
            <a:solidFill>
              <a:schemeClr val="tx1"/>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endParaRPr lang="ja-JP" altLang="en-US"/>
          </a:p>
        </p:txBody>
      </p:sp>
      <p:sp>
        <p:nvSpPr>
          <p:cNvPr id="41073" name="Line 127"/>
          <p:cNvSpPr>
            <a:spLocks noChangeShapeType="1"/>
          </p:cNvSpPr>
          <p:nvPr/>
        </p:nvSpPr>
        <p:spPr bwMode="auto">
          <a:xfrm>
            <a:off x="6237288" y="2528888"/>
            <a:ext cx="197961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endParaRPr lang="ja-JP" altLang="en-US"/>
          </a:p>
        </p:txBody>
      </p:sp>
      <p:sp>
        <p:nvSpPr>
          <p:cNvPr id="41074" name="Line 128"/>
          <p:cNvSpPr>
            <a:spLocks noChangeShapeType="1"/>
          </p:cNvSpPr>
          <p:nvPr/>
        </p:nvSpPr>
        <p:spPr bwMode="auto">
          <a:xfrm>
            <a:off x="8216900" y="2528888"/>
            <a:ext cx="0" cy="314325"/>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endParaRPr lang="ja-JP" altLang="en-US"/>
          </a:p>
        </p:txBody>
      </p:sp>
      <p:sp>
        <p:nvSpPr>
          <p:cNvPr id="41075" name="Line 129"/>
          <p:cNvSpPr>
            <a:spLocks noChangeShapeType="1"/>
          </p:cNvSpPr>
          <p:nvPr/>
        </p:nvSpPr>
        <p:spPr bwMode="auto">
          <a:xfrm>
            <a:off x="7316788" y="2573338"/>
            <a:ext cx="0" cy="314325"/>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endParaRPr lang="ja-JP" altLang="en-US"/>
          </a:p>
        </p:txBody>
      </p:sp>
      <p:sp>
        <p:nvSpPr>
          <p:cNvPr id="41076" name="Text Box 130"/>
          <p:cNvSpPr txBox="1">
            <a:spLocks noChangeArrowheads="1"/>
          </p:cNvSpPr>
          <p:nvPr/>
        </p:nvSpPr>
        <p:spPr bwMode="auto">
          <a:xfrm>
            <a:off x="3040063" y="2336800"/>
            <a:ext cx="2238375"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ja-JP" altLang="en-US" b="1"/>
              <a:t>Ｍｕｌｔｉ－Ｌａｙｅｒ　ＡＨＢ</a:t>
            </a:r>
          </a:p>
        </p:txBody>
      </p:sp>
      <p:sp>
        <p:nvSpPr>
          <p:cNvPr id="41077" name="Text Box 131"/>
          <p:cNvSpPr txBox="1">
            <a:spLocks noChangeArrowheads="1"/>
          </p:cNvSpPr>
          <p:nvPr/>
        </p:nvSpPr>
        <p:spPr bwMode="auto">
          <a:xfrm>
            <a:off x="530225" y="827088"/>
            <a:ext cx="3105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An example of on-chip bus</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タイトル 1"/>
          <p:cNvSpPr>
            <a:spLocks noGrp="1"/>
          </p:cNvSpPr>
          <p:nvPr>
            <p:ph type="title"/>
          </p:nvPr>
        </p:nvSpPr>
        <p:spPr>
          <a:xfrm>
            <a:off x="457200" y="86862"/>
            <a:ext cx="8229600" cy="1139825"/>
          </a:xfrm>
        </p:spPr>
        <p:txBody>
          <a:bodyPr/>
          <a:lstStyle/>
          <a:p>
            <a:pPr eaLnBrk="1" hangingPunct="1"/>
            <a:r>
              <a:rPr lang="en-US" altLang="ja-JP" dirty="0"/>
              <a:t>Sharing</a:t>
            </a:r>
            <a:r>
              <a:rPr lang="ja-JP" altLang="en-US" dirty="0"/>
              <a:t> </a:t>
            </a:r>
            <a:r>
              <a:rPr lang="en-US" altLang="ja-JP" dirty="0"/>
              <a:t>cache</a:t>
            </a:r>
            <a:r>
              <a:rPr lang="ja-JP" altLang="en-US" dirty="0"/>
              <a:t> </a:t>
            </a:r>
            <a:r>
              <a:rPr lang="en-US" altLang="ja-JP" dirty="0"/>
              <a:t>introduces</a:t>
            </a:r>
            <a:r>
              <a:rPr lang="ja-JP" altLang="en-US" dirty="0"/>
              <a:t> </a:t>
            </a:r>
            <a:r>
              <a:rPr lang="en-US" altLang="ja-JP" dirty="0"/>
              <a:t>congestion</a:t>
            </a:r>
            <a:endParaRPr lang="ja-JP" altLang="en-US" dirty="0"/>
          </a:p>
        </p:txBody>
      </p:sp>
      <p:sp>
        <p:nvSpPr>
          <p:cNvPr id="4" name="円/楕円 3"/>
          <p:cNvSpPr/>
          <p:nvPr/>
        </p:nvSpPr>
        <p:spPr>
          <a:xfrm>
            <a:off x="4408546" y="969512"/>
            <a:ext cx="1655763" cy="647700"/>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en-US" altLang="ja-JP" dirty="0"/>
              <a:t>PE</a:t>
            </a:r>
            <a:endParaRPr lang="ja-JP" altLang="en-US" dirty="0"/>
          </a:p>
        </p:txBody>
      </p:sp>
      <p:sp>
        <p:nvSpPr>
          <p:cNvPr id="5" name="正方形/長方形 4"/>
          <p:cNvSpPr/>
          <p:nvPr/>
        </p:nvSpPr>
        <p:spPr>
          <a:xfrm>
            <a:off x="3706763" y="3573413"/>
            <a:ext cx="1368425" cy="863600"/>
          </a:xfrm>
          <a:prstGeom prst="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en-US" altLang="ja-JP" dirty="0"/>
              <a:t>North</a:t>
            </a:r>
          </a:p>
          <a:p>
            <a:pPr algn="ctr" eaLnBrk="1" hangingPunct="1">
              <a:defRPr/>
            </a:pPr>
            <a:r>
              <a:rPr lang="en-US" altLang="ja-JP" dirty="0"/>
              <a:t>Bridge</a:t>
            </a:r>
            <a:endParaRPr lang="ja-JP" altLang="en-US" dirty="0"/>
          </a:p>
        </p:txBody>
      </p:sp>
      <p:sp>
        <p:nvSpPr>
          <p:cNvPr id="6" name="上下矢印 5"/>
          <p:cNvSpPr/>
          <p:nvPr/>
        </p:nvSpPr>
        <p:spPr>
          <a:xfrm>
            <a:off x="4211588" y="3068588"/>
            <a:ext cx="287338" cy="504825"/>
          </a:xfrm>
          <a:prstGeom prst="upDownArrow">
            <a:avLst/>
          </a:prstGeom>
          <a:solidFill>
            <a:schemeClr val="tx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ja-JP" altLang="en-US"/>
          </a:p>
        </p:txBody>
      </p:sp>
      <p:sp>
        <p:nvSpPr>
          <p:cNvPr id="7" name="上下矢印 6"/>
          <p:cNvSpPr/>
          <p:nvPr/>
        </p:nvSpPr>
        <p:spPr>
          <a:xfrm>
            <a:off x="4211588" y="4451301"/>
            <a:ext cx="287338" cy="504825"/>
          </a:xfrm>
          <a:prstGeom prst="upDownArrow">
            <a:avLst/>
          </a:prstGeom>
          <a:solidFill>
            <a:schemeClr val="tx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ja-JP" altLang="en-US"/>
          </a:p>
        </p:txBody>
      </p:sp>
      <p:sp>
        <p:nvSpPr>
          <p:cNvPr id="8" name="正方形/長方形 7"/>
          <p:cNvSpPr/>
          <p:nvPr/>
        </p:nvSpPr>
        <p:spPr>
          <a:xfrm>
            <a:off x="3706763" y="4940251"/>
            <a:ext cx="1368425" cy="865187"/>
          </a:xfrm>
          <a:prstGeom prst="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en-US" altLang="ja-JP" dirty="0"/>
              <a:t>South</a:t>
            </a:r>
          </a:p>
          <a:p>
            <a:pPr algn="ctr" eaLnBrk="1" hangingPunct="1">
              <a:defRPr/>
            </a:pPr>
            <a:r>
              <a:rPr lang="en-US" altLang="ja-JP" dirty="0"/>
              <a:t>Bridge</a:t>
            </a:r>
            <a:endParaRPr lang="ja-JP" altLang="en-US" dirty="0"/>
          </a:p>
        </p:txBody>
      </p:sp>
      <p:sp>
        <p:nvSpPr>
          <p:cNvPr id="10" name="左右矢印 9"/>
          <p:cNvSpPr/>
          <p:nvPr/>
        </p:nvSpPr>
        <p:spPr>
          <a:xfrm>
            <a:off x="2914601" y="3860751"/>
            <a:ext cx="792162" cy="287337"/>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ja-JP" altLang="en-US"/>
          </a:p>
        </p:txBody>
      </p:sp>
      <p:sp>
        <p:nvSpPr>
          <p:cNvPr id="11" name="左右矢印 10"/>
          <p:cNvSpPr/>
          <p:nvPr/>
        </p:nvSpPr>
        <p:spPr>
          <a:xfrm>
            <a:off x="5075188" y="3843288"/>
            <a:ext cx="792163" cy="288925"/>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ja-JP" altLang="en-US"/>
          </a:p>
        </p:txBody>
      </p:sp>
      <p:sp>
        <p:nvSpPr>
          <p:cNvPr id="12" name="左右矢印 11"/>
          <p:cNvSpPr/>
          <p:nvPr/>
        </p:nvSpPr>
        <p:spPr>
          <a:xfrm>
            <a:off x="5075188" y="5211713"/>
            <a:ext cx="792163" cy="287338"/>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ja-JP" altLang="en-US"/>
          </a:p>
        </p:txBody>
      </p:sp>
      <p:sp>
        <p:nvSpPr>
          <p:cNvPr id="13" name="左右矢印 12"/>
          <p:cNvSpPr/>
          <p:nvPr/>
        </p:nvSpPr>
        <p:spPr>
          <a:xfrm>
            <a:off x="2914601" y="5229176"/>
            <a:ext cx="792162" cy="287337"/>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ja-JP" altLang="en-US"/>
          </a:p>
        </p:txBody>
      </p:sp>
      <p:sp>
        <p:nvSpPr>
          <p:cNvPr id="14" name="正方形/長方形 13"/>
          <p:cNvSpPr/>
          <p:nvPr/>
        </p:nvSpPr>
        <p:spPr>
          <a:xfrm>
            <a:off x="1763663" y="3573413"/>
            <a:ext cx="1150938" cy="82708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en-US" altLang="ja-JP" dirty="0"/>
              <a:t>Graphics</a:t>
            </a:r>
            <a:endParaRPr lang="ja-JP" altLang="en-US" dirty="0"/>
          </a:p>
        </p:txBody>
      </p:sp>
      <p:sp>
        <p:nvSpPr>
          <p:cNvPr id="15" name="正方形/長方形 14"/>
          <p:cNvSpPr/>
          <p:nvPr/>
        </p:nvSpPr>
        <p:spPr>
          <a:xfrm>
            <a:off x="5900688" y="3573413"/>
            <a:ext cx="1152525" cy="82708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en-US" altLang="ja-JP" dirty="0"/>
              <a:t>DRAM</a:t>
            </a:r>
            <a:endParaRPr lang="ja-JP" altLang="en-US" dirty="0"/>
          </a:p>
        </p:txBody>
      </p:sp>
      <p:sp>
        <p:nvSpPr>
          <p:cNvPr id="16" name="正方形/長方形 15"/>
          <p:cNvSpPr/>
          <p:nvPr/>
        </p:nvSpPr>
        <p:spPr>
          <a:xfrm>
            <a:off x="5916563" y="4956126"/>
            <a:ext cx="1152525" cy="37623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en-US" altLang="ja-JP" dirty="0"/>
              <a:t>USB</a:t>
            </a:r>
            <a:endParaRPr lang="ja-JP" altLang="en-US" dirty="0"/>
          </a:p>
        </p:txBody>
      </p:sp>
      <p:sp>
        <p:nvSpPr>
          <p:cNvPr id="17" name="正方形/長方形 16"/>
          <p:cNvSpPr/>
          <p:nvPr/>
        </p:nvSpPr>
        <p:spPr>
          <a:xfrm>
            <a:off x="5916563" y="5373638"/>
            <a:ext cx="1152525" cy="3746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en-US" altLang="ja-JP" dirty="0"/>
              <a:t>Ether</a:t>
            </a:r>
            <a:endParaRPr lang="ja-JP" altLang="en-US" dirty="0"/>
          </a:p>
        </p:txBody>
      </p:sp>
      <p:sp>
        <p:nvSpPr>
          <p:cNvPr id="18" name="正方形/長方形 17"/>
          <p:cNvSpPr/>
          <p:nvPr/>
        </p:nvSpPr>
        <p:spPr>
          <a:xfrm>
            <a:off x="5916563" y="5789563"/>
            <a:ext cx="1319213" cy="37623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en-US" altLang="ja-JP" dirty="0"/>
              <a:t>Legacy I/O</a:t>
            </a:r>
            <a:endParaRPr lang="ja-JP" altLang="en-US" dirty="0"/>
          </a:p>
        </p:txBody>
      </p:sp>
      <p:sp>
        <p:nvSpPr>
          <p:cNvPr id="10257" name="テキスト ボックス 19"/>
          <p:cNvSpPr txBox="1">
            <a:spLocks noChangeArrowheads="1"/>
          </p:cNvSpPr>
          <p:nvPr/>
        </p:nvSpPr>
        <p:spPr bwMode="auto">
          <a:xfrm>
            <a:off x="1017538" y="5219651"/>
            <a:ext cx="1825625"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a:t>PCI/PCIexpress</a:t>
            </a:r>
            <a:endParaRPr lang="ja-JP" altLang="en-US"/>
          </a:p>
        </p:txBody>
      </p:sp>
      <p:sp>
        <p:nvSpPr>
          <p:cNvPr id="10259" name="テキスト ボックス 21"/>
          <p:cNvSpPr txBox="1">
            <a:spLocks noChangeArrowheads="1"/>
          </p:cNvSpPr>
          <p:nvPr/>
        </p:nvSpPr>
        <p:spPr bwMode="auto">
          <a:xfrm>
            <a:off x="4859288" y="3197176"/>
            <a:ext cx="2633663"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a:t>Memory Controller HUB</a:t>
            </a:r>
            <a:endParaRPr lang="ja-JP" altLang="en-US"/>
          </a:p>
        </p:txBody>
      </p:sp>
      <p:sp>
        <p:nvSpPr>
          <p:cNvPr id="10260" name="テキスト ボックス 22"/>
          <p:cNvSpPr txBox="1">
            <a:spLocks noChangeArrowheads="1"/>
          </p:cNvSpPr>
          <p:nvPr/>
        </p:nvSpPr>
        <p:spPr bwMode="auto">
          <a:xfrm>
            <a:off x="5003751" y="4537026"/>
            <a:ext cx="210820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a:t>I/O Controller HUB</a:t>
            </a:r>
            <a:endParaRPr lang="ja-JP" altLang="en-US"/>
          </a:p>
        </p:txBody>
      </p:sp>
      <p:sp>
        <p:nvSpPr>
          <p:cNvPr id="2" name="正方形/長方形 1">
            <a:extLst>
              <a:ext uri="{FF2B5EF4-FFF2-40B4-BE49-F238E27FC236}">
                <a16:creationId xmlns:a16="http://schemas.microsoft.com/office/drawing/2014/main" id="{84D2633F-CAC0-43DF-A6AB-7F04F4B76EB8}"/>
              </a:ext>
            </a:extLst>
          </p:cNvPr>
          <p:cNvSpPr/>
          <p:nvPr/>
        </p:nvSpPr>
        <p:spPr>
          <a:xfrm>
            <a:off x="3960440" y="1829462"/>
            <a:ext cx="935360" cy="242312"/>
          </a:xfrm>
          <a:prstGeom prst="rect">
            <a:avLst/>
          </a:prstGeom>
          <a:solidFill>
            <a:srgbClr val="FF99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a:t>L1</a:t>
            </a:r>
            <a:endParaRPr kumimoji="1" lang="ja-JP" altLang="en-US" dirty="0"/>
          </a:p>
        </p:txBody>
      </p:sp>
      <p:sp>
        <p:nvSpPr>
          <p:cNvPr id="22" name="正方形/長方形 21">
            <a:extLst>
              <a:ext uri="{FF2B5EF4-FFF2-40B4-BE49-F238E27FC236}">
                <a16:creationId xmlns:a16="http://schemas.microsoft.com/office/drawing/2014/main" id="{7793E9E6-9407-4C90-85DE-278D6117FCE9}"/>
              </a:ext>
            </a:extLst>
          </p:cNvPr>
          <p:cNvSpPr/>
          <p:nvPr/>
        </p:nvSpPr>
        <p:spPr>
          <a:xfrm>
            <a:off x="3743908" y="2055710"/>
            <a:ext cx="1368424" cy="397697"/>
          </a:xfrm>
          <a:prstGeom prst="rect">
            <a:avLst/>
          </a:prstGeom>
          <a:solidFill>
            <a:srgbClr val="FF99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a:t>L2</a:t>
            </a:r>
            <a:endParaRPr kumimoji="1" lang="ja-JP" altLang="en-US" dirty="0"/>
          </a:p>
        </p:txBody>
      </p:sp>
      <p:sp>
        <p:nvSpPr>
          <p:cNvPr id="23" name="正方形/長方形 22">
            <a:extLst>
              <a:ext uri="{FF2B5EF4-FFF2-40B4-BE49-F238E27FC236}">
                <a16:creationId xmlns:a16="http://schemas.microsoft.com/office/drawing/2014/main" id="{3739AD37-5A10-498B-99FB-58C77124AACA}"/>
              </a:ext>
            </a:extLst>
          </p:cNvPr>
          <p:cNvSpPr/>
          <p:nvPr/>
        </p:nvSpPr>
        <p:spPr>
          <a:xfrm>
            <a:off x="3387084" y="2452891"/>
            <a:ext cx="2089374" cy="571525"/>
          </a:xfrm>
          <a:prstGeom prst="rect">
            <a:avLst/>
          </a:prstGeom>
          <a:solidFill>
            <a:srgbClr val="FF99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a:t>L3</a:t>
            </a:r>
            <a:endParaRPr kumimoji="1" lang="ja-JP" altLang="en-US" dirty="0"/>
          </a:p>
        </p:txBody>
      </p:sp>
      <p:sp>
        <p:nvSpPr>
          <p:cNvPr id="24" name="円/楕円 3">
            <a:extLst>
              <a:ext uri="{FF2B5EF4-FFF2-40B4-BE49-F238E27FC236}">
                <a16:creationId xmlns:a16="http://schemas.microsoft.com/office/drawing/2014/main" id="{C0B55B3C-3AF5-408C-A1E1-F1F6F9BDC991}"/>
              </a:ext>
            </a:extLst>
          </p:cNvPr>
          <p:cNvSpPr/>
          <p:nvPr/>
        </p:nvSpPr>
        <p:spPr>
          <a:xfrm>
            <a:off x="2667852" y="986041"/>
            <a:ext cx="1655763" cy="647700"/>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en-US" altLang="ja-JP" dirty="0"/>
              <a:t>PE</a:t>
            </a:r>
            <a:endParaRPr lang="ja-JP" altLang="en-US" dirty="0"/>
          </a:p>
        </p:txBody>
      </p:sp>
      <p:sp>
        <p:nvSpPr>
          <p:cNvPr id="25" name="円/楕円 3">
            <a:extLst>
              <a:ext uri="{FF2B5EF4-FFF2-40B4-BE49-F238E27FC236}">
                <a16:creationId xmlns:a16="http://schemas.microsoft.com/office/drawing/2014/main" id="{AB62912D-0063-410C-8A9C-021A601237CF}"/>
              </a:ext>
            </a:extLst>
          </p:cNvPr>
          <p:cNvSpPr/>
          <p:nvPr/>
        </p:nvSpPr>
        <p:spPr>
          <a:xfrm>
            <a:off x="929118" y="969512"/>
            <a:ext cx="1655763" cy="647700"/>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en-US" altLang="ja-JP" dirty="0"/>
              <a:t>PE</a:t>
            </a:r>
            <a:endParaRPr lang="ja-JP" altLang="en-US" dirty="0"/>
          </a:p>
        </p:txBody>
      </p:sp>
      <p:sp>
        <p:nvSpPr>
          <p:cNvPr id="26" name="円/楕円 3">
            <a:extLst>
              <a:ext uri="{FF2B5EF4-FFF2-40B4-BE49-F238E27FC236}">
                <a16:creationId xmlns:a16="http://schemas.microsoft.com/office/drawing/2014/main" id="{E22722CA-088A-40D4-A3F6-666B391B936F}"/>
              </a:ext>
            </a:extLst>
          </p:cNvPr>
          <p:cNvSpPr/>
          <p:nvPr/>
        </p:nvSpPr>
        <p:spPr>
          <a:xfrm>
            <a:off x="6156597" y="925284"/>
            <a:ext cx="1655763" cy="647700"/>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en-US" altLang="ja-JP" dirty="0"/>
              <a:t>PE</a:t>
            </a:r>
            <a:endParaRPr lang="ja-JP" altLang="en-US" dirty="0"/>
          </a:p>
        </p:txBody>
      </p:sp>
      <p:cxnSp>
        <p:nvCxnSpPr>
          <p:cNvPr id="27" name="直線コネクタ 26">
            <a:extLst>
              <a:ext uri="{FF2B5EF4-FFF2-40B4-BE49-F238E27FC236}">
                <a16:creationId xmlns:a16="http://schemas.microsoft.com/office/drawing/2014/main" id="{EEE6E25B-90AC-4EA1-BF38-57C8B6B453CA}"/>
              </a:ext>
            </a:extLst>
          </p:cNvPr>
          <p:cNvCxnSpPr/>
          <p:nvPr/>
        </p:nvCxnSpPr>
        <p:spPr>
          <a:xfrm>
            <a:off x="2051720" y="1745005"/>
            <a:ext cx="4862916" cy="5114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8" name="直線コネクタ 27">
            <a:extLst>
              <a:ext uri="{FF2B5EF4-FFF2-40B4-BE49-F238E27FC236}">
                <a16:creationId xmlns:a16="http://schemas.microsoft.com/office/drawing/2014/main" id="{272F4D52-405B-4512-B229-CD3FD625F97C}"/>
              </a:ext>
            </a:extLst>
          </p:cNvPr>
          <p:cNvCxnSpPr>
            <a:cxnSpLocks/>
          </p:cNvCxnSpPr>
          <p:nvPr/>
        </p:nvCxnSpPr>
        <p:spPr>
          <a:xfrm flipV="1">
            <a:off x="6852613" y="1640105"/>
            <a:ext cx="1" cy="12724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9" name="直線コネクタ 28">
            <a:extLst>
              <a:ext uri="{FF2B5EF4-FFF2-40B4-BE49-F238E27FC236}">
                <a16:creationId xmlns:a16="http://schemas.microsoft.com/office/drawing/2014/main" id="{245E0766-DBCD-46C4-8355-E4B2DA7C731F}"/>
              </a:ext>
            </a:extLst>
          </p:cNvPr>
          <p:cNvCxnSpPr/>
          <p:nvPr/>
        </p:nvCxnSpPr>
        <p:spPr>
          <a:xfrm>
            <a:off x="5296008" y="1628800"/>
            <a:ext cx="0" cy="814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0" name="直線コネクタ 29">
            <a:extLst>
              <a:ext uri="{FF2B5EF4-FFF2-40B4-BE49-F238E27FC236}">
                <a16:creationId xmlns:a16="http://schemas.microsoft.com/office/drawing/2014/main" id="{086F042A-FC17-4FD4-8CBC-D0CEB5900880}"/>
              </a:ext>
            </a:extLst>
          </p:cNvPr>
          <p:cNvCxnSpPr/>
          <p:nvPr/>
        </p:nvCxnSpPr>
        <p:spPr>
          <a:xfrm>
            <a:off x="3692156" y="1638192"/>
            <a:ext cx="0" cy="814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1" name="直線コネクタ 30">
            <a:extLst>
              <a:ext uri="{FF2B5EF4-FFF2-40B4-BE49-F238E27FC236}">
                <a16:creationId xmlns:a16="http://schemas.microsoft.com/office/drawing/2014/main" id="{12B892A0-A3F3-4B75-B585-7EC181FFDE21}"/>
              </a:ext>
            </a:extLst>
          </p:cNvPr>
          <p:cNvCxnSpPr/>
          <p:nvPr/>
        </p:nvCxnSpPr>
        <p:spPr>
          <a:xfrm>
            <a:off x="2088304" y="1647584"/>
            <a:ext cx="0" cy="814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3" name="爆発: 8 pt 2">
            <a:extLst>
              <a:ext uri="{FF2B5EF4-FFF2-40B4-BE49-F238E27FC236}">
                <a16:creationId xmlns:a16="http://schemas.microsoft.com/office/drawing/2014/main" id="{62036C61-FAD0-4935-B703-FBD5ABFF92FE}"/>
              </a:ext>
            </a:extLst>
          </p:cNvPr>
          <p:cNvSpPr/>
          <p:nvPr/>
        </p:nvSpPr>
        <p:spPr>
          <a:xfrm>
            <a:off x="4160232" y="1556603"/>
            <a:ext cx="596590" cy="344761"/>
          </a:xfrm>
          <a:prstGeom prst="irregularSeal1">
            <a:avLst/>
          </a:prstGeom>
          <a:solidFill>
            <a:srgbClr val="FFFF9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157732826"/>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p:txBody>
          <a:bodyPr/>
          <a:lstStyle/>
          <a:p>
            <a:pPr eaLnBrk="1" hangingPunct="1"/>
            <a:r>
              <a:rPr lang="en-US" altLang="ja-JP"/>
              <a:t>Summary of Bus</a:t>
            </a:r>
          </a:p>
        </p:txBody>
      </p:sp>
      <p:sp>
        <p:nvSpPr>
          <p:cNvPr id="41987" name="Rectangle 3"/>
          <p:cNvSpPr>
            <a:spLocks noGrp="1" noChangeArrowheads="1"/>
          </p:cNvSpPr>
          <p:nvPr>
            <p:ph type="body" idx="1"/>
          </p:nvPr>
        </p:nvSpPr>
        <p:spPr>
          <a:xfrm>
            <a:off x="457200" y="1268760"/>
            <a:ext cx="8229600" cy="4530725"/>
          </a:xfrm>
        </p:spPr>
        <p:txBody>
          <a:bodyPr/>
          <a:lstStyle/>
          <a:p>
            <a:pPr eaLnBrk="1" hangingPunct="1"/>
            <a:r>
              <a:rPr lang="en-US" altLang="ja-JP" dirty="0"/>
              <a:t>Classic bus with passive wires has been changed to active bus with a kind of switches</a:t>
            </a:r>
          </a:p>
          <a:p>
            <a:pPr eaLnBrk="1" hangingPunct="1"/>
            <a:r>
              <a:rPr lang="en-US" altLang="ja-JP" dirty="0"/>
              <a:t>High Speed Bus</a:t>
            </a:r>
          </a:p>
          <a:p>
            <a:pPr lvl="1" eaLnBrk="1" hangingPunct="1"/>
            <a:r>
              <a:rPr lang="en-US" altLang="ja-JP" dirty="0"/>
              <a:t>Synchronous bus with Split</a:t>
            </a:r>
            <a:r>
              <a:rPr lang="ja-JP" altLang="en-US" dirty="0"/>
              <a:t>　</a:t>
            </a:r>
            <a:r>
              <a:rPr lang="en-US" altLang="ja-JP" dirty="0"/>
              <a:t>Transaction</a:t>
            </a:r>
          </a:p>
          <a:p>
            <a:pPr lvl="1" eaLnBrk="1" hangingPunct="1"/>
            <a:r>
              <a:rPr lang="en-US" altLang="ja-JP" dirty="0"/>
              <a:t>Using active devices</a:t>
            </a:r>
          </a:p>
          <a:p>
            <a:pPr lvl="1" eaLnBrk="1" hangingPunct="1"/>
            <a:r>
              <a:rPr lang="en-US" altLang="ja-JP" dirty="0"/>
              <a:t>It becomes somehow like a packet transfer with switching hub.</a:t>
            </a: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p:txBody>
          <a:bodyPr/>
          <a:lstStyle/>
          <a:p>
            <a:pPr eaLnBrk="1" hangingPunct="1"/>
            <a:r>
              <a:rPr lang="en-US" altLang="ja-JP"/>
              <a:t>glossary 2</a:t>
            </a:r>
          </a:p>
        </p:txBody>
      </p:sp>
      <p:sp>
        <p:nvSpPr>
          <p:cNvPr id="43011" name="Rectangle 3"/>
          <p:cNvSpPr>
            <a:spLocks noGrp="1" noChangeArrowheads="1"/>
          </p:cNvSpPr>
          <p:nvPr>
            <p:ph type="body" idx="1"/>
          </p:nvPr>
        </p:nvSpPr>
        <p:spPr/>
        <p:txBody>
          <a:bodyPr/>
          <a:lstStyle/>
          <a:p>
            <a:pPr eaLnBrk="1" hangingPunct="1"/>
            <a:r>
              <a:rPr lang="en-US" altLang="ja-JP" sz="2600"/>
              <a:t>Handshake </a:t>
            </a:r>
            <a:r>
              <a:rPr lang="ja-JP" altLang="en-US" sz="2600"/>
              <a:t>握手のことだがここでは正しく転送するための信号のやりとりを指す</a:t>
            </a:r>
          </a:p>
          <a:p>
            <a:pPr eaLnBrk="1" hangingPunct="1"/>
            <a:r>
              <a:rPr lang="en-US" altLang="ja-JP" sz="2600"/>
              <a:t>Synchronous </a:t>
            </a:r>
            <a:r>
              <a:rPr lang="ja-JP" altLang="en-US" sz="2600"/>
              <a:t>同期式⇔</a:t>
            </a:r>
            <a:r>
              <a:rPr lang="en-US" altLang="ja-JP" sz="2600"/>
              <a:t>Asynchronous</a:t>
            </a:r>
            <a:r>
              <a:rPr lang="ja-JP" altLang="en-US" sz="2600"/>
              <a:t>　非同期式</a:t>
            </a:r>
          </a:p>
          <a:p>
            <a:pPr eaLnBrk="1" hangingPunct="1"/>
            <a:r>
              <a:rPr lang="en-US" altLang="ja-JP" sz="2600"/>
              <a:t>Strobe</a:t>
            </a:r>
            <a:r>
              <a:rPr lang="ja-JP" altLang="en-US" sz="2600"/>
              <a:t>　転送を起動を知らせる信号線</a:t>
            </a:r>
          </a:p>
          <a:p>
            <a:pPr eaLnBrk="1" hangingPunct="1"/>
            <a:r>
              <a:rPr lang="en-US" altLang="ja-JP" sz="2600"/>
              <a:t>Acknowledge</a:t>
            </a:r>
            <a:r>
              <a:rPr lang="ja-JP" altLang="en-US" sz="2600"/>
              <a:t>　</a:t>
            </a:r>
            <a:r>
              <a:rPr lang="en-US" altLang="ja-JP" sz="2600"/>
              <a:t>Strobe</a:t>
            </a:r>
            <a:r>
              <a:rPr lang="ja-JP" altLang="en-US" sz="2600"/>
              <a:t>に対する応答用の信号線</a:t>
            </a:r>
          </a:p>
          <a:p>
            <a:pPr eaLnBrk="1" hangingPunct="1"/>
            <a:r>
              <a:rPr lang="en-US" altLang="ja-JP" sz="2600"/>
              <a:t>Edge</a:t>
            </a:r>
            <a:r>
              <a:rPr lang="ja-JP" altLang="en-US" sz="2600"/>
              <a:t>　信号線の変化</a:t>
            </a:r>
          </a:p>
          <a:p>
            <a:pPr eaLnBrk="1" hangingPunct="1"/>
            <a:r>
              <a:rPr lang="en-US" altLang="ja-JP" sz="2600"/>
              <a:t>Split transaction</a:t>
            </a:r>
            <a:r>
              <a:rPr lang="ja-JP" altLang="en-US" sz="2600"/>
              <a:t>　バス転送を中断して途中に他の転送を挟むことを可能にする方法</a:t>
            </a:r>
          </a:p>
          <a:p>
            <a:pPr eaLnBrk="1" hangingPunct="1"/>
            <a:endParaRPr lang="ja-JP" altLang="en-US" sz="2600"/>
          </a:p>
          <a:p>
            <a:pPr eaLnBrk="1" hangingPunct="1"/>
            <a:endParaRPr lang="en-US" altLang="ja-JP" sz="260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pPr eaLnBrk="1" hangingPunct="1"/>
            <a:r>
              <a:rPr lang="en-US" altLang="ja-JP"/>
              <a:t>Crossbar switch</a:t>
            </a:r>
          </a:p>
        </p:txBody>
      </p:sp>
      <p:sp>
        <p:nvSpPr>
          <p:cNvPr id="44035" name="Rectangle 3"/>
          <p:cNvSpPr>
            <a:spLocks noChangeArrowheads="1"/>
          </p:cNvSpPr>
          <p:nvPr/>
        </p:nvSpPr>
        <p:spPr bwMode="auto">
          <a:xfrm>
            <a:off x="3124200" y="1981200"/>
            <a:ext cx="2743200" cy="2667000"/>
          </a:xfrm>
          <a:prstGeom prst="rect">
            <a:avLst/>
          </a:prstGeom>
          <a:solidFill>
            <a:srgbClr val="66FF99"/>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grpSp>
        <p:nvGrpSpPr>
          <p:cNvPr id="44036" name="Group 4"/>
          <p:cNvGrpSpPr>
            <a:grpSpLocks/>
          </p:cNvGrpSpPr>
          <p:nvPr/>
        </p:nvGrpSpPr>
        <p:grpSpPr bwMode="auto">
          <a:xfrm>
            <a:off x="2667000" y="2362200"/>
            <a:ext cx="3429000" cy="1828800"/>
            <a:chOff x="1440" y="1488"/>
            <a:chExt cx="2400" cy="1152"/>
          </a:xfrm>
        </p:grpSpPr>
        <p:sp>
          <p:nvSpPr>
            <p:cNvPr id="44060" name="Line 5"/>
            <p:cNvSpPr>
              <a:spLocks noChangeShapeType="1"/>
            </p:cNvSpPr>
            <p:nvPr/>
          </p:nvSpPr>
          <p:spPr bwMode="auto">
            <a:xfrm>
              <a:off x="1440" y="1488"/>
              <a:ext cx="24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44061" name="Line 6"/>
            <p:cNvSpPr>
              <a:spLocks noChangeShapeType="1"/>
            </p:cNvSpPr>
            <p:nvPr/>
          </p:nvSpPr>
          <p:spPr bwMode="auto">
            <a:xfrm>
              <a:off x="1440" y="1776"/>
              <a:ext cx="24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44062" name="Line 7"/>
            <p:cNvSpPr>
              <a:spLocks noChangeShapeType="1"/>
            </p:cNvSpPr>
            <p:nvPr/>
          </p:nvSpPr>
          <p:spPr bwMode="auto">
            <a:xfrm>
              <a:off x="1440" y="2064"/>
              <a:ext cx="24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44063" name="Line 8"/>
            <p:cNvSpPr>
              <a:spLocks noChangeShapeType="1"/>
            </p:cNvSpPr>
            <p:nvPr/>
          </p:nvSpPr>
          <p:spPr bwMode="auto">
            <a:xfrm>
              <a:off x="1440" y="2352"/>
              <a:ext cx="24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44064" name="Line 9"/>
            <p:cNvSpPr>
              <a:spLocks noChangeShapeType="1"/>
            </p:cNvSpPr>
            <p:nvPr/>
          </p:nvSpPr>
          <p:spPr bwMode="auto">
            <a:xfrm>
              <a:off x="1440" y="2640"/>
              <a:ext cx="24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grpSp>
        <p:nvGrpSpPr>
          <p:cNvPr id="44037" name="Group 10"/>
          <p:cNvGrpSpPr>
            <a:grpSpLocks/>
          </p:cNvGrpSpPr>
          <p:nvPr/>
        </p:nvGrpSpPr>
        <p:grpSpPr bwMode="auto">
          <a:xfrm rot="-5400000">
            <a:off x="2781300" y="2552700"/>
            <a:ext cx="3429000" cy="1828800"/>
            <a:chOff x="1440" y="1488"/>
            <a:chExt cx="2400" cy="1152"/>
          </a:xfrm>
        </p:grpSpPr>
        <p:sp>
          <p:nvSpPr>
            <p:cNvPr id="44055" name="Line 11"/>
            <p:cNvSpPr>
              <a:spLocks noChangeShapeType="1"/>
            </p:cNvSpPr>
            <p:nvPr/>
          </p:nvSpPr>
          <p:spPr bwMode="auto">
            <a:xfrm>
              <a:off x="1440" y="1488"/>
              <a:ext cx="24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44056" name="Line 12"/>
            <p:cNvSpPr>
              <a:spLocks noChangeShapeType="1"/>
            </p:cNvSpPr>
            <p:nvPr/>
          </p:nvSpPr>
          <p:spPr bwMode="auto">
            <a:xfrm>
              <a:off x="1440" y="1776"/>
              <a:ext cx="24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44057" name="Line 13"/>
            <p:cNvSpPr>
              <a:spLocks noChangeShapeType="1"/>
            </p:cNvSpPr>
            <p:nvPr/>
          </p:nvSpPr>
          <p:spPr bwMode="auto">
            <a:xfrm>
              <a:off x="1440" y="2064"/>
              <a:ext cx="24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44058" name="Line 14"/>
            <p:cNvSpPr>
              <a:spLocks noChangeShapeType="1"/>
            </p:cNvSpPr>
            <p:nvPr/>
          </p:nvSpPr>
          <p:spPr bwMode="auto">
            <a:xfrm>
              <a:off x="1440" y="2352"/>
              <a:ext cx="24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44059" name="Line 15"/>
            <p:cNvSpPr>
              <a:spLocks noChangeShapeType="1"/>
            </p:cNvSpPr>
            <p:nvPr/>
          </p:nvSpPr>
          <p:spPr bwMode="auto">
            <a:xfrm>
              <a:off x="1440" y="2640"/>
              <a:ext cx="24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sp>
        <p:nvSpPr>
          <p:cNvPr id="44038" name="Oval 16"/>
          <p:cNvSpPr>
            <a:spLocks noChangeArrowheads="1"/>
          </p:cNvSpPr>
          <p:nvPr/>
        </p:nvSpPr>
        <p:spPr bwMode="auto">
          <a:xfrm>
            <a:off x="2362200" y="2209800"/>
            <a:ext cx="304800" cy="304800"/>
          </a:xfrm>
          <a:prstGeom prst="ellipse">
            <a:avLst/>
          </a:prstGeom>
          <a:solidFill>
            <a:srgbClr val="FFFF66"/>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44039" name="Oval 17"/>
          <p:cNvSpPr>
            <a:spLocks noChangeArrowheads="1"/>
          </p:cNvSpPr>
          <p:nvPr/>
        </p:nvSpPr>
        <p:spPr bwMode="auto">
          <a:xfrm>
            <a:off x="2362200" y="2667000"/>
            <a:ext cx="304800" cy="304800"/>
          </a:xfrm>
          <a:prstGeom prst="ellipse">
            <a:avLst/>
          </a:prstGeom>
          <a:solidFill>
            <a:srgbClr val="FFFF66"/>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44040" name="Oval 18"/>
          <p:cNvSpPr>
            <a:spLocks noChangeArrowheads="1"/>
          </p:cNvSpPr>
          <p:nvPr/>
        </p:nvSpPr>
        <p:spPr bwMode="auto">
          <a:xfrm>
            <a:off x="2362200" y="3124200"/>
            <a:ext cx="304800" cy="304800"/>
          </a:xfrm>
          <a:prstGeom prst="ellipse">
            <a:avLst/>
          </a:prstGeom>
          <a:solidFill>
            <a:srgbClr val="FFFF66"/>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44041" name="Oval 19"/>
          <p:cNvSpPr>
            <a:spLocks noChangeArrowheads="1"/>
          </p:cNvSpPr>
          <p:nvPr/>
        </p:nvSpPr>
        <p:spPr bwMode="auto">
          <a:xfrm>
            <a:off x="2362200" y="3581400"/>
            <a:ext cx="304800" cy="304800"/>
          </a:xfrm>
          <a:prstGeom prst="ellipse">
            <a:avLst/>
          </a:prstGeom>
          <a:solidFill>
            <a:srgbClr val="FFFF66"/>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44042" name="Oval 20"/>
          <p:cNvSpPr>
            <a:spLocks noChangeArrowheads="1"/>
          </p:cNvSpPr>
          <p:nvPr/>
        </p:nvSpPr>
        <p:spPr bwMode="auto">
          <a:xfrm>
            <a:off x="2362200" y="4038600"/>
            <a:ext cx="304800" cy="304800"/>
          </a:xfrm>
          <a:prstGeom prst="ellipse">
            <a:avLst/>
          </a:prstGeom>
          <a:solidFill>
            <a:srgbClr val="FFFF66"/>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44043" name="Rectangle 21"/>
          <p:cNvSpPr>
            <a:spLocks noChangeArrowheads="1"/>
          </p:cNvSpPr>
          <p:nvPr/>
        </p:nvSpPr>
        <p:spPr bwMode="auto">
          <a:xfrm>
            <a:off x="3429000" y="5181600"/>
            <a:ext cx="304800" cy="304800"/>
          </a:xfrm>
          <a:prstGeom prst="rect">
            <a:avLst/>
          </a:prstGeom>
          <a:solidFill>
            <a:srgbClr val="FF33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44044" name="Rectangle 22"/>
          <p:cNvSpPr>
            <a:spLocks noChangeArrowheads="1"/>
          </p:cNvSpPr>
          <p:nvPr/>
        </p:nvSpPr>
        <p:spPr bwMode="auto">
          <a:xfrm>
            <a:off x="3886200" y="5181600"/>
            <a:ext cx="304800" cy="304800"/>
          </a:xfrm>
          <a:prstGeom prst="rect">
            <a:avLst/>
          </a:prstGeom>
          <a:solidFill>
            <a:srgbClr val="FF33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44045" name="Rectangle 23"/>
          <p:cNvSpPr>
            <a:spLocks noChangeArrowheads="1"/>
          </p:cNvSpPr>
          <p:nvPr/>
        </p:nvSpPr>
        <p:spPr bwMode="auto">
          <a:xfrm>
            <a:off x="4800600" y="5181600"/>
            <a:ext cx="304800" cy="304800"/>
          </a:xfrm>
          <a:prstGeom prst="rect">
            <a:avLst/>
          </a:prstGeom>
          <a:solidFill>
            <a:srgbClr val="FF33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44046" name="Rectangle 24"/>
          <p:cNvSpPr>
            <a:spLocks noChangeArrowheads="1"/>
          </p:cNvSpPr>
          <p:nvPr/>
        </p:nvSpPr>
        <p:spPr bwMode="auto">
          <a:xfrm>
            <a:off x="5257800" y="5181600"/>
            <a:ext cx="304800" cy="304800"/>
          </a:xfrm>
          <a:prstGeom prst="rect">
            <a:avLst/>
          </a:prstGeom>
          <a:solidFill>
            <a:srgbClr val="FF33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44047" name="Rectangle 25"/>
          <p:cNvSpPr>
            <a:spLocks noChangeArrowheads="1"/>
          </p:cNvSpPr>
          <p:nvPr/>
        </p:nvSpPr>
        <p:spPr bwMode="auto">
          <a:xfrm>
            <a:off x="4343400" y="5181600"/>
            <a:ext cx="304800" cy="304800"/>
          </a:xfrm>
          <a:prstGeom prst="rect">
            <a:avLst/>
          </a:prstGeom>
          <a:solidFill>
            <a:srgbClr val="FF33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44048" name="Text Box 26"/>
          <p:cNvSpPr txBox="1">
            <a:spLocks noChangeArrowheads="1"/>
          </p:cNvSpPr>
          <p:nvPr/>
        </p:nvSpPr>
        <p:spPr bwMode="auto">
          <a:xfrm>
            <a:off x="2041525" y="1544638"/>
            <a:ext cx="37306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ja-JP" altLang="en-US" sz="2400">
                <a:latin typeface="Times New Roman" panose="02020603050405020304" pitchFamily="18" charset="0"/>
              </a:rPr>
              <a:t>ｎ</a:t>
            </a:r>
          </a:p>
        </p:txBody>
      </p:sp>
      <p:sp>
        <p:nvSpPr>
          <p:cNvPr id="44049" name="Text Box 27"/>
          <p:cNvSpPr txBox="1">
            <a:spLocks noChangeArrowheads="1"/>
          </p:cNvSpPr>
          <p:nvPr/>
        </p:nvSpPr>
        <p:spPr bwMode="auto">
          <a:xfrm>
            <a:off x="6232525" y="4973638"/>
            <a:ext cx="4699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ja-JP" altLang="en-US" sz="2400">
                <a:latin typeface="Times New Roman" panose="02020603050405020304" pitchFamily="18" charset="0"/>
              </a:rPr>
              <a:t>ｍ</a:t>
            </a:r>
          </a:p>
        </p:txBody>
      </p:sp>
      <p:sp>
        <p:nvSpPr>
          <p:cNvPr id="44050" name="Text Box 28"/>
          <p:cNvSpPr txBox="1">
            <a:spLocks noChangeArrowheads="1"/>
          </p:cNvSpPr>
          <p:nvPr/>
        </p:nvSpPr>
        <p:spPr bwMode="auto">
          <a:xfrm>
            <a:off x="6080125" y="1031875"/>
            <a:ext cx="2406650" cy="822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2400">
                <a:latin typeface="Times New Roman" panose="02020603050405020304" pitchFamily="18" charset="0"/>
              </a:rPr>
              <a:t>Cross point: small</a:t>
            </a:r>
          </a:p>
          <a:p>
            <a:pPr eaLnBrk="1" hangingPunct="1"/>
            <a:r>
              <a:rPr lang="en-US" altLang="ja-JP" sz="2400">
                <a:latin typeface="Times New Roman" panose="02020603050405020304" pitchFamily="18" charset="0"/>
              </a:rPr>
              <a:t>switching element</a:t>
            </a:r>
          </a:p>
        </p:txBody>
      </p:sp>
      <p:sp>
        <p:nvSpPr>
          <p:cNvPr id="44051" name="Line 29"/>
          <p:cNvSpPr>
            <a:spLocks noChangeShapeType="1"/>
          </p:cNvSpPr>
          <p:nvPr/>
        </p:nvSpPr>
        <p:spPr bwMode="auto">
          <a:xfrm>
            <a:off x="3581400" y="2133600"/>
            <a:ext cx="152400" cy="2286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44052" name="Line 30"/>
          <p:cNvSpPr>
            <a:spLocks noChangeShapeType="1"/>
          </p:cNvSpPr>
          <p:nvPr/>
        </p:nvSpPr>
        <p:spPr bwMode="auto">
          <a:xfrm flipH="1">
            <a:off x="3733800" y="1295400"/>
            <a:ext cx="2286000" cy="9144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44053" name="Text Box 31"/>
          <p:cNvSpPr txBox="1">
            <a:spLocks noChangeArrowheads="1"/>
          </p:cNvSpPr>
          <p:nvPr/>
        </p:nvSpPr>
        <p:spPr bwMode="auto">
          <a:xfrm>
            <a:off x="6257925" y="2225675"/>
            <a:ext cx="1993900" cy="1187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2400">
                <a:latin typeface="Times New Roman" panose="02020603050405020304" pitchFamily="18" charset="0"/>
              </a:rPr>
              <a:t>The number of</a:t>
            </a:r>
          </a:p>
          <a:p>
            <a:pPr eaLnBrk="1" hangingPunct="1"/>
            <a:r>
              <a:rPr lang="en-US" altLang="ja-JP" sz="2400">
                <a:latin typeface="Times New Roman" panose="02020603050405020304" pitchFamily="18" charset="0"/>
              </a:rPr>
              <a:t>cross points:</a:t>
            </a:r>
          </a:p>
          <a:p>
            <a:pPr eaLnBrk="1" hangingPunct="1"/>
            <a:r>
              <a:rPr lang="ja-JP" altLang="en-US" sz="2400">
                <a:latin typeface="Times New Roman" panose="02020603050405020304" pitchFamily="18" charset="0"/>
              </a:rPr>
              <a:t>ｎｘｍ</a:t>
            </a:r>
          </a:p>
        </p:txBody>
      </p:sp>
      <p:sp>
        <p:nvSpPr>
          <p:cNvPr id="44054" name="Text Box 32"/>
          <p:cNvSpPr txBox="1">
            <a:spLocks noChangeArrowheads="1"/>
          </p:cNvSpPr>
          <p:nvPr/>
        </p:nvSpPr>
        <p:spPr bwMode="auto">
          <a:xfrm>
            <a:off x="231775" y="4745038"/>
            <a:ext cx="24955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a:t>Extension of the buses</a:t>
            </a: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p:txBody>
          <a:bodyPr/>
          <a:lstStyle/>
          <a:p>
            <a:pPr eaLnBrk="1" hangingPunct="1"/>
            <a:r>
              <a:rPr lang="en-US" altLang="ja-JP"/>
              <a:t>Non-blocking property</a:t>
            </a:r>
          </a:p>
        </p:txBody>
      </p:sp>
      <p:sp>
        <p:nvSpPr>
          <p:cNvPr id="45059" name="Rectangle 3"/>
          <p:cNvSpPr>
            <a:spLocks noChangeArrowheads="1"/>
          </p:cNvSpPr>
          <p:nvPr/>
        </p:nvSpPr>
        <p:spPr bwMode="auto">
          <a:xfrm>
            <a:off x="3124200" y="1981200"/>
            <a:ext cx="2743200" cy="2667000"/>
          </a:xfrm>
          <a:prstGeom prst="rect">
            <a:avLst/>
          </a:prstGeom>
          <a:solidFill>
            <a:srgbClr val="66FF99"/>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45060" name="Line 4"/>
          <p:cNvSpPr>
            <a:spLocks noChangeShapeType="1"/>
          </p:cNvSpPr>
          <p:nvPr/>
        </p:nvSpPr>
        <p:spPr bwMode="auto">
          <a:xfrm>
            <a:off x="2743200" y="2362200"/>
            <a:ext cx="34290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45061" name="Line 5"/>
          <p:cNvSpPr>
            <a:spLocks noChangeShapeType="1"/>
          </p:cNvSpPr>
          <p:nvPr/>
        </p:nvSpPr>
        <p:spPr bwMode="auto">
          <a:xfrm>
            <a:off x="2743200" y="2819400"/>
            <a:ext cx="34290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45062" name="Line 6"/>
          <p:cNvSpPr>
            <a:spLocks noChangeShapeType="1"/>
          </p:cNvSpPr>
          <p:nvPr/>
        </p:nvSpPr>
        <p:spPr bwMode="auto">
          <a:xfrm>
            <a:off x="2743200" y="3276600"/>
            <a:ext cx="34290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45063" name="Line 7"/>
          <p:cNvSpPr>
            <a:spLocks noChangeShapeType="1"/>
          </p:cNvSpPr>
          <p:nvPr/>
        </p:nvSpPr>
        <p:spPr bwMode="auto">
          <a:xfrm>
            <a:off x="2743200" y="3733800"/>
            <a:ext cx="34290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45064" name="Line 8"/>
          <p:cNvSpPr>
            <a:spLocks noChangeShapeType="1"/>
          </p:cNvSpPr>
          <p:nvPr/>
        </p:nvSpPr>
        <p:spPr bwMode="auto">
          <a:xfrm>
            <a:off x="2743200" y="4191000"/>
            <a:ext cx="34290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45065" name="Line 9"/>
          <p:cNvSpPr>
            <a:spLocks noChangeShapeType="1"/>
          </p:cNvSpPr>
          <p:nvPr/>
        </p:nvSpPr>
        <p:spPr bwMode="auto">
          <a:xfrm rot="-5400000">
            <a:off x="1865313" y="3465513"/>
            <a:ext cx="34290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45066" name="Line 10"/>
          <p:cNvSpPr>
            <a:spLocks noChangeShapeType="1"/>
          </p:cNvSpPr>
          <p:nvPr/>
        </p:nvSpPr>
        <p:spPr bwMode="auto">
          <a:xfrm rot="-5400000">
            <a:off x="2322513" y="3465513"/>
            <a:ext cx="34290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45067" name="Line 11"/>
          <p:cNvSpPr>
            <a:spLocks noChangeShapeType="1"/>
          </p:cNvSpPr>
          <p:nvPr/>
        </p:nvSpPr>
        <p:spPr bwMode="auto">
          <a:xfrm rot="-5400000">
            <a:off x="2781300" y="3467100"/>
            <a:ext cx="34290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45068" name="Line 12"/>
          <p:cNvSpPr>
            <a:spLocks noChangeShapeType="1"/>
          </p:cNvSpPr>
          <p:nvPr/>
        </p:nvSpPr>
        <p:spPr bwMode="auto">
          <a:xfrm rot="-5400000">
            <a:off x="3236913" y="3465513"/>
            <a:ext cx="34290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45069" name="Line 13"/>
          <p:cNvSpPr>
            <a:spLocks noChangeShapeType="1"/>
          </p:cNvSpPr>
          <p:nvPr/>
        </p:nvSpPr>
        <p:spPr bwMode="auto">
          <a:xfrm rot="-5400000">
            <a:off x="3694113" y="3465513"/>
            <a:ext cx="34290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nvGrpSpPr>
          <p:cNvPr id="45070" name="Group 14"/>
          <p:cNvGrpSpPr>
            <a:grpSpLocks/>
          </p:cNvGrpSpPr>
          <p:nvPr/>
        </p:nvGrpSpPr>
        <p:grpSpPr bwMode="auto">
          <a:xfrm>
            <a:off x="2438400" y="2209800"/>
            <a:ext cx="304800" cy="2133600"/>
            <a:chOff x="1488" y="1392"/>
            <a:chExt cx="192" cy="1344"/>
          </a:xfrm>
        </p:grpSpPr>
        <p:sp>
          <p:nvSpPr>
            <p:cNvPr id="45098" name="Oval 15"/>
            <p:cNvSpPr>
              <a:spLocks noChangeArrowheads="1"/>
            </p:cNvSpPr>
            <p:nvPr/>
          </p:nvSpPr>
          <p:spPr bwMode="auto">
            <a:xfrm>
              <a:off x="1488" y="1392"/>
              <a:ext cx="192" cy="192"/>
            </a:xfrm>
            <a:prstGeom prst="ellipse">
              <a:avLst/>
            </a:prstGeom>
            <a:solidFill>
              <a:srgbClr val="FFFF66"/>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45099" name="Oval 16"/>
            <p:cNvSpPr>
              <a:spLocks noChangeArrowheads="1"/>
            </p:cNvSpPr>
            <p:nvPr/>
          </p:nvSpPr>
          <p:spPr bwMode="auto">
            <a:xfrm>
              <a:off x="1488" y="1680"/>
              <a:ext cx="192" cy="192"/>
            </a:xfrm>
            <a:prstGeom prst="ellipse">
              <a:avLst/>
            </a:prstGeom>
            <a:solidFill>
              <a:srgbClr val="FFFF66"/>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45100" name="Oval 17"/>
            <p:cNvSpPr>
              <a:spLocks noChangeArrowheads="1"/>
            </p:cNvSpPr>
            <p:nvPr/>
          </p:nvSpPr>
          <p:spPr bwMode="auto">
            <a:xfrm>
              <a:off x="1488" y="1968"/>
              <a:ext cx="192" cy="192"/>
            </a:xfrm>
            <a:prstGeom prst="ellipse">
              <a:avLst/>
            </a:prstGeom>
            <a:solidFill>
              <a:srgbClr val="FFFF66"/>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45101" name="Oval 18"/>
            <p:cNvSpPr>
              <a:spLocks noChangeArrowheads="1"/>
            </p:cNvSpPr>
            <p:nvPr/>
          </p:nvSpPr>
          <p:spPr bwMode="auto">
            <a:xfrm>
              <a:off x="1488" y="2256"/>
              <a:ext cx="192" cy="192"/>
            </a:xfrm>
            <a:prstGeom prst="ellipse">
              <a:avLst/>
            </a:prstGeom>
            <a:solidFill>
              <a:srgbClr val="FFFF66"/>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45102" name="Oval 19"/>
            <p:cNvSpPr>
              <a:spLocks noChangeArrowheads="1"/>
            </p:cNvSpPr>
            <p:nvPr/>
          </p:nvSpPr>
          <p:spPr bwMode="auto">
            <a:xfrm>
              <a:off x="1488" y="2544"/>
              <a:ext cx="192" cy="192"/>
            </a:xfrm>
            <a:prstGeom prst="ellipse">
              <a:avLst/>
            </a:prstGeom>
            <a:solidFill>
              <a:srgbClr val="FFFF66"/>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grpSp>
      <p:sp>
        <p:nvSpPr>
          <p:cNvPr id="45071" name="Rectangle 20"/>
          <p:cNvSpPr>
            <a:spLocks noChangeArrowheads="1"/>
          </p:cNvSpPr>
          <p:nvPr/>
        </p:nvSpPr>
        <p:spPr bwMode="auto">
          <a:xfrm>
            <a:off x="3429000" y="5181600"/>
            <a:ext cx="304800" cy="304800"/>
          </a:xfrm>
          <a:prstGeom prst="rect">
            <a:avLst/>
          </a:prstGeom>
          <a:solidFill>
            <a:srgbClr val="FF33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45072" name="Rectangle 21"/>
          <p:cNvSpPr>
            <a:spLocks noChangeArrowheads="1"/>
          </p:cNvSpPr>
          <p:nvPr/>
        </p:nvSpPr>
        <p:spPr bwMode="auto">
          <a:xfrm>
            <a:off x="3886200" y="5181600"/>
            <a:ext cx="304800" cy="304800"/>
          </a:xfrm>
          <a:prstGeom prst="rect">
            <a:avLst/>
          </a:prstGeom>
          <a:solidFill>
            <a:srgbClr val="FF33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45073" name="Rectangle 22"/>
          <p:cNvSpPr>
            <a:spLocks noChangeArrowheads="1"/>
          </p:cNvSpPr>
          <p:nvPr/>
        </p:nvSpPr>
        <p:spPr bwMode="auto">
          <a:xfrm>
            <a:off x="4800600" y="5181600"/>
            <a:ext cx="304800" cy="304800"/>
          </a:xfrm>
          <a:prstGeom prst="rect">
            <a:avLst/>
          </a:prstGeom>
          <a:solidFill>
            <a:srgbClr val="FF33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45074" name="Rectangle 23"/>
          <p:cNvSpPr>
            <a:spLocks noChangeArrowheads="1"/>
          </p:cNvSpPr>
          <p:nvPr/>
        </p:nvSpPr>
        <p:spPr bwMode="auto">
          <a:xfrm>
            <a:off x="5257800" y="5181600"/>
            <a:ext cx="304800" cy="304800"/>
          </a:xfrm>
          <a:prstGeom prst="rect">
            <a:avLst/>
          </a:prstGeom>
          <a:solidFill>
            <a:srgbClr val="FF33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45075" name="Rectangle 24"/>
          <p:cNvSpPr>
            <a:spLocks noChangeArrowheads="1"/>
          </p:cNvSpPr>
          <p:nvPr/>
        </p:nvSpPr>
        <p:spPr bwMode="auto">
          <a:xfrm>
            <a:off x="4343400" y="5181600"/>
            <a:ext cx="304800" cy="304800"/>
          </a:xfrm>
          <a:prstGeom prst="rect">
            <a:avLst/>
          </a:prstGeom>
          <a:solidFill>
            <a:srgbClr val="FF33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45076" name="Text Box 25"/>
          <p:cNvSpPr txBox="1">
            <a:spLocks noChangeArrowheads="1"/>
          </p:cNvSpPr>
          <p:nvPr/>
        </p:nvSpPr>
        <p:spPr bwMode="auto">
          <a:xfrm>
            <a:off x="2041525" y="1544638"/>
            <a:ext cx="37306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ja-JP" altLang="en-US" sz="2400">
                <a:latin typeface="Times New Roman" panose="02020603050405020304" pitchFamily="18" charset="0"/>
              </a:rPr>
              <a:t>ｎ</a:t>
            </a:r>
          </a:p>
        </p:txBody>
      </p:sp>
      <p:sp>
        <p:nvSpPr>
          <p:cNvPr id="45077" name="Text Box 26"/>
          <p:cNvSpPr txBox="1">
            <a:spLocks noChangeArrowheads="1"/>
          </p:cNvSpPr>
          <p:nvPr/>
        </p:nvSpPr>
        <p:spPr bwMode="auto">
          <a:xfrm>
            <a:off x="6232525" y="4973638"/>
            <a:ext cx="4699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ja-JP" altLang="en-US" sz="2400">
                <a:latin typeface="Times New Roman" panose="02020603050405020304" pitchFamily="18" charset="0"/>
              </a:rPr>
              <a:t>ｍ</a:t>
            </a:r>
          </a:p>
        </p:txBody>
      </p:sp>
      <p:grpSp>
        <p:nvGrpSpPr>
          <p:cNvPr id="170011" name="Group 27"/>
          <p:cNvGrpSpPr>
            <a:grpSpLocks/>
          </p:cNvGrpSpPr>
          <p:nvPr/>
        </p:nvGrpSpPr>
        <p:grpSpPr bwMode="auto">
          <a:xfrm>
            <a:off x="2743200" y="2133600"/>
            <a:ext cx="2667000" cy="3048000"/>
            <a:chOff x="1728" y="1344"/>
            <a:chExt cx="1680" cy="1920"/>
          </a:xfrm>
        </p:grpSpPr>
        <p:sp>
          <p:nvSpPr>
            <p:cNvPr id="45080" name="Line 28"/>
            <p:cNvSpPr>
              <a:spLocks noChangeShapeType="1"/>
            </p:cNvSpPr>
            <p:nvPr/>
          </p:nvSpPr>
          <p:spPr bwMode="auto">
            <a:xfrm flipV="1">
              <a:off x="2400" y="1344"/>
              <a:ext cx="144" cy="144"/>
            </a:xfrm>
            <a:prstGeom prst="line">
              <a:avLst/>
            </a:prstGeom>
            <a:noFill/>
            <a:ln w="19050">
              <a:solidFill>
                <a:srgbClr val="FF505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45081" name="Line 29"/>
            <p:cNvSpPr>
              <a:spLocks noChangeShapeType="1"/>
            </p:cNvSpPr>
            <p:nvPr/>
          </p:nvSpPr>
          <p:spPr bwMode="auto">
            <a:xfrm flipV="1">
              <a:off x="2976" y="1920"/>
              <a:ext cx="144" cy="144"/>
            </a:xfrm>
            <a:prstGeom prst="line">
              <a:avLst/>
            </a:prstGeom>
            <a:noFill/>
            <a:ln w="28575">
              <a:solidFill>
                <a:srgbClr val="FF505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45082" name="Line 30"/>
            <p:cNvSpPr>
              <a:spLocks noChangeShapeType="1"/>
            </p:cNvSpPr>
            <p:nvPr/>
          </p:nvSpPr>
          <p:spPr bwMode="auto">
            <a:xfrm flipV="1">
              <a:off x="2688" y="2496"/>
              <a:ext cx="144" cy="144"/>
            </a:xfrm>
            <a:prstGeom prst="line">
              <a:avLst/>
            </a:prstGeom>
            <a:noFill/>
            <a:ln w="28575">
              <a:solidFill>
                <a:srgbClr val="FF505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nvGrpSpPr>
            <p:cNvPr id="45083" name="Group 31"/>
            <p:cNvGrpSpPr>
              <a:grpSpLocks/>
            </p:cNvGrpSpPr>
            <p:nvPr/>
          </p:nvGrpSpPr>
          <p:grpSpPr bwMode="auto">
            <a:xfrm>
              <a:off x="1728" y="1344"/>
              <a:ext cx="816" cy="1920"/>
              <a:chOff x="1728" y="1344"/>
              <a:chExt cx="816" cy="1920"/>
            </a:xfrm>
          </p:grpSpPr>
          <p:sp>
            <p:nvSpPr>
              <p:cNvPr id="45096" name="Line 32"/>
              <p:cNvSpPr>
                <a:spLocks noChangeShapeType="1"/>
              </p:cNvSpPr>
              <p:nvPr/>
            </p:nvSpPr>
            <p:spPr bwMode="auto">
              <a:xfrm>
                <a:off x="1728" y="1488"/>
                <a:ext cx="672" cy="0"/>
              </a:xfrm>
              <a:prstGeom prst="line">
                <a:avLst/>
              </a:prstGeom>
              <a:noFill/>
              <a:ln w="19050">
                <a:solidFill>
                  <a:srgbClr val="FF505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45097" name="Line 33"/>
              <p:cNvSpPr>
                <a:spLocks noChangeShapeType="1"/>
              </p:cNvSpPr>
              <p:nvPr/>
            </p:nvSpPr>
            <p:spPr bwMode="auto">
              <a:xfrm>
                <a:off x="2544" y="1344"/>
                <a:ext cx="0" cy="1920"/>
              </a:xfrm>
              <a:prstGeom prst="line">
                <a:avLst/>
              </a:prstGeom>
              <a:noFill/>
              <a:ln w="19050">
                <a:solidFill>
                  <a:srgbClr val="FF505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grpSp>
          <p:nvGrpSpPr>
            <p:cNvPr id="45084" name="Group 34"/>
            <p:cNvGrpSpPr>
              <a:grpSpLocks/>
            </p:cNvGrpSpPr>
            <p:nvPr/>
          </p:nvGrpSpPr>
          <p:grpSpPr bwMode="auto">
            <a:xfrm>
              <a:off x="1728" y="1632"/>
              <a:ext cx="528" cy="1632"/>
              <a:chOff x="1728" y="1632"/>
              <a:chExt cx="528" cy="1632"/>
            </a:xfrm>
          </p:grpSpPr>
          <p:sp>
            <p:nvSpPr>
              <p:cNvPr id="45093" name="Line 35"/>
              <p:cNvSpPr>
                <a:spLocks noChangeShapeType="1"/>
              </p:cNvSpPr>
              <p:nvPr/>
            </p:nvSpPr>
            <p:spPr bwMode="auto">
              <a:xfrm flipV="1">
                <a:off x="2112" y="1632"/>
                <a:ext cx="144" cy="144"/>
              </a:xfrm>
              <a:prstGeom prst="line">
                <a:avLst/>
              </a:prstGeom>
              <a:noFill/>
              <a:ln w="28575">
                <a:solidFill>
                  <a:srgbClr val="FF505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45094" name="Line 36"/>
              <p:cNvSpPr>
                <a:spLocks noChangeShapeType="1"/>
              </p:cNvSpPr>
              <p:nvPr/>
            </p:nvSpPr>
            <p:spPr bwMode="auto">
              <a:xfrm>
                <a:off x="1728" y="1776"/>
                <a:ext cx="384" cy="0"/>
              </a:xfrm>
              <a:prstGeom prst="line">
                <a:avLst/>
              </a:prstGeom>
              <a:noFill/>
              <a:ln w="28575">
                <a:solidFill>
                  <a:srgbClr val="FF505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45095" name="Line 37"/>
              <p:cNvSpPr>
                <a:spLocks noChangeShapeType="1"/>
              </p:cNvSpPr>
              <p:nvPr/>
            </p:nvSpPr>
            <p:spPr bwMode="auto">
              <a:xfrm>
                <a:off x="2256" y="1632"/>
                <a:ext cx="0" cy="1632"/>
              </a:xfrm>
              <a:prstGeom prst="line">
                <a:avLst/>
              </a:prstGeom>
              <a:noFill/>
              <a:ln w="28575">
                <a:solidFill>
                  <a:srgbClr val="FF505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sp>
          <p:nvSpPr>
            <p:cNvPr id="45085" name="Line 38"/>
            <p:cNvSpPr>
              <a:spLocks noChangeShapeType="1"/>
            </p:cNvSpPr>
            <p:nvPr/>
          </p:nvSpPr>
          <p:spPr bwMode="auto">
            <a:xfrm>
              <a:off x="1728" y="2064"/>
              <a:ext cx="1248" cy="0"/>
            </a:xfrm>
            <a:prstGeom prst="line">
              <a:avLst/>
            </a:prstGeom>
            <a:noFill/>
            <a:ln w="28575">
              <a:solidFill>
                <a:srgbClr val="FF505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45086" name="Line 39"/>
            <p:cNvSpPr>
              <a:spLocks noChangeShapeType="1"/>
            </p:cNvSpPr>
            <p:nvPr/>
          </p:nvSpPr>
          <p:spPr bwMode="auto">
            <a:xfrm>
              <a:off x="3120" y="1920"/>
              <a:ext cx="0" cy="1344"/>
            </a:xfrm>
            <a:prstGeom prst="line">
              <a:avLst/>
            </a:prstGeom>
            <a:noFill/>
            <a:ln w="28575">
              <a:solidFill>
                <a:srgbClr val="FF505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nvGrpSpPr>
            <p:cNvPr id="45087" name="Group 40"/>
            <p:cNvGrpSpPr>
              <a:grpSpLocks/>
            </p:cNvGrpSpPr>
            <p:nvPr/>
          </p:nvGrpSpPr>
          <p:grpSpPr bwMode="auto">
            <a:xfrm>
              <a:off x="1728" y="2208"/>
              <a:ext cx="1680" cy="1056"/>
              <a:chOff x="1728" y="2208"/>
              <a:chExt cx="1680" cy="1056"/>
            </a:xfrm>
          </p:grpSpPr>
          <p:sp>
            <p:nvSpPr>
              <p:cNvPr id="45090" name="Line 41"/>
              <p:cNvSpPr>
                <a:spLocks noChangeShapeType="1"/>
              </p:cNvSpPr>
              <p:nvPr/>
            </p:nvSpPr>
            <p:spPr bwMode="auto">
              <a:xfrm flipV="1">
                <a:off x="3264" y="2208"/>
                <a:ext cx="144" cy="144"/>
              </a:xfrm>
              <a:prstGeom prst="line">
                <a:avLst/>
              </a:prstGeom>
              <a:noFill/>
              <a:ln w="28575">
                <a:solidFill>
                  <a:srgbClr val="FF505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45091" name="Line 42"/>
              <p:cNvSpPr>
                <a:spLocks noChangeShapeType="1"/>
              </p:cNvSpPr>
              <p:nvPr/>
            </p:nvSpPr>
            <p:spPr bwMode="auto">
              <a:xfrm>
                <a:off x="3408" y="2208"/>
                <a:ext cx="0" cy="1056"/>
              </a:xfrm>
              <a:prstGeom prst="line">
                <a:avLst/>
              </a:prstGeom>
              <a:noFill/>
              <a:ln w="28575">
                <a:solidFill>
                  <a:srgbClr val="FF505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45092" name="Line 43"/>
              <p:cNvSpPr>
                <a:spLocks noChangeShapeType="1"/>
              </p:cNvSpPr>
              <p:nvPr/>
            </p:nvSpPr>
            <p:spPr bwMode="auto">
              <a:xfrm>
                <a:off x="1728" y="2352"/>
                <a:ext cx="1536" cy="0"/>
              </a:xfrm>
              <a:prstGeom prst="line">
                <a:avLst/>
              </a:prstGeom>
              <a:noFill/>
              <a:ln w="28575">
                <a:solidFill>
                  <a:srgbClr val="FF505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sp>
          <p:nvSpPr>
            <p:cNvPr id="45088" name="Line 44"/>
            <p:cNvSpPr>
              <a:spLocks noChangeShapeType="1"/>
            </p:cNvSpPr>
            <p:nvPr/>
          </p:nvSpPr>
          <p:spPr bwMode="auto">
            <a:xfrm>
              <a:off x="1728" y="2640"/>
              <a:ext cx="960" cy="0"/>
            </a:xfrm>
            <a:prstGeom prst="line">
              <a:avLst/>
            </a:prstGeom>
            <a:noFill/>
            <a:ln w="28575">
              <a:solidFill>
                <a:srgbClr val="FF505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45089" name="Line 45"/>
            <p:cNvSpPr>
              <a:spLocks noChangeShapeType="1"/>
            </p:cNvSpPr>
            <p:nvPr/>
          </p:nvSpPr>
          <p:spPr bwMode="auto">
            <a:xfrm>
              <a:off x="2832" y="2544"/>
              <a:ext cx="0" cy="720"/>
            </a:xfrm>
            <a:prstGeom prst="line">
              <a:avLst/>
            </a:prstGeom>
            <a:noFill/>
            <a:ln w="28575">
              <a:solidFill>
                <a:srgbClr val="FF505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sp>
        <p:nvSpPr>
          <p:cNvPr id="45079" name="Text Box 46"/>
          <p:cNvSpPr txBox="1">
            <a:spLocks noChangeArrowheads="1"/>
          </p:cNvSpPr>
          <p:nvPr/>
        </p:nvSpPr>
        <p:spPr bwMode="auto">
          <a:xfrm>
            <a:off x="6613525" y="1336675"/>
            <a:ext cx="1731963" cy="1187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2400">
                <a:latin typeface="Times New Roman" panose="02020603050405020304" pitchFamily="18" charset="0"/>
              </a:rPr>
              <a:t>For different</a:t>
            </a:r>
          </a:p>
          <a:p>
            <a:pPr eaLnBrk="1" hangingPunct="1"/>
            <a:r>
              <a:rPr lang="en-US" altLang="ja-JP" sz="2400">
                <a:latin typeface="Times New Roman" panose="02020603050405020304" pitchFamily="18" charset="0"/>
              </a:rPr>
              <a:t>destination,</a:t>
            </a:r>
          </a:p>
          <a:p>
            <a:pPr eaLnBrk="1" hangingPunct="1"/>
            <a:r>
              <a:rPr lang="en-US" altLang="ja-JP" sz="2400">
                <a:latin typeface="Times New Roman" panose="02020603050405020304" pitchFamily="18" charset="0"/>
              </a:rPr>
              <a:t>conflict free</a:t>
            </a: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499"/>
                                          </p:stCondLst>
                                        </p:cTn>
                                        <p:tgtEl>
                                          <p:spTgt spid="1700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p:txBody>
          <a:bodyPr/>
          <a:lstStyle/>
          <a:p>
            <a:pPr eaLnBrk="1" hangingPunct="1"/>
            <a:r>
              <a:rPr lang="en-US" altLang="ja-JP"/>
              <a:t>Head Of Line (HOL) conflict</a:t>
            </a:r>
          </a:p>
        </p:txBody>
      </p:sp>
      <p:sp>
        <p:nvSpPr>
          <p:cNvPr id="46083" name="Rectangle 3"/>
          <p:cNvSpPr>
            <a:spLocks noChangeArrowheads="1"/>
          </p:cNvSpPr>
          <p:nvPr/>
        </p:nvSpPr>
        <p:spPr bwMode="auto">
          <a:xfrm>
            <a:off x="3124200" y="1981200"/>
            <a:ext cx="2743200" cy="2667000"/>
          </a:xfrm>
          <a:prstGeom prst="rect">
            <a:avLst/>
          </a:prstGeom>
          <a:solidFill>
            <a:srgbClr val="66FF99"/>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46084" name="Line 4"/>
          <p:cNvSpPr>
            <a:spLocks noChangeShapeType="1"/>
          </p:cNvSpPr>
          <p:nvPr/>
        </p:nvSpPr>
        <p:spPr bwMode="auto">
          <a:xfrm>
            <a:off x="2667000" y="2362200"/>
            <a:ext cx="34290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46085" name="Line 5"/>
          <p:cNvSpPr>
            <a:spLocks noChangeShapeType="1"/>
          </p:cNvSpPr>
          <p:nvPr/>
        </p:nvSpPr>
        <p:spPr bwMode="auto">
          <a:xfrm>
            <a:off x="2667000" y="2819400"/>
            <a:ext cx="34290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46086" name="Line 6"/>
          <p:cNvSpPr>
            <a:spLocks noChangeShapeType="1"/>
          </p:cNvSpPr>
          <p:nvPr/>
        </p:nvSpPr>
        <p:spPr bwMode="auto">
          <a:xfrm>
            <a:off x="2667000" y="3276600"/>
            <a:ext cx="34290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46087" name="Line 7"/>
          <p:cNvSpPr>
            <a:spLocks noChangeShapeType="1"/>
          </p:cNvSpPr>
          <p:nvPr/>
        </p:nvSpPr>
        <p:spPr bwMode="auto">
          <a:xfrm>
            <a:off x="2667000" y="3733800"/>
            <a:ext cx="34290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46088" name="Line 8"/>
          <p:cNvSpPr>
            <a:spLocks noChangeShapeType="1"/>
          </p:cNvSpPr>
          <p:nvPr/>
        </p:nvSpPr>
        <p:spPr bwMode="auto">
          <a:xfrm>
            <a:off x="2667000" y="4191000"/>
            <a:ext cx="34290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nvGrpSpPr>
          <p:cNvPr id="46089" name="Group 9"/>
          <p:cNvGrpSpPr>
            <a:grpSpLocks/>
          </p:cNvGrpSpPr>
          <p:nvPr/>
        </p:nvGrpSpPr>
        <p:grpSpPr bwMode="auto">
          <a:xfrm rot="-5400000">
            <a:off x="2781300" y="2552700"/>
            <a:ext cx="3429000" cy="1828800"/>
            <a:chOff x="1440" y="1488"/>
            <a:chExt cx="2400" cy="1152"/>
          </a:xfrm>
        </p:grpSpPr>
        <p:sp>
          <p:nvSpPr>
            <p:cNvPr id="46117" name="Line 10"/>
            <p:cNvSpPr>
              <a:spLocks noChangeShapeType="1"/>
            </p:cNvSpPr>
            <p:nvPr/>
          </p:nvSpPr>
          <p:spPr bwMode="auto">
            <a:xfrm>
              <a:off x="1440" y="1488"/>
              <a:ext cx="24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46118" name="Line 11"/>
            <p:cNvSpPr>
              <a:spLocks noChangeShapeType="1"/>
            </p:cNvSpPr>
            <p:nvPr/>
          </p:nvSpPr>
          <p:spPr bwMode="auto">
            <a:xfrm>
              <a:off x="1440" y="1776"/>
              <a:ext cx="24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46119" name="Line 12"/>
            <p:cNvSpPr>
              <a:spLocks noChangeShapeType="1"/>
            </p:cNvSpPr>
            <p:nvPr/>
          </p:nvSpPr>
          <p:spPr bwMode="auto">
            <a:xfrm>
              <a:off x="1440" y="2064"/>
              <a:ext cx="24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46120" name="Line 13"/>
            <p:cNvSpPr>
              <a:spLocks noChangeShapeType="1"/>
            </p:cNvSpPr>
            <p:nvPr/>
          </p:nvSpPr>
          <p:spPr bwMode="auto">
            <a:xfrm>
              <a:off x="1440" y="2352"/>
              <a:ext cx="24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46121" name="Line 14"/>
            <p:cNvSpPr>
              <a:spLocks noChangeShapeType="1"/>
            </p:cNvSpPr>
            <p:nvPr/>
          </p:nvSpPr>
          <p:spPr bwMode="auto">
            <a:xfrm>
              <a:off x="1440" y="2640"/>
              <a:ext cx="24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sp>
        <p:nvSpPr>
          <p:cNvPr id="46090" name="Oval 15"/>
          <p:cNvSpPr>
            <a:spLocks noChangeArrowheads="1"/>
          </p:cNvSpPr>
          <p:nvPr/>
        </p:nvSpPr>
        <p:spPr bwMode="auto">
          <a:xfrm>
            <a:off x="2362200" y="2209800"/>
            <a:ext cx="304800" cy="304800"/>
          </a:xfrm>
          <a:prstGeom prst="ellipse">
            <a:avLst/>
          </a:prstGeom>
          <a:solidFill>
            <a:srgbClr val="FFFF66"/>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46091" name="Oval 16"/>
          <p:cNvSpPr>
            <a:spLocks noChangeArrowheads="1"/>
          </p:cNvSpPr>
          <p:nvPr/>
        </p:nvSpPr>
        <p:spPr bwMode="auto">
          <a:xfrm>
            <a:off x="2362200" y="2667000"/>
            <a:ext cx="304800" cy="304800"/>
          </a:xfrm>
          <a:prstGeom prst="ellipse">
            <a:avLst/>
          </a:prstGeom>
          <a:solidFill>
            <a:srgbClr val="FFFF66"/>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46092" name="Oval 17"/>
          <p:cNvSpPr>
            <a:spLocks noChangeArrowheads="1"/>
          </p:cNvSpPr>
          <p:nvPr/>
        </p:nvSpPr>
        <p:spPr bwMode="auto">
          <a:xfrm>
            <a:off x="2362200" y="3124200"/>
            <a:ext cx="304800" cy="304800"/>
          </a:xfrm>
          <a:prstGeom prst="ellipse">
            <a:avLst/>
          </a:prstGeom>
          <a:solidFill>
            <a:srgbClr val="FFFF66"/>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46093" name="Oval 18"/>
          <p:cNvSpPr>
            <a:spLocks noChangeArrowheads="1"/>
          </p:cNvSpPr>
          <p:nvPr/>
        </p:nvSpPr>
        <p:spPr bwMode="auto">
          <a:xfrm>
            <a:off x="2362200" y="3581400"/>
            <a:ext cx="304800" cy="304800"/>
          </a:xfrm>
          <a:prstGeom prst="ellipse">
            <a:avLst/>
          </a:prstGeom>
          <a:solidFill>
            <a:srgbClr val="FFFF66"/>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46094" name="Oval 19"/>
          <p:cNvSpPr>
            <a:spLocks noChangeArrowheads="1"/>
          </p:cNvSpPr>
          <p:nvPr/>
        </p:nvSpPr>
        <p:spPr bwMode="auto">
          <a:xfrm>
            <a:off x="2362200" y="4038600"/>
            <a:ext cx="304800" cy="304800"/>
          </a:xfrm>
          <a:prstGeom prst="ellipse">
            <a:avLst/>
          </a:prstGeom>
          <a:solidFill>
            <a:srgbClr val="FFFF66"/>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46095" name="Rectangle 20"/>
          <p:cNvSpPr>
            <a:spLocks noChangeArrowheads="1"/>
          </p:cNvSpPr>
          <p:nvPr/>
        </p:nvSpPr>
        <p:spPr bwMode="auto">
          <a:xfrm>
            <a:off x="3429000" y="5181600"/>
            <a:ext cx="304800" cy="304800"/>
          </a:xfrm>
          <a:prstGeom prst="rect">
            <a:avLst/>
          </a:prstGeom>
          <a:solidFill>
            <a:srgbClr val="FF33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46096" name="Rectangle 21"/>
          <p:cNvSpPr>
            <a:spLocks noChangeArrowheads="1"/>
          </p:cNvSpPr>
          <p:nvPr/>
        </p:nvSpPr>
        <p:spPr bwMode="auto">
          <a:xfrm>
            <a:off x="3886200" y="5181600"/>
            <a:ext cx="304800" cy="304800"/>
          </a:xfrm>
          <a:prstGeom prst="rect">
            <a:avLst/>
          </a:prstGeom>
          <a:solidFill>
            <a:srgbClr val="FF33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46097" name="Rectangle 22"/>
          <p:cNvSpPr>
            <a:spLocks noChangeArrowheads="1"/>
          </p:cNvSpPr>
          <p:nvPr/>
        </p:nvSpPr>
        <p:spPr bwMode="auto">
          <a:xfrm>
            <a:off x="4800600" y="5181600"/>
            <a:ext cx="304800" cy="304800"/>
          </a:xfrm>
          <a:prstGeom prst="rect">
            <a:avLst/>
          </a:prstGeom>
          <a:solidFill>
            <a:srgbClr val="FF33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46098" name="Rectangle 23"/>
          <p:cNvSpPr>
            <a:spLocks noChangeArrowheads="1"/>
          </p:cNvSpPr>
          <p:nvPr/>
        </p:nvSpPr>
        <p:spPr bwMode="auto">
          <a:xfrm>
            <a:off x="5257800" y="5181600"/>
            <a:ext cx="304800" cy="304800"/>
          </a:xfrm>
          <a:prstGeom prst="rect">
            <a:avLst/>
          </a:prstGeom>
          <a:solidFill>
            <a:srgbClr val="FF33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46099" name="Rectangle 24"/>
          <p:cNvSpPr>
            <a:spLocks noChangeArrowheads="1"/>
          </p:cNvSpPr>
          <p:nvPr/>
        </p:nvSpPr>
        <p:spPr bwMode="auto">
          <a:xfrm>
            <a:off x="4343400" y="5181600"/>
            <a:ext cx="304800" cy="304800"/>
          </a:xfrm>
          <a:prstGeom prst="rect">
            <a:avLst/>
          </a:prstGeom>
          <a:solidFill>
            <a:srgbClr val="FF33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46100" name="Text Box 25"/>
          <p:cNvSpPr txBox="1">
            <a:spLocks noChangeArrowheads="1"/>
          </p:cNvSpPr>
          <p:nvPr/>
        </p:nvSpPr>
        <p:spPr bwMode="auto">
          <a:xfrm>
            <a:off x="2041525" y="1544638"/>
            <a:ext cx="37306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ja-JP" altLang="en-US" sz="2400">
                <a:latin typeface="Times New Roman" panose="02020603050405020304" pitchFamily="18" charset="0"/>
              </a:rPr>
              <a:t>ｎ</a:t>
            </a:r>
          </a:p>
        </p:txBody>
      </p:sp>
      <p:sp>
        <p:nvSpPr>
          <p:cNvPr id="46101" name="Text Box 26"/>
          <p:cNvSpPr txBox="1">
            <a:spLocks noChangeArrowheads="1"/>
          </p:cNvSpPr>
          <p:nvPr/>
        </p:nvSpPr>
        <p:spPr bwMode="auto">
          <a:xfrm>
            <a:off x="6232525" y="4973638"/>
            <a:ext cx="4699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ja-JP" altLang="en-US" sz="2400">
                <a:latin typeface="Times New Roman" panose="02020603050405020304" pitchFamily="18" charset="0"/>
              </a:rPr>
              <a:t>ｍ</a:t>
            </a:r>
          </a:p>
        </p:txBody>
      </p:sp>
      <p:grpSp>
        <p:nvGrpSpPr>
          <p:cNvPr id="46102" name="Group 27"/>
          <p:cNvGrpSpPr>
            <a:grpSpLocks/>
          </p:cNvGrpSpPr>
          <p:nvPr/>
        </p:nvGrpSpPr>
        <p:grpSpPr bwMode="auto">
          <a:xfrm>
            <a:off x="2667000" y="2133600"/>
            <a:ext cx="914400" cy="3048000"/>
            <a:chOff x="1680" y="1344"/>
            <a:chExt cx="576" cy="1920"/>
          </a:xfrm>
        </p:grpSpPr>
        <p:sp>
          <p:nvSpPr>
            <p:cNvPr id="46114" name="Line 28"/>
            <p:cNvSpPr>
              <a:spLocks noChangeShapeType="1"/>
            </p:cNvSpPr>
            <p:nvPr/>
          </p:nvSpPr>
          <p:spPr bwMode="auto">
            <a:xfrm flipV="1">
              <a:off x="2112" y="1344"/>
              <a:ext cx="144" cy="144"/>
            </a:xfrm>
            <a:prstGeom prst="line">
              <a:avLst/>
            </a:prstGeom>
            <a:noFill/>
            <a:ln w="28575">
              <a:solidFill>
                <a:srgbClr val="FF505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46115" name="Line 29"/>
            <p:cNvSpPr>
              <a:spLocks noChangeShapeType="1"/>
            </p:cNvSpPr>
            <p:nvPr/>
          </p:nvSpPr>
          <p:spPr bwMode="auto">
            <a:xfrm>
              <a:off x="1680" y="1488"/>
              <a:ext cx="432" cy="0"/>
            </a:xfrm>
            <a:prstGeom prst="line">
              <a:avLst/>
            </a:prstGeom>
            <a:noFill/>
            <a:ln w="28575">
              <a:solidFill>
                <a:srgbClr val="FF505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46116" name="Line 30"/>
            <p:cNvSpPr>
              <a:spLocks noChangeShapeType="1"/>
            </p:cNvSpPr>
            <p:nvPr/>
          </p:nvSpPr>
          <p:spPr bwMode="auto">
            <a:xfrm>
              <a:off x="2256" y="1344"/>
              <a:ext cx="0" cy="1920"/>
            </a:xfrm>
            <a:prstGeom prst="line">
              <a:avLst/>
            </a:prstGeom>
            <a:noFill/>
            <a:ln w="28575">
              <a:solidFill>
                <a:srgbClr val="FF505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grpSp>
        <p:nvGrpSpPr>
          <p:cNvPr id="171039" name="Group 31"/>
          <p:cNvGrpSpPr>
            <a:grpSpLocks/>
          </p:cNvGrpSpPr>
          <p:nvPr/>
        </p:nvGrpSpPr>
        <p:grpSpPr bwMode="auto">
          <a:xfrm>
            <a:off x="2667000" y="3013075"/>
            <a:ext cx="914400" cy="457200"/>
            <a:chOff x="1680" y="1898"/>
            <a:chExt cx="576" cy="288"/>
          </a:xfrm>
        </p:grpSpPr>
        <p:grpSp>
          <p:nvGrpSpPr>
            <p:cNvPr id="46110" name="Group 32"/>
            <p:cNvGrpSpPr>
              <a:grpSpLocks/>
            </p:cNvGrpSpPr>
            <p:nvPr/>
          </p:nvGrpSpPr>
          <p:grpSpPr bwMode="auto">
            <a:xfrm>
              <a:off x="1680" y="1920"/>
              <a:ext cx="576" cy="144"/>
              <a:chOff x="1680" y="1920"/>
              <a:chExt cx="576" cy="144"/>
            </a:xfrm>
          </p:grpSpPr>
          <p:sp>
            <p:nvSpPr>
              <p:cNvPr id="46112" name="Line 33"/>
              <p:cNvSpPr>
                <a:spLocks noChangeShapeType="1"/>
              </p:cNvSpPr>
              <p:nvPr/>
            </p:nvSpPr>
            <p:spPr bwMode="auto">
              <a:xfrm flipV="1">
                <a:off x="2112" y="1920"/>
                <a:ext cx="144" cy="144"/>
              </a:xfrm>
              <a:prstGeom prst="line">
                <a:avLst/>
              </a:prstGeom>
              <a:noFill/>
              <a:ln w="28575">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46113" name="Line 34"/>
              <p:cNvSpPr>
                <a:spLocks noChangeShapeType="1"/>
              </p:cNvSpPr>
              <p:nvPr/>
            </p:nvSpPr>
            <p:spPr bwMode="auto">
              <a:xfrm>
                <a:off x="1680" y="2064"/>
                <a:ext cx="432" cy="0"/>
              </a:xfrm>
              <a:prstGeom prst="line">
                <a:avLst/>
              </a:prstGeom>
              <a:noFill/>
              <a:ln w="28575">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sp>
          <p:nvSpPr>
            <p:cNvPr id="46111" name="Text Box 35"/>
            <p:cNvSpPr txBox="1">
              <a:spLocks noChangeArrowheads="1"/>
            </p:cNvSpPr>
            <p:nvPr/>
          </p:nvSpPr>
          <p:spPr bwMode="auto">
            <a:xfrm>
              <a:off x="1718" y="1898"/>
              <a:ext cx="255"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2400">
                  <a:latin typeface="Times New Roman" panose="02020603050405020304" pitchFamily="18" charset="0"/>
                </a:rPr>
                <a:t>X</a:t>
              </a:r>
            </a:p>
          </p:txBody>
        </p:sp>
      </p:grpSp>
      <p:sp>
        <p:nvSpPr>
          <p:cNvPr id="46104" name="Text Box 36"/>
          <p:cNvSpPr txBox="1">
            <a:spLocks noChangeArrowheads="1"/>
          </p:cNvSpPr>
          <p:nvPr/>
        </p:nvSpPr>
        <p:spPr bwMode="auto">
          <a:xfrm>
            <a:off x="4251325" y="1031875"/>
            <a:ext cx="399891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2400">
                <a:latin typeface="Times New Roman" panose="02020603050405020304" pitchFamily="18" charset="0"/>
              </a:rPr>
              <a:t>Arbiter is required for each bus</a:t>
            </a:r>
          </a:p>
        </p:txBody>
      </p:sp>
      <p:sp>
        <p:nvSpPr>
          <p:cNvPr id="46105" name="Line 37"/>
          <p:cNvSpPr>
            <a:spLocks noChangeShapeType="1"/>
          </p:cNvSpPr>
          <p:nvPr/>
        </p:nvSpPr>
        <p:spPr bwMode="auto">
          <a:xfrm flipH="1">
            <a:off x="3657600" y="1447800"/>
            <a:ext cx="533400" cy="2286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46106" name="Text Box 38"/>
          <p:cNvSpPr txBox="1">
            <a:spLocks noChangeArrowheads="1"/>
          </p:cNvSpPr>
          <p:nvPr/>
        </p:nvSpPr>
        <p:spPr bwMode="auto">
          <a:xfrm>
            <a:off x="6232525" y="1717675"/>
            <a:ext cx="28479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2400">
                <a:latin typeface="Times New Roman" panose="02020603050405020304" pitchFamily="18" charset="0"/>
              </a:rPr>
              <a:t>The buffer is required</a:t>
            </a:r>
          </a:p>
        </p:txBody>
      </p:sp>
      <p:grpSp>
        <p:nvGrpSpPr>
          <p:cNvPr id="171047" name="Group 39"/>
          <p:cNvGrpSpPr>
            <a:grpSpLocks/>
          </p:cNvGrpSpPr>
          <p:nvPr/>
        </p:nvGrpSpPr>
        <p:grpSpPr bwMode="auto">
          <a:xfrm>
            <a:off x="5962650" y="2895600"/>
            <a:ext cx="2855913" cy="1528763"/>
            <a:chOff x="3756" y="1824"/>
            <a:chExt cx="1799" cy="963"/>
          </a:xfrm>
        </p:grpSpPr>
        <p:sp>
          <p:nvSpPr>
            <p:cNvPr id="46108" name="AutoShape 40"/>
            <p:cNvSpPr>
              <a:spLocks noChangeArrowheads="1"/>
            </p:cNvSpPr>
            <p:nvPr/>
          </p:nvSpPr>
          <p:spPr bwMode="auto">
            <a:xfrm>
              <a:off x="4656" y="1824"/>
              <a:ext cx="240" cy="240"/>
            </a:xfrm>
            <a:prstGeom prst="downArrow">
              <a:avLst>
                <a:gd name="adj1" fmla="val 50000"/>
                <a:gd name="adj2" fmla="val 25000"/>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46109" name="Text Box 41"/>
            <p:cNvSpPr txBox="1">
              <a:spLocks noChangeArrowheads="1"/>
            </p:cNvSpPr>
            <p:nvPr/>
          </p:nvSpPr>
          <p:spPr bwMode="auto">
            <a:xfrm>
              <a:off x="3756" y="2269"/>
              <a:ext cx="1799" cy="5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2400">
                  <a:latin typeface="Times New Roman" panose="02020603050405020304" pitchFamily="18" charset="0"/>
                </a:rPr>
                <a:t>The number of cross</a:t>
              </a:r>
            </a:p>
            <a:p>
              <a:pPr eaLnBrk="1" hangingPunct="1"/>
              <a:r>
                <a:rPr lang="en-US" altLang="ja-JP" sz="2400">
                  <a:latin typeface="Times New Roman" panose="02020603050405020304" pitchFamily="18" charset="0"/>
                </a:rPr>
                <a:t>point is not dominant.</a:t>
              </a:r>
            </a:p>
          </p:txBody>
        </p:sp>
      </p:gr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499"/>
                                          </p:stCondLst>
                                        </p:cTn>
                                        <p:tgtEl>
                                          <p:spTgt spid="171039"/>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499"/>
                                          </p:stCondLst>
                                        </p:cTn>
                                        <p:tgtEl>
                                          <p:spTgt spid="17104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p:txBody>
          <a:bodyPr/>
          <a:lstStyle/>
          <a:p>
            <a:pPr eaLnBrk="1" hangingPunct="1"/>
            <a:r>
              <a:rPr lang="en-US" altLang="ja-JP"/>
              <a:t>Input buffer switch</a:t>
            </a:r>
          </a:p>
        </p:txBody>
      </p:sp>
      <p:sp>
        <p:nvSpPr>
          <p:cNvPr id="47107" name="Rectangle 3"/>
          <p:cNvSpPr>
            <a:spLocks noChangeArrowheads="1"/>
          </p:cNvSpPr>
          <p:nvPr/>
        </p:nvSpPr>
        <p:spPr bwMode="auto">
          <a:xfrm>
            <a:off x="4427538" y="1844675"/>
            <a:ext cx="2592387" cy="2663825"/>
          </a:xfrm>
          <a:prstGeom prst="rect">
            <a:avLst/>
          </a:prstGeom>
          <a:solidFill>
            <a:srgbClr val="66FF99"/>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b="1"/>
              <a:t>Crossbar</a:t>
            </a:r>
          </a:p>
        </p:txBody>
      </p:sp>
      <p:sp>
        <p:nvSpPr>
          <p:cNvPr id="47108" name="Rectangle 4"/>
          <p:cNvSpPr>
            <a:spLocks noChangeArrowheads="1"/>
          </p:cNvSpPr>
          <p:nvPr/>
        </p:nvSpPr>
        <p:spPr bwMode="auto">
          <a:xfrm>
            <a:off x="2411413" y="1916113"/>
            <a:ext cx="144462" cy="360362"/>
          </a:xfrm>
          <a:prstGeom prst="rect">
            <a:avLst/>
          </a:prstGeom>
          <a:solidFill>
            <a:srgbClr val="FF99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47109" name="Rectangle 5"/>
          <p:cNvSpPr>
            <a:spLocks noChangeArrowheads="1"/>
          </p:cNvSpPr>
          <p:nvPr/>
        </p:nvSpPr>
        <p:spPr bwMode="auto">
          <a:xfrm>
            <a:off x="2555875" y="1916113"/>
            <a:ext cx="144463" cy="360362"/>
          </a:xfrm>
          <a:prstGeom prst="rect">
            <a:avLst/>
          </a:prstGeom>
          <a:solidFill>
            <a:srgbClr val="FF99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47110" name="Rectangle 6"/>
          <p:cNvSpPr>
            <a:spLocks noChangeArrowheads="1"/>
          </p:cNvSpPr>
          <p:nvPr/>
        </p:nvSpPr>
        <p:spPr bwMode="auto">
          <a:xfrm>
            <a:off x="2700338" y="1916113"/>
            <a:ext cx="144462" cy="360362"/>
          </a:xfrm>
          <a:prstGeom prst="rect">
            <a:avLst/>
          </a:prstGeom>
          <a:solidFill>
            <a:srgbClr val="FF99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47111" name="Rectangle 7"/>
          <p:cNvSpPr>
            <a:spLocks noChangeArrowheads="1"/>
          </p:cNvSpPr>
          <p:nvPr/>
        </p:nvSpPr>
        <p:spPr bwMode="auto">
          <a:xfrm>
            <a:off x="2844800" y="1916113"/>
            <a:ext cx="144463" cy="360362"/>
          </a:xfrm>
          <a:prstGeom prst="rect">
            <a:avLst/>
          </a:prstGeom>
          <a:solidFill>
            <a:srgbClr val="FF99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47112" name="Rectangle 8"/>
          <p:cNvSpPr>
            <a:spLocks noChangeArrowheads="1"/>
          </p:cNvSpPr>
          <p:nvPr/>
        </p:nvSpPr>
        <p:spPr bwMode="auto">
          <a:xfrm>
            <a:off x="2989263" y="1916113"/>
            <a:ext cx="144462" cy="360362"/>
          </a:xfrm>
          <a:prstGeom prst="rect">
            <a:avLst/>
          </a:prstGeom>
          <a:solidFill>
            <a:srgbClr val="FF99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47113" name="Rectangle 9"/>
          <p:cNvSpPr>
            <a:spLocks noChangeArrowheads="1"/>
          </p:cNvSpPr>
          <p:nvPr/>
        </p:nvSpPr>
        <p:spPr bwMode="auto">
          <a:xfrm>
            <a:off x="3133725" y="1916113"/>
            <a:ext cx="144463" cy="360362"/>
          </a:xfrm>
          <a:prstGeom prst="rect">
            <a:avLst/>
          </a:prstGeom>
          <a:solidFill>
            <a:srgbClr val="FF99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47114" name="Rectangle 10"/>
          <p:cNvSpPr>
            <a:spLocks noChangeArrowheads="1"/>
          </p:cNvSpPr>
          <p:nvPr/>
        </p:nvSpPr>
        <p:spPr bwMode="auto">
          <a:xfrm>
            <a:off x="3278188" y="1916113"/>
            <a:ext cx="144462" cy="360362"/>
          </a:xfrm>
          <a:prstGeom prst="rect">
            <a:avLst/>
          </a:prstGeom>
          <a:solidFill>
            <a:srgbClr val="FF99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47115" name="Line 11"/>
          <p:cNvSpPr>
            <a:spLocks noChangeShapeType="1"/>
          </p:cNvSpPr>
          <p:nvPr/>
        </p:nvSpPr>
        <p:spPr bwMode="auto">
          <a:xfrm>
            <a:off x="1692275" y="2060575"/>
            <a:ext cx="719138" cy="0"/>
          </a:xfrm>
          <a:prstGeom prst="line">
            <a:avLst/>
          </a:prstGeom>
          <a:noFill/>
          <a:ln w="9525">
            <a:solidFill>
              <a:schemeClr val="tx1"/>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47116" name="Line 12"/>
          <p:cNvSpPr>
            <a:spLocks noChangeShapeType="1"/>
          </p:cNvSpPr>
          <p:nvPr/>
        </p:nvSpPr>
        <p:spPr bwMode="auto">
          <a:xfrm>
            <a:off x="3419475" y="2060575"/>
            <a:ext cx="1008063" cy="0"/>
          </a:xfrm>
          <a:prstGeom prst="line">
            <a:avLst/>
          </a:prstGeom>
          <a:noFill/>
          <a:ln w="9525">
            <a:solidFill>
              <a:schemeClr val="tx1"/>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47117" name="Line 13"/>
          <p:cNvSpPr>
            <a:spLocks noChangeShapeType="1"/>
          </p:cNvSpPr>
          <p:nvPr/>
        </p:nvSpPr>
        <p:spPr bwMode="auto">
          <a:xfrm>
            <a:off x="7019925" y="2060575"/>
            <a:ext cx="936625" cy="0"/>
          </a:xfrm>
          <a:prstGeom prst="line">
            <a:avLst/>
          </a:prstGeom>
          <a:noFill/>
          <a:ln w="9525">
            <a:solidFill>
              <a:schemeClr val="tx1"/>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47118" name="Text Box 14"/>
          <p:cNvSpPr txBox="1">
            <a:spLocks noChangeArrowheads="1"/>
          </p:cNvSpPr>
          <p:nvPr/>
        </p:nvSpPr>
        <p:spPr bwMode="auto">
          <a:xfrm>
            <a:off x="2339975" y="1549400"/>
            <a:ext cx="1454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Input buffer</a:t>
            </a:r>
          </a:p>
        </p:txBody>
      </p:sp>
      <p:sp>
        <p:nvSpPr>
          <p:cNvPr id="47119" name="Rectangle 15"/>
          <p:cNvSpPr>
            <a:spLocks noChangeArrowheads="1"/>
          </p:cNvSpPr>
          <p:nvPr/>
        </p:nvSpPr>
        <p:spPr bwMode="auto">
          <a:xfrm>
            <a:off x="2411413" y="2563813"/>
            <a:ext cx="144462" cy="360362"/>
          </a:xfrm>
          <a:prstGeom prst="rect">
            <a:avLst/>
          </a:prstGeom>
          <a:solidFill>
            <a:srgbClr val="FF99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47120" name="Rectangle 16"/>
          <p:cNvSpPr>
            <a:spLocks noChangeArrowheads="1"/>
          </p:cNvSpPr>
          <p:nvPr/>
        </p:nvSpPr>
        <p:spPr bwMode="auto">
          <a:xfrm>
            <a:off x="2555875" y="2563813"/>
            <a:ext cx="144463" cy="360362"/>
          </a:xfrm>
          <a:prstGeom prst="rect">
            <a:avLst/>
          </a:prstGeom>
          <a:solidFill>
            <a:srgbClr val="FF99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47121" name="Rectangle 17"/>
          <p:cNvSpPr>
            <a:spLocks noChangeArrowheads="1"/>
          </p:cNvSpPr>
          <p:nvPr/>
        </p:nvSpPr>
        <p:spPr bwMode="auto">
          <a:xfrm>
            <a:off x="2700338" y="2563813"/>
            <a:ext cx="144462" cy="360362"/>
          </a:xfrm>
          <a:prstGeom prst="rect">
            <a:avLst/>
          </a:prstGeom>
          <a:solidFill>
            <a:srgbClr val="FF99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47122" name="Rectangle 18"/>
          <p:cNvSpPr>
            <a:spLocks noChangeArrowheads="1"/>
          </p:cNvSpPr>
          <p:nvPr/>
        </p:nvSpPr>
        <p:spPr bwMode="auto">
          <a:xfrm>
            <a:off x="2844800" y="2563813"/>
            <a:ext cx="144463" cy="360362"/>
          </a:xfrm>
          <a:prstGeom prst="rect">
            <a:avLst/>
          </a:prstGeom>
          <a:solidFill>
            <a:srgbClr val="FF99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47123" name="Rectangle 19"/>
          <p:cNvSpPr>
            <a:spLocks noChangeArrowheads="1"/>
          </p:cNvSpPr>
          <p:nvPr/>
        </p:nvSpPr>
        <p:spPr bwMode="auto">
          <a:xfrm>
            <a:off x="2989263" y="2563813"/>
            <a:ext cx="144462" cy="360362"/>
          </a:xfrm>
          <a:prstGeom prst="rect">
            <a:avLst/>
          </a:prstGeom>
          <a:solidFill>
            <a:srgbClr val="FF99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47124" name="Rectangle 20"/>
          <p:cNvSpPr>
            <a:spLocks noChangeArrowheads="1"/>
          </p:cNvSpPr>
          <p:nvPr/>
        </p:nvSpPr>
        <p:spPr bwMode="auto">
          <a:xfrm>
            <a:off x="3133725" y="2563813"/>
            <a:ext cx="144463" cy="360362"/>
          </a:xfrm>
          <a:prstGeom prst="rect">
            <a:avLst/>
          </a:prstGeom>
          <a:solidFill>
            <a:srgbClr val="FF99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47125" name="Rectangle 21"/>
          <p:cNvSpPr>
            <a:spLocks noChangeArrowheads="1"/>
          </p:cNvSpPr>
          <p:nvPr/>
        </p:nvSpPr>
        <p:spPr bwMode="auto">
          <a:xfrm>
            <a:off x="3278188" y="2563813"/>
            <a:ext cx="144462" cy="360362"/>
          </a:xfrm>
          <a:prstGeom prst="rect">
            <a:avLst/>
          </a:prstGeom>
          <a:solidFill>
            <a:srgbClr val="FF99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47126" name="Line 22"/>
          <p:cNvSpPr>
            <a:spLocks noChangeShapeType="1"/>
          </p:cNvSpPr>
          <p:nvPr/>
        </p:nvSpPr>
        <p:spPr bwMode="auto">
          <a:xfrm>
            <a:off x="1692275" y="2708275"/>
            <a:ext cx="719138" cy="0"/>
          </a:xfrm>
          <a:prstGeom prst="line">
            <a:avLst/>
          </a:prstGeom>
          <a:noFill/>
          <a:ln w="9525">
            <a:solidFill>
              <a:schemeClr val="tx1"/>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47127" name="Line 23"/>
          <p:cNvSpPr>
            <a:spLocks noChangeShapeType="1"/>
          </p:cNvSpPr>
          <p:nvPr/>
        </p:nvSpPr>
        <p:spPr bwMode="auto">
          <a:xfrm>
            <a:off x="3419475" y="2708275"/>
            <a:ext cx="1008063" cy="0"/>
          </a:xfrm>
          <a:prstGeom prst="line">
            <a:avLst/>
          </a:prstGeom>
          <a:noFill/>
          <a:ln w="9525">
            <a:solidFill>
              <a:schemeClr val="tx1"/>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47128" name="Line 24"/>
          <p:cNvSpPr>
            <a:spLocks noChangeShapeType="1"/>
          </p:cNvSpPr>
          <p:nvPr/>
        </p:nvSpPr>
        <p:spPr bwMode="auto">
          <a:xfrm>
            <a:off x="7019925" y="2708275"/>
            <a:ext cx="936625" cy="0"/>
          </a:xfrm>
          <a:prstGeom prst="line">
            <a:avLst/>
          </a:prstGeom>
          <a:noFill/>
          <a:ln w="9525">
            <a:solidFill>
              <a:schemeClr val="tx1"/>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47129" name="Rectangle 25"/>
          <p:cNvSpPr>
            <a:spLocks noChangeArrowheads="1"/>
          </p:cNvSpPr>
          <p:nvPr/>
        </p:nvSpPr>
        <p:spPr bwMode="auto">
          <a:xfrm>
            <a:off x="2411413" y="3284538"/>
            <a:ext cx="144462" cy="360362"/>
          </a:xfrm>
          <a:prstGeom prst="rect">
            <a:avLst/>
          </a:prstGeom>
          <a:solidFill>
            <a:srgbClr val="FF99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47130" name="Rectangle 26"/>
          <p:cNvSpPr>
            <a:spLocks noChangeArrowheads="1"/>
          </p:cNvSpPr>
          <p:nvPr/>
        </p:nvSpPr>
        <p:spPr bwMode="auto">
          <a:xfrm>
            <a:off x="2555875" y="3284538"/>
            <a:ext cx="144463" cy="360362"/>
          </a:xfrm>
          <a:prstGeom prst="rect">
            <a:avLst/>
          </a:prstGeom>
          <a:solidFill>
            <a:srgbClr val="FF99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47131" name="Rectangle 27"/>
          <p:cNvSpPr>
            <a:spLocks noChangeArrowheads="1"/>
          </p:cNvSpPr>
          <p:nvPr/>
        </p:nvSpPr>
        <p:spPr bwMode="auto">
          <a:xfrm>
            <a:off x="2700338" y="3284538"/>
            <a:ext cx="144462" cy="360362"/>
          </a:xfrm>
          <a:prstGeom prst="rect">
            <a:avLst/>
          </a:prstGeom>
          <a:solidFill>
            <a:srgbClr val="FF99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47132" name="Rectangle 28"/>
          <p:cNvSpPr>
            <a:spLocks noChangeArrowheads="1"/>
          </p:cNvSpPr>
          <p:nvPr/>
        </p:nvSpPr>
        <p:spPr bwMode="auto">
          <a:xfrm>
            <a:off x="2844800" y="3284538"/>
            <a:ext cx="144463" cy="360362"/>
          </a:xfrm>
          <a:prstGeom prst="rect">
            <a:avLst/>
          </a:prstGeom>
          <a:solidFill>
            <a:srgbClr val="FF99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47133" name="Rectangle 29"/>
          <p:cNvSpPr>
            <a:spLocks noChangeArrowheads="1"/>
          </p:cNvSpPr>
          <p:nvPr/>
        </p:nvSpPr>
        <p:spPr bwMode="auto">
          <a:xfrm>
            <a:off x="2989263" y="3284538"/>
            <a:ext cx="144462" cy="360362"/>
          </a:xfrm>
          <a:prstGeom prst="rect">
            <a:avLst/>
          </a:prstGeom>
          <a:solidFill>
            <a:srgbClr val="FF99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47134" name="Rectangle 30"/>
          <p:cNvSpPr>
            <a:spLocks noChangeArrowheads="1"/>
          </p:cNvSpPr>
          <p:nvPr/>
        </p:nvSpPr>
        <p:spPr bwMode="auto">
          <a:xfrm>
            <a:off x="3133725" y="3284538"/>
            <a:ext cx="144463" cy="360362"/>
          </a:xfrm>
          <a:prstGeom prst="rect">
            <a:avLst/>
          </a:prstGeom>
          <a:solidFill>
            <a:srgbClr val="FF99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47135" name="Rectangle 31"/>
          <p:cNvSpPr>
            <a:spLocks noChangeArrowheads="1"/>
          </p:cNvSpPr>
          <p:nvPr/>
        </p:nvSpPr>
        <p:spPr bwMode="auto">
          <a:xfrm>
            <a:off x="3278188" y="3284538"/>
            <a:ext cx="144462" cy="360362"/>
          </a:xfrm>
          <a:prstGeom prst="rect">
            <a:avLst/>
          </a:prstGeom>
          <a:solidFill>
            <a:srgbClr val="FF99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47136" name="Line 32"/>
          <p:cNvSpPr>
            <a:spLocks noChangeShapeType="1"/>
          </p:cNvSpPr>
          <p:nvPr/>
        </p:nvSpPr>
        <p:spPr bwMode="auto">
          <a:xfrm>
            <a:off x="1692275" y="3429000"/>
            <a:ext cx="719138" cy="0"/>
          </a:xfrm>
          <a:prstGeom prst="line">
            <a:avLst/>
          </a:prstGeom>
          <a:noFill/>
          <a:ln w="9525">
            <a:solidFill>
              <a:schemeClr val="tx1"/>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47137" name="Line 33"/>
          <p:cNvSpPr>
            <a:spLocks noChangeShapeType="1"/>
          </p:cNvSpPr>
          <p:nvPr/>
        </p:nvSpPr>
        <p:spPr bwMode="auto">
          <a:xfrm>
            <a:off x="3419475" y="3429000"/>
            <a:ext cx="1008063" cy="0"/>
          </a:xfrm>
          <a:prstGeom prst="line">
            <a:avLst/>
          </a:prstGeom>
          <a:noFill/>
          <a:ln w="9525">
            <a:solidFill>
              <a:schemeClr val="tx1"/>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47138" name="Line 34"/>
          <p:cNvSpPr>
            <a:spLocks noChangeShapeType="1"/>
          </p:cNvSpPr>
          <p:nvPr/>
        </p:nvSpPr>
        <p:spPr bwMode="auto">
          <a:xfrm>
            <a:off x="7019925" y="3429000"/>
            <a:ext cx="936625" cy="0"/>
          </a:xfrm>
          <a:prstGeom prst="line">
            <a:avLst/>
          </a:prstGeom>
          <a:noFill/>
          <a:ln w="9525">
            <a:solidFill>
              <a:schemeClr val="tx1"/>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47139" name="Rectangle 35"/>
          <p:cNvSpPr>
            <a:spLocks noChangeArrowheads="1"/>
          </p:cNvSpPr>
          <p:nvPr/>
        </p:nvSpPr>
        <p:spPr bwMode="auto">
          <a:xfrm>
            <a:off x="2411413" y="4005263"/>
            <a:ext cx="144462" cy="360362"/>
          </a:xfrm>
          <a:prstGeom prst="rect">
            <a:avLst/>
          </a:prstGeom>
          <a:solidFill>
            <a:srgbClr val="FF99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47140" name="Rectangle 36"/>
          <p:cNvSpPr>
            <a:spLocks noChangeArrowheads="1"/>
          </p:cNvSpPr>
          <p:nvPr/>
        </p:nvSpPr>
        <p:spPr bwMode="auto">
          <a:xfrm>
            <a:off x="2555875" y="4005263"/>
            <a:ext cx="144463" cy="360362"/>
          </a:xfrm>
          <a:prstGeom prst="rect">
            <a:avLst/>
          </a:prstGeom>
          <a:solidFill>
            <a:srgbClr val="FF99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47141" name="Rectangle 37"/>
          <p:cNvSpPr>
            <a:spLocks noChangeArrowheads="1"/>
          </p:cNvSpPr>
          <p:nvPr/>
        </p:nvSpPr>
        <p:spPr bwMode="auto">
          <a:xfrm>
            <a:off x="2700338" y="4005263"/>
            <a:ext cx="144462" cy="360362"/>
          </a:xfrm>
          <a:prstGeom prst="rect">
            <a:avLst/>
          </a:prstGeom>
          <a:solidFill>
            <a:srgbClr val="FF99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47142" name="Rectangle 38"/>
          <p:cNvSpPr>
            <a:spLocks noChangeArrowheads="1"/>
          </p:cNvSpPr>
          <p:nvPr/>
        </p:nvSpPr>
        <p:spPr bwMode="auto">
          <a:xfrm>
            <a:off x="2844800" y="4005263"/>
            <a:ext cx="144463" cy="360362"/>
          </a:xfrm>
          <a:prstGeom prst="rect">
            <a:avLst/>
          </a:prstGeom>
          <a:solidFill>
            <a:srgbClr val="FF99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47143" name="Rectangle 39"/>
          <p:cNvSpPr>
            <a:spLocks noChangeArrowheads="1"/>
          </p:cNvSpPr>
          <p:nvPr/>
        </p:nvSpPr>
        <p:spPr bwMode="auto">
          <a:xfrm>
            <a:off x="2989263" y="4005263"/>
            <a:ext cx="144462" cy="360362"/>
          </a:xfrm>
          <a:prstGeom prst="rect">
            <a:avLst/>
          </a:prstGeom>
          <a:solidFill>
            <a:srgbClr val="FF99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47144" name="Rectangle 40"/>
          <p:cNvSpPr>
            <a:spLocks noChangeArrowheads="1"/>
          </p:cNvSpPr>
          <p:nvPr/>
        </p:nvSpPr>
        <p:spPr bwMode="auto">
          <a:xfrm>
            <a:off x="3133725" y="4005263"/>
            <a:ext cx="144463" cy="360362"/>
          </a:xfrm>
          <a:prstGeom prst="rect">
            <a:avLst/>
          </a:prstGeom>
          <a:solidFill>
            <a:srgbClr val="FF99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47145" name="Rectangle 41"/>
          <p:cNvSpPr>
            <a:spLocks noChangeArrowheads="1"/>
          </p:cNvSpPr>
          <p:nvPr/>
        </p:nvSpPr>
        <p:spPr bwMode="auto">
          <a:xfrm>
            <a:off x="3278188" y="4005263"/>
            <a:ext cx="144462" cy="360362"/>
          </a:xfrm>
          <a:prstGeom prst="rect">
            <a:avLst/>
          </a:prstGeom>
          <a:solidFill>
            <a:srgbClr val="FF99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47146" name="Line 42"/>
          <p:cNvSpPr>
            <a:spLocks noChangeShapeType="1"/>
          </p:cNvSpPr>
          <p:nvPr/>
        </p:nvSpPr>
        <p:spPr bwMode="auto">
          <a:xfrm>
            <a:off x="1692275" y="4149725"/>
            <a:ext cx="719138" cy="0"/>
          </a:xfrm>
          <a:prstGeom prst="line">
            <a:avLst/>
          </a:prstGeom>
          <a:noFill/>
          <a:ln w="9525">
            <a:solidFill>
              <a:schemeClr val="tx1"/>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47147" name="Line 43"/>
          <p:cNvSpPr>
            <a:spLocks noChangeShapeType="1"/>
          </p:cNvSpPr>
          <p:nvPr/>
        </p:nvSpPr>
        <p:spPr bwMode="auto">
          <a:xfrm>
            <a:off x="3419475" y="4149725"/>
            <a:ext cx="1008063" cy="0"/>
          </a:xfrm>
          <a:prstGeom prst="line">
            <a:avLst/>
          </a:prstGeom>
          <a:noFill/>
          <a:ln w="9525">
            <a:solidFill>
              <a:schemeClr val="tx1"/>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47148" name="Line 44"/>
          <p:cNvSpPr>
            <a:spLocks noChangeShapeType="1"/>
          </p:cNvSpPr>
          <p:nvPr/>
        </p:nvSpPr>
        <p:spPr bwMode="auto">
          <a:xfrm>
            <a:off x="7019925" y="4149725"/>
            <a:ext cx="936625" cy="0"/>
          </a:xfrm>
          <a:prstGeom prst="line">
            <a:avLst/>
          </a:prstGeom>
          <a:noFill/>
          <a:ln w="9525">
            <a:solidFill>
              <a:schemeClr val="tx1"/>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172077" name="Line 45"/>
          <p:cNvSpPr>
            <a:spLocks noChangeShapeType="1"/>
          </p:cNvSpPr>
          <p:nvPr/>
        </p:nvSpPr>
        <p:spPr bwMode="auto">
          <a:xfrm>
            <a:off x="4500563" y="2060575"/>
            <a:ext cx="2447925" cy="576263"/>
          </a:xfrm>
          <a:prstGeom prst="line">
            <a:avLst/>
          </a:prstGeom>
          <a:noFill/>
          <a:ln w="28575">
            <a:solidFill>
              <a:srgbClr val="FF5050"/>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172078" name="Line 46"/>
          <p:cNvSpPr>
            <a:spLocks noChangeShapeType="1"/>
          </p:cNvSpPr>
          <p:nvPr/>
        </p:nvSpPr>
        <p:spPr bwMode="auto">
          <a:xfrm flipV="1">
            <a:off x="4427538" y="2708275"/>
            <a:ext cx="2449512" cy="720725"/>
          </a:xfrm>
          <a:prstGeom prst="line">
            <a:avLst/>
          </a:prstGeom>
          <a:noFill/>
          <a:ln w="28575">
            <a:solidFill>
              <a:srgbClr val="0000FF"/>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172079" name="AutoShape 47"/>
          <p:cNvSpPr>
            <a:spLocks noChangeArrowheads="1"/>
          </p:cNvSpPr>
          <p:nvPr/>
        </p:nvSpPr>
        <p:spPr bwMode="auto">
          <a:xfrm>
            <a:off x="6516688" y="2492375"/>
            <a:ext cx="647700" cy="360363"/>
          </a:xfrm>
          <a:prstGeom prst="irregularSeal2">
            <a:avLst/>
          </a:prstGeom>
          <a:solidFill>
            <a:srgbClr val="FFFF66"/>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172080" name="Oval 48"/>
          <p:cNvSpPr>
            <a:spLocks noChangeArrowheads="1"/>
          </p:cNvSpPr>
          <p:nvPr/>
        </p:nvSpPr>
        <p:spPr bwMode="auto">
          <a:xfrm>
            <a:off x="3276600" y="1989138"/>
            <a:ext cx="142875" cy="144462"/>
          </a:xfrm>
          <a:prstGeom prst="ellipse">
            <a:avLst/>
          </a:prstGeom>
          <a:solidFill>
            <a:srgbClr val="FF505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172081" name="Line 49"/>
          <p:cNvSpPr>
            <a:spLocks noChangeShapeType="1"/>
          </p:cNvSpPr>
          <p:nvPr/>
        </p:nvSpPr>
        <p:spPr bwMode="auto">
          <a:xfrm>
            <a:off x="7019925" y="2708275"/>
            <a:ext cx="936625" cy="0"/>
          </a:xfrm>
          <a:prstGeom prst="line">
            <a:avLst/>
          </a:prstGeom>
          <a:noFill/>
          <a:ln w="28575">
            <a:solidFill>
              <a:srgbClr val="0000FF"/>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47154" name="Text Box 50"/>
          <p:cNvSpPr txBox="1">
            <a:spLocks noChangeArrowheads="1"/>
          </p:cNvSpPr>
          <p:nvPr/>
        </p:nvSpPr>
        <p:spPr bwMode="auto">
          <a:xfrm>
            <a:off x="1887538" y="5105400"/>
            <a:ext cx="433705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One of conflicting packets is selected.</a:t>
            </a:r>
          </a:p>
          <a:p>
            <a:pPr eaLnBrk="1" hangingPunct="1"/>
            <a:r>
              <a:rPr lang="en-US" altLang="ja-JP" b="1"/>
              <a:t>Others are stored Into the input buffer</a:t>
            </a: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72078"/>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72077"/>
                                        </p:tgtEl>
                                        <p:attrNameLst>
                                          <p:attrName>style.visibility</p:attrName>
                                        </p:attrNameLst>
                                      </p:cBhvr>
                                      <p:to>
                                        <p:strVal val="visible"/>
                                      </p:to>
                                    </p:set>
                                  </p:childTnLst>
                                </p:cTn>
                              </p:par>
                            </p:childTnLst>
                          </p:cTn>
                        </p:par>
                      </p:childTnLst>
                    </p:cTn>
                  </p:par>
                  <p:par>
                    <p:cTn id="9" fill="hold" nodeType="clickPar">
                      <p:stCondLst>
                        <p:cond delay="indefinite"/>
                      </p:stCondLst>
                      <p:childTnLst>
                        <p:par>
                          <p:cTn id="10" fill="hold" nodeType="withGroup">
                            <p:stCondLst>
                              <p:cond delay="0"/>
                            </p:stCondLst>
                            <p:childTnLst>
                              <p:par>
                                <p:cTn id="11" presetID="5" presetClass="entr" presetSubtype="10" fill="hold" grpId="0" nodeType="clickEffect">
                                  <p:stCondLst>
                                    <p:cond delay="0"/>
                                  </p:stCondLst>
                                  <p:childTnLst>
                                    <p:set>
                                      <p:cBhvr>
                                        <p:cTn id="12" dur="1" fill="hold">
                                          <p:stCondLst>
                                            <p:cond delay="0"/>
                                          </p:stCondLst>
                                        </p:cTn>
                                        <p:tgtEl>
                                          <p:spTgt spid="172079"/>
                                        </p:tgtEl>
                                        <p:attrNameLst>
                                          <p:attrName>style.visibility</p:attrName>
                                        </p:attrNameLst>
                                      </p:cBhvr>
                                      <p:to>
                                        <p:strVal val="visible"/>
                                      </p:to>
                                    </p:set>
                                    <p:animEffect transition="in" filter="checkerboard(across)">
                                      <p:cBhvr>
                                        <p:cTn id="13" dur="500"/>
                                        <p:tgtEl>
                                          <p:spTgt spid="172079"/>
                                        </p:tgtEl>
                                      </p:cBhvr>
                                    </p:animEffect>
                                  </p:childTnLst>
                                </p:cTn>
                              </p:par>
                            </p:childTnLst>
                          </p:cTn>
                        </p:par>
                      </p:childTnLst>
                    </p:cTn>
                  </p:par>
                  <p:par>
                    <p:cTn id="14" fill="hold" nodeType="clickPar">
                      <p:stCondLst>
                        <p:cond delay="indefinite"/>
                      </p:stCondLst>
                      <p:childTnLst>
                        <p:par>
                          <p:cTn id="15" fill="hold" nodeType="withGroup">
                            <p:stCondLst>
                              <p:cond delay="0"/>
                            </p:stCondLst>
                            <p:childTnLst>
                              <p:par>
                                <p:cTn id="16" presetID="1" presetClass="exit" presetSubtype="0" fill="hold" grpId="1" nodeType="clickEffect">
                                  <p:stCondLst>
                                    <p:cond delay="0"/>
                                  </p:stCondLst>
                                  <p:childTnLst>
                                    <p:set>
                                      <p:cBhvr>
                                        <p:cTn id="17" dur="1" fill="hold">
                                          <p:stCondLst>
                                            <p:cond delay="0"/>
                                          </p:stCondLst>
                                        </p:cTn>
                                        <p:tgtEl>
                                          <p:spTgt spid="172077"/>
                                        </p:tgtEl>
                                        <p:attrNameLst>
                                          <p:attrName>style.visibility</p:attrName>
                                        </p:attrNameLst>
                                      </p:cBhvr>
                                      <p:to>
                                        <p:strVal val="hidden"/>
                                      </p:to>
                                    </p:set>
                                  </p:childTnLst>
                                </p:cTn>
                              </p:par>
                              <p:par>
                                <p:cTn id="18" presetID="1" presetClass="exit" presetSubtype="0" fill="hold" grpId="1" nodeType="withEffect">
                                  <p:stCondLst>
                                    <p:cond delay="0"/>
                                  </p:stCondLst>
                                  <p:childTnLst>
                                    <p:set>
                                      <p:cBhvr>
                                        <p:cTn id="19" dur="1" fill="hold">
                                          <p:stCondLst>
                                            <p:cond delay="0"/>
                                          </p:stCondLst>
                                        </p:cTn>
                                        <p:tgtEl>
                                          <p:spTgt spid="172079"/>
                                        </p:tgtEl>
                                        <p:attrNameLst>
                                          <p:attrName>style.visibility</p:attrName>
                                        </p:attrNameLst>
                                      </p:cBhvr>
                                      <p:to>
                                        <p:strVal val="hidden"/>
                                      </p:to>
                                    </p:set>
                                  </p:childTnLst>
                                </p:cTn>
                              </p:par>
                              <p:par>
                                <p:cTn id="20" presetID="1" presetClass="entr" presetSubtype="0" fill="hold" grpId="0" nodeType="withEffect">
                                  <p:stCondLst>
                                    <p:cond delay="0"/>
                                  </p:stCondLst>
                                  <p:childTnLst>
                                    <p:set>
                                      <p:cBhvr>
                                        <p:cTn id="21" dur="1" fill="hold">
                                          <p:stCondLst>
                                            <p:cond delay="0"/>
                                          </p:stCondLst>
                                        </p:cTn>
                                        <p:tgtEl>
                                          <p:spTgt spid="172080"/>
                                        </p:tgtEl>
                                        <p:attrNameLst>
                                          <p:attrName>style.visibility</p:attrName>
                                        </p:attrNameLst>
                                      </p:cBhvr>
                                      <p:to>
                                        <p:strVal val="visible"/>
                                      </p:to>
                                    </p:set>
                                  </p:childTnLst>
                                </p:cTn>
                              </p:par>
                              <p:par>
                                <p:cTn id="22" presetID="1" presetClass="entr" presetSubtype="0" fill="hold" grpId="0" nodeType="withEffect">
                                  <p:stCondLst>
                                    <p:cond delay="0"/>
                                  </p:stCondLst>
                                  <p:childTnLst>
                                    <p:set>
                                      <p:cBhvr>
                                        <p:cTn id="23" dur="1" fill="hold">
                                          <p:stCondLst>
                                            <p:cond delay="0"/>
                                          </p:stCondLst>
                                        </p:cTn>
                                        <p:tgtEl>
                                          <p:spTgt spid="17208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2077" grpId="0" animBg="1"/>
      <p:bldP spid="172077" grpId="1" animBg="1"/>
      <p:bldP spid="172078" grpId="0" animBg="1"/>
      <p:bldP spid="172079" grpId="0" animBg="1"/>
      <p:bldP spid="172079" grpId="1" animBg="1"/>
      <p:bldP spid="172080" grpId="0" animBg="1"/>
      <p:bldP spid="172081" grpId="0" animBg="1"/>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title"/>
          </p:nvPr>
        </p:nvSpPr>
        <p:spPr/>
        <p:txBody>
          <a:bodyPr/>
          <a:lstStyle/>
          <a:p>
            <a:pPr eaLnBrk="1" hangingPunct="1"/>
            <a:r>
              <a:rPr lang="en-US" altLang="ja-JP"/>
              <a:t>Output buffer switch</a:t>
            </a:r>
          </a:p>
        </p:txBody>
      </p:sp>
      <p:sp>
        <p:nvSpPr>
          <p:cNvPr id="48131" name="Rectangle 3"/>
          <p:cNvSpPr>
            <a:spLocks noChangeArrowheads="1"/>
          </p:cNvSpPr>
          <p:nvPr/>
        </p:nvSpPr>
        <p:spPr bwMode="auto">
          <a:xfrm>
            <a:off x="3059113" y="1844675"/>
            <a:ext cx="2592387" cy="2663825"/>
          </a:xfrm>
          <a:prstGeom prst="rect">
            <a:avLst/>
          </a:prstGeom>
          <a:solidFill>
            <a:srgbClr val="66FF99"/>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b="1"/>
              <a:t>Crossbar</a:t>
            </a:r>
          </a:p>
        </p:txBody>
      </p:sp>
      <p:sp>
        <p:nvSpPr>
          <p:cNvPr id="48132" name="Line 12"/>
          <p:cNvSpPr>
            <a:spLocks noChangeShapeType="1"/>
          </p:cNvSpPr>
          <p:nvPr/>
        </p:nvSpPr>
        <p:spPr bwMode="auto">
          <a:xfrm>
            <a:off x="2051050" y="2060575"/>
            <a:ext cx="1008063" cy="0"/>
          </a:xfrm>
          <a:prstGeom prst="line">
            <a:avLst/>
          </a:prstGeom>
          <a:noFill/>
          <a:ln w="9525">
            <a:solidFill>
              <a:schemeClr val="tx1"/>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48133" name="Line 13"/>
          <p:cNvSpPr>
            <a:spLocks noChangeShapeType="1"/>
          </p:cNvSpPr>
          <p:nvPr/>
        </p:nvSpPr>
        <p:spPr bwMode="auto">
          <a:xfrm>
            <a:off x="5651500" y="2060575"/>
            <a:ext cx="936625" cy="0"/>
          </a:xfrm>
          <a:prstGeom prst="line">
            <a:avLst/>
          </a:prstGeom>
          <a:noFill/>
          <a:ln w="9525">
            <a:solidFill>
              <a:schemeClr val="tx1"/>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48134" name="Line 23"/>
          <p:cNvSpPr>
            <a:spLocks noChangeShapeType="1"/>
          </p:cNvSpPr>
          <p:nvPr/>
        </p:nvSpPr>
        <p:spPr bwMode="auto">
          <a:xfrm>
            <a:off x="2051050" y="2708275"/>
            <a:ext cx="1008063" cy="0"/>
          </a:xfrm>
          <a:prstGeom prst="line">
            <a:avLst/>
          </a:prstGeom>
          <a:noFill/>
          <a:ln w="9525">
            <a:solidFill>
              <a:schemeClr val="tx1"/>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48135" name="Line 24"/>
          <p:cNvSpPr>
            <a:spLocks noChangeShapeType="1"/>
          </p:cNvSpPr>
          <p:nvPr/>
        </p:nvSpPr>
        <p:spPr bwMode="auto">
          <a:xfrm>
            <a:off x="5651500" y="2708275"/>
            <a:ext cx="936625" cy="0"/>
          </a:xfrm>
          <a:prstGeom prst="line">
            <a:avLst/>
          </a:prstGeom>
          <a:noFill/>
          <a:ln w="9525">
            <a:solidFill>
              <a:schemeClr val="tx1"/>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48136" name="Line 33"/>
          <p:cNvSpPr>
            <a:spLocks noChangeShapeType="1"/>
          </p:cNvSpPr>
          <p:nvPr/>
        </p:nvSpPr>
        <p:spPr bwMode="auto">
          <a:xfrm>
            <a:off x="2051050" y="3429000"/>
            <a:ext cx="1008063" cy="0"/>
          </a:xfrm>
          <a:prstGeom prst="line">
            <a:avLst/>
          </a:prstGeom>
          <a:noFill/>
          <a:ln w="9525">
            <a:solidFill>
              <a:schemeClr val="tx1"/>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48137" name="Line 34"/>
          <p:cNvSpPr>
            <a:spLocks noChangeShapeType="1"/>
          </p:cNvSpPr>
          <p:nvPr/>
        </p:nvSpPr>
        <p:spPr bwMode="auto">
          <a:xfrm>
            <a:off x="5651500" y="3429000"/>
            <a:ext cx="936625" cy="0"/>
          </a:xfrm>
          <a:prstGeom prst="line">
            <a:avLst/>
          </a:prstGeom>
          <a:noFill/>
          <a:ln w="9525">
            <a:solidFill>
              <a:schemeClr val="tx1"/>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48138" name="Line 43"/>
          <p:cNvSpPr>
            <a:spLocks noChangeShapeType="1"/>
          </p:cNvSpPr>
          <p:nvPr/>
        </p:nvSpPr>
        <p:spPr bwMode="auto">
          <a:xfrm>
            <a:off x="2051050" y="4149725"/>
            <a:ext cx="1008063" cy="0"/>
          </a:xfrm>
          <a:prstGeom prst="line">
            <a:avLst/>
          </a:prstGeom>
          <a:noFill/>
          <a:ln w="9525">
            <a:solidFill>
              <a:schemeClr val="tx1"/>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48139" name="Line 44"/>
          <p:cNvSpPr>
            <a:spLocks noChangeShapeType="1"/>
          </p:cNvSpPr>
          <p:nvPr/>
        </p:nvSpPr>
        <p:spPr bwMode="auto">
          <a:xfrm>
            <a:off x="5651500" y="4149725"/>
            <a:ext cx="936625" cy="0"/>
          </a:xfrm>
          <a:prstGeom prst="line">
            <a:avLst/>
          </a:prstGeom>
          <a:noFill/>
          <a:ln w="9525">
            <a:solidFill>
              <a:schemeClr val="tx1"/>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180269" name="Line 45"/>
          <p:cNvSpPr>
            <a:spLocks noChangeShapeType="1"/>
          </p:cNvSpPr>
          <p:nvPr/>
        </p:nvSpPr>
        <p:spPr bwMode="auto">
          <a:xfrm>
            <a:off x="3132138" y="2060575"/>
            <a:ext cx="2447925" cy="576263"/>
          </a:xfrm>
          <a:prstGeom prst="line">
            <a:avLst/>
          </a:prstGeom>
          <a:noFill/>
          <a:ln w="28575">
            <a:solidFill>
              <a:srgbClr val="FF5050"/>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180270" name="Line 46"/>
          <p:cNvSpPr>
            <a:spLocks noChangeShapeType="1"/>
          </p:cNvSpPr>
          <p:nvPr/>
        </p:nvSpPr>
        <p:spPr bwMode="auto">
          <a:xfrm flipV="1">
            <a:off x="3059113" y="2708275"/>
            <a:ext cx="2449512" cy="720725"/>
          </a:xfrm>
          <a:prstGeom prst="line">
            <a:avLst/>
          </a:prstGeom>
          <a:noFill/>
          <a:ln w="28575">
            <a:solidFill>
              <a:srgbClr val="0000FF"/>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180273" name="Line 49"/>
          <p:cNvSpPr>
            <a:spLocks noChangeShapeType="1"/>
          </p:cNvSpPr>
          <p:nvPr/>
        </p:nvSpPr>
        <p:spPr bwMode="auto">
          <a:xfrm>
            <a:off x="5651500" y="2708275"/>
            <a:ext cx="936625" cy="0"/>
          </a:xfrm>
          <a:prstGeom prst="line">
            <a:avLst/>
          </a:prstGeom>
          <a:noFill/>
          <a:ln w="28575">
            <a:solidFill>
              <a:srgbClr val="0000FF"/>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48143" name="Text Box 50"/>
          <p:cNvSpPr txBox="1">
            <a:spLocks noChangeArrowheads="1"/>
          </p:cNvSpPr>
          <p:nvPr/>
        </p:nvSpPr>
        <p:spPr bwMode="auto">
          <a:xfrm>
            <a:off x="1187450" y="5013325"/>
            <a:ext cx="7156450" cy="915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Crossbar must work with ×n frequency of input/output rate.</a:t>
            </a:r>
          </a:p>
          <a:p>
            <a:pPr eaLnBrk="1" hangingPunct="1"/>
            <a:r>
              <a:rPr lang="en-US" altLang="ja-JP" b="1"/>
              <a:t>No HOL problem.</a:t>
            </a:r>
          </a:p>
          <a:p>
            <a:pPr eaLnBrk="1" hangingPunct="1"/>
            <a:r>
              <a:rPr lang="en-US" altLang="ja-JP" b="1"/>
              <a:t>Used in switches in WAN, but for parallel machines it is difficult.</a:t>
            </a:r>
          </a:p>
        </p:txBody>
      </p:sp>
      <p:sp>
        <p:nvSpPr>
          <p:cNvPr id="48144" name="Rectangle 51"/>
          <p:cNvSpPr>
            <a:spLocks noChangeArrowheads="1"/>
          </p:cNvSpPr>
          <p:nvPr/>
        </p:nvSpPr>
        <p:spPr bwMode="auto">
          <a:xfrm>
            <a:off x="6573838" y="2492375"/>
            <a:ext cx="144462" cy="360363"/>
          </a:xfrm>
          <a:prstGeom prst="rect">
            <a:avLst/>
          </a:prstGeom>
          <a:solidFill>
            <a:srgbClr val="FF99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48145" name="Rectangle 52"/>
          <p:cNvSpPr>
            <a:spLocks noChangeArrowheads="1"/>
          </p:cNvSpPr>
          <p:nvPr/>
        </p:nvSpPr>
        <p:spPr bwMode="auto">
          <a:xfrm>
            <a:off x="6718300" y="2492375"/>
            <a:ext cx="144463" cy="360363"/>
          </a:xfrm>
          <a:prstGeom prst="rect">
            <a:avLst/>
          </a:prstGeom>
          <a:solidFill>
            <a:srgbClr val="FF99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48146" name="Rectangle 53"/>
          <p:cNvSpPr>
            <a:spLocks noChangeArrowheads="1"/>
          </p:cNvSpPr>
          <p:nvPr/>
        </p:nvSpPr>
        <p:spPr bwMode="auto">
          <a:xfrm>
            <a:off x="6862763" y="2492375"/>
            <a:ext cx="144462" cy="360363"/>
          </a:xfrm>
          <a:prstGeom prst="rect">
            <a:avLst/>
          </a:prstGeom>
          <a:solidFill>
            <a:srgbClr val="FF99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48147" name="Rectangle 54"/>
          <p:cNvSpPr>
            <a:spLocks noChangeArrowheads="1"/>
          </p:cNvSpPr>
          <p:nvPr/>
        </p:nvSpPr>
        <p:spPr bwMode="auto">
          <a:xfrm>
            <a:off x="7007225" y="2492375"/>
            <a:ext cx="144463" cy="360363"/>
          </a:xfrm>
          <a:prstGeom prst="rect">
            <a:avLst/>
          </a:prstGeom>
          <a:solidFill>
            <a:srgbClr val="FF99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48148" name="Rectangle 55"/>
          <p:cNvSpPr>
            <a:spLocks noChangeArrowheads="1"/>
          </p:cNvSpPr>
          <p:nvPr/>
        </p:nvSpPr>
        <p:spPr bwMode="auto">
          <a:xfrm>
            <a:off x="7151688" y="2492375"/>
            <a:ext cx="144462" cy="360363"/>
          </a:xfrm>
          <a:prstGeom prst="rect">
            <a:avLst/>
          </a:prstGeom>
          <a:solidFill>
            <a:srgbClr val="FF99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48149" name="Rectangle 56"/>
          <p:cNvSpPr>
            <a:spLocks noChangeArrowheads="1"/>
          </p:cNvSpPr>
          <p:nvPr/>
        </p:nvSpPr>
        <p:spPr bwMode="auto">
          <a:xfrm>
            <a:off x="7296150" y="2492375"/>
            <a:ext cx="144463" cy="360363"/>
          </a:xfrm>
          <a:prstGeom prst="rect">
            <a:avLst/>
          </a:prstGeom>
          <a:solidFill>
            <a:srgbClr val="FF99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48150" name="Rectangle 57"/>
          <p:cNvSpPr>
            <a:spLocks noChangeArrowheads="1"/>
          </p:cNvSpPr>
          <p:nvPr/>
        </p:nvSpPr>
        <p:spPr bwMode="auto">
          <a:xfrm>
            <a:off x="7440613" y="2492375"/>
            <a:ext cx="144462" cy="360363"/>
          </a:xfrm>
          <a:prstGeom prst="rect">
            <a:avLst/>
          </a:prstGeom>
          <a:solidFill>
            <a:srgbClr val="FF99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48151" name="Text Box 58"/>
          <p:cNvSpPr txBox="1">
            <a:spLocks noChangeArrowheads="1"/>
          </p:cNvSpPr>
          <p:nvPr/>
        </p:nvSpPr>
        <p:spPr bwMode="auto">
          <a:xfrm>
            <a:off x="6084888" y="1052513"/>
            <a:ext cx="241935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Output buffer</a:t>
            </a:r>
          </a:p>
          <a:p>
            <a:pPr eaLnBrk="1" hangingPunct="1"/>
            <a:r>
              <a:rPr lang="en-US" altLang="ja-JP" b="1"/>
              <a:t>works with ×n freq. </a:t>
            </a:r>
          </a:p>
        </p:txBody>
      </p:sp>
      <p:sp>
        <p:nvSpPr>
          <p:cNvPr id="180283" name="Oval 59"/>
          <p:cNvSpPr>
            <a:spLocks noChangeArrowheads="1"/>
          </p:cNvSpPr>
          <p:nvPr/>
        </p:nvSpPr>
        <p:spPr bwMode="auto">
          <a:xfrm>
            <a:off x="7439025" y="2565400"/>
            <a:ext cx="142875" cy="144463"/>
          </a:xfrm>
          <a:prstGeom prst="ellipse">
            <a:avLst/>
          </a:prstGeom>
          <a:solidFill>
            <a:srgbClr val="FF505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48153" name="Rectangle 60"/>
          <p:cNvSpPr>
            <a:spLocks noChangeArrowheads="1"/>
          </p:cNvSpPr>
          <p:nvPr/>
        </p:nvSpPr>
        <p:spPr bwMode="auto">
          <a:xfrm>
            <a:off x="6584950" y="3213100"/>
            <a:ext cx="144463" cy="360363"/>
          </a:xfrm>
          <a:prstGeom prst="rect">
            <a:avLst/>
          </a:prstGeom>
          <a:solidFill>
            <a:srgbClr val="FF99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48154" name="Rectangle 61"/>
          <p:cNvSpPr>
            <a:spLocks noChangeArrowheads="1"/>
          </p:cNvSpPr>
          <p:nvPr/>
        </p:nvSpPr>
        <p:spPr bwMode="auto">
          <a:xfrm>
            <a:off x="6729413" y="3213100"/>
            <a:ext cx="144462" cy="360363"/>
          </a:xfrm>
          <a:prstGeom prst="rect">
            <a:avLst/>
          </a:prstGeom>
          <a:solidFill>
            <a:srgbClr val="FF99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48155" name="Rectangle 62"/>
          <p:cNvSpPr>
            <a:spLocks noChangeArrowheads="1"/>
          </p:cNvSpPr>
          <p:nvPr/>
        </p:nvSpPr>
        <p:spPr bwMode="auto">
          <a:xfrm>
            <a:off x="6873875" y="3213100"/>
            <a:ext cx="144463" cy="360363"/>
          </a:xfrm>
          <a:prstGeom prst="rect">
            <a:avLst/>
          </a:prstGeom>
          <a:solidFill>
            <a:srgbClr val="FF99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48156" name="Rectangle 63"/>
          <p:cNvSpPr>
            <a:spLocks noChangeArrowheads="1"/>
          </p:cNvSpPr>
          <p:nvPr/>
        </p:nvSpPr>
        <p:spPr bwMode="auto">
          <a:xfrm>
            <a:off x="7018338" y="3213100"/>
            <a:ext cx="144462" cy="360363"/>
          </a:xfrm>
          <a:prstGeom prst="rect">
            <a:avLst/>
          </a:prstGeom>
          <a:solidFill>
            <a:srgbClr val="FF99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48157" name="Rectangle 64"/>
          <p:cNvSpPr>
            <a:spLocks noChangeArrowheads="1"/>
          </p:cNvSpPr>
          <p:nvPr/>
        </p:nvSpPr>
        <p:spPr bwMode="auto">
          <a:xfrm>
            <a:off x="7162800" y="3213100"/>
            <a:ext cx="144463" cy="360363"/>
          </a:xfrm>
          <a:prstGeom prst="rect">
            <a:avLst/>
          </a:prstGeom>
          <a:solidFill>
            <a:srgbClr val="FF99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48158" name="Rectangle 65"/>
          <p:cNvSpPr>
            <a:spLocks noChangeArrowheads="1"/>
          </p:cNvSpPr>
          <p:nvPr/>
        </p:nvSpPr>
        <p:spPr bwMode="auto">
          <a:xfrm>
            <a:off x="7307263" y="3213100"/>
            <a:ext cx="144462" cy="360363"/>
          </a:xfrm>
          <a:prstGeom prst="rect">
            <a:avLst/>
          </a:prstGeom>
          <a:solidFill>
            <a:srgbClr val="FF99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48159" name="Rectangle 66"/>
          <p:cNvSpPr>
            <a:spLocks noChangeArrowheads="1"/>
          </p:cNvSpPr>
          <p:nvPr/>
        </p:nvSpPr>
        <p:spPr bwMode="auto">
          <a:xfrm>
            <a:off x="7451725" y="3213100"/>
            <a:ext cx="144463" cy="360363"/>
          </a:xfrm>
          <a:prstGeom prst="rect">
            <a:avLst/>
          </a:prstGeom>
          <a:solidFill>
            <a:srgbClr val="FF99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48160" name="Rectangle 67"/>
          <p:cNvSpPr>
            <a:spLocks noChangeArrowheads="1"/>
          </p:cNvSpPr>
          <p:nvPr/>
        </p:nvSpPr>
        <p:spPr bwMode="auto">
          <a:xfrm>
            <a:off x="6584950" y="3933825"/>
            <a:ext cx="144463" cy="360363"/>
          </a:xfrm>
          <a:prstGeom prst="rect">
            <a:avLst/>
          </a:prstGeom>
          <a:solidFill>
            <a:srgbClr val="FF99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48161" name="Rectangle 68"/>
          <p:cNvSpPr>
            <a:spLocks noChangeArrowheads="1"/>
          </p:cNvSpPr>
          <p:nvPr/>
        </p:nvSpPr>
        <p:spPr bwMode="auto">
          <a:xfrm>
            <a:off x="6729413" y="3933825"/>
            <a:ext cx="144462" cy="360363"/>
          </a:xfrm>
          <a:prstGeom prst="rect">
            <a:avLst/>
          </a:prstGeom>
          <a:solidFill>
            <a:srgbClr val="FF99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48162" name="Rectangle 69"/>
          <p:cNvSpPr>
            <a:spLocks noChangeArrowheads="1"/>
          </p:cNvSpPr>
          <p:nvPr/>
        </p:nvSpPr>
        <p:spPr bwMode="auto">
          <a:xfrm>
            <a:off x="6873875" y="3933825"/>
            <a:ext cx="144463" cy="360363"/>
          </a:xfrm>
          <a:prstGeom prst="rect">
            <a:avLst/>
          </a:prstGeom>
          <a:solidFill>
            <a:srgbClr val="FF99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48163" name="Rectangle 70"/>
          <p:cNvSpPr>
            <a:spLocks noChangeArrowheads="1"/>
          </p:cNvSpPr>
          <p:nvPr/>
        </p:nvSpPr>
        <p:spPr bwMode="auto">
          <a:xfrm>
            <a:off x="7018338" y="3933825"/>
            <a:ext cx="144462" cy="360363"/>
          </a:xfrm>
          <a:prstGeom prst="rect">
            <a:avLst/>
          </a:prstGeom>
          <a:solidFill>
            <a:srgbClr val="FF99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48164" name="Rectangle 71"/>
          <p:cNvSpPr>
            <a:spLocks noChangeArrowheads="1"/>
          </p:cNvSpPr>
          <p:nvPr/>
        </p:nvSpPr>
        <p:spPr bwMode="auto">
          <a:xfrm>
            <a:off x="7162800" y="3933825"/>
            <a:ext cx="144463" cy="360363"/>
          </a:xfrm>
          <a:prstGeom prst="rect">
            <a:avLst/>
          </a:prstGeom>
          <a:solidFill>
            <a:srgbClr val="FF99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48165" name="Rectangle 72"/>
          <p:cNvSpPr>
            <a:spLocks noChangeArrowheads="1"/>
          </p:cNvSpPr>
          <p:nvPr/>
        </p:nvSpPr>
        <p:spPr bwMode="auto">
          <a:xfrm>
            <a:off x="7307263" y="3933825"/>
            <a:ext cx="144462" cy="360363"/>
          </a:xfrm>
          <a:prstGeom prst="rect">
            <a:avLst/>
          </a:prstGeom>
          <a:solidFill>
            <a:srgbClr val="FF99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48166" name="Rectangle 73"/>
          <p:cNvSpPr>
            <a:spLocks noChangeArrowheads="1"/>
          </p:cNvSpPr>
          <p:nvPr/>
        </p:nvSpPr>
        <p:spPr bwMode="auto">
          <a:xfrm>
            <a:off x="7451725" y="3933825"/>
            <a:ext cx="144463" cy="360363"/>
          </a:xfrm>
          <a:prstGeom prst="rect">
            <a:avLst/>
          </a:prstGeom>
          <a:solidFill>
            <a:srgbClr val="FF99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48167" name="Rectangle 74"/>
          <p:cNvSpPr>
            <a:spLocks noChangeArrowheads="1"/>
          </p:cNvSpPr>
          <p:nvPr/>
        </p:nvSpPr>
        <p:spPr bwMode="auto">
          <a:xfrm>
            <a:off x="6584950" y="1844675"/>
            <a:ext cx="144463" cy="360363"/>
          </a:xfrm>
          <a:prstGeom prst="rect">
            <a:avLst/>
          </a:prstGeom>
          <a:solidFill>
            <a:srgbClr val="FF99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48168" name="Rectangle 75"/>
          <p:cNvSpPr>
            <a:spLocks noChangeArrowheads="1"/>
          </p:cNvSpPr>
          <p:nvPr/>
        </p:nvSpPr>
        <p:spPr bwMode="auto">
          <a:xfrm>
            <a:off x="6729413" y="1844675"/>
            <a:ext cx="144462" cy="360363"/>
          </a:xfrm>
          <a:prstGeom prst="rect">
            <a:avLst/>
          </a:prstGeom>
          <a:solidFill>
            <a:srgbClr val="FF99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48169" name="Rectangle 76"/>
          <p:cNvSpPr>
            <a:spLocks noChangeArrowheads="1"/>
          </p:cNvSpPr>
          <p:nvPr/>
        </p:nvSpPr>
        <p:spPr bwMode="auto">
          <a:xfrm>
            <a:off x="6873875" y="1844675"/>
            <a:ext cx="144463" cy="360363"/>
          </a:xfrm>
          <a:prstGeom prst="rect">
            <a:avLst/>
          </a:prstGeom>
          <a:solidFill>
            <a:srgbClr val="FF99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48170" name="Rectangle 77"/>
          <p:cNvSpPr>
            <a:spLocks noChangeArrowheads="1"/>
          </p:cNvSpPr>
          <p:nvPr/>
        </p:nvSpPr>
        <p:spPr bwMode="auto">
          <a:xfrm>
            <a:off x="7018338" y="1844675"/>
            <a:ext cx="144462" cy="360363"/>
          </a:xfrm>
          <a:prstGeom prst="rect">
            <a:avLst/>
          </a:prstGeom>
          <a:solidFill>
            <a:srgbClr val="FF99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48171" name="Rectangle 78"/>
          <p:cNvSpPr>
            <a:spLocks noChangeArrowheads="1"/>
          </p:cNvSpPr>
          <p:nvPr/>
        </p:nvSpPr>
        <p:spPr bwMode="auto">
          <a:xfrm>
            <a:off x="7162800" y="1844675"/>
            <a:ext cx="144463" cy="360363"/>
          </a:xfrm>
          <a:prstGeom prst="rect">
            <a:avLst/>
          </a:prstGeom>
          <a:solidFill>
            <a:srgbClr val="FF99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48172" name="Rectangle 79"/>
          <p:cNvSpPr>
            <a:spLocks noChangeArrowheads="1"/>
          </p:cNvSpPr>
          <p:nvPr/>
        </p:nvSpPr>
        <p:spPr bwMode="auto">
          <a:xfrm>
            <a:off x="7307263" y="1844675"/>
            <a:ext cx="144462" cy="360363"/>
          </a:xfrm>
          <a:prstGeom prst="rect">
            <a:avLst/>
          </a:prstGeom>
          <a:solidFill>
            <a:srgbClr val="FF99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48173" name="Rectangle 80"/>
          <p:cNvSpPr>
            <a:spLocks noChangeArrowheads="1"/>
          </p:cNvSpPr>
          <p:nvPr/>
        </p:nvSpPr>
        <p:spPr bwMode="auto">
          <a:xfrm>
            <a:off x="7451725" y="1844675"/>
            <a:ext cx="144463" cy="360363"/>
          </a:xfrm>
          <a:prstGeom prst="rect">
            <a:avLst/>
          </a:prstGeom>
          <a:solidFill>
            <a:srgbClr val="FF99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180305" name="Oval 81"/>
          <p:cNvSpPr>
            <a:spLocks noChangeArrowheads="1"/>
          </p:cNvSpPr>
          <p:nvPr/>
        </p:nvSpPr>
        <p:spPr bwMode="auto">
          <a:xfrm>
            <a:off x="7235825" y="2565400"/>
            <a:ext cx="142875" cy="144463"/>
          </a:xfrm>
          <a:prstGeom prst="ellipse">
            <a:avLst/>
          </a:prstGeom>
          <a:solidFill>
            <a:srgbClr val="0000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80270"/>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80269"/>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80273"/>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80283"/>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8030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0269" grpId="0" animBg="1"/>
      <p:bldP spid="180270" grpId="0" animBg="1"/>
      <p:bldP spid="180273" grpId="0" animBg="1"/>
      <p:bldP spid="180283" grpId="0" animBg="1"/>
      <p:bldP spid="180305" grpId="0" animBg="1"/>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p:txBody>
          <a:bodyPr/>
          <a:lstStyle/>
          <a:p>
            <a:pPr eaLnBrk="1" hangingPunct="1"/>
            <a:r>
              <a:rPr lang="en-US" altLang="ja-JP"/>
              <a:t>Buffers at cross-point</a:t>
            </a:r>
          </a:p>
        </p:txBody>
      </p:sp>
      <p:sp>
        <p:nvSpPr>
          <p:cNvPr id="49155" name="Rectangle 3"/>
          <p:cNvSpPr>
            <a:spLocks noChangeArrowheads="1"/>
          </p:cNvSpPr>
          <p:nvPr/>
        </p:nvSpPr>
        <p:spPr bwMode="auto">
          <a:xfrm>
            <a:off x="3124200" y="1981200"/>
            <a:ext cx="2743200" cy="2667000"/>
          </a:xfrm>
          <a:prstGeom prst="rect">
            <a:avLst/>
          </a:prstGeom>
          <a:solidFill>
            <a:srgbClr val="66FF99"/>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49156" name="Line 4"/>
          <p:cNvSpPr>
            <a:spLocks noChangeShapeType="1"/>
          </p:cNvSpPr>
          <p:nvPr/>
        </p:nvSpPr>
        <p:spPr bwMode="auto">
          <a:xfrm>
            <a:off x="2667000" y="2362200"/>
            <a:ext cx="34290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49157" name="Line 5"/>
          <p:cNvSpPr>
            <a:spLocks noChangeShapeType="1"/>
          </p:cNvSpPr>
          <p:nvPr/>
        </p:nvSpPr>
        <p:spPr bwMode="auto">
          <a:xfrm>
            <a:off x="2667000" y="2819400"/>
            <a:ext cx="34290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49158" name="Line 6"/>
          <p:cNvSpPr>
            <a:spLocks noChangeShapeType="1"/>
          </p:cNvSpPr>
          <p:nvPr/>
        </p:nvSpPr>
        <p:spPr bwMode="auto">
          <a:xfrm>
            <a:off x="2667000" y="3276600"/>
            <a:ext cx="34290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49159" name="Line 7"/>
          <p:cNvSpPr>
            <a:spLocks noChangeShapeType="1"/>
          </p:cNvSpPr>
          <p:nvPr/>
        </p:nvSpPr>
        <p:spPr bwMode="auto">
          <a:xfrm>
            <a:off x="2667000" y="3733800"/>
            <a:ext cx="34290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49160" name="Line 8"/>
          <p:cNvSpPr>
            <a:spLocks noChangeShapeType="1"/>
          </p:cNvSpPr>
          <p:nvPr/>
        </p:nvSpPr>
        <p:spPr bwMode="auto">
          <a:xfrm>
            <a:off x="2667000" y="4191000"/>
            <a:ext cx="34290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nvGrpSpPr>
          <p:cNvPr id="49161" name="Group 9"/>
          <p:cNvGrpSpPr>
            <a:grpSpLocks/>
          </p:cNvGrpSpPr>
          <p:nvPr/>
        </p:nvGrpSpPr>
        <p:grpSpPr bwMode="auto">
          <a:xfrm rot="-5400000">
            <a:off x="2781300" y="2552700"/>
            <a:ext cx="3429000" cy="1828800"/>
            <a:chOff x="1440" y="1488"/>
            <a:chExt cx="2400" cy="1152"/>
          </a:xfrm>
        </p:grpSpPr>
        <p:sp>
          <p:nvSpPr>
            <p:cNvPr id="49210" name="Line 10"/>
            <p:cNvSpPr>
              <a:spLocks noChangeShapeType="1"/>
            </p:cNvSpPr>
            <p:nvPr/>
          </p:nvSpPr>
          <p:spPr bwMode="auto">
            <a:xfrm>
              <a:off x="1440" y="1488"/>
              <a:ext cx="24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49211" name="Line 11"/>
            <p:cNvSpPr>
              <a:spLocks noChangeShapeType="1"/>
            </p:cNvSpPr>
            <p:nvPr/>
          </p:nvSpPr>
          <p:spPr bwMode="auto">
            <a:xfrm>
              <a:off x="1440" y="1776"/>
              <a:ext cx="24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49212" name="Line 12"/>
            <p:cNvSpPr>
              <a:spLocks noChangeShapeType="1"/>
            </p:cNvSpPr>
            <p:nvPr/>
          </p:nvSpPr>
          <p:spPr bwMode="auto">
            <a:xfrm>
              <a:off x="1440" y="2064"/>
              <a:ext cx="24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49213" name="Line 13"/>
            <p:cNvSpPr>
              <a:spLocks noChangeShapeType="1"/>
            </p:cNvSpPr>
            <p:nvPr/>
          </p:nvSpPr>
          <p:spPr bwMode="auto">
            <a:xfrm>
              <a:off x="1440" y="2352"/>
              <a:ext cx="24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49214" name="Line 14"/>
            <p:cNvSpPr>
              <a:spLocks noChangeShapeType="1"/>
            </p:cNvSpPr>
            <p:nvPr/>
          </p:nvSpPr>
          <p:spPr bwMode="auto">
            <a:xfrm>
              <a:off x="1440" y="2640"/>
              <a:ext cx="24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sp>
        <p:nvSpPr>
          <p:cNvPr id="49162" name="Oval 15"/>
          <p:cNvSpPr>
            <a:spLocks noChangeArrowheads="1"/>
          </p:cNvSpPr>
          <p:nvPr/>
        </p:nvSpPr>
        <p:spPr bwMode="auto">
          <a:xfrm>
            <a:off x="2362200" y="2209800"/>
            <a:ext cx="304800" cy="304800"/>
          </a:xfrm>
          <a:prstGeom prst="ellipse">
            <a:avLst/>
          </a:prstGeom>
          <a:solidFill>
            <a:srgbClr val="FFFF66"/>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49163" name="Oval 16"/>
          <p:cNvSpPr>
            <a:spLocks noChangeArrowheads="1"/>
          </p:cNvSpPr>
          <p:nvPr/>
        </p:nvSpPr>
        <p:spPr bwMode="auto">
          <a:xfrm>
            <a:off x="2362200" y="2667000"/>
            <a:ext cx="304800" cy="304800"/>
          </a:xfrm>
          <a:prstGeom prst="ellipse">
            <a:avLst/>
          </a:prstGeom>
          <a:solidFill>
            <a:srgbClr val="FFFF66"/>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49164" name="Oval 17"/>
          <p:cNvSpPr>
            <a:spLocks noChangeArrowheads="1"/>
          </p:cNvSpPr>
          <p:nvPr/>
        </p:nvSpPr>
        <p:spPr bwMode="auto">
          <a:xfrm>
            <a:off x="2362200" y="3124200"/>
            <a:ext cx="304800" cy="304800"/>
          </a:xfrm>
          <a:prstGeom prst="ellipse">
            <a:avLst/>
          </a:prstGeom>
          <a:solidFill>
            <a:srgbClr val="FFFF66"/>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49165" name="Oval 18"/>
          <p:cNvSpPr>
            <a:spLocks noChangeArrowheads="1"/>
          </p:cNvSpPr>
          <p:nvPr/>
        </p:nvSpPr>
        <p:spPr bwMode="auto">
          <a:xfrm>
            <a:off x="2362200" y="3581400"/>
            <a:ext cx="304800" cy="304800"/>
          </a:xfrm>
          <a:prstGeom prst="ellipse">
            <a:avLst/>
          </a:prstGeom>
          <a:solidFill>
            <a:srgbClr val="FFFF66"/>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49166" name="Oval 19"/>
          <p:cNvSpPr>
            <a:spLocks noChangeArrowheads="1"/>
          </p:cNvSpPr>
          <p:nvPr/>
        </p:nvSpPr>
        <p:spPr bwMode="auto">
          <a:xfrm>
            <a:off x="2362200" y="4038600"/>
            <a:ext cx="304800" cy="304800"/>
          </a:xfrm>
          <a:prstGeom prst="ellipse">
            <a:avLst/>
          </a:prstGeom>
          <a:solidFill>
            <a:srgbClr val="FFFF66"/>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49167" name="Rectangle 20"/>
          <p:cNvSpPr>
            <a:spLocks noChangeArrowheads="1"/>
          </p:cNvSpPr>
          <p:nvPr/>
        </p:nvSpPr>
        <p:spPr bwMode="auto">
          <a:xfrm>
            <a:off x="3429000" y="5181600"/>
            <a:ext cx="304800" cy="304800"/>
          </a:xfrm>
          <a:prstGeom prst="rect">
            <a:avLst/>
          </a:prstGeom>
          <a:solidFill>
            <a:srgbClr val="FF33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49168" name="Rectangle 21"/>
          <p:cNvSpPr>
            <a:spLocks noChangeArrowheads="1"/>
          </p:cNvSpPr>
          <p:nvPr/>
        </p:nvSpPr>
        <p:spPr bwMode="auto">
          <a:xfrm>
            <a:off x="3886200" y="5181600"/>
            <a:ext cx="304800" cy="304800"/>
          </a:xfrm>
          <a:prstGeom prst="rect">
            <a:avLst/>
          </a:prstGeom>
          <a:solidFill>
            <a:srgbClr val="FF33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49169" name="Rectangle 22"/>
          <p:cNvSpPr>
            <a:spLocks noChangeArrowheads="1"/>
          </p:cNvSpPr>
          <p:nvPr/>
        </p:nvSpPr>
        <p:spPr bwMode="auto">
          <a:xfrm>
            <a:off x="4800600" y="5181600"/>
            <a:ext cx="304800" cy="304800"/>
          </a:xfrm>
          <a:prstGeom prst="rect">
            <a:avLst/>
          </a:prstGeom>
          <a:solidFill>
            <a:srgbClr val="FF33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49170" name="Rectangle 23"/>
          <p:cNvSpPr>
            <a:spLocks noChangeArrowheads="1"/>
          </p:cNvSpPr>
          <p:nvPr/>
        </p:nvSpPr>
        <p:spPr bwMode="auto">
          <a:xfrm>
            <a:off x="5257800" y="5181600"/>
            <a:ext cx="304800" cy="304800"/>
          </a:xfrm>
          <a:prstGeom prst="rect">
            <a:avLst/>
          </a:prstGeom>
          <a:solidFill>
            <a:srgbClr val="FF33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49171" name="Rectangle 24"/>
          <p:cNvSpPr>
            <a:spLocks noChangeArrowheads="1"/>
          </p:cNvSpPr>
          <p:nvPr/>
        </p:nvSpPr>
        <p:spPr bwMode="auto">
          <a:xfrm>
            <a:off x="4343400" y="5181600"/>
            <a:ext cx="304800" cy="304800"/>
          </a:xfrm>
          <a:prstGeom prst="rect">
            <a:avLst/>
          </a:prstGeom>
          <a:solidFill>
            <a:srgbClr val="FF33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49172" name="Text Box 25"/>
          <p:cNvSpPr txBox="1">
            <a:spLocks noChangeArrowheads="1"/>
          </p:cNvSpPr>
          <p:nvPr/>
        </p:nvSpPr>
        <p:spPr bwMode="auto">
          <a:xfrm>
            <a:off x="2041525" y="1544638"/>
            <a:ext cx="37306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ja-JP" altLang="en-US" sz="2400">
                <a:latin typeface="Times New Roman" panose="02020603050405020304" pitchFamily="18" charset="0"/>
              </a:rPr>
              <a:t>ｎ</a:t>
            </a:r>
          </a:p>
        </p:txBody>
      </p:sp>
      <p:sp>
        <p:nvSpPr>
          <p:cNvPr id="49173" name="Text Box 26"/>
          <p:cNvSpPr txBox="1">
            <a:spLocks noChangeArrowheads="1"/>
          </p:cNvSpPr>
          <p:nvPr/>
        </p:nvSpPr>
        <p:spPr bwMode="auto">
          <a:xfrm>
            <a:off x="6232525" y="4973638"/>
            <a:ext cx="4699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ja-JP" altLang="en-US" sz="2400">
                <a:latin typeface="Times New Roman" panose="02020603050405020304" pitchFamily="18" charset="0"/>
              </a:rPr>
              <a:t>ｍ</a:t>
            </a:r>
          </a:p>
        </p:txBody>
      </p:sp>
      <p:grpSp>
        <p:nvGrpSpPr>
          <p:cNvPr id="49174" name="Group 27"/>
          <p:cNvGrpSpPr>
            <a:grpSpLocks/>
          </p:cNvGrpSpPr>
          <p:nvPr/>
        </p:nvGrpSpPr>
        <p:grpSpPr bwMode="auto">
          <a:xfrm>
            <a:off x="2667000" y="2133600"/>
            <a:ext cx="914400" cy="3048000"/>
            <a:chOff x="1680" y="1344"/>
            <a:chExt cx="576" cy="1920"/>
          </a:xfrm>
        </p:grpSpPr>
        <p:sp>
          <p:nvSpPr>
            <p:cNvPr id="49207" name="Line 28"/>
            <p:cNvSpPr>
              <a:spLocks noChangeShapeType="1"/>
            </p:cNvSpPr>
            <p:nvPr/>
          </p:nvSpPr>
          <p:spPr bwMode="auto">
            <a:xfrm flipV="1">
              <a:off x="2112" y="1344"/>
              <a:ext cx="144" cy="144"/>
            </a:xfrm>
            <a:prstGeom prst="line">
              <a:avLst/>
            </a:prstGeom>
            <a:noFill/>
            <a:ln w="28575">
              <a:solidFill>
                <a:srgbClr val="FF505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49208" name="Line 29"/>
            <p:cNvSpPr>
              <a:spLocks noChangeShapeType="1"/>
            </p:cNvSpPr>
            <p:nvPr/>
          </p:nvSpPr>
          <p:spPr bwMode="auto">
            <a:xfrm>
              <a:off x="1680" y="1488"/>
              <a:ext cx="432" cy="0"/>
            </a:xfrm>
            <a:prstGeom prst="line">
              <a:avLst/>
            </a:prstGeom>
            <a:noFill/>
            <a:ln w="28575">
              <a:solidFill>
                <a:srgbClr val="FF505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49209" name="Line 30"/>
            <p:cNvSpPr>
              <a:spLocks noChangeShapeType="1"/>
            </p:cNvSpPr>
            <p:nvPr/>
          </p:nvSpPr>
          <p:spPr bwMode="auto">
            <a:xfrm>
              <a:off x="2256" y="1344"/>
              <a:ext cx="0" cy="1920"/>
            </a:xfrm>
            <a:prstGeom prst="line">
              <a:avLst/>
            </a:prstGeom>
            <a:noFill/>
            <a:ln w="28575">
              <a:solidFill>
                <a:srgbClr val="FF505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grpSp>
        <p:nvGrpSpPr>
          <p:cNvPr id="181279" name="Group 31"/>
          <p:cNvGrpSpPr>
            <a:grpSpLocks/>
          </p:cNvGrpSpPr>
          <p:nvPr/>
        </p:nvGrpSpPr>
        <p:grpSpPr bwMode="auto">
          <a:xfrm>
            <a:off x="2667000" y="2992438"/>
            <a:ext cx="914400" cy="457200"/>
            <a:chOff x="1680" y="1885"/>
            <a:chExt cx="576" cy="288"/>
          </a:xfrm>
        </p:grpSpPr>
        <p:grpSp>
          <p:nvGrpSpPr>
            <p:cNvPr id="49203" name="Group 32"/>
            <p:cNvGrpSpPr>
              <a:grpSpLocks/>
            </p:cNvGrpSpPr>
            <p:nvPr/>
          </p:nvGrpSpPr>
          <p:grpSpPr bwMode="auto">
            <a:xfrm>
              <a:off x="1680" y="1920"/>
              <a:ext cx="576" cy="144"/>
              <a:chOff x="1680" y="1920"/>
              <a:chExt cx="576" cy="144"/>
            </a:xfrm>
          </p:grpSpPr>
          <p:sp>
            <p:nvSpPr>
              <p:cNvPr id="49205" name="Line 33"/>
              <p:cNvSpPr>
                <a:spLocks noChangeShapeType="1"/>
              </p:cNvSpPr>
              <p:nvPr/>
            </p:nvSpPr>
            <p:spPr bwMode="auto">
              <a:xfrm flipV="1">
                <a:off x="2112" y="1920"/>
                <a:ext cx="144" cy="144"/>
              </a:xfrm>
              <a:prstGeom prst="line">
                <a:avLst/>
              </a:prstGeom>
              <a:noFill/>
              <a:ln w="28575">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49206" name="Line 34"/>
              <p:cNvSpPr>
                <a:spLocks noChangeShapeType="1"/>
              </p:cNvSpPr>
              <p:nvPr/>
            </p:nvSpPr>
            <p:spPr bwMode="auto">
              <a:xfrm>
                <a:off x="1680" y="2064"/>
                <a:ext cx="432" cy="0"/>
              </a:xfrm>
              <a:prstGeom prst="line">
                <a:avLst/>
              </a:prstGeom>
              <a:noFill/>
              <a:ln w="28575">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sp>
          <p:nvSpPr>
            <p:cNvPr id="49204" name="Text Box 35"/>
            <p:cNvSpPr txBox="1">
              <a:spLocks noChangeArrowheads="1"/>
            </p:cNvSpPr>
            <p:nvPr/>
          </p:nvSpPr>
          <p:spPr bwMode="auto">
            <a:xfrm>
              <a:off x="1718" y="1885"/>
              <a:ext cx="116"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ja-JP" sz="2400">
                <a:latin typeface="Times New Roman" panose="02020603050405020304" pitchFamily="18" charset="0"/>
              </a:endParaRPr>
            </a:p>
          </p:txBody>
        </p:sp>
      </p:grpSp>
      <p:sp>
        <p:nvSpPr>
          <p:cNvPr id="49176" name="Text Box 38"/>
          <p:cNvSpPr txBox="1">
            <a:spLocks noChangeArrowheads="1"/>
          </p:cNvSpPr>
          <p:nvPr/>
        </p:nvSpPr>
        <p:spPr bwMode="auto">
          <a:xfrm>
            <a:off x="6232525" y="1717675"/>
            <a:ext cx="2916238" cy="1917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2400">
                <a:latin typeface="Times New Roman" panose="02020603050405020304" pitchFamily="18" charset="0"/>
              </a:rPr>
              <a:t>The buffer is provided</a:t>
            </a:r>
          </a:p>
          <a:p>
            <a:pPr eaLnBrk="1" hangingPunct="1"/>
            <a:r>
              <a:rPr lang="en-US" altLang="ja-JP" sz="2400">
                <a:latin typeface="Times New Roman" panose="02020603050405020304" pitchFamily="18" charset="0"/>
              </a:rPr>
              <a:t>at each cross-point.</a:t>
            </a:r>
          </a:p>
          <a:p>
            <a:pPr eaLnBrk="1" hangingPunct="1"/>
            <a:r>
              <a:rPr lang="en-US" altLang="ja-JP" sz="2400">
                <a:latin typeface="Times New Roman" panose="02020603050405020304" pitchFamily="18" charset="0"/>
              </a:rPr>
              <a:t>High performance but</a:t>
            </a:r>
          </a:p>
          <a:p>
            <a:pPr eaLnBrk="1" hangingPunct="1"/>
            <a:r>
              <a:rPr lang="en-US" altLang="ja-JP" sz="2400">
                <a:latin typeface="Times New Roman" panose="02020603050405020304" pitchFamily="18" charset="0"/>
              </a:rPr>
              <a:t>the total amount of </a:t>
            </a:r>
          </a:p>
          <a:p>
            <a:pPr eaLnBrk="1" hangingPunct="1"/>
            <a:r>
              <a:rPr lang="en-US" altLang="ja-JP" sz="2400">
                <a:latin typeface="Times New Roman" panose="02020603050405020304" pitchFamily="18" charset="0"/>
              </a:rPr>
              <a:t>buffer becomes large.</a:t>
            </a:r>
          </a:p>
        </p:txBody>
      </p:sp>
      <p:sp>
        <p:nvSpPr>
          <p:cNvPr id="49177" name="Rectangle 42"/>
          <p:cNvSpPr>
            <a:spLocks noChangeArrowheads="1"/>
          </p:cNvSpPr>
          <p:nvPr/>
        </p:nvSpPr>
        <p:spPr bwMode="auto">
          <a:xfrm>
            <a:off x="3348038" y="2205038"/>
            <a:ext cx="287337" cy="288925"/>
          </a:xfrm>
          <a:prstGeom prst="rect">
            <a:avLst/>
          </a:prstGeom>
          <a:solidFill>
            <a:srgbClr val="FF6699"/>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49178" name="Rectangle 43"/>
          <p:cNvSpPr>
            <a:spLocks noChangeArrowheads="1"/>
          </p:cNvSpPr>
          <p:nvPr/>
        </p:nvSpPr>
        <p:spPr bwMode="auto">
          <a:xfrm>
            <a:off x="3851275" y="2205038"/>
            <a:ext cx="287338" cy="288925"/>
          </a:xfrm>
          <a:prstGeom prst="rect">
            <a:avLst/>
          </a:prstGeom>
          <a:solidFill>
            <a:srgbClr val="FF6699"/>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49179" name="Rectangle 44"/>
          <p:cNvSpPr>
            <a:spLocks noChangeArrowheads="1"/>
          </p:cNvSpPr>
          <p:nvPr/>
        </p:nvSpPr>
        <p:spPr bwMode="auto">
          <a:xfrm>
            <a:off x="4354513" y="2205038"/>
            <a:ext cx="287337" cy="288925"/>
          </a:xfrm>
          <a:prstGeom prst="rect">
            <a:avLst/>
          </a:prstGeom>
          <a:solidFill>
            <a:srgbClr val="FF6699"/>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49180" name="Rectangle 45"/>
          <p:cNvSpPr>
            <a:spLocks noChangeArrowheads="1"/>
          </p:cNvSpPr>
          <p:nvPr/>
        </p:nvSpPr>
        <p:spPr bwMode="auto">
          <a:xfrm>
            <a:off x="4786313" y="2205038"/>
            <a:ext cx="287337" cy="288925"/>
          </a:xfrm>
          <a:prstGeom prst="rect">
            <a:avLst/>
          </a:prstGeom>
          <a:solidFill>
            <a:srgbClr val="FF6699"/>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49181" name="Rectangle 46"/>
          <p:cNvSpPr>
            <a:spLocks noChangeArrowheads="1"/>
          </p:cNvSpPr>
          <p:nvPr/>
        </p:nvSpPr>
        <p:spPr bwMode="auto">
          <a:xfrm>
            <a:off x="5291138" y="2205038"/>
            <a:ext cx="287337" cy="288925"/>
          </a:xfrm>
          <a:prstGeom prst="rect">
            <a:avLst/>
          </a:prstGeom>
          <a:solidFill>
            <a:srgbClr val="FF6699"/>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49182" name="Rectangle 47"/>
          <p:cNvSpPr>
            <a:spLocks noChangeArrowheads="1"/>
          </p:cNvSpPr>
          <p:nvPr/>
        </p:nvSpPr>
        <p:spPr bwMode="auto">
          <a:xfrm>
            <a:off x="3349625" y="2635250"/>
            <a:ext cx="287338" cy="288925"/>
          </a:xfrm>
          <a:prstGeom prst="rect">
            <a:avLst/>
          </a:prstGeom>
          <a:solidFill>
            <a:srgbClr val="FF6699"/>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49183" name="Rectangle 48"/>
          <p:cNvSpPr>
            <a:spLocks noChangeArrowheads="1"/>
          </p:cNvSpPr>
          <p:nvPr/>
        </p:nvSpPr>
        <p:spPr bwMode="auto">
          <a:xfrm>
            <a:off x="3852863" y="2635250"/>
            <a:ext cx="287337" cy="288925"/>
          </a:xfrm>
          <a:prstGeom prst="rect">
            <a:avLst/>
          </a:prstGeom>
          <a:solidFill>
            <a:srgbClr val="FF6699"/>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49184" name="Rectangle 49"/>
          <p:cNvSpPr>
            <a:spLocks noChangeArrowheads="1"/>
          </p:cNvSpPr>
          <p:nvPr/>
        </p:nvSpPr>
        <p:spPr bwMode="auto">
          <a:xfrm>
            <a:off x="4356100" y="2635250"/>
            <a:ext cx="287338" cy="288925"/>
          </a:xfrm>
          <a:prstGeom prst="rect">
            <a:avLst/>
          </a:prstGeom>
          <a:solidFill>
            <a:srgbClr val="FF6699"/>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49185" name="Rectangle 50"/>
          <p:cNvSpPr>
            <a:spLocks noChangeArrowheads="1"/>
          </p:cNvSpPr>
          <p:nvPr/>
        </p:nvSpPr>
        <p:spPr bwMode="auto">
          <a:xfrm>
            <a:off x="4787900" y="2635250"/>
            <a:ext cx="287338" cy="288925"/>
          </a:xfrm>
          <a:prstGeom prst="rect">
            <a:avLst/>
          </a:prstGeom>
          <a:solidFill>
            <a:srgbClr val="FF6699"/>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49186" name="Rectangle 51"/>
          <p:cNvSpPr>
            <a:spLocks noChangeArrowheads="1"/>
          </p:cNvSpPr>
          <p:nvPr/>
        </p:nvSpPr>
        <p:spPr bwMode="auto">
          <a:xfrm>
            <a:off x="5292725" y="2635250"/>
            <a:ext cx="287338" cy="288925"/>
          </a:xfrm>
          <a:prstGeom prst="rect">
            <a:avLst/>
          </a:prstGeom>
          <a:solidFill>
            <a:srgbClr val="FF6699"/>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49187" name="Rectangle 52"/>
          <p:cNvSpPr>
            <a:spLocks noChangeArrowheads="1"/>
          </p:cNvSpPr>
          <p:nvPr/>
        </p:nvSpPr>
        <p:spPr bwMode="auto">
          <a:xfrm>
            <a:off x="3348038" y="3140075"/>
            <a:ext cx="287337" cy="288925"/>
          </a:xfrm>
          <a:prstGeom prst="rect">
            <a:avLst/>
          </a:prstGeom>
          <a:solidFill>
            <a:srgbClr val="FF6699"/>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49188" name="Rectangle 53"/>
          <p:cNvSpPr>
            <a:spLocks noChangeArrowheads="1"/>
          </p:cNvSpPr>
          <p:nvPr/>
        </p:nvSpPr>
        <p:spPr bwMode="auto">
          <a:xfrm>
            <a:off x="3851275" y="3140075"/>
            <a:ext cx="287338" cy="288925"/>
          </a:xfrm>
          <a:prstGeom prst="rect">
            <a:avLst/>
          </a:prstGeom>
          <a:solidFill>
            <a:srgbClr val="FF6699"/>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49189" name="Rectangle 54"/>
          <p:cNvSpPr>
            <a:spLocks noChangeArrowheads="1"/>
          </p:cNvSpPr>
          <p:nvPr/>
        </p:nvSpPr>
        <p:spPr bwMode="auto">
          <a:xfrm>
            <a:off x="4354513" y="3140075"/>
            <a:ext cx="287337" cy="288925"/>
          </a:xfrm>
          <a:prstGeom prst="rect">
            <a:avLst/>
          </a:prstGeom>
          <a:solidFill>
            <a:srgbClr val="FF6699"/>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49190" name="Rectangle 55"/>
          <p:cNvSpPr>
            <a:spLocks noChangeArrowheads="1"/>
          </p:cNvSpPr>
          <p:nvPr/>
        </p:nvSpPr>
        <p:spPr bwMode="auto">
          <a:xfrm>
            <a:off x="4786313" y="3140075"/>
            <a:ext cx="287337" cy="288925"/>
          </a:xfrm>
          <a:prstGeom prst="rect">
            <a:avLst/>
          </a:prstGeom>
          <a:solidFill>
            <a:srgbClr val="FF6699"/>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49191" name="Rectangle 56"/>
          <p:cNvSpPr>
            <a:spLocks noChangeArrowheads="1"/>
          </p:cNvSpPr>
          <p:nvPr/>
        </p:nvSpPr>
        <p:spPr bwMode="auto">
          <a:xfrm>
            <a:off x="5291138" y="3140075"/>
            <a:ext cx="287337" cy="288925"/>
          </a:xfrm>
          <a:prstGeom prst="rect">
            <a:avLst/>
          </a:prstGeom>
          <a:solidFill>
            <a:srgbClr val="FF6699"/>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49192" name="Rectangle 57"/>
          <p:cNvSpPr>
            <a:spLocks noChangeArrowheads="1"/>
          </p:cNvSpPr>
          <p:nvPr/>
        </p:nvSpPr>
        <p:spPr bwMode="auto">
          <a:xfrm>
            <a:off x="3348038" y="3573463"/>
            <a:ext cx="287337" cy="288925"/>
          </a:xfrm>
          <a:prstGeom prst="rect">
            <a:avLst/>
          </a:prstGeom>
          <a:solidFill>
            <a:srgbClr val="FF6699"/>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49193" name="Rectangle 58"/>
          <p:cNvSpPr>
            <a:spLocks noChangeArrowheads="1"/>
          </p:cNvSpPr>
          <p:nvPr/>
        </p:nvSpPr>
        <p:spPr bwMode="auto">
          <a:xfrm>
            <a:off x="3851275" y="3573463"/>
            <a:ext cx="287338" cy="288925"/>
          </a:xfrm>
          <a:prstGeom prst="rect">
            <a:avLst/>
          </a:prstGeom>
          <a:solidFill>
            <a:srgbClr val="FF6699"/>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49194" name="Rectangle 59"/>
          <p:cNvSpPr>
            <a:spLocks noChangeArrowheads="1"/>
          </p:cNvSpPr>
          <p:nvPr/>
        </p:nvSpPr>
        <p:spPr bwMode="auto">
          <a:xfrm>
            <a:off x="4354513" y="3573463"/>
            <a:ext cx="287337" cy="288925"/>
          </a:xfrm>
          <a:prstGeom prst="rect">
            <a:avLst/>
          </a:prstGeom>
          <a:solidFill>
            <a:srgbClr val="FF6699"/>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49195" name="Rectangle 60"/>
          <p:cNvSpPr>
            <a:spLocks noChangeArrowheads="1"/>
          </p:cNvSpPr>
          <p:nvPr/>
        </p:nvSpPr>
        <p:spPr bwMode="auto">
          <a:xfrm>
            <a:off x="4786313" y="3573463"/>
            <a:ext cx="287337" cy="288925"/>
          </a:xfrm>
          <a:prstGeom prst="rect">
            <a:avLst/>
          </a:prstGeom>
          <a:solidFill>
            <a:srgbClr val="FF6699"/>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49196" name="Rectangle 61"/>
          <p:cNvSpPr>
            <a:spLocks noChangeArrowheads="1"/>
          </p:cNvSpPr>
          <p:nvPr/>
        </p:nvSpPr>
        <p:spPr bwMode="auto">
          <a:xfrm>
            <a:off x="5291138" y="3573463"/>
            <a:ext cx="287337" cy="288925"/>
          </a:xfrm>
          <a:prstGeom prst="rect">
            <a:avLst/>
          </a:prstGeom>
          <a:solidFill>
            <a:srgbClr val="FF6699"/>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49197" name="Rectangle 62"/>
          <p:cNvSpPr>
            <a:spLocks noChangeArrowheads="1"/>
          </p:cNvSpPr>
          <p:nvPr/>
        </p:nvSpPr>
        <p:spPr bwMode="auto">
          <a:xfrm>
            <a:off x="3349625" y="4006850"/>
            <a:ext cx="287338" cy="288925"/>
          </a:xfrm>
          <a:prstGeom prst="rect">
            <a:avLst/>
          </a:prstGeom>
          <a:solidFill>
            <a:srgbClr val="FF6699"/>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49198" name="Rectangle 63"/>
          <p:cNvSpPr>
            <a:spLocks noChangeArrowheads="1"/>
          </p:cNvSpPr>
          <p:nvPr/>
        </p:nvSpPr>
        <p:spPr bwMode="auto">
          <a:xfrm>
            <a:off x="3852863" y="4006850"/>
            <a:ext cx="287337" cy="288925"/>
          </a:xfrm>
          <a:prstGeom prst="rect">
            <a:avLst/>
          </a:prstGeom>
          <a:solidFill>
            <a:srgbClr val="FF6699"/>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49199" name="Rectangle 64"/>
          <p:cNvSpPr>
            <a:spLocks noChangeArrowheads="1"/>
          </p:cNvSpPr>
          <p:nvPr/>
        </p:nvSpPr>
        <p:spPr bwMode="auto">
          <a:xfrm>
            <a:off x="4356100" y="4006850"/>
            <a:ext cx="287338" cy="288925"/>
          </a:xfrm>
          <a:prstGeom prst="rect">
            <a:avLst/>
          </a:prstGeom>
          <a:solidFill>
            <a:srgbClr val="FF6699"/>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49200" name="Rectangle 65"/>
          <p:cNvSpPr>
            <a:spLocks noChangeArrowheads="1"/>
          </p:cNvSpPr>
          <p:nvPr/>
        </p:nvSpPr>
        <p:spPr bwMode="auto">
          <a:xfrm>
            <a:off x="4787900" y="4006850"/>
            <a:ext cx="287338" cy="288925"/>
          </a:xfrm>
          <a:prstGeom prst="rect">
            <a:avLst/>
          </a:prstGeom>
          <a:solidFill>
            <a:srgbClr val="FF6699"/>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49201" name="Rectangle 66"/>
          <p:cNvSpPr>
            <a:spLocks noChangeArrowheads="1"/>
          </p:cNvSpPr>
          <p:nvPr/>
        </p:nvSpPr>
        <p:spPr bwMode="auto">
          <a:xfrm>
            <a:off x="5292725" y="4006850"/>
            <a:ext cx="287338" cy="288925"/>
          </a:xfrm>
          <a:prstGeom prst="rect">
            <a:avLst/>
          </a:prstGeom>
          <a:solidFill>
            <a:srgbClr val="FF6699"/>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181315" name="Oval 67"/>
          <p:cNvSpPr>
            <a:spLocks noChangeArrowheads="1"/>
          </p:cNvSpPr>
          <p:nvPr/>
        </p:nvSpPr>
        <p:spPr bwMode="auto">
          <a:xfrm>
            <a:off x="3419475" y="3213100"/>
            <a:ext cx="144463" cy="144463"/>
          </a:xfrm>
          <a:prstGeom prst="ellipse">
            <a:avLst/>
          </a:prstGeom>
          <a:solidFill>
            <a:schemeClr val="tx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499"/>
                                          </p:stCondLst>
                                        </p:cTn>
                                        <p:tgtEl>
                                          <p:spTgt spid="181279"/>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8131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1315" grpId="0" animBg="1"/>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ChangeArrowheads="1"/>
          </p:cNvSpPr>
          <p:nvPr/>
        </p:nvSpPr>
        <p:spPr bwMode="auto">
          <a:xfrm>
            <a:off x="2057400" y="1828800"/>
            <a:ext cx="5410200" cy="4343400"/>
          </a:xfrm>
          <a:prstGeom prst="rect">
            <a:avLst/>
          </a:prstGeom>
          <a:solidFill>
            <a:srgbClr val="FFFFFF"/>
          </a:solidFill>
          <a:ln w="635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nchor="ct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50179" name="Rectangle 3"/>
          <p:cNvSpPr>
            <a:spLocks noChangeArrowheads="1"/>
          </p:cNvSpPr>
          <p:nvPr/>
        </p:nvSpPr>
        <p:spPr bwMode="auto">
          <a:xfrm>
            <a:off x="5194300" y="2438400"/>
            <a:ext cx="1816100" cy="3352800"/>
          </a:xfrm>
          <a:prstGeom prst="rect">
            <a:avLst/>
          </a:prstGeom>
          <a:solidFill>
            <a:srgbClr val="FFFFFF"/>
          </a:solidFill>
          <a:ln w="381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nchor="ct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50180" name="Rectangle 4"/>
          <p:cNvSpPr>
            <a:spLocks noGrp="1" noChangeArrowheads="1"/>
          </p:cNvSpPr>
          <p:nvPr>
            <p:ph type="title"/>
          </p:nvPr>
        </p:nvSpPr>
        <p:spPr>
          <a:xfrm>
            <a:off x="457200" y="125413"/>
            <a:ext cx="8229600" cy="1143000"/>
          </a:xfrm>
        </p:spPr>
        <p:txBody>
          <a:bodyPr/>
          <a:lstStyle/>
          <a:p>
            <a:pPr eaLnBrk="1" hangingPunct="1"/>
            <a:r>
              <a:rPr lang="en-US" altLang="ja-JP"/>
              <a:t>An example of a modern router</a:t>
            </a:r>
          </a:p>
        </p:txBody>
      </p:sp>
      <p:sp>
        <p:nvSpPr>
          <p:cNvPr id="50181" name="Rectangle 5"/>
          <p:cNvSpPr>
            <a:spLocks noGrp="1" noChangeArrowheads="1"/>
          </p:cNvSpPr>
          <p:nvPr>
            <p:ph type="body" idx="1"/>
          </p:nvPr>
        </p:nvSpPr>
        <p:spPr>
          <a:xfrm>
            <a:off x="228600" y="838200"/>
            <a:ext cx="8763000" cy="838200"/>
          </a:xfrm>
        </p:spPr>
        <p:txBody>
          <a:bodyPr/>
          <a:lstStyle/>
          <a:p>
            <a:pPr eaLnBrk="1" hangingPunct="1"/>
            <a:r>
              <a:rPr lang="en-US" altLang="ja-JP"/>
              <a:t>WH router  with two virtual channels</a:t>
            </a:r>
          </a:p>
        </p:txBody>
      </p:sp>
      <p:sp>
        <p:nvSpPr>
          <p:cNvPr id="50182" name="Rectangle 6"/>
          <p:cNvSpPr>
            <a:spLocks noChangeArrowheads="1"/>
          </p:cNvSpPr>
          <p:nvPr/>
        </p:nvSpPr>
        <p:spPr bwMode="auto">
          <a:xfrm>
            <a:off x="3114675" y="3048000"/>
            <a:ext cx="228600" cy="304800"/>
          </a:xfrm>
          <a:prstGeom prst="rect">
            <a:avLst/>
          </a:prstGeom>
          <a:solidFill>
            <a:srgbClr val="FFFF99"/>
          </a:solidFill>
          <a:ln w="254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nchor="ct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50183" name="Rectangle 7"/>
          <p:cNvSpPr>
            <a:spLocks noChangeArrowheads="1"/>
          </p:cNvSpPr>
          <p:nvPr/>
        </p:nvSpPr>
        <p:spPr bwMode="auto">
          <a:xfrm>
            <a:off x="3343275" y="3048000"/>
            <a:ext cx="228600" cy="304800"/>
          </a:xfrm>
          <a:prstGeom prst="rect">
            <a:avLst/>
          </a:prstGeom>
          <a:solidFill>
            <a:srgbClr val="FFFF99"/>
          </a:solidFill>
          <a:ln w="254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nchor="ct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50184" name="Rectangle 8"/>
          <p:cNvSpPr>
            <a:spLocks noChangeArrowheads="1"/>
          </p:cNvSpPr>
          <p:nvPr/>
        </p:nvSpPr>
        <p:spPr bwMode="auto">
          <a:xfrm>
            <a:off x="3571875" y="3048000"/>
            <a:ext cx="228600" cy="304800"/>
          </a:xfrm>
          <a:prstGeom prst="rect">
            <a:avLst/>
          </a:prstGeom>
          <a:solidFill>
            <a:srgbClr val="FFFF99"/>
          </a:solidFill>
          <a:ln w="254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nchor="ct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50185" name="Rectangle 9"/>
          <p:cNvSpPr>
            <a:spLocks noChangeArrowheads="1"/>
          </p:cNvSpPr>
          <p:nvPr/>
        </p:nvSpPr>
        <p:spPr bwMode="auto">
          <a:xfrm>
            <a:off x="3800475" y="3048000"/>
            <a:ext cx="228600" cy="304800"/>
          </a:xfrm>
          <a:prstGeom prst="rect">
            <a:avLst/>
          </a:prstGeom>
          <a:solidFill>
            <a:srgbClr val="FFFF99"/>
          </a:solidFill>
          <a:ln w="254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nchor="ct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50186" name="Rectangle 10"/>
          <p:cNvSpPr>
            <a:spLocks noChangeArrowheads="1"/>
          </p:cNvSpPr>
          <p:nvPr/>
        </p:nvSpPr>
        <p:spPr bwMode="auto">
          <a:xfrm>
            <a:off x="3114675" y="3352800"/>
            <a:ext cx="228600" cy="304800"/>
          </a:xfrm>
          <a:prstGeom prst="rect">
            <a:avLst/>
          </a:prstGeom>
          <a:solidFill>
            <a:srgbClr val="FFFF99"/>
          </a:solidFill>
          <a:ln w="254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nchor="ct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50187" name="Rectangle 11"/>
          <p:cNvSpPr>
            <a:spLocks noChangeArrowheads="1"/>
          </p:cNvSpPr>
          <p:nvPr/>
        </p:nvSpPr>
        <p:spPr bwMode="auto">
          <a:xfrm>
            <a:off x="3343275" y="3352800"/>
            <a:ext cx="228600" cy="304800"/>
          </a:xfrm>
          <a:prstGeom prst="rect">
            <a:avLst/>
          </a:prstGeom>
          <a:solidFill>
            <a:srgbClr val="FFFF99"/>
          </a:solidFill>
          <a:ln w="254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nchor="ct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50188" name="Rectangle 12"/>
          <p:cNvSpPr>
            <a:spLocks noChangeArrowheads="1"/>
          </p:cNvSpPr>
          <p:nvPr/>
        </p:nvSpPr>
        <p:spPr bwMode="auto">
          <a:xfrm>
            <a:off x="3571875" y="3352800"/>
            <a:ext cx="228600" cy="304800"/>
          </a:xfrm>
          <a:prstGeom prst="rect">
            <a:avLst/>
          </a:prstGeom>
          <a:solidFill>
            <a:srgbClr val="FFFF99"/>
          </a:solidFill>
          <a:ln w="254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nchor="ct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50189" name="Rectangle 13"/>
          <p:cNvSpPr>
            <a:spLocks noChangeArrowheads="1"/>
          </p:cNvSpPr>
          <p:nvPr/>
        </p:nvSpPr>
        <p:spPr bwMode="auto">
          <a:xfrm>
            <a:off x="3800475" y="3352800"/>
            <a:ext cx="228600" cy="304800"/>
          </a:xfrm>
          <a:prstGeom prst="rect">
            <a:avLst/>
          </a:prstGeom>
          <a:solidFill>
            <a:srgbClr val="FFFF99"/>
          </a:solidFill>
          <a:ln w="254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nchor="ct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50190" name="Rectangle 14"/>
          <p:cNvSpPr>
            <a:spLocks noChangeArrowheads="1"/>
          </p:cNvSpPr>
          <p:nvPr/>
        </p:nvSpPr>
        <p:spPr bwMode="auto">
          <a:xfrm>
            <a:off x="3114675" y="3810000"/>
            <a:ext cx="228600" cy="304800"/>
          </a:xfrm>
          <a:prstGeom prst="rect">
            <a:avLst/>
          </a:prstGeom>
          <a:solidFill>
            <a:srgbClr val="FFFF99"/>
          </a:solidFill>
          <a:ln w="254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nchor="ct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50191" name="Rectangle 15"/>
          <p:cNvSpPr>
            <a:spLocks noChangeArrowheads="1"/>
          </p:cNvSpPr>
          <p:nvPr/>
        </p:nvSpPr>
        <p:spPr bwMode="auto">
          <a:xfrm>
            <a:off x="3343275" y="3810000"/>
            <a:ext cx="228600" cy="304800"/>
          </a:xfrm>
          <a:prstGeom prst="rect">
            <a:avLst/>
          </a:prstGeom>
          <a:solidFill>
            <a:srgbClr val="FFFF99"/>
          </a:solidFill>
          <a:ln w="254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nchor="ct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50192" name="Rectangle 16"/>
          <p:cNvSpPr>
            <a:spLocks noChangeArrowheads="1"/>
          </p:cNvSpPr>
          <p:nvPr/>
        </p:nvSpPr>
        <p:spPr bwMode="auto">
          <a:xfrm>
            <a:off x="3571875" y="3810000"/>
            <a:ext cx="228600" cy="304800"/>
          </a:xfrm>
          <a:prstGeom prst="rect">
            <a:avLst/>
          </a:prstGeom>
          <a:solidFill>
            <a:srgbClr val="FFFF99"/>
          </a:solidFill>
          <a:ln w="254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nchor="ct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50193" name="Rectangle 17"/>
          <p:cNvSpPr>
            <a:spLocks noChangeArrowheads="1"/>
          </p:cNvSpPr>
          <p:nvPr/>
        </p:nvSpPr>
        <p:spPr bwMode="auto">
          <a:xfrm>
            <a:off x="3800475" y="3810000"/>
            <a:ext cx="228600" cy="304800"/>
          </a:xfrm>
          <a:prstGeom prst="rect">
            <a:avLst/>
          </a:prstGeom>
          <a:solidFill>
            <a:srgbClr val="FFFF99"/>
          </a:solidFill>
          <a:ln w="254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nchor="ct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50194" name="Rectangle 18"/>
          <p:cNvSpPr>
            <a:spLocks noChangeArrowheads="1"/>
          </p:cNvSpPr>
          <p:nvPr/>
        </p:nvSpPr>
        <p:spPr bwMode="auto">
          <a:xfrm>
            <a:off x="3114675" y="4114800"/>
            <a:ext cx="228600" cy="304800"/>
          </a:xfrm>
          <a:prstGeom prst="rect">
            <a:avLst/>
          </a:prstGeom>
          <a:solidFill>
            <a:srgbClr val="FFFF99"/>
          </a:solidFill>
          <a:ln w="254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nchor="ct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50195" name="Rectangle 19"/>
          <p:cNvSpPr>
            <a:spLocks noChangeArrowheads="1"/>
          </p:cNvSpPr>
          <p:nvPr/>
        </p:nvSpPr>
        <p:spPr bwMode="auto">
          <a:xfrm>
            <a:off x="3343275" y="4114800"/>
            <a:ext cx="228600" cy="304800"/>
          </a:xfrm>
          <a:prstGeom prst="rect">
            <a:avLst/>
          </a:prstGeom>
          <a:solidFill>
            <a:srgbClr val="FFFF99"/>
          </a:solidFill>
          <a:ln w="254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nchor="ct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50196" name="Rectangle 20"/>
          <p:cNvSpPr>
            <a:spLocks noChangeArrowheads="1"/>
          </p:cNvSpPr>
          <p:nvPr/>
        </p:nvSpPr>
        <p:spPr bwMode="auto">
          <a:xfrm>
            <a:off x="3571875" y="4114800"/>
            <a:ext cx="228600" cy="304800"/>
          </a:xfrm>
          <a:prstGeom prst="rect">
            <a:avLst/>
          </a:prstGeom>
          <a:solidFill>
            <a:srgbClr val="FFFF99"/>
          </a:solidFill>
          <a:ln w="254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nchor="ct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50197" name="Rectangle 21"/>
          <p:cNvSpPr>
            <a:spLocks noChangeArrowheads="1"/>
          </p:cNvSpPr>
          <p:nvPr/>
        </p:nvSpPr>
        <p:spPr bwMode="auto">
          <a:xfrm>
            <a:off x="3800475" y="4114800"/>
            <a:ext cx="228600" cy="304800"/>
          </a:xfrm>
          <a:prstGeom prst="rect">
            <a:avLst/>
          </a:prstGeom>
          <a:solidFill>
            <a:srgbClr val="FFFF99"/>
          </a:solidFill>
          <a:ln w="254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nchor="ct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50198" name="Rectangle 22"/>
          <p:cNvSpPr>
            <a:spLocks noChangeArrowheads="1"/>
          </p:cNvSpPr>
          <p:nvPr/>
        </p:nvSpPr>
        <p:spPr bwMode="auto">
          <a:xfrm>
            <a:off x="3114675" y="4572000"/>
            <a:ext cx="228600" cy="304800"/>
          </a:xfrm>
          <a:prstGeom prst="rect">
            <a:avLst/>
          </a:prstGeom>
          <a:solidFill>
            <a:srgbClr val="FFFF99"/>
          </a:solidFill>
          <a:ln w="254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nchor="ct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50199" name="Rectangle 23"/>
          <p:cNvSpPr>
            <a:spLocks noChangeArrowheads="1"/>
          </p:cNvSpPr>
          <p:nvPr/>
        </p:nvSpPr>
        <p:spPr bwMode="auto">
          <a:xfrm>
            <a:off x="3343275" y="4572000"/>
            <a:ext cx="228600" cy="304800"/>
          </a:xfrm>
          <a:prstGeom prst="rect">
            <a:avLst/>
          </a:prstGeom>
          <a:solidFill>
            <a:srgbClr val="FFFF99"/>
          </a:solidFill>
          <a:ln w="254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nchor="ct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50200" name="Rectangle 24"/>
          <p:cNvSpPr>
            <a:spLocks noChangeArrowheads="1"/>
          </p:cNvSpPr>
          <p:nvPr/>
        </p:nvSpPr>
        <p:spPr bwMode="auto">
          <a:xfrm>
            <a:off x="3571875" y="4572000"/>
            <a:ext cx="228600" cy="304800"/>
          </a:xfrm>
          <a:prstGeom prst="rect">
            <a:avLst/>
          </a:prstGeom>
          <a:solidFill>
            <a:srgbClr val="FFFF99"/>
          </a:solidFill>
          <a:ln w="254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nchor="ct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50201" name="Rectangle 25"/>
          <p:cNvSpPr>
            <a:spLocks noChangeArrowheads="1"/>
          </p:cNvSpPr>
          <p:nvPr/>
        </p:nvSpPr>
        <p:spPr bwMode="auto">
          <a:xfrm>
            <a:off x="3800475" y="4572000"/>
            <a:ext cx="228600" cy="304800"/>
          </a:xfrm>
          <a:prstGeom prst="rect">
            <a:avLst/>
          </a:prstGeom>
          <a:solidFill>
            <a:srgbClr val="FFFF99"/>
          </a:solidFill>
          <a:ln w="254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nchor="ct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50202" name="Rectangle 26"/>
          <p:cNvSpPr>
            <a:spLocks noChangeArrowheads="1"/>
          </p:cNvSpPr>
          <p:nvPr/>
        </p:nvSpPr>
        <p:spPr bwMode="auto">
          <a:xfrm>
            <a:off x="3114675" y="4876800"/>
            <a:ext cx="228600" cy="304800"/>
          </a:xfrm>
          <a:prstGeom prst="rect">
            <a:avLst/>
          </a:prstGeom>
          <a:solidFill>
            <a:srgbClr val="FFFF99"/>
          </a:solidFill>
          <a:ln w="254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nchor="ct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50203" name="Rectangle 27"/>
          <p:cNvSpPr>
            <a:spLocks noChangeArrowheads="1"/>
          </p:cNvSpPr>
          <p:nvPr/>
        </p:nvSpPr>
        <p:spPr bwMode="auto">
          <a:xfrm>
            <a:off x="3343275" y="4876800"/>
            <a:ext cx="228600" cy="304800"/>
          </a:xfrm>
          <a:prstGeom prst="rect">
            <a:avLst/>
          </a:prstGeom>
          <a:solidFill>
            <a:srgbClr val="FFFF99"/>
          </a:solidFill>
          <a:ln w="254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nchor="ct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50204" name="Rectangle 28"/>
          <p:cNvSpPr>
            <a:spLocks noChangeArrowheads="1"/>
          </p:cNvSpPr>
          <p:nvPr/>
        </p:nvSpPr>
        <p:spPr bwMode="auto">
          <a:xfrm>
            <a:off x="3571875" y="4876800"/>
            <a:ext cx="228600" cy="304800"/>
          </a:xfrm>
          <a:prstGeom prst="rect">
            <a:avLst/>
          </a:prstGeom>
          <a:solidFill>
            <a:srgbClr val="FFFF99"/>
          </a:solidFill>
          <a:ln w="254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nchor="ct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50205" name="Rectangle 29"/>
          <p:cNvSpPr>
            <a:spLocks noChangeArrowheads="1"/>
          </p:cNvSpPr>
          <p:nvPr/>
        </p:nvSpPr>
        <p:spPr bwMode="auto">
          <a:xfrm>
            <a:off x="3800475" y="4876800"/>
            <a:ext cx="228600" cy="304800"/>
          </a:xfrm>
          <a:prstGeom prst="rect">
            <a:avLst/>
          </a:prstGeom>
          <a:solidFill>
            <a:srgbClr val="FFFF99"/>
          </a:solidFill>
          <a:ln w="254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nchor="ct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50206" name="Rectangle 30"/>
          <p:cNvSpPr>
            <a:spLocks noChangeArrowheads="1"/>
          </p:cNvSpPr>
          <p:nvPr/>
        </p:nvSpPr>
        <p:spPr bwMode="auto">
          <a:xfrm>
            <a:off x="3114675" y="5334000"/>
            <a:ext cx="228600" cy="304800"/>
          </a:xfrm>
          <a:prstGeom prst="rect">
            <a:avLst/>
          </a:prstGeom>
          <a:solidFill>
            <a:srgbClr val="FFFF99"/>
          </a:solidFill>
          <a:ln w="254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nchor="ct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50207" name="Rectangle 31"/>
          <p:cNvSpPr>
            <a:spLocks noChangeArrowheads="1"/>
          </p:cNvSpPr>
          <p:nvPr/>
        </p:nvSpPr>
        <p:spPr bwMode="auto">
          <a:xfrm>
            <a:off x="3343275" y="5334000"/>
            <a:ext cx="228600" cy="304800"/>
          </a:xfrm>
          <a:prstGeom prst="rect">
            <a:avLst/>
          </a:prstGeom>
          <a:solidFill>
            <a:srgbClr val="FFFF99"/>
          </a:solidFill>
          <a:ln w="254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nchor="ct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50208" name="Rectangle 32"/>
          <p:cNvSpPr>
            <a:spLocks noChangeArrowheads="1"/>
          </p:cNvSpPr>
          <p:nvPr/>
        </p:nvSpPr>
        <p:spPr bwMode="auto">
          <a:xfrm>
            <a:off x="3571875" y="5334000"/>
            <a:ext cx="228600" cy="304800"/>
          </a:xfrm>
          <a:prstGeom prst="rect">
            <a:avLst/>
          </a:prstGeom>
          <a:solidFill>
            <a:srgbClr val="FFFF99"/>
          </a:solidFill>
          <a:ln w="254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nchor="ct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50209" name="Rectangle 33"/>
          <p:cNvSpPr>
            <a:spLocks noChangeArrowheads="1"/>
          </p:cNvSpPr>
          <p:nvPr/>
        </p:nvSpPr>
        <p:spPr bwMode="auto">
          <a:xfrm>
            <a:off x="3800475" y="5334000"/>
            <a:ext cx="228600" cy="304800"/>
          </a:xfrm>
          <a:prstGeom prst="rect">
            <a:avLst/>
          </a:prstGeom>
          <a:solidFill>
            <a:srgbClr val="FFFF99"/>
          </a:solidFill>
          <a:ln w="254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nchor="ct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50210" name="Rectangle 34"/>
          <p:cNvSpPr>
            <a:spLocks noChangeArrowheads="1"/>
          </p:cNvSpPr>
          <p:nvPr/>
        </p:nvSpPr>
        <p:spPr bwMode="auto">
          <a:xfrm>
            <a:off x="3114675" y="5638800"/>
            <a:ext cx="228600" cy="304800"/>
          </a:xfrm>
          <a:prstGeom prst="rect">
            <a:avLst/>
          </a:prstGeom>
          <a:solidFill>
            <a:srgbClr val="FFFF99"/>
          </a:solidFill>
          <a:ln w="254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nchor="ct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50211" name="Rectangle 35"/>
          <p:cNvSpPr>
            <a:spLocks noChangeArrowheads="1"/>
          </p:cNvSpPr>
          <p:nvPr/>
        </p:nvSpPr>
        <p:spPr bwMode="auto">
          <a:xfrm>
            <a:off x="3343275" y="5638800"/>
            <a:ext cx="228600" cy="304800"/>
          </a:xfrm>
          <a:prstGeom prst="rect">
            <a:avLst/>
          </a:prstGeom>
          <a:solidFill>
            <a:srgbClr val="FFFF99"/>
          </a:solidFill>
          <a:ln w="254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nchor="ct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50212" name="Rectangle 36"/>
          <p:cNvSpPr>
            <a:spLocks noChangeArrowheads="1"/>
          </p:cNvSpPr>
          <p:nvPr/>
        </p:nvSpPr>
        <p:spPr bwMode="auto">
          <a:xfrm>
            <a:off x="3571875" y="5638800"/>
            <a:ext cx="228600" cy="304800"/>
          </a:xfrm>
          <a:prstGeom prst="rect">
            <a:avLst/>
          </a:prstGeom>
          <a:solidFill>
            <a:srgbClr val="FFFF99"/>
          </a:solidFill>
          <a:ln w="254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nchor="ct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50213" name="Rectangle 37"/>
          <p:cNvSpPr>
            <a:spLocks noChangeArrowheads="1"/>
          </p:cNvSpPr>
          <p:nvPr/>
        </p:nvSpPr>
        <p:spPr bwMode="auto">
          <a:xfrm>
            <a:off x="3800475" y="5638800"/>
            <a:ext cx="228600" cy="304800"/>
          </a:xfrm>
          <a:prstGeom prst="rect">
            <a:avLst/>
          </a:prstGeom>
          <a:solidFill>
            <a:srgbClr val="FFFF99"/>
          </a:solidFill>
          <a:ln w="254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nchor="ct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50214" name="Rectangle 38"/>
          <p:cNvSpPr>
            <a:spLocks noChangeArrowheads="1"/>
          </p:cNvSpPr>
          <p:nvPr/>
        </p:nvSpPr>
        <p:spPr bwMode="auto">
          <a:xfrm>
            <a:off x="3114675" y="2286000"/>
            <a:ext cx="228600" cy="304800"/>
          </a:xfrm>
          <a:prstGeom prst="rect">
            <a:avLst/>
          </a:prstGeom>
          <a:solidFill>
            <a:srgbClr val="FFFF99"/>
          </a:solidFill>
          <a:ln w="254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nchor="ct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50215" name="Rectangle 39"/>
          <p:cNvSpPr>
            <a:spLocks noChangeArrowheads="1"/>
          </p:cNvSpPr>
          <p:nvPr/>
        </p:nvSpPr>
        <p:spPr bwMode="auto">
          <a:xfrm>
            <a:off x="3343275" y="2286000"/>
            <a:ext cx="228600" cy="304800"/>
          </a:xfrm>
          <a:prstGeom prst="rect">
            <a:avLst/>
          </a:prstGeom>
          <a:solidFill>
            <a:srgbClr val="FFFF99"/>
          </a:solidFill>
          <a:ln w="254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nchor="ct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50216" name="Rectangle 40"/>
          <p:cNvSpPr>
            <a:spLocks noChangeArrowheads="1"/>
          </p:cNvSpPr>
          <p:nvPr/>
        </p:nvSpPr>
        <p:spPr bwMode="auto">
          <a:xfrm>
            <a:off x="3571875" y="2286000"/>
            <a:ext cx="228600" cy="304800"/>
          </a:xfrm>
          <a:prstGeom prst="rect">
            <a:avLst/>
          </a:prstGeom>
          <a:solidFill>
            <a:srgbClr val="FFFF99"/>
          </a:solidFill>
          <a:ln w="254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nchor="ct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50217" name="Rectangle 41"/>
          <p:cNvSpPr>
            <a:spLocks noChangeArrowheads="1"/>
          </p:cNvSpPr>
          <p:nvPr/>
        </p:nvSpPr>
        <p:spPr bwMode="auto">
          <a:xfrm>
            <a:off x="3800475" y="2286000"/>
            <a:ext cx="228600" cy="304800"/>
          </a:xfrm>
          <a:prstGeom prst="rect">
            <a:avLst/>
          </a:prstGeom>
          <a:solidFill>
            <a:srgbClr val="FFFF99"/>
          </a:solidFill>
          <a:ln w="254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nchor="ct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50218" name="Rectangle 42"/>
          <p:cNvSpPr>
            <a:spLocks noChangeArrowheads="1"/>
          </p:cNvSpPr>
          <p:nvPr/>
        </p:nvSpPr>
        <p:spPr bwMode="auto">
          <a:xfrm>
            <a:off x="3114675" y="2590800"/>
            <a:ext cx="228600" cy="304800"/>
          </a:xfrm>
          <a:prstGeom prst="rect">
            <a:avLst/>
          </a:prstGeom>
          <a:solidFill>
            <a:srgbClr val="FFFF99"/>
          </a:solidFill>
          <a:ln w="254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nchor="ct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50219" name="Rectangle 43"/>
          <p:cNvSpPr>
            <a:spLocks noChangeArrowheads="1"/>
          </p:cNvSpPr>
          <p:nvPr/>
        </p:nvSpPr>
        <p:spPr bwMode="auto">
          <a:xfrm>
            <a:off x="3343275" y="2590800"/>
            <a:ext cx="228600" cy="304800"/>
          </a:xfrm>
          <a:prstGeom prst="rect">
            <a:avLst/>
          </a:prstGeom>
          <a:solidFill>
            <a:srgbClr val="FFFF99"/>
          </a:solidFill>
          <a:ln w="254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nchor="ct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50220" name="Rectangle 44"/>
          <p:cNvSpPr>
            <a:spLocks noChangeArrowheads="1"/>
          </p:cNvSpPr>
          <p:nvPr/>
        </p:nvSpPr>
        <p:spPr bwMode="auto">
          <a:xfrm>
            <a:off x="3571875" y="2590800"/>
            <a:ext cx="228600" cy="304800"/>
          </a:xfrm>
          <a:prstGeom prst="rect">
            <a:avLst/>
          </a:prstGeom>
          <a:solidFill>
            <a:srgbClr val="FFFF99"/>
          </a:solidFill>
          <a:ln w="254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nchor="ct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50221" name="Rectangle 45"/>
          <p:cNvSpPr>
            <a:spLocks noChangeArrowheads="1"/>
          </p:cNvSpPr>
          <p:nvPr/>
        </p:nvSpPr>
        <p:spPr bwMode="auto">
          <a:xfrm>
            <a:off x="3800475" y="2590800"/>
            <a:ext cx="228600" cy="304800"/>
          </a:xfrm>
          <a:prstGeom prst="rect">
            <a:avLst/>
          </a:prstGeom>
          <a:solidFill>
            <a:srgbClr val="FFFF99"/>
          </a:solidFill>
          <a:ln w="254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nchor="ct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50222" name="Text Box 46"/>
          <p:cNvSpPr txBox="1">
            <a:spLocks noChangeArrowheads="1"/>
          </p:cNvSpPr>
          <p:nvPr/>
        </p:nvSpPr>
        <p:spPr bwMode="auto">
          <a:xfrm>
            <a:off x="5427663" y="5029200"/>
            <a:ext cx="1354137" cy="3968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pPr>
            <a:r>
              <a:rPr lang="en-US" altLang="ja-JP" sz="2000">
                <a:solidFill>
                  <a:schemeClr val="tx2"/>
                </a:solidFill>
              </a:rPr>
              <a:t>5x5 XBAR</a:t>
            </a:r>
          </a:p>
        </p:txBody>
      </p:sp>
      <p:sp>
        <p:nvSpPr>
          <p:cNvPr id="50223" name="Rectangle 47"/>
          <p:cNvSpPr>
            <a:spLocks noChangeArrowheads="1"/>
          </p:cNvSpPr>
          <p:nvPr/>
        </p:nvSpPr>
        <p:spPr bwMode="auto">
          <a:xfrm>
            <a:off x="5334000" y="1981200"/>
            <a:ext cx="1447800" cy="381000"/>
          </a:xfrm>
          <a:prstGeom prst="rect">
            <a:avLst/>
          </a:prstGeom>
          <a:solidFill>
            <a:srgbClr val="99CCFF"/>
          </a:solidFill>
          <a:ln w="254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nchor="ct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50224" name="Line 48"/>
          <p:cNvSpPr>
            <a:spLocks noChangeShapeType="1"/>
          </p:cNvSpPr>
          <p:nvPr/>
        </p:nvSpPr>
        <p:spPr bwMode="auto">
          <a:xfrm>
            <a:off x="7086600" y="2590800"/>
            <a:ext cx="838200" cy="0"/>
          </a:xfrm>
          <a:prstGeom prst="line">
            <a:avLst/>
          </a:prstGeom>
          <a:noFill/>
          <a:ln w="38100">
            <a:solidFill>
              <a:schemeClr val="accent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p>
            <a:endParaRPr lang="ja-JP" altLang="en-US"/>
          </a:p>
        </p:txBody>
      </p:sp>
      <p:sp>
        <p:nvSpPr>
          <p:cNvPr id="50225" name="Line 49"/>
          <p:cNvSpPr>
            <a:spLocks noChangeShapeType="1"/>
          </p:cNvSpPr>
          <p:nvPr/>
        </p:nvSpPr>
        <p:spPr bwMode="auto">
          <a:xfrm>
            <a:off x="7086600" y="3352800"/>
            <a:ext cx="838200" cy="0"/>
          </a:xfrm>
          <a:prstGeom prst="line">
            <a:avLst/>
          </a:prstGeom>
          <a:noFill/>
          <a:ln w="38100">
            <a:solidFill>
              <a:schemeClr val="accent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p>
            <a:endParaRPr lang="ja-JP" altLang="en-US"/>
          </a:p>
        </p:txBody>
      </p:sp>
      <p:sp>
        <p:nvSpPr>
          <p:cNvPr id="50226" name="Line 50"/>
          <p:cNvSpPr>
            <a:spLocks noChangeShapeType="1"/>
          </p:cNvSpPr>
          <p:nvPr/>
        </p:nvSpPr>
        <p:spPr bwMode="auto">
          <a:xfrm>
            <a:off x="7086600" y="4114800"/>
            <a:ext cx="838200" cy="0"/>
          </a:xfrm>
          <a:prstGeom prst="line">
            <a:avLst/>
          </a:prstGeom>
          <a:noFill/>
          <a:ln w="38100">
            <a:solidFill>
              <a:schemeClr val="accent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p>
            <a:endParaRPr lang="ja-JP" altLang="en-US"/>
          </a:p>
        </p:txBody>
      </p:sp>
      <p:sp>
        <p:nvSpPr>
          <p:cNvPr id="50227" name="Line 51"/>
          <p:cNvSpPr>
            <a:spLocks noChangeShapeType="1"/>
          </p:cNvSpPr>
          <p:nvPr/>
        </p:nvSpPr>
        <p:spPr bwMode="auto">
          <a:xfrm>
            <a:off x="7086600" y="4876800"/>
            <a:ext cx="838200" cy="0"/>
          </a:xfrm>
          <a:prstGeom prst="line">
            <a:avLst/>
          </a:prstGeom>
          <a:noFill/>
          <a:ln w="38100">
            <a:solidFill>
              <a:schemeClr val="accent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p>
            <a:endParaRPr lang="ja-JP" altLang="en-US"/>
          </a:p>
        </p:txBody>
      </p:sp>
      <p:sp>
        <p:nvSpPr>
          <p:cNvPr id="50228" name="Line 52"/>
          <p:cNvSpPr>
            <a:spLocks noChangeShapeType="1"/>
          </p:cNvSpPr>
          <p:nvPr/>
        </p:nvSpPr>
        <p:spPr bwMode="auto">
          <a:xfrm>
            <a:off x="7086600" y="5638800"/>
            <a:ext cx="838200" cy="0"/>
          </a:xfrm>
          <a:prstGeom prst="line">
            <a:avLst/>
          </a:prstGeom>
          <a:noFill/>
          <a:ln w="38100">
            <a:solidFill>
              <a:schemeClr val="accent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p>
            <a:endParaRPr lang="ja-JP" altLang="en-US"/>
          </a:p>
        </p:txBody>
      </p:sp>
      <p:sp>
        <p:nvSpPr>
          <p:cNvPr id="50229" name="Text Box 53"/>
          <p:cNvSpPr txBox="1">
            <a:spLocks noChangeArrowheads="1"/>
          </p:cNvSpPr>
          <p:nvPr/>
        </p:nvSpPr>
        <p:spPr bwMode="auto">
          <a:xfrm>
            <a:off x="5421313" y="1981200"/>
            <a:ext cx="1284287" cy="3968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pPr>
            <a:r>
              <a:rPr lang="en-US" altLang="ja-JP" sz="2000">
                <a:solidFill>
                  <a:schemeClr val="tx2"/>
                </a:solidFill>
              </a:rPr>
              <a:t>ARBITER</a:t>
            </a:r>
          </a:p>
        </p:txBody>
      </p:sp>
      <p:sp>
        <p:nvSpPr>
          <p:cNvPr id="50230" name="Text Box 54"/>
          <p:cNvSpPr txBox="1">
            <a:spLocks noChangeArrowheads="1"/>
          </p:cNvSpPr>
          <p:nvPr/>
        </p:nvSpPr>
        <p:spPr bwMode="auto">
          <a:xfrm>
            <a:off x="3267075" y="5470525"/>
            <a:ext cx="577850" cy="304800"/>
          </a:xfrm>
          <a:prstGeom prst="rect">
            <a:avLst/>
          </a:prstGeom>
          <a:solidFill>
            <a:srgbClr val="FFFFFF"/>
          </a:solidFill>
          <a:ln>
            <a:noFill/>
          </a:ln>
          <a:effectLst/>
          <a:extLst>
            <a:ext uri="{91240B29-F687-4F45-9708-019B960494DF}">
              <a14:hiddenLine xmlns:a14="http://schemas.microsoft.com/office/drawing/2010/main" w="254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pPr>
            <a:r>
              <a:rPr lang="en-US" altLang="ja-JP" sz="2000">
                <a:solidFill>
                  <a:schemeClr val="tx2"/>
                </a:solidFill>
              </a:rPr>
              <a:t>FIFO</a:t>
            </a:r>
          </a:p>
        </p:txBody>
      </p:sp>
      <p:sp>
        <p:nvSpPr>
          <p:cNvPr id="50231" name="Text Box 55"/>
          <p:cNvSpPr txBox="1">
            <a:spLocks noChangeArrowheads="1"/>
          </p:cNvSpPr>
          <p:nvPr/>
        </p:nvSpPr>
        <p:spPr bwMode="auto">
          <a:xfrm>
            <a:off x="3267075" y="4724400"/>
            <a:ext cx="577850" cy="304800"/>
          </a:xfrm>
          <a:prstGeom prst="rect">
            <a:avLst/>
          </a:prstGeom>
          <a:solidFill>
            <a:srgbClr val="FFFFFF"/>
          </a:solidFill>
          <a:ln>
            <a:noFill/>
          </a:ln>
          <a:effectLst/>
          <a:extLst>
            <a:ext uri="{91240B29-F687-4F45-9708-019B960494DF}">
              <a14:hiddenLine xmlns:a14="http://schemas.microsoft.com/office/drawing/2010/main" w="254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pPr>
            <a:r>
              <a:rPr lang="en-US" altLang="ja-JP" sz="2000">
                <a:solidFill>
                  <a:schemeClr val="tx2"/>
                </a:solidFill>
              </a:rPr>
              <a:t>FIFO</a:t>
            </a:r>
          </a:p>
        </p:txBody>
      </p:sp>
      <p:sp>
        <p:nvSpPr>
          <p:cNvPr id="50232" name="Text Box 56"/>
          <p:cNvSpPr txBox="1">
            <a:spLocks noChangeArrowheads="1"/>
          </p:cNvSpPr>
          <p:nvPr/>
        </p:nvSpPr>
        <p:spPr bwMode="auto">
          <a:xfrm>
            <a:off x="3267075" y="3962400"/>
            <a:ext cx="577850" cy="304800"/>
          </a:xfrm>
          <a:prstGeom prst="rect">
            <a:avLst/>
          </a:prstGeom>
          <a:solidFill>
            <a:srgbClr val="FFFFFF"/>
          </a:solidFill>
          <a:ln>
            <a:noFill/>
          </a:ln>
          <a:effectLst/>
          <a:extLst>
            <a:ext uri="{91240B29-F687-4F45-9708-019B960494DF}">
              <a14:hiddenLine xmlns:a14="http://schemas.microsoft.com/office/drawing/2010/main" w="254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pPr>
            <a:r>
              <a:rPr lang="en-US" altLang="ja-JP" sz="2000">
                <a:solidFill>
                  <a:schemeClr val="tx2"/>
                </a:solidFill>
              </a:rPr>
              <a:t>FIFO</a:t>
            </a:r>
          </a:p>
        </p:txBody>
      </p:sp>
      <p:sp>
        <p:nvSpPr>
          <p:cNvPr id="50233" name="Text Box 57"/>
          <p:cNvSpPr txBox="1">
            <a:spLocks noChangeArrowheads="1"/>
          </p:cNvSpPr>
          <p:nvPr/>
        </p:nvSpPr>
        <p:spPr bwMode="auto">
          <a:xfrm>
            <a:off x="3267075" y="3200400"/>
            <a:ext cx="577850" cy="304800"/>
          </a:xfrm>
          <a:prstGeom prst="rect">
            <a:avLst/>
          </a:prstGeom>
          <a:solidFill>
            <a:srgbClr val="FFFFFF"/>
          </a:solidFill>
          <a:ln>
            <a:noFill/>
          </a:ln>
          <a:effectLst/>
          <a:extLst>
            <a:ext uri="{91240B29-F687-4F45-9708-019B960494DF}">
              <a14:hiddenLine xmlns:a14="http://schemas.microsoft.com/office/drawing/2010/main" w="254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pPr>
            <a:r>
              <a:rPr lang="en-US" altLang="ja-JP" sz="2000">
                <a:solidFill>
                  <a:schemeClr val="tx2"/>
                </a:solidFill>
              </a:rPr>
              <a:t>FIFO</a:t>
            </a:r>
          </a:p>
        </p:txBody>
      </p:sp>
      <p:sp>
        <p:nvSpPr>
          <p:cNvPr id="50234" name="Text Box 58"/>
          <p:cNvSpPr txBox="1">
            <a:spLocks noChangeArrowheads="1"/>
          </p:cNvSpPr>
          <p:nvPr/>
        </p:nvSpPr>
        <p:spPr bwMode="auto">
          <a:xfrm>
            <a:off x="3267075" y="2438400"/>
            <a:ext cx="577850" cy="304800"/>
          </a:xfrm>
          <a:prstGeom prst="rect">
            <a:avLst/>
          </a:prstGeom>
          <a:solidFill>
            <a:srgbClr val="FFFFFF"/>
          </a:solidFill>
          <a:ln>
            <a:noFill/>
          </a:ln>
          <a:effectLst/>
          <a:extLst>
            <a:ext uri="{91240B29-F687-4F45-9708-019B960494DF}">
              <a14:hiddenLine xmlns:a14="http://schemas.microsoft.com/office/drawing/2010/main" w="254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pPr>
            <a:r>
              <a:rPr lang="en-US" altLang="ja-JP" sz="2000">
                <a:solidFill>
                  <a:schemeClr val="tx2"/>
                </a:solidFill>
              </a:rPr>
              <a:t>FIFO</a:t>
            </a:r>
          </a:p>
        </p:txBody>
      </p:sp>
      <p:sp>
        <p:nvSpPr>
          <p:cNvPr id="50235" name="Line 59"/>
          <p:cNvSpPr>
            <a:spLocks noChangeShapeType="1"/>
          </p:cNvSpPr>
          <p:nvPr/>
        </p:nvSpPr>
        <p:spPr bwMode="auto">
          <a:xfrm>
            <a:off x="1763713" y="2590800"/>
            <a:ext cx="685800" cy="0"/>
          </a:xfrm>
          <a:prstGeom prst="line">
            <a:avLst/>
          </a:prstGeom>
          <a:noFill/>
          <a:ln w="38100">
            <a:solidFill>
              <a:schemeClr val="accent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p>
            <a:endParaRPr lang="ja-JP" altLang="en-US"/>
          </a:p>
        </p:txBody>
      </p:sp>
      <p:sp>
        <p:nvSpPr>
          <p:cNvPr id="50236" name="Text Box 60"/>
          <p:cNvSpPr txBox="1">
            <a:spLocks noChangeArrowheads="1"/>
          </p:cNvSpPr>
          <p:nvPr/>
        </p:nvSpPr>
        <p:spPr bwMode="auto">
          <a:xfrm>
            <a:off x="1155700" y="2373313"/>
            <a:ext cx="498475" cy="3968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pPr>
            <a:r>
              <a:rPr lang="en-US" altLang="ja-JP" sz="2000">
                <a:solidFill>
                  <a:schemeClr val="tx2"/>
                </a:solidFill>
              </a:rPr>
              <a:t>X+</a:t>
            </a:r>
          </a:p>
        </p:txBody>
      </p:sp>
      <p:sp>
        <p:nvSpPr>
          <p:cNvPr id="50237" name="Text Box 61"/>
          <p:cNvSpPr txBox="1">
            <a:spLocks noChangeArrowheads="1"/>
          </p:cNvSpPr>
          <p:nvPr/>
        </p:nvSpPr>
        <p:spPr bwMode="auto">
          <a:xfrm>
            <a:off x="1155700" y="3124200"/>
            <a:ext cx="434975" cy="3968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pPr>
            <a:r>
              <a:rPr lang="en-US" altLang="ja-JP" sz="2000">
                <a:solidFill>
                  <a:schemeClr val="tx2"/>
                </a:solidFill>
              </a:rPr>
              <a:t>X-</a:t>
            </a:r>
          </a:p>
        </p:txBody>
      </p:sp>
      <p:sp>
        <p:nvSpPr>
          <p:cNvPr id="50238" name="Text Box 62"/>
          <p:cNvSpPr txBox="1">
            <a:spLocks noChangeArrowheads="1"/>
          </p:cNvSpPr>
          <p:nvPr/>
        </p:nvSpPr>
        <p:spPr bwMode="auto">
          <a:xfrm>
            <a:off x="1155700" y="3886200"/>
            <a:ext cx="498475" cy="3968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pPr>
            <a:r>
              <a:rPr lang="en-US" altLang="ja-JP" sz="2000">
                <a:solidFill>
                  <a:schemeClr val="tx2"/>
                </a:solidFill>
              </a:rPr>
              <a:t>Y+</a:t>
            </a:r>
          </a:p>
        </p:txBody>
      </p:sp>
      <p:sp>
        <p:nvSpPr>
          <p:cNvPr id="50239" name="Text Box 63"/>
          <p:cNvSpPr txBox="1">
            <a:spLocks noChangeArrowheads="1"/>
          </p:cNvSpPr>
          <p:nvPr/>
        </p:nvSpPr>
        <p:spPr bwMode="auto">
          <a:xfrm>
            <a:off x="1154113" y="4648200"/>
            <a:ext cx="434975" cy="3968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pPr>
            <a:r>
              <a:rPr lang="en-US" altLang="ja-JP" sz="2000">
                <a:solidFill>
                  <a:schemeClr val="tx2"/>
                </a:solidFill>
              </a:rPr>
              <a:t>Y-</a:t>
            </a:r>
          </a:p>
        </p:txBody>
      </p:sp>
      <p:sp>
        <p:nvSpPr>
          <p:cNvPr id="50240" name="Text Box 64"/>
          <p:cNvSpPr txBox="1">
            <a:spLocks noChangeArrowheads="1"/>
          </p:cNvSpPr>
          <p:nvPr/>
        </p:nvSpPr>
        <p:spPr bwMode="auto">
          <a:xfrm>
            <a:off x="815975" y="5410200"/>
            <a:ext cx="915988" cy="3968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pPr>
            <a:r>
              <a:rPr lang="en-US" altLang="ja-JP" sz="2000">
                <a:solidFill>
                  <a:schemeClr val="tx2"/>
                </a:solidFill>
              </a:rPr>
              <a:t>CORE</a:t>
            </a:r>
          </a:p>
        </p:txBody>
      </p:sp>
      <p:sp>
        <p:nvSpPr>
          <p:cNvPr id="50241" name="Text Box 65"/>
          <p:cNvSpPr txBox="1">
            <a:spLocks noChangeArrowheads="1"/>
          </p:cNvSpPr>
          <p:nvPr/>
        </p:nvSpPr>
        <p:spPr bwMode="auto">
          <a:xfrm>
            <a:off x="7956550" y="2362200"/>
            <a:ext cx="498475" cy="3968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pPr>
            <a:r>
              <a:rPr lang="en-US" altLang="ja-JP" sz="2000">
                <a:solidFill>
                  <a:schemeClr val="tx2"/>
                </a:solidFill>
              </a:rPr>
              <a:t>X+</a:t>
            </a:r>
          </a:p>
        </p:txBody>
      </p:sp>
      <p:sp>
        <p:nvSpPr>
          <p:cNvPr id="50242" name="Text Box 66"/>
          <p:cNvSpPr txBox="1">
            <a:spLocks noChangeArrowheads="1"/>
          </p:cNvSpPr>
          <p:nvPr/>
        </p:nvSpPr>
        <p:spPr bwMode="auto">
          <a:xfrm>
            <a:off x="7956550" y="3113088"/>
            <a:ext cx="434975" cy="3968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pPr>
            <a:r>
              <a:rPr lang="en-US" altLang="ja-JP" sz="2000">
                <a:solidFill>
                  <a:schemeClr val="tx2"/>
                </a:solidFill>
              </a:rPr>
              <a:t>X-</a:t>
            </a:r>
          </a:p>
        </p:txBody>
      </p:sp>
      <p:sp>
        <p:nvSpPr>
          <p:cNvPr id="50243" name="Text Box 67"/>
          <p:cNvSpPr txBox="1">
            <a:spLocks noChangeArrowheads="1"/>
          </p:cNvSpPr>
          <p:nvPr/>
        </p:nvSpPr>
        <p:spPr bwMode="auto">
          <a:xfrm>
            <a:off x="7956550" y="3875088"/>
            <a:ext cx="498475" cy="3968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pPr>
            <a:r>
              <a:rPr lang="en-US" altLang="ja-JP" sz="2000">
                <a:solidFill>
                  <a:schemeClr val="tx2"/>
                </a:solidFill>
              </a:rPr>
              <a:t>Y+</a:t>
            </a:r>
          </a:p>
        </p:txBody>
      </p:sp>
      <p:sp>
        <p:nvSpPr>
          <p:cNvPr id="50244" name="Text Box 68"/>
          <p:cNvSpPr txBox="1">
            <a:spLocks noChangeArrowheads="1"/>
          </p:cNvSpPr>
          <p:nvPr/>
        </p:nvSpPr>
        <p:spPr bwMode="auto">
          <a:xfrm>
            <a:off x="7954963" y="4637088"/>
            <a:ext cx="434975" cy="3968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pPr>
            <a:r>
              <a:rPr lang="en-US" altLang="ja-JP" sz="2000">
                <a:solidFill>
                  <a:schemeClr val="tx2"/>
                </a:solidFill>
              </a:rPr>
              <a:t>Y-</a:t>
            </a:r>
          </a:p>
        </p:txBody>
      </p:sp>
      <p:sp>
        <p:nvSpPr>
          <p:cNvPr id="50245" name="Text Box 69"/>
          <p:cNvSpPr txBox="1">
            <a:spLocks noChangeArrowheads="1"/>
          </p:cNvSpPr>
          <p:nvPr/>
        </p:nvSpPr>
        <p:spPr bwMode="auto">
          <a:xfrm>
            <a:off x="7923213" y="5399088"/>
            <a:ext cx="915987" cy="3968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pPr>
            <a:r>
              <a:rPr lang="en-US" altLang="ja-JP" sz="2000">
                <a:solidFill>
                  <a:schemeClr val="tx2"/>
                </a:solidFill>
              </a:rPr>
              <a:t>CORE</a:t>
            </a:r>
          </a:p>
        </p:txBody>
      </p:sp>
      <p:sp>
        <p:nvSpPr>
          <p:cNvPr id="50246" name="Line 71"/>
          <p:cNvSpPr>
            <a:spLocks noChangeShapeType="1"/>
          </p:cNvSpPr>
          <p:nvPr/>
        </p:nvSpPr>
        <p:spPr bwMode="auto">
          <a:xfrm flipV="1">
            <a:off x="2776538" y="2438400"/>
            <a:ext cx="304800" cy="0"/>
          </a:xfrm>
          <a:prstGeom prst="line">
            <a:avLst/>
          </a:prstGeom>
          <a:noFill/>
          <a:ln w="38100">
            <a:solidFill>
              <a:schemeClr val="accent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p>
            <a:endParaRPr lang="ja-JP" altLang="en-US"/>
          </a:p>
        </p:txBody>
      </p:sp>
      <p:sp>
        <p:nvSpPr>
          <p:cNvPr id="50247" name="Line 72"/>
          <p:cNvSpPr>
            <a:spLocks noChangeShapeType="1"/>
          </p:cNvSpPr>
          <p:nvPr/>
        </p:nvSpPr>
        <p:spPr bwMode="auto">
          <a:xfrm flipV="1">
            <a:off x="2776538" y="2743200"/>
            <a:ext cx="304800" cy="0"/>
          </a:xfrm>
          <a:prstGeom prst="line">
            <a:avLst/>
          </a:prstGeom>
          <a:noFill/>
          <a:ln w="38100">
            <a:solidFill>
              <a:schemeClr val="accent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p>
            <a:endParaRPr lang="ja-JP" altLang="en-US"/>
          </a:p>
        </p:txBody>
      </p:sp>
      <p:sp>
        <p:nvSpPr>
          <p:cNvPr id="50248" name="Freeform 73"/>
          <p:cNvSpPr>
            <a:spLocks/>
          </p:cNvSpPr>
          <p:nvPr/>
        </p:nvSpPr>
        <p:spPr bwMode="auto">
          <a:xfrm flipH="1">
            <a:off x="2484438" y="2257425"/>
            <a:ext cx="247650" cy="671513"/>
          </a:xfrm>
          <a:custGeom>
            <a:avLst/>
            <a:gdLst>
              <a:gd name="T0" fmla="*/ 0 w 156"/>
              <a:gd name="T1" fmla="*/ 0 h 423"/>
              <a:gd name="T2" fmla="*/ 0 w 156"/>
              <a:gd name="T3" fmla="*/ 1066027681 h 423"/>
              <a:gd name="T4" fmla="*/ 393144375 w 156"/>
              <a:gd name="T5" fmla="*/ 892135977 h 423"/>
              <a:gd name="T6" fmla="*/ 393144375 w 156"/>
              <a:gd name="T7" fmla="*/ 166330436 h 423"/>
              <a:gd name="T8" fmla="*/ 0 w 156"/>
              <a:gd name="T9" fmla="*/ 0 h 42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56" h="423">
                <a:moveTo>
                  <a:pt x="0" y="0"/>
                </a:moveTo>
                <a:cubicBezTo>
                  <a:pt x="0" y="141"/>
                  <a:pt x="0" y="282"/>
                  <a:pt x="0" y="423"/>
                </a:cubicBezTo>
                <a:lnTo>
                  <a:pt x="156" y="354"/>
                </a:lnTo>
                <a:lnTo>
                  <a:pt x="156" y="66"/>
                </a:lnTo>
                <a:lnTo>
                  <a:pt x="0" y="0"/>
                </a:lnTo>
                <a:close/>
              </a:path>
            </a:pathLst>
          </a:custGeom>
          <a:noFill/>
          <a:ln w="34925" cap="flat" cmpd="sng">
            <a:solidFill>
              <a:schemeClr val="accent2"/>
            </a:solidFill>
            <a:prstDash val="solid"/>
            <a:round/>
            <a:headEnd type="none" w="med" len="med"/>
            <a:tailEnd type="none" w="med" len="med"/>
          </a:ln>
          <a:effectLst/>
          <a:extLst>
            <a:ext uri="{909E8E84-426E-40DD-AFC4-6F175D3DCCD1}">
              <a14:hiddenFill xmlns:a14="http://schemas.microsoft.com/office/drawing/2010/main">
                <a:solidFill>
                  <a:schemeClr val="accent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p>
            <a:endParaRPr lang="ja-JP" altLang="en-US"/>
          </a:p>
        </p:txBody>
      </p:sp>
      <p:sp>
        <p:nvSpPr>
          <p:cNvPr id="50249" name="Line 74"/>
          <p:cNvSpPr>
            <a:spLocks noChangeShapeType="1"/>
          </p:cNvSpPr>
          <p:nvPr/>
        </p:nvSpPr>
        <p:spPr bwMode="auto">
          <a:xfrm flipV="1">
            <a:off x="2773363" y="3221038"/>
            <a:ext cx="304800" cy="0"/>
          </a:xfrm>
          <a:prstGeom prst="line">
            <a:avLst/>
          </a:prstGeom>
          <a:noFill/>
          <a:ln w="38100">
            <a:solidFill>
              <a:schemeClr val="accent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p>
            <a:endParaRPr lang="ja-JP" altLang="en-US"/>
          </a:p>
        </p:txBody>
      </p:sp>
      <p:sp>
        <p:nvSpPr>
          <p:cNvPr id="50250" name="Line 75"/>
          <p:cNvSpPr>
            <a:spLocks noChangeShapeType="1"/>
          </p:cNvSpPr>
          <p:nvPr/>
        </p:nvSpPr>
        <p:spPr bwMode="auto">
          <a:xfrm flipV="1">
            <a:off x="2773363" y="3525838"/>
            <a:ext cx="304800" cy="0"/>
          </a:xfrm>
          <a:prstGeom prst="line">
            <a:avLst/>
          </a:prstGeom>
          <a:noFill/>
          <a:ln w="38100">
            <a:solidFill>
              <a:schemeClr val="accent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p>
            <a:endParaRPr lang="ja-JP" altLang="en-US"/>
          </a:p>
        </p:txBody>
      </p:sp>
      <p:sp>
        <p:nvSpPr>
          <p:cNvPr id="50251" name="Freeform 76"/>
          <p:cNvSpPr>
            <a:spLocks/>
          </p:cNvSpPr>
          <p:nvPr/>
        </p:nvSpPr>
        <p:spPr bwMode="auto">
          <a:xfrm flipH="1">
            <a:off x="2481263" y="3040063"/>
            <a:ext cx="247650" cy="671512"/>
          </a:xfrm>
          <a:custGeom>
            <a:avLst/>
            <a:gdLst>
              <a:gd name="T0" fmla="*/ 0 w 156"/>
              <a:gd name="T1" fmla="*/ 0 h 423"/>
              <a:gd name="T2" fmla="*/ 0 w 156"/>
              <a:gd name="T3" fmla="*/ 1066024506 h 423"/>
              <a:gd name="T4" fmla="*/ 393144375 w 156"/>
              <a:gd name="T5" fmla="*/ 892134648 h 423"/>
              <a:gd name="T6" fmla="*/ 393144375 w 156"/>
              <a:gd name="T7" fmla="*/ 166330189 h 423"/>
              <a:gd name="T8" fmla="*/ 0 w 156"/>
              <a:gd name="T9" fmla="*/ 0 h 42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56" h="423">
                <a:moveTo>
                  <a:pt x="0" y="0"/>
                </a:moveTo>
                <a:cubicBezTo>
                  <a:pt x="0" y="141"/>
                  <a:pt x="0" y="282"/>
                  <a:pt x="0" y="423"/>
                </a:cubicBezTo>
                <a:lnTo>
                  <a:pt x="156" y="354"/>
                </a:lnTo>
                <a:lnTo>
                  <a:pt x="156" y="66"/>
                </a:lnTo>
                <a:lnTo>
                  <a:pt x="0" y="0"/>
                </a:lnTo>
                <a:close/>
              </a:path>
            </a:pathLst>
          </a:custGeom>
          <a:noFill/>
          <a:ln w="34925" cap="flat" cmpd="sng">
            <a:solidFill>
              <a:schemeClr val="accent2"/>
            </a:solidFill>
            <a:prstDash val="solid"/>
            <a:round/>
            <a:headEnd type="none" w="med" len="med"/>
            <a:tailEnd type="none" w="med" len="med"/>
          </a:ln>
          <a:effectLst/>
          <a:extLst>
            <a:ext uri="{909E8E84-426E-40DD-AFC4-6F175D3DCCD1}">
              <a14:hiddenFill xmlns:a14="http://schemas.microsoft.com/office/drawing/2010/main">
                <a:solidFill>
                  <a:schemeClr val="accent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p>
            <a:endParaRPr lang="ja-JP" altLang="en-US"/>
          </a:p>
        </p:txBody>
      </p:sp>
      <p:sp>
        <p:nvSpPr>
          <p:cNvPr id="50252" name="Line 77"/>
          <p:cNvSpPr>
            <a:spLocks noChangeShapeType="1"/>
          </p:cNvSpPr>
          <p:nvPr/>
        </p:nvSpPr>
        <p:spPr bwMode="auto">
          <a:xfrm flipV="1">
            <a:off x="2773363" y="3983038"/>
            <a:ext cx="304800" cy="0"/>
          </a:xfrm>
          <a:prstGeom prst="line">
            <a:avLst/>
          </a:prstGeom>
          <a:noFill/>
          <a:ln w="38100">
            <a:solidFill>
              <a:schemeClr val="accent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p>
            <a:endParaRPr lang="ja-JP" altLang="en-US"/>
          </a:p>
        </p:txBody>
      </p:sp>
      <p:sp>
        <p:nvSpPr>
          <p:cNvPr id="50253" name="Line 78"/>
          <p:cNvSpPr>
            <a:spLocks noChangeShapeType="1"/>
          </p:cNvSpPr>
          <p:nvPr/>
        </p:nvSpPr>
        <p:spPr bwMode="auto">
          <a:xfrm flipV="1">
            <a:off x="2773363" y="4287838"/>
            <a:ext cx="304800" cy="0"/>
          </a:xfrm>
          <a:prstGeom prst="line">
            <a:avLst/>
          </a:prstGeom>
          <a:noFill/>
          <a:ln w="38100">
            <a:solidFill>
              <a:schemeClr val="accent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p>
            <a:endParaRPr lang="ja-JP" altLang="en-US"/>
          </a:p>
        </p:txBody>
      </p:sp>
      <p:sp>
        <p:nvSpPr>
          <p:cNvPr id="50254" name="Freeform 79"/>
          <p:cNvSpPr>
            <a:spLocks/>
          </p:cNvSpPr>
          <p:nvPr/>
        </p:nvSpPr>
        <p:spPr bwMode="auto">
          <a:xfrm flipH="1">
            <a:off x="2481263" y="3802063"/>
            <a:ext cx="247650" cy="671512"/>
          </a:xfrm>
          <a:custGeom>
            <a:avLst/>
            <a:gdLst>
              <a:gd name="T0" fmla="*/ 0 w 156"/>
              <a:gd name="T1" fmla="*/ 0 h 423"/>
              <a:gd name="T2" fmla="*/ 0 w 156"/>
              <a:gd name="T3" fmla="*/ 1066024506 h 423"/>
              <a:gd name="T4" fmla="*/ 393144375 w 156"/>
              <a:gd name="T5" fmla="*/ 892134648 h 423"/>
              <a:gd name="T6" fmla="*/ 393144375 w 156"/>
              <a:gd name="T7" fmla="*/ 166330189 h 423"/>
              <a:gd name="T8" fmla="*/ 0 w 156"/>
              <a:gd name="T9" fmla="*/ 0 h 42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56" h="423">
                <a:moveTo>
                  <a:pt x="0" y="0"/>
                </a:moveTo>
                <a:cubicBezTo>
                  <a:pt x="0" y="141"/>
                  <a:pt x="0" y="282"/>
                  <a:pt x="0" y="423"/>
                </a:cubicBezTo>
                <a:lnTo>
                  <a:pt x="156" y="354"/>
                </a:lnTo>
                <a:lnTo>
                  <a:pt x="156" y="66"/>
                </a:lnTo>
                <a:lnTo>
                  <a:pt x="0" y="0"/>
                </a:lnTo>
                <a:close/>
              </a:path>
            </a:pathLst>
          </a:custGeom>
          <a:noFill/>
          <a:ln w="34925" cap="flat" cmpd="sng">
            <a:solidFill>
              <a:schemeClr val="accent2"/>
            </a:solidFill>
            <a:prstDash val="solid"/>
            <a:round/>
            <a:headEnd type="none" w="med" len="med"/>
            <a:tailEnd type="none" w="med" len="med"/>
          </a:ln>
          <a:effectLst/>
          <a:extLst>
            <a:ext uri="{909E8E84-426E-40DD-AFC4-6F175D3DCCD1}">
              <a14:hiddenFill xmlns:a14="http://schemas.microsoft.com/office/drawing/2010/main">
                <a:solidFill>
                  <a:schemeClr val="accent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p>
            <a:endParaRPr lang="ja-JP" altLang="en-US"/>
          </a:p>
        </p:txBody>
      </p:sp>
      <p:sp>
        <p:nvSpPr>
          <p:cNvPr id="50255" name="Line 80"/>
          <p:cNvSpPr>
            <a:spLocks noChangeShapeType="1"/>
          </p:cNvSpPr>
          <p:nvPr/>
        </p:nvSpPr>
        <p:spPr bwMode="auto">
          <a:xfrm flipV="1">
            <a:off x="2773363" y="4745038"/>
            <a:ext cx="304800" cy="0"/>
          </a:xfrm>
          <a:prstGeom prst="line">
            <a:avLst/>
          </a:prstGeom>
          <a:noFill/>
          <a:ln w="38100">
            <a:solidFill>
              <a:schemeClr val="accent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p>
            <a:endParaRPr lang="ja-JP" altLang="en-US"/>
          </a:p>
        </p:txBody>
      </p:sp>
      <p:sp>
        <p:nvSpPr>
          <p:cNvPr id="50256" name="Line 81"/>
          <p:cNvSpPr>
            <a:spLocks noChangeShapeType="1"/>
          </p:cNvSpPr>
          <p:nvPr/>
        </p:nvSpPr>
        <p:spPr bwMode="auto">
          <a:xfrm flipV="1">
            <a:off x="2773363" y="5049838"/>
            <a:ext cx="304800" cy="0"/>
          </a:xfrm>
          <a:prstGeom prst="line">
            <a:avLst/>
          </a:prstGeom>
          <a:noFill/>
          <a:ln w="38100">
            <a:solidFill>
              <a:schemeClr val="accent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p>
            <a:endParaRPr lang="ja-JP" altLang="en-US"/>
          </a:p>
        </p:txBody>
      </p:sp>
      <p:sp>
        <p:nvSpPr>
          <p:cNvPr id="50257" name="Freeform 82"/>
          <p:cNvSpPr>
            <a:spLocks/>
          </p:cNvSpPr>
          <p:nvPr/>
        </p:nvSpPr>
        <p:spPr bwMode="auto">
          <a:xfrm flipH="1">
            <a:off x="2481263" y="4564063"/>
            <a:ext cx="247650" cy="671512"/>
          </a:xfrm>
          <a:custGeom>
            <a:avLst/>
            <a:gdLst>
              <a:gd name="T0" fmla="*/ 0 w 156"/>
              <a:gd name="T1" fmla="*/ 0 h 423"/>
              <a:gd name="T2" fmla="*/ 0 w 156"/>
              <a:gd name="T3" fmla="*/ 1066024506 h 423"/>
              <a:gd name="T4" fmla="*/ 393144375 w 156"/>
              <a:gd name="T5" fmla="*/ 892134648 h 423"/>
              <a:gd name="T6" fmla="*/ 393144375 w 156"/>
              <a:gd name="T7" fmla="*/ 166330189 h 423"/>
              <a:gd name="T8" fmla="*/ 0 w 156"/>
              <a:gd name="T9" fmla="*/ 0 h 42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56" h="423">
                <a:moveTo>
                  <a:pt x="0" y="0"/>
                </a:moveTo>
                <a:cubicBezTo>
                  <a:pt x="0" y="141"/>
                  <a:pt x="0" y="282"/>
                  <a:pt x="0" y="423"/>
                </a:cubicBezTo>
                <a:lnTo>
                  <a:pt x="156" y="354"/>
                </a:lnTo>
                <a:lnTo>
                  <a:pt x="156" y="66"/>
                </a:lnTo>
                <a:lnTo>
                  <a:pt x="0" y="0"/>
                </a:lnTo>
                <a:close/>
              </a:path>
            </a:pathLst>
          </a:custGeom>
          <a:noFill/>
          <a:ln w="34925" cap="flat" cmpd="sng">
            <a:solidFill>
              <a:schemeClr val="accent2"/>
            </a:solidFill>
            <a:prstDash val="solid"/>
            <a:round/>
            <a:headEnd type="none" w="med" len="med"/>
            <a:tailEnd type="none" w="med" len="med"/>
          </a:ln>
          <a:effectLst/>
          <a:extLst>
            <a:ext uri="{909E8E84-426E-40DD-AFC4-6F175D3DCCD1}">
              <a14:hiddenFill xmlns:a14="http://schemas.microsoft.com/office/drawing/2010/main">
                <a:solidFill>
                  <a:schemeClr val="accent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p>
            <a:endParaRPr lang="ja-JP" altLang="en-US"/>
          </a:p>
        </p:txBody>
      </p:sp>
      <p:sp>
        <p:nvSpPr>
          <p:cNvPr id="50258" name="Line 83"/>
          <p:cNvSpPr>
            <a:spLocks noChangeShapeType="1"/>
          </p:cNvSpPr>
          <p:nvPr/>
        </p:nvSpPr>
        <p:spPr bwMode="auto">
          <a:xfrm flipV="1">
            <a:off x="2773363" y="5507038"/>
            <a:ext cx="304800" cy="0"/>
          </a:xfrm>
          <a:prstGeom prst="line">
            <a:avLst/>
          </a:prstGeom>
          <a:noFill/>
          <a:ln w="38100">
            <a:solidFill>
              <a:schemeClr val="accent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p>
            <a:endParaRPr lang="ja-JP" altLang="en-US"/>
          </a:p>
        </p:txBody>
      </p:sp>
      <p:sp>
        <p:nvSpPr>
          <p:cNvPr id="50259" name="Line 84"/>
          <p:cNvSpPr>
            <a:spLocks noChangeShapeType="1"/>
          </p:cNvSpPr>
          <p:nvPr/>
        </p:nvSpPr>
        <p:spPr bwMode="auto">
          <a:xfrm flipV="1">
            <a:off x="2773363" y="5811838"/>
            <a:ext cx="304800" cy="0"/>
          </a:xfrm>
          <a:prstGeom prst="line">
            <a:avLst/>
          </a:prstGeom>
          <a:noFill/>
          <a:ln w="38100">
            <a:solidFill>
              <a:schemeClr val="accent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p>
            <a:endParaRPr lang="ja-JP" altLang="en-US"/>
          </a:p>
        </p:txBody>
      </p:sp>
      <p:sp>
        <p:nvSpPr>
          <p:cNvPr id="50260" name="Freeform 85"/>
          <p:cNvSpPr>
            <a:spLocks/>
          </p:cNvSpPr>
          <p:nvPr/>
        </p:nvSpPr>
        <p:spPr bwMode="auto">
          <a:xfrm flipH="1">
            <a:off x="2481263" y="5326063"/>
            <a:ext cx="247650" cy="671512"/>
          </a:xfrm>
          <a:custGeom>
            <a:avLst/>
            <a:gdLst>
              <a:gd name="T0" fmla="*/ 0 w 156"/>
              <a:gd name="T1" fmla="*/ 0 h 423"/>
              <a:gd name="T2" fmla="*/ 0 w 156"/>
              <a:gd name="T3" fmla="*/ 1066024506 h 423"/>
              <a:gd name="T4" fmla="*/ 393144375 w 156"/>
              <a:gd name="T5" fmla="*/ 892134648 h 423"/>
              <a:gd name="T6" fmla="*/ 393144375 w 156"/>
              <a:gd name="T7" fmla="*/ 166330189 h 423"/>
              <a:gd name="T8" fmla="*/ 0 w 156"/>
              <a:gd name="T9" fmla="*/ 0 h 42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56" h="423">
                <a:moveTo>
                  <a:pt x="0" y="0"/>
                </a:moveTo>
                <a:cubicBezTo>
                  <a:pt x="0" y="141"/>
                  <a:pt x="0" y="282"/>
                  <a:pt x="0" y="423"/>
                </a:cubicBezTo>
                <a:lnTo>
                  <a:pt x="156" y="354"/>
                </a:lnTo>
                <a:lnTo>
                  <a:pt x="156" y="66"/>
                </a:lnTo>
                <a:lnTo>
                  <a:pt x="0" y="0"/>
                </a:lnTo>
                <a:close/>
              </a:path>
            </a:pathLst>
          </a:custGeom>
          <a:noFill/>
          <a:ln w="34925" cap="flat" cmpd="sng">
            <a:solidFill>
              <a:schemeClr val="accent2"/>
            </a:solidFill>
            <a:prstDash val="solid"/>
            <a:round/>
            <a:headEnd type="none" w="med" len="med"/>
            <a:tailEnd type="none" w="med" len="med"/>
          </a:ln>
          <a:effectLst/>
          <a:extLst>
            <a:ext uri="{909E8E84-426E-40DD-AFC4-6F175D3DCCD1}">
              <a14:hiddenFill xmlns:a14="http://schemas.microsoft.com/office/drawing/2010/main">
                <a:solidFill>
                  <a:schemeClr val="accent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p>
            <a:endParaRPr lang="ja-JP" altLang="en-US"/>
          </a:p>
        </p:txBody>
      </p:sp>
      <p:sp>
        <p:nvSpPr>
          <p:cNvPr id="50261" name="Line 86"/>
          <p:cNvSpPr>
            <a:spLocks noChangeShapeType="1"/>
          </p:cNvSpPr>
          <p:nvPr/>
        </p:nvSpPr>
        <p:spPr bwMode="auto">
          <a:xfrm>
            <a:off x="1762125" y="3395663"/>
            <a:ext cx="685800" cy="0"/>
          </a:xfrm>
          <a:prstGeom prst="line">
            <a:avLst/>
          </a:prstGeom>
          <a:noFill/>
          <a:ln w="38100">
            <a:solidFill>
              <a:schemeClr val="accent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p>
            <a:endParaRPr lang="ja-JP" altLang="en-US"/>
          </a:p>
        </p:txBody>
      </p:sp>
      <p:sp>
        <p:nvSpPr>
          <p:cNvPr id="50262" name="Line 87"/>
          <p:cNvSpPr>
            <a:spLocks noChangeShapeType="1"/>
          </p:cNvSpPr>
          <p:nvPr/>
        </p:nvSpPr>
        <p:spPr bwMode="auto">
          <a:xfrm>
            <a:off x="1773238" y="4148138"/>
            <a:ext cx="685800" cy="0"/>
          </a:xfrm>
          <a:prstGeom prst="line">
            <a:avLst/>
          </a:prstGeom>
          <a:noFill/>
          <a:ln w="38100">
            <a:solidFill>
              <a:schemeClr val="accent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p>
            <a:endParaRPr lang="ja-JP" altLang="en-US"/>
          </a:p>
        </p:txBody>
      </p:sp>
      <p:sp>
        <p:nvSpPr>
          <p:cNvPr id="50263" name="Line 88"/>
          <p:cNvSpPr>
            <a:spLocks noChangeShapeType="1"/>
          </p:cNvSpPr>
          <p:nvPr/>
        </p:nvSpPr>
        <p:spPr bwMode="auto">
          <a:xfrm>
            <a:off x="1773238" y="4908550"/>
            <a:ext cx="685800" cy="0"/>
          </a:xfrm>
          <a:prstGeom prst="line">
            <a:avLst/>
          </a:prstGeom>
          <a:noFill/>
          <a:ln w="38100">
            <a:solidFill>
              <a:schemeClr val="accent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p>
            <a:endParaRPr lang="ja-JP" altLang="en-US"/>
          </a:p>
        </p:txBody>
      </p:sp>
      <p:sp>
        <p:nvSpPr>
          <p:cNvPr id="50264" name="Line 89"/>
          <p:cNvSpPr>
            <a:spLocks noChangeShapeType="1"/>
          </p:cNvSpPr>
          <p:nvPr/>
        </p:nvSpPr>
        <p:spPr bwMode="auto">
          <a:xfrm>
            <a:off x="1773238" y="5661025"/>
            <a:ext cx="685800" cy="0"/>
          </a:xfrm>
          <a:prstGeom prst="line">
            <a:avLst/>
          </a:prstGeom>
          <a:noFill/>
          <a:ln w="38100">
            <a:solidFill>
              <a:schemeClr val="accent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p>
            <a:endParaRPr lang="ja-JP" altLang="en-US"/>
          </a:p>
        </p:txBody>
      </p:sp>
      <p:sp>
        <p:nvSpPr>
          <p:cNvPr id="50265" name="Line 90"/>
          <p:cNvSpPr>
            <a:spLocks noChangeShapeType="1"/>
          </p:cNvSpPr>
          <p:nvPr/>
        </p:nvSpPr>
        <p:spPr bwMode="auto">
          <a:xfrm flipV="1">
            <a:off x="4073525" y="2438400"/>
            <a:ext cx="304800" cy="0"/>
          </a:xfrm>
          <a:prstGeom prst="line">
            <a:avLst/>
          </a:prstGeom>
          <a:noFill/>
          <a:ln w="38100">
            <a:solidFill>
              <a:schemeClr val="accent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p>
            <a:endParaRPr lang="ja-JP" altLang="en-US"/>
          </a:p>
        </p:txBody>
      </p:sp>
      <p:sp>
        <p:nvSpPr>
          <p:cNvPr id="50266" name="Line 91"/>
          <p:cNvSpPr>
            <a:spLocks noChangeShapeType="1"/>
          </p:cNvSpPr>
          <p:nvPr/>
        </p:nvSpPr>
        <p:spPr bwMode="auto">
          <a:xfrm flipV="1">
            <a:off x="4073525" y="2743200"/>
            <a:ext cx="304800" cy="0"/>
          </a:xfrm>
          <a:prstGeom prst="line">
            <a:avLst/>
          </a:prstGeom>
          <a:noFill/>
          <a:ln w="38100">
            <a:solidFill>
              <a:schemeClr val="accent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p>
            <a:endParaRPr lang="ja-JP" altLang="en-US"/>
          </a:p>
        </p:txBody>
      </p:sp>
      <p:sp>
        <p:nvSpPr>
          <p:cNvPr id="50267" name="Line 92"/>
          <p:cNvSpPr>
            <a:spLocks noChangeShapeType="1"/>
          </p:cNvSpPr>
          <p:nvPr/>
        </p:nvSpPr>
        <p:spPr bwMode="auto">
          <a:xfrm flipV="1">
            <a:off x="4070350" y="3243263"/>
            <a:ext cx="304800" cy="0"/>
          </a:xfrm>
          <a:prstGeom prst="line">
            <a:avLst/>
          </a:prstGeom>
          <a:noFill/>
          <a:ln w="38100">
            <a:solidFill>
              <a:schemeClr val="accent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p>
            <a:endParaRPr lang="ja-JP" altLang="en-US"/>
          </a:p>
        </p:txBody>
      </p:sp>
      <p:sp>
        <p:nvSpPr>
          <p:cNvPr id="50268" name="Line 93"/>
          <p:cNvSpPr>
            <a:spLocks noChangeShapeType="1"/>
          </p:cNvSpPr>
          <p:nvPr/>
        </p:nvSpPr>
        <p:spPr bwMode="auto">
          <a:xfrm flipV="1">
            <a:off x="4070350" y="3548063"/>
            <a:ext cx="304800" cy="0"/>
          </a:xfrm>
          <a:prstGeom prst="line">
            <a:avLst/>
          </a:prstGeom>
          <a:noFill/>
          <a:ln w="38100">
            <a:solidFill>
              <a:schemeClr val="accent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p>
            <a:endParaRPr lang="ja-JP" altLang="en-US"/>
          </a:p>
        </p:txBody>
      </p:sp>
      <p:sp>
        <p:nvSpPr>
          <p:cNvPr id="50269" name="Line 94"/>
          <p:cNvSpPr>
            <a:spLocks noChangeShapeType="1"/>
          </p:cNvSpPr>
          <p:nvPr/>
        </p:nvSpPr>
        <p:spPr bwMode="auto">
          <a:xfrm flipV="1">
            <a:off x="4070350" y="4005263"/>
            <a:ext cx="304800" cy="0"/>
          </a:xfrm>
          <a:prstGeom prst="line">
            <a:avLst/>
          </a:prstGeom>
          <a:noFill/>
          <a:ln w="38100">
            <a:solidFill>
              <a:schemeClr val="accent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p>
            <a:endParaRPr lang="ja-JP" altLang="en-US"/>
          </a:p>
        </p:txBody>
      </p:sp>
      <p:sp>
        <p:nvSpPr>
          <p:cNvPr id="50270" name="Line 95"/>
          <p:cNvSpPr>
            <a:spLocks noChangeShapeType="1"/>
          </p:cNvSpPr>
          <p:nvPr/>
        </p:nvSpPr>
        <p:spPr bwMode="auto">
          <a:xfrm flipV="1">
            <a:off x="4070350" y="4310063"/>
            <a:ext cx="304800" cy="0"/>
          </a:xfrm>
          <a:prstGeom prst="line">
            <a:avLst/>
          </a:prstGeom>
          <a:noFill/>
          <a:ln w="38100">
            <a:solidFill>
              <a:schemeClr val="accent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p>
            <a:endParaRPr lang="ja-JP" altLang="en-US"/>
          </a:p>
        </p:txBody>
      </p:sp>
      <p:sp>
        <p:nvSpPr>
          <p:cNvPr id="50271" name="Line 96"/>
          <p:cNvSpPr>
            <a:spLocks noChangeShapeType="1"/>
          </p:cNvSpPr>
          <p:nvPr/>
        </p:nvSpPr>
        <p:spPr bwMode="auto">
          <a:xfrm flipV="1">
            <a:off x="4070350" y="4767263"/>
            <a:ext cx="304800" cy="0"/>
          </a:xfrm>
          <a:prstGeom prst="line">
            <a:avLst/>
          </a:prstGeom>
          <a:noFill/>
          <a:ln w="38100">
            <a:solidFill>
              <a:schemeClr val="accent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p>
            <a:endParaRPr lang="ja-JP" altLang="en-US"/>
          </a:p>
        </p:txBody>
      </p:sp>
      <p:sp>
        <p:nvSpPr>
          <p:cNvPr id="50272" name="Line 97"/>
          <p:cNvSpPr>
            <a:spLocks noChangeShapeType="1"/>
          </p:cNvSpPr>
          <p:nvPr/>
        </p:nvSpPr>
        <p:spPr bwMode="auto">
          <a:xfrm flipV="1">
            <a:off x="4070350" y="5072063"/>
            <a:ext cx="304800" cy="0"/>
          </a:xfrm>
          <a:prstGeom prst="line">
            <a:avLst/>
          </a:prstGeom>
          <a:noFill/>
          <a:ln w="38100">
            <a:solidFill>
              <a:schemeClr val="accent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p>
            <a:endParaRPr lang="ja-JP" altLang="en-US"/>
          </a:p>
        </p:txBody>
      </p:sp>
      <p:sp>
        <p:nvSpPr>
          <p:cNvPr id="50273" name="Line 98"/>
          <p:cNvSpPr>
            <a:spLocks noChangeShapeType="1"/>
          </p:cNvSpPr>
          <p:nvPr/>
        </p:nvSpPr>
        <p:spPr bwMode="auto">
          <a:xfrm flipV="1">
            <a:off x="4070350" y="5529263"/>
            <a:ext cx="304800" cy="0"/>
          </a:xfrm>
          <a:prstGeom prst="line">
            <a:avLst/>
          </a:prstGeom>
          <a:noFill/>
          <a:ln w="38100">
            <a:solidFill>
              <a:schemeClr val="accent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p>
            <a:endParaRPr lang="ja-JP" altLang="en-US"/>
          </a:p>
        </p:txBody>
      </p:sp>
      <p:sp>
        <p:nvSpPr>
          <p:cNvPr id="50274" name="Line 99"/>
          <p:cNvSpPr>
            <a:spLocks noChangeShapeType="1"/>
          </p:cNvSpPr>
          <p:nvPr/>
        </p:nvSpPr>
        <p:spPr bwMode="auto">
          <a:xfrm flipV="1">
            <a:off x="4070350" y="5834063"/>
            <a:ext cx="304800" cy="0"/>
          </a:xfrm>
          <a:prstGeom prst="line">
            <a:avLst/>
          </a:prstGeom>
          <a:noFill/>
          <a:ln w="38100">
            <a:solidFill>
              <a:schemeClr val="accent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p>
            <a:endParaRPr lang="ja-JP" altLang="en-US"/>
          </a:p>
        </p:txBody>
      </p:sp>
      <p:sp>
        <p:nvSpPr>
          <p:cNvPr id="50275" name="Freeform 100"/>
          <p:cNvSpPr>
            <a:spLocks/>
          </p:cNvSpPr>
          <p:nvPr/>
        </p:nvSpPr>
        <p:spPr bwMode="auto">
          <a:xfrm>
            <a:off x="4402138" y="2265363"/>
            <a:ext cx="247650" cy="671512"/>
          </a:xfrm>
          <a:custGeom>
            <a:avLst/>
            <a:gdLst>
              <a:gd name="T0" fmla="*/ 0 w 156"/>
              <a:gd name="T1" fmla="*/ 0 h 423"/>
              <a:gd name="T2" fmla="*/ 0 w 156"/>
              <a:gd name="T3" fmla="*/ 1066024506 h 423"/>
              <a:gd name="T4" fmla="*/ 393144375 w 156"/>
              <a:gd name="T5" fmla="*/ 892134648 h 423"/>
              <a:gd name="T6" fmla="*/ 393144375 w 156"/>
              <a:gd name="T7" fmla="*/ 166330189 h 423"/>
              <a:gd name="T8" fmla="*/ 0 w 156"/>
              <a:gd name="T9" fmla="*/ 0 h 42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56" h="423">
                <a:moveTo>
                  <a:pt x="0" y="0"/>
                </a:moveTo>
                <a:cubicBezTo>
                  <a:pt x="0" y="141"/>
                  <a:pt x="0" y="282"/>
                  <a:pt x="0" y="423"/>
                </a:cubicBezTo>
                <a:lnTo>
                  <a:pt x="156" y="354"/>
                </a:lnTo>
                <a:lnTo>
                  <a:pt x="156" y="66"/>
                </a:lnTo>
                <a:lnTo>
                  <a:pt x="0" y="0"/>
                </a:lnTo>
                <a:close/>
              </a:path>
            </a:pathLst>
          </a:custGeom>
          <a:noFill/>
          <a:ln w="34925" cap="flat" cmpd="sng">
            <a:solidFill>
              <a:schemeClr val="accent2"/>
            </a:solidFill>
            <a:prstDash val="solid"/>
            <a:round/>
            <a:headEnd type="none" w="med" len="med"/>
            <a:tailEnd type="none" w="med" len="med"/>
          </a:ln>
          <a:effectLst/>
          <a:extLst>
            <a:ext uri="{909E8E84-426E-40DD-AFC4-6F175D3DCCD1}">
              <a14:hiddenFill xmlns:a14="http://schemas.microsoft.com/office/drawing/2010/main">
                <a:solidFill>
                  <a:schemeClr val="accent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p>
            <a:endParaRPr lang="ja-JP" altLang="en-US"/>
          </a:p>
        </p:txBody>
      </p:sp>
      <p:sp>
        <p:nvSpPr>
          <p:cNvPr id="50276" name="Freeform 101"/>
          <p:cNvSpPr>
            <a:spLocks/>
          </p:cNvSpPr>
          <p:nvPr/>
        </p:nvSpPr>
        <p:spPr bwMode="auto">
          <a:xfrm>
            <a:off x="4398963" y="3051175"/>
            <a:ext cx="247650" cy="671513"/>
          </a:xfrm>
          <a:custGeom>
            <a:avLst/>
            <a:gdLst>
              <a:gd name="T0" fmla="*/ 0 w 156"/>
              <a:gd name="T1" fmla="*/ 0 h 423"/>
              <a:gd name="T2" fmla="*/ 0 w 156"/>
              <a:gd name="T3" fmla="*/ 1066027681 h 423"/>
              <a:gd name="T4" fmla="*/ 393144375 w 156"/>
              <a:gd name="T5" fmla="*/ 892135977 h 423"/>
              <a:gd name="T6" fmla="*/ 393144375 w 156"/>
              <a:gd name="T7" fmla="*/ 166330436 h 423"/>
              <a:gd name="T8" fmla="*/ 0 w 156"/>
              <a:gd name="T9" fmla="*/ 0 h 42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56" h="423">
                <a:moveTo>
                  <a:pt x="0" y="0"/>
                </a:moveTo>
                <a:cubicBezTo>
                  <a:pt x="0" y="141"/>
                  <a:pt x="0" y="282"/>
                  <a:pt x="0" y="423"/>
                </a:cubicBezTo>
                <a:lnTo>
                  <a:pt x="156" y="354"/>
                </a:lnTo>
                <a:lnTo>
                  <a:pt x="156" y="66"/>
                </a:lnTo>
                <a:lnTo>
                  <a:pt x="0" y="0"/>
                </a:lnTo>
                <a:close/>
              </a:path>
            </a:pathLst>
          </a:custGeom>
          <a:noFill/>
          <a:ln w="34925" cap="flat" cmpd="sng">
            <a:solidFill>
              <a:schemeClr val="accent2"/>
            </a:solidFill>
            <a:prstDash val="solid"/>
            <a:round/>
            <a:headEnd type="none" w="med" len="med"/>
            <a:tailEnd type="none" w="med" len="med"/>
          </a:ln>
          <a:effectLst/>
          <a:extLst>
            <a:ext uri="{909E8E84-426E-40DD-AFC4-6F175D3DCCD1}">
              <a14:hiddenFill xmlns:a14="http://schemas.microsoft.com/office/drawing/2010/main">
                <a:solidFill>
                  <a:schemeClr val="accent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p>
            <a:endParaRPr lang="ja-JP" altLang="en-US"/>
          </a:p>
        </p:txBody>
      </p:sp>
      <p:sp>
        <p:nvSpPr>
          <p:cNvPr id="50277" name="Freeform 102"/>
          <p:cNvSpPr>
            <a:spLocks/>
          </p:cNvSpPr>
          <p:nvPr/>
        </p:nvSpPr>
        <p:spPr bwMode="auto">
          <a:xfrm>
            <a:off x="4398963" y="3821113"/>
            <a:ext cx="247650" cy="671512"/>
          </a:xfrm>
          <a:custGeom>
            <a:avLst/>
            <a:gdLst>
              <a:gd name="T0" fmla="*/ 0 w 156"/>
              <a:gd name="T1" fmla="*/ 0 h 423"/>
              <a:gd name="T2" fmla="*/ 0 w 156"/>
              <a:gd name="T3" fmla="*/ 1066024506 h 423"/>
              <a:gd name="T4" fmla="*/ 393144375 w 156"/>
              <a:gd name="T5" fmla="*/ 892134648 h 423"/>
              <a:gd name="T6" fmla="*/ 393144375 w 156"/>
              <a:gd name="T7" fmla="*/ 166330189 h 423"/>
              <a:gd name="T8" fmla="*/ 0 w 156"/>
              <a:gd name="T9" fmla="*/ 0 h 42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56" h="423">
                <a:moveTo>
                  <a:pt x="0" y="0"/>
                </a:moveTo>
                <a:cubicBezTo>
                  <a:pt x="0" y="141"/>
                  <a:pt x="0" y="282"/>
                  <a:pt x="0" y="423"/>
                </a:cubicBezTo>
                <a:lnTo>
                  <a:pt x="156" y="354"/>
                </a:lnTo>
                <a:lnTo>
                  <a:pt x="156" y="66"/>
                </a:lnTo>
                <a:lnTo>
                  <a:pt x="0" y="0"/>
                </a:lnTo>
                <a:close/>
              </a:path>
            </a:pathLst>
          </a:custGeom>
          <a:noFill/>
          <a:ln w="34925" cap="flat" cmpd="sng">
            <a:solidFill>
              <a:schemeClr val="accent2"/>
            </a:solidFill>
            <a:prstDash val="solid"/>
            <a:round/>
            <a:headEnd type="none" w="med" len="med"/>
            <a:tailEnd type="none" w="med" len="med"/>
          </a:ln>
          <a:effectLst/>
          <a:extLst>
            <a:ext uri="{909E8E84-426E-40DD-AFC4-6F175D3DCCD1}">
              <a14:hiddenFill xmlns:a14="http://schemas.microsoft.com/office/drawing/2010/main">
                <a:solidFill>
                  <a:schemeClr val="accent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p>
            <a:endParaRPr lang="ja-JP" altLang="en-US"/>
          </a:p>
        </p:txBody>
      </p:sp>
      <p:sp>
        <p:nvSpPr>
          <p:cNvPr id="50278" name="Freeform 103"/>
          <p:cNvSpPr>
            <a:spLocks/>
          </p:cNvSpPr>
          <p:nvPr/>
        </p:nvSpPr>
        <p:spPr bwMode="auto">
          <a:xfrm>
            <a:off x="4398963" y="4583113"/>
            <a:ext cx="247650" cy="671512"/>
          </a:xfrm>
          <a:custGeom>
            <a:avLst/>
            <a:gdLst>
              <a:gd name="T0" fmla="*/ 0 w 156"/>
              <a:gd name="T1" fmla="*/ 0 h 423"/>
              <a:gd name="T2" fmla="*/ 0 w 156"/>
              <a:gd name="T3" fmla="*/ 1066024506 h 423"/>
              <a:gd name="T4" fmla="*/ 393144375 w 156"/>
              <a:gd name="T5" fmla="*/ 892134648 h 423"/>
              <a:gd name="T6" fmla="*/ 393144375 w 156"/>
              <a:gd name="T7" fmla="*/ 166330189 h 423"/>
              <a:gd name="T8" fmla="*/ 0 w 156"/>
              <a:gd name="T9" fmla="*/ 0 h 42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56" h="423">
                <a:moveTo>
                  <a:pt x="0" y="0"/>
                </a:moveTo>
                <a:cubicBezTo>
                  <a:pt x="0" y="141"/>
                  <a:pt x="0" y="282"/>
                  <a:pt x="0" y="423"/>
                </a:cubicBezTo>
                <a:lnTo>
                  <a:pt x="156" y="354"/>
                </a:lnTo>
                <a:lnTo>
                  <a:pt x="156" y="66"/>
                </a:lnTo>
                <a:lnTo>
                  <a:pt x="0" y="0"/>
                </a:lnTo>
                <a:close/>
              </a:path>
            </a:pathLst>
          </a:custGeom>
          <a:noFill/>
          <a:ln w="34925" cap="flat" cmpd="sng">
            <a:solidFill>
              <a:schemeClr val="accent2"/>
            </a:solidFill>
            <a:prstDash val="solid"/>
            <a:round/>
            <a:headEnd type="none" w="med" len="med"/>
            <a:tailEnd type="none" w="med" len="med"/>
          </a:ln>
          <a:effectLst/>
          <a:extLst>
            <a:ext uri="{909E8E84-426E-40DD-AFC4-6F175D3DCCD1}">
              <a14:hiddenFill xmlns:a14="http://schemas.microsoft.com/office/drawing/2010/main">
                <a:solidFill>
                  <a:schemeClr val="accent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p>
            <a:endParaRPr lang="ja-JP" altLang="en-US"/>
          </a:p>
        </p:txBody>
      </p:sp>
      <p:sp>
        <p:nvSpPr>
          <p:cNvPr id="50279" name="Freeform 104"/>
          <p:cNvSpPr>
            <a:spLocks/>
          </p:cNvSpPr>
          <p:nvPr/>
        </p:nvSpPr>
        <p:spPr bwMode="auto">
          <a:xfrm>
            <a:off x="4398963" y="5348288"/>
            <a:ext cx="247650" cy="671512"/>
          </a:xfrm>
          <a:custGeom>
            <a:avLst/>
            <a:gdLst>
              <a:gd name="T0" fmla="*/ 0 w 156"/>
              <a:gd name="T1" fmla="*/ 0 h 423"/>
              <a:gd name="T2" fmla="*/ 0 w 156"/>
              <a:gd name="T3" fmla="*/ 1066024506 h 423"/>
              <a:gd name="T4" fmla="*/ 393144375 w 156"/>
              <a:gd name="T5" fmla="*/ 892134648 h 423"/>
              <a:gd name="T6" fmla="*/ 393144375 w 156"/>
              <a:gd name="T7" fmla="*/ 166330189 h 423"/>
              <a:gd name="T8" fmla="*/ 0 w 156"/>
              <a:gd name="T9" fmla="*/ 0 h 42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56" h="423">
                <a:moveTo>
                  <a:pt x="0" y="0"/>
                </a:moveTo>
                <a:cubicBezTo>
                  <a:pt x="0" y="141"/>
                  <a:pt x="0" y="282"/>
                  <a:pt x="0" y="423"/>
                </a:cubicBezTo>
                <a:lnTo>
                  <a:pt x="156" y="354"/>
                </a:lnTo>
                <a:lnTo>
                  <a:pt x="156" y="66"/>
                </a:lnTo>
                <a:lnTo>
                  <a:pt x="0" y="0"/>
                </a:lnTo>
                <a:close/>
              </a:path>
            </a:pathLst>
          </a:custGeom>
          <a:noFill/>
          <a:ln w="34925" cap="flat" cmpd="sng">
            <a:solidFill>
              <a:schemeClr val="accent2"/>
            </a:solidFill>
            <a:prstDash val="solid"/>
            <a:round/>
            <a:headEnd type="none" w="med" len="med"/>
            <a:tailEnd type="none" w="med" len="med"/>
          </a:ln>
          <a:effectLst/>
          <a:extLst>
            <a:ext uri="{909E8E84-426E-40DD-AFC4-6F175D3DCCD1}">
              <a14:hiddenFill xmlns:a14="http://schemas.microsoft.com/office/drawing/2010/main">
                <a:solidFill>
                  <a:schemeClr val="accent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p>
            <a:endParaRPr lang="ja-JP" altLang="en-US"/>
          </a:p>
        </p:txBody>
      </p:sp>
      <p:sp>
        <p:nvSpPr>
          <p:cNvPr id="50280" name="Line 105"/>
          <p:cNvSpPr>
            <a:spLocks noChangeShapeType="1"/>
          </p:cNvSpPr>
          <p:nvPr/>
        </p:nvSpPr>
        <p:spPr bwMode="auto">
          <a:xfrm>
            <a:off x="4703763" y="2590800"/>
            <a:ext cx="423862" cy="0"/>
          </a:xfrm>
          <a:prstGeom prst="line">
            <a:avLst/>
          </a:prstGeom>
          <a:noFill/>
          <a:ln w="38100">
            <a:solidFill>
              <a:schemeClr val="accent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p>
            <a:endParaRPr lang="ja-JP" altLang="en-US"/>
          </a:p>
        </p:txBody>
      </p:sp>
      <p:sp>
        <p:nvSpPr>
          <p:cNvPr id="50281" name="Line 106"/>
          <p:cNvSpPr>
            <a:spLocks noChangeShapeType="1"/>
          </p:cNvSpPr>
          <p:nvPr/>
        </p:nvSpPr>
        <p:spPr bwMode="auto">
          <a:xfrm>
            <a:off x="4692650" y="3375025"/>
            <a:ext cx="423863" cy="0"/>
          </a:xfrm>
          <a:prstGeom prst="line">
            <a:avLst/>
          </a:prstGeom>
          <a:noFill/>
          <a:ln w="38100">
            <a:solidFill>
              <a:schemeClr val="accent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p>
            <a:endParaRPr lang="ja-JP" altLang="en-US"/>
          </a:p>
        </p:txBody>
      </p:sp>
      <p:sp>
        <p:nvSpPr>
          <p:cNvPr id="50282" name="Line 107"/>
          <p:cNvSpPr>
            <a:spLocks noChangeShapeType="1"/>
          </p:cNvSpPr>
          <p:nvPr/>
        </p:nvSpPr>
        <p:spPr bwMode="auto">
          <a:xfrm>
            <a:off x="4692650" y="4148138"/>
            <a:ext cx="423863" cy="0"/>
          </a:xfrm>
          <a:prstGeom prst="line">
            <a:avLst/>
          </a:prstGeom>
          <a:noFill/>
          <a:ln w="38100">
            <a:solidFill>
              <a:schemeClr val="accent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p>
            <a:endParaRPr lang="ja-JP" altLang="en-US"/>
          </a:p>
        </p:txBody>
      </p:sp>
      <p:sp>
        <p:nvSpPr>
          <p:cNvPr id="50283" name="Line 108"/>
          <p:cNvSpPr>
            <a:spLocks noChangeShapeType="1"/>
          </p:cNvSpPr>
          <p:nvPr/>
        </p:nvSpPr>
        <p:spPr bwMode="auto">
          <a:xfrm>
            <a:off x="4692650" y="4932363"/>
            <a:ext cx="423863" cy="0"/>
          </a:xfrm>
          <a:prstGeom prst="line">
            <a:avLst/>
          </a:prstGeom>
          <a:noFill/>
          <a:ln w="38100">
            <a:solidFill>
              <a:schemeClr val="accent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p>
            <a:endParaRPr lang="ja-JP" altLang="en-US"/>
          </a:p>
        </p:txBody>
      </p:sp>
      <p:sp>
        <p:nvSpPr>
          <p:cNvPr id="50284" name="Line 109"/>
          <p:cNvSpPr>
            <a:spLocks noChangeShapeType="1"/>
          </p:cNvSpPr>
          <p:nvPr/>
        </p:nvSpPr>
        <p:spPr bwMode="auto">
          <a:xfrm>
            <a:off x="4692650" y="5672138"/>
            <a:ext cx="423863" cy="0"/>
          </a:xfrm>
          <a:prstGeom prst="line">
            <a:avLst/>
          </a:prstGeom>
          <a:noFill/>
          <a:ln w="38100">
            <a:solidFill>
              <a:schemeClr val="accent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p>
            <a:endParaRPr lang="ja-JP" altLang="en-US"/>
          </a:p>
        </p:txBody>
      </p:sp>
      <p:sp>
        <p:nvSpPr>
          <p:cNvPr id="50285" name="Line 110"/>
          <p:cNvSpPr>
            <a:spLocks noChangeShapeType="1"/>
          </p:cNvSpPr>
          <p:nvPr/>
        </p:nvSpPr>
        <p:spPr bwMode="auto">
          <a:xfrm flipH="1">
            <a:off x="5605463" y="3200400"/>
            <a:ext cx="990600" cy="1600200"/>
          </a:xfrm>
          <a:prstGeom prst="line">
            <a:avLst/>
          </a:prstGeom>
          <a:noFill/>
          <a:ln w="508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p>
            <a:endParaRPr lang="ja-JP" altLang="en-US"/>
          </a:p>
        </p:txBody>
      </p:sp>
      <p:sp>
        <p:nvSpPr>
          <p:cNvPr id="50286" name="Line 111"/>
          <p:cNvSpPr>
            <a:spLocks noChangeShapeType="1"/>
          </p:cNvSpPr>
          <p:nvPr/>
        </p:nvSpPr>
        <p:spPr bwMode="auto">
          <a:xfrm>
            <a:off x="5605463" y="3200400"/>
            <a:ext cx="990600" cy="1600200"/>
          </a:xfrm>
          <a:prstGeom prst="line">
            <a:avLst/>
          </a:prstGeom>
          <a:noFill/>
          <a:ln w="508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p>
            <a:endParaRPr lang="ja-JP" altLang="en-US"/>
          </a:p>
        </p:txBody>
      </p:sp>
      <p:sp>
        <p:nvSpPr>
          <p:cNvPr id="50287" name="Line 112"/>
          <p:cNvSpPr>
            <a:spLocks noChangeShapeType="1"/>
          </p:cNvSpPr>
          <p:nvPr/>
        </p:nvSpPr>
        <p:spPr bwMode="auto">
          <a:xfrm>
            <a:off x="5453063" y="4800600"/>
            <a:ext cx="152400" cy="0"/>
          </a:xfrm>
          <a:prstGeom prst="line">
            <a:avLst/>
          </a:prstGeom>
          <a:noFill/>
          <a:ln w="508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p>
            <a:endParaRPr lang="ja-JP" altLang="en-US"/>
          </a:p>
        </p:txBody>
      </p:sp>
      <p:sp>
        <p:nvSpPr>
          <p:cNvPr id="50288" name="Line 113"/>
          <p:cNvSpPr>
            <a:spLocks noChangeShapeType="1"/>
          </p:cNvSpPr>
          <p:nvPr/>
        </p:nvSpPr>
        <p:spPr bwMode="auto">
          <a:xfrm>
            <a:off x="6596063" y="4800600"/>
            <a:ext cx="152400" cy="0"/>
          </a:xfrm>
          <a:prstGeom prst="line">
            <a:avLst/>
          </a:prstGeom>
          <a:noFill/>
          <a:ln w="508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p>
            <a:endParaRPr lang="ja-JP" altLang="en-US"/>
          </a:p>
        </p:txBody>
      </p:sp>
      <p:sp>
        <p:nvSpPr>
          <p:cNvPr id="50289" name="Line 114"/>
          <p:cNvSpPr>
            <a:spLocks noChangeShapeType="1"/>
          </p:cNvSpPr>
          <p:nvPr/>
        </p:nvSpPr>
        <p:spPr bwMode="auto">
          <a:xfrm>
            <a:off x="5453063" y="3200400"/>
            <a:ext cx="152400" cy="0"/>
          </a:xfrm>
          <a:prstGeom prst="line">
            <a:avLst/>
          </a:prstGeom>
          <a:noFill/>
          <a:ln w="508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p>
            <a:endParaRPr lang="ja-JP" altLang="en-US"/>
          </a:p>
        </p:txBody>
      </p:sp>
      <p:sp>
        <p:nvSpPr>
          <p:cNvPr id="50290" name="Line 115"/>
          <p:cNvSpPr>
            <a:spLocks noChangeShapeType="1"/>
          </p:cNvSpPr>
          <p:nvPr/>
        </p:nvSpPr>
        <p:spPr bwMode="auto">
          <a:xfrm>
            <a:off x="6596063" y="3200400"/>
            <a:ext cx="152400" cy="0"/>
          </a:xfrm>
          <a:prstGeom prst="line">
            <a:avLst/>
          </a:prstGeom>
          <a:noFill/>
          <a:ln w="508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p>
            <a:endParaRPr lang="ja-JP" altLang="en-US"/>
          </a:p>
        </p:txBody>
      </p:sp>
      <p:sp>
        <p:nvSpPr>
          <p:cNvPr id="50291" name="Text Box 116"/>
          <p:cNvSpPr txBox="1">
            <a:spLocks noChangeArrowheads="1"/>
          </p:cNvSpPr>
          <p:nvPr/>
        </p:nvSpPr>
        <p:spPr bwMode="auto">
          <a:xfrm>
            <a:off x="228600" y="1355725"/>
            <a:ext cx="8686800" cy="396875"/>
          </a:xfrm>
          <a:prstGeom prst="rect">
            <a:avLst/>
          </a:prstGeom>
          <a:solidFill>
            <a:srgbClr val="FFFF99"/>
          </a:solidFill>
          <a:ln>
            <a:noFill/>
          </a:ln>
          <a:effectLst/>
          <a:extLst>
            <a:ext uri="{91240B29-F687-4F45-9708-019B960494DF}">
              <a14:hiddenLine xmlns:a14="http://schemas.microsoft.com/office/drawing/2010/main" w="25400">
                <a:solidFill>
                  <a:schemeClr val="accent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pPr>
            <a:r>
              <a:rPr lang="en-US" altLang="ja-JP" sz="2000">
                <a:solidFill>
                  <a:schemeClr val="tx2"/>
                </a:solidFill>
              </a:rPr>
              <a:t> (Introduced later in this lecture)</a:t>
            </a:r>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ChangeArrowheads="1"/>
          </p:cNvSpPr>
          <p:nvPr>
            <p:ph type="title"/>
          </p:nvPr>
        </p:nvSpPr>
        <p:spPr/>
        <p:txBody>
          <a:bodyPr/>
          <a:lstStyle/>
          <a:p>
            <a:pPr eaLnBrk="1" hangingPunct="1"/>
            <a:r>
              <a:rPr lang="en-US" altLang="ja-JP"/>
              <a:t>Merit/demerit of Crossbars</a:t>
            </a:r>
          </a:p>
        </p:txBody>
      </p:sp>
      <p:sp>
        <p:nvSpPr>
          <p:cNvPr id="54275" name="Rectangle 3"/>
          <p:cNvSpPr>
            <a:spLocks noGrp="1" noChangeArrowheads="1"/>
          </p:cNvSpPr>
          <p:nvPr>
            <p:ph type="body" idx="1"/>
          </p:nvPr>
        </p:nvSpPr>
        <p:spPr/>
        <p:txBody>
          <a:bodyPr/>
          <a:lstStyle/>
          <a:p>
            <a:pPr eaLnBrk="1" hangingPunct="1"/>
            <a:r>
              <a:rPr lang="en-US" altLang="ja-JP"/>
              <a:t>Non-blocking property</a:t>
            </a:r>
          </a:p>
          <a:p>
            <a:pPr eaLnBrk="1" hangingPunct="1"/>
            <a:r>
              <a:rPr lang="en-US" altLang="ja-JP"/>
              <a:t>Simple structure/Control</a:t>
            </a:r>
          </a:p>
          <a:p>
            <a:pPr eaLnBrk="1" hangingPunct="1"/>
            <a:r>
              <a:rPr lang="en-US" altLang="ja-JP"/>
              <a:t>The hardware for cross-points  usually do not limit the system (Fallacy of crossbars) </a:t>
            </a:r>
          </a:p>
          <a:p>
            <a:pPr eaLnBrk="1" hangingPunct="1"/>
            <a:r>
              <a:rPr lang="en-US" altLang="ja-JP"/>
              <a:t>Extension is difficult by the pin-limitation of LSIs</a:t>
            </a:r>
          </a:p>
          <a:p>
            <a:pPr lvl="1" eaLnBrk="1" hangingPunct="1"/>
            <a:r>
              <a:rPr lang="en-US" altLang="ja-JP"/>
              <a:t>If pins can be used, a large crossbar can be constructed → Earth simulator</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タイトル 1"/>
          <p:cNvSpPr>
            <a:spLocks noGrp="1"/>
          </p:cNvSpPr>
          <p:nvPr>
            <p:ph type="title"/>
          </p:nvPr>
        </p:nvSpPr>
        <p:spPr>
          <a:xfrm>
            <a:off x="564843" y="143734"/>
            <a:ext cx="8229600" cy="764540"/>
          </a:xfrm>
        </p:spPr>
        <p:txBody>
          <a:bodyPr/>
          <a:lstStyle/>
          <a:p>
            <a:pPr eaLnBrk="1" hangingPunct="1"/>
            <a:r>
              <a:rPr lang="en-US" altLang="ja-JP" dirty="0"/>
              <a:t>The typical multicore structure</a:t>
            </a:r>
            <a:br>
              <a:rPr lang="en-US" altLang="ja-JP" dirty="0"/>
            </a:br>
            <a:br>
              <a:rPr lang="en-US" altLang="ja-JP" dirty="0"/>
            </a:br>
            <a:br>
              <a:rPr lang="en-US" altLang="ja-JP" dirty="0"/>
            </a:br>
            <a:br>
              <a:rPr lang="en-US" altLang="ja-JP" dirty="0"/>
            </a:br>
            <a:endParaRPr lang="ja-JP" altLang="en-US" dirty="0"/>
          </a:p>
        </p:txBody>
      </p:sp>
      <p:sp>
        <p:nvSpPr>
          <p:cNvPr id="4" name="円/楕円 3"/>
          <p:cNvSpPr/>
          <p:nvPr/>
        </p:nvSpPr>
        <p:spPr>
          <a:xfrm>
            <a:off x="1187624" y="1052736"/>
            <a:ext cx="1655763" cy="647700"/>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en-US" altLang="ja-JP" dirty="0"/>
              <a:t>PE</a:t>
            </a:r>
            <a:endParaRPr lang="ja-JP" altLang="en-US" dirty="0"/>
          </a:p>
        </p:txBody>
      </p:sp>
      <p:sp>
        <p:nvSpPr>
          <p:cNvPr id="5" name="正方形/長方形 4"/>
          <p:cNvSpPr/>
          <p:nvPr/>
        </p:nvSpPr>
        <p:spPr>
          <a:xfrm>
            <a:off x="3706763" y="3573413"/>
            <a:ext cx="1368425" cy="863600"/>
          </a:xfrm>
          <a:prstGeom prst="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en-US" altLang="ja-JP" dirty="0"/>
              <a:t>North</a:t>
            </a:r>
          </a:p>
          <a:p>
            <a:pPr algn="ctr" eaLnBrk="1" hangingPunct="1">
              <a:defRPr/>
            </a:pPr>
            <a:r>
              <a:rPr lang="en-US" altLang="ja-JP" dirty="0"/>
              <a:t>Bridge</a:t>
            </a:r>
            <a:endParaRPr lang="ja-JP" altLang="en-US" dirty="0"/>
          </a:p>
        </p:txBody>
      </p:sp>
      <p:sp>
        <p:nvSpPr>
          <p:cNvPr id="6" name="上下矢印 5"/>
          <p:cNvSpPr/>
          <p:nvPr/>
        </p:nvSpPr>
        <p:spPr>
          <a:xfrm>
            <a:off x="4211588" y="3068588"/>
            <a:ext cx="287338" cy="504825"/>
          </a:xfrm>
          <a:prstGeom prst="upDownArrow">
            <a:avLst/>
          </a:prstGeom>
          <a:solidFill>
            <a:schemeClr val="tx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ja-JP" altLang="en-US"/>
          </a:p>
        </p:txBody>
      </p:sp>
      <p:sp>
        <p:nvSpPr>
          <p:cNvPr id="7" name="上下矢印 6"/>
          <p:cNvSpPr/>
          <p:nvPr/>
        </p:nvSpPr>
        <p:spPr>
          <a:xfrm>
            <a:off x="4211588" y="4451301"/>
            <a:ext cx="287338" cy="504825"/>
          </a:xfrm>
          <a:prstGeom prst="upDownArrow">
            <a:avLst/>
          </a:prstGeom>
          <a:solidFill>
            <a:schemeClr val="tx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ja-JP" altLang="en-US"/>
          </a:p>
        </p:txBody>
      </p:sp>
      <p:sp>
        <p:nvSpPr>
          <p:cNvPr id="8" name="正方形/長方形 7"/>
          <p:cNvSpPr/>
          <p:nvPr/>
        </p:nvSpPr>
        <p:spPr>
          <a:xfrm>
            <a:off x="3706763" y="4940251"/>
            <a:ext cx="1368425" cy="865187"/>
          </a:xfrm>
          <a:prstGeom prst="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en-US" altLang="ja-JP" dirty="0"/>
              <a:t>South</a:t>
            </a:r>
          </a:p>
          <a:p>
            <a:pPr algn="ctr" eaLnBrk="1" hangingPunct="1">
              <a:defRPr/>
            </a:pPr>
            <a:r>
              <a:rPr lang="en-US" altLang="ja-JP" dirty="0"/>
              <a:t>Bridge</a:t>
            </a:r>
            <a:endParaRPr lang="ja-JP" altLang="en-US" dirty="0"/>
          </a:p>
        </p:txBody>
      </p:sp>
      <p:sp>
        <p:nvSpPr>
          <p:cNvPr id="10" name="左右矢印 9"/>
          <p:cNvSpPr/>
          <p:nvPr/>
        </p:nvSpPr>
        <p:spPr>
          <a:xfrm>
            <a:off x="2914601" y="3860751"/>
            <a:ext cx="792162" cy="287337"/>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ja-JP" altLang="en-US"/>
          </a:p>
        </p:txBody>
      </p:sp>
      <p:sp>
        <p:nvSpPr>
          <p:cNvPr id="11" name="左右矢印 10"/>
          <p:cNvSpPr/>
          <p:nvPr/>
        </p:nvSpPr>
        <p:spPr>
          <a:xfrm>
            <a:off x="5075188" y="3843288"/>
            <a:ext cx="792163" cy="288925"/>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ja-JP" altLang="en-US"/>
          </a:p>
        </p:txBody>
      </p:sp>
      <p:sp>
        <p:nvSpPr>
          <p:cNvPr id="12" name="左右矢印 11"/>
          <p:cNvSpPr/>
          <p:nvPr/>
        </p:nvSpPr>
        <p:spPr>
          <a:xfrm>
            <a:off x="5075188" y="5211713"/>
            <a:ext cx="792163" cy="287338"/>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ja-JP" altLang="en-US"/>
          </a:p>
        </p:txBody>
      </p:sp>
      <p:sp>
        <p:nvSpPr>
          <p:cNvPr id="13" name="左右矢印 12"/>
          <p:cNvSpPr/>
          <p:nvPr/>
        </p:nvSpPr>
        <p:spPr>
          <a:xfrm>
            <a:off x="2914601" y="5229176"/>
            <a:ext cx="792162" cy="287337"/>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ja-JP" altLang="en-US"/>
          </a:p>
        </p:txBody>
      </p:sp>
      <p:sp>
        <p:nvSpPr>
          <p:cNvPr id="14" name="正方形/長方形 13"/>
          <p:cNvSpPr/>
          <p:nvPr/>
        </p:nvSpPr>
        <p:spPr>
          <a:xfrm>
            <a:off x="1763663" y="3573413"/>
            <a:ext cx="1150938" cy="82708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en-US" altLang="ja-JP" dirty="0"/>
              <a:t>Graphics</a:t>
            </a:r>
            <a:endParaRPr lang="ja-JP" altLang="en-US" dirty="0"/>
          </a:p>
        </p:txBody>
      </p:sp>
      <p:sp>
        <p:nvSpPr>
          <p:cNvPr id="15" name="正方形/長方形 14"/>
          <p:cNvSpPr/>
          <p:nvPr/>
        </p:nvSpPr>
        <p:spPr>
          <a:xfrm>
            <a:off x="5900688" y="3573413"/>
            <a:ext cx="1152525" cy="82708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en-US" altLang="ja-JP" dirty="0"/>
              <a:t>DRAM</a:t>
            </a:r>
            <a:endParaRPr lang="ja-JP" altLang="en-US" dirty="0"/>
          </a:p>
        </p:txBody>
      </p:sp>
      <p:sp>
        <p:nvSpPr>
          <p:cNvPr id="16" name="正方形/長方形 15"/>
          <p:cNvSpPr/>
          <p:nvPr/>
        </p:nvSpPr>
        <p:spPr>
          <a:xfrm>
            <a:off x="5916563" y="4956126"/>
            <a:ext cx="1152525" cy="37623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en-US" altLang="ja-JP" dirty="0"/>
              <a:t>USB</a:t>
            </a:r>
            <a:endParaRPr lang="ja-JP" altLang="en-US" dirty="0"/>
          </a:p>
        </p:txBody>
      </p:sp>
      <p:sp>
        <p:nvSpPr>
          <p:cNvPr id="17" name="正方形/長方形 16"/>
          <p:cNvSpPr/>
          <p:nvPr/>
        </p:nvSpPr>
        <p:spPr>
          <a:xfrm>
            <a:off x="5916563" y="5373638"/>
            <a:ext cx="1152525" cy="3746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en-US" altLang="ja-JP" dirty="0"/>
              <a:t>Ether</a:t>
            </a:r>
            <a:endParaRPr lang="ja-JP" altLang="en-US" dirty="0"/>
          </a:p>
        </p:txBody>
      </p:sp>
      <p:sp>
        <p:nvSpPr>
          <p:cNvPr id="18" name="正方形/長方形 17"/>
          <p:cNvSpPr/>
          <p:nvPr/>
        </p:nvSpPr>
        <p:spPr>
          <a:xfrm>
            <a:off x="5916563" y="5789563"/>
            <a:ext cx="1319213" cy="37623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en-US" altLang="ja-JP" dirty="0"/>
              <a:t>Legacy I/O</a:t>
            </a:r>
            <a:endParaRPr lang="ja-JP" altLang="en-US" dirty="0"/>
          </a:p>
        </p:txBody>
      </p:sp>
      <p:sp>
        <p:nvSpPr>
          <p:cNvPr id="10257" name="テキスト ボックス 19"/>
          <p:cNvSpPr txBox="1">
            <a:spLocks noChangeArrowheads="1"/>
          </p:cNvSpPr>
          <p:nvPr/>
        </p:nvSpPr>
        <p:spPr bwMode="auto">
          <a:xfrm>
            <a:off x="1017538" y="5219651"/>
            <a:ext cx="1825625"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a:t>PCI/PCIexpress</a:t>
            </a:r>
            <a:endParaRPr lang="ja-JP" altLang="en-US"/>
          </a:p>
        </p:txBody>
      </p:sp>
      <p:sp>
        <p:nvSpPr>
          <p:cNvPr id="10259" name="テキスト ボックス 21"/>
          <p:cNvSpPr txBox="1">
            <a:spLocks noChangeArrowheads="1"/>
          </p:cNvSpPr>
          <p:nvPr/>
        </p:nvSpPr>
        <p:spPr bwMode="auto">
          <a:xfrm>
            <a:off x="4859288" y="3197176"/>
            <a:ext cx="2633663"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a:t>Memory Controller HUB</a:t>
            </a:r>
            <a:endParaRPr lang="ja-JP" altLang="en-US"/>
          </a:p>
        </p:txBody>
      </p:sp>
      <p:sp>
        <p:nvSpPr>
          <p:cNvPr id="10260" name="テキスト ボックス 22"/>
          <p:cNvSpPr txBox="1">
            <a:spLocks noChangeArrowheads="1"/>
          </p:cNvSpPr>
          <p:nvPr/>
        </p:nvSpPr>
        <p:spPr bwMode="auto">
          <a:xfrm>
            <a:off x="5003751" y="4537026"/>
            <a:ext cx="210820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a:t>I/O Controller HUB</a:t>
            </a:r>
            <a:endParaRPr lang="ja-JP" altLang="en-US"/>
          </a:p>
        </p:txBody>
      </p:sp>
      <p:sp>
        <p:nvSpPr>
          <p:cNvPr id="2" name="正方形/長方形 1">
            <a:extLst>
              <a:ext uri="{FF2B5EF4-FFF2-40B4-BE49-F238E27FC236}">
                <a16:creationId xmlns:a16="http://schemas.microsoft.com/office/drawing/2014/main" id="{84D2633F-CAC0-43DF-A6AB-7F04F4B76EB8}"/>
              </a:ext>
            </a:extLst>
          </p:cNvPr>
          <p:cNvSpPr/>
          <p:nvPr/>
        </p:nvSpPr>
        <p:spPr>
          <a:xfrm>
            <a:off x="1556733" y="1789628"/>
            <a:ext cx="935360" cy="242312"/>
          </a:xfrm>
          <a:prstGeom prst="rect">
            <a:avLst/>
          </a:prstGeom>
          <a:solidFill>
            <a:srgbClr val="FF99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a:t>L1</a:t>
            </a:r>
            <a:endParaRPr kumimoji="1" lang="ja-JP" altLang="en-US" dirty="0"/>
          </a:p>
        </p:txBody>
      </p:sp>
      <p:sp>
        <p:nvSpPr>
          <p:cNvPr id="23" name="正方形/長方形 22">
            <a:extLst>
              <a:ext uri="{FF2B5EF4-FFF2-40B4-BE49-F238E27FC236}">
                <a16:creationId xmlns:a16="http://schemas.microsoft.com/office/drawing/2014/main" id="{3739AD37-5A10-498B-99FB-58C77124AACA}"/>
              </a:ext>
            </a:extLst>
          </p:cNvPr>
          <p:cNvSpPr/>
          <p:nvPr/>
        </p:nvSpPr>
        <p:spPr>
          <a:xfrm>
            <a:off x="3381895" y="2572604"/>
            <a:ext cx="2089374" cy="504825"/>
          </a:xfrm>
          <a:prstGeom prst="rect">
            <a:avLst/>
          </a:prstGeom>
          <a:solidFill>
            <a:srgbClr val="FF99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a:t>L3</a:t>
            </a:r>
            <a:endParaRPr kumimoji="1" lang="ja-JP" altLang="en-US" dirty="0"/>
          </a:p>
        </p:txBody>
      </p:sp>
      <p:sp>
        <p:nvSpPr>
          <p:cNvPr id="24" name="円/楕円 3">
            <a:extLst>
              <a:ext uri="{FF2B5EF4-FFF2-40B4-BE49-F238E27FC236}">
                <a16:creationId xmlns:a16="http://schemas.microsoft.com/office/drawing/2014/main" id="{96517869-4384-45F3-9697-9D982C6F782A}"/>
              </a:ext>
            </a:extLst>
          </p:cNvPr>
          <p:cNvSpPr/>
          <p:nvPr/>
        </p:nvSpPr>
        <p:spPr>
          <a:xfrm>
            <a:off x="2808596" y="1052736"/>
            <a:ext cx="1655763" cy="647700"/>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en-US" altLang="ja-JP" dirty="0"/>
              <a:t>PE</a:t>
            </a:r>
            <a:endParaRPr lang="ja-JP" altLang="en-US" dirty="0"/>
          </a:p>
        </p:txBody>
      </p:sp>
      <p:sp>
        <p:nvSpPr>
          <p:cNvPr id="25" name="円/楕円 3">
            <a:extLst>
              <a:ext uri="{FF2B5EF4-FFF2-40B4-BE49-F238E27FC236}">
                <a16:creationId xmlns:a16="http://schemas.microsoft.com/office/drawing/2014/main" id="{AF0F76EF-E8FE-467E-BCD7-EB2DC7848CF4}"/>
              </a:ext>
            </a:extLst>
          </p:cNvPr>
          <p:cNvSpPr/>
          <p:nvPr/>
        </p:nvSpPr>
        <p:spPr>
          <a:xfrm>
            <a:off x="4429568" y="1052736"/>
            <a:ext cx="1655763" cy="647700"/>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en-US" altLang="ja-JP" dirty="0"/>
              <a:t>PE</a:t>
            </a:r>
            <a:endParaRPr lang="ja-JP" altLang="en-US" dirty="0"/>
          </a:p>
        </p:txBody>
      </p:sp>
      <p:sp>
        <p:nvSpPr>
          <p:cNvPr id="26" name="円/楕円 3">
            <a:extLst>
              <a:ext uri="{FF2B5EF4-FFF2-40B4-BE49-F238E27FC236}">
                <a16:creationId xmlns:a16="http://schemas.microsoft.com/office/drawing/2014/main" id="{215F75EC-8608-4864-AD58-2910ADF3824C}"/>
              </a:ext>
            </a:extLst>
          </p:cNvPr>
          <p:cNvSpPr/>
          <p:nvPr/>
        </p:nvSpPr>
        <p:spPr>
          <a:xfrm>
            <a:off x="6050540" y="1053108"/>
            <a:ext cx="1655763" cy="647700"/>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en-US" altLang="ja-JP" dirty="0"/>
              <a:t>PE</a:t>
            </a:r>
            <a:endParaRPr lang="ja-JP" altLang="en-US" dirty="0"/>
          </a:p>
        </p:txBody>
      </p:sp>
      <p:cxnSp>
        <p:nvCxnSpPr>
          <p:cNvPr id="9" name="直線コネクタ 8">
            <a:extLst>
              <a:ext uri="{FF2B5EF4-FFF2-40B4-BE49-F238E27FC236}">
                <a16:creationId xmlns:a16="http://schemas.microsoft.com/office/drawing/2014/main" id="{ED5BB9F5-8D29-474D-9BD0-2EDDD88DBCA1}"/>
              </a:ext>
            </a:extLst>
          </p:cNvPr>
          <p:cNvCxnSpPr/>
          <p:nvPr/>
        </p:nvCxnSpPr>
        <p:spPr>
          <a:xfrm>
            <a:off x="2085348" y="2109538"/>
            <a:ext cx="4862916" cy="5114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 name="直線コネクタ 19">
            <a:extLst>
              <a:ext uri="{FF2B5EF4-FFF2-40B4-BE49-F238E27FC236}">
                <a16:creationId xmlns:a16="http://schemas.microsoft.com/office/drawing/2014/main" id="{EF0CDDB4-2CA9-4CD2-A7CD-45598A1105D5}"/>
              </a:ext>
            </a:extLst>
          </p:cNvPr>
          <p:cNvCxnSpPr>
            <a:cxnSpLocks/>
          </p:cNvCxnSpPr>
          <p:nvPr/>
        </p:nvCxnSpPr>
        <p:spPr>
          <a:xfrm flipV="1">
            <a:off x="6948263" y="1988840"/>
            <a:ext cx="1" cy="12724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7" name="直線コネクタ 26">
            <a:extLst>
              <a:ext uri="{FF2B5EF4-FFF2-40B4-BE49-F238E27FC236}">
                <a16:creationId xmlns:a16="http://schemas.microsoft.com/office/drawing/2014/main" id="{66BCC32B-569F-443B-B977-8E9C3F7834F3}"/>
              </a:ext>
            </a:extLst>
          </p:cNvPr>
          <p:cNvCxnSpPr/>
          <p:nvPr/>
        </p:nvCxnSpPr>
        <p:spPr>
          <a:xfrm>
            <a:off x="2015505" y="1714724"/>
            <a:ext cx="0" cy="49708"/>
          </a:xfrm>
          <a:prstGeom prst="line">
            <a:avLst/>
          </a:prstGeom>
        </p:spPr>
        <p:style>
          <a:lnRef idx="1">
            <a:schemeClr val="accent1"/>
          </a:lnRef>
          <a:fillRef idx="0">
            <a:schemeClr val="accent1"/>
          </a:fillRef>
          <a:effectRef idx="0">
            <a:schemeClr val="accent1"/>
          </a:effectRef>
          <a:fontRef idx="minor">
            <a:schemeClr val="tx1"/>
          </a:fontRef>
        </p:style>
      </p:cxnSp>
      <p:cxnSp>
        <p:nvCxnSpPr>
          <p:cNvPr id="29" name="直線コネクタ 28">
            <a:extLst>
              <a:ext uri="{FF2B5EF4-FFF2-40B4-BE49-F238E27FC236}">
                <a16:creationId xmlns:a16="http://schemas.microsoft.com/office/drawing/2014/main" id="{EEE517EF-58C5-4AEF-AF56-555A3AD26654}"/>
              </a:ext>
            </a:extLst>
          </p:cNvPr>
          <p:cNvCxnSpPr/>
          <p:nvPr/>
        </p:nvCxnSpPr>
        <p:spPr>
          <a:xfrm>
            <a:off x="3636477" y="1700436"/>
            <a:ext cx="0" cy="9568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1" name="直線コネクタ 30">
            <a:extLst>
              <a:ext uri="{FF2B5EF4-FFF2-40B4-BE49-F238E27FC236}">
                <a16:creationId xmlns:a16="http://schemas.microsoft.com/office/drawing/2014/main" id="{0BEF224E-D2CC-4F49-A5CE-9B36D106033D}"/>
              </a:ext>
            </a:extLst>
          </p:cNvPr>
          <p:cNvCxnSpPr/>
          <p:nvPr/>
        </p:nvCxnSpPr>
        <p:spPr>
          <a:xfrm>
            <a:off x="5311756" y="2060848"/>
            <a:ext cx="0" cy="814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245" name="直線コネクタ 10244">
            <a:extLst>
              <a:ext uri="{FF2B5EF4-FFF2-40B4-BE49-F238E27FC236}">
                <a16:creationId xmlns:a16="http://schemas.microsoft.com/office/drawing/2014/main" id="{4E3D3FF2-C3D6-4478-B9EC-B2951AED8CBD}"/>
              </a:ext>
            </a:extLst>
          </p:cNvPr>
          <p:cNvCxnSpPr>
            <a:endCxn id="2" idx="0"/>
          </p:cNvCxnSpPr>
          <p:nvPr/>
        </p:nvCxnSpPr>
        <p:spPr>
          <a:xfrm flipH="1">
            <a:off x="2024413" y="1663516"/>
            <a:ext cx="1448" cy="12611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32" name="正方形/長方形 31">
            <a:extLst>
              <a:ext uri="{FF2B5EF4-FFF2-40B4-BE49-F238E27FC236}">
                <a16:creationId xmlns:a16="http://schemas.microsoft.com/office/drawing/2014/main" id="{F1A3ACBC-4872-4855-A8B8-0DA26ECA1DA1}"/>
              </a:ext>
            </a:extLst>
          </p:cNvPr>
          <p:cNvSpPr/>
          <p:nvPr/>
        </p:nvSpPr>
        <p:spPr>
          <a:xfrm>
            <a:off x="3168797" y="1789188"/>
            <a:ext cx="935360" cy="242312"/>
          </a:xfrm>
          <a:prstGeom prst="rect">
            <a:avLst/>
          </a:prstGeom>
          <a:solidFill>
            <a:srgbClr val="FF99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a:t>L1</a:t>
            </a:r>
            <a:endParaRPr kumimoji="1" lang="ja-JP" altLang="en-US" dirty="0"/>
          </a:p>
        </p:txBody>
      </p:sp>
      <p:sp>
        <p:nvSpPr>
          <p:cNvPr id="33" name="正方形/長方形 32">
            <a:extLst>
              <a:ext uri="{FF2B5EF4-FFF2-40B4-BE49-F238E27FC236}">
                <a16:creationId xmlns:a16="http://schemas.microsoft.com/office/drawing/2014/main" id="{01F0A21C-808A-4C02-8350-39A01775480F}"/>
              </a:ext>
            </a:extLst>
          </p:cNvPr>
          <p:cNvSpPr/>
          <p:nvPr/>
        </p:nvSpPr>
        <p:spPr>
          <a:xfrm>
            <a:off x="3706763" y="2185116"/>
            <a:ext cx="1368424" cy="397697"/>
          </a:xfrm>
          <a:prstGeom prst="rect">
            <a:avLst/>
          </a:prstGeom>
          <a:solidFill>
            <a:srgbClr val="FF99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a:t>L2</a:t>
            </a:r>
            <a:endParaRPr kumimoji="1" lang="ja-JP" altLang="en-US" dirty="0"/>
          </a:p>
        </p:txBody>
      </p:sp>
      <p:sp>
        <p:nvSpPr>
          <p:cNvPr id="35" name="正方形/長方形 34">
            <a:extLst>
              <a:ext uri="{FF2B5EF4-FFF2-40B4-BE49-F238E27FC236}">
                <a16:creationId xmlns:a16="http://schemas.microsoft.com/office/drawing/2014/main" id="{57600244-E22A-4572-8437-438EB08CE7F2}"/>
              </a:ext>
            </a:extLst>
          </p:cNvPr>
          <p:cNvSpPr/>
          <p:nvPr/>
        </p:nvSpPr>
        <p:spPr>
          <a:xfrm>
            <a:off x="4844076" y="1749867"/>
            <a:ext cx="935360" cy="242312"/>
          </a:xfrm>
          <a:prstGeom prst="rect">
            <a:avLst/>
          </a:prstGeom>
          <a:solidFill>
            <a:srgbClr val="FF99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a:t>L1</a:t>
            </a:r>
            <a:endParaRPr kumimoji="1" lang="ja-JP" altLang="en-US" dirty="0"/>
          </a:p>
        </p:txBody>
      </p:sp>
      <p:sp>
        <p:nvSpPr>
          <p:cNvPr id="37" name="正方形/長方形 36">
            <a:extLst>
              <a:ext uri="{FF2B5EF4-FFF2-40B4-BE49-F238E27FC236}">
                <a16:creationId xmlns:a16="http://schemas.microsoft.com/office/drawing/2014/main" id="{660898BD-D9D5-46B2-8CDF-385AFE9D9308}"/>
              </a:ext>
            </a:extLst>
          </p:cNvPr>
          <p:cNvSpPr/>
          <p:nvPr/>
        </p:nvSpPr>
        <p:spPr>
          <a:xfrm>
            <a:off x="6462704" y="1731064"/>
            <a:ext cx="935360" cy="242312"/>
          </a:xfrm>
          <a:prstGeom prst="rect">
            <a:avLst/>
          </a:prstGeom>
          <a:solidFill>
            <a:srgbClr val="FF99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a:t>L1</a:t>
            </a:r>
            <a:endParaRPr kumimoji="1" lang="ja-JP" altLang="en-US" dirty="0"/>
          </a:p>
        </p:txBody>
      </p:sp>
      <p:cxnSp>
        <p:nvCxnSpPr>
          <p:cNvPr id="39" name="直線コネクタ 38">
            <a:extLst>
              <a:ext uri="{FF2B5EF4-FFF2-40B4-BE49-F238E27FC236}">
                <a16:creationId xmlns:a16="http://schemas.microsoft.com/office/drawing/2014/main" id="{528B6070-07EB-4E1D-BB52-7145FB9947D0}"/>
              </a:ext>
            </a:extLst>
          </p:cNvPr>
          <p:cNvCxnSpPr/>
          <p:nvPr/>
        </p:nvCxnSpPr>
        <p:spPr>
          <a:xfrm>
            <a:off x="3707904" y="2420888"/>
            <a:ext cx="0" cy="814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0" name="直線コネクタ 39">
            <a:extLst>
              <a:ext uri="{FF2B5EF4-FFF2-40B4-BE49-F238E27FC236}">
                <a16:creationId xmlns:a16="http://schemas.microsoft.com/office/drawing/2014/main" id="{E0E09656-A459-49F8-848B-FB5C0795ED80}"/>
              </a:ext>
            </a:extLst>
          </p:cNvPr>
          <p:cNvCxnSpPr/>
          <p:nvPr/>
        </p:nvCxnSpPr>
        <p:spPr>
          <a:xfrm>
            <a:off x="2051720" y="2051456"/>
            <a:ext cx="0" cy="814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1" name="直線コネクタ 40">
            <a:extLst>
              <a:ext uri="{FF2B5EF4-FFF2-40B4-BE49-F238E27FC236}">
                <a16:creationId xmlns:a16="http://schemas.microsoft.com/office/drawing/2014/main" id="{98EA0D9A-DF0D-4335-B484-E0BE6F00CE1C}"/>
              </a:ext>
            </a:extLst>
          </p:cNvPr>
          <p:cNvCxnSpPr/>
          <p:nvPr/>
        </p:nvCxnSpPr>
        <p:spPr>
          <a:xfrm>
            <a:off x="3707904" y="2060848"/>
            <a:ext cx="0" cy="814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3" name="テキスト ボックス 2">
            <a:extLst>
              <a:ext uri="{FF2B5EF4-FFF2-40B4-BE49-F238E27FC236}">
                <a16:creationId xmlns:a16="http://schemas.microsoft.com/office/drawing/2014/main" id="{7B425A5C-FA99-4215-A8E7-69710F1EBA19}"/>
              </a:ext>
            </a:extLst>
          </p:cNvPr>
          <p:cNvSpPr txBox="1"/>
          <p:nvPr/>
        </p:nvSpPr>
        <p:spPr>
          <a:xfrm>
            <a:off x="6444534" y="2174904"/>
            <a:ext cx="1582484" cy="369332"/>
          </a:xfrm>
          <a:prstGeom prst="rect">
            <a:avLst/>
          </a:prstGeom>
          <a:noFill/>
        </p:spPr>
        <p:txBody>
          <a:bodyPr wrap="none" rtlCol="0">
            <a:spAutoFit/>
          </a:bodyPr>
          <a:lstStyle/>
          <a:p>
            <a:r>
              <a:rPr kumimoji="1" lang="en-US" altLang="ja-JP" dirty="0"/>
              <a:t>Snoop</a:t>
            </a:r>
            <a:r>
              <a:rPr kumimoji="1" lang="ja-JP" altLang="en-US" dirty="0"/>
              <a:t> </a:t>
            </a:r>
            <a:r>
              <a:rPr kumimoji="1" lang="en-US" altLang="ja-JP" dirty="0"/>
              <a:t>Cache</a:t>
            </a:r>
            <a:endParaRPr kumimoji="1" lang="ja-JP" altLang="en-US" dirty="0"/>
          </a:p>
        </p:txBody>
      </p:sp>
      <p:sp>
        <p:nvSpPr>
          <p:cNvPr id="42" name="テキスト ボックス 41">
            <a:extLst>
              <a:ext uri="{FF2B5EF4-FFF2-40B4-BE49-F238E27FC236}">
                <a16:creationId xmlns:a16="http://schemas.microsoft.com/office/drawing/2014/main" id="{C56B572D-23A2-481D-818A-933E53D3099E}"/>
              </a:ext>
            </a:extLst>
          </p:cNvPr>
          <p:cNvSpPr txBox="1"/>
          <p:nvPr/>
        </p:nvSpPr>
        <p:spPr>
          <a:xfrm>
            <a:off x="1439606" y="2276922"/>
            <a:ext cx="582211" cy="369332"/>
          </a:xfrm>
          <a:prstGeom prst="rect">
            <a:avLst/>
          </a:prstGeom>
          <a:noFill/>
        </p:spPr>
        <p:txBody>
          <a:bodyPr wrap="none" rtlCol="0">
            <a:spAutoFit/>
          </a:bodyPr>
          <a:lstStyle/>
          <a:p>
            <a:r>
              <a:rPr lang="en-US" altLang="ja-JP" dirty="0"/>
              <a:t>Bus</a:t>
            </a:r>
            <a:endParaRPr kumimoji="1" lang="ja-JP" altLang="en-US" dirty="0"/>
          </a:p>
        </p:txBody>
      </p:sp>
      <p:sp>
        <p:nvSpPr>
          <p:cNvPr id="43" name="テキスト ボックス 42">
            <a:extLst>
              <a:ext uri="{FF2B5EF4-FFF2-40B4-BE49-F238E27FC236}">
                <a16:creationId xmlns:a16="http://schemas.microsoft.com/office/drawing/2014/main" id="{0E25BC12-504E-490C-92B2-19940A3C5D66}"/>
              </a:ext>
            </a:extLst>
          </p:cNvPr>
          <p:cNvSpPr txBox="1"/>
          <p:nvPr/>
        </p:nvSpPr>
        <p:spPr>
          <a:xfrm>
            <a:off x="3157890" y="3241770"/>
            <a:ext cx="1120820" cy="369332"/>
          </a:xfrm>
          <a:prstGeom prst="rect">
            <a:avLst/>
          </a:prstGeom>
          <a:noFill/>
        </p:spPr>
        <p:txBody>
          <a:bodyPr wrap="none" rtlCol="0">
            <a:spAutoFit/>
          </a:bodyPr>
          <a:lstStyle/>
          <a:p>
            <a:r>
              <a:rPr kumimoji="1" lang="en-US" altLang="ja-JP" dirty="0"/>
              <a:t>Crossbar</a:t>
            </a:r>
            <a:endParaRPr kumimoji="1" lang="ja-JP" altLang="en-US" dirty="0"/>
          </a:p>
        </p:txBody>
      </p:sp>
    </p:spTree>
    <p:extLst>
      <p:ext uri="{BB962C8B-B14F-4D97-AF65-F5344CB8AC3E}">
        <p14:creationId xmlns:p14="http://schemas.microsoft.com/office/powerpoint/2010/main" val="2595623827"/>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ChangeArrowheads="1"/>
          </p:cNvSpPr>
          <p:nvPr>
            <p:ph type="title"/>
          </p:nvPr>
        </p:nvSpPr>
        <p:spPr/>
        <p:txBody>
          <a:bodyPr/>
          <a:lstStyle/>
          <a:p>
            <a:pPr eaLnBrk="1" hangingPunct="1"/>
            <a:r>
              <a:rPr lang="en-US" altLang="ja-JP"/>
              <a:t>SUN T1</a:t>
            </a:r>
          </a:p>
        </p:txBody>
      </p:sp>
      <p:sp>
        <p:nvSpPr>
          <p:cNvPr id="55299" name="Rectangle 3"/>
          <p:cNvSpPr>
            <a:spLocks noChangeArrowheads="1"/>
          </p:cNvSpPr>
          <p:nvPr/>
        </p:nvSpPr>
        <p:spPr bwMode="auto">
          <a:xfrm>
            <a:off x="1116013" y="1268413"/>
            <a:ext cx="503237" cy="50482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b="1"/>
              <a:t>Core</a:t>
            </a:r>
          </a:p>
        </p:txBody>
      </p:sp>
      <p:sp>
        <p:nvSpPr>
          <p:cNvPr id="55300" name="Rectangle 4"/>
          <p:cNvSpPr>
            <a:spLocks noChangeArrowheads="1"/>
          </p:cNvSpPr>
          <p:nvPr/>
        </p:nvSpPr>
        <p:spPr bwMode="auto">
          <a:xfrm>
            <a:off x="1116013" y="1844675"/>
            <a:ext cx="503237" cy="50482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b="1"/>
              <a:t>Core</a:t>
            </a:r>
          </a:p>
        </p:txBody>
      </p:sp>
      <p:sp>
        <p:nvSpPr>
          <p:cNvPr id="55301" name="Rectangle 5"/>
          <p:cNvSpPr>
            <a:spLocks noChangeArrowheads="1"/>
          </p:cNvSpPr>
          <p:nvPr/>
        </p:nvSpPr>
        <p:spPr bwMode="auto">
          <a:xfrm>
            <a:off x="1116013" y="2420938"/>
            <a:ext cx="503237" cy="50482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b="1"/>
              <a:t>Core</a:t>
            </a:r>
          </a:p>
        </p:txBody>
      </p:sp>
      <p:sp>
        <p:nvSpPr>
          <p:cNvPr id="55302" name="Rectangle 6"/>
          <p:cNvSpPr>
            <a:spLocks noChangeArrowheads="1"/>
          </p:cNvSpPr>
          <p:nvPr/>
        </p:nvSpPr>
        <p:spPr bwMode="auto">
          <a:xfrm>
            <a:off x="1116013" y="2997200"/>
            <a:ext cx="503237" cy="50482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b="1"/>
              <a:t>Core</a:t>
            </a:r>
          </a:p>
        </p:txBody>
      </p:sp>
      <p:sp>
        <p:nvSpPr>
          <p:cNvPr id="55303" name="Rectangle 7"/>
          <p:cNvSpPr>
            <a:spLocks noChangeArrowheads="1"/>
          </p:cNvSpPr>
          <p:nvPr/>
        </p:nvSpPr>
        <p:spPr bwMode="auto">
          <a:xfrm>
            <a:off x="1116013" y="3571875"/>
            <a:ext cx="503237" cy="50482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b="1"/>
              <a:t>Core</a:t>
            </a:r>
          </a:p>
        </p:txBody>
      </p:sp>
      <p:sp>
        <p:nvSpPr>
          <p:cNvPr id="55304" name="Rectangle 8"/>
          <p:cNvSpPr>
            <a:spLocks noChangeArrowheads="1"/>
          </p:cNvSpPr>
          <p:nvPr/>
        </p:nvSpPr>
        <p:spPr bwMode="auto">
          <a:xfrm>
            <a:off x="1116013" y="4148138"/>
            <a:ext cx="503237" cy="50482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b="1"/>
              <a:t>Core</a:t>
            </a:r>
          </a:p>
        </p:txBody>
      </p:sp>
      <p:sp>
        <p:nvSpPr>
          <p:cNvPr id="55305" name="Rectangle 9"/>
          <p:cNvSpPr>
            <a:spLocks noChangeArrowheads="1"/>
          </p:cNvSpPr>
          <p:nvPr/>
        </p:nvSpPr>
        <p:spPr bwMode="auto">
          <a:xfrm>
            <a:off x="1116013" y="4724400"/>
            <a:ext cx="503237" cy="50482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b="1"/>
              <a:t>Core</a:t>
            </a:r>
          </a:p>
        </p:txBody>
      </p:sp>
      <p:sp>
        <p:nvSpPr>
          <p:cNvPr id="55306" name="Rectangle 10"/>
          <p:cNvSpPr>
            <a:spLocks noChangeArrowheads="1"/>
          </p:cNvSpPr>
          <p:nvPr/>
        </p:nvSpPr>
        <p:spPr bwMode="auto">
          <a:xfrm>
            <a:off x="1116013" y="5300663"/>
            <a:ext cx="503237" cy="50482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b="1"/>
              <a:t>Core</a:t>
            </a:r>
          </a:p>
        </p:txBody>
      </p:sp>
      <p:sp>
        <p:nvSpPr>
          <p:cNvPr id="55307" name="Rectangle 11"/>
          <p:cNvSpPr>
            <a:spLocks noChangeArrowheads="1"/>
          </p:cNvSpPr>
          <p:nvPr/>
        </p:nvSpPr>
        <p:spPr bwMode="auto">
          <a:xfrm>
            <a:off x="3132138" y="2205038"/>
            <a:ext cx="1368425" cy="2232025"/>
          </a:xfrm>
          <a:prstGeom prst="rect">
            <a:avLst/>
          </a:prstGeom>
          <a:solidFill>
            <a:srgbClr val="FFFF66"/>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b="1"/>
              <a:t>Crossbar</a:t>
            </a:r>
          </a:p>
          <a:p>
            <a:pPr algn="ctr" eaLnBrk="1" hangingPunct="1"/>
            <a:r>
              <a:rPr lang="en-US" altLang="ja-JP" b="1"/>
              <a:t>Switch</a:t>
            </a:r>
          </a:p>
        </p:txBody>
      </p:sp>
      <p:sp>
        <p:nvSpPr>
          <p:cNvPr id="55308" name="Rectangle 12"/>
          <p:cNvSpPr>
            <a:spLocks noChangeArrowheads="1"/>
          </p:cNvSpPr>
          <p:nvPr/>
        </p:nvSpPr>
        <p:spPr bwMode="auto">
          <a:xfrm>
            <a:off x="3132138" y="5084763"/>
            <a:ext cx="1512887" cy="792162"/>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b="1"/>
              <a:t>FPU</a:t>
            </a:r>
          </a:p>
        </p:txBody>
      </p:sp>
      <p:sp>
        <p:nvSpPr>
          <p:cNvPr id="55309" name="Rectangle 13"/>
          <p:cNvSpPr>
            <a:spLocks noChangeArrowheads="1"/>
          </p:cNvSpPr>
          <p:nvPr/>
        </p:nvSpPr>
        <p:spPr bwMode="auto">
          <a:xfrm>
            <a:off x="5940425" y="1196975"/>
            <a:ext cx="1079500" cy="792163"/>
          </a:xfrm>
          <a:prstGeom prst="rect">
            <a:avLst/>
          </a:prstGeom>
          <a:solidFill>
            <a:srgbClr val="FF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b="1"/>
              <a:t>L2</a:t>
            </a:r>
          </a:p>
          <a:p>
            <a:pPr algn="ctr" eaLnBrk="1" hangingPunct="1"/>
            <a:r>
              <a:rPr lang="en-US" altLang="ja-JP" b="1"/>
              <a:t>Cache</a:t>
            </a:r>
          </a:p>
          <a:p>
            <a:pPr algn="ctr" eaLnBrk="1" hangingPunct="1"/>
            <a:r>
              <a:rPr lang="en-US" altLang="ja-JP" b="1"/>
              <a:t>bank</a:t>
            </a:r>
          </a:p>
        </p:txBody>
      </p:sp>
      <p:sp>
        <p:nvSpPr>
          <p:cNvPr id="55310" name="Rectangle 14"/>
          <p:cNvSpPr>
            <a:spLocks noChangeArrowheads="1"/>
          </p:cNvSpPr>
          <p:nvPr/>
        </p:nvSpPr>
        <p:spPr bwMode="auto">
          <a:xfrm>
            <a:off x="5940425" y="1989138"/>
            <a:ext cx="1081088" cy="287337"/>
          </a:xfrm>
          <a:prstGeom prst="rect">
            <a:avLst/>
          </a:prstGeom>
          <a:solidFill>
            <a:srgbClr val="99FF33"/>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b="1"/>
              <a:t>Directory</a:t>
            </a:r>
          </a:p>
        </p:txBody>
      </p:sp>
      <p:sp>
        <p:nvSpPr>
          <p:cNvPr id="55311" name="Rectangle 15"/>
          <p:cNvSpPr>
            <a:spLocks noChangeArrowheads="1"/>
          </p:cNvSpPr>
          <p:nvPr/>
        </p:nvSpPr>
        <p:spPr bwMode="auto">
          <a:xfrm>
            <a:off x="5940425" y="2493963"/>
            <a:ext cx="1079500" cy="792162"/>
          </a:xfrm>
          <a:prstGeom prst="rect">
            <a:avLst/>
          </a:prstGeom>
          <a:solidFill>
            <a:srgbClr val="FF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b="1"/>
              <a:t>L2</a:t>
            </a:r>
          </a:p>
          <a:p>
            <a:pPr algn="ctr" eaLnBrk="1" hangingPunct="1"/>
            <a:r>
              <a:rPr lang="en-US" altLang="ja-JP" b="1"/>
              <a:t>Cache</a:t>
            </a:r>
          </a:p>
          <a:p>
            <a:pPr algn="ctr" eaLnBrk="1" hangingPunct="1"/>
            <a:r>
              <a:rPr lang="en-US" altLang="ja-JP" b="1"/>
              <a:t>bank</a:t>
            </a:r>
          </a:p>
        </p:txBody>
      </p:sp>
      <p:sp>
        <p:nvSpPr>
          <p:cNvPr id="55312" name="Rectangle 16"/>
          <p:cNvSpPr>
            <a:spLocks noChangeArrowheads="1"/>
          </p:cNvSpPr>
          <p:nvPr/>
        </p:nvSpPr>
        <p:spPr bwMode="auto">
          <a:xfrm>
            <a:off x="5940425" y="3286125"/>
            <a:ext cx="1081088" cy="287338"/>
          </a:xfrm>
          <a:prstGeom prst="rect">
            <a:avLst/>
          </a:prstGeom>
          <a:solidFill>
            <a:srgbClr val="99FF33"/>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b="1"/>
              <a:t>Directory</a:t>
            </a:r>
          </a:p>
        </p:txBody>
      </p:sp>
      <p:sp>
        <p:nvSpPr>
          <p:cNvPr id="55313" name="Rectangle 17"/>
          <p:cNvSpPr>
            <a:spLocks noChangeArrowheads="1"/>
          </p:cNvSpPr>
          <p:nvPr/>
        </p:nvSpPr>
        <p:spPr bwMode="auto">
          <a:xfrm>
            <a:off x="5940425" y="3790950"/>
            <a:ext cx="1079500" cy="792163"/>
          </a:xfrm>
          <a:prstGeom prst="rect">
            <a:avLst/>
          </a:prstGeom>
          <a:solidFill>
            <a:srgbClr val="FF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b="1"/>
              <a:t>L2</a:t>
            </a:r>
          </a:p>
          <a:p>
            <a:pPr algn="ctr" eaLnBrk="1" hangingPunct="1"/>
            <a:r>
              <a:rPr lang="en-US" altLang="ja-JP" b="1"/>
              <a:t>Cache</a:t>
            </a:r>
          </a:p>
          <a:p>
            <a:pPr algn="ctr" eaLnBrk="1" hangingPunct="1"/>
            <a:r>
              <a:rPr lang="en-US" altLang="ja-JP" b="1"/>
              <a:t>bank</a:t>
            </a:r>
          </a:p>
        </p:txBody>
      </p:sp>
      <p:sp>
        <p:nvSpPr>
          <p:cNvPr id="55314" name="Rectangle 18"/>
          <p:cNvSpPr>
            <a:spLocks noChangeArrowheads="1"/>
          </p:cNvSpPr>
          <p:nvPr/>
        </p:nvSpPr>
        <p:spPr bwMode="auto">
          <a:xfrm>
            <a:off x="5940425" y="4583113"/>
            <a:ext cx="1081088" cy="287337"/>
          </a:xfrm>
          <a:prstGeom prst="rect">
            <a:avLst/>
          </a:prstGeom>
          <a:solidFill>
            <a:srgbClr val="99FF33"/>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b="1"/>
              <a:t>Directory</a:t>
            </a:r>
          </a:p>
        </p:txBody>
      </p:sp>
      <p:sp>
        <p:nvSpPr>
          <p:cNvPr id="55315" name="Rectangle 19"/>
          <p:cNvSpPr>
            <a:spLocks noChangeArrowheads="1"/>
          </p:cNvSpPr>
          <p:nvPr/>
        </p:nvSpPr>
        <p:spPr bwMode="auto">
          <a:xfrm>
            <a:off x="5940425" y="5087938"/>
            <a:ext cx="1079500" cy="792162"/>
          </a:xfrm>
          <a:prstGeom prst="rect">
            <a:avLst/>
          </a:prstGeom>
          <a:solidFill>
            <a:srgbClr val="FF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b="1"/>
              <a:t>L2</a:t>
            </a:r>
          </a:p>
          <a:p>
            <a:pPr algn="ctr" eaLnBrk="1" hangingPunct="1"/>
            <a:r>
              <a:rPr lang="en-US" altLang="ja-JP" b="1"/>
              <a:t>Cache</a:t>
            </a:r>
          </a:p>
          <a:p>
            <a:pPr algn="ctr" eaLnBrk="1" hangingPunct="1"/>
            <a:r>
              <a:rPr lang="en-US" altLang="ja-JP" b="1"/>
              <a:t>bank</a:t>
            </a:r>
          </a:p>
        </p:txBody>
      </p:sp>
      <p:sp>
        <p:nvSpPr>
          <p:cNvPr id="55316" name="Rectangle 20"/>
          <p:cNvSpPr>
            <a:spLocks noChangeArrowheads="1"/>
          </p:cNvSpPr>
          <p:nvPr/>
        </p:nvSpPr>
        <p:spPr bwMode="auto">
          <a:xfrm>
            <a:off x="5940425" y="5880100"/>
            <a:ext cx="1081088" cy="287338"/>
          </a:xfrm>
          <a:prstGeom prst="rect">
            <a:avLst/>
          </a:prstGeom>
          <a:solidFill>
            <a:srgbClr val="99FF33"/>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b="1"/>
              <a:t>Directory</a:t>
            </a:r>
          </a:p>
        </p:txBody>
      </p:sp>
      <p:sp>
        <p:nvSpPr>
          <p:cNvPr id="55317" name="Line 21"/>
          <p:cNvSpPr>
            <a:spLocks noChangeShapeType="1"/>
          </p:cNvSpPr>
          <p:nvPr/>
        </p:nvSpPr>
        <p:spPr bwMode="auto">
          <a:xfrm>
            <a:off x="1619250" y="1557338"/>
            <a:ext cx="1512888" cy="7921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5318" name="Line 22"/>
          <p:cNvSpPr>
            <a:spLocks noChangeShapeType="1"/>
          </p:cNvSpPr>
          <p:nvPr/>
        </p:nvSpPr>
        <p:spPr bwMode="auto">
          <a:xfrm>
            <a:off x="1619250" y="2133600"/>
            <a:ext cx="1512888" cy="35877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5319" name="Line 23"/>
          <p:cNvSpPr>
            <a:spLocks noChangeShapeType="1"/>
          </p:cNvSpPr>
          <p:nvPr/>
        </p:nvSpPr>
        <p:spPr bwMode="auto">
          <a:xfrm>
            <a:off x="1619250" y="2708275"/>
            <a:ext cx="151288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5320" name="Line 24"/>
          <p:cNvSpPr>
            <a:spLocks noChangeShapeType="1"/>
          </p:cNvSpPr>
          <p:nvPr/>
        </p:nvSpPr>
        <p:spPr bwMode="auto">
          <a:xfrm flipV="1">
            <a:off x="1619250" y="2924175"/>
            <a:ext cx="1512888" cy="36036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5321" name="Line 25"/>
          <p:cNvSpPr>
            <a:spLocks noChangeShapeType="1"/>
          </p:cNvSpPr>
          <p:nvPr/>
        </p:nvSpPr>
        <p:spPr bwMode="auto">
          <a:xfrm flipV="1">
            <a:off x="1619250" y="3141663"/>
            <a:ext cx="1512888" cy="71913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5322" name="Line 26"/>
          <p:cNvSpPr>
            <a:spLocks noChangeShapeType="1"/>
          </p:cNvSpPr>
          <p:nvPr/>
        </p:nvSpPr>
        <p:spPr bwMode="auto">
          <a:xfrm flipV="1">
            <a:off x="1619250" y="3357563"/>
            <a:ext cx="1512888" cy="10795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5323" name="Line 27"/>
          <p:cNvSpPr>
            <a:spLocks noChangeShapeType="1"/>
          </p:cNvSpPr>
          <p:nvPr/>
        </p:nvSpPr>
        <p:spPr bwMode="auto">
          <a:xfrm flipV="1">
            <a:off x="1619250" y="3644900"/>
            <a:ext cx="1512888" cy="13684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5324" name="Line 28"/>
          <p:cNvSpPr>
            <a:spLocks noChangeShapeType="1"/>
          </p:cNvSpPr>
          <p:nvPr/>
        </p:nvSpPr>
        <p:spPr bwMode="auto">
          <a:xfrm flipV="1">
            <a:off x="1619250" y="3860800"/>
            <a:ext cx="1512888" cy="165576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5325" name="Line 29"/>
          <p:cNvSpPr>
            <a:spLocks noChangeShapeType="1"/>
          </p:cNvSpPr>
          <p:nvPr/>
        </p:nvSpPr>
        <p:spPr bwMode="auto">
          <a:xfrm flipV="1">
            <a:off x="3851275" y="4437063"/>
            <a:ext cx="0" cy="6477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5326" name="Line 30"/>
          <p:cNvSpPr>
            <a:spLocks noChangeShapeType="1"/>
          </p:cNvSpPr>
          <p:nvPr/>
        </p:nvSpPr>
        <p:spPr bwMode="auto">
          <a:xfrm flipV="1">
            <a:off x="4500563" y="1628775"/>
            <a:ext cx="1439862" cy="79216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5327" name="Line 31"/>
          <p:cNvSpPr>
            <a:spLocks noChangeShapeType="1"/>
          </p:cNvSpPr>
          <p:nvPr/>
        </p:nvSpPr>
        <p:spPr bwMode="auto">
          <a:xfrm flipV="1">
            <a:off x="4500563" y="2852738"/>
            <a:ext cx="1439862" cy="7143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5328" name="Line 32"/>
          <p:cNvSpPr>
            <a:spLocks noChangeShapeType="1"/>
          </p:cNvSpPr>
          <p:nvPr/>
        </p:nvSpPr>
        <p:spPr bwMode="auto">
          <a:xfrm>
            <a:off x="4500563" y="3429000"/>
            <a:ext cx="1439862" cy="7207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5329" name="Line 33"/>
          <p:cNvSpPr>
            <a:spLocks noChangeShapeType="1"/>
          </p:cNvSpPr>
          <p:nvPr/>
        </p:nvSpPr>
        <p:spPr bwMode="auto">
          <a:xfrm>
            <a:off x="4500563" y="3860800"/>
            <a:ext cx="1439862" cy="165576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5330" name="Text Box 34"/>
          <p:cNvSpPr txBox="1">
            <a:spLocks noChangeArrowheads="1"/>
          </p:cNvSpPr>
          <p:nvPr/>
        </p:nvSpPr>
        <p:spPr bwMode="auto">
          <a:xfrm>
            <a:off x="250825" y="5949950"/>
            <a:ext cx="3676650" cy="915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a:t>Single issue six-stage pipeline</a:t>
            </a:r>
          </a:p>
          <a:p>
            <a:pPr eaLnBrk="1" hangingPunct="1"/>
            <a:r>
              <a:rPr lang="en-US" altLang="ja-JP"/>
              <a:t>RISC with 16KB Instruction cache/</a:t>
            </a:r>
          </a:p>
          <a:p>
            <a:pPr eaLnBrk="1" hangingPunct="1"/>
            <a:r>
              <a:rPr lang="en-US" altLang="ja-JP"/>
              <a:t>8KB Data cache for L1</a:t>
            </a:r>
          </a:p>
        </p:txBody>
      </p:sp>
      <p:sp>
        <p:nvSpPr>
          <p:cNvPr id="55331" name="Text Box 35"/>
          <p:cNvSpPr txBox="1">
            <a:spLocks noChangeArrowheads="1"/>
          </p:cNvSpPr>
          <p:nvPr/>
        </p:nvSpPr>
        <p:spPr bwMode="auto">
          <a:xfrm>
            <a:off x="5056188" y="6329363"/>
            <a:ext cx="3232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a:t>Total 3MB, 64byte Interleaved</a:t>
            </a:r>
          </a:p>
        </p:txBody>
      </p:sp>
      <p:sp>
        <p:nvSpPr>
          <p:cNvPr id="55332" name="Line 36"/>
          <p:cNvSpPr>
            <a:spLocks noChangeShapeType="1"/>
          </p:cNvSpPr>
          <p:nvPr/>
        </p:nvSpPr>
        <p:spPr bwMode="auto">
          <a:xfrm>
            <a:off x="7019925" y="1700213"/>
            <a:ext cx="576263"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5333" name="Line 37"/>
          <p:cNvSpPr>
            <a:spLocks noChangeShapeType="1"/>
          </p:cNvSpPr>
          <p:nvPr/>
        </p:nvSpPr>
        <p:spPr bwMode="auto">
          <a:xfrm>
            <a:off x="7019925" y="2924175"/>
            <a:ext cx="576263"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5334" name="Line 38"/>
          <p:cNvSpPr>
            <a:spLocks noChangeShapeType="1"/>
          </p:cNvSpPr>
          <p:nvPr/>
        </p:nvSpPr>
        <p:spPr bwMode="auto">
          <a:xfrm>
            <a:off x="7019925" y="4148138"/>
            <a:ext cx="576263"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5335" name="Line 39"/>
          <p:cNvSpPr>
            <a:spLocks noChangeShapeType="1"/>
          </p:cNvSpPr>
          <p:nvPr/>
        </p:nvSpPr>
        <p:spPr bwMode="auto">
          <a:xfrm>
            <a:off x="7019925" y="5372100"/>
            <a:ext cx="576263"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5336" name="Text Box 40"/>
          <p:cNvSpPr txBox="1">
            <a:spLocks noChangeArrowheads="1"/>
          </p:cNvSpPr>
          <p:nvPr/>
        </p:nvSpPr>
        <p:spPr bwMode="auto">
          <a:xfrm>
            <a:off x="7720013" y="2800350"/>
            <a:ext cx="10096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a:t>Memory</a:t>
            </a:r>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2"/>
          <p:cNvSpPr>
            <a:spLocks noGrp="1" noChangeArrowheads="1"/>
          </p:cNvSpPr>
          <p:nvPr>
            <p:ph type="title"/>
          </p:nvPr>
        </p:nvSpPr>
        <p:spPr/>
        <p:txBody>
          <a:bodyPr/>
          <a:lstStyle/>
          <a:p>
            <a:pPr eaLnBrk="1" hangingPunct="1"/>
            <a:r>
              <a:rPr lang="en-US" altLang="ja-JP"/>
              <a:t>The earth simulator</a:t>
            </a:r>
          </a:p>
        </p:txBody>
      </p:sp>
      <p:grpSp>
        <p:nvGrpSpPr>
          <p:cNvPr id="72707" name="Group 3"/>
          <p:cNvGrpSpPr>
            <a:grpSpLocks/>
          </p:cNvGrpSpPr>
          <p:nvPr/>
        </p:nvGrpSpPr>
        <p:grpSpPr bwMode="auto">
          <a:xfrm>
            <a:off x="1042988" y="2565400"/>
            <a:ext cx="2089150" cy="3894138"/>
            <a:chOff x="657" y="1616"/>
            <a:chExt cx="1316" cy="2453"/>
          </a:xfrm>
        </p:grpSpPr>
        <p:grpSp>
          <p:nvGrpSpPr>
            <p:cNvPr id="72747" name="Group 4"/>
            <p:cNvGrpSpPr>
              <a:grpSpLocks/>
            </p:cNvGrpSpPr>
            <p:nvPr/>
          </p:nvGrpSpPr>
          <p:grpSpPr bwMode="auto">
            <a:xfrm>
              <a:off x="657" y="2160"/>
              <a:ext cx="318" cy="1633"/>
              <a:chOff x="657" y="1797"/>
              <a:chExt cx="318" cy="1633"/>
            </a:xfrm>
          </p:grpSpPr>
          <p:sp>
            <p:nvSpPr>
              <p:cNvPr id="72759" name="Rectangle 5"/>
              <p:cNvSpPr>
                <a:spLocks noChangeArrowheads="1"/>
              </p:cNvSpPr>
              <p:nvPr/>
            </p:nvSpPr>
            <p:spPr bwMode="auto">
              <a:xfrm>
                <a:off x="657" y="1797"/>
                <a:ext cx="318" cy="1633"/>
              </a:xfrm>
              <a:prstGeom prst="rect">
                <a:avLst/>
              </a:prstGeom>
              <a:solidFill>
                <a:srgbClr val="CCFF33"/>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endParaRPr lang="ja-JP" altLang="ja-JP"/>
              </a:p>
            </p:txBody>
          </p:sp>
          <p:sp>
            <p:nvSpPr>
              <p:cNvPr id="72760" name="Text Box 6"/>
              <p:cNvSpPr txBox="1">
                <a:spLocks noChangeArrowheads="1"/>
              </p:cNvSpPr>
              <p:nvPr/>
            </p:nvSpPr>
            <p:spPr bwMode="auto">
              <a:xfrm rot="-5400000">
                <a:off x="77" y="2514"/>
                <a:ext cx="1484"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a:latin typeface="Arial Black" panose="020B0A04020102020204" pitchFamily="34" charset="0"/>
                  </a:rPr>
                  <a:t>Vector Processor</a:t>
                </a:r>
              </a:p>
            </p:txBody>
          </p:sp>
        </p:grpSp>
        <p:grpSp>
          <p:nvGrpSpPr>
            <p:cNvPr id="72748" name="Group 7"/>
            <p:cNvGrpSpPr>
              <a:grpSpLocks/>
            </p:cNvGrpSpPr>
            <p:nvPr/>
          </p:nvGrpSpPr>
          <p:grpSpPr bwMode="auto">
            <a:xfrm>
              <a:off x="974" y="2160"/>
              <a:ext cx="318" cy="1633"/>
              <a:chOff x="657" y="1797"/>
              <a:chExt cx="318" cy="1633"/>
            </a:xfrm>
          </p:grpSpPr>
          <p:sp>
            <p:nvSpPr>
              <p:cNvPr id="72757" name="Rectangle 8"/>
              <p:cNvSpPr>
                <a:spLocks noChangeArrowheads="1"/>
              </p:cNvSpPr>
              <p:nvPr/>
            </p:nvSpPr>
            <p:spPr bwMode="auto">
              <a:xfrm>
                <a:off x="657" y="1797"/>
                <a:ext cx="318" cy="1633"/>
              </a:xfrm>
              <a:prstGeom prst="rect">
                <a:avLst/>
              </a:prstGeom>
              <a:solidFill>
                <a:srgbClr val="CCFF33"/>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endParaRPr lang="ja-JP" altLang="ja-JP"/>
              </a:p>
            </p:txBody>
          </p:sp>
          <p:sp>
            <p:nvSpPr>
              <p:cNvPr id="72758" name="Text Box 9"/>
              <p:cNvSpPr txBox="1">
                <a:spLocks noChangeArrowheads="1"/>
              </p:cNvSpPr>
              <p:nvPr/>
            </p:nvSpPr>
            <p:spPr bwMode="auto">
              <a:xfrm rot="-5400000">
                <a:off x="77" y="2514"/>
                <a:ext cx="1484"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a:latin typeface="Arial Black" panose="020B0A04020102020204" pitchFamily="34" charset="0"/>
                  </a:rPr>
                  <a:t>Vector Processor</a:t>
                </a:r>
              </a:p>
            </p:txBody>
          </p:sp>
        </p:grpSp>
        <p:sp>
          <p:nvSpPr>
            <p:cNvPr id="72749" name="Text Box 10"/>
            <p:cNvSpPr txBox="1">
              <a:spLocks noChangeArrowheads="1"/>
            </p:cNvSpPr>
            <p:nvPr/>
          </p:nvSpPr>
          <p:spPr bwMode="auto">
            <a:xfrm>
              <a:off x="1371" y="2717"/>
              <a:ext cx="260"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a:t>…</a:t>
              </a:r>
            </a:p>
          </p:txBody>
        </p:sp>
        <p:grpSp>
          <p:nvGrpSpPr>
            <p:cNvPr id="72750" name="Group 11"/>
            <p:cNvGrpSpPr>
              <a:grpSpLocks/>
            </p:cNvGrpSpPr>
            <p:nvPr/>
          </p:nvGrpSpPr>
          <p:grpSpPr bwMode="auto">
            <a:xfrm>
              <a:off x="1655" y="2160"/>
              <a:ext cx="318" cy="1633"/>
              <a:chOff x="657" y="1797"/>
              <a:chExt cx="318" cy="1633"/>
            </a:xfrm>
          </p:grpSpPr>
          <p:sp>
            <p:nvSpPr>
              <p:cNvPr id="72755" name="Rectangle 12"/>
              <p:cNvSpPr>
                <a:spLocks noChangeArrowheads="1"/>
              </p:cNvSpPr>
              <p:nvPr/>
            </p:nvSpPr>
            <p:spPr bwMode="auto">
              <a:xfrm>
                <a:off x="657" y="1797"/>
                <a:ext cx="318" cy="1633"/>
              </a:xfrm>
              <a:prstGeom prst="rect">
                <a:avLst/>
              </a:prstGeom>
              <a:solidFill>
                <a:srgbClr val="CCFF33"/>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endParaRPr lang="ja-JP" altLang="ja-JP"/>
              </a:p>
            </p:txBody>
          </p:sp>
          <p:sp>
            <p:nvSpPr>
              <p:cNvPr id="72756" name="Text Box 13"/>
              <p:cNvSpPr txBox="1">
                <a:spLocks noChangeArrowheads="1"/>
              </p:cNvSpPr>
              <p:nvPr/>
            </p:nvSpPr>
            <p:spPr bwMode="auto">
              <a:xfrm rot="-5400000">
                <a:off x="77" y="2514"/>
                <a:ext cx="1484"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a:latin typeface="Arial Black" panose="020B0A04020102020204" pitchFamily="34" charset="0"/>
                  </a:rPr>
                  <a:t>Vector Processor</a:t>
                </a:r>
              </a:p>
            </p:txBody>
          </p:sp>
        </p:grpSp>
        <p:sp>
          <p:nvSpPr>
            <p:cNvPr id="72751" name="Text Box 14"/>
            <p:cNvSpPr txBox="1">
              <a:spLocks noChangeArrowheads="1"/>
            </p:cNvSpPr>
            <p:nvPr/>
          </p:nvSpPr>
          <p:spPr bwMode="auto">
            <a:xfrm>
              <a:off x="703" y="3838"/>
              <a:ext cx="21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a:latin typeface="Arial Black" panose="020B0A04020102020204" pitchFamily="34" charset="0"/>
                </a:rPr>
                <a:t>0</a:t>
              </a:r>
            </a:p>
          </p:txBody>
        </p:sp>
        <p:sp>
          <p:nvSpPr>
            <p:cNvPr id="72752" name="Text Box 15"/>
            <p:cNvSpPr txBox="1">
              <a:spLocks noChangeArrowheads="1"/>
            </p:cNvSpPr>
            <p:nvPr/>
          </p:nvSpPr>
          <p:spPr bwMode="auto">
            <a:xfrm>
              <a:off x="1020" y="3838"/>
              <a:ext cx="21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a:latin typeface="Arial Black" panose="020B0A04020102020204" pitchFamily="34" charset="0"/>
                </a:rPr>
                <a:t>1</a:t>
              </a:r>
            </a:p>
          </p:txBody>
        </p:sp>
        <p:sp>
          <p:nvSpPr>
            <p:cNvPr id="72753" name="Text Box 16"/>
            <p:cNvSpPr txBox="1">
              <a:spLocks noChangeArrowheads="1"/>
            </p:cNvSpPr>
            <p:nvPr/>
          </p:nvSpPr>
          <p:spPr bwMode="auto">
            <a:xfrm>
              <a:off x="1701" y="3838"/>
              <a:ext cx="21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a:latin typeface="Arial Black" panose="020B0A04020102020204" pitchFamily="34" charset="0"/>
                </a:rPr>
                <a:t>7</a:t>
              </a:r>
            </a:p>
          </p:txBody>
        </p:sp>
        <p:sp>
          <p:nvSpPr>
            <p:cNvPr id="72754" name="Rectangle 17"/>
            <p:cNvSpPr>
              <a:spLocks noChangeArrowheads="1"/>
            </p:cNvSpPr>
            <p:nvPr/>
          </p:nvSpPr>
          <p:spPr bwMode="auto">
            <a:xfrm>
              <a:off x="657" y="1616"/>
              <a:ext cx="1316" cy="544"/>
            </a:xfrm>
            <a:prstGeom prst="rect">
              <a:avLst/>
            </a:prstGeom>
            <a:solidFill>
              <a:srgbClr val="FF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a:latin typeface="Arial Black" panose="020B0A04020102020204" pitchFamily="34" charset="0"/>
                </a:rPr>
                <a:t>Shared Memory</a:t>
              </a:r>
            </a:p>
            <a:p>
              <a:pPr algn="ctr" eaLnBrk="1" hangingPunct="1"/>
              <a:r>
                <a:rPr lang="en-US" altLang="ja-JP">
                  <a:latin typeface="Arial Black" panose="020B0A04020102020204" pitchFamily="34" charset="0"/>
                </a:rPr>
                <a:t>16GB</a:t>
              </a:r>
            </a:p>
          </p:txBody>
        </p:sp>
      </p:grpSp>
      <p:grpSp>
        <p:nvGrpSpPr>
          <p:cNvPr id="72708" name="Group 18"/>
          <p:cNvGrpSpPr>
            <a:grpSpLocks/>
          </p:cNvGrpSpPr>
          <p:nvPr/>
        </p:nvGrpSpPr>
        <p:grpSpPr bwMode="auto">
          <a:xfrm>
            <a:off x="3419475" y="2565400"/>
            <a:ext cx="2089150" cy="3894138"/>
            <a:chOff x="657" y="1616"/>
            <a:chExt cx="1316" cy="2453"/>
          </a:xfrm>
        </p:grpSpPr>
        <p:grpSp>
          <p:nvGrpSpPr>
            <p:cNvPr id="72733" name="Group 19"/>
            <p:cNvGrpSpPr>
              <a:grpSpLocks/>
            </p:cNvGrpSpPr>
            <p:nvPr/>
          </p:nvGrpSpPr>
          <p:grpSpPr bwMode="auto">
            <a:xfrm>
              <a:off x="657" y="2160"/>
              <a:ext cx="318" cy="1633"/>
              <a:chOff x="657" y="1797"/>
              <a:chExt cx="318" cy="1633"/>
            </a:xfrm>
          </p:grpSpPr>
          <p:sp>
            <p:nvSpPr>
              <p:cNvPr id="72745" name="Rectangle 20"/>
              <p:cNvSpPr>
                <a:spLocks noChangeArrowheads="1"/>
              </p:cNvSpPr>
              <p:nvPr/>
            </p:nvSpPr>
            <p:spPr bwMode="auto">
              <a:xfrm>
                <a:off x="657" y="1797"/>
                <a:ext cx="318" cy="1633"/>
              </a:xfrm>
              <a:prstGeom prst="rect">
                <a:avLst/>
              </a:prstGeom>
              <a:solidFill>
                <a:srgbClr val="CCFF33"/>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endParaRPr lang="ja-JP" altLang="ja-JP"/>
              </a:p>
            </p:txBody>
          </p:sp>
          <p:sp>
            <p:nvSpPr>
              <p:cNvPr id="72746" name="Text Box 21"/>
              <p:cNvSpPr txBox="1">
                <a:spLocks noChangeArrowheads="1"/>
              </p:cNvSpPr>
              <p:nvPr/>
            </p:nvSpPr>
            <p:spPr bwMode="auto">
              <a:xfrm rot="-5400000">
                <a:off x="77" y="2514"/>
                <a:ext cx="1484"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a:latin typeface="Arial Black" panose="020B0A04020102020204" pitchFamily="34" charset="0"/>
                  </a:rPr>
                  <a:t>Vector Processor</a:t>
                </a:r>
              </a:p>
            </p:txBody>
          </p:sp>
        </p:grpSp>
        <p:grpSp>
          <p:nvGrpSpPr>
            <p:cNvPr id="72734" name="Group 22"/>
            <p:cNvGrpSpPr>
              <a:grpSpLocks/>
            </p:cNvGrpSpPr>
            <p:nvPr/>
          </p:nvGrpSpPr>
          <p:grpSpPr bwMode="auto">
            <a:xfrm>
              <a:off x="974" y="2160"/>
              <a:ext cx="318" cy="1633"/>
              <a:chOff x="657" y="1797"/>
              <a:chExt cx="318" cy="1633"/>
            </a:xfrm>
          </p:grpSpPr>
          <p:sp>
            <p:nvSpPr>
              <p:cNvPr id="72743" name="Rectangle 23"/>
              <p:cNvSpPr>
                <a:spLocks noChangeArrowheads="1"/>
              </p:cNvSpPr>
              <p:nvPr/>
            </p:nvSpPr>
            <p:spPr bwMode="auto">
              <a:xfrm>
                <a:off x="657" y="1797"/>
                <a:ext cx="318" cy="1633"/>
              </a:xfrm>
              <a:prstGeom prst="rect">
                <a:avLst/>
              </a:prstGeom>
              <a:solidFill>
                <a:srgbClr val="CCFF33"/>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endParaRPr lang="ja-JP" altLang="ja-JP"/>
              </a:p>
            </p:txBody>
          </p:sp>
          <p:sp>
            <p:nvSpPr>
              <p:cNvPr id="72744" name="Text Box 24"/>
              <p:cNvSpPr txBox="1">
                <a:spLocks noChangeArrowheads="1"/>
              </p:cNvSpPr>
              <p:nvPr/>
            </p:nvSpPr>
            <p:spPr bwMode="auto">
              <a:xfrm rot="-5400000">
                <a:off x="77" y="2514"/>
                <a:ext cx="1484"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a:latin typeface="Arial Black" panose="020B0A04020102020204" pitchFamily="34" charset="0"/>
                  </a:rPr>
                  <a:t>Vector Processor</a:t>
                </a:r>
              </a:p>
            </p:txBody>
          </p:sp>
        </p:grpSp>
        <p:sp>
          <p:nvSpPr>
            <p:cNvPr id="72735" name="Text Box 25"/>
            <p:cNvSpPr txBox="1">
              <a:spLocks noChangeArrowheads="1"/>
            </p:cNvSpPr>
            <p:nvPr/>
          </p:nvSpPr>
          <p:spPr bwMode="auto">
            <a:xfrm>
              <a:off x="1371" y="2717"/>
              <a:ext cx="260"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a:t>…</a:t>
              </a:r>
            </a:p>
          </p:txBody>
        </p:sp>
        <p:grpSp>
          <p:nvGrpSpPr>
            <p:cNvPr id="72736" name="Group 26"/>
            <p:cNvGrpSpPr>
              <a:grpSpLocks/>
            </p:cNvGrpSpPr>
            <p:nvPr/>
          </p:nvGrpSpPr>
          <p:grpSpPr bwMode="auto">
            <a:xfrm>
              <a:off x="1655" y="2160"/>
              <a:ext cx="318" cy="1633"/>
              <a:chOff x="657" y="1797"/>
              <a:chExt cx="318" cy="1633"/>
            </a:xfrm>
          </p:grpSpPr>
          <p:sp>
            <p:nvSpPr>
              <p:cNvPr id="72741" name="Rectangle 27"/>
              <p:cNvSpPr>
                <a:spLocks noChangeArrowheads="1"/>
              </p:cNvSpPr>
              <p:nvPr/>
            </p:nvSpPr>
            <p:spPr bwMode="auto">
              <a:xfrm>
                <a:off x="657" y="1797"/>
                <a:ext cx="318" cy="1633"/>
              </a:xfrm>
              <a:prstGeom prst="rect">
                <a:avLst/>
              </a:prstGeom>
              <a:solidFill>
                <a:srgbClr val="CCFF33"/>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endParaRPr lang="ja-JP" altLang="ja-JP"/>
              </a:p>
            </p:txBody>
          </p:sp>
          <p:sp>
            <p:nvSpPr>
              <p:cNvPr id="72742" name="Text Box 28"/>
              <p:cNvSpPr txBox="1">
                <a:spLocks noChangeArrowheads="1"/>
              </p:cNvSpPr>
              <p:nvPr/>
            </p:nvSpPr>
            <p:spPr bwMode="auto">
              <a:xfrm rot="-5400000">
                <a:off x="77" y="2514"/>
                <a:ext cx="1484"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a:latin typeface="Arial Black" panose="020B0A04020102020204" pitchFamily="34" charset="0"/>
                  </a:rPr>
                  <a:t>Vector Processor</a:t>
                </a:r>
              </a:p>
            </p:txBody>
          </p:sp>
        </p:grpSp>
        <p:sp>
          <p:nvSpPr>
            <p:cNvPr id="72737" name="Text Box 29"/>
            <p:cNvSpPr txBox="1">
              <a:spLocks noChangeArrowheads="1"/>
            </p:cNvSpPr>
            <p:nvPr/>
          </p:nvSpPr>
          <p:spPr bwMode="auto">
            <a:xfrm>
              <a:off x="703" y="3838"/>
              <a:ext cx="21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a:latin typeface="Arial Black" panose="020B0A04020102020204" pitchFamily="34" charset="0"/>
                </a:rPr>
                <a:t>0</a:t>
              </a:r>
            </a:p>
          </p:txBody>
        </p:sp>
        <p:sp>
          <p:nvSpPr>
            <p:cNvPr id="72738" name="Text Box 30"/>
            <p:cNvSpPr txBox="1">
              <a:spLocks noChangeArrowheads="1"/>
            </p:cNvSpPr>
            <p:nvPr/>
          </p:nvSpPr>
          <p:spPr bwMode="auto">
            <a:xfrm>
              <a:off x="1020" y="3838"/>
              <a:ext cx="21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a:latin typeface="Arial Black" panose="020B0A04020102020204" pitchFamily="34" charset="0"/>
                </a:rPr>
                <a:t>1</a:t>
              </a:r>
            </a:p>
          </p:txBody>
        </p:sp>
        <p:sp>
          <p:nvSpPr>
            <p:cNvPr id="72739" name="Text Box 31"/>
            <p:cNvSpPr txBox="1">
              <a:spLocks noChangeArrowheads="1"/>
            </p:cNvSpPr>
            <p:nvPr/>
          </p:nvSpPr>
          <p:spPr bwMode="auto">
            <a:xfrm>
              <a:off x="1701" y="3838"/>
              <a:ext cx="21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a:latin typeface="Arial Black" panose="020B0A04020102020204" pitchFamily="34" charset="0"/>
                </a:rPr>
                <a:t>7</a:t>
              </a:r>
            </a:p>
          </p:txBody>
        </p:sp>
        <p:sp>
          <p:nvSpPr>
            <p:cNvPr id="72740" name="Rectangle 32"/>
            <p:cNvSpPr>
              <a:spLocks noChangeArrowheads="1"/>
            </p:cNvSpPr>
            <p:nvPr/>
          </p:nvSpPr>
          <p:spPr bwMode="auto">
            <a:xfrm>
              <a:off x="657" y="1616"/>
              <a:ext cx="1316" cy="544"/>
            </a:xfrm>
            <a:prstGeom prst="rect">
              <a:avLst/>
            </a:prstGeom>
            <a:solidFill>
              <a:srgbClr val="FF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a:latin typeface="Arial Black" panose="020B0A04020102020204" pitchFamily="34" charset="0"/>
                </a:rPr>
                <a:t>Shared Memory</a:t>
              </a:r>
            </a:p>
            <a:p>
              <a:pPr algn="ctr" eaLnBrk="1" hangingPunct="1"/>
              <a:r>
                <a:rPr lang="en-US" altLang="ja-JP">
                  <a:latin typeface="Arial Black" panose="020B0A04020102020204" pitchFamily="34" charset="0"/>
                </a:rPr>
                <a:t>16GB</a:t>
              </a:r>
            </a:p>
          </p:txBody>
        </p:sp>
      </p:grpSp>
      <p:grpSp>
        <p:nvGrpSpPr>
          <p:cNvPr id="72709" name="Group 33"/>
          <p:cNvGrpSpPr>
            <a:grpSpLocks/>
          </p:cNvGrpSpPr>
          <p:nvPr/>
        </p:nvGrpSpPr>
        <p:grpSpPr bwMode="auto">
          <a:xfrm>
            <a:off x="6732588" y="2565400"/>
            <a:ext cx="2089150" cy="3894138"/>
            <a:chOff x="657" y="1616"/>
            <a:chExt cx="1316" cy="2453"/>
          </a:xfrm>
        </p:grpSpPr>
        <p:grpSp>
          <p:nvGrpSpPr>
            <p:cNvPr id="72719" name="Group 34"/>
            <p:cNvGrpSpPr>
              <a:grpSpLocks/>
            </p:cNvGrpSpPr>
            <p:nvPr/>
          </p:nvGrpSpPr>
          <p:grpSpPr bwMode="auto">
            <a:xfrm>
              <a:off x="657" y="2160"/>
              <a:ext cx="318" cy="1633"/>
              <a:chOff x="657" y="1797"/>
              <a:chExt cx="318" cy="1633"/>
            </a:xfrm>
          </p:grpSpPr>
          <p:sp>
            <p:nvSpPr>
              <p:cNvPr id="72731" name="Rectangle 35"/>
              <p:cNvSpPr>
                <a:spLocks noChangeArrowheads="1"/>
              </p:cNvSpPr>
              <p:nvPr/>
            </p:nvSpPr>
            <p:spPr bwMode="auto">
              <a:xfrm>
                <a:off x="657" y="1797"/>
                <a:ext cx="318" cy="1633"/>
              </a:xfrm>
              <a:prstGeom prst="rect">
                <a:avLst/>
              </a:prstGeom>
              <a:solidFill>
                <a:srgbClr val="CCFF33"/>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endParaRPr lang="ja-JP" altLang="ja-JP"/>
              </a:p>
            </p:txBody>
          </p:sp>
          <p:sp>
            <p:nvSpPr>
              <p:cNvPr id="72732" name="Text Box 36"/>
              <p:cNvSpPr txBox="1">
                <a:spLocks noChangeArrowheads="1"/>
              </p:cNvSpPr>
              <p:nvPr/>
            </p:nvSpPr>
            <p:spPr bwMode="auto">
              <a:xfrm rot="-5400000">
                <a:off x="77" y="2514"/>
                <a:ext cx="1484"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a:latin typeface="Arial Black" panose="020B0A04020102020204" pitchFamily="34" charset="0"/>
                  </a:rPr>
                  <a:t>Vector Processor</a:t>
                </a:r>
              </a:p>
            </p:txBody>
          </p:sp>
        </p:grpSp>
        <p:grpSp>
          <p:nvGrpSpPr>
            <p:cNvPr id="72720" name="Group 37"/>
            <p:cNvGrpSpPr>
              <a:grpSpLocks/>
            </p:cNvGrpSpPr>
            <p:nvPr/>
          </p:nvGrpSpPr>
          <p:grpSpPr bwMode="auto">
            <a:xfrm>
              <a:off x="974" y="2160"/>
              <a:ext cx="318" cy="1633"/>
              <a:chOff x="657" y="1797"/>
              <a:chExt cx="318" cy="1633"/>
            </a:xfrm>
          </p:grpSpPr>
          <p:sp>
            <p:nvSpPr>
              <p:cNvPr id="72729" name="Rectangle 38"/>
              <p:cNvSpPr>
                <a:spLocks noChangeArrowheads="1"/>
              </p:cNvSpPr>
              <p:nvPr/>
            </p:nvSpPr>
            <p:spPr bwMode="auto">
              <a:xfrm>
                <a:off x="657" y="1797"/>
                <a:ext cx="318" cy="1633"/>
              </a:xfrm>
              <a:prstGeom prst="rect">
                <a:avLst/>
              </a:prstGeom>
              <a:solidFill>
                <a:srgbClr val="CCFF33"/>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endParaRPr lang="ja-JP" altLang="ja-JP"/>
              </a:p>
            </p:txBody>
          </p:sp>
          <p:sp>
            <p:nvSpPr>
              <p:cNvPr id="72730" name="Text Box 39"/>
              <p:cNvSpPr txBox="1">
                <a:spLocks noChangeArrowheads="1"/>
              </p:cNvSpPr>
              <p:nvPr/>
            </p:nvSpPr>
            <p:spPr bwMode="auto">
              <a:xfrm rot="-5400000">
                <a:off x="77" y="2514"/>
                <a:ext cx="1484"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a:latin typeface="Arial Black" panose="020B0A04020102020204" pitchFamily="34" charset="0"/>
                  </a:rPr>
                  <a:t>Vector Processor</a:t>
                </a:r>
              </a:p>
            </p:txBody>
          </p:sp>
        </p:grpSp>
        <p:sp>
          <p:nvSpPr>
            <p:cNvPr id="72721" name="Text Box 40"/>
            <p:cNvSpPr txBox="1">
              <a:spLocks noChangeArrowheads="1"/>
            </p:cNvSpPr>
            <p:nvPr/>
          </p:nvSpPr>
          <p:spPr bwMode="auto">
            <a:xfrm>
              <a:off x="1371" y="2717"/>
              <a:ext cx="260"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a:t>…</a:t>
              </a:r>
            </a:p>
          </p:txBody>
        </p:sp>
        <p:grpSp>
          <p:nvGrpSpPr>
            <p:cNvPr id="72722" name="Group 41"/>
            <p:cNvGrpSpPr>
              <a:grpSpLocks/>
            </p:cNvGrpSpPr>
            <p:nvPr/>
          </p:nvGrpSpPr>
          <p:grpSpPr bwMode="auto">
            <a:xfrm>
              <a:off x="1655" y="2160"/>
              <a:ext cx="318" cy="1633"/>
              <a:chOff x="657" y="1797"/>
              <a:chExt cx="318" cy="1633"/>
            </a:xfrm>
          </p:grpSpPr>
          <p:sp>
            <p:nvSpPr>
              <p:cNvPr id="72727" name="Rectangle 42"/>
              <p:cNvSpPr>
                <a:spLocks noChangeArrowheads="1"/>
              </p:cNvSpPr>
              <p:nvPr/>
            </p:nvSpPr>
            <p:spPr bwMode="auto">
              <a:xfrm>
                <a:off x="657" y="1797"/>
                <a:ext cx="318" cy="1633"/>
              </a:xfrm>
              <a:prstGeom prst="rect">
                <a:avLst/>
              </a:prstGeom>
              <a:solidFill>
                <a:srgbClr val="CCFF33"/>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endParaRPr lang="ja-JP" altLang="ja-JP"/>
              </a:p>
            </p:txBody>
          </p:sp>
          <p:sp>
            <p:nvSpPr>
              <p:cNvPr id="72728" name="Text Box 43"/>
              <p:cNvSpPr txBox="1">
                <a:spLocks noChangeArrowheads="1"/>
              </p:cNvSpPr>
              <p:nvPr/>
            </p:nvSpPr>
            <p:spPr bwMode="auto">
              <a:xfrm rot="-5400000">
                <a:off x="77" y="2514"/>
                <a:ext cx="1484"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a:latin typeface="Arial Black" panose="020B0A04020102020204" pitchFamily="34" charset="0"/>
                  </a:rPr>
                  <a:t>Vector Processor</a:t>
                </a:r>
              </a:p>
            </p:txBody>
          </p:sp>
        </p:grpSp>
        <p:sp>
          <p:nvSpPr>
            <p:cNvPr id="72723" name="Text Box 44"/>
            <p:cNvSpPr txBox="1">
              <a:spLocks noChangeArrowheads="1"/>
            </p:cNvSpPr>
            <p:nvPr/>
          </p:nvSpPr>
          <p:spPr bwMode="auto">
            <a:xfrm>
              <a:off x="703" y="3838"/>
              <a:ext cx="21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a:latin typeface="Arial Black" panose="020B0A04020102020204" pitchFamily="34" charset="0"/>
                </a:rPr>
                <a:t>0</a:t>
              </a:r>
            </a:p>
          </p:txBody>
        </p:sp>
        <p:sp>
          <p:nvSpPr>
            <p:cNvPr id="72724" name="Text Box 45"/>
            <p:cNvSpPr txBox="1">
              <a:spLocks noChangeArrowheads="1"/>
            </p:cNvSpPr>
            <p:nvPr/>
          </p:nvSpPr>
          <p:spPr bwMode="auto">
            <a:xfrm>
              <a:off x="1020" y="3838"/>
              <a:ext cx="21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a:latin typeface="Arial Black" panose="020B0A04020102020204" pitchFamily="34" charset="0"/>
                </a:rPr>
                <a:t>1</a:t>
              </a:r>
            </a:p>
          </p:txBody>
        </p:sp>
        <p:sp>
          <p:nvSpPr>
            <p:cNvPr id="72725" name="Text Box 46"/>
            <p:cNvSpPr txBox="1">
              <a:spLocks noChangeArrowheads="1"/>
            </p:cNvSpPr>
            <p:nvPr/>
          </p:nvSpPr>
          <p:spPr bwMode="auto">
            <a:xfrm>
              <a:off x="1701" y="3838"/>
              <a:ext cx="21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a:latin typeface="Arial Black" panose="020B0A04020102020204" pitchFamily="34" charset="0"/>
                </a:rPr>
                <a:t>7</a:t>
              </a:r>
            </a:p>
          </p:txBody>
        </p:sp>
        <p:sp>
          <p:nvSpPr>
            <p:cNvPr id="72726" name="Rectangle 47"/>
            <p:cNvSpPr>
              <a:spLocks noChangeArrowheads="1"/>
            </p:cNvSpPr>
            <p:nvPr/>
          </p:nvSpPr>
          <p:spPr bwMode="auto">
            <a:xfrm>
              <a:off x="657" y="1616"/>
              <a:ext cx="1316" cy="544"/>
            </a:xfrm>
            <a:prstGeom prst="rect">
              <a:avLst/>
            </a:prstGeom>
            <a:solidFill>
              <a:srgbClr val="FF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a:latin typeface="Arial Black" panose="020B0A04020102020204" pitchFamily="34" charset="0"/>
                </a:rPr>
                <a:t>Shared Memory</a:t>
              </a:r>
            </a:p>
            <a:p>
              <a:pPr algn="ctr" eaLnBrk="1" hangingPunct="1"/>
              <a:r>
                <a:rPr lang="en-US" altLang="ja-JP">
                  <a:latin typeface="Arial Black" panose="020B0A04020102020204" pitchFamily="34" charset="0"/>
                </a:rPr>
                <a:t>16GB</a:t>
              </a:r>
            </a:p>
          </p:txBody>
        </p:sp>
      </p:grpSp>
      <p:sp>
        <p:nvSpPr>
          <p:cNvPr id="72710" name="Text Box 48"/>
          <p:cNvSpPr txBox="1">
            <a:spLocks noChangeArrowheads="1"/>
          </p:cNvSpPr>
          <p:nvPr/>
        </p:nvSpPr>
        <p:spPr bwMode="auto">
          <a:xfrm>
            <a:off x="5703888" y="4105275"/>
            <a:ext cx="4889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a:latin typeface="Arial Black" panose="020B0A04020102020204" pitchFamily="34" charset="0"/>
              </a:rPr>
              <a:t>….</a:t>
            </a:r>
          </a:p>
        </p:txBody>
      </p:sp>
      <p:sp>
        <p:nvSpPr>
          <p:cNvPr id="72711" name="AutoShape 49"/>
          <p:cNvSpPr>
            <a:spLocks noChangeArrowheads="1"/>
          </p:cNvSpPr>
          <p:nvPr/>
        </p:nvSpPr>
        <p:spPr bwMode="auto">
          <a:xfrm>
            <a:off x="1042988" y="1268413"/>
            <a:ext cx="7705725" cy="720725"/>
          </a:xfrm>
          <a:prstGeom prst="roundRect">
            <a:avLst>
              <a:gd name="adj" fmla="val 16667"/>
            </a:avLst>
          </a:prstGeom>
          <a:solidFill>
            <a:srgbClr val="FFFF66"/>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a:latin typeface="Arial Black" panose="020B0A04020102020204" pitchFamily="34" charset="0"/>
              </a:rPr>
              <a:t>Interconnection Network (16GB/s x 2)</a:t>
            </a:r>
          </a:p>
        </p:txBody>
      </p:sp>
      <p:sp>
        <p:nvSpPr>
          <p:cNvPr id="72712" name="AutoShape 50"/>
          <p:cNvSpPr>
            <a:spLocks noChangeArrowheads="1"/>
          </p:cNvSpPr>
          <p:nvPr/>
        </p:nvSpPr>
        <p:spPr bwMode="auto">
          <a:xfrm>
            <a:off x="2051050" y="2060575"/>
            <a:ext cx="217488" cy="360363"/>
          </a:xfrm>
          <a:prstGeom prst="upDownArrow">
            <a:avLst>
              <a:gd name="adj1" fmla="val 50000"/>
              <a:gd name="adj2" fmla="val 33139"/>
            </a:avLst>
          </a:prstGeom>
          <a:solidFill>
            <a:srgbClr val="00FF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72713" name="AutoShape 51"/>
          <p:cNvSpPr>
            <a:spLocks noChangeArrowheads="1"/>
          </p:cNvSpPr>
          <p:nvPr/>
        </p:nvSpPr>
        <p:spPr bwMode="auto">
          <a:xfrm>
            <a:off x="4284663" y="2060575"/>
            <a:ext cx="217487" cy="360363"/>
          </a:xfrm>
          <a:prstGeom prst="upDownArrow">
            <a:avLst>
              <a:gd name="adj1" fmla="val 50000"/>
              <a:gd name="adj2" fmla="val 33139"/>
            </a:avLst>
          </a:prstGeom>
          <a:solidFill>
            <a:srgbClr val="00FF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72714" name="AutoShape 52"/>
          <p:cNvSpPr>
            <a:spLocks noChangeArrowheads="1"/>
          </p:cNvSpPr>
          <p:nvPr/>
        </p:nvSpPr>
        <p:spPr bwMode="auto">
          <a:xfrm>
            <a:off x="7667625" y="2060575"/>
            <a:ext cx="217488" cy="360363"/>
          </a:xfrm>
          <a:prstGeom prst="upDownArrow">
            <a:avLst>
              <a:gd name="adj1" fmla="val 50000"/>
              <a:gd name="adj2" fmla="val 33139"/>
            </a:avLst>
          </a:prstGeom>
          <a:solidFill>
            <a:srgbClr val="00FF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72715" name="Text Box 53"/>
          <p:cNvSpPr txBox="1">
            <a:spLocks noChangeArrowheads="1"/>
          </p:cNvSpPr>
          <p:nvPr/>
        </p:nvSpPr>
        <p:spPr bwMode="auto">
          <a:xfrm>
            <a:off x="1743075" y="6408738"/>
            <a:ext cx="10604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a:latin typeface="Arial Black" panose="020B0A04020102020204" pitchFamily="34" charset="0"/>
              </a:rPr>
              <a:t>Node 0</a:t>
            </a:r>
          </a:p>
        </p:txBody>
      </p:sp>
      <p:sp>
        <p:nvSpPr>
          <p:cNvPr id="72716" name="Text Box 54"/>
          <p:cNvSpPr txBox="1">
            <a:spLocks noChangeArrowheads="1"/>
          </p:cNvSpPr>
          <p:nvPr/>
        </p:nvSpPr>
        <p:spPr bwMode="auto">
          <a:xfrm>
            <a:off x="3995738" y="6491288"/>
            <a:ext cx="10604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a:latin typeface="Arial Black" panose="020B0A04020102020204" pitchFamily="34" charset="0"/>
              </a:rPr>
              <a:t>Node 1</a:t>
            </a:r>
          </a:p>
        </p:txBody>
      </p:sp>
      <p:sp>
        <p:nvSpPr>
          <p:cNvPr id="72717" name="Text Box 55"/>
          <p:cNvSpPr txBox="1">
            <a:spLocks noChangeArrowheads="1"/>
          </p:cNvSpPr>
          <p:nvPr/>
        </p:nvSpPr>
        <p:spPr bwMode="auto">
          <a:xfrm>
            <a:off x="7380288" y="6491288"/>
            <a:ext cx="13652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a:latin typeface="Arial Black" panose="020B0A04020102020204" pitchFamily="34" charset="0"/>
              </a:rPr>
              <a:t>Node 639</a:t>
            </a:r>
          </a:p>
        </p:txBody>
      </p:sp>
      <p:sp>
        <p:nvSpPr>
          <p:cNvPr id="72718" name="Text Box 56"/>
          <p:cNvSpPr txBox="1">
            <a:spLocks noChangeArrowheads="1"/>
          </p:cNvSpPr>
          <p:nvPr/>
        </p:nvSpPr>
        <p:spPr bwMode="auto">
          <a:xfrm>
            <a:off x="6673850" y="476250"/>
            <a:ext cx="247015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a:latin typeface="Arial Black" panose="020B0A04020102020204" pitchFamily="34" charset="0"/>
              </a:rPr>
              <a:t>Peak performance</a:t>
            </a:r>
          </a:p>
          <a:p>
            <a:pPr eaLnBrk="1" hangingPunct="1"/>
            <a:r>
              <a:rPr lang="en-US" altLang="ja-JP">
                <a:latin typeface="Arial Black" panose="020B0A04020102020204" pitchFamily="34" charset="0"/>
              </a:rPr>
              <a:t>40TFLOPS</a:t>
            </a:r>
          </a:p>
        </p:txBody>
      </p:sp>
    </p:spTree>
    <p:extLst>
      <p:ext uri="{BB962C8B-B14F-4D97-AF65-F5344CB8AC3E}">
        <p14:creationId xmlns:p14="http://schemas.microsoft.com/office/powerpoint/2010/main" val="999397434"/>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noChangeArrowheads="1"/>
          </p:cNvSpPr>
          <p:nvPr>
            <p:ph type="title"/>
          </p:nvPr>
        </p:nvSpPr>
        <p:spPr/>
        <p:txBody>
          <a:bodyPr/>
          <a:lstStyle/>
          <a:p>
            <a:pPr eaLnBrk="1" hangingPunct="1"/>
            <a:r>
              <a:rPr lang="en-US" altLang="ja-JP"/>
              <a:t>glossary 3</a:t>
            </a:r>
          </a:p>
        </p:txBody>
      </p:sp>
      <p:sp>
        <p:nvSpPr>
          <p:cNvPr id="56323" name="Rectangle 3"/>
          <p:cNvSpPr>
            <a:spLocks noGrp="1" noChangeArrowheads="1"/>
          </p:cNvSpPr>
          <p:nvPr>
            <p:ph type="body" idx="1"/>
          </p:nvPr>
        </p:nvSpPr>
        <p:spPr/>
        <p:txBody>
          <a:bodyPr/>
          <a:lstStyle/>
          <a:p>
            <a:pPr eaLnBrk="1" hangingPunct="1">
              <a:lnSpc>
                <a:spcPct val="90000"/>
              </a:lnSpc>
            </a:pPr>
            <a:r>
              <a:rPr lang="en-US" altLang="ja-JP" sz="2100"/>
              <a:t>Crossbar switch: </a:t>
            </a:r>
            <a:r>
              <a:rPr lang="ja-JP" altLang="en-US" sz="2100"/>
              <a:t>クロスバスイッチ、ここでは主としてスイッチ本体を指すが、バッファも入れて考える場合もある</a:t>
            </a:r>
          </a:p>
          <a:p>
            <a:pPr eaLnBrk="1" hangingPunct="1">
              <a:lnSpc>
                <a:spcPct val="90000"/>
              </a:lnSpc>
            </a:pPr>
            <a:r>
              <a:rPr lang="en-US" altLang="ja-JP" sz="2100"/>
              <a:t>Router:</a:t>
            </a:r>
            <a:r>
              <a:rPr lang="ja-JP" altLang="en-US" sz="2100"/>
              <a:t>パケットを転送するためのハードウェア全体を指す</a:t>
            </a:r>
          </a:p>
          <a:p>
            <a:pPr eaLnBrk="1" hangingPunct="1">
              <a:lnSpc>
                <a:spcPct val="90000"/>
              </a:lnSpc>
            </a:pPr>
            <a:r>
              <a:rPr lang="en-US" altLang="ja-JP" sz="2100"/>
              <a:t>WH, Virtual Channel:</a:t>
            </a:r>
            <a:r>
              <a:rPr lang="ja-JP" altLang="en-US" sz="2100"/>
              <a:t>この授業のもっとあとで紹介するのでここでは深く追求しないでよい</a:t>
            </a:r>
          </a:p>
          <a:p>
            <a:pPr eaLnBrk="1" hangingPunct="1">
              <a:lnSpc>
                <a:spcPct val="90000"/>
              </a:lnSpc>
            </a:pPr>
            <a:r>
              <a:rPr lang="en-US" altLang="ja-JP" sz="2100"/>
              <a:t>Non-blocking, blocking:</a:t>
            </a:r>
            <a:r>
              <a:rPr lang="ja-JP" altLang="en-US" sz="2100"/>
              <a:t>出力ポートが重ならなければ、衝突が起きないのがノンブロッキング、出力ポートが重ならなくてもスイッチ内部で衝突するのがブロッキング</a:t>
            </a:r>
          </a:p>
          <a:p>
            <a:pPr eaLnBrk="1" hangingPunct="1">
              <a:lnSpc>
                <a:spcPct val="90000"/>
              </a:lnSpc>
            </a:pPr>
            <a:r>
              <a:rPr lang="en-US" altLang="ja-JP" sz="2100"/>
              <a:t>HOL conflict:</a:t>
            </a:r>
            <a:r>
              <a:rPr lang="ja-JP" altLang="en-US" sz="2100"/>
              <a:t>出線競合、出力ポートが重なることで起きる衝突</a:t>
            </a:r>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Report </a:t>
            </a:r>
            <a:r>
              <a:rPr lang="en-US" altLang="ja-JP" dirty="0"/>
              <a:t>2</a:t>
            </a:r>
            <a:endParaRPr kumimoji="1" lang="ja-JP" altLang="en-US" dirty="0"/>
          </a:p>
        </p:txBody>
      </p:sp>
      <p:sp>
        <p:nvSpPr>
          <p:cNvPr id="3" name="コンテンツ プレースホルダー 2"/>
          <p:cNvSpPr>
            <a:spLocks noGrp="1"/>
          </p:cNvSpPr>
          <p:nvPr>
            <p:ph idx="1"/>
          </p:nvPr>
        </p:nvSpPr>
        <p:spPr>
          <a:xfrm>
            <a:off x="611560" y="1052736"/>
            <a:ext cx="8229600" cy="4530725"/>
          </a:xfrm>
        </p:spPr>
        <p:txBody>
          <a:bodyPr/>
          <a:lstStyle/>
          <a:p>
            <a:r>
              <a:rPr lang="en-US" altLang="ja-JP" sz="2400" dirty="0"/>
              <a:t>Now, PCIe Gen5 has almost finished to develop.</a:t>
            </a:r>
          </a:p>
          <a:p>
            <a:r>
              <a:rPr lang="en-US" altLang="ja-JP" sz="2400" dirty="0"/>
              <a:t>Investigate about it and extend the table for Gen5.</a:t>
            </a:r>
          </a:p>
          <a:p>
            <a:pPr lvl="1"/>
            <a:endParaRPr kumimoji="1" lang="ja-JP" altLang="en-US" dirty="0"/>
          </a:p>
        </p:txBody>
      </p:sp>
      <p:pic>
        <p:nvPicPr>
          <p:cNvPr id="4" name="図 3">
            <a:extLst>
              <a:ext uri="{FF2B5EF4-FFF2-40B4-BE49-F238E27FC236}">
                <a16:creationId xmlns:a16="http://schemas.microsoft.com/office/drawing/2014/main" id="{C7A29C48-7139-4BBC-A615-956001FEE752}"/>
              </a:ext>
            </a:extLst>
          </p:cNvPr>
          <p:cNvPicPr>
            <a:picLocks noChangeAspect="1"/>
          </p:cNvPicPr>
          <p:nvPr/>
        </p:nvPicPr>
        <p:blipFill>
          <a:blip r:embed="rId3"/>
          <a:stretch>
            <a:fillRect/>
          </a:stretch>
        </p:blipFill>
        <p:spPr>
          <a:xfrm>
            <a:off x="302840" y="2192561"/>
            <a:ext cx="7821846" cy="3779848"/>
          </a:xfrm>
          <a:prstGeom prst="rect">
            <a:avLst/>
          </a:prstGeom>
        </p:spPr>
      </p:pic>
    </p:spTree>
    <p:extLst>
      <p:ext uri="{BB962C8B-B14F-4D97-AF65-F5344CB8AC3E}">
        <p14:creationId xmlns:p14="http://schemas.microsoft.com/office/powerpoint/2010/main" val="35584270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611188" y="549275"/>
            <a:ext cx="8229600" cy="1139825"/>
          </a:xfrm>
        </p:spPr>
        <p:txBody>
          <a:bodyPr/>
          <a:lstStyle/>
          <a:p>
            <a:pPr eaLnBrk="1" hangingPunct="1"/>
            <a:r>
              <a:rPr lang="en-US" altLang="ja-JP"/>
              <a:t>Implementation of buses</a:t>
            </a:r>
          </a:p>
        </p:txBody>
      </p:sp>
      <p:sp>
        <p:nvSpPr>
          <p:cNvPr id="7171" name="Oval 3"/>
          <p:cNvSpPr>
            <a:spLocks noChangeArrowheads="1"/>
          </p:cNvSpPr>
          <p:nvPr/>
        </p:nvSpPr>
        <p:spPr bwMode="auto">
          <a:xfrm>
            <a:off x="1908175" y="2781300"/>
            <a:ext cx="433388" cy="360363"/>
          </a:xfrm>
          <a:prstGeom prst="ellipse">
            <a:avLst/>
          </a:prstGeom>
          <a:solidFill>
            <a:srgbClr val="FFFF99"/>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7172" name="Oval 4"/>
          <p:cNvSpPr>
            <a:spLocks noChangeArrowheads="1"/>
          </p:cNvSpPr>
          <p:nvPr/>
        </p:nvSpPr>
        <p:spPr bwMode="auto">
          <a:xfrm>
            <a:off x="2843213" y="2781300"/>
            <a:ext cx="433387" cy="360363"/>
          </a:xfrm>
          <a:prstGeom prst="ellipse">
            <a:avLst/>
          </a:prstGeom>
          <a:solidFill>
            <a:srgbClr val="FFFF99"/>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7173" name="Oval 5"/>
          <p:cNvSpPr>
            <a:spLocks noChangeArrowheads="1"/>
          </p:cNvSpPr>
          <p:nvPr/>
        </p:nvSpPr>
        <p:spPr bwMode="auto">
          <a:xfrm>
            <a:off x="3779838" y="2781300"/>
            <a:ext cx="433387" cy="360363"/>
          </a:xfrm>
          <a:prstGeom prst="ellipse">
            <a:avLst/>
          </a:prstGeom>
          <a:solidFill>
            <a:srgbClr val="FFFF99"/>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7174" name="Oval 6"/>
          <p:cNvSpPr>
            <a:spLocks noChangeArrowheads="1"/>
          </p:cNvSpPr>
          <p:nvPr/>
        </p:nvSpPr>
        <p:spPr bwMode="auto">
          <a:xfrm>
            <a:off x="4787900" y="2781300"/>
            <a:ext cx="433388" cy="360363"/>
          </a:xfrm>
          <a:prstGeom prst="ellipse">
            <a:avLst/>
          </a:prstGeom>
          <a:solidFill>
            <a:srgbClr val="FFFF99"/>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7175" name="Line 7"/>
          <p:cNvSpPr>
            <a:spLocks noChangeShapeType="1"/>
          </p:cNvSpPr>
          <p:nvPr/>
        </p:nvSpPr>
        <p:spPr bwMode="auto">
          <a:xfrm>
            <a:off x="1331913" y="2420938"/>
            <a:ext cx="4824412"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nvGrpSpPr>
          <p:cNvPr id="7176" name="Group 8"/>
          <p:cNvGrpSpPr>
            <a:grpSpLocks/>
          </p:cNvGrpSpPr>
          <p:nvPr/>
        </p:nvGrpSpPr>
        <p:grpSpPr bwMode="auto">
          <a:xfrm>
            <a:off x="5867400" y="1916113"/>
            <a:ext cx="217488" cy="504825"/>
            <a:chOff x="3696" y="1207"/>
            <a:chExt cx="137" cy="318"/>
          </a:xfrm>
        </p:grpSpPr>
        <p:sp>
          <p:nvSpPr>
            <p:cNvPr id="7209" name="Line 9"/>
            <p:cNvSpPr>
              <a:spLocks noChangeShapeType="1"/>
            </p:cNvSpPr>
            <p:nvPr/>
          </p:nvSpPr>
          <p:spPr bwMode="auto">
            <a:xfrm>
              <a:off x="3696" y="1207"/>
              <a:ext cx="137"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7210" name="Line 10"/>
            <p:cNvSpPr>
              <a:spLocks noChangeShapeType="1"/>
            </p:cNvSpPr>
            <p:nvPr/>
          </p:nvSpPr>
          <p:spPr bwMode="auto">
            <a:xfrm flipH="1">
              <a:off x="3696" y="1207"/>
              <a:ext cx="91" cy="9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7211" name="Line 11"/>
            <p:cNvSpPr>
              <a:spLocks noChangeShapeType="1"/>
            </p:cNvSpPr>
            <p:nvPr/>
          </p:nvSpPr>
          <p:spPr bwMode="auto">
            <a:xfrm>
              <a:off x="3696" y="1298"/>
              <a:ext cx="91"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7212" name="Line 12"/>
            <p:cNvSpPr>
              <a:spLocks noChangeShapeType="1"/>
            </p:cNvSpPr>
            <p:nvPr/>
          </p:nvSpPr>
          <p:spPr bwMode="auto">
            <a:xfrm flipH="1">
              <a:off x="3696" y="1298"/>
              <a:ext cx="91" cy="9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7213" name="Line 13"/>
            <p:cNvSpPr>
              <a:spLocks noChangeShapeType="1"/>
            </p:cNvSpPr>
            <p:nvPr/>
          </p:nvSpPr>
          <p:spPr bwMode="auto">
            <a:xfrm>
              <a:off x="3696" y="1389"/>
              <a:ext cx="91"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7214" name="Line 14"/>
            <p:cNvSpPr>
              <a:spLocks noChangeShapeType="1"/>
            </p:cNvSpPr>
            <p:nvPr/>
          </p:nvSpPr>
          <p:spPr bwMode="auto">
            <a:xfrm>
              <a:off x="3787" y="1389"/>
              <a:ext cx="0" cy="136"/>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grpSp>
        <p:nvGrpSpPr>
          <p:cNvPr id="7177" name="Group 15"/>
          <p:cNvGrpSpPr>
            <a:grpSpLocks/>
          </p:cNvGrpSpPr>
          <p:nvPr/>
        </p:nvGrpSpPr>
        <p:grpSpPr bwMode="auto">
          <a:xfrm>
            <a:off x="1331913" y="1916113"/>
            <a:ext cx="217487" cy="504825"/>
            <a:chOff x="3696" y="1207"/>
            <a:chExt cx="137" cy="318"/>
          </a:xfrm>
        </p:grpSpPr>
        <p:sp>
          <p:nvSpPr>
            <p:cNvPr id="7203" name="Line 16"/>
            <p:cNvSpPr>
              <a:spLocks noChangeShapeType="1"/>
            </p:cNvSpPr>
            <p:nvPr/>
          </p:nvSpPr>
          <p:spPr bwMode="auto">
            <a:xfrm>
              <a:off x="3696" y="1207"/>
              <a:ext cx="137"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7204" name="Line 17"/>
            <p:cNvSpPr>
              <a:spLocks noChangeShapeType="1"/>
            </p:cNvSpPr>
            <p:nvPr/>
          </p:nvSpPr>
          <p:spPr bwMode="auto">
            <a:xfrm flipH="1">
              <a:off x="3696" y="1207"/>
              <a:ext cx="91" cy="9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7205" name="Line 18"/>
            <p:cNvSpPr>
              <a:spLocks noChangeShapeType="1"/>
            </p:cNvSpPr>
            <p:nvPr/>
          </p:nvSpPr>
          <p:spPr bwMode="auto">
            <a:xfrm>
              <a:off x="3696" y="1298"/>
              <a:ext cx="91"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7206" name="Line 19"/>
            <p:cNvSpPr>
              <a:spLocks noChangeShapeType="1"/>
            </p:cNvSpPr>
            <p:nvPr/>
          </p:nvSpPr>
          <p:spPr bwMode="auto">
            <a:xfrm flipH="1">
              <a:off x="3696" y="1298"/>
              <a:ext cx="91" cy="9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7207" name="Line 20"/>
            <p:cNvSpPr>
              <a:spLocks noChangeShapeType="1"/>
            </p:cNvSpPr>
            <p:nvPr/>
          </p:nvSpPr>
          <p:spPr bwMode="auto">
            <a:xfrm>
              <a:off x="3696" y="1389"/>
              <a:ext cx="91"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7208" name="Line 21"/>
            <p:cNvSpPr>
              <a:spLocks noChangeShapeType="1"/>
            </p:cNvSpPr>
            <p:nvPr/>
          </p:nvSpPr>
          <p:spPr bwMode="auto">
            <a:xfrm>
              <a:off x="3787" y="1389"/>
              <a:ext cx="0" cy="136"/>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7178" name="Line 22"/>
          <p:cNvSpPr>
            <a:spLocks noChangeShapeType="1"/>
          </p:cNvSpPr>
          <p:nvPr/>
        </p:nvSpPr>
        <p:spPr bwMode="auto">
          <a:xfrm flipV="1">
            <a:off x="2124075" y="2420938"/>
            <a:ext cx="0" cy="3603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7179" name="Line 23"/>
          <p:cNvSpPr>
            <a:spLocks noChangeShapeType="1"/>
          </p:cNvSpPr>
          <p:nvPr/>
        </p:nvSpPr>
        <p:spPr bwMode="auto">
          <a:xfrm flipV="1">
            <a:off x="3059113" y="2420938"/>
            <a:ext cx="0" cy="3603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7180" name="Line 24"/>
          <p:cNvSpPr>
            <a:spLocks noChangeShapeType="1"/>
          </p:cNvSpPr>
          <p:nvPr/>
        </p:nvSpPr>
        <p:spPr bwMode="auto">
          <a:xfrm flipV="1">
            <a:off x="3995738" y="2420938"/>
            <a:ext cx="0" cy="3603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7181" name="Line 25"/>
          <p:cNvSpPr>
            <a:spLocks noChangeShapeType="1"/>
          </p:cNvSpPr>
          <p:nvPr/>
        </p:nvSpPr>
        <p:spPr bwMode="auto">
          <a:xfrm flipV="1">
            <a:off x="5003800" y="2420938"/>
            <a:ext cx="0" cy="3603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7182" name="Oval 26"/>
          <p:cNvSpPr>
            <a:spLocks noChangeArrowheads="1"/>
          </p:cNvSpPr>
          <p:nvPr/>
        </p:nvSpPr>
        <p:spPr bwMode="auto">
          <a:xfrm>
            <a:off x="2193925" y="5229225"/>
            <a:ext cx="433388" cy="360363"/>
          </a:xfrm>
          <a:prstGeom prst="ellipse">
            <a:avLst/>
          </a:prstGeom>
          <a:solidFill>
            <a:srgbClr val="FFFF99"/>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7183" name="Line 27"/>
          <p:cNvSpPr>
            <a:spLocks noChangeShapeType="1"/>
          </p:cNvSpPr>
          <p:nvPr/>
        </p:nvSpPr>
        <p:spPr bwMode="auto">
          <a:xfrm flipV="1">
            <a:off x="2409825" y="4868863"/>
            <a:ext cx="0" cy="3603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7184" name="Oval 28"/>
          <p:cNvSpPr>
            <a:spLocks noChangeArrowheads="1"/>
          </p:cNvSpPr>
          <p:nvPr/>
        </p:nvSpPr>
        <p:spPr bwMode="auto">
          <a:xfrm>
            <a:off x="2987675" y="5229225"/>
            <a:ext cx="433388" cy="360363"/>
          </a:xfrm>
          <a:prstGeom prst="ellipse">
            <a:avLst/>
          </a:prstGeom>
          <a:solidFill>
            <a:srgbClr val="FFFF99"/>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7185" name="Line 29"/>
          <p:cNvSpPr>
            <a:spLocks noChangeShapeType="1"/>
          </p:cNvSpPr>
          <p:nvPr/>
        </p:nvSpPr>
        <p:spPr bwMode="auto">
          <a:xfrm flipV="1">
            <a:off x="3203575" y="4868863"/>
            <a:ext cx="0" cy="3603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7186" name="Oval 30"/>
          <p:cNvSpPr>
            <a:spLocks noChangeArrowheads="1"/>
          </p:cNvSpPr>
          <p:nvPr/>
        </p:nvSpPr>
        <p:spPr bwMode="auto">
          <a:xfrm>
            <a:off x="3779838" y="5229225"/>
            <a:ext cx="433387" cy="360363"/>
          </a:xfrm>
          <a:prstGeom prst="ellipse">
            <a:avLst/>
          </a:prstGeom>
          <a:solidFill>
            <a:srgbClr val="FFFF99"/>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7187" name="Line 31"/>
          <p:cNvSpPr>
            <a:spLocks noChangeShapeType="1"/>
          </p:cNvSpPr>
          <p:nvPr/>
        </p:nvSpPr>
        <p:spPr bwMode="auto">
          <a:xfrm flipV="1">
            <a:off x="3995738" y="4868863"/>
            <a:ext cx="0" cy="3603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7188" name="Oval 32"/>
          <p:cNvSpPr>
            <a:spLocks noChangeArrowheads="1"/>
          </p:cNvSpPr>
          <p:nvPr/>
        </p:nvSpPr>
        <p:spPr bwMode="auto">
          <a:xfrm>
            <a:off x="4643438" y="5229225"/>
            <a:ext cx="433387" cy="360363"/>
          </a:xfrm>
          <a:prstGeom prst="ellipse">
            <a:avLst/>
          </a:prstGeom>
          <a:solidFill>
            <a:srgbClr val="FFFF99"/>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7189" name="Line 33"/>
          <p:cNvSpPr>
            <a:spLocks noChangeShapeType="1"/>
          </p:cNvSpPr>
          <p:nvPr/>
        </p:nvSpPr>
        <p:spPr bwMode="auto">
          <a:xfrm flipV="1">
            <a:off x="4859338" y="4868863"/>
            <a:ext cx="0" cy="3603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7190" name="AutoShape 34"/>
          <p:cNvSpPr>
            <a:spLocks noChangeArrowheads="1"/>
          </p:cNvSpPr>
          <p:nvPr/>
        </p:nvSpPr>
        <p:spPr bwMode="auto">
          <a:xfrm flipV="1">
            <a:off x="2124075" y="4365625"/>
            <a:ext cx="3024188" cy="503238"/>
          </a:xfrm>
          <a:prstGeom prst="flowChartManualOperation">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endParaRPr lang="ja-JP" altLang="ja-JP">
              <a:latin typeface="Verdana" panose="020B0604030504040204" pitchFamily="34" charset="0"/>
            </a:endParaRPr>
          </a:p>
        </p:txBody>
      </p:sp>
      <p:sp>
        <p:nvSpPr>
          <p:cNvPr id="7191" name="Line 35"/>
          <p:cNvSpPr>
            <a:spLocks noChangeShapeType="1"/>
          </p:cNvSpPr>
          <p:nvPr/>
        </p:nvSpPr>
        <p:spPr bwMode="auto">
          <a:xfrm flipV="1">
            <a:off x="3563938" y="3933825"/>
            <a:ext cx="0" cy="4318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7192" name="Line 36"/>
          <p:cNvSpPr>
            <a:spLocks noChangeShapeType="1"/>
          </p:cNvSpPr>
          <p:nvPr/>
        </p:nvSpPr>
        <p:spPr bwMode="auto">
          <a:xfrm>
            <a:off x="3563938" y="3933825"/>
            <a:ext cx="208756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7193" name="Line 37"/>
          <p:cNvSpPr>
            <a:spLocks noChangeShapeType="1"/>
          </p:cNvSpPr>
          <p:nvPr/>
        </p:nvSpPr>
        <p:spPr bwMode="auto">
          <a:xfrm>
            <a:off x="5651500" y="3933825"/>
            <a:ext cx="0" cy="10795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7194" name="Line 38"/>
          <p:cNvSpPr>
            <a:spLocks noChangeShapeType="1"/>
          </p:cNvSpPr>
          <p:nvPr/>
        </p:nvSpPr>
        <p:spPr bwMode="auto">
          <a:xfrm flipH="1">
            <a:off x="2484438" y="5013325"/>
            <a:ext cx="316706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7195" name="Line 39"/>
          <p:cNvSpPr>
            <a:spLocks noChangeShapeType="1"/>
          </p:cNvSpPr>
          <p:nvPr/>
        </p:nvSpPr>
        <p:spPr bwMode="auto">
          <a:xfrm>
            <a:off x="2484438" y="5013325"/>
            <a:ext cx="0" cy="2159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7196" name="Line 40"/>
          <p:cNvSpPr>
            <a:spLocks noChangeShapeType="1"/>
          </p:cNvSpPr>
          <p:nvPr/>
        </p:nvSpPr>
        <p:spPr bwMode="auto">
          <a:xfrm>
            <a:off x="3276600" y="5013325"/>
            <a:ext cx="0" cy="2159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7197" name="Line 41"/>
          <p:cNvSpPr>
            <a:spLocks noChangeShapeType="1"/>
          </p:cNvSpPr>
          <p:nvPr/>
        </p:nvSpPr>
        <p:spPr bwMode="auto">
          <a:xfrm>
            <a:off x="4067175" y="5013325"/>
            <a:ext cx="0" cy="2159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7198" name="Line 42"/>
          <p:cNvSpPr>
            <a:spLocks noChangeShapeType="1"/>
          </p:cNvSpPr>
          <p:nvPr/>
        </p:nvSpPr>
        <p:spPr bwMode="auto">
          <a:xfrm>
            <a:off x="4932363" y="5013325"/>
            <a:ext cx="0" cy="2159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7199" name="Text Box 43"/>
          <p:cNvSpPr txBox="1">
            <a:spLocks noChangeArrowheads="1"/>
          </p:cNvSpPr>
          <p:nvPr/>
        </p:nvSpPr>
        <p:spPr bwMode="auto">
          <a:xfrm>
            <a:off x="2843213" y="4446588"/>
            <a:ext cx="1449387"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a:latin typeface="Verdana" panose="020B0604030504040204" pitchFamily="34" charset="0"/>
              </a:rPr>
              <a:t>Multiplexer</a:t>
            </a:r>
          </a:p>
        </p:txBody>
      </p:sp>
      <p:sp>
        <p:nvSpPr>
          <p:cNvPr id="7200" name="Text Box 44"/>
          <p:cNvSpPr txBox="1">
            <a:spLocks noChangeArrowheads="1"/>
          </p:cNvSpPr>
          <p:nvPr/>
        </p:nvSpPr>
        <p:spPr bwMode="auto">
          <a:xfrm>
            <a:off x="6711950" y="2147888"/>
            <a:ext cx="1979613" cy="9159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a:latin typeface="Verdana" panose="020B0604030504040204" pitchFamily="34" charset="0"/>
              </a:rPr>
              <a:t>Passive Bus</a:t>
            </a:r>
            <a:r>
              <a:rPr lang="ja-JP" altLang="en-US">
                <a:latin typeface="Verdana" panose="020B0604030504040204" pitchFamily="34" charset="0"/>
              </a:rPr>
              <a:t>：</a:t>
            </a:r>
          </a:p>
          <a:p>
            <a:pPr eaLnBrk="1" hangingPunct="1"/>
            <a:r>
              <a:rPr lang="en-US" altLang="ja-JP">
                <a:latin typeface="Verdana" panose="020B0604030504040204" pitchFamily="34" charset="0"/>
              </a:rPr>
              <a:t>Board level</a:t>
            </a:r>
          </a:p>
          <a:p>
            <a:pPr eaLnBrk="1" hangingPunct="1"/>
            <a:r>
              <a:rPr lang="en-US" altLang="ja-JP">
                <a:latin typeface="Verdana" panose="020B0604030504040204" pitchFamily="34" charset="0"/>
              </a:rPr>
              <a:t>implementation</a:t>
            </a:r>
          </a:p>
        </p:txBody>
      </p:sp>
      <p:sp>
        <p:nvSpPr>
          <p:cNvPr id="7201" name="Text Box 45"/>
          <p:cNvSpPr txBox="1">
            <a:spLocks noChangeArrowheads="1"/>
          </p:cNvSpPr>
          <p:nvPr/>
        </p:nvSpPr>
        <p:spPr bwMode="auto">
          <a:xfrm>
            <a:off x="6567488" y="4164013"/>
            <a:ext cx="2252662" cy="9159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a:latin typeface="Verdana" panose="020B0604030504040204" pitchFamily="34" charset="0"/>
              </a:rPr>
              <a:t>Active Bus:</a:t>
            </a:r>
          </a:p>
          <a:p>
            <a:pPr eaLnBrk="1" hangingPunct="1"/>
            <a:r>
              <a:rPr lang="en-US" altLang="ja-JP">
                <a:latin typeface="Verdana" panose="020B0604030504040204" pitchFamily="34" charset="0"/>
              </a:rPr>
              <a:t>Chip level implementation</a:t>
            </a:r>
          </a:p>
        </p:txBody>
      </p:sp>
      <p:sp>
        <p:nvSpPr>
          <p:cNvPr id="7202" name="Text Box 46"/>
          <p:cNvSpPr txBox="1">
            <a:spLocks noChangeArrowheads="1"/>
          </p:cNvSpPr>
          <p:nvPr/>
        </p:nvSpPr>
        <p:spPr bwMode="auto">
          <a:xfrm>
            <a:off x="950913" y="6226175"/>
            <a:ext cx="6340475"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2000">
                <a:solidFill>
                  <a:srgbClr val="FF6699"/>
                </a:solidFill>
                <a:latin typeface="Verdana" panose="020B0604030504040204" pitchFamily="34" charset="0"/>
              </a:rPr>
              <a:t>A single module sends data to all other modules</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684213" y="692150"/>
            <a:ext cx="8229600" cy="1139825"/>
          </a:xfrm>
        </p:spPr>
        <p:txBody>
          <a:bodyPr/>
          <a:lstStyle/>
          <a:p>
            <a:pPr eaLnBrk="1" hangingPunct="1"/>
            <a:r>
              <a:rPr lang="en-US" altLang="ja-JP"/>
              <a:t>Requirements</a:t>
            </a:r>
          </a:p>
        </p:txBody>
      </p:sp>
      <p:sp>
        <p:nvSpPr>
          <p:cNvPr id="8195" name="Rectangle 3"/>
          <p:cNvSpPr>
            <a:spLocks noGrp="1" noChangeArrowheads="1"/>
          </p:cNvSpPr>
          <p:nvPr>
            <p:ph type="body" idx="1"/>
          </p:nvPr>
        </p:nvSpPr>
        <p:spPr>
          <a:xfrm>
            <a:off x="1173163" y="1981200"/>
            <a:ext cx="5227637" cy="4191000"/>
          </a:xfrm>
        </p:spPr>
        <p:txBody>
          <a:bodyPr/>
          <a:lstStyle/>
          <a:p>
            <a:pPr eaLnBrk="1" hangingPunct="1"/>
            <a:r>
              <a:rPr lang="en-US" altLang="ja-JP"/>
              <a:t>High Performance</a:t>
            </a:r>
          </a:p>
          <a:p>
            <a:pPr lvl="1" eaLnBrk="1" hangingPunct="1"/>
            <a:r>
              <a:rPr lang="en-US" altLang="ja-JP"/>
              <a:t>Bandwidth</a:t>
            </a:r>
            <a:r>
              <a:rPr lang="ja-JP" altLang="en-US"/>
              <a:t>（</a:t>
            </a:r>
            <a:r>
              <a:rPr lang="en-US" altLang="ja-JP"/>
              <a:t>Throughput</a:t>
            </a:r>
            <a:r>
              <a:rPr lang="ja-JP" altLang="en-US"/>
              <a:t>）</a:t>
            </a:r>
          </a:p>
          <a:p>
            <a:pPr lvl="1" eaLnBrk="1" hangingPunct="1"/>
            <a:r>
              <a:rPr lang="en-US" altLang="ja-JP"/>
              <a:t>Latency</a:t>
            </a:r>
          </a:p>
          <a:p>
            <a:pPr eaLnBrk="1" hangingPunct="1"/>
            <a:r>
              <a:rPr lang="en-US" altLang="ja-JP"/>
              <a:t>Flexibility</a:t>
            </a:r>
            <a:r>
              <a:rPr lang="ja-JP" altLang="en-US"/>
              <a:t>（</a:t>
            </a:r>
            <a:r>
              <a:rPr lang="en-US" altLang="ja-JP"/>
              <a:t>Universality)</a:t>
            </a:r>
          </a:p>
          <a:p>
            <a:pPr lvl="1" eaLnBrk="1" hangingPunct="1"/>
            <a:r>
              <a:rPr lang="en-US" altLang="ja-JP"/>
              <a:t>The number of modules</a:t>
            </a:r>
          </a:p>
          <a:p>
            <a:pPr lvl="1" eaLnBrk="1" hangingPunct="1"/>
            <a:r>
              <a:rPr lang="en-US" altLang="ja-JP"/>
              <a:t>Clock frequency</a:t>
            </a:r>
          </a:p>
          <a:p>
            <a:pPr lvl="1" eaLnBrk="1" hangingPunct="1"/>
            <a:r>
              <a:rPr lang="en-US" altLang="ja-JP"/>
              <a:t>Electrical characteristics</a:t>
            </a:r>
          </a:p>
          <a:p>
            <a:pPr lvl="1" eaLnBrk="1" hangingPunct="1"/>
            <a:endParaRPr lang="en-US" altLang="ja-JP"/>
          </a:p>
        </p:txBody>
      </p:sp>
      <p:grpSp>
        <p:nvGrpSpPr>
          <p:cNvPr id="110596" name="Group 4"/>
          <p:cNvGrpSpPr>
            <a:grpSpLocks/>
          </p:cNvGrpSpPr>
          <p:nvPr/>
        </p:nvGrpSpPr>
        <p:grpSpPr bwMode="auto">
          <a:xfrm>
            <a:off x="6324600" y="2860675"/>
            <a:ext cx="2409825" cy="457200"/>
            <a:chOff x="3984" y="1802"/>
            <a:chExt cx="1518" cy="288"/>
          </a:xfrm>
        </p:grpSpPr>
        <p:sp>
          <p:nvSpPr>
            <p:cNvPr id="8200" name="Text Box 5"/>
            <p:cNvSpPr txBox="1">
              <a:spLocks noChangeArrowheads="1"/>
            </p:cNvSpPr>
            <p:nvPr/>
          </p:nvSpPr>
          <p:spPr bwMode="auto">
            <a:xfrm>
              <a:off x="4262" y="1802"/>
              <a:ext cx="1240"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2400">
                  <a:latin typeface="Times New Roman" panose="02020603050405020304" pitchFamily="18" charset="0"/>
                </a:rPr>
                <a:t>Dedicated Bus</a:t>
              </a:r>
            </a:p>
          </p:txBody>
        </p:sp>
        <p:sp>
          <p:nvSpPr>
            <p:cNvPr id="8201" name="AutoShape 6"/>
            <p:cNvSpPr>
              <a:spLocks noChangeArrowheads="1"/>
            </p:cNvSpPr>
            <p:nvPr/>
          </p:nvSpPr>
          <p:spPr bwMode="auto">
            <a:xfrm>
              <a:off x="3984" y="1824"/>
              <a:ext cx="192" cy="240"/>
            </a:xfrm>
            <a:prstGeom prst="rightArrow">
              <a:avLst>
                <a:gd name="adj1" fmla="val 50000"/>
                <a:gd name="adj2" fmla="val 25000"/>
              </a:avLst>
            </a:prstGeom>
            <a:solidFill>
              <a:srgbClr val="CC00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grpSp>
      <p:grpSp>
        <p:nvGrpSpPr>
          <p:cNvPr id="110599" name="Group 7"/>
          <p:cNvGrpSpPr>
            <a:grpSpLocks/>
          </p:cNvGrpSpPr>
          <p:nvPr/>
        </p:nvGrpSpPr>
        <p:grpSpPr bwMode="auto">
          <a:xfrm>
            <a:off x="6324600" y="4745038"/>
            <a:ext cx="2122488" cy="457200"/>
            <a:chOff x="3984" y="2989"/>
            <a:chExt cx="1337" cy="288"/>
          </a:xfrm>
        </p:grpSpPr>
        <p:sp>
          <p:nvSpPr>
            <p:cNvPr id="8198" name="Text Box 8"/>
            <p:cNvSpPr txBox="1">
              <a:spLocks noChangeArrowheads="1"/>
            </p:cNvSpPr>
            <p:nvPr/>
          </p:nvSpPr>
          <p:spPr bwMode="auto">
            <a:xfrm>
              <a:off x="4176" y="2989"/>
              <a:ext cx="1145"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2400">
                  <a:latin typeface="Times New Roman" panose="02020603050405020304" pitchFamily="18" charset="0"/>
                </a:rPr>
                <a:t>Standard Bus</a:t>
              </a:r>
            </a:p>
          </p:txBody>
        </p:sp>
        <p:sp>
          <p:nvSpPr>
            <p:cNvPr id="8199" name="AutoShape 9"/>
            <p:cNvSpPr>
              <a:spLocks noChangeArrowheads="1"/>
            </p:cNvSpPr>
            <p:nvPr/>
          </p:nvSpPr>
          <p:spPr bwMode="auto">
            <a:xfrm>
              <a:off x="3984" y="3024"/>
              <a:ext cx="192" cy="240"/>
            </a:xfrm>
            <a:prstGeom prst="rightArrow">
              <a:avLst>
                <a:gd name="adj1" fmla="val 50000"/>
                <a:gd name="adj2" fmla="val 25000"/>
              </a:avLst>
            </a:prstGeom>
            <a:solidFill>
              <a:srgbClr val="CC00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gr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499"/>
                                          </p:stCondLst>
                                        </p:cTn>
                                        <p:tgtEl>
                                          <p:spTgt spid="110596"/>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499"/>
                                          </p:stCondLst>
                                        </p:cTn>
                                        <p:tgtEl>
                                          <p:spTgt spid="11059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971550" y="692150"/>
            <a:ext cx="7772400" cy="1143000"/>
          </a:xfrm>
        </p:spPr>
        <p:txBody>
          <a:bodyPr/>
          <a:lstStyle/>
          <a:p>
            <a:pPr eaLnBrk="1" hangingPunct="1"/>
            <a:r>
              <a:rPr lang="en-US" altLang="ja-JP" sz="3800"/>
              <a:t>System bus vs. I/O bus</a:t>
            </a:r>
          </a:p>
        </p:txBody>
      </p:sp>
      <p:grpSp>
        <p:nvGrpSpPr>
          <p:cNvPr id="9219" name="Group 3"/>
          <p:cNvGrpSpPr>
            <a:grpSpLocks/>
          </p:cNvGrpSpPr>
          <p:nvPr/>
        </p:nvGrpSpPr>
        <p:grpSpPr bwMode="auto">
          <a:xfrm>
            <a:off x="1295400" y="2286000"/>
            <a:ext cx="2895600" cy="1905000"/>
            <a:chOff x="2880" y="1440"/>
            <a:chExt cx="1824" cy="1200"/>
          </a:xfrm>
        </p:grpSpPr>
        <p:grpSp>
          <p:nvGrpSpPr>
            <p:cNvPr id="9269" name="Group 4"/>
            <p:cNvGrpSpPr>
              <a:grpSpLocks/>
            </p:cNvGrpSpPr>
            <p:nvPr/>
          </p:nvGrpSpPr>
          <p:grpSpPr bwMode="auto">
            <a:xfrm>
              <a:off x="2880" y="1440"/>
              <a:ext cx="384" cy="1008"/>
              <a:chOff x="1200" y="1392"/>
              <a:chExt cx="384" cy="1008"/>
            </a:xfrm>
          </p:grpSpPr>
          <p:sp>
            <p:nvSpPr>
              <p:cNvPr id="9287" name="Oval 5"/>
              <p:cNvSpPr>
                <a:spLocks noChangeArrowheads="1"/>
              </p:cNvSpPr>
              <p:nvPr/>
            </p:nvSpPr>
            <p:spPr bwMode="auto">
              <a:xfrm>
                <a:off x="1200" y="1392"/>
                <a:ext cx="384" cy="384"/>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9288" name="Rectangle 6"/>
              <p:cNvSpPr>
                <a:spLocks noChangeArrowheads="1"/>
              </p:cNvSpPr>
              <p:nvPr/>
            </p:nvSpPr>
            <p:spPr bwMode="auto">
              <a:xfrm>
                <a:off x="1248" y="2112"/>
                <a:ext cx="288" cy="288"/>
              </a:xfrm>
              <a:prstGeom prst="rect">
                <a:avLst/>
              </a:prstGeom>
              <a:solidFill>
                <a:srgbClr val="FFFF99"/>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9289" name="Line 7"/>
              <p:cNvSpPr>
                <a:spLocks noChangeShapeType="1"/>
              </p:cNvSpPr>
              <p:nvPr/>
            </p:nvSpPr>
            <p:spPr bwMode="auto">
              <a:xfrm>
                <a:off x="1392" y="1776"/>
                <a:ext cx="0" cy="336"/>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grpSp>
          <p:nvGrpSpPr>
            <p:cNvPr id="9270" name="Group 8"/>
            <p:cNvGrpSpPr>
              <a:grpSpLocks/>
            </p:cNvGrpSpPr>
            <p:nvPr/>
          </p:nvGrpSpPr>
          <p:grpSpPr bwMode="auto">
            <a:xfrm>
              <a:off x="4320" y="1440"/>
              <a:ext cx="384" cy="1008"/>
              <a:chOff x="1200" y="1392"/>
              <a:chExt cx="384" cy="1008"/>
            </a:xfrm>
          </p:grpSpPr>
          <p:sp>
            <p:nvSpPr>
              <p:cNvPr id="9284" name="Oval 9"/>
              <p:cNvSpPr>
                <a:spLocks noChangeArrowheads="1"/>
              </p:cNvSpPr>
              <p:nvPr/>
            </p:nvSpPr>
            <p:spPr bwMode="auto">
              <a:xfrm>
                <a:off x="1200" y="1392"/>
                <a:ext cx="384" cy="384"/>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9285" name="Rectangle 10"/>
              <p:cNvSpPr>
                <a:spLocks noChangeArrowheads="1"/>
              </p:cNvSpPr>
              <p:nvPr/>
            </p:nvSpPr>
            <p:spPr bwMode="auto">
              <a:xfrm>
                <a:off x="1248" y="2112"/>
                <a:ext cx="288" cy="288"/>
              </a:xfrm>
              <a:prstGeom prst="rect">
                <a:avLst/>
              </a:prstGeom>
              <a:solidFill>
                <a:srgbClr val="FFFF99"/>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9286" name="Line 11"/>
              <p:cNvSpPr>
                <a:spLocks noChangeShapeType="1"/>
              </p:cNvSpPr>
              <p:nvPr/>
            </p:nvSpPr>
            <p:spPr bwMode="auto">
              <a:xfrm>
                <a:off x="1392" y="1776"/>
                <a:ext cx="0" cy="336"/>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grpSp>
          <p:nvGrpSpPr>
            <p:cNvPr id="9271" name="Group 12"/>
            <p:cNvGrpSpPr>
              <a:grpSpLocks/>
            </p:cNvGrpSpPr>
            <p:nvPr/>
          </p:nvGrpSpPr>
          <p:grpSpPr bwMode="auto">
            <a:xfrm>
              <a:off x="3840" y="1440"/>
              <a:ext cx="384" cy="1008"/>
              <a:chOff x="1200" y="1392"/>
              <a:chExt cx="384" cy="1008"/>
            </a:xfrm>
          </p:grpSpPr>
          <p:sp>
            <p:nvSpPr>
              <p:cNvPr id="9281" name="Oval 13"/>
              <p:cNvSpPr>
                <a:spLocks noChangeArrowheads="1"/>
              </p:cNvSpPr>
              <p:nvPr/>
            </p:nvSpPr>
            <p:spPr bwMode="auto">
              <a:xfrm>
                <a:off x="1200" y="1392"/>
                <a:ext cx="384" cy="384"/>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9282" name="Rectangle 14"/>
              <p:cNvSpPr>
                <a:spLocks noChangeArrowheads="1"/>
              </p:cNvSpPr>
              <p:nvPr/>
            </p:nvSpPr>
            <p:spPr bwMode="auto">
              <a:xfrm>
                <a:off x="1248" y="2112"/>
                <a:ext cx="288" cy="288"/>
              </a:xfrm>
              <a:prstGeom prst="rect">
                <a:avLst/>
              </a:prstGeom>
              <a:solidFill>
                <a:srgbClr val="FFFF99"/>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9283" name="Line 15"/>
              <p:cNvSpPr>
                <a:spLocks noChangeShapeType="1"/>
              </p:cNvSpPr>
              <p:nvPr/>
            </p:nvSpPr>
            <p:spPr bwMode="auto">
              <a:xfrm>
                <a:off x="1392" y="1776"/>
                <a:ext cx="0" cy="336"/>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grpSp>
          <p:nvGrpSpPr>
            <p:cNvPr id="9272" name="Group 16"/>
            <p:cNvGrpSpPr>
              <a:grpSpLocks/>
            </p:cNvGrpSpPr>
            <p:nvPr/>
          </p:nvGrpSpPr>
          <p:grpSpPr bwMode="auto">
            <a:xfrm>
              <a:off x="3360" y="1440"/>
              <a:ext cx="384" cy="1008"/>
              <a:chOff x="1200" y="1392"/>
              <a:chExt cx="384" cy="1008"/>
            </a:xfrm>
          </p:grpSpPr>
          <p:sp>
            <p:nvSpPr>
              <p:cNvPr id="9278" name="Oval 17"/>
              <p:cNvSpPr>
                <a:spLocks noChangeArrowheads="1"/>
              </p:cNvSpPr>
              <p:nvPr/>
            </p:nvSpPr>
            <p:spPr bwMode="auto">
              <a:xfrm>
                <a:off x="1200" y="1392"/>
                <a:ext cx="384" cy="384"/>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9279" name="Rectangle 18"/>
              <p:cNvSpPr>
                <a:spLocks noChangeArrowheads="1"/>
              </p:cNvSpPr>
              <p:nvPr/>
            </p:nvSpPr>
            <p:spPr bwMode="auto">
              <a:xfrm>
                <a:off x="1248" y="2112"/>
                <a:ext cx="288" cy="288"/>
              </a:xfrm>
              <a:prstGeom prst="rect">
                <a:avLst/>
              </a:prstGeom>
              <a:solidFill>
                <a:srgbClr val="FFFF99"/>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9280" name="Line 19"/>
              <p:cNvSpPr>
                <a:spLocks noChangeShapeType="1"/>
              </p:cNvSpPr>
              <p:nvPr/>
            </p:nvSpPr>
            <p:spPr bwMode="auto">
              <a:xfrm>
                <a:off x="1392" y="1776"/>
                <a:ext cx="0" cy="336"/>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sp>
          <p:nvSpPr>
            <p:cNvPr id="9273" name="Line 20"/>
            <p:cNvSpPr>
              <a:spLocks noChangeShapeType="1"/>
            </p:cNvSpPr>
            <p:nvPr/>
          </p:nvSpPr>
          <p:spPr bwMode="auto">
            <a:xfrm>
              <a:off x="3072" y="2448"/>
              <a:ext cx="0" cy="19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9274" name="Line 21"/>
            <p:cNvSpPr>
              <a:spLocks noChangeShapeType="1"/>
            </p:cNvSpPr>
            <p:nvPr/>
          </p:nvSpPr>
          <p:spPr bwMode="auto">
            <a:xfrm>
              <a:off x="3552" y="2448"/>
              <a:ext cx="0" cy="19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9275" name="Line 22"/>
            <p:cNvSpPr>
              <a:spLocks noChangeShapeType="1"/>
            </p:cNvSpPr>
            <p:nvPr/>
          </p:nvSpPr>
          <p:spPr bwMode="auto">
            <a:xfrm>
              <a:off x="4032" y="2448"/>
              <a:ext cx="0" cy="19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9276" name="Line 23"/>
            <p:cNvSpPr>
              <a:spLocks noChangeShapeType="1"/>
            </p:cNvSpPr>
            <p:nvPr/>
          </p:nvSpPr>
          <p:spPr bwMode="auto">
            <a:xfrm>
              <a:off x="4512" y="2448"/>
              <a:ext cx="0" cy="19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9277" name="Line 24"/>
            <p:cNvSpPr>
              <a:spLocks noChangeShapeType="1"/>
            </p:cNvSpPr>
            <p:nvPr/>
          </p:nvSpPr>
          <p:spPr bwMode="auto">
            <a:xfrm>
              <a:off x="3072" y="2640"/>
              <a:ext cx="144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sp>
        <p:nvSpPr>
          <p:cNvPr id="9220" name="Line 25"/>
          <p:cNvSpPr>
            <a:spLocks noChangeShapeType="1"/>
          </p:cNvSpPr>
          <p:nvPr/>
        </p:nvSpPr>
        <p:spPr bwMode="auto">
          <a:xfrm>
            <a:off x="2667000" y="4191000"/>
            <a:ext cx="0" cy="6858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9221" name="Rectangle 26"/>
          <p:cNvSpPr>
            <a:spLocks noChangeArrowheads="1"/>
          </p:cNvSpPr>
          <p:nvPr/>
        </p:nvSpPr>
        <p:spPr bwMode="auto">
          <a:xfrm>
            <a:off x="2133600" y="5257800"/>
            <a:ext cx="1066800" cy="914400"/>
          </a:xfrm>
          <a:prstGeom prst="rect">
            <a:avLst/>
          </a:prstGeom>
          <a:solidFill>
            <a:srgbClr val="FF6699"/>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grpSp>
        <p:nvGrpSpPr>
          <p:cNvPr id="9222" name="Group 27"/>
          <p:cNvGrpSpPr>
            <a:grpSpLocks/>
          </p:cNvGrpSpPr>
          <p:nvPr/>
        </p:nvGrpSpPr>
        <p:grpSpPr bwMode="auto">
          <a:xfrm>
            <a:off x="1752600" y="4267200"/>
            <a:ext cx="914400" cy="457200"/>
            <a:chOff x="1104" y="2688"/>
            <a:chExt cx="576" cy="288"/>
          </a:xfrm>
        </p:grpSpPr>
        <p:sp>
          <p:nvSpPr>
            <p:cNvPr id="9267" name="Line 28"/>
            <p:cNvSpPr>
              <a:spLocks noChangeShapeType="1"/>
            </p:cNvSpPr>
            <p:nvPr/>
          </p:nvSpPr>
          <p:spPr bwMode="auto">
            <a:xfrm>
              <a:off x="1392" y="2832"/>
              <a:ext cx="28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9268" name="Rectangle 29"/>
            <p:cNvSpPr>
              <a:spLocks noChangeArrowheads="1"/>
            </p:cNvSpPr>
            <p:nvPr/>
          </p:nvSpPr>
          <p:spPr bwMode="auto">
            <a:xfrm>
              <a:off x="1104" y="2688"/>
              <a:ext cx="288" cy="288"/>
            </a:xfrm>
            <a:prstGeom prst="rect">
              <a:avLst/>
            </a:prstGeom>
            <a:solidFill>
              <a:schemeClr val="hlink"/>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grpSp>
      <p:grpSp>
        <p:nvGrpSpPr>
          <p:cNvPr id="9223" name="Group 30"/>
          <p:cNvGrpSpPr>
            <a:grpSpLocks/>
          </p:cNvGrpSpPr>
          <p:nvPr/>
        </p:nvGrpSpPr>
        <p:grpSpPr bwMode="auto">
          <a:xfrm>
            <a:off x="1752600" y="4724400"/>
            <a:ext cx="914400" cy="457200"/>
            <a:chOff x="1104" y="2688"/>
            <a:chExt cx="576" cy="288"/>
          </a:xfrm>
        </p:grpSpPr>
        <p:sp>
          <p:nvSpPr>
            <p:cNvPr id="9265" name="Line 31"/>
            <p:cNvSpPr>
              <a:spLocks noChangeShapeType="1"/>
            </p:cNvSpPr>
            <p:nvPr/>
          </p:nvSpPr>
          <p:spPr bwMode="auto">
            <a:xfrm>
              <a:off x="1392" y="2832"/>
              <a:ext cx="28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9266" name="Rectangle 32"/>
            <p:cNvSpPr>
              <a:spLocks noChangeArrowheads="1"/>
            </p:cNvSpPr>
            <p:nvPr/>
          </p:nvSpPr>
          <p:spPr bwMode="auto">
            <a:xfrm>
              <a:off x="1104" y="2688"/>
              <a:ext cx="288" cy="288"/>
            </a:xfrm>
            <a:prstGeom prst="rect">
              <a:avLst/>
            </a:prstGeom>
            <a:solidFill>
              <a:schemeClr val="hlink"/>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grpSp>
      <p:sp>
        <p:nvSpPr>
          <p:cNvPr id="9224" name="Line 33"/>
          <p:cNvSpPr>
            <a:spLocks noChangeShapeType="1"/>
          </p:cNvSpPr>
          <p:nvPr/>
        </p:nvSpPr>
        <p:spPr bwMode="auto">
          <a:xfrm>
            <a:off x="2667000" y="4876800"/>
            <a:ext cx="0" cy="3810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nvGrpSpPr>
          <p:cNvPr id="111650" name="Group 34"/>
          <p:cNvGrpSpPr>
            <a:grpSpLocks/>
          </p:cNvGrpSpPr>
          <p:nvPr/>
        </p:nvGrpSpPr>
        <p:grpSpPr bwMode="auto">
          <a:xfrm>
            <a:off x="4114800" y="2286000"/>
            <a:ext cx="4578350" cy="3987800"/>
            <a:chOff x="2592" y="1440"/>
            <a:chExt cx="2884" cy="2512"/>
          </a:xfrm>
        </p:grpSpPr>
        <p:grpSp>
          <p:nvGrpSpPr>
            <p:cNvPr id="9226" name="Group 35"/>
            <p:cNvGrpSpPr>
              <a:grpSpLocks/>
            </p:cNvGrpSpPr>
            <p:nvPr/>
          </p:nvGrpSpPr>
          <p:grpSpPr bwMode="auto">
            <a:xfrm>
              <a:off x="3216" y="1440"/>
              <a:ext cx="384" cy="1008"/>
              <a:chOff x="1200" y="1392"/>
              <a:chExt cx="384" cy="1008"/>
            </a:xfrm>
          </p:grpSpPr>
          <p:sp>
            <p:nvSpPr>
              <p:cNvPr id="9262" name="Oval 36"/>
              <p:cNvSpPr>
                <a:spLocks noChangeArrowheads="1"/>
              </p:cNvSpPr>
              <p:nvPr/>
            </p:nvSpPr>
            <p:spPr bwMode="auto">
              <a:xfrm>
                <a:off x="1200" y="1392"/>
                <a:ext cx="384" cy="384"/>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9263" name="Rectangle 37"/>
              <p:cNvSpPr>
                <a:spLocks noChangeArrowheads="1"/>
              </p:cNvSpPr>
              <p:nvPr/>
            </p:nvSpPr>
            <p:spPr bwMode="auto">
              <a:xfrm>
                <a:off x="1248" y="2112"/>
                <a:ext cx="288" cy="288"/>
              </a:xfrm>
              <a:prstGeom prst="rect">
                <a:avLst/>
              </a:prstGeom>
              <a:solidFill>
                <a:srgbClr val="FFFF99"/>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9264" name="Line 38"/>
              <p:cNvSpPr>
                <a:spLocks noChangeShapeType="1"/>
              </p:cNvSpPr>
              <p:nvPr/>
            </p:nvSpPr>
            <p:spPr bwMode="auto">
              <a:xfrm>
                <a:off x="1392" y="1776"/>
                <a:ext cx="0" cy="336"/>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grpSp>
          <p:nvGrpSpPr>
            <p:cNvPr id="9227" name="Group 39"/>
            <p:cNvGrpSpPr>
              <a:grpSpLocks/>
            </p:cNvGrpSpPr>
            <p:nvPr/>
          </p:nvGrpSpPr>
          <p:grpSpPr bwMode="auto">
            <a:xfrm>
              <a:off x="4656" y="1440"/>
              <a:ext cx="384" cy="1008"/>
              <a:chOff x="1200" y="1392"/>
              <a:chExt cx="384" cy="1008"/>
            </a:xfrm>
          </p:grpSpPr>
          <p:sp>
            <p:nvSpPr>
              <p:cNvPr id="9259" name="Oval 40"/>
              <p:cNvSpPr>
                <a:spLocks noChangeArrowheads="1"/>
              </p:cNvSpPr>
              <p:nvPr/>
            </p:nvSpPr>
            <p:spPr bwMode="auto">
              <a:xfrm>
                <a:off x="1200" y="1392"/>
                <a:ext cx="384" cy="384"/>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9260" name="Rectangle 41"/>
              <p:cNvSpPr>
                <a:spLocks noChangeArrowheads="1"/>
              </p:cNvSpPr>
              <p:nvPr/>
            </p:nvSpPr>
            <p:spPr bwMode="auto">
              <a:xfrm>
                <a:off x="1248" y="2112"/>
                <a:ext cx="288" cy="288"/>
              </a:xfrm>
              <a:prstGeom prst="rect">
                <a:avLst/>
              </a:prstGeom>
              <a:solidFill>
                <a:srgbClr val="FFFF99"/>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9261" name="Line 42"/>
              <p:cNvSpPr>
                <a:spLocks noChangeShapeType="1"/>
              </p:cNvSpPr>
              <p:nvPr/>
            </p:nvSpPr>
            <p:spPr bwMode="auto">
              <a:xfrm>
                <a:off x="1392" y="1776"/>
                <a:ext cx="0" cy="336"/>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grpSp>
          <p:nvGrpSpPr>
            <p:cNvPr id="9228" name="Group 43"/>
            <p:cNvGrpSpPr>
              <a:grpSpLocks/>
            </p:cNvGrpSpPr>
            <p:nvPr/>
          </p:nvGrpSpPr>
          <p:grpSpPr bwMode="auto">
            <a:xfrm>
              <a:off x="4176" y="1440"/>
              <a:ext cx="384" cy="1008"/>
              <a:chOff x="1200" y="1392"/>
              <a:chExt cx="384" cy="1008"/>
            </a:xfrm>
          </p:grpSpPr>
          <p:sp>
            <p:nvSpPr>
              <p:cNvPr id="9256" name="Oval 44"/>
              <p:cNvSpPr>
                <a:spLocks noChangeArrowheads="1"/>
              </p:cNvSpPr>
              <p:nvPr/>
            </p:nvSpPr>
            <p:spPr bwMode="auto">
              <a:xfrm>
                <a:off x="1200" y="1392"/>
                <a:ext cx="384" cy="384"/>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9257" name="Rectangle 45"/>
              <p:cNvSpPr>
                <a:spLocks noChangeArrowheads="1"/>
              </p:cNvSpPr>
              <p:nvPr/>
            </p:nvSpPr>
            <p:spPr bwMode="auto">
              <a:xfrm>
                <a:off x="1248" y="2112"/>
                <a:ext cx="288" cy="288"/>
              </a:xfrm>
              <a:prstGeom prst="rect">
                <a:avLst/>
              </a:prstGeom>
              <a:solidFill>
                <a:srgbClr val="FFFF99"/>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9258" name="Line 46"/>
              <p:cNvSpPr>
                <a:spLocks noChangeShapeType="1"/>
              </p:cNvSpPr>
              <p:nvPr/>
            </p:nvSpPr>
            <p:spPr bwMode="auto">
              <a:xfrm>
                <a:off x="1392" y="1776"/>
                <a:ext cx="0" cy="336"/>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grpSp>
          <p:nvGrpSpPr>
            <p:cNvPr id="9229" name="Group 47"/>
            <p:cNvGrpSpPr>
              <a:grpSpLocks/>
            </p:cNvGrpSpPr>
            <p:nvPr/>
          </p:nvGrpSpPr>
          <p:grpSpPr bwMode="auto">
            <a:xfrm>
              <a:off x="3696" y="1440"/>
              <a:ext cx="384" cy="1008"/>
              <a:chOff x="1200" y="1392"/>
              <a:chExt cx="384" cy="1008"/>
            </a:xfrm>
          </p:grpSpPr>
          <p:sp>
            <p:nvSpPr>
              <p:cNvPr id="9253" name="Oval 48"/>
              <p:cNvSpPr>
                <a:spLocks noChangeArrowheads="1"/>
              </p:cNvSpPr>
              <p:nvPr/>
            </p:nvSpPr>
            <p:spPr bwMode="auto">
              <a:xfrm>
                <a:off x="1200" y="1392"/>
                <a:ext cx="384" cy="384"/>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9254" name="Rectangle 49"/>
              <p:cNvSpPr>
                <a:spLocks noChangeArrowheads="1"/>
              </p:cNvSpPr>
              <p:nvPr/>
            </p:nvSpPr>
            <p:spPr bwMode="auto">
              <a:xfrm>
                <a:off x="1248" y="2112"/>
                <a:ext cx="288" cy="288"/>
              </a:xfrm>
              <a:prstGeom prst="rect">
                <a:avLst/>
              </a:prstGeom>
              <a:solidFill>
                <a:srgbClr val="FFFF99"/>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9255" name="Line 50"/>
              <p:cNvSpPr>
                <a:spLocks noChangeShapeType="1"/>
              </p:cNvSpPr>
              <p:nvPr/>
            </p:nvSpPr>
            <p:spPr bwMode="auto">
              <a:xfrm>
                <a:off x="1392" y="1776"/>
                <a:ext cx="0" cy="336"/>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sp>
          <p:nvSpPr>
            <p:cNvPr id="9230" name="Rectangle 51"/>
            <p:cNvSpPr>
              <a:spLocks noChangeArrowheads="1"/>
            </p:cNvSpPr>
            <p:nvPr/>
          </p:nvSpPr>
          <p:spPr bwMode="auto">
            <a:xfrm>
              <a:off x="3744" y="3312"/>
              <a:ext cx="672" cy="576"/>
            </a:xfrm>
            <a:prstGeom prst="rect">
              <a:avLst/>
            </a:prstGeom>
            <a:solidFill>
              <a:srgbClr val="FF6699"/>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grpSp>
          <p:nvGrpSpPr>
            <p:cNvPr id="9231" name="Group 52"/>
            <p:cNvGrpSpPr>
              <a:grpSpLocks/>
            </p:cNvGrpSpPr>
            <p:nvPr/>
          </p:nvGrpSpPr>
          <p:grpSpPr bwMode="auto">
            <a:xfrm>
              <a:off x="3408" y="2448"/>
              <a:ext cx="1440" cy="864"/>
              <a:chOff x="3408" y="2448"/>
              <a:chExt cx="1440" cy="864"/>
            </a:xfrm>
          </p:grpSpPr>
          <p:sp>
            <p:nvSpPr>
              <p:cNvPr id="9246" name="Line 53"/>
              <p:cNvSpPr>
                <a:spLocks noChangeShapeType="1"/>
              </p:cNvSpPr>
              <p:nvPr/>
            </p:nvSpPr>
            <p:spPr bwMode="auto">
              <a:xfrm>
                <a:off x="3408" y="2448"/>
                <a:ext cx="0" cy="192"/>
              </a:xfrm>
              <a:prstGeom prst="line">
                <a:avLst/>
              </a:prstGeom>
              <a:noFill/>
              <a:ln w="28575">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9247" name="Line 54"/>
              <p:cNvSpPr>
                <a:spLocks noChangeShapeType="1"/>
              </p:cNvSpPr>
              <p:nvPr/>
            </p:nvSpPr>
            <p:spPr bwMode="auto">
              <a:xfrm>
                <a:off x="3888" y="2448"/>
                <a:ext cx="0" cy="192"/>
              </a:xfrm>
              <a:prstGeom prst="line">
                <a:avLst/>
              </a:prstGeom>
              <a:noFill/>
              <a:ln w="28575">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9248" name="Line 55"/>
              <p:cNvSpPr>
                <a:spLocks noChangeShapeType="1"/>
              </p:cNvSpPr>
              <p:nvPr/>
            </p:nvSpPr>
            <p:spPr bwMode="auto">
              <a:xfrm>
                <a:off x="4368" y="2448"/>
                <a:ext cx="0" cy="192"/>
              </a:xfrm>
              <a:prstGeom prst="line">
                <a:avLst/>
              </a:prstGeom>
              <a:noFill/>
              <a:ln w="28575">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9249" name="Line 56"/>
              <p:cNvSpPr>
                <a:spLocks noChangeShapeType="1"/>
              </p:cNvSpPr>
              <p:nvPr/>
            </p:nvSpPr>
            <p:spPr bwMode="auto">
              <a:xfrm>
                <a:off x="4848" y="2448"/>
                <a:ext cx="0" cy="192"/>
              </a:xfrm>
              <a:prstGeom prst="line">
                <a:avLst/>
              </a:prstGeom>
              <a:noFill/>
              <a:ln w="28575">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9250" name="Line 57"/>
              <p:cNvSpPr>
                <a:spLocks noChangeShapeType="1"/>
              </p:cNvSpPr>
              <p:nvPr/>
            </p:nvSpPr>
            <p:spPr bwMode="auto">
              <a:xfrm>
                <a:off x="3408" y="2640"/>
                <a:ext cx="1440" cy="0"/>
              </a:xfrm>
              <a:prstGeom prst="line">
                <a:avLst/>
              </a:prstGeom>
              <a:noFill/>
              <a:ln w="28575">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9251" name="Line 58"/>
              <p:cNvSpPr>
                <a:spLocks noChangeShapeType="1"/>
              </p:cNvSpPr>
              <p:nvPr/>
            </p:nvSpPr>
            <p:spPr bwMode="auto">
              <a:xfrm>
                <a:off x="4080" y="2640"/>
                <a:ext cx="0" cy="672"/>
              </a:xfrm>
              <a:prstGeom prst="line">
                <a:avLst/>
              </a:prstGeom>
              <a:noFill/>
              <a:ln w="28575">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9252" name="Line 59"/>
              <p:cNvSpPr>
                <a:spLocks noChangeShapeType="1"/>
              </p:cNvSpPr>
              <p:nvPr/>
            </p:nvSpPr>
            <p:spPr bwMode="auto">
              <a:xfrm>
                <a:off x="3744" y="3072"/>
                <a:ext cx="336" cy="0"/>
              </a:xfrm>
              <a:prstGeom prst="line">
                <a:avLst/>
              </a:prstGeom>
              <a:noFill/>
              <a:ln w="28575">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sp>
          <p:nvSpPr>
            <p:cNvPr id="9232" name="Text Box 60"/>
            <p:cNvSpPr txBox="1">
              <a:spLocks noChangeArrowheads="1"/>
            </p:cNvSpPr>
            <p:nvPr/>
          </p:nvSpPr>
          <p:spPr bwMode="auto">
            <a:xfrm>
              <a:off x="4368" y="2736"/>
              <a:ext cx="1108" cy="5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2400">
                  <a:latin typeface="Times New Roman" panose="02020603050405020304" pitchFamily="18" charset="0"/>
                </a:rPr>
                <a:t>System</a:t>
              </a:r>
              <a:r>
                <a:rPr lang="ja-JP" altLang="en-US" sz="2400">
                  <a:latin typeface="Times New Roman" panose="02020603050405020304" pitchFamily="18" charset="0"/>
                </a:rPr>
                <a:t>　</a:t>
              </a:r>
              <a:r>
                <a:rPr lang="en-US" altLang="ja-JP" sz="2400">
                  <a:latin typeface="Times New Roman" panose="02020603050405020304" pitchFamily="18" charset="0"/>
                </a:rPr>
                <a:t>Bus</a:t>
              </a:r>
            </a:p>
            <a:p>
              <a:pPr eaLnBrk="1" hangingPunct="1"/>
              <a:r>
                <a:rPr lang="en-US" altLang="ja-JP" sz="2400">
                  <a:latin typeface="Times New Roman" panose="02020603050405020304" pitchFamily="18" charset="0"/>
                </a:rPr>
                <a:t>(Dedicated)</a:t>
              </a:r>
            </a:p>
          </p:txBody>
        </p:sp>
        <p:sp>
          <p:nvSpPr>
            <p:cNvPr id="9233" name="Text Box 61"/>
            <p:cNvSpPr txBox="1">
              <a:spLocks noChangeArrowheads="1"/>
            </p:cNvSpPr>
            <p:nvPr/>
          </p:nvSpPr>
          <p:spPr bwMode="auto">
            <a:xfrm>
              <a:off x="2774" y="3434"/>
              <a:ext cx="926" cy="5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2400">
                  <a:latin typeface="Times New Roman" panose="02020603050405020304" pitchFamily="18" charset="0"/>
                </a:rPr>
                <a:t>I/O</a:t>
              </a:r>
              <a:r>
                <a:rPr lang="ja-JP" altLang="en-US" sz="2400">
                  <a:latin typeface="Times New Roman" panose="02020603050405020304" pitchFamily="18" charset="0"/>
                </a:rPr>
                <a:t>　</a:t>
              </a:r>
              <a:r>
                <a:rPr lang="en-US" altLang="ja-JP" sz="2400">
                  <a:latin typeface="Times New Roman" panose="02020603050405020304" pitchFamily="18" charset="0"/>
                </a:rPr>
                <a:t>Bus</a:t>
              </a:r>
            </a:p>
            <a:p>
              <a:pPr eaLnBrk="1" hangingPunct="1"/>
              <a:r>
                <a:rPr lang="en-US" altLang="ja-JP" sz="2400">
                  <a:latin typeface="Times New Roman" panose="02020603050405020304" pitchFamily="18" charset="0"/>
                </a:rPr>
                <a:t>(Standard)</a:t>
              </a:r>
            </a:p>
          </p:txBody>
        </p:sp>
        <p:grpSp>
          <p:nvGrpSpPr>
            <p:cNvPr id="9234" name="Group 62"/>
            <p:cNvGrpSpPr>
              <a:grpSpLocks/>
            </p:cNvGrpSpPr>
            <p:nvPr/>
          </p:nvGrpSpPr>
          <p:grpSpPr bwMode="auto">
            <a:xfrm>
              <a:off x="2592" y="2256"/>
              <a:ext cx="1152" cy="1104"/>
              <a:chOff x="2592" y="2256"/>
              <a:chExt cx="1152" cy="1104"/>
            </a:xfrm>
          </p:grpSpPr>
          <p:grpSp>
            <p:nvGrpSpPr>
              <p:cNvPr id="9235" name="Group 63"/>
              <p:cNvGrpSpPr>
                <a:grpSpLocks/>
              </p:cNvGrpSpPr>
              <p:nvPr/>
            </p:nvGrpSpPr>
            <p:grpSpPr bwMode="auto">
              <a:xfrm>
                <a:off x="2592" y="2688"/>
                <a:ext cx="576" cy="672"/>
                <a:chOff x="3504" y="2640"/>
                <a:chExt cx="576" cy="672"/>
              </a:xfrm>
            </p:grpSpPr>
            <p:sp>
              <p:nvSpPr>
                <p:cNvPr id="9239" name="Line 64"/>
                <p:cNvSpPr>
                  <a:spLocks noChangeShapeType="1"/>
                </p:cNvSpPr>
                <p:nvPr/>
              </p:nvSpPr>
              <p:spPr bwMode="auto">
                <a:xfrm>
                  <a:off x="4080" y="2640"/>
                  <a:ext cx="0" cy="43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9240" name="Line 65"/>
                <p:cNvSpPr>
                  <a:spLocks noChangeShapeType="1"/>
                </p:cNvSpPr>
                <p:nvPr/>
              </p:nvSpPr>
              <p:spPr bwMode="auto">
                <a:xfrm>
                  <a:off x="3792" y="2832"/>
                  <a:ext cx="28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9241" name="Rectangle 66"/>
                <p:cNvSpPr>
                  <a:spLocks noChangeArrowheads="1"/>
                </p:cNvSpPr>
                <p:nvPr/>
              </p:nvSpPr>
              <p:spPr bwMode="auto">
                <a:xfrm>
                  <a:off x="3504" y="2688"/>
                  <a:ext cx="288" cy="288"/>
                </a:xfrm>
                <a:prstGeom prst="rect">
                  <a:avLst/>
                </a:prstGeom>
                <a:solidFill>
                  <a:schemeClr val="hlink"/>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grpSp>
              <p:nvGrpSpPr>
                <p:cNvPr id="9242" name="Group 67"/>
                <p:cNvGrpSpPr>
                  <a:grpSpLocks/>
                </p:cNvGrpSpPr>
                <p:nvPr/>
              </p:nvGrpSpPr>
              <p:grpSpPr bwMode="auto">
                <a:xfrm>
                  <a:off x="3504" y="2976"/>
                  <a:ext cx="576" cy="288"/>
                  <a:chOff x="1104" y="2688"/>
                  <a:chExt cx="576" cy="288"/>
                </a:xfrm>
              </p:grpSpPr>
              <p:sp>
                <p:nvSpPr>
                  <p:cNvPr id="9244" name="Line 68"/>
                  <p:cNvSpPr>
                    <a:spLocks noChangeShapeType="1"/>
                  </p:cNvSpPr>
                  <p:nvPr/>
                </p:nvSpPr>
                <p:spPr bwMode="auto">
                  <a:xfrm>
                    <a:off x="1392" y="2832"/>
                    <a:ext cx="28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9245" name="Rectangle 69"/>
                  <p:cNvSpPr>
                    <a:spLocks noChangeArrowheads="1"/>
                  </p:cNvSpPr>
                  <p:nvPr/>
                </p:nvSpPr>
                <p:spPr bwMode="auto">
                  <a:xfrm>
                    <a:off x="1104" y="2688"/>
                    <a:ext cx="288" cy="288"/>
                  </a:xfrm>
                  <a:prstGeom prst="rect">
                    <a:avLst/>
                  </a:prstGeom>
                  <a:solidFill>
                    <a:schemeClr val="hlink"/>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grpSp>
            <p:sp>
              <p:nvSpPr>
                <p:cNvPr id="9243" name="Line 70"/>
                <p:cNvSpPr>
                  <a:spLocks noChangeShapeType="1"/>
                </p:cNvSpPr>
                <p:nvPr/>
              </p:nvSpPr>
              <p:spPr bwMode="auto">
                <a:xfrm>
                  <a:off x="4080" y="3072"/>
                  <a:ext cx="0" cy="24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sp>
            <p:nvSpPr>
              <p:cNvPr id="9236" name="Rectangle 71"/>
              <p:cNvSpPr>
                <a:spLocks noChangeArrowheads="1"/>
              </p:cNvSpPr>
              <p:nvPr/>
            </p:nvSpPr>
            <p:spPr bwMode="auto">
              <a:xfrm>
                <a:off x="3552" y="2976"/>
                <a:ext cx="192" cy="240"/>
              </a:xfrm>
              <a:prstGeom prst="rect">
                <a:avLst/>
              </a:prstGeom>
              <a:solidFill>
                <a:srgbClr val="CC00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9237" name="Line 72"/>
              <p:cNvSpPr>
                <a:spLocks noChangeShapeType="1"/>
              </p:cNvSpPr>
              <p:nvPr/>
            </p:nvSpPr>
            <p:spPr bwMode="auto">
              <a:xfrm>
                <a:off x="3168" y="3072"/>
                <a:ext cx="384"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9238" name="AutoShape 73"/>
              <p:cNvSpPr>
                <a:spLocks noChangeArrowheads="1"/>
              </p:cNvSpPr>
              <p:nvPr/>
            </p:nvSpPr>
            <p:spPr bwMode="auto">
              <a:xfrm>
                <a:off x="2832" y="2256"/>
                <a:ext cx="144" cy="144"/>
              </a:xfrm>
              <a:prstGeom prst="rightArrow">
                <a:avLst>
                  <a:gd name="adj1" fmla="val 50000"/>
                  <a:gd name="adj2" fmla="val 25000"/>
                </a:avLst>
              </a:prstGeom>
              <a:solidFill>
                <a:srgbClr val="CC00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grpSp>
      </p:gr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1165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1371600" y="404813"/>
            <a:ext cx="7772400" cy="1143000"/>
          </a:xfrm>
        </p:spPr>
        <p:txBody>
          <a:bodyPr/>
          <a:lstStyle/>
          <a:p>
            <a:pPr eaLnBrk="1" hangingPunct="1"/>
            <a:r>
              <a:rPr lang="en-US" altLang="ja-JP"/>
              <a:t>Synchronous vs. Asynchronous</a:t>
            </a:r>
          </a:p>
        </p:txBody>
      </p:sp>
      <p:sp>
        <p:nvSpPr>
          <p:cNvPr id="11267" name="Rectangle 3"/>
          <p:cNvSpPr>
            <a:spLocks noGrp="1" noChangeArrowheads="1"/>
          </p:cNvSpPr>
          <p:nvPr>
            <p:ph type="body" idx="1"/>
          </p:nvPr>
        </p:nvSpPr>
        <p:spPr>
          <a:xfrm>
            <a:off x="971550" y="1412875"/>
            <a:ext cx="8353425" cy="3970338"/>
          </a:xfrm>
        </p:spPr>
        <p:txBody>
          <a:bodyPr/>
          <a:lstStyle/>
          <a:p>
            <a:pPr eaLnBrk="1" hangingPunct="1"/>
            <a:r>
              <a:rPr lang="en-US" altLang="ja-JP"/>
              <a:t>Synchronous bus</a:t>
            </a:r>
          </a:p>
          <a:p>
            <a:pPr lvl="1" eaLnBrk="1" hangingPunct="1"/>
            <a:r>
              <a:rPr lang="en-US" altLang="ja-JP"/>
              <a:t>Data is sent synchronized with a clock</a:t>
            </a:r>
          </a:p>
          <a:p>
            <a:pPr lvl="2" eaLnBrk="1" hangingPunct="1"/>
            <a:r>
              <a:rPr lang="en-US" altLang="ja-JP"/>
              <a:t>Easy to handshake, block (continuous) data transfer</a:t>
            </a:r>
          </a:p>
          <a:p>
            <a:pPr lvl="2" eaLnBrk="1" hangingPunct="1"/>
            <a:r>
              <a:rPr lang="en-US" altLang="ja-JP"/>
              <a:t>Module numbers/types are limited</a:t>
            </a:r>
          </a:p>
          <a:p>
            <a:pPr lvl="1" eaLnBrk="1" hangingPunct="1"/>
            <a:r>
              <a:rPr lang="en-US" altLang="ja-JP"/>
              <a:t>PCI</a:t>
            </a:r>
            <a:r>
              <a:rPr lang="ja-JP" altLang="en-US"/>
              <a:t>、</a:t>
            </a:r>
            <a:r>
              <a:rPr lang="en-US" altLang="ja-JP"/>
              <a:t>Mbus</a:t>
            </a:r>
            <a:r>
              <a:rPr lang="ja-JP" altLang="en-US"/>
              <a:t>、</a:t>
            </a:r>
            <a:r>
              <a:rPr lang="en-US" altLang="ja-JP"/>
              <a:t>PCIx</a:t>
            </a:r>
            <a:r>
              <a:rPr lang="ja-JP" altLang="en-US"/>
              <a:t>、</a:t>
            </a:r>
            <a:r>
              <a:rPr lang="en-US" altLang="ja-JP"/>
              <a:t>PCI express,</a:t>
            </a:r>
            <a:r>
              <a:rPr lang="ja-JP" altLang="en-US"/>
              <a:t>　</a:t>
            </a:r>
            <a:r>
              <a:rPr lang="en-US" altLang="ja-JP"/>
              <a:t>On chip buses</a:t>
            </a:r>
          </a:p>
          <a:p>
            <a:pPr lvl="1" eaLnBrk="1" hangingPunct="1"/>
            <a:r>
              <a:rPr lang="en-US" altLang="ja-JP"/>
              <a:t>Performance centric</a:t>
            </a:r>
          </a:p>
          <a:p>
            <a:pPr eaLnBrk="1" hangingPunct="1"/>
            <a:r>
              <a:rPr lang="en-US" altLang="ja-JP"/>
              <a:t>Asynchronous bus</a:t>
            </a:r>
          </a:p>
          <a:p>
            <a:pPr lvl="1" eaLnBrk="1" hangingPunct="1"/>
            <a:r>
              <a:rPr lang="en-US" altLang="ja-JP"/>
              <a:t> Data is sent without a system clock</a:t>
            </a:r>
          </a:p>
          <a:p>
            <a:pPr lvl="2" eaLnBrk="1" hangingPunct="1"/>
            <a:r>
              <a:rPr lang="en-US" altLang="ja-JP"/>
              <a:t>Variable modules can be connected</a:t>
            </a:r>
          </a:p>
          <a:p>
            <a:pPr lvl="1" eaLnBrk="1" hangingPunct="1"/>
            <a:r>
              <a:rPr lang="en-US" altLang="ja-JP"/>
              <a:t>VME</a:t>
            </a:r>
            <a:r>
              <a:rPr lang="ja-JP" altLang="en-US"/>
              <a:t>、</a:t>
            </a:r>
            <a:r>
              <a:rPr lang="en-US" altLang="ja-JP"/>
              <a:t>Futurebus+</a:t>
            </a:r>
          </a:p>
          <a:p>
            <a:pPr eaLnBrk="1" hangingPunct="1"/>
            <a:endParaRPr lang="en-US" altLang="ja-JP"/>
          </a:p>
          <a:p>
            <a:pPr eaLnBrk="1" hangingPunct="1"/>
            <a:endParaRPr lang="en-US" altLang="ja-JP"/>
          </a:p>
        </p:txBody>
      </p:sp>
      <p:sp>
        <p:nvSpPr>
          <p:cNvPr id="112644" name="Text Box 4"/>
          <p:cNvSpPr txBox="1">
            <a:spLocks noChangeArrowheads="1"/>
          </p:cNvSpPr>
          <p:nvPr/>
        </p:nvSpPr>
        <p:spPr bwMode="auto">
          <a:xfrm>
            <a:off x="1835150" y="6165850"/>
            <a:ext cx="677386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2400">
                <a:solidFill>
                  <a:srgbClr val="CC0000"/>
                </a:solidFill>
                <a:latin typeface="Times New Roman" panose="02020603050405020304" pitchFamily="18" charset="0"/>
              </a:rPr>
              <a:t>Recently, asynchronous buses are not commonly used</a:t>
            </a: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11264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644" grpId="0" autoUpdateAnimBg="0"/>
    </p:bldLst>
  </p:timing>
</p:sld>
</file>

<file path=ppt/tags/tag1.xml><?xml version="1.0" encoding="utf-8"?>
<p:tagLst xmlns:a="http://schemas.openxmlformats.org/drawingml/2006/main" xmlns:r="http://schemas.openxmlformats.org/officeDocument/2006/relationships" xmlns:p="http://schemas.openxmlformats.org/presentationml/2006/main">
  <p:tag name="TIMING" val="|21.8|0.3"/>
</p:tagLst>
</file>

<file path=ppt/tags/tag10.xml><?xml version="1.0" encoding="utf-8"?>
<p:tagLst xmlns:a="http://schemas.openxmlformats.org/drawingml/2006/main" xmlns:r="http://schemas.openxmlformats.org/officeDocument/2006/relationships" xmlns:p="http://schemas.openxmlformats.org/presentationml/2006/main">
  <p:tag name="TIMING" val="|30|20.6|24.4|13.3|20.1"/>
</p:tagLst>
</file>

<file path=ppt/tags/tag11.xml><?xml version="1.0" encoding="utf-8"?>
<p:tagLst xmlns:a="http://schemas.openxmlformats.org/drawingml/2006/main" xmlns:r="http://schemas.openxmlformats.org/officeDocument/2006/relationships" xmlns:p="http://schemas.openxmlformats.org/presentationml/2006/main">
  <p:tag name="TIMING" val="|31.2|0.8|32.2|0.7"/>
</p:tagLst>
</file>

<file path=ppt/tags/tag12.xml><?xml version="1.0" encoding="utf-8"?>
<p:tagLst xmlns:a="http://schemas.openxmlformats.org/drawingml/2006/main" xmlns:r="http://schemas.openxmlformats.org/officeDocument/2006/relationships" xmlns:p="http://schemas.openxmlformats.org/presentationml/2006/main">
  <p:tag name="TIMING" val="|9.8|0.9|1.1|0.7|14.4"/>
</p:tagLst>
</file>

<file path=ppt/tags/tag13.xml><?xml version="1.0" encoding="utf-8"?>
<p:tagLst xmlns:a="http://schemas.openxmlformats.org/drawingml/2006/main" xmlns:r="http://schemas.openxmlformats.org/officeDocument/2006/relationships" xmlns:p="http://schemas.openxmlformats.org/presentationml/2006/main">
  <p:tag name="TIMING" val="|15.5|0.8|3.6|9.5|0"/>
</p:tagLst>
</file>

<file path=ppt/tags/tag14.xml><?xml version="1.0" encoding="utf-8"?>
<p:tagLst xmlns:a="http://schemas.openxmlformats.org/drawingml/2006/main" xmlns:r="http://schemas.openxmlformats.org/officeDocument/2006/relationships" xmlns:p="http://schemas.openxmlformats.org/presentationml/2006/main">
  <p:tag name="TIMING" val="|16.1|1.1|2.2|1.5|33.7|2.8|1|8.5|17.2|0.8"/>
</p:tagLst>
</file>

<file path=ppt/tags/tag15.xml><?xml version="1.0" encoding="utf-8"?>
<p:tagLst xmlns:a="http://schemas.openxmlformats.org/drawingml/2006/main" xmlns:r="http://schemas.openxmlformats.org/officeDocument/2006/relationships" xmlns:p="http://schemas.openxmlformats.org/presentationml/2006/main">
  <p:tag name="TIMING" val="|17.7|0.6|0.7|8|0.9|18.2"/>
</p:tagLst>
</file>

<file path=ppt/tags/tag16.xml><?xml version="1.0" encoding="utf-8"?>
<p:tagLst xmlns:a="http://schemas.openxmlformats.org/drawingml/2006/main" xmlns:r="http://schemas.openxmlformats.org/officeDocument/2006/relationships" xmlns:p="http://schemas.openxmlformats.org/presentationml/2006/main">
  <p:tag name="TIMING" val="|8.8|4.8|13.3|1.3|2.3|21.2|4.3|1.6"/>
</p:tagLst>
</file>

<file path=ppt/tags/tag17.xml><?xml version="1.0" encoding="utf-8"?>
<p:tagLst xmlns:a="http://schemas.openxmlformats.org/drawingml/2006/main" xmlns:r="http://schemas.openxmlformats.org/officeDocument/2006/relationships" xmlns:p="http://schemas.openxmlformats.org/presentationml/2006/main">
  <p:tag name="TIMING" val="|22.5|2.1|6|17.6"/>
</p:tagLst>
</file>

<file path=ppt/tags/tag18.xml><?xml version="1.0" encoding="utf-8"?>
<p:tagLst xmlns:a="http://schemas.openxmlformats.org/drawingml/2006/main" xmlns:r="http://schemas.openxmlformats.org/officeDocument/2006/relationships" xmlns:p="http://schemas.openxmlformats.org/presentationml/2006/main">
  <p:tag name="TIMING" val="|8.7|7.8|2.1|11.4|0.8|6.6"/>
</p:tagLst>
</file>

<file path=ppt/tags/tag19.xml><?xml version="1.0" encoding="utf-8"?>
<p:tagLst xmlns:a="http://schemas.openxmlformats.org/drawingml/2006/main" xmlns:r="http://schemas.openxmlformats.org/officeDocument/2006/relationships" xmlns:p="http://schemas.openxmlformats.org/presentationml/2006/main">
  <p:tag name="TIMING" val="|9.2"/>
</p:tagLst>
</file>

<file path=ppt/tags/tag2.xml><?xml version="1.0" encoding="utf-8"?>
<p:tagLst xmlns:a="http://schemas.openxmlformats.org/drawingml/2006/main" xmlns:r="http://schemas.openxmlformats.org/officeDocument/2006/relationships" xmlns:p="http://schemas.openxmlformats.org/presentationml/2006/main">
  <p:tag name="TIMING" val="|19.6"/>
</p:tagLst>
</file>

<file path=ppt/tags/tag20.xml><?xml version="1.0" encoding="utf-8"?>
<p:tagLst xmlns:a="http://schemas.openxmlformats.org/drawingml/2006/main" xmlns:r="http://schemas.openxmlformats.org/officeDocument/2006/relationships" xmlns:p="http://schemas.openxmlformats.org/presentationml/2006/main">
  <p:tag name="TIMING" val="|6.3|21.8"/>
</p:tagLst>
</file>

<file path=ppt/tags/tag21.xml><?xml version="1.0" encoding="utf-8"?>
<p:tagLst xmlns:a="http://schemas.openxmlformats.org/drawingml/2006/main" xmlns:r="http://schemas.openxmlformats.org/officeDocument/2006/relationships" xmlns:p="http://schemas.openxmlformats.org/presentationml/2006/main">
  <p:tag name="TIMING" val="|8.9|2.1|2.2"/>
</p:tagLst>
</file>

<file path=ppt/tags/tag22.xml><?xml version="1.0" encoding="utf-8"?>
<p:tagLst xmlns:a="http://schemas.openxmlformats.org/drawingml/2006/main" xmlns:r="http://schemas.openxmlformats.org/officeDocument/2006/relationships" xmlns:p="http://schemas.openxmlformats.org/presentationml/2006/main">
  <p:tag name="TIMING" val="|12.7"/>
</p:tagLst>
</file>

<file path=ppt/tags/tag23.xml><?xml version="1.0" encoding="utf-8"?>
<p:tagLst xmlns:a="http://schemas.openxmlformats.org/drawingml/2006/main" xmlns:r="http://schemas.openxmlformats.org/officeDocument/2006/relationships" xmlns:p="http://schemas.openxmlformats.org/presentationml/2006/main">
  <p:tag name="TIMING" val="|13.2"/>
</p:tagLst>
</file>

<file path=ppt/tags/tag3.xml><?xml version="1.0" encoding="utf-8"?>
<p:tagLst xmlns:a="http://schemas.openxmlformats.org/drawingml/2006/main" xmlns:r="http://schemas.openxmlformats.org/officeDocument/2006/relationships" xmlns:p="http://schemas.openxmlformats.org/presentationml/2006/main">
  <p:tag name="TIMING" val="|83.1"/>
</p:tagLst>
</file>

<file path=ppt/tags/tag4.xml><?xml version="1.0" encoding="utf-8"?>
<p:tagLst xmlns:a="http://schemas.openxmlformats.org/drawingml/2006/main" xmlns:r="http://schemas.openxmlformats.org/officeDocument/2006/relationships" xmlns:p="http://schemas.openxmlformats.org/presentationml/2006/main">
  <p:tag name="TIMING" val="|68.7|10.6"/>
</p:tagLst>
</file>

<file path=ppt/tags/tag5.xml><?xml version="1.0" encoding="utf-8"?>
<p:tagLst xmlns:a="http://schemas.openxmlformats.org/drawingml/2006/main" xmlns:r="http://schemas.openxmlformats.org/officeDocument/2006/relationships" xmlns:p="http://schemas.openxmlformats.org/presentationml/2006/main">
  <p:tag name="TIMING" val="|61|9.1|1.8|11.1|1.3|1|1.3|1.5|6.1|1|5.9"/>
</p:tagLst>
</file>

<file path=ppt/tags/tag6.xml><?xml version="1.0" encoding="utf-8"?>
<p:tagLst xmlns:a="http://schemas.openxmlformats.org/drawingml/2006/main" xmlns:r="http://schemas.openxmlformats.org/officeDocument/2006/relationships" xmlns:p="http://schemas.openxmlformats.org/presentationml/2006/main">
  <p:tag name="TIMING" val="|49.9|5.3|3.9|5|2.7|2.5|4.7|2|20.6|16.3|0.8"/>
</p:tagLst>
</file>

<file path=ppt/tags/tag7.xml><?xml version="1.0" encoding="utf-8"?>
<p:tagLst xmlns:a="http://schemas.openxmlformats.org/drawingml/2006/main" xmlns:r="http://schemas.openxmlformats.org/officeDocument/2006/relationships" xmlns:p="http://schemas.openxmlformats.org/presentationml/2006/main">
  <p:tag name="TIMING" val="|64.8|16.3|4.3|0.6|9.4|1.5|0.9|14.1|1"/>
</p:tagLst>
</file>

<file path=ppt/tags/tag8.xml><?xml version="1.0" encoding="utf-8"?>
<p:tagLst xmlns:a="http://schemas.openxmlformats.org/drawingml/2006/main" xmlns:r="http://schemas.openxmlformats.org/officeDocument/2006/relationships" xmlns:p="http://schemas.openxmlformats.org/presentationml/2006/main">
  <p:tag name="TIMING" val="|60.4|0.8|0.9|1.3"/>
</p:tagLst>
</file>

<file path=ppt/tags/tag9.xml><?xml version="1.0" encoding="utf-8"?>
<p:tagLst xmlns:a="http://schemas.openxmlformats.org/drawingml/2006/main" xmlns:r="http://schemas.openxmlformats.org/officeDocument/2006/relationships" xmlns:p="http://schemas.openxmlformats.org/presentationml/2006/main">
  <p:tag name="TIMING" val="|11.6|2.1|2.2"/>
</p:tagLst>
</file>

<file path=ppt/theme/theme1.xml><?xml version="1.0" encoding="utf-8"?>
<a:theme xmlns:a="http://schemas.openxmlformats.org/drawingml/2006/main" name="Edge">
  <a:themeElements>
    <a:clrScheme name="Edge 7">
      <a:dk1>
        <a:srgbClr val="000000"/>
      </a:dk1>
      <a:lt1>
        <a:srgbClr val="FFFFFF"/>
      </a:lt1>
      <a:dk2>
        <a:srgbClr val="006633"/>
      </a:dk2>
      <a:lt2>
        <a:srgbClr val="5F5F5F"/>
      </a:lt2>
      <a:accent1>
        <a:srgbClr val="CC9900"/>
      </a:accent1>
      <a:accent2>
        <a:srgbClr val="3B812F"/>
      </a:accent2>
      <a:accent3>
        <a:srgbClr val="FFFFFF"/>
      </a:accent3>
      <a:accent4>
        <a:srgbClr val="000000"/>
      </a:accent4>
      <a:accent5>
        <a:srgbClr val="E2CAAA"/>
      </a:accent5>
      <a:accent6>
        <a:srgbClr val="35742A"/>
      </a:accent6>
      <a:hlink>
        <a:srgbClr val="996600"/>
      </a:hlink>
      <a:folHlink>
        <a:srgbClr val="AFBF39"/>
      </a:folHlink>
    </a:clrScheme>
    <a:fontScheme name="Edge">
      <a:majorFont>
        <a:latin typeface="Garamond"/>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Edge 1">
        <a:dk1>
          <a:srgbClr val="333333"/>
        </a:dk1>
        <a:lt1>
          <a:srgbClr val="FFFFFF"/>
        </a:lt1>
        <a:dk2>
          <a:srgbClr val="820000"/>
        </a:dk2>
        <a:lt2>
          <a:srgbClr val="FFFFFF"/>
        </a:lt2>
        <a:accent1>
          <a:srgbClr val="FF9900"/>
        </a:accent1>
        <a:accent2>
          <a:srgbClr val="CC3300"/>
        </a:accent2>
        <a:accent3>
          <a:srgbClr val="C1AAAA"/>
        </a:accent3>
        <a:accent4>
          <a:srgbClr val="DADADA"/>
        </a:accent4>
        <a:accent5>
          <a:srgbClr val="FFCAAA"/>
        </a:accent5>
        <a:accent6>
          <a:srgbClr val="B92D00"/>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Edge 2">
        <a:dk1>
          <a:srgbClr val="333333"/>
        </a:dk1>
        <a:lt1>
          <a:srgbClr val="CCCCFF"/>
        </a:lt1>
        <a:dk2>
          <a:srgbClr val="0B0506"/>
        </a:dk2>
        <a:lt2>
          <a:srgbClr val="FFFFFF"/>
        </a:lt2>
        <a:accent1>
          <a:srgbClr val="3366CC"/>
        </a:accent1>
        <a:accent2>
          <a:srgbClr val="3333CC"/>
        </a:accent2>
        <a:accent3>
          <a:srgbClr val="AAAAAA"/>
        </a:accent3>
        <a:accent4>
          <a:srgbClr val="AEAEDA"/>
        </a:accent4>
        <a:accent5>
          <a:srgbClr val="ADB8E2"/>
        </a:accent5>
        <a:accent6>
          <a:srgbClr val="2D2DB9"/>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Edge 3">
        <a:dk1>
          <a:srgbClr val="333333"/>
        </a:dk1>
        <a:lt1>
          <a:srgbClr val="FFFFFF"/>
        </a:lt1>
        <a:dk2>
          <a:srgbClr val="221013"/>
        </a:dk2>
        <a:lt2>
          <a:srgbClr val="FFFFFF"/>
        </a:lt2>
        <a:accent1>
          <a:srgbClr val="CC3300"/>
        </a:accent1>
        <a:accent2>
          <a:srgbClr val="CC9900"/>
        </a:accent2>
        <a:accent3>
          <a:srgbClr val="ABAAAA"/>
        </a:accent3>
        <a:accent4>
          <a:srgbClr val="DADADA"/>
        </a:accent4>
        <a:accent5>
          <a:srgbClr val="E2ADAA"/>
        </a:accent5>
        <a:accent6>
          <a:srgbClr val="B98A00"/>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Edge 4">
        <a:dk1>
          <a:srgbClr val="11054B"/>
        </a:dk1>
        <a:lt1>
          <a:srgbClr val="FFFFFF"/>
        </a:lt1>
        <a:dk2>
          <a:srgbClr val="0000CC"/>
        </a:dk2>
        <a:lt2>
          <a:srgbClr val="FFFFFF"/>
        </a:lt2>
        <a:accent1>
          <a:srgbClr val="FF6600"/>
        </a:accent1>
        <a:accent2>
          <a:srgbClr val="FF3300"/>
        </a:accent2>
        <a:accent3>
          <a:srgbClr val="AAAAE2"/>
        </a:accent3>
        <a:accent4>
          <a:srgbClr val="DADADA"/>
        </a:accent4>
        <a:accent5>
          <a:srgbClr val="FFB8AA"/>
        </a:accent5>
        <a:accent6>
          <a:srgbClr val="E72D00"/>
        </a:accent6>
        <a:hlink>
          <a:srgbClr val="CC9900"/>
        </a:hlink>
        <a:folHlink>
          <a:srgbClr val="B2B2B2"/>
        </a:folHlink>
      </a:clrScheme>
      <a:clrMap bg1="dk2" tx1="lt1" bg2="dk1" tx2="lt2" accent1="accent1" accent2="accent2" accent3="accent3" accent4="accent4" accent5="accent5" accent6="accent6" hlink="hlink" folHlink="folHlink"/>
    </a:extraClrScheme>
    <a:extraClrScheme>
      <a:clrScheme name="Edge 5">
        <a:dk1>
          <a:srgbClr val="9B8D65"/>
        </a:dk1>
        <a:lt1>
          <a:srgbClr val="F8F8F8"/>
        </a:lt1>
        <a:dk2>
          <a:srgbClr val="002600"/>
        </a:dk2>
        <a:lt2>
          <a:srgbClr val="FAFACC"/>
        </a:lt2>
        <a:accent1>
          <a:srgbClr val="CC9933"/>
        </a:accent1>
        <a:accent2>
          <a:srgbClr val="8F9967"/>
        </a:accent2>
        <a:accent3>
          <a:srgbClr val="AAACAA"/>
        </a:accent3>
        <a:accent4>
          <a:srgbClr val="D4D4D4"/>
        </a:accent4>
        <a:accent5>
          <a:srgbClr val="E2CAAD"/>
        </a:accent5>
        <a:accent6>
          <a:srgbClr val="818A5D"/>
        </a:accent6>
        <a:hlink>
          <a:srgbClr val="336600"/>
        </a:hlink>
        <a:folHlink>
          <a:srgbClr val="808000"/>
        </a:folHlink>
      </a:clrScheme>
      <a:clrMap bg1="dk2" tx1="lt1" bg2="dk1" tx2="lt2" accent1="accent1" accent2="accent2" accent3="accent3" accent4="accent4" accent5="accent5" accent6="accent6" hlink="hlink" folHlink="folHlink"/>
    </a:extraClrScheme>
    <a:extraClrScheme>
      <a:clrScheme name="Edge 6">
        <a:dk1>
          <a:srgbClr val="333333"/>
        </a:dk1>
        <a:lt1>
          <a:srgbClr val="FFFFFF"/>
        </a:lt1>
        <a:dk2>
          <a:srgbClr val="006699"/>
        </a:dk2>
        <a:lt2>
          <a:srgbClr val="FFFFFF"/>
        </a:lt2>
        <a:accent1>
          <a:srgbClr val="CC9900"/>
        </a:accent1>
        <a:accent2>
          <a:srgbClr val="FF9900"/>
        </a:accent2>
        <a:accent3>
          <a:srgbClr val="AAB8CA"/>
        </a:accent3>
        <a:accent4>
          <a:srgbClr val="DADADA"/>
        </a:accent4>
        <a:accent5>
          <a:srgbClr val="E2CAAA"/>
        </a:accent5>
        <a:accent6>
          <a:srgbClr val="E78A00"/>
        </a:accent6>
        <a:hlink>
          <a:srgbClr val="FFCC00"/>
        </a:hlink>
        <a:folHlink>
          <a:srgbClr val="706F37"/>
        </a:folHlink>
      </a:clrScheme>
      <a:clrMap bg1="dk2" tx1="lt1" bg2="dk1" tx2="lt2" accent1="accent1" accent2="accent2" accent3="accent3" accent4="accent4" accent5="accent5" accent6="accent6" hlink="hlink" folHlink="folHlink"/>
    </a:extraClrScheme>
    <a:extraClrScheme>
      <a:clrScheme name="Edge 7">
        <a:dk1>
          <a:srgbClr val="000000"/>
        </a:dk1>
        <a:lt1>
          <a:srgbClr val="FFFFFF"/>
        </a:lt1>
        <a:dk2>
          <a:srgbClr val="006633"/>
        </a:dk2>
        <a:lt2>
          <a:srgbClr val="5F5F5F"/>
        </a:lt2>
        <a:accent1>
          <a:srgbClr val="CC9900"/>
        </a:accent1>
        <a:accent2>
          <a:srgbClr val="3B812F"/>
        </a:accent2>
        <a:accent3>
          <a:srgbClr val="FFFFFF"/>
        </a:accent3>
        <a:accent4>
          <a:srgbClr val="000000"/>
        </a:accent4>
        <a:accent5>
          <a:srgbClr val="E2CAAA"/>
        </a:accent5>
        <a:accent6>
          <a:srgbClr val="35742A"/>
        </a:accent6>
        <a:hlink>
          <a:srgbClr val="996600"/>
        </a:hlink>
        <a:folHlink>
          <a:srgbClr val="AFBF39"/>
        </a:folHlink>
      </a:clrScheme>
      <a:clrMap bg1="lt1" tx1="dk1" bg2="lt2" tx2="dk2" accent1="accent1" accent2="accent2" accent3="accent3" accent4="accent4" accent5="accent5" accent6="accent6" hlink="hlink" folHlink="folHlink"/>
    </a:extraClrScheme>
    <a:extraClrScheme>
      <a:clrScheme name="Edge 8">
        <a:dk1>
          <a:srgbClr val="000000"/>
        </a:dk1>
        <a:lt1>
          <a:srgbClr val="FFFFFF"/>
        </a:lt1>
        <a:dk2>
          <a:srgbClr val="CC0000"/>
        </a:dk2>
        <a:lt2>
          <a:srgbClr val="666699"/>
        </a:lt2>
        <a:accent1>
          <a:srgbClr val="808080"/>
        </a:accent1>
        <a:accent2>
          <a:srgbClr val="999933"/>
        </a:accent2>
        <a:accent3>
          <a:srgbClr val="FFFFFF"/>
        </a:accent3>
        <a:accent4>
          <a:srgbClr val="000000"/>
        </a:accent4>
        <a:accent5>
          <a:srgbClr val="C0C0C0"/>
        </a:accent5>
        <a:accent6>
          <a:srgbClr val="8A8A2D"/>
        </a:accent6>
        <a:hlink>
          <a:srgbClr val="4C6D80"/>
        </a:hlink>
        <a:folHlink>
          <a:srgbClr val="B2B2B2"/>
        </a:folHlink>
      </a:clrScheme>
      <a:clrMap bg1="lt1" tx1="dk1" bg2="lt2" tx2="dk2" accent1="accent1" accent2="accent2" accent3="accent3" accent4="accent4" accent5="accent5" accent6="accent6" hlink="hlink" folHlink="folHlink"/>
    </a:extraClrScheme>
    <a:extraClrScheme>
      <a:clrScheme name="Edge 9">
        <a:dk1>
          <a:srgbClr val="000000"/>
        </a:dk1>
        <a:lt1>
          <a:srgbClr val="FFFFFF"/>
        </a:lt1>
        <a:dk2>
          <a:srgbClr val="003399"/>
        </a:dk2>
        <a:lt2>
          <a:srgbClr val="666699"/>
        </a:lt2>
        <a:accent1>
          <a:srgbClr val="009999"/>
        </a:accent1>
        <a:accent2>
          <a:srgbClr val="4C6D4E"/>
        </a:accent2>
        <a:accent3>
          <a:srgbClr val="FFFFFF"/>
        </a:accent3>
        <a:accent4>
          <a:srgbClr val="000000"/>
        </a:accent4>
        <a:accent5>
          <a:srgbClr val="AACACA"/>
        </a:accent5>
        <a:accent6>
          <a:srgbClr val="446246"/>
        </a:accent6>
        <a:hlink>
          <a:srgbClr val="4C6D80"/>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Edge</Template>
  <TotalTime>2234</TotalTime>
  <Words>5321</Words>
  <Application>Microsoft Office PowerPoint</Application>
  <PresentationFormat>画面に合わせる (4:3)</PresentationFormat>
  <Paragraphs>883</Paragraphs>
  <Slides>53</Slides>
  <Notes>48</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53</vt:i4>
      </vt:variant>
    </vt:vector>
  </HeadingPairs>
  <TitlesOfParts>
    <vt:vector size="62" baseType="lpstr">
      <vt:lpstr>HGS創英角ｺﾞｼｯｸUB</vt:lpstr>
      <vt:lpstr>HG創英角ｺﾞｼｯｸUB</vt:lpstr>
      <vt:lpstr>Arial</vt:lpstr>
      <vt:lpstr>Arial Black</vt:lpstr>
      <vt:lpstr>Garamond</vt:lpstr>
      <vt:lpstr>Times New Roman</vt:lpstr>
      <vt:lpstr>Verdana</vt:lpstr>
      <vt:lpstr>Wingdings</vt:lpstr>
      <vt:lpstr>Edge</vt:lpstr>
      <vt:lpstr>Bus /　Crossbar Switch </vt:lpstr>
      <vt:lpstr>PowerPoint プレゼンテーション</vt:lpstr>
      <vt:lpstr>Uni-processor structure</vt:lpstr>
      <vt:lpstr>Sharing cache introduces congestion</vt:lpstr>
      <vt:lpstr>The typical multicore structure    </vt:lpstr>
      <vt:lpstr>Implementation of buses</vt:lpstr>
      <vt:lpstr>Requirements</vt:lpstr>
      <vt:lpstr>System bus vs. I/O bus</vt:lpstr>
      <vt:lpstr>Synchronous vs. Asynchronous</vt:lpstr>
      <vt:lpstr>Terms around bus</vt:lpstr>
      <vt:lpstr>A sequence of data transfer with the bus</vt:lpstr>
      <vt:lpstr>Arbiter</vt:lpstr>
      <vt:lpstr>PowerPoint プレゼンテーション</vt:lpstr>
      <vt:lpstr>Daisy Chain</vt:lpstr>
      <vt:lpstr>Open Drain bus</vt:lpstr>
      <vt:lpstr>Distributed bus arbiter</vt:lpstr>
      <vt:lpstr>Modified method（Keio’s patent）</vt:lpstr>
      <vt:lpstr>Starvation Problem </vt:lpstr>
      <vt:lpstr>Round　Robin</vt:lpstr>
      <vt:lpstr>Practical Starvation Avoidance</vt:lpstr>
      <vt:lpstr>Overlap between the arbitration and data transfer</vt:lpstr>
      <vt:lpstr>glossary-1 </vt:lpstr>
      <vt:lpstr>Handshake for data transfer</vt:lpstr>
      <vt:lpstr>２-line ４-edge handshake</vt:lpstr>
      <vt:lpstr>２-line ２-edge handshake</vt:lpstr>
      <vt:lpstr>In the case of multiple slaves</vt:lpstr>
      <vt:lpstr>Quiz</vt:lpstr>
      <vt:lpstr>２-line cannot manage multiple slaves</vt:lpstr>
      <vt:lpstr>３-line handshake</vt:lpstr>
      <vt:lpstr>Handshake in the chip</vt:lpstr>
      <vt:lpstr>Synchronous bus is suitable for block transfer</vt:lpstr>
      <vt:lpstr>Non-Split　Transaction</vt:lpstr>
      <vt:lpstr>Split　Transaction</vt:lpstr>
      <vt:lpstr>Advanced I/O Buses</vt:lpstr>
      <vt:lpstr>PCI Express</vt:lpstr>
      <vt:lpstr>PCIe standards</vt:lpstr>
      <vt:lpstr>An example of bus system using PCI express</vt:lpstr>
      <vt:lpstr>On-chip bus</vt:lpstr>
      <vt:lpstr>NEC MP211</vt:lpstr>
      <vt:lpstr>Summary of Bus</vt:lpstr>
      <vt:lpstr>glossary 2</vt:lpstr>
      <vt:lpstr>Crossbar switch</vt:lpstr>
      <vt:lpstr>Non-blocking property</vt:lpstr>
      <vt:lpstr>Head Of Line (HOL) conflict</vt:lpstr>
      <vt:lpstr>Input buffer switch</vt:lpstr>
      <vt:lpstr>Output buffer switch</vt:lpstr>
      <vt:lpstr>Buffers at cross-point</vt:lpstr>
      <vt:lpstr>An example of a modern router</vt:lpstr>
      <vt:lpstr>Merit/demerit of Crossbars</vt:lpstr>
      <vt:lpstr>SUN T1</vt:lpstr>
      <vt:lpstr>The earth simulator</vt:lpstr>
      <vt:lpstr>glossary 3</vt:lpstr>
      <vt:lpstr>Report 2</vt:lpstr>
    </vt:vector>
  </TitlesOfParts>
  <Company>慶應義塾大学理工学部</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システムLSIとアーキテクチャ技術　 （part　II：オンチップ並列 　　　　　　　　　　　アーキテクチャ）</dc:title>
  <dc:creator>情報工学科</dc:creator>
  <cp:lastModifiedBy>天野 英晴</cp:lastModifiedBy>
  <cp:revision>95</cp:revision>
  <dcterms:created xsi:type="dcterms:W3CDTF">1999-01-27T05:32:30Z</dcterms:created>
  <dcterms:modified xsi:type="dcterms:W3CDTF">2021-04-15T01:30:50Z</dcterms:modified>
</cp:coreProperties>
</file>