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tags/tag3.xml" ContentType="application/vnd.openxmlformats-officedocument.presentationml.tags+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6.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7.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8.xml" ContentType="application/vnd.openxmlformats-officedocument.presentationml.tag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tags/tag9.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tags/tag10.xml" ContentType="application/vnd.openxmlformats-officedocument.presentationml.tags+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1"/>
  </p:notesMasterIdLst>
  <p:handoutMasterIdLst>
    <p:handoutMasterId r:id="rId62"/>
  </p:handoutMasterIdLst>
  <p:sldIdLst>
    <p:sldId id="256" r:id="rId2"/>
    <p:sldId id="361" r:id="rId3"/>
    <p:sldId id="300" r:id="rId4"/>
    <p:sldId id="302" r:id="rId5"/>
    <p:sldId id="301" r:id="rId6"/>
    <p:sldId id="303" r:id="rId7"/>
    <p:sldId id="306" r:id="rId8"/>
    <p:sldId id="307" r:id="rId9"/>
    <p:sldId id="308" r:id="rId10"/>
    <p:sldId id="309" r:id="rId11"/>
    <p:sldId id="310" r:id="rId12"/>
    <p:sldId id="325" r:id="rId13"/>
    <p:sldId id="326" r:id="rId14"/>
    <p:sldId id="327" r:id="rId15"/>
    <p:sldId id="328" r:id="rId16"/>
    <p:sldId id="329" r:id="rId17"/>
    <p:sldId id="330" r:id="rId18"/>
    <p:sldId id="331" r:id="rId19"/>
    <p:sldId id="332" r:id="rId20"/>
    <p:sldId id="333" r:id="rId21"/>
    <p:sldId id="334" r:id="rId22"/>
    <p:sldId id="379" r:id="rId23"/>
    <p:sldId id="335" r:id="rId24"/>
    <p:sldId id="336" r:id="rId25"/>
    <p:sldId id="337" r:id="rId26"/>
    <p:sldId id="338" r:id="rId27"/>
    <p:sldId id="339" r:id="rId28"/>
    <p:sldId id="340" r:id="rId29"/>
    <p:sldId id="341" r:id="rId30"/>
    <p:sldId id="342" r:id="rId31"/>
    <p:sldId id="343" r:id="rId32"/>
    <p:sldId id="345" r:id="rId33"/>
    <p:sldId id="344" r:id="rId34"/>
    <p:sldId id="346" r:id="rId35"/>
    <p:sldId id="347" r:id="rId36"/>
    <p:sldId id="348" r:id="rId37"/>
    <p:sldId id="349" r:id="rId38"/>
    <p:sldId id="350" r:id="rId39"/>
    <p:sldId id="357" r:id="rId40"/>
    <p:sldId id="351" r:id="rId41"/>
    <p:sldId id="360" r:id="rId42"/>
    <p:sldId id="384" r:id="rId43"/>
    <p:sldId id="372" r:id="rId44"/>
    <p:sldId id="373" r:id="rId45"/>
    <p:sldId id="374" r:id="rId46"/>
    <p:sldId id="375" r:id="rId47"/>
    <p:sldId id="380" r:id="rId48"/>
    <p:sldId id="376" r:id="rId49"/>
    <p:sldId id="377" r:id="rId50"/>
    <p:sldId id="378" r:id="rId51"/>
    <p:sldId id="385" r:id="rId52"/>
    <p:sldId id="381" r:id="rId53"/>
    <p:sldId id="382" r:id="rId54"/>
    <p:sldId id="386" r:id="rId55"/>
    <p:sldId id="383" r:id="rId56"/>
    <p:sldId id="359" r:id="rId57"/>
    <p:sldId id="358" r:id="rId58"/>
    <p:sldId id="295" r:id="rId59"/>
    <p:sldId id="315" r:id="rId60"/>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FF"/>
    <a:srgbClr val="FFCC00"/>
    <a:srgbClr val="FF5050"/>
    <a:srgbClr val="FF33CC"/>
    <a:srgbClr val="FFFF66"/>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0" autoAdjust="0"/>
    <p:restoredTop sz="82038" autoAdjust="0"/>
  </p:normalViewPr>
  <p:slideViewPr>
    <p:cSldViewPr>
      <p:cViewPr varScale="1">
        <p:scale>
          <a:sx n="94" d="100"/>
          <a:sy n="94" d="100"/>
        </p:scale>
        <p:origin x="210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4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fld id="{41553EE7-2D69-4FBF-A743-93D3C847E1BA}" type="slidenum">
              <a:rPr lang="en-US" altLang="ja-JP"/>
              <a:pPr>
                <a:defRPr/>
              </a:pPr>
              <a:t>‹#›</a:t>
            </a:fld>
            <a:endParaRPr lang="en-US" altLang="ja-JP"/>
          </a:p>
        </p:txBody>
      </p:sp>
    </p:spTree>
    <p:extLst>
      <p:ext uri="{BB962C8B-B14F-4D97-AF65-F5344CB8AC3E}">
        <p14:creationId xmlns:p14="http://schemas.microsoft.com/office/powerpoint/2010/main" val="1310105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3076" name="Rectangle 4"/>
          <p:cNvSpPr>
            <a:spLocks noGrp="1" noRot="1" noChangeAspect="1" noChangeArrowheads="1"/>
          </p:cNvSpPr>
          <p:nvPr>
            <p:ph type="sldImg" idx="2"/>
          </p:nvPr>
        </p:nvSpPr>
        <p:spPr bwMode="auto">
          <a:xfrm>
            <a:off x="1143000" y="685800"/>
            <a:ext cx="457200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fld id="{04D8D44C-A812-43D5-B376-AC06D8ECB13C}" type="slidenum">
              <a:rPr lang="en-US" altLang="ja-JP"/>
              <a:pPr>
                <a:defRPr/>
              </a:pPr>
              <a:t>‹#›</a:t>
            </a:fld>
            <a:endParaRPr lang="en-US" altLang="ja-JP"/>
          </a:p>
        </p:txBody>
      </p:sp>
    </p:spTree>
    <p:extLst>
      <p:ext uri="{BB962C8B-B14F-4D97-AF65-F5344CB8AC3E}">
        <p14:creationId xmlns:p14="http://schemas.microsoft.com/office/powerpoint/2010/main" val="42364496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a:t>
            </a:r>
            <a:r>
              <a:rPr kumimoji="1" lang="en-US" altLang="ja-JP"/>
              <a:t>ndirect </a:t>
            </a:r>
            <a:r>
              <a:rPr kumimoji="1" lang="en-US" altLang="ja-JP" dirty="0"/>
              <a:t>networks are classified into two classes. Symmetric and asymmetric. First symmetric network is explained.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a:t>
            </a:fld>
            <a:endParaRPr lang="en-US" altLang="ja-JP"/>
          </a:p>
        </p:txBody>
      </p:sp>
    </p:spTree>
    <p:extLst>
      <p:ext uri="{BB962C8B-B14F-4D97-AF65-F5344CB8AC3E}">
        <p14:creationId xmlns:p14="http://schemas.microsoft.com/office/powerpoint/2010/main" val="2508531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2x2 switching elements sometimes inconvenient. Of course, we can use larger switching elements. The label is 4-ary number but the destination routing can be used in the same manner.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11</a:t>
            </a:fld>
            <a:endParaRPr lang="en-US" altLang="ja-JP"/>
          </a:p>
        </p:txBody>
      </p:sp>
    </p:spTree>
    <p:extLst>
      <p:ext uri="{BB962C8B-B14F-4D97-AF65-F5344CB8AC3E}">
        <p14:creationId xmlns:p14="http://schemas.microsoft.com/office/powerpoint/2010/main" val="707415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Let’s make a summary of Omega network.</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12</a:t>
            </a:fld>
            <a:endParaRPr lang="en-US" altLang="ja-JP"/>
          </a:p>
        </p:txBody>
      </p:sp>
    </p:spTree>
    <p:extLst>
      <p:ext uri="{BB962C8B-B14F-4D97-AF65-F5344CB8AC3E}">
        <p14:creationId xmlns:p14="http://schemas.microsoft.com/office/powerpoint/2010/main" val="974648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Generalized cube is another type of standard Nlog2N network. Unlike Omega network, the interconnection between stages is different. Set all element to the straight and links labeled with 1bit distance are connected to the same switching element. The connection is somehow similar to the hypercube.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13</a:t>
            </a:fld>
            <a:endParaRPr lang="en-US" altLang="ja-JP"/>
          </a:p>
        </p:txBody>
      </p:sp>
    </p:spTree>
    <p:extLst>
      <p:ext uri="{BB962C8B-B14F-4D97-AF65-F5344CB8AC3E}">
        <p14:creationId xmlns:p14="http://schemas.microsoft.com/office/powerpoint/2010/main" val="85347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Routing in Generalized Cube is also similar to that of hypercube. Let’s compare the source label and destination label, If 0, use straight, otherwise use exchange. The label is changed into the destination label, resulting to find the path.</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14</a:t>
            </a:fld>
            <a:endParaRPr lang="en-US" altLang="ja-JP"/>
          </a:p>
        </p:txBody>
      </p:sp>
    </p:spTree>
    <p:extLst>
      <p:ext uri="{BB962C8B-B14F-4D97-AF65-F5344CB8AC3E}">
        <p14:creationId xmlns:p14="http://schemas.microsoft.com/office/powerpoint/2010/main" val="15361062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Generalized cube can be partitioned naturally. That is, when the first stage is set in the straight manner, the network is divided into two pieces, each of which is separated. The communication in the upper half never disturb the lower half.</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15</a:t>
            </a:fld>
            <a:endParaRPr lang="en-US" altLang="ja-JP"/>
          </a:p>
        </p:txBody>
      </p:sp>
    </p:spTree>
    <p:extLst>
      <p:ext uri="{BB962C8B-B14F-4D97-AF65-F5344CB8AC3E}">
        <p14:creationId xmlns:p14="http://schemas.microsoft.com/office/powerpoint/2010/main" val="2438692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Generalized cube is expandable. That is, by adding the extra stage, a larger size generalized cube can be formed with two generalized cubes.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16</a:t>
            </a:fld>
            <a:endParaRPr lang="en-US" altLang="ja-JP"/>
          </a:p>
        </p:txBody>
      </p:sp>
    </p:spTree>
    <p:extLst>
      <p:ext uri="{BB962C8B-B14F-4D97-AF65-F5344CB8AC3E}">
        <p14:creationId xmlns:p14="http://schemas.microsoft.com/office/powerpoint/2010/main" val="1130561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Let’s make a summary of the Generalized Cube.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17</a:t>
            </a:fld>
            <a:endParaRPr lang="en-US" altLang="ja-JP"/>
          </a:p>
        </p:txBody>
      </p:sp>
    </p:spTree>
    <p:extLst>
      <p:ext uri="{BB962C8B-B14F-4D97-AF65-F5344CB8AC3E}">
        <p14:creationId xmlns:p14="http://schemas.microsoft.com/office/powerpoint/2010/main" val="9181911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last Nlog2N network introduced here is Baseline Network. It also uses perfect shuffle interconnection, but unlike Omega network the area of shuffling is changed for the stage. That is, for the connection between 1</a:t>
            </a:r>
            <a:r>
              <a:rPr kumimoji="1" lang="en-US" altLang="ja-JP" baseline="30000" dirty="0"/>
              <a:t>st</a:t>
            </a:r>
            <a:r>
              <a:rPr kumimoji="1" lang="en-US" altLang="ja-JP" dirty="0"/>
              <a:t> stage and 2</a:t>
            </a:r>
            <a:r>
              <a:rPr kumimoji="1" lang="en-US" altLang="ja-JP" baseline="30000" dirty="0"/>
              <a:t>nd</a:t>
            </a:r>
            <a:r>
              <a:rPr kumimoji="1" lang="en-US" altLang="ja-JP" dirty="0"/>
              <a:t> stage, shuffle is applied to all 3 bits. But, for the next connection, only 2 bits are shuffled like this.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18</a:t>
            </a:fld>
            <a:endParaRPr lang="en-US" altLang="ja-JP"/>
          </a:p>
        </p:txBody>
      </p:sp>
    </p:spTree>
    <p:extLst>
      <p:ext uri="{BB962C8B-B14F-4D97-AF65-F5344CB8AC3E}">
        <p14:creationId xmlns:p14="http://schemas.microsoft.com/office/powerpoint/2010/main" val="3042317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Baseline network, the destination routing can be applied just like Omega network.</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19</a:t>
            </a:fld>
            <a:endParaRPr lang="en-US" altLang="ja-JP"/>
          </a:p>
        </p:txBody>
      </p:sp>
    </p:spTree>
    <p:extLst>
      <p:ext uri="{BB962C8B-B14F-4D97-AF65-F5344CB8AC3E}">
        <p14:creationId xmlns:p14="http://schemas.microsoft.com/office/powerpoint/2010/main" val="132006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Partitioning property and expandability are used like Generalized Cube.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20</a:t>
            </a:fld>
            <a:endParaRPr lang="en-US" altLang="ja-JP"/>
          </a:p>
        </p:txBody>
      </p:sp>
    </p:spTree>
    <p:extLst>
      <p:ext uri="{BB962C8B-B14F-4D97-AF65-F5344CB8AC3E}">
        <p14:creationId xmlns:p14="http://schemas.microsoft.com/office/powerpoint/2010/main" val="1180484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MIN is multistage connected switching elements which form a large switch. It is basically symmetric, and smaller number of cross-points, and high degree of expandability. Of course, the bandwidth is smaller and latency is larger than those of crossbar.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a:t>
            </a:fld>
            <a:endParaRPr lang="en-US" altLang="ja-JP"/>
          </a:p>
        </p:txBody>
      </p:sp>
    </p:spTree>
    <p:extLst>
      <p:ext uri="{BB962C8B-B14F-4D97-AF65-F5344CB8AC3E}">
        <p14:creationId xmlns:p14="http://schemas.microsoft.com/office/powerpoint/2010/main" val="2576222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Baseline network has both benefits of Omega and Generalized Cube. It was used NEC’s supercomputer </a:t>
            </a:r>
            <a:r>
              <a:rPr kumimoji="1" lang="en-US" altLang="ja-JP" dirty="0" err="1"/>
              <a:t>Cenju</a:t>
            </a:r>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21</a:t>
            </a:fld>
            <a:endParaRPr lang="en-US" altLang="ja-JP"/>
          </a:p>
        </p:txBody>
      </p:sp>
    </p:spTree>
    <p:extLst>
      <p:ext uri="{BB962C8B-B14F-4D97-AF65-F5344CB8AC3E}">
        <p14:creationId xmlns:p14="http://schemas.microsoft.com/office/powerpoint/2010/main" val="3761405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Here is a quiz. Let’s compare the number of </a:t>
            </a:r>
            <a:r>
              <a:rPr kumimoji="1" lang="en-US" altLang="ja-JP" dirty="0" err="1"/>
              <a:t>crosspoints</a:t>
            </a:r>
            <a:r>
              <a:rPr kumimoji="1" lang="en-US" altLang="ja-JP" dirty="0"/>
              <a:t> of 32 inputs Omega network and the crossbar.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22</a:t>
            </a:fld>
            <a:endParaRPr lang="en-US" altLang="ja-JP"/>
          </a:p>
        </p:txBody>
      </p:sp>
    </p:spTree>
    <p:extLst>
      <p:ext uri="{BB962C8B-B14F-4D97-AF65-F5344CB8AC3E}">
        <p14:creationId xmlns:p14="http://schemas.microsoft.com/office/powerpoint/2010/main" val="2214193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Pi network consists of tandem connection of two Omega networks. By connecting multiple networks, we can improve the permutation capability.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23</a:t>
            </a:fld>
            <a:endParaRPr lang="en-US" altLang="ja-JP"/>
          </a:p>
        </p:txBody>
      </p:sp>
    </p:spTree>
    <p:extLst>
      <p:ext uri="{BB962C8B-B14F-4D97-AF65-F5344CB8AC3E}">
        <p14:creationId xmlns:p14="http://schemas.microsoft.com/office/powerpoint/2010/main" val="3765719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Permutation is changing the order of numbers. Perfect shuffle is one of the famous permutation. There are various type of permutation. For example bit reversal permutation is used in FFT. It can be done by reading the label from the least significant bit. However, this permutation causes conflicts in Omega network.</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24</a:t>
            </a:fld>
            <a:endParaRPr lang="en-US" altLang="ja-JP"/>
          </a:p>
        </p:txBody>
      </p:sp>
    </p:spTree>
    <p:extLst>
      <p:ext uri="{BB962C8B-B14F-4D97-AF65-F5344CB8AC3E}">
        <p14:creationId xmlns:p14="http://schemas.microsoft.com/office/powerpoint/2010/main" val="16678382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By connecting two Omega networks, the permutation becomes conflict free. In the first Omega network, the upper input has the priority, then, the destination routing can be applied.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25</a:t>
            </a:fld>
            <a:endParaRPr lang="en-US" altLang="ja-JP"/>
          </a:p>
        </p:txBody>
      </p:sp>
    </p:spTree>
    <p:extLst>
      <p:ext uri="{BB962C8B-B14F-4D97-AF65-F5344CB8AC3E}">
        <p14:creationId xmlns:p14="http://schemas.microsoft.com/office/powerpoint/2010/main" val="28951694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all possible permutation is conflict free, it means that it is a rearrangeable network. By connecting three Omega networks tandemly, it becomes rearrangeable. Also, the tandem connection of Omega and Inverse Omega or Baseline and Inverse Baseline is rearrangeable. It is called Benes network.</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26</a:t>
            </a:fld>
            <a:endParaRPr lang="en-US" altLang="ja-JP"/>
          </a:p>
        </p:txBody>
      </p:sp>
    </p:spTree>
    <p:extLst>
      <p:ext uri="{BB962C8B-B14F-4D97-AF65-F5344CB8AC3E}">
        <p14:creationId xmlns:p14="http://schemas.microsoft.com/office/powerpoint/2010/main" val="4239067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diagram shows a rearrangeable network called Benes network. Note that the center of the stage is shared, so this network is the rearrangeable network with the smallest number of stages. Of course, the scheduling is needed to pass a permutation without conflict.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27</a:t>
            </a:fld>
            <a:endParaRPr lang="en-US" altLang="ja-JP"/>
          </a:p>
        </p:txBody>
      </p:sp>
    </p:spTree>
    <p:extLst>
      <p:ext uri="{BB962C8B-B14F-4D97-AF65-F5344CB8AC3E}">
        <p14:creationId xmlns:p14="http://schemas.microsoft.com/office/powerpoint/2010/main" val="13773233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Clos network is famous as a non-blocking network, but it can be non-blocking, rearrangeable and blocking based on the size of switching elements and number of their inputs and outputs.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28</a:t>
            </a:fld>
            <a:endParaRPr lang="en-US" altLang="ja-JP"/>
          </a:p>
        </p:txBody>
      </p:sp>
    </p:spTree>
    <p:extLst>
      <p:ext uri="{BB962C8B-B14F-4D97-AF65-F5344CB8AC3E}">
        <p14:creationId xmlns:p14="http://schemas.microsoft.com/office/powerpoint/2010/main" val="14041297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Clos network consists of three stage, distributer, exchanger and concentrator. the distributer is formed with n1xm switch, the exchanger, r1xr2, and the concentrator mxn2 switches, respectively. If m=n1+n2-1, it becomes non-blocking network, because there are a lot of switches in the exchanger and all dedicated paths can be reserved. If m=m2, it becomes the rearrangeable, and m&lt;n2, it becomes the clocking network.</a:t>
            </a:r>
          </a:p>
          <a:p>
            <a:r>
              <a:rPr kumimoji="1" lang="en-US" altLang="ja-JP" dirty="0"/>
              <a:t>Non-blocking style Clos network is sometimes used for high performance large scale switch instead of the crossbar.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29</a:t>
            </a:fld>
            <a:endParaRPr lang="en-US" altLang="ja-JP"/>
          </a:p>
        </p:txBody>
      </p:sp>
    </p:spTree>
    <p:extLst>
      <p:ext uri="{BB962C8B-B14F-4D97-AF65-F5344CB8AC3E}">
        <p14:creationId xmlns:p14="http://schemas.microsoft.com/office/powerpoint/2010/main" val="31111039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Batcher network is actually a sorting network. The label of each packet is compared and sorted. It uses a </a:t>
            </a:r>
            <a:r>
              <a:rPr kumimoji="1" lang="en-US" altLang="ja-JP" dirty="0" err="1"/>
              <a:t>bitonic</a:t>
            </a:r>
            <a:r>
              <a:rPr kumimoji="1" lang="en-US" altLang="ja-JP" dirty="0"/>
              <a:t> sorting method which makes a </a:t>
            </a:r>
            <a:r>
              <a:rPr kumimoji="1" lang="en-US" altLang="ja-JP" dirty="0" err="1"/>
              <a:t>bitonic</a:t>
            </a:r>
            <a:r>
              <a:rPr kumimoji="1" lang="en-US" altLang="ja-JP" dirty="0"/>
              <a:t> number whose order is increasing once and then decreasing.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30</a:t>
            </a:fld>
            <a:endParaRPr lang="en-US" altLang="ja-JP"/>
          </a:p>
        </p:txBody>
      </p:sp>
    </p:spTree>
    <p:extLst>
      <p:ext uri="{BB962C8B-B14F-4D97-AF65-F5344CB8AC3E}">
        <p14:creationId xmlns:p14="http://schemas.microsoft.com/office/powerpoint/2010/main" val="2008623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There are several properties required for MIN.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a:t>
            </a:fld>
            <a:endParaRPr lang="en-US" altLang="ja-JP"/>
          </a:p>
        </p:txBody>
      </p:sp>
    </p:spTree>
    <p:extLst>
      <p:ext uri="{BB962C8B-B14F-4D97-AF65-F5344CB8AC3E}">
        <p14:creationId xmlns:p14="http://schemas.microsoft.com/office/powerpoint/2010/main" val="29267613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Batcher banyan network is formed by connecting </a:t>
            </a:r>
            <a:r>
              <a:rPr kumimoji="1" lang="en-US" altLang="ja-JP" dirty="0" err="1"/>
              <a:t>bitonic</a:t>
            </a:r>
            <a:r>
              <a:rPr kumimoji="1" lang="en-US" altLang="ja-JP" dirty="0"/>
              <a:t> sorter in front of the N log N blocking network. For the sorted data, all of N log N blocking networks introduced here are conflict free..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31</a:t>
            </a:fld>
            <a:endParaRPr lang="en-US" altLang="ja-JP"/>
          </a:p>
        </p:txBody>
      </p:sp>
    </p:spTree>
    <p:extLst>
      <p:ext uri="{BB962C8B-B14F-4D97-AF65-F5344CB8AC3E}">
        <p14:creationId xmlns:p14="http://schemas.microsoft.com/office/powerpoint/2010/main" val="9469682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Batcher Banyan network uses the name banyan. The name comes from a tree in tropical region, and used mostly in the field of graph theory. In Banyan networks, only a path is provided between source and destination. The number of intermediate stages is flexible, and various types of the network are included. SW-banyan, CC-banyan and even Barrel shifter belong in this class.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32</a:t>
            </a:fld>
            <a:endParaRPr lang="en-US" altLang="ja-JP"/>
          </a:p>
        </p:txBody>
      </p:sp>
    </p:spTree>
    <p:extLst>
      <p:ext uri="{BB962C8B-B14F-4D97-AF65-F5344CB8AC3E}">
        <p14:creationId xmlns:p14="http://schemas.microsoft.com/office/powerpoint/2010/main" val="1753832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There are two major problems in Batcher-banyan network. If there are multiple labels, conflict may happen. So, we need to the duplicated label at the connection point of the sorter and the N log N network. Another is its large number of stages. Although the structure of sorting network is simple, large pass through time is needed.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33</a:t>
            </a:fld>
            <a:endParaRPr lang="en-US" altLang="ja-JP"/>
          </a:p>
        </p:txBody>
      </p:sp>
    </p:spTree>
    <p:extLst>
      <p:ext uri="{BB962C8B-B14F-4D97-AF65-F5344CB8AC3E}">
        <p14:creationId xmlns:p14="http://schemas.microsoft.com/office/powerpoint/2010/main" val="25434116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diagram shows the classification of MINs.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34</a:t>
            </a:fld>
            <a:endParaRPr lang="en-US" altLang="ja-JP"/>
          </a:p>
        </p:txBody>
      </p:sp>
    </p:spTree>
    <p:extLst>
      <p:ext uri="{BB962C8B-B14F-4D97-AF65-F5344CB8AC3E}">
        <p14:creationId xmlns:p14="http://schemas.microsoft.com/office/powerpoint/2010/main" val="39647626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 log N standard MINs are not fault tolerant, since they have only a path from a source to a destination. In order to be fault tolerant, redundant structure is required. Although on-the-fly fault recovery is difficult, it contributes to improve the chip yield.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35</a:t>
            </a:fld>
            <a:endParaRPr lang="en-US" altLang="ja-JP"/>
          </a:p>
        </p:txBody>
      </p:sp>
    </p:spTree>
    <p:extLst>
      <p:ext uri="{BB962C8B-B14F-4D97-AF65-F5344CB8AC3E}">
        <p14:creationId xmlns:p14="http://schemas.microsoft.com/office/powerpoint/2010/main" val="28211273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Extra Stage Cube provides an extra stage and small bypassing mechanism. If a link is faulty, the redundant stage is activated and the alternative path is used.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36</a:t>
            </a:fld>
            <a:endParaRPr lang="en-US" altLang="ja-JP"/>
          </a:p>
        </p:txBody>
      </p:sp>
    </p:spTree>
    <p:extLst>
      <p:ext uri="{BB962C8B-B14F-4D97-AF65-F5344CB8AC3E}">
        <p14:creationId xmlns:p14="http://schemas.microsoft.com/office/powerpoint/2010/main" val="1994728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switching element often provides the packet buffer, since even in non-blocking network the conflict may happen if the destination label of two packets are the same. In this case, conflicting packets are stored into the buffer.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37</a:t>
            </a:fld>
            <a:endParaRPr lang="en-US" altLang="ja-JP"/>
          </a:p>
        </p:txBody>
      </p:sp>
    </p:spTree>
    <p:extLst>
      <p:ext uri="{BB962C8B-B14F-4D97-AF65-F5344CB8AC3E}">
        <p14:creationId xmlns:p14="http://schemas.microsoft.com/office/powerpoint/2010/main" val="7542905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structure works well when traffic is not concentrated. When a number of packets are forwarded to the same destination, it is called a hot spot. In this case, the packet buffers are saturated in the form of tree whose root is the hot spot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38</a:t>
            </a:fld>
            <a:endParaRPr lang="en-US" altLang="ja-JP"/>
          </a:p>
        </p:txBody>
      </p:sp>
    </p:spTree>
    <p:extLst>
      <p:ext uri="{BB962C8B-B14F-4D97-AF65-F5344CB8AC3E}">
        <p14:creationId xmlns:p14="http://schemas.microsoft.com/office/powerpoint/2010/main" val="22800998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It is called a tree saturation. In order to solve it, we should introduce the virtual circuits introduced later in this lesson or combining several packets.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39</a:t>
            </a:fld>
            <a:endParaRPr lang="en-US" altLang="ja-JP"/>
          </a:p>
        </p:txBody>
      </p:sp>
    </p:spTree>
    <p:extLst>
      <p:ext uri="{BB962C8B-B14F-4D97-AF65-F5344CB8AC3E}">
        <p14:creationId xmlns:p14="http://schemas.microsoft.com/office/powerpoint/2010/main" val="12435015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MINs have been well researched. For example, combining cache directory or cache itself on the switching elements have been investigated. Providing U-turn path is another interesting idea. It forms a type of fat-tree.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40</a:t>
            </a:fld>
            <a:endParaRPr lang="en-US" altLang="ja-JP"/>
          </a:p>
        </p:txBody>
      </p:sp>
    </p:spTree>
    <p:extLst>
      <p:ext uri="{BB962C8B-B14F-4D97-AF65-F5344CB8AC3E}">
        <p14:creationId xmlns:p14="http://schemas.microsoft.com/office/powerpoint/2010/main" val="2040603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MIN is classified into three categories. In the blocking network, conflict may occur for destination is different. Nlog2N type standard MIN is popularly used. Re-arrangeable network is conflict free if it is well scheduled. Non-blocking network is conflict free without scheduling.</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5</a:t>
            </a:fld>
            <a:endParaRPr lang="en-US" altLang="ja-JP"/>
          </a:p>
        </p:txBody>
      </p:sp>
    </p:spTree>
    <p:extLst>
      <p:ext uri="{BB962C8B-B14F-4D97-AF65-F5344CB8AC3E}">
        <p14:creationId xmlns:p14="http://schemas.microsoft.com/office/powerpoint/2010/main" val="37355183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glossary of the 1</a:t>
            </a:r>
            <a:r>
              <a:rPr kumimoji="1" lang="en-US" altLang="ja-JP" baseline="30000" dirty="0"/>
              <a:t>st</a:t>
            </a:r>
            <a:r>
              <a:rPr kumimoji="1" lang="en-US" altLang="ja-JP" dirty="0"/>
              <a:t> segment.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41</a:t>
            </a:fld>
            <a:endParaRPr lang="en-US" altLang="ja-JP"/>
          </a:p>
        </p:txBody>
      </p:sp>
    </p:spTree>
    <p:extLst>
      <p:ext uri="{BB962C8B-B14F-4D97-AF65-F5344CB8AC3E}">
        <p14:creationId xmlns:p14="http://schemas.microsoft.com/office/powerpoint/2010/main" val="846574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let me explain asymmetric network. They have been used because of its high bandwidth and the property which can use the locality of communication.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42</a:t>
            </a:fld>
            <a:endParaRPr lang="en-US" altLang="ja-JP"/>
          </a:p>
        </p:txBody>
      </p:sp>
    </p:spTree>
    <p:extLst>
      <p:ext uri="{BB962C8B-B14F-4D97-AF65-F5344CB8AC3E}">
        <p14:creationId xmlns:p14="http://schemas.microsoft.com/office/powerpoint/2010/main" val="37422500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Asymmetric indirect networks are at intermediate position between direct interconnection network and MINs. It can achieve high communication capability considering their cost. So, they have been used in real machines.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43</a:t>
            </a:fld>
            <a:endParaRPr lang="en-US" altLang="ja-JP"/>
          </a:p>
        </p:txBody>
      </p:sp>
    </p:spTree>
    <p:extLst>
      <p:ext uri="{BB962C8B-B14F-4D97-AF65-F5344CB8AC3E}">
        <p14:creationId xmlns:p14="http://schemas.microsoft.com/office/powerpoint/2010/main" val="6886483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Base-m n-cube uses crossbar instead of direct links of k-</a:t>
            </a:r>
            <a:r>
              <a:rPr kumimoji="1" lang="en-US" altLang="ja-JP" dirty="0" err="1"/>
              <a:t>ary</a:t>
            </a:r>
            <a:r>
              <a:rPr kumimoji="1" lang="en-US" altLang="ja-JP" dirty="0"/>
              <a:t> n-cube. This diagram shows the 2 dimensional one, but it can be extended like k-</a:t>
            </a:r>
            <a:r>
              <a:rPr kumimoji="1" lang="en-US" altLang="ja-JP" dirty="0" err="1"/>
              <a:t>ary</a:t>
            </a:r>
            <a:r>
              <a:rPr kumimoji="1" lang="en-US" altLang="ja-JP" dirty="0"/>
              <a:t> n-cubes. It was used in Toshiba’s Prodigy and Hitachi’s SR8000. Also, similar concept is used in the network of FPGAs.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44</a:t>
            </a:fld>
            <a:endParaRPr lang="en-US" altLang="ja-JP"/>
          </a:p>
        </p:txBody>
      </p:sp>
    </p:spTree>
    <p:extLst>
      <p:ext uri="{BB962C8B-B14F-4D97-AF65-F5344CB8AC3E}">
        <p14:creationId xmlns:p14="http://schemas.microsoft.com/office/powerpoint/2010/main" val="14530491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Hyper Cross network is interesting network to use the crossbars. A node labeled with </a:t>
            </a:r>
            <a:r>
              <a:rPr kumimoji="1" lang="en-US" altLang="ja-JP" dirty="0" err="1"/>
              <a:t>pi,pj</a:t>
            </a:r>
            <a:r>
              <a:rPr kumimoji="1" lang="en-US" altLang="ja-JP" dirty="0"/>
              <a:t> is connected with pj.* and *,pi with crossbars. It was used in Matsushita’s supercomputer.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45</a:t>
            </a:fld>
            <a:endParaRPr lang="en-US" altLang="ja-JP"/>
          </a:p>
        </p:txBody>
      </p:sp>
    </p:spTree>
    <p:extLst>
      <p:ext uri="{BB962C8B-B14F-4D97-AF65-F5344CB8AC3E}">
        <p14:creationId xmlns:p14="http://schemas.microsoft.com/office/powerpoint/2010/main" val="4728367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Fat tree is different from a tree of the direct network in two points. First, the intermediate nodes are switching elements, and computational nodes are only allocated in the leaves. Second, it is consisted of duplicated tree structure. Fat tree is defined with </a:t>
            </a:r>
            <a:r>
              <a:rPr kumimoji="1" lang="en-US" altLang="ja-JP" dirty="0" err="1"/>
              <a:t>p,q,r</a:t>
            </a:r>
            <a:r>
              <a:rPr kumimoji="1" lang="en-US" altLang="ja-JP" dirty="0"/>
              <a:t> where p is the number of upper links, q is the number of lower links and r is the number of the hierarchy. This example shows 2,4,2.</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46</a:t>
            </a:fld>
            <a:endParaRPr lang="en-US" altLang="ja-JP"/>
          </a:p>
        </p:txBody>
      </p:sp>
    </p:spTree>
    <p:extLst>
      <p:ext uri="{BB962C8B-B14F-4D97-AF65-F5344CB8AC3E}">
        <p14:creationId xmlns:p14="http://schemas.microsoft.com/office/powerpoint/2010/main" val="3253437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we provide return paths in MINs, it becomes a fat tree. It is Generalized cube but by providing the U-turn paths, it becomes fat tree (2,2,4)</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47</a:t>
            </a:fld>
            <a:endParaRPr lang="en-US" altLang="ja-JP"/>
          </a:p>
        </p:txBody>
      </p:sp>
    </p:spTree>
    <p:extLst>
      <p:ext uri="{BB962C8B-B14F-4D97-AF65-F5344CB8AC3E}">
        <p14:creationId xmlns:p14="http://schemas.microsoft.com/office/powerpoint/2010/main" val="35487488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Myrinet</a:t>
            </a:r>
            <a:r>
              <a:rPr kumimoji="1" lang="en-US" altLang="ja-JP" dirty="0"/>
              <a:t>-Clos or some network called Clos is not actually Clos network but hypercube. Clos means the way to connect switches that there is a link for every switch in the different stage.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48</a:t>
            </a:fld>
            <a:endParaRPr lang="en-US" altLang="ja-JP"/>
          </a:p>
        </p:txBody>
      </p:sp>
    </p:spTree>
    <p:extLst>
      <p:ext uri="{BB962C8B-B14F-4D97-AF65-F5344CB8AC3E}">
        <p14:creationId xmlns:p14="http://schemas.microsoft.com/office/powerpoint/2010/main" val="24542120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structure shows a variation of the fat tree.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49</a:t>
            </a:fld>
            <a:endParaRPr lang="en-US" altLang="ja-JP"/>
          </a:p>
        </p:txBody>
      </p:sp>
    </p:spTree>
    <p:extLst>
      <p:ext uri="{BB962C8B-B14F-4D97-AF65-F5344CB8AC3E}">
        <p14:creationId xmlns:p14="http://schemas.microsoft.com/office/powerpoint/2010/main" val="30016195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It can connect a lot of nodes. Most of clusters use this kind of high-p and q fat trees. This is because a switching fabric with a large number of inputs / outputs can be easily used recently. They are sometimes called a high-radix network.</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50</a:t>
            </a:fld>
            <a:endParaRPr lang="en-US" altLang="ja-JP"/>
          </a:p>
        </p:txBody>
      </p:sp>
    </p:spTree>
    <p:extLst>
      <p:ext uri="{BB962C8B-B14F-4D97-AF65-F5344CB8AC3E}">
        <p14:creationId xmlns:p14="http://schemas.microsoft.com/office/powerpoint/2010/main" val="3798102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Representative blocking networks are standard Nlog2N networks. Omega network, Generalized Cube and Baseline networks are representative ones. There are some interesting blocking network like pi-network.</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6</a:t>
            </a:fld>
            <a:endParaRPr lang="en-US" altLang="ja-JP"/>
          </a:p>
        </p:txBody>
      </p:sp>
    </p:spTree>
    <p:extLst>
      <p:ext uri="{BB962C8B-B14F-4D97-AF65-F5344CB8AC3E}">
        <p14:creationId xmlns:p14="http://schemas.microsoft.com/office/powerpoint/2010/main" val="20346360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031"/>
          <p:cNvSpPr>
            <a:spLocks noGrp="1" noChangeArrowheads="1"/>
          </p:cNvSpPr>
          <p:nvPr>
            <p:ph type="sldNum" sz="quarter" idx="5"/>
          </p:nvPr>
        </p:nvSpPr>
        <p:spPr>
          <a:ln/>
        </p:spPr>
        <p:txBody>
          <a:bodyPr/>
          <a:lstStyle/>
          <a:p>
            <a:fld id="{731B8075-5028-48C7-AC25-5B5B256DC5EC}" type="slidenum">
              <a:rPr lang="en-US" altLang="ja-JP"/>
              <a:pPr/>
              <a:t>51</a:t>
            </a:fld>
            <a:endParaRPr lang="en-US" altLang="ja-JP"/>
          </a:p>
        </p:txBody>
      </p:sp>
      <p:sp>
        <p:nvSpPr>
          <p:cNvPr id="206850" name="スライド イメージ プレースホルダ 1"/>
          <p:cNvSpPr>
            <a:spLocks noGrp="1" noRot="1" noChangeAspect="1" noTextEdit="1"/>
          </p:cNvSpPr>
          <p:nvPr>
            <p:ph type="sldImg"/>
          </p:nvPr>
        </p:nvSpPr>
        <p:spPr>
          <a:ln/>
        </p:spPr>
      </p:sp>
      <p:sp>
        <p:nvSpPr>
          <p:cNvPr id="206851" name="ノート プレースホルダ 2"/>
          <p:cNvSpPr>
            <a:spLocks noGrp="1"/>
          </p:cNvSpPr>
          <p:nvPr>
            <p:ph type="body" idx="1"/>
          </p:nvPr>
        </p:nvSpPr>
        <p:spPr>
          <a:xfrm>
            <a:off x="685800" y="4343400"/>
            <a:ext cx="5486400" cy="4114800"/>
          </a:xfrm>
        </p:spPr>
        <p:txBody>
          <a:bodyPr/>
          <a:lstStyle/>
          <a:p>
            <a:pPr>
              <a:spcBef>
                <a:spcPct val="0"/>
              </a:spcBef>
            </a:pPr>
            <a:r>
              <a:rPr lang="en-US" altLang="ja-JP" dirty="0"/>
              <a:t>Flattened butterfly is formed by fusing multiple switching elements of generalized cube network. This example shows to connect 32 nodes.</a:t>
            </a:r>
          </a:p>
        </p:txBody>
      </p:sp>
      <p:sp>
        <p:nvSpPr>
          <p:cNvPr id="206852" name="スライド番号プレースホルダ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r" eaLnBrk="1" hangingPunct="1"/>
            <a:fld id="{A18BE03B-11C0-4677-8BA4-859654E19321}" type="slidenum">
              <a:rPr lang="en-US" altLang="ja-JP" sz="1200">
                <a:latin typeface="Calibri" panose="020F0502020204030204" pitchFamily="34" charset="0"/>
              </a:rPr>
              <a:pPr algn="r" eaLnBrk="1" hangingPunct="1"/>
              <a:t>51</a:t>
            </a:fld>
            <a:endParaRPr lang="en-US" altLang="ja-JP" sz="1200">
              <a:latin typeface="Calibri" panose="020F0502020204030204" pitchFamily="34" charset="0"/>
            </a:endParaRPr>
          </a:p>
        </p:txBody>
      </p:sp>
    </p:spTree>
    <p:extLst>
      <p:ext uri="{BB962C8B-B14F-4D97-AF65-F5344CB8AC3E}">
        <p14:creationId xmlns:p14="http://schemas.microsoft.com/office/powerpoint/2010/main" val="379271847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Dragonfly is based on the similar concept of hierarchical networks of direct networks. A part of links to form a intra-group interconnection network can be used to form an inter-group network. Usually, the inter-group interconnection network is complete interconnection.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52</a:t>
            </a:fld>
            <a:endParaRPr lang="en-US" altLang="ja-JP"/>
          </a:p>
        </p:txBody>
      </p:sp>
    </p:spTree>
    <p:extLst>
      <p:ext uri="{BB962C8B-B14F-4D97-AF65-F5344CB8AC3E}">
        <p14:creationId xmlns:p14="http://schemas.microsoft.com/office/powerpoint/2010/main" val="52688711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example, interconnection of the internal group is also complete interconnection. Two links from a switch are used to form complete interconnection between other groups.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53</a:t>
            </a:fld>
            <a:endParaRPr lang="en-US" altLang="ja-JP"/>
          </a:p>
        </p:txBody>
      </p:sp>
    </p:spTree>
    <p:extLst>
      <p:ext uri="{BB962C8B-B14F-4D97-AF65-F5344CB8AC3E}">
        <p14:creationId xmlns:p14="http://schemas.microsoft.com/office/powerpoint/2010/main" val="313731938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another example of Dragonfly. In this case, a simple ring is used to form an inner-group network.</a:t>
            </a:r>
            <a:endParaRPr kumimoji="1" lang="ja-JP" altLang="en-US" dirty="0"/>
          </a:p>
        </p:txBody>
      </p:sp>
      <p:sp>
        <p:nvSpPr>
          <p:cNvPr id="4" name="スライド番号プレースホルダー 3"/>
          <p:cNvSpPr>
            <a:spLocks noGrp="1"/>
          </p:cNvSpPr>
          <p:nvPr>
            <p:ph type="sldNum" sz="quarter" idx="10"/>
          </p:nvPr>
        </p:nvSpPr>
        <p:spPr/>
        <p:txBody>
          <a:bodyPr/>
          <a:lstStyle/>
          <a:p>
            <a:fld id="{B48D09C7-5112-450E-A061-1BFDD5922A9B}" type="slidenum">
              <a:rPr kumimoji="1" lang="ja-JP" altLang="en-US" smtClean="0"/>
              <a:t>54</a:t>
            </a:fld>
            <a:endParaRPr kumimoji="1" lang="ja-JP" altLang="en-US"/>
          </a:p>
        </p:txBody>
      </p:sp>
    </p:spTree>
    <p:extLst>
      <p:ext uri="{BB962C8B-B14F-4D97-AF65-F5344CB8AC3E}">
        <p14:creationId xmlns:p14="http://schemas.microsoft.com/office/powerpoint/2010/main" val="38900175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 am sorry but this graph is not based on accurate data. In supercomputers, high radix networks like fat tree or dragonfly and direct interconnection of k-</a:t>
            </a:r>
            <a:r>
              <a:rPr kumimoji="1" lang="en-US" altLang="ja-JP" dirty="0" err="1"/>
              <a:t>ary</a:t>
            </a:r>
            <a:r>
              <a:rPr kumimoji="1" lang="en-US" altLang="ja-JP" dirty="0"/>
              <a:t> n-cubes are popularly used. In computer cluster or data centers, high radix network is major, although for </a:t>
            </a:r>
            <a:r>
              <a:rPr kumimoji="1" lang="en-US" altLang="ja-JP" dirty="0" err="1"/>
              <a:t>NoCs</a:t>
            </a:r>
            <a:r>
              <a:rPr kumimoji="1" lang="en-US" altLang="ja-JP" dirty="0"/>
              <a:t>, k-</a:t>
            </a:r>
            <a:r>
              <a:rPr kumimoji="1" lang="en-US" altLang="ja-JP" dirty="0" err="1"/>
              <a:t>ary</a:t>
            </a:r>
            <a:r>
              <a:rPr kumimoji="1" lang="en-US" altLang="ja-JP" dirty="0"/>
              <a:t> n-cube are popularly used. This is also today’s summary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55</a:t>
            </a:fld>
            <a:endParaRPr lang="en-US" altLang="ja-JP"/>
          </a:p>
        </p:txBody>
      </p:sp>
    </p:spTree>
    <p:extLst>
      <p:ext uri="{BB962C8B-B14F-4D97-AF65-F5344CB8AC3E}">
        <p14:creationId xmlns:p14="http://schemas.microsoft.com/office/powerpoint/2010/main" val="25285743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ln/>
        </p:spPr>
      </p:sp>
      <p:sp>
        <p:nvSpPr>
          <p:cNvPr id="18435" name="ノート プレースホルダ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r>
              <a:rPr kumimoji="1" lang="en-US" altLang="ja-JP" sz="1200" b="0" i="0" u="none" strike="noStrike" kern="1200" baseline="0" dirty="0">
                <a:solidFill>
                  <a:schemeClr val="tx1"/>
                </a:solidFill>
                <a:latin typeface="+mn-lt"/>
                <a:ea typeface="+mn-ea"/>
                <a:cs typeface="+mn-cs"/>
              </a:rPr>
              <a:t>Recently random shortcut topologies have been researched.</a:t>
            </a:r>
          </a:p>
          <a:p>
            <a:r>
              <a:rPr kumimoji="1" lang="en-US" altLang="ja-JP" sz="1200" b="0" i="0" u="none" strike="noStrike" kern="1200" baseline="0" dirty="0">
                <a:solidFill>
                  <a:schemeClr val="tx1"/>
                </a:solidFill>
                <a:latin typeface="+mn-lt"/>
                <a:ea typeface="+mn-ea"/>
                <a:cs typeface="+mn-cs"/>
              </a:rPr>
              <a:t>As shown in the diagram, switches are connected with ring network and </a:t>
            </a:r>
          </a:p>
          <a:p>
            <a:r>
              <a:rPr kumimoji="1" lang="en-US" altLang="ja-JP" sz="1200" b="0" i="0" u="none" strike="noStrike" kern="1200" baseline="0" dirty="0">
                <a:solidFill>
                  <a:schemeClr val="tx1"/>
                </a:solidFill>
                <a:latin typeface="+mn-lt"/>
                <a:ea typeface="+mn-ea"/>
                <a:cs typeface="+mn-cs"/>
              </a:rPr>
              <a:t>randomly connected shortcut links.</a:t>
            </a:r>
          </a:p>
          <a:p>
            <a:r>
              <a:rPr kumimoji="1" lang="en-US" altLang="ja-JP" sz="1200" b="0" i="0" u="none" strike="noStrike" kern="1200" baseline="0" dirty="0">
                <a:solidFill>
                  <a:schemeClr val="tx1"/>
                </a:solidFill>
                <a:latin typeface="+mn-lt"/>
                <a:ea typeface="+mn-ea"/>
                <a:cs typeface="+mn-cs"/>
              </a:rPr>
              <a:t>With small world effect, the average shortest path hops are much reduced compared with regular networks.</a:t>
            </a:r>
          </a:p>
        </p:txBody>
      </p:sp>
      <p:sp>
        <p:nvSpPr>
          <p:cNvPr id="18436" name="スライド番号プレースホルダ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kumimoji="1" sz="2000">
                <a:solidFill>
                  <a:schemeClr val="tx2"/>
                </a:solidFill>
                <a:latin typeface="Arial" charset="0"/>
                <a:ea typeface="ＭＳ Ｐゴシック" charset="0"/>
                <a:cs typeface="ＭＳ Ｐゴシック" charset="0"/>
              </a:defRPr>
            </a:lvl1pPr>
            <a:lvl2pPr marL="742950" indent="-285750" eaLnBrk="0" hangingPunct="0">
              <a:defRPr kumimoji="1" sz="2000">
                <a:solidFill>
                  <a:schemeClr val="tx2"/>
                </a:solidFill>
                <a:latin typeface="Arial" charset="0"/>
                <a:ea typeface="ＭＳ Ｐゴシック" charset="0"/>
              </a:defRPr>
            </a:lvl2pPr>
            <a:lvl3pPr marL="1143000" indent="-228600" eaLnBrk="0" hangingPunct="0">
              <a:defRPr kumimoji="1" sz="2000">
                <a:solidFill>
                  <a:schemeClr val="tx2"/>
                </a:solidFill>
                <a:latin typeface="Arial" charset="0"/>
                <a:ea typeface="ＭＳ Ｐゴシック" charset="0"/>
              </a:defRPr>
            </a:lvl3pPr>
            <a:lvl4pPr marL="1600200" indent="-228600" eaLnBrk="0" hangingPunct="0">
              <a:defRPr kumimoji="1" sz="2000">
                <a:solidFill>
                  <a:schemeClr val="tx2"/>
                </a:solidFill>
                <a:latin typeface="Arial" charset="0"/>
                <a:ea typeface="ＭＳ Ｐゴシック" charset="0"/>
              </a:defRPr>
            </a:lvl4pPr>
            <a:lvl5pPr marL="2057400" indent="-228600" eaLnBrk="0" hangingPunct="0">
              <a:defRPr kumimoji="1" sz="2000">
                <a:solidFill>
                  <a:schemeClr val="tx2"/>
                </a:solidFill>
                <a:latin typeface="Arial" charset="0"/>
                <a:ea typeface="ＭＳ Ｐゴシック" charset="0"/>
              </a:defRPr>
            </a:lvl5pPr>
            <a:lvl6pPr marL="2514600" indent="-228600" eaLnBrk="0" fontAlgn="base" hangingPunct="0">
              <a:spcBef>
                <a:spcPct val="0"/>
              </a:spcBef>
              <a:spcAft>
                <a:spcPct val="0"/>
              </a:spcAft>
              <a:defRPr kumimoji="1" sz="2000">
                <a:solidFill>
                  <a:schemeClr val="tx2"/>
                </a:solidFill>
                <a:latin typeface="Arial" charset="0"/>
                <a:ea typeface="ＭＳ Ｐゴシック" charset="0"/>
              </a:defRPr>
            </a:lvl6pPr>
            <a:lvl7pPr marL="2971800" indent="-228600" eaLnBrk="0" fontAlgn="base" hangingPunct="0">
              <a:spcBef>
                <a:spcPct val="0"/>
              </a:spcBef>
              <a:spcAft>
                <a:spcPct val="0"/>
              </a:spcAft>
              <a:defRPr kumimoji="1" sz="2000">
                <a:solidFill>
                  <a:schemeClr val="tx2"/>
                </a:solidFill>
                <a:latin typeface="Arial" charset="0"/>
                <a:ea typeface="ＭＳ Ｐゴシック" charset="0"/>
              </a:defRPr>
            </a:lvl7pPr>
            <a:lvl8pPr marL="3429000" indent="-228600" eaLnBrk="0" fontAlgn="base" hangingPunct="0">
              <a:spcBef>
                <a:spcPct val="0"/>
              </a:spcBef>
              <a:spcAft>
                <a:spcPct val="0"/>
              </a:spcAft>
              <a:defRPr kumimoji="1" sz="2000">
                <a:solidFill>
                  <a:schemeClr val="tx2"/>
                </a:solidFill>
                <a:latin typeface="Arial" charset="0"/>
                <a:ea typeface="ＭＳ Ｐゴシック" charset="0"/>
              </a:defRPr>
            </a:lvl8pPr>
            <a:lvl9pPr marL="3886200" indent="-228600" eaLnBrk="0" fontAlgn="base" hangingPunct="0">
              <a:spcBef>
                <a:spcPct val="0"/>
              </a:spcBef>
              <a:spcAft>
                <a:spcPct val="0"/>
              </a:spcAft>
              <a:defRPr kumimoji="1" sz="2000">
                <a:solidFill>
                  <a:schemeClr val="tx2"/>
                </a:solidFill>
                <a:latin typeface="Arial" charset="0"/>
                <a:ea typeface="ＭＳ Ｐゴシック" charset="0"/>
              </a:defRPr>
            </a:lvl9pPr>
          </a:lstStyle>
          <a:p>
            <a:pPr eaLnBrk="1" hangingPunct="1"/>
            <a:fld id="{6EBED1EA-2DC7-344E-9880-7F548AADB629}" type="slidenum">
              <a:rPr lang="en-US" altLang="ja-JP" sz="1200"/>
              <a:pPr eaLnBrk="1" hangingPunct="1"/>
              <a:t>57</a:t>
            </a:fld>
            <a:endParaRPr lang="en-US" altLang="ja-JP" sz="1200" dirty="0"/>
          </a:p>
        </p:txBody>
      </p:sp>
    </p:spTree>
    <p:extLst>
      <p:ext uri="{BB962C8B-B14F-4D97-AF65-F5344CB8AC3E}">
        <p14:creationId xmlns:p14="http://schemas.microsoft.com/office/powerpoint/2010/main" val="263005753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Slim</a:t>
            </a:r>
            <a:r>
              <a:rPr kumimoji="1" lang="ja-JP" altLang="en-US" dirty="0"/>
              <a:t> </a:t>
            </a:r>
            <a:r>
              <a:rPr kumimoji="1" lang="en-US" altLang="ja-JP" dirty="0"/>
              <a:t>fly</a:t>
            </a:r>
            <a:r>
              <a:rPr kumimoji="1" lang="ja-JP" altLang="en-US" dirty="0"/>
              <a:t> </a:t>
            </a:r>
            <a:r>
              <a:rPr kumimoji="1" lang="en-US" altLang="ja-JP" dirty="0"/>
              <a:t>topology</a:t>
            </a:r>
            <a:r>
              <a:rPr kumimoji="1" lang="ja-JP" altLang="en-US" dirty="0"/>
              <a:t> </a:t>
            </a:r>
            <a:r>
              <a:rPr kumimoji="1" lang="en-US" altLang="ja-JP" dirty="0"/>
              <a:t>is</a:t>
            </a:r>
            <a:r>
              <a:rPr kumimoji="1" lang="ja-JP" altLang="en-US" dirty="0"/>
              <a:t> </a:t>
            </a:r>
            <a:r>
              <a:rPr kumimoji="1" lang="en-US" altLang="ja-JP" dirty="0"/>
              <a:t>a</a:t>
            </a:r>
            <a:r>
              <a:rPr kumimoji="1" lang="ja-JP" altLang="en-US" dirty="0"/>
              <a:t> </a:t>
            </a:r>
            <a:r>
              <a:rPr kumimoji="1" lang="en-US" altLang="ja-JP" dirty="0"/>
              <a:t>cost</a:t>
            </a:r>
            <a:r>
              <a:rPr kumimoji="1" lang="ja-JP" altLang="en-US" dirty="0"/>
              <a:t> </a:t>
            </a:r>
            <a:r>
              <a:rPr kumimoji="1" lang="en-US" altLang="ja-JP" dirty="0"/>
              <a:t>effective low-diameter network. First, a group in which the hop is one is formed, and they are connected with each other. It can achieve the diameter 2, but only available with a limited size. It was proved to be semi-optimal from the viewpoint of graph theory.</a:t>
            </a:r>
            <a:endParaRPr kumimoji="1" lang="ja-JP" altLang="en-US" dirty="0"/>
          </a:p>
        </p:txBody>
      </p:sp>
      <p:sp>
        <p:nvSpPr>
          <p:cNvPr id="4" name="スライド番号プレースホルダー 3"/>
          <p:cNvSpPr>
            <a:spLocks noGrp="1"/>
          </p:cNvSpPr>
          <p:nvPr>
            <p:ph type="sldNum" sz="quarter" idx="10"/>
          </p:nvPr>
        </p:nvSpPr>
        <p:spPr/>
        <p:txBody>
          <a:bodyPr/>
          <a:lstStyle/>
          <a:p>
            <a:fld id="{EDC929FA-8995-4E4F-9194-8264712A33A5}" type="slidenum">
              <a:rPr kumimoji="1" lang="ja-JP" altLang="en-US" smtClean="0"/>
              <a:t>58</a:t>
            </a:fld>
            <a:endParaRPr kumimoji="1" lang="ja-JP" altLang="en-US"/>
          </a:p>
        </p:txBody>
      </p:sp>
    </p:spTree>
    <p:extLst>
      <p:ext uri="{BB962C8B-B14F-4D97-AF65-F5344CB8AC3E}">
        <p14:creationId xmlns:p14="http://schemas.microsoft.com/office/powerpoint/2010/main" val="35233174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today’s exercise. Use the labels s2 s1 s0 for the source and d2 d1 d0 for the destination, and how the source label is changed to the destination label.</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59</a:t>
            </a:fld>
            <a:endParaRPr lang="en-US" altLang="ja-JP"/>
          </a:p>
        </p:txBody>
      </p:sp>
    </p:spTree>
    <p:extLst>
      <p:ext uri="{BB962C8B-B14F-4D97-AF65-F5344CB8AC3E}">
        <p14:creationId xmlns:p14="http://schemas.microsoft.com/office/powerpoint/2010/main" val="3570096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Standard</a:t>
            </a:r>
            <a:r>
              <a:rPr kumimoji="1" lang="ja-JP" altLang="en-US" dirty="0"/>
              <a:t> </a:t>
            </a:r>
            <a:r>
              <a:rPr kumimoji="1" lang="en-US" altLang="ja-JP" dirty="0" err="1"/>
              <a:t>NlogN</a:t>
            </a:r>
            <a:r>
              <a:rPr kumimoji="1" lang="en-US" altLang="ja-JP" dirty="0"/>
              <a:t> network uses ½ N by log2N switches if 2x2 switches are used. This slide has 8 inputs, 4 by 3 switches are used. Omega network uses perfect shuffle for all connections between stages.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7</a:t>
            </a:fld>
            <a:endParaRPr lang="en-US" altLang="ja-JP"/>
          </a:p>
        </p:txBody>
      </p:sp>
    </p:spTree>
    <p:extLst>
      <p:ext uri="{BB962C8B-B14F-4D97-AF65-F5344CB8AC3E}">
        <p14:creationId xmlns:p14="http://schemas.microsoft.com/office/powerpoint/2010/main" val="2220188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Perfect shuffle is a permutation which generated by rotating label to the left direction. Inverse shuffle is obtained by rotating to right. Omega network uses this interconnection.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8</a:t>
            </a:fld>
            <a:endParaRPr lang="en-US" altLang="ja-JP"/>
          </a:p>
        </p:txBody>
      </p:sp>
    </p:spTree>
    <p:extLst>
      <p:ext uri="{BB962C8B-B14F-4D97-AF65-F5344CB8AC3E}">
        <p14:creationId xmlns:p14="http://schemas.microsoft.com/office/powerpoint/2010/main" val="1905896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Destination routing can be applied in Omega network. Let’s check the destination tag from MSB. If the label is 0, use the upper link, else use lower link. It is easy to find the route.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9</a:t>
            </a:fld>
            <a:endParaRPr lang="en-US" altLang="ja-JP"/>
          </a:p>
        </p:txBody>
      </p:sp>
    </p:spTree>
    <p:extLst>
      <p:ext uri="{BB962C8B-B14F-4D97-AF65-F5344CB8AC3E}">
        <p14:creationId xmlns:p14="http://schemas.microsoft.com/office/powerpoint/2010/main" val="3428433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blocking network, even for different destination, multiple paths conflict with each other.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10</a:t>
            </a:fld>
            <a:endParaRPr lang="en-US" altLang="ja-JP"/>
          </a:p>
        </p:txBody>
      </p:sp>
    </p:spTree>
    <p:extLst>
      <p:ext uri="{BB962C8B-B14F-4D97-AF65-F5344CB8AC3E}">
        <p14:creationId xmlns:p14="http://schemas.microsoft.com/office/powerpoint/2010/main" val="3767829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6434"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a:t>マスタ タイトルの書式設定</a:t>
            </a:r>
          </a:p>
        </p:txBody>
      </p:sp>
      <p:sp>
        <p:nvSpPr>
          <p:cNvPr id="146435"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ja-JP" altLang="en-US" noProof="0"/>
              <a:t>マスタ サブタイトルの書式設定</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ja-JP"/>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mtClean="0"/>
            </a:lvl1pPr>
          </a:lstStyle>
          <a:p>
            <a:pPr>
              <a:defRPr/>
            </a:pPr>
            <a:fld id="{FE4D2621-E689-4E98-AD6C-9C68D3298919}" type="slidenum">
              <a:rPr lang="en-US" altLang="ja-JP"/>
              <a:pPr>
                <a:defRPr/>
              </a:pPr>
              <a:t>‹#›</a:t>
            </a:fld>
            <a:endParaRPr lang="en-US" altLang="ja-JP"/>
          </a:p>
        </p:txBody>
      </p:sp>
    </p:spTree>
    <p:extLst>
      <p:ext uri="{BB962C8B-B14F-4D97-AF65-F5344CB8AC3E}">
        <p14:creationId xmlns:p14="http://schemas.microsoft.com/office/powerpoint/2010/main" val="31297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E4B020B-FA9E-44ED-A293-1B888897D347}" type="slidenum">
              <a:rPr lang="en-US" altLang="ja-JP"/>
              <a:pPr>
                <a:defRPr/>
              </a:pPr>
              <a:t>‹#›</a:t>
            </a:fld>
            <a:endParaRPr lang="en-US" altLang="ja-JP"/>
          </a:p>
        </p:txBody>
      </p:sp>
    </p:spTree>
    <p:extLst>
      <p:ext uri="{BB962C8B-B14F-4D97-AF65-F5344CB8AC3E}">
        <p14:creationId xmlns:p14="http://schemas.microsoft.com/office/powerpoint/2010/main" val="4077427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7813"/>
            <a:ext cx="601980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807E63A-6B1D-4C0E-A2CA-0C907939CB8C}" type="slidenum">
              <a:rPr lang="en-US" altLang="ja-JP"/>
              <a:pPr>
                <a:defRPr/>
              </a:pPr>
              <a:t>‹#›</a:t>
            </a:fld>
            <a:endParaRPr lang="en-US" altLang="ja-JP"/>
          </a:p>
        </p:txBody>
      </p:sp>
    </p:spTree>
    <p:extLst>
      <p:ext uri="{BB962C8B-B14F-4D97-AF65-F5344CB8AC3E}">
        <p14:creationId xmlns:p14="http://schemas.microsoft.com/office/powerpoint/2010/main" val="123632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D44046B-D550-4D77-A0F3-797496280C7D}" type="slidenum">
              <a:rPr lang="en-US" altLang="ja-JP"/>
              <a:pPr>
                <a:defRPr/>
              </a:pPr>
              <a:t>‹#›</a:t>
            </a:fld>
            <a:endParaRPr lang="en-US" altLang="ja-JP"/>
          </a:p>
        </p:txBody>
      </p:sp>
    </p:spTree>
    <p:extLst>
      <p:ext uri="{BB962C8B-B14F-4D97-AF65-F5344CB8AC3E}">
        <p14:creationId xmlns:p14="http://schemas.microsoft.com/office/powerpoint/2010/main" val="5825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A6F1071-1E39-4ABC-91B7-5848270243F2}" type="slidenum">
              <a:rPr lang="en-US" altLang="ja-JP"/>
              <a:pPr>
                <a:defRPr/>
              </a:pPr>
              <a:t>‹#›</a:t>
            </a:fld>
            <a:endParaRPr lang="en-US" altLang="ja-JP"/>
          </a:p>
        </p:txBody>
      </p:sp>
    </p:spTree>
    <p:extLst>
      <p:ext uri="{BB962C8B-B14F-4D97-AF65-F5344CB8AC3E}">
        <p14:creationId xmlns:p14="http://schemas.microsoft.com/office/powerpoint/2010/main" val="2571953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173439D-4EBF-49CB-AAE2-309CDD11DD54}" type="slidenum">
              <a:rPr lang="en-US" altLang="ja-JP"/>
              <a:pPr>
                <a:defRPr/>
              </a:pPr>
              <a:t>‹#›</a:t>
            </a:fld>
            <a:endParaRPr lang="en-US" altLang="ja-JP"/>
          </a:p>
        </p:txBody>
      </p:sp>
    </p:spTree>
    <p:extLst>
      <p:ext uri="{BB962C8B-B14F-4D97-AF65-F5344CB8AC3E}">
        <p14:creationId xmlns:p14="http://schemas.microsoft.com/office/powerpoint/2010/main" val="1467577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EAAA119-E3C1-4E3E-ADCF-4DA784353C9B}" type="slidenum">
              <a:rPr lang="en-US" altLang="ja-JP"/>
              <a:pPr>
                <a:defRPr/>
              </a:pPr>
              <a:t>‹#›</a:t>
            </a:fld>
            <a:endParaRPr lang="en-US" altLang="ja-JP"/>
          </a:p>
        </p:txBody>
      </p:sp>
    </p:spTree>
    <p:extLst>
      <p:ext uri="{BB962C8B-B14F-4D97-AF65-F5344CB8AC3E}">
        <p14:creationId xmlns:p14="http://schemas.microsoft.com/office/powerpoint/2010/main" val="1803270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EE1836B-DE4A-447B-B77D-E7C65DC66D55}" type="slidenum">
              <a:rPr lang="en-US" altLang="ja-JP"/>
              <a:pPr>
                <a:defRPr/>
              </a:pPr>
              <a:t>‹#›</a:t>
            </a:fld>
            <a:endParaRPr lang="en-US" altLang="ja-JP"/>
          </a:p>
        </p:txBody>
      </p:sp>
    </p:spTree>
    <p:extLst>
      <p:ext uri="{BB962C8B-B14F-4D97-AF65-F5344CB8AC3E}">
        <p14:creationId xmlns:p14="http://schemas.microsoft.com/office/powerpoint/2010/main" val="77768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B97F5D6-F0C6-4972-A5FB-B7DAE67318EC}" type="slidenum">
              <a:rPr lang="en-US" altLang="ja-JP"/>
              <a:pPr>
                <a:defRPr/>
              </a:pPr>
              <a:t>‹#›</a:t>
            </a:fld>
            <a:endParaRPr lang="en-US" altLang="ja-JP"/>
          </a:p>
        </p:txBody>
      </p:sp>
    </p:spTree>
    <p:extLst>
      <p:ext uri="{BB962C8B-B14F-4D97-AF65-F5344CB8AC3E}">
        <p14:creationId xmlns:p14="http://schemas.microsoft.com/office/powerpoint/2010/main" val="1778611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14B519-E7E6-4A28-A899-B30B0D6F7FBB}" type="slidenum">
              <a:rPr lang="en-US" altLang="ja-JP"/>
              <a:pPr>
                <a:defRPr/>
              </a:pPr>
              <a:t>‹#›</a:t>
            </a:fld>
            <a:endParaRPr lang="en-US" altLang="ja-JP"/>
          </a:p>
        </p:txBody>
      </p:sp>
    </p:spTree>
    <p:extLst>
      <p:ext uri="{BB962C8B-B14F-4D97-AF65-F5344CB8AC3E}">
        <p14:creationId xmlns:p14="http://schemas.microsoft.com/office/powerpoint/2010/main" val="395974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E341A21-C7EE-4AC6-8B67-E2543BE36415}" type="slidenum">
              <a:rPr lang="en-US" altLang="ja-JP"/>
              <a:pPr>
                <a:defRPr/>
              </a:pPr>
              <a:t>‹#›</a:t>
            </a:fld>
            <a:endParaRPr lang="en-US" altLang="ja-JP"/>
          </a:p>
        </p:txBody>
      </p:sp>
    </p:spTree>
    <p:extLst>
      <p:ext uri="{BB962C8B-B14F-4D97-AF65-F5344CB8AC3E}">
        <p14:creationId xmlns:p14="http://schemas.microsoft.com/office/powerpoint/2010/main" val="3655736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5412"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200" smtClean="0">
                <a:latin typeface="+mj-lt"/>
              </a:defRPr>
            </a:lvl1pPr>
          </a:lstStyle>
          <a:p>
            <a:pPr>
              <a:defRPr/>
            </a:pPr>
            <a:endParaRPr lang="en-US" altLang="ja-JP"/>
          </a:p>
        </p:txBody>
      </p:sp>
      <p:sp>
        <p:nvSpPr>
          <p:cNvPr id="14541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200" smtClean="0">
                <a:latin typeface="+mj-lt"/>
              </a:defRPr>
            </a:lvl1pPr>
          </a:lstStyle>
          <a:p>
            <a:pPr>
              <a:defRPr/>
            </a:pPr>
            <a:endParaRPr lang="en-US" altLang="ja-JP"/>
          </a:p>
        </p:txBody>
      </p:sp>
      <p:sp>
        <p:nvSpPr>
          <p:cNvPr id="145414"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200" smtClean="0">
                <a:latin typeface="+mj-lt"/>
              </a:defRPr>
            </a:lvl1pPr>
          </a:lstStyle>
          <a:p>
            <a:pPr>
              <a:defRPr/>
            </a:pPr>
            <a:fld id="{7B79EC74-64A7-428F-8481-1654E869FCC0}" type="slidenum">
              <a:rPr lang="en-US" altLang="ja-JP"/>
              <a:pPr>
                <a:defRPr/>
              </a:pPr>
              <a:t>‹#›</a:t>
            </a:fld>
            <a:endParaRPr lang="en-US" altLang="ja-JP"/>
          </a:p>
        </p:txBody>
      </p:sp>
      <p:sp>
        <p:nvSpPr>
          <p:cNvPr id="1031" name="Freeform 7"/>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0" fontAlgn="base" hangingPunct="0">
        <a:spcBef>
          <a:spcPct val="0"/>
        </a:spcBef>
        <a:spcAft>
          <a:spcPct val="0"/>
        </a:spcAft>
        <a:defRPr kumimoji="1" sz="4200" kern="1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2pPr>
      <a:lvl3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3pPr>
      <a:lvl4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4pPr>
      <a:lvl5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5pPr>
      <a:lvl6pPr marL="4572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46212" y="1772816"/>
            <a:ext cx="7623175" cy="911225"/>
          </a:xfrm>
        </p:spPr>
        <p:txBody>
          <a:bodyPr/>
          <a:lstStyle/>
          <a:p>
            <a:pPr eaLnBrk="1" hangingPunct="1"/>
            <a:r>
              <a:rPr lang="en-US" altLang="ja-JP" sz="4600" dirty="0"/>
              <a:t>Indirect(centralized)</a:t>
            </a:r>
            <a:br>
              <a:rPr lang="en-US" altLang="ja-JP" sz="4600" dirty="0"/>
            </a:br>
            <a:r>
              <a:rPr lang="en-US" altLang="ja-JP" sz="4600" dirty="0"/>
              <a:t> switching networks</a:t>
            </a:r>
          </a:p>
        </p:txBody>
      </p:sp>
      <p:sp>
        <p:nvSpPr>
          <p:cNvPr id="5123" name="Rectangle 3"/>
          <p:cNvSpPr>
            <a:spLocks noGrp="1" noChangeArrowheads="1"/>
          </p:cNvSpPr>
          <p:nvPr>
            <p:ph type="subTitle" idx="1"/>
          </p:nvPr>
        </p:nvSpPr>
        <p:spPr/>
        <p:txBody>
          <a:bodyPr/>
          <a:lstStyle/>
          <a:p>
            <a:pPr eaLnBrk="1" hangingPunct="1"/>
            <a:r>
              <a:rPr lang="en-US" altLang="ja-JP"/>
              <a:t>Computer Architecture</a:t>
            </a:r>
          </a:p>
          <a:p>
            <a:pPr eaLnBrk="1" hangingPunct="1"/>
            <a:r>
              <a:rPr lang="en-US" altLang="ja-JP"/>
              <a:t>AMANO, Hideharu</a:t>
            </a:r>
          </a:p>
          <a:p>
            <a:pPr eaLnBrk="1" hangingPunct="1"/>
            <a:r>
              <a:rPr lang="en-US" altLang="ja-JP"/>
              <a:t>Textbook pp.</a:t>
            </a:r>
            <a:r>
              <a:rPr lang="ja-JP" altLang="en-US"/>
              <a:t>９２～１３</a:t>
            </a:r>
            <a:r>
              <a:rPr lang="en-US" altLang="ja-JP"/>
              <a:t>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62000" y="152400"/>
            <a:ext cx="7772400" cy="990600"/>
          </a:xfrm>
        </p:spPr>
        <p:txBody>
          <a:bodyPr/>
          <a:lstStyle/>
          <a:p>
            <a:pPr eaLnBrk="1" hangingPunct="1"/>
            <a:r>
              <a:rPr lang="en-US" altLang="ja-JP"/>
              <a:t>Blocking Property</a:t>
            </a:r>
          </a:p>
        </p:txBody>
      </p:sp>
      <p:sp>
        <p:nvSpPr>
          <p:cNvPr id="93187" name="Rectangle 3"/>
          <p:cNvSpPr>
            <a:spLocks noGrp="1" noChangeArrowheads="1"/>
          </p:cNvSpPr>
          <p:nvPr>
            <p:ph type="body" idx="1"/>
          </p:nvPr>
        </p:nvSpPr>
        <p:spPr>
          <a:xfrm>
            <a:off x="457200" y="5627688"/>
            <a:ext cx="7632700" cy="503237"/>
          </a:xfrm>
        </p:spPr>
        <p:txBody>
          <a:bodyPr/>
          <a:lstStyle/>
          <a:p>
            <a:pPr eaLnBrk="1" hangingPunct="1">
              <a:lnSpc>
                <a:spcPct val="90000"/>
              </a:lnSpc>
            </a:pPr>
            <a:r>
              <a:rPr lang="en-US" altLang="ja-JP" sz="2600"/>
              <a:t>For different destination, multiple paths conflict</a:t>
            </a:r>
          </a:p>
        </p:txBody>
      </p:sp>
      <p:grpSp>
        <p:nvGrpSpPr>
          <p:cNvPr id="14340" name="Group 4"/>
          <p:cNvGrpSpPr>
            <a:grpSpLocks/>
          </p:cNvGrpSpPr>
          <p:nvPr/>
        </p:nvGrpSpPr>
        <p:grpSpPr bwMode="auto">
          <a:xfrm>
            <a:off x="1219200" y="1371600"/>
            <a:ext cx="6965950" cy="3886200"/>
            <a:chOff x="336" y="864"/>
            <a:chExt cx="4388" cy="2448"/>
          </a:xfrm>
        </p:grpSpPr>
        <p:grpSp>
          <p:nvGrpSpPr>
            <p:cNvPr id="14356" name="Group 5"/>
            <p:cNvGrpSpPr>
              <a:grpSpLocks/>
            </p:cNvGrpSpPr>
            <p:nvPr/>
          </p:nvGrpSpPr>
          <p:grpSpPr bwMode="auto">
            <a:xfrm>
              <a:off x="1536" y="864"/>
              <a:ext cx="480" cy="2400"/>
              <a:chOff x="1152" y="1008"/>
              <a:chExt cx="480" cy="2400"/>
            </a:xfrm>
          </p:grpSpPr>
          <p:grpSp>
            <p:nvGrpSpPr>
              <p:cNvPr id="14452" name="Group 6"/>
              <p:cNvGrpSpPr>
                <a:grpSpLocks/>
              </p:cNvGrpSpPr>
              <p:nvPr/>
            </p:nvGrpSpPr>
            <p:grpSpPr bwMode="auto">
              <a:xfrm>
                <a:off x="1152" y="1008"/>
                <a:ext cx="480" cy="528"/>
                <a:chOff x="1152" y="1056"/>
                <a:chExt cx="480" cy="528"/>
              </a:xfrm>
            </p:grpSpPr>
            <p:sp>
              <p:nvSpPr>
                <p:cNvPr id="14471" name="Rectangle 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72" name="Line 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73" name="Line 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74" name="Line 1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75" name="Line 1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53" name="Group 12"/>
              <p:cNvGrpSpPr>
                <a:grpSpLocks/>
              </p:cNvGrpSpPr>
              <p:nvPr/>
            </p:nvGrpSpPr>
            <p:grpSpPr bwMode="auto">
              <a:xfrm>
                <a:off x="1152" y="1632"/>
                <a:ext cx="480" cy="528"/>
                <a:chOff x="1152" y="1056"/>
                <a:chExt cx="480" cy="528"/>
              </a:xfrm>
            </p:grpSpPr>
            <p:sp>
              <p:nvSpPr>
                <p:cNvPr id="14466" name="Rectangle 1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67" name="Line 1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68" name="Line 1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69" name="Line 1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70" name="Line 1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54" name="Group 18"/>
              <p:cNvGrpSpPr>
                <a:grpSpLocks/>
              </p:cNvGrpSpPr>
              <p:nvPr/>
            </p:nvGrpSpPr>
            <p:grpSpPr bwMode="auto">
              <a:xfrm>
                <a:off x="1152" y="2256"/>
                <a:ext cx="480" cy="528"/>
                <a:chOff x="1152" y="1056"/>
                <a:chExt cx="480" cy="528"/>
              </a:xfrm>
            </p:grpSpPr>
            <p:sp>
              <p:nvSpPr>
                <p:cNvPr id="14461" name="Rectangle 1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62" name="Line 2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63" name="Line 2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64" name="Line 2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65" name="Line 2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55" name="Group 24"/>
              <p:cNvGrpSpPr>
                <a:grpSpLocks/>
              </p:cNvGrpSpPr>
              <p:nvPr/>
            </p:nvGrpSpPr>
            <p:grpSpPr bwMode="auto">
              <a:xfrm>
                <a:off x="1152" y="2880"/>
                <a:ext cx="480" cy="528"/>
                <a:chOff x="1152" y="1056"/>
                <a:chExt cx="480" cy="528"/>
              </a:xfrm>
            </p:grpSpPr>
            <p:sp>
              <p:nvSpPr>
                <p:cNvPr id="14456"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57"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58"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59"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60"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4357" name="Group 30"/>
            <p:cNvGrpSpPr>
              <a:grpSpLocks/>
            </p:cNvGrpSpPr>
            <p:nvPr/>
          </p:nvGrpSpPr>
          <p:grpSpPr bwMode="auto">
            <a:xfrm>
              <a:off x="3744" y="864"/>
              <a:ext cx="480" cy="2400"/>
              <a:chOff x="1152" y="1008"/>
              <a:chExt cx="480" cy="2400"/>
            </a:xfrm>
          </p:grpSpPr>
          <p:grpSp>
            <p:nvGrpSpPr>
              <p:cNvPr id="14428" name="Group 31"/>
              <p:cNvGrpSpPr>
                <a:grpSpLocks/>
              </p:cNvGrpSpPr>
              <p:nvPr/>
            </p:nvGrpSpPr>
            <p:grpSpPr bwMode="auto">
              <a:xfrm>
                <a:off x="1152" y="1008"/>
                <a:ext cx="480" cy="528"/>
                <a:chOff x="1152" y="1056"/>
                <a:chExt cx="480" cy="528"/>
              </a:xfrm>
            </p:grpSpPr>
            <p:sp>
              <p:nvSpPr>
                <p:cNvPr id="14447" name="Rectangle 3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48" name="Line 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49" name="Line 3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50" name="Line 3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51" name="Line 3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29" name="Group 37"/>
              <p:cNvGrpSpPr>
                <a:grpSpLocks/>
              </p:cNvGrpSpPr>
              <p:nvPr/>
            </p:nvGrpSpPr>
            <p:grpSpPr bwMode="auto">
              <a:xfrm>
                <a:off x="1152" y="1632"/>
                <a:ext cx="480" cy="528"/>
                <a:chOff x="1152" y="1056"/>
                <a:chExt cx="480" cy="528"/>
              </a:xfrm>
            </p:grpSpPr>
            <p:sp>
              <p:nvSpPr>
                <p:cNvPr id="14442" name="Rectangle 3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43" name="Line 3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44" name="Line 4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45" name="Line 4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46" name="Line 4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30" name="Group 43"/>
              <p:cNvGrpSpPr>
                <a:grpSpLocks/>
              </p:cNvGrpSpPr>
              <p:nvPr/>
            </p:nvGrpSpPr>
            <p:grpSpPr bwMode="auto">
              <a:xfrm>
                <a:off x="1152" y="2256"/>
                <a:ext cx="480" cy="528"/>
                <a:chOff x="1152" y="1056"/>
                <a:chExt cx="480" cy="528"/>
              </a:xfrm>
            </p:grpSpPr>
            <p:sp>
              <p:nvSpPr>
                <p:cNvPr id="14437" name="Rectangle 4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38" name="Line 4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39" name="Line 4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40" name="Line 4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41" name="Line 4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31" name="Group 49"/>
              <p:cNvGrpSpPr>
                <a:grpSpLocks/>
              </p:cNvGrpSpPr>
              <p:nvPr/>
            </p:nvGrpSpPr>
            <p:grpSpPr bwMode="auto">
              <a:xfrm>
                <a:off x="1152" y="2880"/>
                <a:ext cx="480" cy="528"/>
                <a:chOff x="1152" y="1056"/>
                <a:chExt cx="480" cy="528"/>
              </a:xfrm>
            </p:grpSpPr>
            <p:sp>
              <p:nvSpPr>
                <p:cNvPr id="14432"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33"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34"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35"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36"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4358" name="Group 55"/>
            <p:cNvGrpSpPr>
              <a:grpSpLocks/>
            </p:cNvGrpSpPr>
            <p:nvPr/>
          </p:nvGrpSpPr>
          <p:grpSpPr bwMode="auto">
            <a:xfrm>
              <a:off x="2640" y="864"/>
              <a:ext cx="480" cy="2400"/>
              <a:chOff x="1152" y="1008"/>
              <a:chExt cx="480" cy="2400"/>
            </a:xfrm>
          </p:grpSpPr>
          <p:grpSp>
            <p:nvGrpSpPr>
              <p:cNvPr id="14404" name="Group 56"/>
              <p:cNvGrpSpPr>
                <a:grpSpLocks/>
              </p:cNvGrpSpPr>
              <p:nvPr/>
            </p:nvGrpSpPr>
            <p:grpSpPr bwMode="auto">
              <a:xfrm>
                <a:off x="1152" y="1008"/>
                <a:ext cx="480" cy="528"/>
                <a:chOff x="1152" y="1056"/>
                <a:chExt cx="480" cy="528"/>
              </a:xfrm>
            </p:grpSpPr>
            <p:sp>
              <p:nvSpPr>
                <p:cNvPr id="14423" name="Rectangle 5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24" name="Line 5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25" name="Line 5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26" name="Line 6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27" name="Line 6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05" name="Group 62"/>
              <p:cNvGrpSpPr>
                <a:grpSpLocks/>
              </p:cNvGrpSpPr>
              <p:nvPr/>
            </p:nvGrpSpPr>
            <p:grpSpPr bwMode="auto">
              <a:xfrm>
                <a:off x="1152" y="1632"/>
                <a:ext cx="480" cy="528"/>
                <a:chOff x="1152" y="1056"/>
                <a:chExt cx="480" cy="528"/>
              </a:xfrm>
            </p:grpSpPr>
            <p:sp>
              <p:nvSpPr>
                <p:cNvPr id="14418" name="Rectangle 6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19" name="Line 6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20" name="Line 6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21" name="Line 6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22" name="Line 6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06" name="Group 68"/>
              <p:cNvGrpSpPr>
                <a:grpSpLocks/>
              </p:cNvGrpSpPr>
              <p:nvPr/>
            </p:nvGrpSpPr>
            <p:grpSpPr bwMode="auto">
              <a:xfrm>
                <a:off x="1152" y="2256"/>
                <a:ext cx="480" cy="528"/>
                <a:chOff x="1152" y="1056"/>
                <a:chExt cx="480" cy="528"/>
              </a:xfrm>
            </p:grpSpPr>
            <p:sp>
              <p:nvSpPr>
                <p:cNvPr id="14413" name="Rectangle 6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14" name="Line 7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15" name="Line 7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16" name="Line 7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17" name="Line 7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407" name="Group 74"/>
              <p:cNvGrpSpPr>
                <a:grpSpLocks/>
              </p:cNvGrpSpPr>
              <p:nvPr/>
            </p:nvGrpSpPr>
            <p:grpSpPr bwMode="auto">
              <a:xfrm>
                <a:off x="1152" y="2880"/>
                <a:ext cx="480" cy="528"/>
                <a:chOff x="1152" y="1056"/>
                <a:chExt cx="480" cy="528"/>
              </a:xfrm>
            </p:grpSpPr>
            <p:sp>
              <p:nvSpPr>
                <p:cNvPr id="14408" name="Rectangle 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09" name="Line 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10" name="Line 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11" name="Line 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12" name="Line 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4359" name="Group 80"/>
            <p:cNvGrpSpPr>
              <a:grpSpLocks/>
            </p:cNvGrpSpPr>
            <p:nvPr/>
          </p:nvGrpSpPr>
          <p:grpSpPr bwMode="auto">
            <a:xfrm>
              <a:off x="2016" y="1008"/>
              <a:ext cx="624" cy="2112"/>
              <a:chOff x="2016" y="1008"/>
              <a:chExt cx="624" cy="2112"/>
            </a:xfrm>
          </p:grpSpPr>
          <p:sp>
            <p:nvSpPr>
              <p:cNvPr id="14396" name="Line 81"/>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7" name="Line 82"/>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8" name="Line 83"/>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9" name="Line 84"/>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00" name="Line 85"/>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01" name="Line 86"/>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02" name="Line 87"/>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403" name="Line 88"/>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360" name="Group 89"/>
            <p:cNvGrpSpPr>
              <a:grpSpLocks/>
            </p:cNvGrpSpPr>
            <p:nvPr/>
          </p:nvGrpSpPr>
          <p:grpSpPr bwMode="auto">
            <a:xfrm>
              <a:off x="3120" y="1008"/>
              <a:ext cx="624" cy="2112"/>
              <a:chOff x="2016" y="1008"/>
              <a:chExt cx="624" cy="2112"/>
            </a:xfrm>
          </p:grpSpPr>
          <p:sp>
            <p:nvSpPr>
              <p:cNvPr id="14388" name="Line 9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89" name="Line 9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0" name="Line 9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1" name="Line 9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2" name="Line 9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3" name="Line 9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4" name="Line 9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95" name="Line 9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361" name="Group 98"/>
            <p:cNvGrpSpPr>
              <a:grpSpLocks/>
            </p:cNvGrpSpPr>
            <p:nvPr/>
          </p:nvGrpSpPr>
          <p:grpSpPr bwMode="auto">
            <a:xfrm>
              <a:off x="912" y="1008"/>
              <a:ext cx="624" cy="2112"/>
              <a:chOff x="2016" y="1008"/>
              <a:chExt cx="624" cy="2112"/>
            </a:xfrm>
          </p:grpSpPr>
          <p:sp>
            <p:nvSpPr>
              <p:cNvPr id="14380" name="Line 9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81" name="Line 10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82" name="Line 10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83" name="Line 10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84" name="Line 10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85" name="Line 10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86" name="Line 10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387" name="Line 10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4362" name="Group 107"/>
            <p:cNvGrpSpPr>
              <a:grpSpLocks/>
            </p:cNvGrpSpPr>
            <p:nvPr/>
          </p:nvGrpSpPr>
          <p:grpSpPr bwMode="auto">
            <a:xfrm>
              <a:off x="336" y="864"/>
              <a:ext cx="404" cy="2400"/>
              <a:chOff x="336" y="864"/>
              <a:chExt cx="404" cy="2400"/>
            </a:xfrm>
          </p:grpSpPr>
          <p:sp>
            <p:nvSpPr>
              <p:cNvPr id="14372" name="Text Box 108"/>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4373" name="Text Box 109"/>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4374" name="Text Box 110"/>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4375" name="Text Box 111"/>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4376" name="Text Box 112"/>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4377" name="Text Box 113"/>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4378" name="Text Box 114"/>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4379" name="Text Box 115"/>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14363" name="Group 116"/>
            <p:cNvGrpSpPr>
              <a:grpSpLocks/>
            </p:cNvGrpSpPr>
            <p:nvPr/>
          </p:nvGrpSpPr>
          <p:grpSpPr bwMode="auto">
            <a:xfrm>
              <a:off x="4320" y="912"/>
              <a:ext cx="404" cy="2400"/>
              <a:chOff x="336" y="864"/>
              <a:chExt cx="404" cy="2400"/>
            </a:xfrm>
          </p:grpSpPr>
          <p:sp>
            <p:nvSpPr>
              <p:cNvPr id="14364" name="Text Box 11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4365" name="Text Box 11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4366" name="Text Box 11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4367" name="Text Box 12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4368" name="Text Box 12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4369" name="Text Box 12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4370" name="Text Box 12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4371" name="Text Box 12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sp>
        <p:nvSpPr>
          <p:cNvPr id="93319" name="Text Box 135"/>
          <p:cNvSpPr txBox="1">
            <a:spLocks noChangeArrowheads="1"/>
          </p:cNvSpPr>
          <p:nvPr/>
        </p:nvSpPr>
        <p:spPr bwMode="auto">
          <a:xfrm>
            <a:off x="4098925" y="1336675"/>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X</a:t>
            </a:r>
          </a:p>
        </p:txBody>
      </p:sp>
      <p:grpSp>
        <p:nvGrpSpPr>
          <p:cNvPr id="93321" name="Group 137"/>
          <p:cNvGrpSpPr>
            <a:grpSpLocks/>
          </p:cNvGrpSpPr>
          <p:nvPr/>
        </p:nvGrpSpPr>
        <p:grpSpPr bwMode="auto">
          <a:xfrm>
            <a:off x="2133600" y="249238"/>
            <a:ext cx="5257800" cy="1350962"/>
            <a:chOff x="1344" y="157"/>
            <a:chExt cx="3312" cy="851"/>
          </a:xfrm>
        </p:grpSpPr>
        <p:sp>
          <p:nvSpPr>
            <p:cNvPr id="14354" name="Line 125"/>
            <p:cNvSpPr>
              <a:spLocks noChangeShapeType="1"/>
            </p:cNvSpPr>
            <p:nvPr/>
          </p:nvSpPr>
          <p:spPr bwMode="auto">
            <a:xfrm>
              <a:off x="1344" y="1008"/>
              <a:ext cx="3312"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5" name="Text Box 136"/>
            <p:cNvSpPr txBox="1">
              <a:spLocks noChangeArrowheads="1"/>
            </p:cNvSpPr>
            <p:nvPr/>
          </p:nvSpPr>
          <p:spPr bwMode="auto">
            <a:xfrm>
              <a:off x="4022" y="157"/>
              <a:ext cx="57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０→０</a:t>
              </a:r>
            </a:p>
          </p:txBody>
        </p:sp>
      </p:grpSp>
      <p:grpSp>
        <p:nvGrpSpPr>
          <p:cNvPr id="93323" name="Group 139"/>
          <p:cNvGrpSpPr>
            <a:grpSpLocks/>
          </p:cNvGrpSpPr>
          <p:nvPr/>
        </p:nvGrpSpPr>
        <p:grpSpPr bwMode="auto">
          <a:xfrm>
            <a:off x="2133600" y="630238"/>
            <a:ext cx="5257800" cy="2951162"/>
            <a:chOff x="1344" y="397"/>
            <a:chExt cx="3312" cy="1859"/>
          </a:xfrm>
        </p:grpSpPr>
        <p:grpSp>
          <p:nvGrpSpPr>
            <p:cNvPr id="14344" name="Group 134"/>
            <p:cNvGrpSpPr>
              <a:grpSpLocks/>
            </p:cNvGrpSpPr>
            <p:nvPr/>
          </p:nvGrpSpPr>
          <p:grpSpPr bwMode="auto">
            <a:xfrm>
              <a:off x="1344" y="1008"/>
              <a:ext cx="3312" cy="1248"/>
              <a:chOff x="1344" y="1008"/>
              <a:chExt cx="3312" cy="1248"/>
            </a:xfrm>
          </p:grpSpPr>
          <p:sp>
            <p:nvSpPr>
              <p:cNvPr id="14346" name="Line 126"/>
              <p:cNvSpPr>
                <a:spLocks noChangeShapeType="1"/>
              </p:cNvSpPr>
              <p:nvPr/>
            </p:nvSpPr>
            <p:spPr bwMode="auto">
              <a:xfrm flipV="1">
                <a:off x="1344" y="1248"/>
                <a:ext cx="624" cy="1008"/>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7" name="Line 127"/>
              <p:cNvSpPr>
                <a:spLocks noChangeShapeType="1"/>
              </p:cNvSpPr>
              <p:nvPr/>
            </p:nvSpPr>
            <p:spPr bwMode="auto">
              <a:xfrm>
                <a:off x="1968" y="1248"/>
                <a:ext cx="96" cy="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8" name="Line 128"/>
              <p:cNvSpPr>
                <a:spLocks noChangeShapeType="1"/>
              </p:cNvSpPr>
              <p:nvPr/>
            </p:nvSpPr>
            <p:spPr bwMode="auto">
              <a:xfrm flipV="1">
                <a:off x="2064" y="1008"/>
                <a:ext cx="288" cy="24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9" name="Line 129"/>
              <p:cNvSpPr>
                <a:spLocks noChangeShapeType="1"/>
              </p:cNvSpPr>
              <p:nvPr/>
            </p:nvSpPr>
            <p:spPr bwMode="auto">
              <a:xfrm>
                <a:off x="2352" y="1008"/>
                <a:ext cx="816" cy="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0" name="Line 130"/>
              <p:cNvSpPr>
                <a:spLocks noChangeShapeType="1"/>
              </p:cNvSpPr>
              <p:nvPr/>
            </p:nvSpPr>
            <p:spPr bwMode="auto">
              <a:xfrm>
                <a:off x="3168" y="1008"/>
                <a:ext cx="288" cy="24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1" name="Line 131"/>
              <p:cNvSpPr>
                <a:spLocks noChangeShapeType="1"/>
              </p:cNvSpPr>
              <p:nvPr/>
            </p:nvSpPr>
            <p:spPr bwMode="auto">
              <a:xfrm>
                <a:off x="3456" y="1248"/>
                <a:ext cx="96" cy="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2" name="Line 132"/>
              <p:cNvSpPr>
                <a:spLocks noChangeShapeType="1"/>
              </p:cNvSpPr>
              <p:nvPr/>
            </p:nvSpPr>
            <p:spPr bwMode="auto">
              <a:xfrm>
                <a:off x="3552" y="1248"/>
                <a:ext cx="624" cy="384"/>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3" name="Line 133"/>
              <p:cNvSpPr>
                <a:spLocks noChangeShapeType="1"/>
              </p:cNvSpPr>
              <p:nvPr/>
            </p:nvSpPr>
            <p:spPr bwMode="auto">
              <a:xfrm>
                <a:off x="4176" y="1632"/>
                <a:ext cx="480" cy="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4345" name="Text Box 138"/>
            <p:cNvSpPr txBox="1">
              <a:spLocks noChangeArrowheads="1"/>
            </p:cNvSpPr>
            <p:nvPr/>
          </p:nvSpPr>
          <p:spPr bwMode="auto">
            <a:xfrm>
              <a:off x="4022" y="397"/>
              <a:ext cx="57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４→２</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9332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933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331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31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autoUpdateAnimBg="0"/>
      <p:bldP spid="9331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62000" y="152400"/>
            <a:ext cx="7772400" cy="990600"/>
          </a:xfrm>
        </p:spPr>
        <p:txBody>
          <a:bodyPr/>
          <a:lstStyle/>
          <a:p>
            <a:pPr eaLnBrk="1" hangingPunct="1"/>
            <a:r>
              <a:rPr lang="en-US" altLang="ja-JP" sz="3800"/>
              <a:t>For using large switching elements</a:t>
            </a:r>
            <a:r>
              <a:rPr lang="ja-JP" altLang="en-US" sz="3800"/>
              <a:t>（</a:t>
            </a:r>
            <a:r>
              <a:rPr lang="en-US" altLang="ja-JP" sz="3800"/>
              <a:t>Delta network</a:t>
            </a:r>
            <a:r>
              <a:rPr lang="ja-JP" altLang="en-US" sz="3800"/>
              <a:t>）</a:t>
            </a:r>
          </a:p>
        </p:txBody>
      </p:sp>
      <p:sp>
        <p:nvSpPr>
          <p:cNvPr id="15363" name="Rectangle 3"/>
          <p:cNvSpPr>
            <a:spLocks noGrp="1" noChangeArrowheads="1"/>
          </p:cNvSpPr>
          <p:nvPr>
            <p:ph type="body" idx="1"/>
          </p:nvPr>
        </p:nvSpPr>
        <p:spPr>
          <a:xfrm>
            <a:off x="457200" y="5459413"/>
            <a:ext cx="7954963" cy="671512"/>
          </a:xfrm>
        </p:spPr>
        <p:txBody>
          <a:bodyPr/>
          <a:lstStyle/>
          <a:p>
            <a:pPr eaLnBrk="1" hangingPunct="1">
              <a:lnSpc>
                <a:spcPct val="90000"/>
              </a:lnSpc>
            </a:pPr>
            <a:r>
              <a:rPr lang="en-US" altLang="ja-JP" sz="2600"/>
              <a:t>In the current art of technology, 8x8 (4x4) crossbars are advantageous.</a:t>
            </a:r>
          </a:p>
        </p:txBody>
      </p:sp>
      <p:grpSp>
        <p:nvGrpSpPr>
          <p:cNvPr id="15364" name="Group 4"/>
          <p:cNvGrpSpPr>
            <a:grpSpLocks/>
          </p:cNvGrpSpPr>
          <p:nvPr/>
        </p:nvGrpSpPr>
        <p:grpSpPr bwMode="auto">
          <a:xfrm>
            <a:off x="2438400" y="1371600"/>
            <a:ext cx="762000" cy="1600200"/>
            <a:chOff x="1536" y="864"/>
            <a:chExt cx="480" cy="528"/>
          </a:xfrm>
        </p:grpSpPr>
        <p:sp>
          <p:nvSpPr>
            <p:cNvPr id="15442" name="Rectangle 5"/>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43" name="Line 6"/>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44" name="Line 7"/>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45" name="Line 8"/>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46" name="Line 9"/>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47" name="Line 10"/>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48" name="Line 11"/>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49" name="Line 12"/>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50" name="Line 1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5365" name="Group 14"/>
          <p:cNvGrpSpPr>
            <a:grpSpLocks/>
          </p:cNvGrpSpPr>
          <p:nvPr/>
        </p:nvGrpSpPr>
        <p:grpSpPr bwMode="auto">
          <a:xfrm>
            <a:off x="2438400" y="3429000"/>
            <a:ext cx="762000" cy="1600200"/>
            <a:chOff x="1536" y="864"/>
            <a:chExt cx="480" cy="528"/>
          </a:xfrm>
        </p:grpSpPr>
        <p:sp>
          <p:nvSpPr>
            <p:cNvPr id="15433" name="Rectangle 15"/>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34" name="Line 16"/>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35" name="Line 17"/>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36" name="Line 18"/>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37" name="Line 19"/>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38" name="Line 20"/>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39" name="Line 21"/>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40" name="Line 22"/>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41" name="Line 2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5366" name="Group 24"/>
          <p:cNvGrpSpPr>
            <a:grpSpLocks/>
          </p:cNvGrpSpPr>
          <p:nvPr/>
        </p:nvGrpSpPr>
        <p:grpSpPr bwMode="auto">
          <a:xfrm>
            <a:off x="3962400" y="1676400"/>
            <a:ext cx="762000" cy="1219200"/>
            <a:chOff x="2496" y="1008"/>
            <a:chExt cx="480" cy="768"/>
          </a:xfrm>
        </p:grpSpPr>
        <p:grpSp>
          <p:nvGrpSpPr>
            <p:cNvPr id="15421" name="Group 25"/>
            <p:cNvGrpSpPr>
              <a:grpSpLocks/>
            </p:cNvGrpSpPr>
            <p:nvPr/>
          </p:nvGrpSpPr>
          <p:grpSpPr bwMode="auto">
            <a:xfrm>
              <a:off x="2496" y="1008"/>
              <a:ext cx="480" cy="384"/>
              <a:chOff x="2496" y="1008"/>
              <a:chExt cx="480" cy="384"/>
            </a:xfrm>
          </p:grpSpPr>
          <p:sp>
            <p:nvSpPr>
              <p:cNvPr id="15428" name="Rectangle 26"/>
              <p:cNvSpPr>
                <a:spLocks noChangeArrowheads="1"/>
              </p:cNvSpPr>
              <p:nvPr/>
            </p:nvSpPr>
            <p:spPr bwMode="auto">
              <a:xfrm>
                <a:off x="2592" y="1008"/>
                <a:ext cx="288" cy="38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29" name="Line 27"/>
              <p:cNvSpPr>
                <a:spLocks noChangeShapeType="1"/>
              </p:cNvSpPr>
              <p:nvPr/>
            </p:nvSpPr>
            <p:spPr bwMode="auto">
              <a:xfrm>
                <a:off x="249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30" name="Line 28"/>
              <p:cNvSpPr>
                <a:spLocks noChangeShapeType="1"/>
              </p:cNvSpPr>
              <p:nvPr/>
            </p:nvSpPr>
            <p:spPr bwMode="auto">
              <a:xfrm>
                <a:off x="249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31" name="Line 29"/>
              <p:cNvSpPr>
                <a:spLocks noChangeShapeType="1"/>
              </p:cNvSpPr>
              <p:nvPr/>
            </p:nvSpPr>
            <p:spPr bwMode="auto">
              <a:xfrm>
                <a:off x="288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32" name="Line 30"/>
              <p:cNvSpPr>
                <a:spLocks noChangeShapeType="1"/>
              </p:cNvSpPr>
              <p:nvPr/>
            </p:nvSpPr>
            <p:spPr bwMode="auto">
              <a:xfrm>
                <a:off x="288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5422" name="Group 31"/>
            <p:cNvGrpSpPr>
              <a:grpSpLocks/>
            </p:cNvGrpSpPr>
            <p:nvPr/>
          </p:nvGrpSpPr>
          <p:grpSpPr bwMode="auto">
            <a:xfrm>
              <a:off x="2496" y="1392"/>
              <a:ext cx="480" cy="384"/>
              <a:chOff x="2496" y="1008"/>
              <a:chExt cx="480" cy="384"/>
            </a:xfrm>
          </p:grpSpPr>
          <p:sp>
            <p:nvSpPr>
              <p:cNvPr id="15423" name="Rectangle 32"/>
              <p:cNvSpPr>
                <a:spLocks noChangeArrowheads="1"/>
              </p:cNvSpPr>
              <p:nvPr/>
            </p:nvSpPr>
            <p:spPr bwMode="auto">
              <a:xfrm>
                <a:off x="2592" y="1008"/>
                <a:ext cx="288" cy="38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24" name="Line 33"/>
              <p:cNvSpPr>
                <a:spLocks noChangeShapeType="1"/>
              </p:cNvSpPr>
              <p:nvPr/>
            </p:nvSpPr>
            <p:spPr bwMode="auto">
              <a:xfrm>
                <a:off x="249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25" name="Line 34"/>
              <p:cNvSpPr>
                <a:spLocks noChangeShapeType="1"/>
              </p:cNvSpPr>
              <p:nvPr/>
            </p:nvSpPr>
            <p:spPr bwMode="auto">
              <a:xfrm>
                <a:off x="249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26" name="Line 35"/>
              <p:cNvSpPr>
                <a:spLocks noChangeShapeType="1"/>
              </p:cNvSpPr>
              <p:nvPr/>
            </p:nvSpPr>
            <p:spPr bwMode="auto">
              <a:xfrm>
                <a:off x="288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27" name="Line 36"/>
              <p:cNvSpPr>
                <a:spLocks noChangeShapeType="1"/>
              </p:cNvSpPr>
              <p:nvPr/>
            </p:nvSpPr>
            <p:spPr bwMode="auto">
              <a:xfrm>
                <a:off x="288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5367" name="Group 37"/>
          <p:cNvGrpSpPr>
            <a:grpSpLocks/>
          </p:cNvGrpSpPr>
          <p:nvPr/>
        </p:nvGrpSpPr>
        <p:grpSpPr bwMode="auto">
          <a:xfrm>
            <a:off x="3962400" y="3733800"/>
            <a:ext cx="762000" cy="1219200"/>
            <a:chOff x="2496" y="1008"/>
            <a:chExt cx="480" cy="768"/>
          </a:xfrm>
        </p:grpSpPr>
        <p:grpSp>
          <p:nvGrpSpPr>
            <p:cNvPr id="15409" name="Group 38"/>
            <p:cNvGrpSpPr>
              <a:grpSpLocks/>
            </p:cNvGrpSpPr>
            <p:nvPr/>
          </p:nvGrpSpPr>
          <p:grpSpPr bwMode="auto">
            <a:xfrm>
              <a:off x="2496" y="1008"/>
              <a:ext cx="480" cy="384"/>
              <a:chOff x="2496" y="1008"/>
              <a:chExt cx="480" cy="384"/>
            </a:xfrm>
          </p:grpSpPr>
          <p:sp>
            <p:nvSpPr>
              <p:cNvPr id="15416" name="Rectangle 39"/>
              <p:cNvSpPr>
                <a:spLocks noChangeArrowheads="1"/>
              </p:cNvSpPr>
              <p:nvPr/>
            </p:nvSpPr>
            <p:spPr bwMode="auto">
              <a:xfrm>
                <a:off x="2592" y="1008"/>
                <a:ext cx="288" cy="38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17" name="Line 40"/>
              <p:cNvSpPr>
                <a:spLocks noChangeShapeType="1"/>
              </p:cNvSpPr>
              <p:nvPr/>
            </p:nvSpPr>
            <p:spPr bwMode="auto">
              <a:xfrm>
                <a:off x="249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18" name="Line 41"/>
              <p:cNvSpPr>
                <a:spLocks noChangeShapeType="1"/>
              </p:cNvSpPr>
              <p:nvPr/>
            </p:nvSpPr>
            <p:spPr bwMode="auto">
              <a:xfrm>
                <a:off x="249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19" name="Line 42"/>
              <p:cNvSpPr>
                <a:spLocks noChangeShapeType="1"/>
              </p:cNvSpPr>
              <p:nvPr/>
            </p:nvSpPr>
            <p:spPr bwMode="auto">
              <a:xfrm>
                <a:off x="288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20" name="Line 43"/>
              <p:cNvSpPr>
                <a:spLocks noChangeShapeType="1"/>
              </p:cNvSpPr>
              <p:nvPr/>
            </p:nvSpPr>
            <p:spPr bwMode="auto">
              <a:xfrm>
                <a:off x="288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5410" name="Group 44"/>
            <p:cNvGrpSpPr>
              <a:grpSpLocks/>
            </p:cNvGrpSpPr>
            <p:nvPr/>
          </p:nvGrpSpPr>
          <p:grpSpPr bwMode="auto">
            <a:xfrm>
              <a:off x="2496" y="1392"/>
              <a:ext cx="480" cy="384"/>
              <a:chOff x="2496" y="1008"/>
              <a:chExt cx="480" cy="384"/>
            </a:xfrm>
          </p:grpSpPr>
          <p:sp>
            <p:nvSpPr>
              <p:cNvPr id="15411" name="Rectangle 45"/>
              <p:cNvSpPr>
                <a:spLocks noChangeArrowheads="1"/>
              </p:cNvSpPr>
              <p:nvPr/>
            </p:nvSpPr>
            <p:spPr bwMode="auto">
              <a:xfrm>
                <a:off x="2592" y="1008"/>
                <a:ext cx="288" cy="38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12" name="Line 46"/>
              <p:cNvSpPr>
                <a:spLocks noChangeShapeType="1"/>
              </p:cNvSpPr>
              <p:nvPr/>
            </p:nvSpPr>
            <p:spPr bwMode="auto">
              <a:xfrm>
                <a:off x="249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13" name="Line 47"/>
              <p:cNvSpPr>
                <a:spLocks noChangeShapeType="1"/>
              </p:cNvSpPr>
              <p:nvPr/>
            </p:nvSpPr>
            <p:spPr bwMode="auto">
              <a:xfrm>
                <a:off x="249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14" name="Line 48"/>
              <p:cNvSpPr>
                <a:spLocks noChangeShapeType="1"/>
              </p:cNvSpPr>
              <p:nvPr/>
            </p:nvSpPr>
            <p:spPr bwMode="auto">
              <a:xfrm>
                <a:off x="288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415" name="Line 49"/>
              <p:cNvSpPr>
                <a:spLocks noChangeShapeType="1"/>
              </p:cNvSpPr>
              <p:nvPr/>
            </p:nvSpPr>
            <p:spPr bwMode="auto">
              <a:xfrm>
                <a:off x="288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15368" name="Line 50"/>
          <p:cNvSpPr>
            <a:spLocks noChangeShapeType="1"/>
          </p:cNvSpPr>
          <p:nvPr/>
        </p:nvSpPr>
        <p:spPr bwMode="auto">
          <a:xfrm>
            <a:off x="3200400" y="2362200"/>
            <a:ext cx="76200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69" name="Line 51"/>
          <p:cNvSpPr>
            <a:spLocks noChangeShapeType="1"/>
          </p:cNvSpPr>
          <p:nvPr/>
        </p:nvSpPr>
        <p:spPr bwMode="auto">
          <a:xfrm>
            <a:off x="3200400" y="2667000"/>
            <a:ext cx="762000" cy="1828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70" name="Line 52"/>
          <p:cNvSpPr>
            <a:spLocks noChangeShapeType="1"/>
          </p:cNvSpPr>
          <p:nvPr/>
        </p:nvSpPr>
        <p:spPr bwMode="auto">
          <a:xfrm flipV="1">
            <a:off x="3200400" y="2133600"/>
            <a:ext cx="76200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71" name="Line 53"/>
          <p:cNvSpPr>
            <a:spLocks noChangeShapeType="1"/>
          </p:cNvSpPr>
          <p:nvPr/>
        </p:nvSpPr>
        <p:spPr bwMode="auto">
          <a:xfrm flipV="1">
            <a:off x="3200400" y="2743200"/>
            <a:ext cx="76200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72" name="Line 54"/>
          <p:cNvSpPr>
            <a:spLocks noChangeShapeType="1"/>
          </p:cNvSpPr>
          <p:nvPr/>
        </p:nvSpPr>
        <p:spPr bwMode="auto">
          <a:xfrm flipV="1">
            <a:off x="3200400" y="4191000"/>
            <a:ext cx="7620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73" name="Line 55"/>
          <p:cNvSpPr>
            <a:spLocks noChangeShapeType="1"/>
          </p:cNvSpPr>
          <p:nvPr/>
        </p:nvSpPr>
        <p:spPr bwMode="auto">
          <a:xfrm>
            <a:off x="3200400" y="4724400"/>
            <a:ext cx="7620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74" name="Line 56"/>
          <p:cNvSpPr>
            <a:spLocks noChangeShapeType="1"/>
          </p:cNvSpPr>
          <p:nvPr/>
        </p:nvSpPr>
        <p:spPr bwMode="auto">
          <a:xfrm>
            <a:off x="3200400" y="1828800"/>
            <a:ext cx="76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375" name="Line 57"/>
          <p:cNvSpPr>
            <a:spLocks noChangeShapeType="1"/>
          </p:cNvSpPr>
          <p:nvPr/>
        </p:nvSpPr>
        <p:spPr bwMode="auto">
          <a:xfrm>
            <a:off x="3200400" y="2057400"/>
            <a:ext cx="762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5376" name="Group 58"/>
          <p:cNvGrpSpPr>
            <a:grpSpLocks/>
          </p:cNvGrpSpPr>
          <p:nvPr/>
        </p:nvGrpSpPr>
        <p:grpSpPr bwMode="auto">
          <a:xfrm>
            <a:off x="1600200" y="1544638"/>
            <a:ext cx="676275" cy="3408362"/>
            <a:chOff x="1008" y="973"/>
            <a:chExt cx="426" cy="2147"/>
          </a:xfrm>
        </p:grpSpPr>
        <p:sp>
          <p:nvSpPr>
            <p:cNvPr id="15401" name="Text Box 59"/>
            <p:cNvSpPr txBox="1">
              <a:spLocks noChangeArrowheads="1"/>
            </p:cNvSpPr>
            <p:nvPr/>
          </p:nvSpPr>
          <p:spPr bwMode="auto">
            <a:xfrm>
              <a:off x="1046" y="973"/>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００</a:t>
              </a:r>
            </a:p>
          </p:txBody>
        </p:sp>
        <p:sp>
          <p:nvSpPr>
            <p:cNvPr id="15402" name="Text Box 60"/>
            <p:cNvSpPr txBox="1">
              <a:spLocks noChangeArrowheads="1"/>
            </p:cNvSpPr>
            <p:nvPr/>
          </p:nvSpPr>
          <p:spPr bwMode="auto">
            <a:xfrm>
              <a:off x="1046" y="1165"/>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０１</a:t>
              </a:r>
            </a:p>
          </p:txBody>
        </p:sp>
        <p:sp>
          <p:nvSpPr>
            <p:cNvPr id="15403" name="Text Box 61"/>
            <p:cNvSpPr txBox="1">
              <a:spLocks noChangeArrowheads="1"/>
            </p:cNvSpPr>
            <p:nvPr/>
          </p:nvSpPr>
          <p:spPr bwMode="auto">
            <a:xfrm>
              <a:off x="1008" y="1392"/>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１０</a:t>
              </a:r>
            </a:p>
          </p:txBody>
        </p:sp>
        <p:sp>
          <p:nvSpPr>
            <p:cNvPr id="15404" name="Text Box 62"/>
            <p:cNvSpPr txBox="1">
              <a:spLocks noChangeArrowheads="1"/>
            </p:cNvSpPr>
            <p:nvPr/>
          </p:nvSpPr>
          <p:spPr bwMode="auto">
            <a:xfrm>
              <a:off x="1056" y="1632"/>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１１</a:t>
              </a:r>
            </a:p>
          </p:txBody>
        </p:sp>
        <p:sp>
          <p:nvSpPr>
            <p:cNvPr id="15405" name="Text Box 63"/>
            <p:cNvSpPr txBox="1">
              <a:spLocks noChangeArrowheads="1"/>
            </p:cNvSpPr>
            <p:nvPr/>
          </p:nvSpPr>
          <p:spPr bwMode="auto">
            <a:xfrm>
              <a:off x="1046" y="2221"/>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２０</a:t>
              </a:r>
            </a:p>
          </p:txBody>
        </p:sp>
        <p:sp>
          <p:nvSpPr>
            <p:cNvPr id="15406" name="Text Box 64"/>
            <p:cNvSpPr txBox="1">
              <a:spLocks noChangeArrowheads="1"/>
            </p:cNvSpPr>
            <p:nvPr/>
          </p:nvSpPr>
          <p:spPr bwMode="auto">
            <a:xfrm>
              <a:off x="1056" y="2448"/>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２１</a:t>
              </a:r>
            </a:p>
          </p:txBody>
        </p:sp>
        <p:sp>
          <p:nvSpPr>
            <p:cNvPr id="15407" name="Text Box 65"/>
            <p:cNvSpPr txBox="1">
              <a:spLocks noChangeArrowheads="1"/>
            </p:cNvSpPr>
            <p:nvPr/>
          </p:nvSpPr>
          <p:spPr bwMode="auto">
            <a:xfrm>
              <a:off x="1056" y="2640"/>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３０</a:t>
              </a:r>
            </a:p>
          </p:txBody>
        </p:sp>
        <p:sp>
          <p:nvSpPr>
            <p:cNvPr id="15408" name="Text Box 66"/>
            <p:cNvSpPr txBox="1">
              <a:spLocks noChangeArrowheads="1"/>
            </p:cNvSpPr>
            <p:nvPr/>
          </p:nvSpPr>
          <p:spPr bwMode="auto">
            <a:xfrm>
              <a:off x="1056" y="2832"/>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３１</a:t>
              </a:r>
            </a:p>
          </p:txBody>
        </p:sp>
      </p:grpSp>
      <p:grpSp>
        <p:nvGrpSpPr>
          <p:cNvPr id="15377" name="Group 67"/>
          <p:cNvGrpSpPr>
            <a:grpSpLocks/>
          </p:cNvGrpSpPr>
          <p:nvPr/>
        </p:nvGrpSpPr>
        <p:grpSpPr bwMode="auto">
          <a:xfrm>
            <a:off x="4953000" y="1600200"/>
            <a:ext cx="676275" cy="3408363"/>
            <a:chOff x="1008" y="973"/>
            <a:chExt cx="426" cy="2147"/>
          </a:xfrm>
        </p:grpSpPr>
        <p:sp>
          <p:nvSpPr>
            <p:cNvPr id="15393" name="Text Box 68"/>
            <p:cNvSpPr txBox="1">
              <a:spLocks noChangeArrowheads="1"/>
            </p:cNvSpPr>
            <p:nvPr/>
          </p:nvSpPr>
          <p:spPr bwMode="auto">
            <a:xfrm>
              <a:off x="1046" y="973"/>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００</a:t>
              </a:r>
            </a:p>
          </p:txBody>
        </p:sp>
        <p:sp>
          <p:nvSpPr>
            <p:cNvPr id="15394" name="Text Box 69"/>
            <p:cNvSpPr txBox="1">
              <a:spLocks noChangeArrowheads="1"/>
            </p:cNvSpPr>
            <p:nvPr/>
          </p:nvSpPr>
          <p:spPr bwMode="auto">
            <a:xfrm>
              <a:off x="1046" y="1165"/>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０１</a:t>
              </a:r>
            </a:p>
          </p:txBody>
        </p:sp>
        <p:sp>
          <p:nvSpPr>
            <p:cNvPr id="15395" name="Text Box 70"/>
            <p:cNvSpPr txBox="1">
              <a:spLocks noChangeArrowheads="1"/>
            </p:cNvSpPr>
            <p:nvPr/>
          </p:nvSpPr>
          <p:spPr bwMode="auto">
            <a:xfrm>
              <a:off x="1008" y="1392"/>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１０</a:t>
              </a:r>
            </a:p>
          </p:txBody>
        </p:sp>
        <p:sp>
          <p:nvSpPr>
            <p:cNvPr id="15396" name="Text Box 71"/>
            <p:cNvSpPr txBox="1">
              <a:spLocks noChangeArrowheads="1"/>
            </p:cNvSpPr>
            <p:nvPr/>
          </p:nvSpPr>
          <p:spPr bwMode="auto">
            <a:xfrm>
              <a:off x="1056" y="1632"/>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１１</a:t>
              </a:r>
            </a:p>
          </p:txBody>
        </p:sp>
        <p:sp>
          <p:nvSpPr>
            <p:cNvPr id="15397" name="Text Box 72"/>
            <p:cNvSpPr txBox="1">
              <a:spLocks noChangeArrowheads="1"/>
            </p:cNvSpPr>
            <p:nvPr/>
          </p:nvSpPr>
          <p:spPr bwMode="auto">
            <a:xfrm>
              <a:off x="1046" y="2221"/>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２０</a:t>
              </a:r>
            </a:p>
          </p:txBody>
        </p:sp>
        <p:sp>
          <p:nvSpPr>
            <p:cNvPr id="15398" name="Text Box 73"/>
            <p:cNvSpPr txBox="1">
              <a:spLocks noChangeArrowheads="1"/>
            </p:cNvSpPr>
            <p:nvPr/>
          </p:nvSpPr>
          <p:spPr bwMode="auto">
            <a:xfrm>
              <a:off x="1056" y="2448"/>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２１</a:t>
              </a:r>
            </a:p>
          </p:txBody>
        </p:sp>
        <p:sp>
          <p:nvSpPr>
            <p:cNvPr id="15399" name="Text Box 74"/>
            <p:cNvSpPr txBox="1">
              <a:spLocks noChangeArrowheads="1"/>
            </p:cNvSpPr>
            <p:nvPr/>
          </p:nvSpPr>
          <p:spPr bwMode="auto">
            <a:xfrm>
              <a:off x="1056" y="2640"/>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３０</a:t>
              </a:r>
            </a:p>
          </p:txBody>
        </p:sp>
        <p:sp>
          <p:nvSpPr>
            <p:cNvPr id="15400" name="Text Box 75"/>
            <p:cNvSpPr txBox="1">
              <a:spLocks noChangeArrowheads="1"/>
            </p:cNvSpPr>
            <p:nvPr/>
          </p:nvSpPr>
          <p:spPr bwMode="auto">
            <a:xfrm>
              <a:off x="1056" y="2832"/>
              <a:ext cx="378"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３１</a:t>
              </a:r>
            </a:p>
          </p:txBody>
        </p:sp>
      </p:grpSp>
      <p:sp>
        <p:nvSpPr>
          <p:cNvPr id="15378" name="Text Box 76"/>
          <p:cNvSpPr txBox="1">
            <a:spLocks noChangeArrowheads="1"/>
          </p:cNvSpPr>
          <p:nvPr/>
        </p:nvSpPr>
        <p:spPr bwMode="auto">
          <a:xfrm>
            <a:off x="2743200" y="1447800"/>
            <a:ext cx="392113"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３</a:t>
            </a:r>
          </a:p>
        </p:txBody>
      </p:sp>
      <p:sp>
        <p:nvSpPr>
          <p:cNvPr id="15379" name="Text Box 77"/>
          <p:cNvSpPr txBox="1">
            <a:spLocks noChangeArrowheads="1"/>
          </p:cNvSpPr>
          <p:nvPr/>
        </p:nvSpPr>
        <p:spPr bwMode="auto">
          <a:xfrm>
            <a:off x="2667000" y="3429000"/>
            <a:ext cx="392113"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３</a:t>
            </a:r>
          </a:p>
        </p:txBody>
      </p:sp>
      <p:sp>
        <p:nvSpPr>
          <p:cNvPr id="15380" name="Line 85"/>
          <p:cNvSpPr>
            <a:spLocks noChangeShapeType="1"/>
          </p:cNvSpPr>
          <p:nvPr/>
        </p:nvSpPr>
        <p:spPr bwMode="auto">
          <a:xfrm>
            <a:off x="4572000" y="4191000"/>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94296" name="Group 88"/>
          <p:cNvGrpSpPr>
            <a:grpSpLocks/>
          </p:cNvGrpSpPr>
          <p:nvPr/>
        </p:nvGrpSpPr>
        <p:grpSpPr bwMode="auto">
          <a:xfrm>
            <a:off x="3200400" y="2362200"/>
            <a:ext cx="1909763" cy="1828800"/>
            <a:chOff x="2016" y="1488"/>
            <a:chExt cx="1203" cy="1152"/>
          </a:xfrm>
        </p:grpSpPr>
        <p:grpSp>
          <p:nvGrpSpPr>
            <p:cNvPr id="15388" name="Group 86"/>
            <p:cNvGrpSpPr>
              <a:grpSpLocks/>
            </p:cNvGrpSpPr>
            <p:nvPr/>
          </p:nvGrpSpPr>
          <p:grpSpPr bwMode="auto">
            <a:xfrm>
              <a:off x="2016" y="1488"/>
              <a:ext cx="864" cy="1152"/>
              <a:chOff x="2016" y="1488"/>
              <a:chExt cx="864" cy="1152"/>
            </a:xfrm>
          </p:grpSpPr>
          <p:sp>
            <p:nvSpPr>
              <p:cNvPr id="15390" name="Line 82"/>
              <p:cNvSpPr>
                <a:spLocks noChangeShapeType="1"/>
              </p:cNvSpPr>
              <p:nvPr/>
            </p:nvSpPr>
            <p:spPr bwMode="auto">
              <a:xfrm>
                <a:off x="2016" y="1488"/>
                <a:ext cx="480" cy="960"/>
              </a:xfrm>
              <a:prstGeom prst="line">
                <a:avLst/>
              </a:prstGeom>
              <a:noFill/>
              <a:ln w="3810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91" name="Line 83"/>
              <p:cNvSpPr>
                <a:spLocks noChangeShapeType="1"/>
              </p:cNvSpPr>
              <p:nvPr/>
            </p:nvSpPr>
            <p:spPr bwMode="auto">
              <a:xfrm>
                <a:off x="2496" y="2448"/>
                <a:ext cx="96" cy="0"/>
              </a:xfrm>
              <a:prstGeom prst="line">
                <a:avLst/>
              </a:prstGeom>
              <a:noFill/>
              <a:ln w="3810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92" name="Line 84"/>
              <p:cNvSpPr>
                <a:spLocks noChangeShapeType="1"/>
              </p:cNvSpPr>
              <p:nvPr/>
            </p:nvSpPr>
            <p:spPr bwMode="auto">
              <a:xfrm>
                <a:off x="2592" y="2448"/>
                <a:ext cx="288" cy="192"/>
              </a:xfrm>
              <a:prstGeom prst="line">
                <a:avLst/>
              </a:prstGeom>
              <a:noFill/>
              <a:ln w="3810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5389" name="Text Box 87"/>
            <p:cNvSpPr txBox="1">
              <a:spLocks noChangeArrowheads="1"/>
            </p:cNvSpPr>
            <p:nvPr/>
          </p:nvSpPr>
          <p:spPr bwMode="auto">
            <a:xfrm>
              <a:off x="2966" y="2317"/>
              <a:ext cx="253" cy="294"/>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a:t>
              </a:r>
            </a:p>
          </p:txBody>
        </p:sp>
      </p:grpSp>
      <p:grpSp>
        <p:nvGrpSpPr>
          <p:cNvPr id="94298" name="Group 90"/>
          <p:cNvGrpSpPr>
            <a:grpSpLocks/>
          </p:cNvGrpSpPr>
          <p:nvPr/>
        </p:nvGrpSpPr>
        <p:grpSpPr bwMode="auto">
          <a:xfrm>
            <a:off x="2362200" y="1828800"/>
            <a:ext cx="1328738" cy="744538"/>
            <a:chOff x="1488" y="1152"/>
            <a:chExt cx="837" cy="469"/>
          </a:xfrm>
        </p:grpSpPr>
        <p:sp>
          <p:nvSpPr>
            <p:cNvPr id="15384" name="Line 78"/>
            <p:cNvSpPr>
              <a:spLocks noChangeShapeType="1"/>
            </p:cNvSpPr>
            <p:nvPr/>
          </p:nvSpPr>
          <p:spPr bwMode="auto">
            <a:xfrm>
              <a:off x="1488" y="1152"/>
              <a:ext cx="144" cy="0"/>
            </a:xfrm>
            <a:prstGeom prst="line">
              <a:avLst/>
            </a:prstGeom>
            <a:noFill/>
            <a:ln w="3810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5" name="Line 79"/>
            <p:cNvSpPr>
              <a:spLocks noChangeShapeType="1"/>
            </p:cNvSpPr>
            <p:nvPr/>
          </p:nvSpPr>
          <p:spPr bwMode="auto">
            <a:xfrm>
              <a:off x="1632" y="1152"/>
              <a:ext cx="288" cy="336"/>
            </a:xfrm>
            <a:prstGeom prst="line">
              <a:avLst/>
            </a:prstGeom>
            <a:noFill/>
            <a:ln w="3810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6" name="Line 80"/>
            <p:cNvSpPr>
              <a:spLocks noChangeShapeType="1"/>
            </p:cNvSpPr>
            <p:nvPr/>
          </p:nvSpPr>
          <p:spPr bwMode="auto">
            <a:xfrm>
              <a:off x="1920" y="1488"/>
              <a:ext cx="96" cy="0"/>
            </a:xfrm>
            <a:prstGeom prst="line">
              <a:avLst/>
            </a:prstGeom>
            <a:noFill/>
            <a:ln w="3810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7" name="Text Box 89"/>
            <p:cNvSpPr txBox="1">
              <a:spLocks noChangeArrowheads="1"/>
            </p:cNvSpPr>
            <p:nvPr/>
          </p:nvSpPr>
          <p:spPr bwMode="auto">
            <a:xfrm>
              <a:off x="2054" y="1309"/>
              <a:ext cx="271" cy="312"/>
            </a:xfrm>
            <a:prstGeom prst="rect">
              <a:avLst/>
            </a:prstGeom>
            <a:noFill/>
            <a:ln w="38100">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２</a:t>
              </a:r>
            </a:p>
          </p:txBody>
        </p:sp>
      </p:grpSp>
      <p:sp>
        <p:nvSpPr>
          <p:cNvPr id="15383" name="Text Box 91"/>
          <p:cNvSpPr txBox="1">
            <a:spLocks noChangeArrowheads="1"/>
          </p:cNvSpPr>
          <p:nvPr/>
        </p:nvSpPr>
        <p:spPr bwMode="auto">
          <a:xfrm>
            <a:off x="4098925" y="1031875"/>
            <a:ext cx="4049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Shuffle connection is also used.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94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942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ja-JP"/>
              <a:t>Omega network</a:t>
            </a:r>
          </a:p>
        </p:txBody>
      </p:sp>
      <p:sp>
        <p:nvSpPr>
          <p:cNvPr id="16387" name="Rectangle 3"/>
          <p:cNvSpPr>
            <a:spLocks noGrp="1" noChangeArrowheads="1"/>
          </p:cNvSpPr>
          <p:nvPr>
            <p:ph type="body" idx="1"/>
          </p:nvPr>
        </p:nvSpPr>
        <p:spPr/>
        <p:txBody>
          <a:bodyPr/>
          <a:lstStyle/>
          <a:p>
            <a:pPr eaLnBrk="1" hangingPunct="1"/>
            <a:r>
              <a:rPr lang="en-US" altLang="ja-JP"/>
              <a:t>The same connection is used for all stages.</a:t>
            </a:r>
          </a:p>
          <a:p>
            <a:pPr eaLnBrk="1" hangingPunct="1"/>
            <a:r>
              <a:rPr lang="en-US" altLang="ja-JP"/>
              <a:t>Destination routing</a:t>
            </a:r>
          </a:p>
          <a:p>
            <a:pPr eaLnBrk="1" hangingPunct="1"/>
            <a:r>
              <a:rPr lang="en-US" altLang="ja-JP"/>
              <a:t>A lot of useful permutations are available.</a:t>
            </a:r>
          </a:p>
          <a:p>
            <a:pPr eaLnBrk="1" hangingPunct="1"/>
            <a:r>
              <a:rPr lang="en-US" altLang="ja-JP"/>
              <a:t>Problems on partitioning and expandability.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0" y="152400"/>
            <a:ext cx="7772400" cy="990600"/>
          </a:xfrm>
        </p:spPr>
        <p:txBody>
          <a:bodyPr/>
          <a:lstStyle/>
          <a:p>
            <a:pPr eaLnBrk="1" hangingPunct="1"/>
            <a:r>
              <a:rPr lang="en-US" altLang="ja-JP" dirty="0"/>
              <a:t>Generalized Cube (Butterfly)</a:t>
            </a:r>
          </a:p>
        </p:txBody>
      </p:sp>
      <p:grpSp>
        <p:nvGrpSpPr>
          <p:cNvPr id="17411" name="Group 3"/>
          <p:cNvGrpSpPr>
            <a:grpSpLocks/>
          </p:cNvGrpSpPr>
          <p:nvPr/>
        </p:nvGrpSpPr>
        <p:grpSpPr bwMode="auto">
          <a:xfrm>
            <a:off x="1371600" y="1371600"/>
            <a:ext cx="6965950" cy="3886200"/>
            <a:chOff x="336" y="864"/>
            <a:chExt cx="4388" cy="2448"/>
          </a:xfrm>
        </p:grpSpPr>
        <p:grpSp>
          <p:nvGrpSpPr>
            <p:cNvPr id="17450" name="Group 4"/>
            <p:cNvGrpSpPr>
              <a:grpSpLocks/>
            </p:cNvGrpSpPr>
            <p:nvPr/>
          </p:nvGrpSpPr>
          <p:grpSpPr bwMode="auto">
            <a:xfrm>
              <a:off x="1536" y="864"/>
              <a:ext cx="480" cy="2400"/>
              <a:chOff x="1152" y="1008"/>
              <a:chExt cx="480" cy="2400"/>
            </a:xfrm>
          </p:grpSpPr>
          <p:grpSp>
            <p:nvGrpSpPr>
              <p:cNvPr id="17544" name="Group 5"/>
              <p:cNvGrpSpPr>
                <a:grpSpLocks/>
              </p:cNvGrpSpPr>
              <p:nvPr/>
            </p:nvGrpSpPr>
            <p:grpSpPr bwMode="auto">
              <a:xfrm>
                <a:off x="1152" y="1008"/>
                <a:ext cx="480" cy="528"/>
                <a:chOff x="1152" y="1056"/>
                <a:chExt cx="480" cy="528"/>
              </a:xfrm>
            </p:grpSpPr>
            <p:sp>
              <p:nvSpPr>
                <p:cNvPr id="17563" name="Rectangle 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64" name="Line 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65" name="Line 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66" name="Line 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67" name="Line 1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545" name="Group 11"/>
              <p:cNvGrpSpPr>
                <a:grpSpLocks/>
              </p:cNvGrpSpPr>
              <p:nvPr/>
            </p:nvGrpSpPr>
            <p:grpSpPr bwMode="auto">
              <a:xfrm>
                <a:off x="1152" y="1632"/>
                <a:ext cx="480" cy="528"/>
                <a:chOff x="1152" y="1056"/>
                <a:chExt cx="480" cy="528"/>
              </a:xfrm>
            </p:grpSpPr>
            <p:sp>
              <p:nvSpPr>
                <p:cNvPr id="17558" name="Rectangle 1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59" name="Line 1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60" name="Line 1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61" name="Line 1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62" name="Line 1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546" name="Group 17"/>
              <p:cNvGrpSpPr>
                <a:grpSpLocks/>
              </p:cNvGrpSpPr>
              <p:nvPr/>
            </p:nvGrpSpPr>
            <p:grpSpPr bwMode="auto">
              <a:xfrm>
                <a:off x="1152" y="2256"/>
                <a:ext cx="480" cy="528"/>
                <a:chOff x="1152" y="1056"/>
                <a:chExt cx="480" cy="528"/>
              </a:xfrm>
            </p:grpSpPr>
            <p:sp>
              <p:nvSpPr>
                <p:cNvPr id="17553" name="Rectangle 1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54" name="Line 1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55" name="Line 2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56" name="Line 2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57" name="Line 2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547" name="Group 23"/>
              <p:cNvGrpSpPr>
                <a:grpSpLocks/>
              </p:cNvGrpSpPr>
              <p:nvPr/>
            </p:nvGrpSpPr>
            <p:grpSpPr bwMode="auto">
              <a:xfrm>
                <a:off x="1152" y="2880"/>
                <a:ext cx="480" cy="528"/>
                <a:chOff x="1152" y="1056"/>
                <a:chExt cx="480" cy="528"/>
              </a:xfrm>
            </p:grpSpPr>
            <p:sp>
              <p:nvSpPr>
                <p:cNvPr id="17548" name="Rectangle 2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49" name="Line 2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50" name="Line 2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51" name="Line 2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52" name="Line 2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7451" name="Group 29"/>
            <p:cNvGrpSpPr>
              <a:grpSpLocks/>
            </p:cNvGrpSpPr>
            <p:nvPr/>
          </p:nvGrpSpPr>
          <p:grpSpPr bwMode="auto">
            <a:xfrm>
              <a:off x="3744" y="864"/>
              <a:ext cx="480" cy="2400"/>
              <a:chOff x="1152" y="1008"/>
              <a:chExt cx="480" cy="2400"/>
            </a:xfrm>
          </p:grpSpPr>
          <p:grpSp>
            <p:nvGrpSpPr>
              <p:cNvPr id="17520" name="Group 30"/>
              <p:cNvGrpSpPr>
                <a:grpSpLocks/>
              </p:cNvGrpSpPr>
              <p:nvPr/>
            </p:nvGrpSpPr>
            <p:grpSpPr bwMode="auto">
              <a:xfrm>
                <a:off x="1152" y="1008"/>
                <a:ext cx="480" cy="528"/>
                <a:chOff x="1152" y="1056"/>
                <a:chExt cx="480" cy="528"/>
              </a:xfrm>
            </p:grpSpPr>
            <p:sp>
              <p:nvSpPr>
                <p:cNvPr id="17539"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40"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41"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42"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43"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521" name="Group 36"/>
              <p:cNvGrpSpPr>
                <a:grpSpLocks/>
              </p:cNvGrpSpPr>
              <p:nvPr/>
            </p:nvGrpSpPr>
            <p:grpSpPr bwMode="auto">
              <a:xfrm>
                <a:off x="1152" y="1632"/>
                <a:ext cx="480" cy="528"/>
                <a:chOff x="1152" y="1056"/>
                <a:chExt cx="480" cy="528"/>
              </a:xfrm>
            </p:grpSpPr>
            <p:sp>
              <p:nvSpPr>
                <p:cNvPr id="17534"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35"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36"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37"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38"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522" name="Group 42"/>
              <p:cNvGrpSpPr>
                <a:grpSpLocks/>
              </p:cNvGrpSpPr>
              <p:nvPr/>
            </p:nvGrpSpPr>
            <p:grpSpPr bwMode="auto">
              <a:xfrm>
                <a:off x="1152" y="2256"/>
                <a:ext cx="480" cy="528"/>
                <a:chOff x="1152" y="1056"/>
                <a:chExt cx="480" cy="528"/>
              </a:xfrm>
            </p:grpSpPr>
            <p:sp>
              <p:nvSpPr>
                <p:cNvPr id="17529"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30"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31"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32"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33"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523" name="Group 48"/>
              <p:cNvGrpSpPr>
                <a:grpSpLocks/>
              </p:cNvGrpSpPr>
              <p:nvPr/>
            </p:nvGrpSpPr>
            <p:grpSpPr bwMode="auto">
              <a:xfrm>
                <a:off x="1152" y="2880"/>
                <a:ext cx="480" cy="528"/>
                <a:chOff x="1152" y="1056"/>
                <a:chExt cx="480" cy="528"/>
              </a:xfrm>
            </p:grpSpPr>
            <p:sp>
              <p:nvSpPr>
                <p:cNvPr id="17524" name="Rectangle 4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25" name="Line 5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26" name="Line 5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27" name="Line 5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28" name="Line 5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7452" name="Group 54"/>
            <p:cNvGrpSpPr>
              <a:grpSpLocks/>
            </p:cNvGrpSpPr>
            <p:nvPr/>
          </p:nvGrpSpPr>
          <p:grpSpPr bwMode="auto">
            <a:xfrm>
              <a:off x="2640" y="864"/>
              <a:ext cx="480" cy="2400"/>
              <a:chOff x="1152" y="1008"/>
              <a:chExt cx="480" cy="2400"/>
            </a:xfrm>
          </p:grpSpPr>
          <p:grpSp>
            <p:nvGrpSpPr>
              <p:cNvPr id="17496" name="Group 55"/>
              <p:cNvGrpSpPr>
                <a:grpSpLocks/>
              </p:cNvGrpSpPr>
              <p:nvPr/>
            </p:nvGrpSpPr>
            <p:grpSpPr bwMode="auto">
              <a:xfrm>
                <a:off x="1152" y="1008"/>
                <a:ext cx="480" cy="528"/>
                <a:chOff x="1152" y="1056"/>
                <a:chExt cx="480" cy="528"/>
              </a:xfrm>
            </p:grpSpPr>
            <p:sp>
              <p:nvSpPr>
                <p:cNvPr id="17515"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16"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17"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18"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19"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497" name="Group 61"/>
              <p:cNvGrpSpPr>
                <a:grpSpLocks/>
              </p:cNvGrpSpPr>
              <p:nvPr/>
            </p:nvGrpSpPr>
            <p:grpSpPr bwMode="auto">
              <a:xfrm>
                <a:off x="1152" y="1632"/>
                <a:ext cx="480" cy="528"/>
                <a:chOff x="1152" y="1056"/>
                <a:chExt cx="480" cy="528"/>
              </a:xfrm>
            </p:grpSpPr>
            <p:sp>
              <p:nvSpPr>
                <p:cNvPr id="17510"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11"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12"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13"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14"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498" name="Group 67"/>
              <p:cNvGrpSpPr>
                <a:grpSpLocks/>
              </p:cNvGrpSpPr>
              <p:nvPr/>
            </p:nvGrpSpPr>
            <p:grpSpPr bwMode="auto">
              <a:xfrm>
                <a:off x="1152" y="2256"/>
                <a:ext cx="480" cy="528"/>
                <a:chOff x="1152" y="1056"/>
                <a:chExt cx="480" cy="528"/>
              </a:xfrm>
            </p:grpSpPr>
            <p:sp>
              <p:nvSpPr>
                <p:cNvPr id="17505"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06"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07"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08"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09"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499" name="Group 73"/>
              <p:cNvGrpSpPr>
                <a:grpSpLocks/>
              </p:cNvGrpSpPr>
              <p:nvPr/>
            </p:nvGrpSpPr>
            <p:grpSpPr bwMode="auto">
              <a:xfrm>
                <a:off x="1152" y="2880"/>
                <a:ext cx="480" cy="528"/>
                <a:chOff x="1152" y="1056"/>
                <a:chExt cx="480" cy="528"/>
              </a:xfrm>
            </p:grpSpPr>
            <p:sp>
              <p:nvSpPr>
                <p:cNvPr id="17500" name="Rectangle 7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01" name="Line 7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02" name="Line 7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03" name="Line 7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504" name="Line 7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17453" name="Line 7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54" name="Line 80"/>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7455" name="Group 81"/>
            <p:cNvGrpSpPr>
              <a:grpSpLocks/>
            </p:cNvGrpSpPr>
            <p:nvPr/>
          </p:nvGrpSpPr>
          <p:grpSpPr bwMode="auto">
            <a:xfrm>
              <a:off x="912" y="1008"/>
              <a:ext cx="624" cy="2112"/>
              <a:chOff x="2016" y="1008"/>
              <a:chExt cx="624" cy="2112"/>
            </a:xfrm>
          </p:grpSpPr>
          <p:sp>
            <p:nvSpPr>
              <p:cNvPr id="17488" name="Line 82"/>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89" name="Line 83"/>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90" name="Line 84"/>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91" name="Line 85"/>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92" name="Line 86"/>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93" name="Line 87"/>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94" name="Line 88"/>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95" name="Line 89"/>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456" name="Group 90"/>
            <p:cNvGrpSpPr>
              <a:grpSpLocks/>
            </p:cNvGrpSpPr>
            <p:nvPr/>
          </p:nvGrpSpPr>
          <p:grpSpPr bwMode="auto">
            <a:xfrm>
              <a:off x="336" y="864"/>
              <a:ext cx="404" cy="2400"/>
              <a:chOff x="336" y="864"/>
              <a:chExt cx="404" cy="2400"/>
            </a:xfrm>
          </p:grpSpPr>
          <p:sp>
            <p:nvSpPr>
              <p:cNvPr id="17480" name="Text Box 91"/>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7481" name="Text Box 92"/>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7482" name="Text Box 93"/>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7483" name="Text Box 94"/>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7484" name="Text Box 95"/>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7485" name="Text Box 96"/>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7486" name="Text Box 97"/>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7487" name="Text Box 98"/>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17457" name="Group 99"/>
            <p:cNvGrpSpPr>
              <a:grpSpLocks/>
            </p:cNvGrpSpPr>
            <p:nvPr/>
          </p:nvGrpSpPr>
          <p:grpSpPr bwMode="auto">
            <a:xfrm>
              <a:off x="4320" y="912"/>
              <a:ext cx="404" cy="2400"/>
              <a:chOff x="336" y="864"/>
              <a:chExt cx="404" cy="2400"/>
            </a:xfrm>
          </p:grpSpPr>
          <p:sp>
            <p:nvSpPr>
              <p:cNvPr id="17472" name="Text Box 100"/>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7473" name="Text Box 101"/>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7474" name="Text Box 102"/>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7475" name="Text Box 103"/>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7476" name="Text Box 104"/>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7477" name="Text Box 105"/>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7478" name="Text Box 106"/>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7479" name="Text Box 107"/>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sp>
          <p:nvSpPr>
            <p:cNvPr id="17458" name="Line 108"/>
            <p:cNvSpPr>
              <a:spLocks noChangeShapeType="1"/>
            </p:cNvSpPr>
            <p:nvPr/>
          </p:nvSpPr>
          <p:spPr bwMode="auto">
            <a:xfrm>
              <a:off x="3120" y="1008"/>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59" name="Line 109"/>
            <p:cNvSpPr>
              <a:spLocks noChangeShapeType="1"/>
            </p:cNvSpPr>
            <p:nvPr/>
          </p:nvSpPr>
          <p:spPr bwMode="auto">
            <a:xfrm>
              <a:off x="3120"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0" name="Line 110"/>
            <p:cNvSpPr>
              <a:spLocks noChangeShapeType="1"/>
            </p:cNvSpPr>
            <p:nvPr/>
          </p:nvSpPr>
          <p:spPr bwMode="auto">
            <a:xfrm flipV="1">
              <a:off x="3120"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1" name="Line 111"/>
            <p:cNvSpPr>
              <a:spLocks noChangeShapeType="1"/>
            </p:cNvSpPr>
            <p:nvPr/>
          </p:nvSpPr>
          <p:spPr bwMode="auto">
            <a:xfrm>
              <a:off x="3120" y="187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2" name="Line 112"/>
            <p:cNvSpPr>
              <a:spLocks noChangeShapeType="1"/>
            </p:cNvSpPr>
            <p:nvPr/>
          </p:nvSpPr>
          <p:spPr bwMode="auto">
            <a:xfrm>
              <a:off x="3120" y="2256"/>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3" name="Line 113"/>
            <p:cNvSpPr>
              <a:spLocks noChangeShapeType="1"/>
            </p:cNvSpPr>
            <p:nvPr/>
          </p:nvSpPr>
          <p:spPr bwMode="auto">
            <a:xfrm>
              <a:off x="3120"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4" name="Line 114"/>
            <p:cNvSpPr>
              <a:spLocks noChangeShapeType="1"/>
            </p:cNvSpPr>
            <p:nvPr/>
          </p:nvSpPr>
          <p:spPr bwMode="auto">
            <a:xfrm flipV="1">
              <a:off x="3120"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5" name="Line 115"/>
            <p:cNvSpPr>
              <a:spLocks noChangeShapeType="1"/>
            </p:cNvSpPr>
            <p:nvPr/>
          </p:nvSpPr>
          <p:spPr bwMode="auto">
            <a:xfrm>
              <a:off x="3120"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6" name="Line 116"/>
            <p:cNvSpPr>
              <a:spLocks noChangeShapeType="1"/>
            </p:cNvSpPr>
            <p:nvPr/>
          </p:nvSpPr>
          <p:spPr bwMode="auto">
            <a:xfrm>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7" name="Line 117"/>
            <p:cNvSpPr>
              <a:spLocks noChangeShapeType="1"/>
            </p:cNvSpPr>
            <p:nvPr/>
          </p:nvSpPr>
          <p:spPr bwMode="auto">
            <a:xfrm>
              <a:off x="2016" y="163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8" name="Line 118"/>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69" name="Line 119"/>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70" name="Line 120"/>
            <p:cNvSpPr>
              <a:spLocks noChangeShapeType="1"/>
            </p:cNvSpPr>
            <p:nvPr/>
          </p:nvSpPr>
          <p:spPr bwMode="auto">
            <a:xfrm>
              <a:off x="2016"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71" name="Line 121"/>
            <p:cNvSpPr>
              <a:spLocks noChangeShapeType="1"/>
            </p:cNvSpPr>
            <p:nvPr/>
          </p:nvSpPr>
          <p:spPr bwMode="auto">
            <a:xfrm flipV="1">
              <a:off x="1968" y="1872"/>
              <a:ext cx="672"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7412" name="Group 122"/>
          <p:cNvGrpSpPr>
            <a:grpSpLocks/>
          </p:cNvGrpSpPr>
          <p:nvPr/>
        </p:nvGrpSpPr>
        <p:grpSpPr bwMode="auto">
          <a:xfrm>
            <a:off x="3429000" y="1600200"/>
            <a:ext cx="457200" cy="3352800"/>
            <a:chOff x="2160" y="1008"/>
            <a:chExt cx="288" cy="2112"/>
          </a:xfrm>
        </p:grpSpPr>
        <p:sp>
          <p:nvSpPr>
            <p:cNvPr id="17442" name="Line 123"/>
            <p:cNvSpPr>
              <a:spLocks noChangeShapeType="1"/>
            </p:cNvSpPr>
            <p:nvPr/>
          </p:nvSpPr>
          <p:spPr bwMode="auto">
            <a:xfrm>
              <a:off x="2160" y="1008"/>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3" name="Line 124"/>
            <p:cNvSpPr>
              <a:spLocks noChangeShapeType="1"/>
            </p:cNvSpPr>
            <p:nvPr/>
          </p:nvSpPr>
          <p:spPr bwMode="auto">
            <a:xfrm>
              <a:off x="2160" y="1248"/>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4" name="Line 125"/>
            <p:cNvSpPr>
              <a:spLocks noChangeShapeType="1"/>
            </p:cNvSpPr>
            <p:nvPr/>
          </p:nvSpPr>
          <p:spPr bwMode="auto">
            <a:xfrm>
              <a:off x="2160" y="1632"/>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5" name="Line 126"/>
            <p:cNvSpPr>
              <a:spLocks noChangeShapeType="1"/>
            </p:cNvSpPr>
            <p:nvPr/>
          </p:nvSpPr>
          <p:spPr bwMode="auto">
            <a:xfrm>
              <a:off x="2160" y="1872"/>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6" name="Line 127"/>
            <p:cNvSpPr>
              <a:spLocks noChangeShapeType="1"/>
            </p:cNvSpPr>
            <p:nvPr/>
          </p:nvSpPr>
          <p:spPr bwMode="auto">
            <a:xfrm>
              <a:off x="2160" y="2256"/>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7" name="Line 128"/>
            <p:cNvSpPr>
              <a:spLocks noChangeShapeType="1"/>
            </p:cNvSpPr>
            <p:nvPr/>
          </p:nvSpPr>
          <p:spPr bwMode="auto">
            <a:xfrm>
              <a:off x="2160" y="2496"/>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8" name="Line 129"/>
            <p:cNvSpPr>
              <a:spLocks noChangeShapeType="1"/>
            </p:cNvSpPr>
            <p:nvPr/>
          </p:nvSpPr>
          <p:spPr bwMode="auto">
            <a:xfrm>
              <a:off x="2160" y="2880"/>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9" name="Line 130"/>
            <p:cNvSpPr>
              <a:spLocks noChangeShapeType="1"/>
            </p:cNvSpPr>
            <p:nvPr/>
          </p:nvSpPr>
          <p:spPr bwMode="auto">
            <a:xfrm>
              <a:off x="2160" y="3120"/>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413" name="Group 131"/>
          <p:cNvGrpSpPr>
            <a:grpSpLocks/>
          </p:cNvGrpSpPr>
          <p:nvPr/>
        </p:nvGrpSpPr>
        <p:grpSpPr bwMode="auto">
          <a:xfrm>
            <a:off x="5181600" y="1600200"/>
            <a:ext cx="457200" cy="3352800"/>
            <a:chOff x="2160" y="1008"/>
            <a:chExt cx="288" cy="2112"/>
          </a:xfrm>
        </p:grpSpPr>
        <p:sp>
          <p:nvSpPr>
            <p:cNvPr id="17434" name="Line 132"/>
            <p:cNvSpPr>
              <a:spLocks noChangeShapeType="1"/>
            </p:cNvSpPr>
            <p:nvPr/>
          </p:nvSpPr>
          <p:spPr bwMode="auto">
            <a:xfrm>
              <a:off x="2160" y="1008"/>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5" name="Line 133"/>
            <p:cNvSpPr>
              <a:spLocks noChangeShapeType="1"/>
            </p:cNvSpPr>
            <p:nvPr/>
          </p:nvSpPr>
          <p:spPr bwMode="auto">
            <a:xfrm>
              <a:off x="2160" y="1248"/>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6" name="Line 134"/>
            <p:cNvSpPr>
              <a:spLocks noChangeShapeType="1"/>
            </p:cNvSpPr>
            <p:nvPr/>
          </p:nvSpPr>
          <p:spPr bwMode="auto">
            <a:xfrm>
              <a:off x="2160" y="1632"/>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7" name="Line 135"/>
            <p:cNvSpPr>
              <a:spLocks noChangeShapeType="1"/>
            </p:cNvSpPr>
            <p:nvPr/>
          </p:nvSpPr>
          <p:spPr bwMode="auto">
            <a:xfrm>
              <a:off x="2160" y="1872"/>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8" name="Line 136"/>
            <p:cNvSpPr>
              <a:spLocks noChangeShapeType="1"/>
            </p:cNvSpPr>
            <p:nvPr/>
          </p:nvSpPr>
          <p:spPr bwMode="auto">
            <a:xfrm>
              <a:off x="2160" y="2256"/>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9" name="Line 137"/>
            <p:cNvSpPr>
              <a:spLocks noChangeShapeType="1"/>
            </p:cNvSpPr>
            <p:nvPr/>
          </p:nvSpPr>
          <p:spPr bwMode="auto">
            <a:xfrm>
              <a:off x="2160" y="2496"/>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0" name="Line 138"/>
            <p:cNvSpPr>
              <a:spLocks noChangeShapeType="1"/>
            </p:cNvSpPr>
            <p:nvPr/>
          </p:nvSpPr>
          <p:spPr bwMode="auto">
            <a:xfrm>
              <a:off x="2160" y="2880"/>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41" name="Line 139"/>
            <p:cNvSpPr>
              <a:spLocks noChangeShapeType="1"/>
            </p:cNvSpPr>
            <p:nvPr/>
          </p:nvSpPr>
          <p:spPr bwMode="auto">
            <a:xfrm>
              <a:off x="2160" y="3120"/>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414" name="Group 140"/>
          <p:cNvGrpSpPr>
            <a:grpSpLocks/>
          </p:cNvGrpSpPr>
          <p:nvPr/>
        </p:nvGrpSpPr>
        <p:grpSpPr bwMode="auto">
          <a:xfrm>
            <a:off x="6934200" y="1600200"/>
            <a:ext cx="457200" cy="3352800"/>
            <a:chOff x="2160" y="1008"/>
            <a:chExt cx="288" cy="2112"/>
          </a:xfrm>
        </p:grpSpPr>
        <p:sp>
          <p:nvSpPr>
            <p:cNvPr id="17426" name="Line 141"/>
            <p:cNvSpPr>
              <a:spLocks noChangeShapeType="1"/>
            </p:cNvSpPr>
            <p:nvPr/>
          </p:nvSpPr>
          <p:spPr bwMode="auto">
            <a:xfrm>
              <a:off x="2160" y="1008"/>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27" name="Line 142"/>
            <p:cNvSpPr>
              <a:spLocks noChangeShapeType="1"/>
            </p:cNvSpPr>
            <p:nvPr/>
          </p:nvSpPr>
          <p:spPr bwMode="auto">
            <a:xfrm>
              <a:off x="2160" y="1248"/>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28" name="Line 143"/>
            <p:cNvSpPr>
              <a:spLocks noChangeShapeType="1"/>
            </p:cNvSpPr>
            <p:nvPr/>
          </p:nvSpPr>
          <p:spPr bwMode="auto">
            <a:xfrm>
              <a:off x="2160" y="1632"/>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29" name="Line 144"/>
            <p:cNvSpPr>
              <a:spLocks noChangeShapeType="1"/>
            </p:cNvSpPr>
            <p:nvPr/>
          </p:nvSpPr>
          <p:spPr bwMode="auto">
            <a:xfrm>
              <a:off x="2160" y="1872"/>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0" name="Line 145"/>
            <p:cNvSpPr>
              <a:spLocks noChangeShapeType="1"/>
            </p:cNvSpPr>
            <p:nvPr/>
          </p:nvSpPr>
          <p:spPr bwMode="auto">
            <a:xfrm>
              <a:off x="2160" y="2256"/>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1" name="Line 146"/>
            <p:cNvSpPr>
              <a:spLocks noChangeShapeType="1"/>
            </p:cNvSpPr>
            <p:nvPr/>
          </p:nvSpPr>
          <p:spPr bwMode="auto">
            <a:xfrm>
              <a:off x="2160" y="2496"/>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2" name="Line 147"/>
            <p:cNvSpPr>
              <a:spLocks noChangeShapeType="1"/>
            </p:cNvSpPr>
            <p:nvPr/>
          </p:nvSpPr>
          <p:spPr bwMode="auto">
            <a:xfrm>
              <a:off x="2160" y="2880"/>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33" name="Line 148"/>
            <p:cNvSpPr>
              <a:spLocks noChangeShapeType="1"/>
            </p:cNvSpPr>
            <p:nvPr/>
          </p:nvSpPr>
          <p:spPr bwMode="auto">
            <a:xfrm>
              <a:off x="2160" y="3120"/>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7415" name="Text Box 149"/>
          <p:cNvSpPr txBox="1">
            <a:spLocks noChangeArrowheads="1"/>
          </p:cNvSpPr>
          <p:nvPr/>
        </p:nvSpPr>
        <p:spPr bwMode="auto">
          <a:xfrm>
            <a:off x="2727325" y="1184275"/>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7416" name="Text Box 150"/>
          <p:cNvSpPr txBox="1">
            <a:spLocks noChangeArrowheads="1"/>
          </p:cNvSpPr>
          <p:nvPr/>
        </p:nvSpPr>
        <p:spPr bwMode="auto">
          <a:xfrm>
            <a:off x="2667000" y="16002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7417" name="Text Box 151"/>
          <p:cNvSpPr txBox="1">
            <a:spLocks noChangeArrowheads="1"/>
          </p:cNvSpPr>
          <p:nvPr/>
        </p:nvSpPr>
        <p:spPr bwMode="auto">
          <a:xfrm>
            <a:off x="4632325" y="3394075"/>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7418" name="Text Box 152"/>
          <p:cNvSpPr txBox="1">
            <a:spLocks noChangeArrowheads="1"/>
          </p:cNvSpPr>
          <p:nvPr/>
        </p:nvSpPr>
        <p:spPr bwMode="auto">
          <a:xfrm>
            <a:off x="4632325" y="3927475"/>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7419" name="Text Box 153"/>
          <p:cNvSpPr txBox="1">
            <a:spLocks noChangeArrowheads="1"/>
          </p:cNvSpPr>
          <p:nvPr/>
        </p:nvSpPr>
        <p:spPr bwMode="auto">
          <a:xfrm>
            <a:off x="6324600" y="34290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7420" name="Text Box 154"/>
          <p:cNvSpPr txBox="1">
            <a:spLocks noChangeArrowheads="1"/>
          </p:cNvSpPr>
          <p:nvPr/>
        </p:nvSpPr>
        <p:spPr bwMode="auto">
          <a:xfrm>
            <a:off x="6384925" y="3927475"/>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7421" name="Text Box 155"/>
          <p:cNvSpPr txBox="1">
            <a:spLocks noChangeArrowheads="1"/>
          </p:cNvSpPr>
          <p:nvPr/>
        </p:nvSpPr>
        <p:spPr bwMode="auto">
          <a:xfrm>
            <a:off x="2041525" y="5832475"/>
            <a:ext cx="58293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Links labeled with 1bit distance are connected</a:t>
            </a:r>
          </a:p>
          <a:p>
            <a:pPr eaLnBrk="1" hangingPunct="1"/>
            <a:r>
              <a:rPr lang="en-US" altLang="ja-JP" sz="2400">
                <a:latin typeface="Times New Roman" panose="02020603050405020304" pitchFamily="18" charset="0"/>
              </a:rPr>
              <a:t>to the same switching element.</a:t>
            </a:r>
          </a:p>
        </p:txBody>
      </p:sp>
      <p:sp>
        <p:nvSpPr>
          <p:cNvPr id="17422" name="Text Box 156"/>
          <p:cNvSpPr txBox="1">
            <a:spLocks noChangeArrowheads="1"/>
          </p:cNvSpPr>
          <p:nvPr/>
        </p:nvSpPr>
        <p:spPr bwMode="auto">
          <a:xfrm>
            <a:off x="4479925" y="1108075"/>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7423" name="Text Box 157"/>
          <p:cNvSpPr txBox="1">
            <a:spLocks noChangeArrowheads="1"/>
          </p:cNvSpPr>
          <p:nvPr/>
        </p:nvSpPr>
        <p:spPr bwMode="auto">
          <a:xfrm>
            <a:off x="4419600" y="17526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7424" name="Text Box 158"/>
          <p:cNvSpPr txBox="1">
            <a:spLocks noChangeArrowheads="1"/>
          </p:cNvSpPr>
          <p:nvPr/>
        </p:nvSpPr>
        <p:spPr bwMode="auto">
          <a:xfrm>
            <a:off x="6232525" y="1184275"/>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7425" name="Text Box 159"/>
          <p:cNvSpPr txBox="1">
            <a:spLocks noChangeArrowheads="1"/>
          </p:cNvSpPr>
          <p:nvPr/>
        </p:nvSpPr>
        <p:spPr bwMode="auto">
          <a:xfrm>
            <a:off x="6248400" y="16764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62000" y="152400"/>
            <a:ext cx="7772400" cy="990600"/>
          </a:xfrm>
        </p:spPr>
        <p:txBody>
          <a:bodyPr/>
          <a:lstStyle/>
          <a:p>
            <a:pPr eaLnBrk="1" hangingPunct="1"/>
            <a:r>
              <a:rPr lang="en-US" altLang="ja-JP"/>
              <a:t>Routing in Generalized Cube</a:t>
            </a:r>
          </a:p>
        </p:txBody>
      </p:sp>
      <p:grpSp>
        <p:nvGrpSpPr>
          <p:cNvPr id="18435" name="Group 3"/>
          <p:cNvGrpSpPr>
            <a:grpSpLocks/>
          </p:cNvGrpSpPr>
          <p:nvPr/>
        </p:nvGrpSpPr>
        <p:grpSpPr bwMode="auto">
          <a:xfrm>
            <a:off x="1371600" y="1371600"/>
            <a:ext cx="6965950" cy="3886200"/>
            <a:chOff x="336" y="864"/>
            <a:chExt cx="4388" cy="2448"/>
          </a:xfrm>
        </p:grpSpPr>
        <p:grpSp>
          <p:nvGrpSpPr>
            <p:cNvPr id="18448" name="Group 4"/>
            <p:cNvGrpSpPr>
              <a:grpSpLocks/>
            </p:cNvGrpSpPr>
            <p:nvPr/>
          </p:nvGrpSpPr>
          <p:grpSpPr bwMode="auto">
            <a:xfrm>
              <a:off x="1536" y="864"/>
              <a:ext cx="480" cy="2400"/>
              <a:chOff x="1152" y="1008"/>
              <a:chExt cx="480" cy="2400"/>
            </a:xfrm>
          </p:grpSpPr>
          <p:grpSp>
            <p:nvGrpSpPr>
              <p:cNvPr id="18542" name="Group 5"/>
              <p:cNvGrpSpPr>
                <a:grpSpLocks/>
              </p:cNvGrpSpPr>
              <p:nvPr/>
            </p:nvGrpSpPr>
            <p:grpSpPr bwMode="auto">
              <a:xfrm>
                <a:off x="1152" y="1008"/>
                <a:ext cx="480" cy="528"/>
                <a:chOff x="1152" y="1056"/>
                <a:chExt cx="480" cy="528"/>
              </a:xfrm>
            </p:grpSpPr>
            <p:sp>
              <p:nvSpPr>
                <p:cNvPr id="18561" name="Rectangle 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62" name="Line 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63" name="Line 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64" name="Line 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65" name="Line 1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543" name="Group 11"/>
              <p:cNvGrpSpPr>
                <a:grpSpLocks/>
              </p:cNvGrpSpPr>
              <p:nvPr/>
            </p:nvGrpSpPr>
            <p:grpSpPr bwMode="auto">
              <a:xfrm>
                <a:off x="1152" y="1632"/>
                <a:ext cx="480" cy="528"/>
                <a:chOff x="1152" y="1056"/>
                <a:chExt cx="480" cy="528"/>
              </a:xfrm>
            </p:grpSpPr>
            <p:sp>
              <p:nvSpPr>
                <p:cNvPr id="18556" name="Rectangle 1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57" name="Line 1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58" name="Line 1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59" name="Line 1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60" name="Line 1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544" name="Group 17"/>
              <p:cNvGrpSpPr>
                <a:grpSpLocks/>
              </p:cNvGrpSpPr>
              <p:nvPr/>
            </p:nvGrpSpPr>
            <p:grpSpPr bwMode="auto">
              <a:xfrm>
                <a:off x="1152" y="2256"/>
                <a:ext cx="480" cy="528"/>
                <a:chOff x="1152" y="1056"/>
                <a:chExt cx="480" cy="528"/>
              </a:xfrm>
            </p:grpSpPr>
            <p:sp>
              <p:nvSpPr>
                <p:cNvPr id="18551" name="Rectangle 1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52" name="Line 1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53" name="Line 2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54" name="Line 2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55" name="Line 2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545" name="Group 23"/>
              <p:cNvGrpSpPr>
                <a:grpSpLocks/>
              </p:cNvGrpSpPr>
              <p:nvPr/>
            </p:nvGrpSpPr>
            <p:grpSpPr bwMode="auto">
              <a:xfrm>
                <a:off x="1152" y="2880"/>
                <a:ext cx="480" cy="528"/>
                <a:chOff x="1152" y="1056"/>
                <a:chExt cx="480" cy="528"/>
              </a:xfrm>
            </p:grpSpPr>
            <p:sp>
              <p:nvSpPr>
                <p:cNvPr id="18546" name="Rectangle 2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47" name="Line 2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48" name="Line 2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49" name="Line 2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50" name="Line 2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8449" name="Group 29"/>
            <p:cNvGrpSpPr>
              <a:grpSpLocks/>
            </p:cNvGrpSpPr>
            <p:nvPr/>
          </p:nvGrpSpPr>
          <p:grpSpPr bwMode="auto">
            <a:xfrm>
              <a:off x="3744" y="864"/>
              <a:ext cx="480" cy="2400"/>
              <a:chOff x="1152" y="1008"/>
              <a:chExt cx="480" cy="2400"/>
            </a:xfrm>
          </p:grpSpPr>
          <p:grpSp>
            <p:nvGrpSpPr>
              <p:cNvPr id="18518" name="Group 30"/>
              <p:cNvGrpSpPr>
                <a:grpSpLocks/>
              </p:cNvGrpSpPr>
              <p:nvPr/>
            </p:nvGrpSpPr>
            <p:grpSpPr bwMode="auto">
              <a:xfrm>
                <a:off x="1152" y="1008"/>
                <a:ext cx="480" cy="528"/>
                <a:chOff x="1152" y="1056"/>
                <a:chExt cx="480" cy="528"/>
              </a:xfrm>
            </p:grpSpPr>
            <p:sp>
              <p:nvSpPr>
                <p:cNvPr id="18537"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38"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39"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40"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41"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519" name="Group 36"/>
              <p:cNvGrpSpPr>
                <a:grpSpLocks/>
              </p:cNvGrpSpPr>
              <p:nvPr/>
            </p:nvGrpSpPr>
            <p:grpSpPr bwMode="auto">
              <a:xfrm>
                <a:off x="1152" y="1632"/>
                <a:ext cx="480" cy="528"/>
                <a:chOff x="1152" y="1056"/>
                <a:chExt cx="480" cy="528"/>
              </a:xfrm>
            </p:grpSpPr>
            <p:sp>
              <p:nvSpPr>
                <p:cNvPr id="18532"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33"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34"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35"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36"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520" name="Group 42"/>
              <p:cNvGrpSpPr>
                <a:grpSpLocks/>
              </p:cNvGrpSpPr>
              <p:nvPr/>
            </p:nvGrpSpPr>
            <p:grpSpPr bwMode="auto">
              <a:xfrm>
                <a:off x="1152" y="2256"/>
                <a:ext cx="480" cy="528"/>
                <a:chOff x="1152" y="1056"/>
                <a:chExt cx="480" cy="528"/>
              </a:xfrm>
            </p:grpSpPr>
            <p:sp>
              <p:nvSpPr>
                <p:cNvPr id="18527"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28"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29"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30"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31"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521" name="Group 48"/>
              <p:cNvGrpSpPr>
                <a:grpSpLocks/>
              </p:cNvGrpSpPr>
              <p:nvPr/>
            </p:nvGrpSpPr>
            <p:grpSpPr bwMode="auto">
              <a:xfrm>
                <a:off x="1152" y="2880"/>
                <a:ext cx="480" cy="528"/>
                <a:chOff x="1152" y="1056"/>
                <a:chExt cx="480" cy="528"/>
              </a:xfrm>
            </p:grpSpPr>
            <p:sp>
              <p:nvSpPr>
                <p:cNvPr id="18522" name="Rectangle 4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23" name="Line 5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24" name="Line 5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25" name="Line 5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26" name="Line 5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8450" name="Group 54"/>
            <p:cNvGrpSpPr>
              <a:grpSpLocks/>
            </p:cNvGrpSpPr>
            <p:nvPr/>
          </p:nvGrpSpPr>
          <p:grpSpPr bwMode="auto">
            <a:xfrm>
              <a:off x="2640" y="864"/>
              <a:ext cx="480" cy="2400"/>
              <a:chOff x="1152" y="1008"/>
              <a:chExt cx="480" cy="2400"/>
            </a:xfrm>
          </p:grpSpPr>
          <p:grpSp>
            <p:nvGrpSpPr>
              <p:cNvPr id="18494" name="Group 55"/>
              <p:cNvGrpSpPr>
                <a:grpSpLocks/>
              </p:cNvGrpSpPr>
              <p:nvPr/>
            </p:nvGrpSpPr>
            <p:grpSpPr bwMode="auto">
              <a:xfrm>
                <a:off x="1152" y="1008"/>
                <a:ext cx="480" cy="528"/>
                <a:chOff x="1152" y="1056"/>
                <a:chExt cx="480" cy="528"/>
              </a:xfrm>
            </p:grpSpPr>
            <p:sp>
              <p:nvSpPr>
                <p:cNvPr id="18513"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14"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15"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16"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17"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495" name="Group 61"/>
              <p:cNvGrpSpPr>
                <a:grpSpLocks/>
              </p:cNvGrpSpPr>
              <p:nvPr/>
            </p:nvGrpSpPr>
            <p:grpSpPr bwMode="auto">
              <a:xfrm>
                <a:off x="1152" y="1632"/>
                <a:ext cx="480" cy="528"/>
                <a:chOff x="1152" y="1056"/>
                <a:chExt cx="480" cy="528"/>
              </a:xfrm>
            </p:grpSpPr>
            <p:sp>
              <p:nvSpPr>
                <p:cNvPr id="18508"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09"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10"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11"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12"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496" name="Group 67"/>
              <p:cNvGrpSpPr>
                <a:grpSpLocks/>
              </p:cNvGrpSpPr>
              <p:nvPr/>
            </p:nvGrpSpPr>
            <p:grpSpPr bwMode="auto">
              <a:xfrm>
                <a:off x="1152" y="2256"/>
                <a:ext cx="480" cy="528"/>
                <a:chOff x="1152" y="1056"/>
                <a:chExt cx="480" cy="528"/>
              </a:xfrm>
            </p:grpSpPr>
            <p:sp>
              <p:nvSpPr>
                <p:cNvPr id="18503"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504"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05"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06"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07"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497" name="Group 73"/>
              <p:cNvGrpSpPr>
                <a:grpSpLocks/>
              </p:cNvGrpSpPr>
              <p:nvPr/>
            </p:nvGrpSpPr>
            <p:grpSpPr bwMode="auto">
              <a:xfrm>
                <a:off x="1152" y="2880"/>
                <a:ext cx="480" cy="528"/>
                <a:chOff x="1152" y="1056"/>
                <a:chExt cx="480" cy="528"/>
              </a:xfrm>
            </p:grpSpPr>
            <p:sp>
              <p:nvSpPr>
                <p:cNvPr id="18498" name="Rectangle 7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499" name="Line 7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00" name="Line 7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01" name="Line 7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502" name="Line 7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18451" name="Line 7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52" name="Line 80"/>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8453" name="Group 81"/>
            <p:cNvGrpSpPr>
              <a:grpSpLocks/>
            </p:cNvGrpSpPr>
            <p:nvPr/>
          </p:nvGrpSpPr>
          <p:grpSpPr bwMode="auto">
            <a:xfrm>
              <a:off x="912" y="1008"/>
              <a:ext cx="624" cy="2112"/>
              <a:chOff x="2016" y="1008"/>
              <a:chExt cx="624" cy="2112"/>
            </a:xfrm>
          </p:grpSpPr>
          <p:sp>
            <p:nvSpPr>
              <p:cNvPr id="18486" name="Line 82"/>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87" name="Line 83"/>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88" name="Line 84"/>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89" name="Line 85"/>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90" name="Line 86"/>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91" name="Line 87"/>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92" name="Line 88"/>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93" name="Line 89"/>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454" name="Group 90"/>
            <p:cNvGrpSpPr>
              <a:grpSpLocks/>
            </p:cNvGrpSpPr>
            <p:nvPr/>
          </p:nvGrpSpPr>
          <p:grpSpPr bwMode="auto">
            <a:xfrm>
              <a:off x="336" y="864"/>
              <a:ext cx="404" cy="2400"/>
              <a:chOff x="336" y="864"/>
              <a:chExt cx="404" cy="2400"/>
            </a:xfrm>
          </p:grpSpPr>
          <p:sp>
            <p:nvSpPr>
              <p:cNvPr id="18478" name="Text Box 91"/>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8479" name="Text Box 92"/>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8480" name="Text Box 93"/>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8481" name="Text Box 94"/>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8482" name="Text Box 95"/>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8483" name="Text Box 96"/>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8484" name="Text Box 97"/>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8485" name="Text Box 98"/>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18455" name="Group 99"/>
            <p:cNvGrpSpPr>
              <a:grpSpLocks/>
            </p:cNvGrpSpPr>
            <p:nvPr/>
          </p:nvGrpSpPr>
          <p:grpSpPr bwMode="auto">
            <a:xfrm>
              <a:off x="4320" y="912"/>
              <a:ext cx="404" cy="2400"/>
              <a:chOff x="336" y="864"/>
              <a:chExt cx="404" cy="2400"/>
            </a:xfrm>
          </p:grpSpPr>
          <p:sp>
            <p:nvSpPr>
              <p:cNvPr id="18470" name="Text Box 100"/>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8471" name="Text Box 101"/>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8472" name="Text Box 102"/>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8473" name="Text Box 103"/>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8474" name="Text Box 104"/>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8475" name="Text Box 105"/>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8476" name="Text Box 106"/>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8477" name="Text Box 107"/>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sp>
          <p:nvSpPr>
            <p:cNvPr id="18456" name="Line 108"/>
            <p:cNvSpPr>
              <a:spLocks noChangeShapeType="1"/>
            </p:cNvSpPr>
            <p:nvPr/>
          </p:nvSpPr>
          <p:spPr bwMode="auto">
            <a:xfrm>
              <a:off x="3120" y="1008"/>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57" name="Line 109"/>
            <p:cNvSpPr>
              <a:spLocks noChangeShapeType="1"/>
            </p:cNvSpPr>
            <p:nvPr/>
          </p:nvSpPr>
          <p:spPr bwMode="auto">
            <a:xfrm>
              <a:off x="3120"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58" name="Line 110"/>
            <p:cNvSpPr>
              <a:spLocks noChangeShapeType="1"/>
            </p:cNvSpPr>
            <p:nvPr/>
          </p:nvSpPr>
          <p:spPr bwMode="auto">
            <a:xfrm flipV="1">
              <a:off x="3120"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59" name="Line 111"/>
            <p:cNvSpPr>
              <a:spLocks noChangeShapeType="1"/>
            </p:cNvSpPr>
            <p:nvPr/>
          </p:nvSpPr>
          <p:spPr bwMode="auto">
            <a:xfrm>
              <a:off x="3120" y="187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0" name="Line 112"/>
            <p:cNvSpPr>
              <a:spLocks noChangeShapeType="1"/>
            </p:cNvSpPr>
            <p:nvPr/>
          </p:nvSpPr>
          <p:spPr bwMode="auto">
            <a:xfrm>
              <a:off x="3120" y="2256"/>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1" name="Line 113"/>
            <p:cNvSpPr>
              <a:spLocks noChangeShapeType="1"/>
            </p:cNvSpPr>
            <p:nvPr/>
          </p:nvSpPr>
          <p:spPr bwMode="auto">
            <a:xfrm>
              <a:off x="3120"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2" name="Line 114"/>
            <p:cNvSpPr>
              <a:spLocks noChangeShapeType="1"/>
            </p:cNvSpPr>
            <p:nvPr/>
          </p:nvSpPr>
          <p:spPr bwMode="auto">
            <a:xfrm flipV="1">
              <a:off x="3120"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3" name="Line 115"/>
            <p:cNvSpPr>
              <a:spLocks noChangeShapeType="1"/>
            </p:cNvSpPr>
            <p:nvPr/>
          </p:nvSpPr>
          <p:spPr bwMode="auto">
            <a:xfrm>
              <a:off x="3120"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4" name="Line 116"/>
            <p:cNvSpPr>
              <a:spLocks noChangeShapeType="1"/>
            </p:cNvSpPr>
            <p:nvPr/>
          </p:nvSpPr>
          <p:spPr bwMode="auto">
            <a:xfrm>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5" name="Line 117"/>
            <p:cNvSpPr>
              <a:spLocks noChangeShapeType="1"/>
            </p:cNvSpPr>
            <p:nvPr/>
          </p:nvSpPr>
          <p:spPr bwMode="auto">
            <a:xfrm>
              <a:off x="2016" y="163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6" name="Line 118"/>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7" name="Line 119"/>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8" name="Line 120"/>
            <p:cNvSpPr>
              <a:spLocks noChangeShapeType="1"/>
            </p:cNvSpPr>
            <p:nvPr/>
          </p:nvSpPr>
          <p:spPr bwMode="auto">
            <a:xfrm>
              <a:off x="2016"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9" name="Line 121"/>
            <p:cNvSpPr>
              <a:spLocks noChangeShapeType="1"/>
            </p:cNvSpPr>
            <p:nvPr/>
          </p:nvSpPr>
          <p:spPr bwMode="auto">
            <a:xfrm flipV="1">
              <a:off x="1968" y="1872"/>
              <a:ext cx="672"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8436" name="Text Box 122"/>
          <p:cNvSpPr txBox="1">
            <a:spLocks noChangeArrowheads="1"/>
          </p:cNvSpPr>
          <p:nvPr/>
        </p:nvSpPr>
        <p:spPr bwMode="auto">
          <a:xfrm>
            <a:off x="250825" y="5445125"/>
            <a:ext cx="75898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The source label and destination label is compared (Ex-Or</a:t>
            </a:r>
            <a:r>
              <a:rPr lang="ja-JP" altLang="en-US" sz="2400">
                <a:latin typeface="Times New Roman" panose="02020603050405020304" pitchFamily="18" charset="0"/>
              </a:rPr>
              <a:t>）：</a:t>
            </a:r>
          </a:p>
          <a:p>
            <a:pPr eaLnBrk="1" hangingPunct="1"/>
            <a:r>
              <a:rPr lang="en-US" altLang="ja-JP" sz="2400">
                <a:latin typeface="Times New Roman" panose="02020603050405020304" pitchFamily="18" charset="0"/>
              </a:rPr>
              <a:t>Same(0)</a:t>
            </a:r>
            <a:r>
              <a:rPr lang="ja-JP" altLang="en-US" sz="2400">
                <a:latin typeface="Times New Roman" panose="02020603050405020304" pitchFamily="18" charset="0"/>
              </a:rPr>
              <a:t>：</a:t>
            </a:r>
            <a:r>
              <a:rPr lang="en-US" altLang="ja-JP" sz="2400">
                <a:latin typeface="Times New Roman" panose="02020603050405020304" pitchFamily="18" charset="0"/>
              </a:rPr>
              <a:t>Straight</a:t>
            </a:r>
            <a:r>
              <a:rPr lang="ja-JP" altLang="en-US" sz="2400">
                <a:latin typeface="Times New Roman" panose="02020603050405020304" pitchFamily="18" charset="0"/>
              </a:rPr>
              <a:t>　</a:t>
            </a:r>
            <a:r>
              <a:rPr lang="en-US" altLang="ja-JP" sz="2400">
                <a:latin typeface="Times New Roman" panose="02020603050405020304" pitchFamily="18" charset="0"/>
              </a:rPr>
              <a:t>Different (1)</a:t>
            </a:r>
            <a:r>
              <a:rPr lang="ja-JP" altLang="en-US" sz="2400">
                <a:latin typeface="Times New Roman" panose="02020603050405020304" pitchFamily="18" charset="0"/>
              </a:rPr>
              <a:t>：</a:t>
            </a:r>
            <a:r>
              <a:rPr lang="en-US" altLang="ja-JP" sz="2400">
                <a:latin typeface="Times New Roman" panose="02020603050405020304" pitchFamily="18" charset="0"/>
              </a:rPr>
              <a:t>Exchange</a:t>
            </a:r>
          </a:p>
        </p:txBody>
      </p:sp>
      <p:sp>
        <p:nvSpPr>
          <p:cNvPr id="18437" name="Text Box 123"/>
          <p:cNvSpPr txBox="1">
            <a:spLocks noChangeArrowheads="1"/>
          </p:cNvSpPr>
          <p:nvPr/>
        </p:nvSpPr>
        <p:spPr bwMode="auto">
          <a:xfrm>
            <a:off x="7740650" y="5445125"/>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001→011</a:t>
            </a:r>
          </a:p>
        </p:txBody>
      </p:sp>
      <p:sp>
        <p:nvSpPr>
          <p:cNvPr id="18438" name="Text Box 124"/>
          <p:cNvSpPr txBox="1">
            <a:spLocks noChangeArrowheads="1"/>
          </p:cNvSpPr>
          <p:nvPr/>
        </p:nvSpPr>
        <p:spPr bwMode="auto">
          <a:xfrm>
            <a:off x="8101013" y="5805488"/>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grpSp>
        <p:nvGrpSpPr>
          <p:cNvPr id="117885" name="Group 125"/>
          <p:cNvGrpSpPr>
            <a:grpSpLocks/>
          </p:cNvGrpSpPr>
          <p:nvPr/>
        </p:nvGrpSpPr>
        <p:grpSpPr bwMode="auto">
          <a:xfrm>
            <a:off x="3429000" y="2555875"/>
            <a:ext cx="1752600" cy="457200"/>
            <a:chOff x="2160" y="1610"/>
            <a:chExt cx="1104" cy="288"/>
          </a:xfrm>
        </p:grpSpPr>
        <p:sp>
          <p:nvSpPr>
            <p:cNvPr id="18446" name="Line 126"/>
            <p:cNvSpPr>
              <a:spLocks noChangeShapeType="1"/>
            </p:cNvSpPr>
            <p:nvPr/>
          </p:nvSpPr>
          <p:spPr bwMode="auto">
            <a:xfrm>
              <a:off x="2160" y="1632"/>
              <a:ext cx="1104"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47" name="Text Box 127"/>
            <p:cNvSpPr txBox="1">
              <a:spLocks noChangeArrowheads="1"/>
            </p:cNvSpPr>
            <p:nvPr/>
          </p:nvSpPr>
          <p:spPr bwMode="auto">
            <a:xfrm>
              <a:off x="2438" y="161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a:t>
              </a:r>
            </a:p>
          </p:txBody>
        </p:sp>
      </p:grpSp>
      <p:grpSp>
        <p:nvGrpSpPr>
          <p:cNvPr id="117888" name="Group 128"/>
          <p:cNvGrpSpPr>
            <a:grpSpLocks/>
          </p:cNvGrpSpPr>
          <p:nvPr/>
        </p:nvGrpSpPr>
        <p:grpSpPr bwMode="auto">
          <a:xfrm>
            <a:off x="5181600" y="2590800"/>
            <a:ext cx="777875" cy="803275"/>
            <a:chOff x="3264" y="1632"/>
            <a:chExt cx="490" cy="506"/>
          </a:xfrm>
        </p:grpSpPr>
        <p:sp>
          <p:nvSpPr>
            <p:cNvPr id="18444" name="Line 129"/>
            <p:cNvSpPr>
              <a:spLocks noChangeShapeType="1"/>
            </p:cNvSpPr>
            <p:nvPr/>
          </p:nvSpPr>
          <p:spPr bwMode="auto">
            <a:xfrm>
              <a:off x="3264" y="1632"/>
              <a:ext cx="288" cy="24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45" name="Text Box 130"/>
            <p:cNvSpPr txBox="1">
              <a:spLocks noChangeArrowheads="1"/>
            </p:cNvSpPr>
            <p:nvPr/>
          </p:nvSpPr>
          <p:spPr bwMode="auto">
            <a:xfrm>
              <a:off x="3542" y="185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a:t>
              </a:r>
            </a:p>
          </p:txBody>
        </p:sp>
      </p:grpSp>
      <p:grpSp>
        <p:nvGrpSpPr>
          <p:cNvPr id="117891" name="Group 131"/>
          <p:cNvGrpSpPr>
            <a:grpSpLocks/>
          </p:cNvGrpSpPr>
          <p:nvPr/>
        </p:nvGrpSpPr>
        <p:grpSpPr bwMode="auto">
          <a:xfrm>
            <a:off x="5638800" y="2971800"/>
            <a:ext cx="2073275" cy="498475"/>
            <a:chOff x="3552" y="1872"/>
            <a:chExt cx="1306" cy="314"/>
          </a:xfrm>
        </p:grpSpPr>
        <p:sp>
          <p:nvSpPr>
            <p:cNvPr id="18442" name="Line 132"/>
            <p:cNvSpPr>
              <a:spLocks noChangeShapeType="1"/>
            </p:cNvSpPr>
            <p:nvPr/>
          </p:nvSpPr>
          <p:spPr bwMode="auto">
            <a:xfrm>
              <a:off x="3552" y="1872"/>
              <a:ext cx="1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43" name="Text Box 133"/>
            <p:cNvSpPr txBox="1">
              <a:spLocks noChangeArrowheads="1"/>
            </p:cNvSpPr>
            <p:nvPr/>
          </p:nvSpPr>
          <p:spPr bwMode="auto">
            <a:xfrm>
              <a:off x="4646" y="1898"/>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78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178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178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90600" y="152400"/>
            <a:ext cx="7772400" cy="990600"/>
          </a:xfrm>
        </p:spPr>
        <p:txBody>
          <a:bodyPr/>
          <a:lstStyle/>
          <a:p>
            <a:pPr eaLnBrk="1" hangingPunct="1"/>
            <a:r>
              <a:rPr lang="en-US" altLang="ja-JP"/>
              <a:t>Partitioning</a:t>
            </a:r>
          </a:p>
        </p:txBody>
      </p:sp>
      <p:grpSp>
        <p:nvGrpSpPr>
          <p:cNvPr id="19459" name="Group 3"/>
          <p:cNvGrpSpPr>
            <a:grpSpLocks/>
          </p:cNvGrpSpPr>
          <p:nvPr/>
        </p:nvGrpSpPr>
        <p:grpSpPr bwMode="auto">
          <a:xfrm>
            <a:off x="3276600" y="1371600"/>
            <a:ext cx="762000" cy="838200"/>
            <a:chOff x="1152" y="1056"/>
            <a:chExt cx="480" cy="528"/>
          </a:xfrm>
        </p:grpSpPr>
        <p:sp>
          <p:nvSpPr>
            <p:cNvPr id="19579" name="Rectangle 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80" name="Line 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81" name="Line 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82" name="Line 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83" name="Line 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0" name="Group 9"/>
          <p:cNvGrpSpPr>
            <a:grpSpLocks/>
          </p:cNvGrpSpPr>
          <p:nvPr/>
        </p:nvGrpSpPr>
        <p:grpSpPr bwMode="auto">
          <a:xfrm>
            <a:off x="3276600" y="2362200"/>
            <a:ext cx="762000" cy="838200"/>
            <a:chOff x="1152" y="1056"/>
            <a:chExt cx="480" cy="528"/>
          </a:xfrm>
        </p:grpSpPr>
        <p:sp>
          <p:nvSpPr>
            <p:cNvPr id="19574" name="Rectangle 1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75" name="Line 1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76" name="Line 1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77" name="Line 1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78" name="Line 1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1" name="Group 15"/>
          <p:cNvGrpSpPr>
            <a:grpSpLocks/>
          </p:cNvGrpSpPr>
          <p:nvPr/>
        </p:nvGrpSpPr>
        <p:grpSpPr bwMode="auto">
          <a:xfrm>
            <a:off x="3276600" y="3352800"/>
            <a:ext cx="762000" cy="838200"/>
            <a:chOff x="1152" y="1056"/>
            <a:chExt cx="480" cy="528"/>
          </a:xfrm>
        </p:grpSpPr>
        <p:sp>
          <p:nvSpPr>
            <p:cNvPr id="19569" name="Rectangle 1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70" name="Line 1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71" name="Line 1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72" name="Line 1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73" name="Line 2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2" name="Group 21"/>
          <p:cNvGrpSpPr>
            <a:grpSpLocks/>
          </p:cNvGrpSpPr>
          <p:nvPr/>
        </p:nvGrpSpPr>
        <p:grpSpPr bwMode="auto">
          <a:xfrm>
            <a:off x="3276600" y="4343400"/>
            <a:ext cx="762000" cy="838200"/>
            <a:chOff x="1152" y="1056"/>
            <a:chExt cx="480" cy="528"/>
          </a:xfrm>
        </p:grpSpPr>
        <p:sp>
          <p:nvSpPr>
            <p:cNvPr id="19564" name="Rectangle 2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65" name="Line 2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66" name="Line 2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67" name="Line 2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68" name="Line 2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3" name="Group 27"/>
          <p:cNvGrpSpPr>
            <a:grpSpLocks/>
          </p:cNvGrpSpPr>
          <p:nvPr/>
        </p:nvGrpSpPr>
        <p:grpSpPr bwMode="auto">
          <a:xfrm>
            <a:off x="6781800" y="1371600"/>
            <a:ext cx="762000" cy="838200"/>
            <a:chOff x="1152" y="1056"/>
            <a:chExt cx="480" cy="528"/>
          </a:xfrm>
        </p:grpSpPr>
        <p:sp>
          <p:nvSpPr>
            <p:cNvPr id="19559" name="Rectangle 28"/>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60" name="Line 2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61" name="Line 3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62" name="Line 3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63" name="Line 3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4" name="Group 33"/>
          <p:cNvGrpSpPr>
            <a:grpSpLocks/>
          </p:cNvGrpSpPr>
          <p:nvPr/>
        </p:nvGrpSpPr>
        <p:grpSpPr bwMode="auto">
          <a:xfrm>
            <a:off x="6781800" y="2362200"/>
            <a:ext cx="762000" cy="838200"/>
            <a:chOff x="1152" y="1056"/>
            <a:chExt cx="480" cy="528"/>
          </a:xfrm>
        </p:grpSpPr>
        <p:sp>
          <p:nvSpPr>
            <p:cNvPr id="19554" name="Rectangle 34"/>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55" name="Line 3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56" name="Line 3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57" name="Line 3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58" name="Line 3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5" name="Group 39"/>
          <p:cNvGrpSpPr>
            <a:grpSpLocks/>
          </p:cNvGrpSpPr>
          <p:nvPr/>
        </p:nvGrpSpPr>
        <p:grpSpPr bwMode="auto">
          <a:xfrm>
            <a:off x="6781800" y="3352800"/>
            <a:ext cx="762000" cy="838200"/>
            <a:chOff x="1152" y="1056"/>
            <a:chExt cx="480" cy="528"/>
          </a:xfrm>
        </p:grpSpPr>
        <p:sp>
          <p:nvSpPr>
            <p:cNvPr id="19549" name="Rectangle 40"/>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50" name="Line 4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51" name="Line 4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52" name="Line 4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53" name="Line 4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6" name="Group 45"/>
          <p:cNvGrpSpPr>
            <a:grpSpLocks/>
          </p:cNvGrpSpPr>
          <p:nvPr/>
        </p:nvGrpSpPr>
        <p:grpSpPr bwMode="auto">
          <a:xfrm>
            <a:off x="6781800" y="4343400"/>
            <a:ext cx="762000" cy="838200"/>
            <a:chOff x="1152" y="1056"/>
            <a:chExt cx="480" cy="528"/>
          </a:xfrm>
        </p:grpSpPr>
        <p:sp>
          <p:nvSpPr>
            <p:cNvPr id="19544" name="Rectangle 46"/>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45" name="Line 4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6" name="Line 4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7" name="Line 4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8" name="Line 5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7" name="Group 51"/>
          <p:cNvGrpSpPr>
            <a:grpSpLocks/>
          </p:cNvGrpSpPr>
          <p:nvPr/>
        </p:nvGrpSpPr>
        <p:grpSpPr bwMode="auto">
          <a:xfrm>
            <a:off x="5029200" y="1371600"/>
            <a:ext cx="762000" cy="838200"/>
            <a:chOff x="1152" y="1056"/>
            <a:chExt cx="480" cy="528"/>
          </a:xfrm>
        </p:grpSpPr>
        <p:sp>
          <p:nvSpPr>
            <p:cNvPr id="19539" name="Rectangle 52"/>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40" name="Line 5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1" name="Line 5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2" name="Line 5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3" name="Line 5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8" name="Group 57"/>
          <p:cNvGrpSpPr>
            <a:grpSpLocks/>
          </p:cNvGrpSpPr>
          <p:nvPr/>
        </p:nvGrpSpPr>
        <p:grpSpPr bwMode="auto">
          <a:xfrm>
            <a:off x="5029200" y="2362200"/>
            <a:ext cx="762000" cy="838200"/>
            <a:chOff x="1152" y="1056"/>
            <a:chExt cx="480" cy="528"/>
          </a:xfrm>
        </p:grpSpPr>
        <p:sp>
          <p:nvSpPr>
            <p:cNvPr id="19534" name="Rectangle 58"/>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35" name="Line 5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36" name="Line 6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37" name="Line 6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38" name="Line 6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9" name="Group 63"/>
          <p:cNvGrpSpPr>
            <a:grpSpLocks/>
          </p:cNvGrpSpPr>
          <p:nvPr/>
        </p:nvGrpSpPr>
        <p:grpSpPr bwMode="auto">
          <a:xfrm>
            <a:off x="5029200" y="3352800"/>
            <a:ext cx="762000" cy="838200"/>
            <a:chOff x="1152" y="1056"/>
            <a:chExt cx="480" cy="528"/>
          </a:xfrm>
        </p:grpSpPr>
        <p:sp>
          <p:nvSpPr>
            <p:cNvPr id="19529" name="Rectangle 64"/>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30" name="Line 6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31" name="Line 6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32" name="Line 6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33" name="Line 6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70" name="Group 69"/>
          <p:cNvGrpSpPr>
            <a:grpSpLocks/>
          </p:cNvGrpSpPr>
          <p:nvPr/>
        </p:nvGrpSpPr>
        <p:grpSpPr bwMode="auto">
          <a:xfrm>
            <a:off x="5029200" y="4343400"/>
            <a:ext cx="762000" cy="838200"/>
            <a:chOff x="1152" y="1056"/>
            <a:chExt cx="480" cy="528"/>
          </a:xfrm>
        </p:grpSpPr>
        <p:sp>
          <p:nvSpPr>
            <p:cNvPr id="19524" name="Rectangle 70"/>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525" name="Line 7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26" name="Line 7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27" name="Line 7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28" name="Line 7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9471" name="Line 75"/>
          <p:cNvSpPr>
            <a:spLocks noChangeShapeType="1"/>
          </p:cNvSpPr>
          <p:nvPr/>
        </p:nvSpPr>
        <p:spPr bwMode="auto">
          <a:xfrm>
            <a:off x="4038600" y="16002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72" name="Line 76"/>
          <p:cNvSpPr>
            <a:spLocks noChangeShapeType="1"/>
          </p:cNvSpPr>
          <p:nvPr/>
        </p:nvSpPr>
        <p:spPr bwMode="auto">
          <a:xfrm>
            <a:off x="4038600" y="49530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9473" name="Group 77"/>
          <p:cNvGrpSpPr>
            <a:grpSpLocks/>
          </p:cNvGrpSpPr>
          <p:nvPr/>
        </p:nvGrpSpPr>
        <p:grpSpPr bwMode="auto">
          <a:xfrm>
            <a:off x="2286000" y="1600200"/>
            <a:ext cx="990600" cy="3352800"/>
            <a:chOff x="2016" y="1008"/>
            <a:chExt cx="624" cy="2112"/>
          </a:xfrm>
        </p:grpSpPr>
        <p:sp>
          <p:nvSpPr>
            <p:cNvPr id="19516" name="Line 78"/>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17" name="Line 79"/>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18" name="Line 80"/>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19" name="Line 81"/>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20" name="Line 82"/>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21" name="Line 83"/>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22" name="Line 84"/>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23" name="Line 85"/>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74" name="Group 86"/>
          <p:cNvGrpSpPr>
            <a:grpSpLocks/>
          </p:cNvGrpSpPr>
          <p:nvPr/>
        </p:nvGrpSpPr>
        <p:grpSpPr bwMode="auto">
          <a:xfrm>
            <a:off x="1371600" y="1371600"/>
            <a:ext cx="641350" cy="3810000"/>
            <a:chOff x="336" y="864"/>
            <a:chExt cx="404" cy="2400"/>
          </a:xfrm>
        </p:grpSpPr>
        <p:sp>
          <p:nvSpPr>
            <p:cNvPr id="19508" name="Text Box 8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9509" name="Text Box 8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9510" name="Text Box 8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9511" name="Text Box 9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9512" name="Text Box 9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9513" name="Text Box 9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9514" name="Text Box 9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9515" name="Text Box 9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19475" name="Group 95"/>
          <p:cNvGrpSpPr>
            <a:grpSpLocks/>
          </p:cNvGrpSpPr>
          <p:nvPr/>
        </p:nvGrpSpPr>
        <p:grpSpPr bwMode="auto">
          <a:xfrm>
            <a:off x="7696200" y="1447800"/>
            <a:ext cx="641350" cy="3810000"/>
            <a:chOff x="336" y="864"/>
            <a:chExt cx="404" cy="2400"/>
          </a:xfrm>
        </p:grpSpPr>
        <p:sp>
          <p:nvSpPr>
            <p:cNvPr id="19500" name="Text Box 96"/>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9501" name="Text Box 97"/>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9502" name="Text Box 98"/>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9503" name="Text Box 99"/>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9504" name="Text Box 100"/>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9505" name="Text Box 101"/>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9506" name="Text Box 102"/>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9507" name="Text Box 103"/>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sp>
        <p:nvSpPr>
          <p:cNvPr id="19476" name="Line 104"/>
          <p:cNvSpPr>
            <a:spLocks noChangeShapeType="1"/>
          </p:cNvSpPr>
          <p:nvPr/>
        </p:nvSpPr>
        <p:spPr bwMode="auto">
          <a:xfrm>
            <a:off x="5791200" y="16002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77" name="Line 105"/>
          <p:cNvSpPr>
            <a:spLocks noChangeShapeType="1"/>
          </p:cNvSpPr>
          <p:nvPr/>
        </p:nvSpPr>
        <p:spPr bwMode="auto">
          <a:xfrm>
            <a:off x="5791200" y="19812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78" name="Line 106"/>
          <p:cNvSpPr>
            <a:spLocks noChangeShapeType="1"/>
          </p:cNvSpPr>
          <p:nvPr/>
        </p:nvSpPr>
        <p:spPr bwMode="auto">
          <a:xfrm flipV="1">
            <a:off x="5791200" y="19812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79" name="Line 107"/>
          <p:cNvSpPr>
            <a:spLocks noChangeShapeType="1"/>
          </p:cNvSpPr>
          <p:nvPr/>
        </p:nvSpPr>
        <p:spPr bwMode="auto">
          <a:xfrm>
            <a:off x="5791200" y="29718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0" name="Line 108"/>
          <p:cNvSpPr>
            <a:spLocks noChangeShapeType="1"/>
          </p:cNvSpPr>
          <p:nvPr/>
        </p:nvSpPr>
        <p:spPr bwMode="auto">
          <a:xfrm>
            <a:off x="5791200" y="35814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1" name="Line 109"/>
          <p:cNvSpPr>
            <a:spLocks noChangeShapeType="1"/>
          </p:cNvSpPr>
          <p:nvPr/>
        </p:nvSpPr>
        <p:spPr bwMode="auto">
          <a:xfrm>
            <a:off x="5791200" y="39624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2" name="Line 110"/>
          <p:cNvSpPr>
            <a:spLocks noChangeShapeType="1"/>
          </p:cNvSpPr>
          <p:nvPr/>
        </p:nvSpPr>
        <p:spPr bwMode="auto">
          <a:xfrm flipV="1">
            <a:off x="5791200" y="39624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3" name="Line 111"/>
          <p:cNvSpPr>
            <a:spLocks noChangeShapeType="1"/>
          </p:cNvSpPr>
          <p:nvPr/>
        </p:nvSpPr>
        <p:spPr bwMode="auto">
          <a:xfrm>
            <a:off x="5791200" y="49530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4" name="Line 112"/>
          <p:cNvSpPr>
            <a:spLocks noChangeShapeType="1"/>
          </p:cNvSpPr>
          <p:nvPr/>
        </p:nvSpPr>
        <p:spPr bwMode="auto">
          <a:xfrm>
            <a:off x="4038600" y="1981200"/>
            <a:ext cx="9906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5" name="Line 113"/>
          <p:cNvSpPr>
            <a:spLocks noChangeShapeType="1"/>
          </p:cNvSpPr>
          <p:nvPr/>
        </p:nvSpPr>
        <p:spPr bwMode="auto">
          <a:xfrm>
            <a:off x="4038600" y="25908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6" name="Line 114"/>
          <p:cNvSpPr>
            <a:spLocks noChangeShapeType="1"/>
          </p:cNvSpPr>
          <p:nvPr/>
        </p:nvSpPr>
        <p:spPr bwMode="auto">
          <a:xfrm>
            <a:off x="4038600" y="2971800"/>
            <a:ext cx="9906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7" name="Line 115"/>
          <p:cNvSpPr>
            <a:spLocks noChangeShapeType="1"/>
          </p:cNvSpPr>
          <p:nvPr/>
        </p:nvSpPr>
        <p:spPr bwMode="auto">
          <a:xfrm flipV="1">
            <a:off x="4038600" y="1981200"/>
            <a:ext cx="9906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8" name="Line 116"/>
          <p:cNvSpPr>
            <a:spLocks noChangeShapeType="1"/>
          </p:cNvSpPr>
          <p:nvPr/>
        </p:nvSpPr>
        <p:spPr bwMode="auto">
          <a:xfrm>
            <a:off x="4038600" y="39624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9" name="Line 117"/>
          <p:cNvSpPr>
            <a:spLocks noChangeShapeType="1"/>
          </p:cNvSpPr>
          <p:nvPr/>
        </p:nvSpPr>
        <p:spPr bwMode="auto">
          <a:xfrm flipV="1">
            <a:off x="3962400" y="2971800"/>
            <a:ext cx="10668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90" name="Text Box 118"/>
          <p:cNvSpPr txBox="1">
            <a:spLocks noChangeArrowheads="1"/>
          </p:cNvSpPr>
          <p:nvPr/>
        </p:nvSpPr>
        <p:spPr bwMode="auto">
          <a:xfrm>
            <a:off x="2051050" y="5805488"/>
            <a:ext cx="56102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The communication in the upper half  never </a:t>
            </a:r>
          </a:p>
          <a:p>
            <a:pPr eaLnBrk="1" hangingPunct="1"/>
            <a:r>
              <a:rPr lang="en-US" altLang="ja-JP" sz="2400">
                <a:latin typeface="Times New Roman" panose="02020603050405020304" pitchFamily="18" charset="0"/>
              </a:rPr>
              <a:t>disturbs the lower half.  </a:t>
            </a:r>
          </a:p>
        </p:txBody>
      </p:sp>
      <p:sp>
        <p:nvSpPr>
          <p:cNvPr id="19491" name="Line 119"/>
          <p:cNvSpPr>
            <a:spLocks noChangeShapeType="1"/>
          </p:cNvSpPr>
          <p:nvPr/>
        </p:nvSpPr>
        <p:spPr bwMode="auto">
          <a:xfrm>
            <a:off x="2133600" y="3276600"/>
            <a:ext cx="66294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2" name="Line 120"/>
          <p:cNvSpPr>
            <a:spLocks noChangeShapeType="1"/>
          </p:cNvSpPr>
          <p:nvPr/>
        </p:nvSpPr>
        <p:spPr bwMode="auto">
          <a:xfrm>
            <a:off x="3429000" y="1600200"/>
            <a:ext cx="457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3" name="Line 121"/>
          <p:cNvSpPr>
            <a:spLocks noChangeShapeType="1"/>
          </p:cNvSpPr>
          <p:nvPr/>
        </p:nvSpPr>
        <p:spPr bwMode="auto">
          <a:xfrm>
            <a:off x="3429000" y="1981200"/>
            <a:ext cx="457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4" name="Line 122"/>
          <p:cNvSpPr>
            <a:spLocks noChangeShapeType="1"/>
          </p:cNvSpPr>
          <p:nvPr/>
        </p:nvSpPr>
        <p:spPr bwMode="auto">
          <a:xfrm>
            <a:off x="3429000" y="2590800"/>
            <a:ext cx="457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5" name="Line 123"/>
          <p:cNvSpPr>
            <a:spLocks noChangeShapeType="1"/>
          </p:cNvSpPr>
          <p:nvPr/>
        </p:nvSpPr>
        <p:spPr bwMode="auto">
          <a:xfrm>
            <a:off x="3429000" y="2971800"/>
            <a:ext cx="457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6" name="Line 124"/>
          <p:cNvSpPr>
            <a:spLocks noChangeShapeType="1"/>
          </p:cNvSpPr>
          <p:nvPr/>
        </p:nvSpPr>
        <p:spPr bwMode="auto">
          <a:xfrm>
            <a:off x="3429000" y="3581400"/>
            <a:ext cx="457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7" name="Line 125"/>
          <p:cNvSpPr>
            <a:spLocks noChangeShapeType="1"/>
          </p:cNvSpPr>
          <p:nvPr/>
        </p:nvSpPr>
        <p:spPr bwMode="auto">
          <a:xfrm>
            <a:off x="3429000" y="3962400"/>
            <a:ext cx="457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8" name="Line 126"/>
          <p:cNvSpPr>
            <a:spLocks noChangeShapeType="1"/>
          </p:cNvSpPr>
          <p:nvPr/>
        </p:nvSpPr>
        <p:spPr bwMode="auto">
          <a:xfrm>
            <a:off x="3429000" y="4572000"/>
            <a:ext cx="457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99" name="Line 127"/>
          <p:cNvSpPr>
            <a:spLocks noChangeShapeType="1"/>
          </p:cNvSpPr>
          <p:nvPr/>
        </p:nvSpPr>
        <p:spPr bwMode="auto">
          <a:xfrm>
            <a:off x="3429000" y="4953000"/>
            <a:ext cx="4572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62000" y="152400"/>
            <a:ext cx="7772400" cy="990600"/>
          </a:xfrm>
        </p:spPr>
        <p:txBody>
          <a:bodyPr/>
          <a:lstStyle/>
          <a:p>
            <a:pPr eaLnBrk="1" hangingPunct="1"/>
            <a:r>
              <a:rPr lang="en-US" altLang="ja-JP"/>
              <a:t>Expandability</a:t>
            </a:r>
          </a:p>
        </p:txBody>
      </p:sp>
      <p:grpSp>
        <p:nvGrpSpPr>
          <p:cNvPr id="20483" name="Group 3"/>
          <p:cNvGrpSpPr>
            <a:grpSpLocks/>
          </p:cNvGrpSpPr>
          <p:nvPr/>
        </p:nvGrpSpPr>
        <p:grpSpPr bwMode="auto">
          <a:xfrm>
            <a:off x="4191000" y="3810000"/>
            <a:ext cx="2895600" cy="2286000"/>
            <a:chOff x="1440" y="864"/>
            <a:chExt cx="3312" cy="2400"/>
          </a:xfrm>
        </p:grpSpPr>
        <p:grpSp>
          <p:nvGrpSpPr>
            <p:cNvPr id="20589" name="Group 4"/>
            <p:cNvGrpSpPr>
              <a:grpSpLocks/>
            </p:cNvGrpSpPr>
            <p:nvPr/>
          </p:nvGrpSpPr>
          <p:grpSpPr bwMode="auto">
            <a:xfrm>
              <a:off x="2064" y="864"/>
              <a:ext cx="480" cy="2400"/>
              <a:chOff x="1152" y="1008"/>
              <a:chExt cx="480" cy="2400"/>
            </a:xfrm>
          </p:grpSpPr>
          <p:grpSp>
            <p:nvGrpSpPr>
              <p:cNvPr id="20665" name="Group 5"/>
              <p:cNvGrpSpPr>
                <a:grpSpLocks/>
              </p:cNvGrpSpPr>
              <p:nvPr/>
            </p:nvGrpSpPr>
            <p:grpSpPr bwMode="auto">
              <a:xfrm>
                <a:off x="1152" y="1008"/>
                <a:ext cx="480" cy="528"/>
                <a:chOff x="1152" y="1056"/>
                <a:chExt cx="480" cy="528"/>
              </a:xfrm>
            </p:grpSpPr>
            <p:sp>
              <p:nvSpPr>
                <p:cNvPr id="20684" name="Rectangle 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85" name="Line 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86" name="Line 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87" name="Line 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88" name="Line 1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66" name="Group 11"/>
              <p:cNvGrpSpPr>
                <a:grpSpLocks/>
              </p:cNvGrpSpPr>
              <p:nvPr/>
            </p:nvGrpSpPr>
            <p:grpSpPr bwMode="auto">
              <a:xfrm>
                <a:off x="1152" y="1632"/>
                <a:ext cx="480" cy="528"/>
                <a:chOff x="1152" y="1056"/>
                <a:chExt cx="480" cy="528"/>
              </a:xfrm>
            </p:grpSpPr>
            <p:sp>
              <p:nvSpPr>
                <p:cNvPr id="20679" name="Rectangle 1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80" name="Line 1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81" name="Line 1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82" name="Line 1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83" name="Line 1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67" name="Group 17"/>
              <p:cNvGrpSpPr>
                <a:grpSpLocks/>
              </p:cNvGrpSpPr>
              <p:nvPr/>
            </p:nvGrpSpPr>
            <p:grpSpPr bwMode="auto">
              <a:xfrm>
                <a:off x="1152" y="2256"/>
                <a:ext cx="480" cy="528"/>
                <a:chOff x="1152" y="1056"/>
                <a:chExt cx="480" cy="528"/>
              </a:xfrm>
            </p:grpSpPr>
            <p:sp>
              <p:nvSpPr>
                <p:cNvPr id="20674" name="Rectangle 1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75" name="Line 1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76" name="Line 2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77" name="Line 2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78" name="Line 2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68" name="Group 23"/>
              <p:cNvGrpSpPr>
                <a:grpSpLocks/>
              </p:cNvGrpSpPr>
              <p:nvPr/>
            </p:nvGrpSpPr>
            <p:grpSpPr bwMode="auto">
              <a:xfrm>
                <a:off x="1152" y="2880"/>
                <a:ext cx="480" cy="528"/>
                <a:chOff x="1152" y="1056"/>
                <a:chExt cx="480" cy="528"/>
              </a:xfrm>
            </p:grpSpPr>
            <p:sp>
              <p:nvSpPr>
                <p:cNvPr id="20669" name="Rectangle 2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70" name="Line 2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71" name="Line 2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72" name="Line 2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73" name="Line 2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0590" name="Group 29"/>
            <p:cNvGrpSpPr>
              <a:grpSpLocks/>
            </p:cNvGrpSpPr>
            <p:nvPr/>
          </p:nvGrpSpPr>
          <p:grpSpPr bwMode="auto">
            <a:xfrm>
              <a:off x="4272" y="864"/>
              <a:ext cx="480" cy="2400"/>
              <a:chOff x="1152" y="1008"/>
              <a:chExt cx="480" cy="2400"/>
            </a:xfrm>
          </p:grpSpPr>
          <p:grpSp>
            <p:nvGrpSpPr>
              <p:cNvPr id="20641" name="Group 30"/>
              <p:cNvGrpSpPr>
                <a:grpSpLocks/>
              </p:cNvGrpSpPr>
              <p:nvPr/>
            </p:nvGrpSpPr>
            <p:grpSpPr bwMode="auto">
              <a:xfrm>
                <a:off x="1152" y="1008"/>
                <a:ext cx="480" cy="528"/>
                <a:chOff x="1152" y="1056"/>
                <a:chExt cx="480" cy="528"/>
              </a:xfrm>
            </p:grpSpPr>
            <p:sp>
              <p:nvSpPr>
                <p:cNvPr id="20660"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61"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62"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63"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64"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42" name="Group 36"/>
              <p:cNvGrpSpPr>
                <a:grpSpLocks/>
              </p:cNvGrpSpPr>
              <p:nvPr/>
            </p:nvGrpSpPr>
            <p:grpSpPr bwMode="auto">
              <a:xfrm>
                <a:off x="1152" y="1632"/>
                <a:ext cx="480" cy="528"/>
                <a:chOff x="1152" y="1056"/>
                <a:chExt cx="480" cy="528"/>
              </a:xfrm>
            </p:grpSpPr>
            <p:sp>
              <p:nvSpPr>
                <p:cNvPr id="20655"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56"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57"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58"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59"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43" name="Group 42"/>
              <p:cNvGrpSpPr>
                <a:grpSpLocks/>
              </p:cNvGrpSpPr>
              <p:nvPr/>
            </p:nvGrpSpPr>
            <p:grpSpPr bwMode="auto">
              <a:xfrm>
                <a:off x="1152" y="2256"/>
                <a:ext cx="480" cy="528"/>
                <a:chOff x="1152" y="1056"/>
                <a:chExt cx="480" cy="528"/>
              </a:xfrm>
            </p:grpSpPr>
            <p:sp>
              <p:nvSpPr>
                <p:cNvPr id="20650"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51"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52"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53"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54"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44" name="Group 48"/>
              <p:cNvGrpSpPr>
                <a:grpSpLocks/>
              </p:cNvGrpSpPr>
              <p:nvPr/>
            </p:nvGrpSpPr>
            <p:grpSpPr bwMode="auto">
              <a:xfrm>
                <a:off x="1152" y="2880"/>
                <a:ext cx="480" cy="528"/>
                <a:chOff x="1152" y="1056"/>
                <a:chExt cx="480" cy="528"/>
              </a:xfrm>
            </p:grpSpPr>
            <p:sp>
              <p:nvSpPr>
                <p:cNvPr id="20645" name="Rectangle 4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46" name="Line 5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47" name="Line 5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48" name="Line 5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49" name="Line 5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0591" name="Group 54"/>
            <p:cNvGrpSpPr>
              <a:grpSpLocks/>
            </p:cNvGrpSpPr>
            <p:nvPr/>
          </p:nvGrpSpPr>
          <p:grpSpPr bwMode="auto">
            <a:xfrm>
              <a:off x="3168" y="864"/>
              <a:ext cx="480" cy="2400"/>
              <a:chOff x="1152" y="1008"/>
              <a:chExt cx="480" cy="2400"/>
            </a:xfrm>
          </p:grpSpPr>
          <p:grpSp>
            <p:nvGrpSpPr>
              <p:cNvPr id="20617" name="Group 55"/>
              <p:cNvGrpSpPr>
                <a:grpSpLocks/>
              </p:cNvGrpSpPr>
              <p:nvPr/>
            </p:nvGrpSpPr>
            <p:grpSpPr bwMode="auto">
              <a:xfrm>
                <a:off x="1152" y="1008"/>
                <a:ext cx="480" cy="528"/>
                <a:chOff x="1152" y="1056"/>
                <a:chExt cx="480" cy="528"/>
              </a:xfrm>
            </p:grpSpPr>
            <p:sp>
              <p:nvSpPr>
                <p:cNvPr id="20636"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37"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38"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39"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40"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18" name="Group 61"/>
              <p:cNvGrpSpPr>
                <a:grpSpLocks/>
              </p:cNvGrpSpPr>
              <p:nvPr/>
            </p:nvGrpSpPr>
            <p:grpSpPr bwMode="auto">
              <a:xfrm>
                <a:off x="1152" y="1632"/>
                <a:ext cx="480" cy="528"/>
                <a:chOff x="1152" y="1056"/>
                <a:chExt cx="480" cy="528"/>
              </a:xfrm>
            </p:grpSpPr>
            <p:sp>
              <p:nvSpPr>
                <p:cNvPr id="20631"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32"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33"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34"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35"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19" name="Group 67"/>
              <p:cNvGrpSpPr>
                <a:grpSpLocks/>
              </p:cNvGrpSpPr>
              <p:nvPr/>
            </p:nvGrpSpPr>
            <p:grpSpPr bwMode="auto">
              <a:xfrm>
                <a:off x="1152" y="2256"/>
                <a:ext cx="480" cy="528"/>
                <a:chOff x="1152" y="1056"/>
                <a:chExt cx="480" cy="528"/>
              </a:xfrm>
            </p:grpSpPr>
            <p:sp>
              <p:nvSpPr>
                <p:cNvPr id="20626"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27"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28"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29"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30"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620" name="Group 73"/>
              <p:cNvGrpSpPr>
                <a:grpSpLocks/>
              </p:cNvGrpSpPr>
              <p:nvPr/>
            </p:nvGrpSpPr>
            <p:grpSpPr bwMode="auto">
              <a:xfrm>
                <a:off x="1152" y="2880"/>
                <a:ext cx="480" cy="528"/>
                <a:chOff x="1152" y="1056"/>
                <a:chExt cx="480" cy="528"/>
              </a:xfrm>
            </p:grpSpPr>
            <p:sp>
              <p:nvSpPr>
                <p:cNvPr id="20621" name="Rectangle 7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622" name="Line 7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23" name="Line 7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24" name="Line 7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25" name="Line 7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20592" name="Line 79"/>
            <p:cNvSpPr>
              <a:spLocks noChangeShapeType="1"/>
            </p:cNvSpPr>
            <p:nvPr/>
          </p:nvSpPr>
          <p:spPr bwMode="auto">
            <a:xfrm>
              <a:off x="2544"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93" name="Line 80"/>
            <p:cNvSpPr>
              <a:spLocks noChangeShapeType="1"/>
            </p:cNvSpPr>
            <p:nvPr/>
          </p:nvSpPr>
          <p:spPr bwMode="auto">
            <a:xfrm>
              <a:off x="2544"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0594" name="Group 81"/>
            <p:cNvGrpSpPr>
              <a:grpSpLocks/>
            </p:cNvGrpSpPr>
            <p:nvPr/>
          </p:nvGrpSpPr>
          <p:grpSpPr bwMode="auto">
            <a:xfrm>
              <a:off x="1440" y="1008"/>
              <a:ext cx="624" cy="2112"/>
              <a:chOff x="2016" y="1008"/>
              <a:chExt cx="624" cy="2112"/>
            </a:xfrm>
          </p:grpSpPr>
          <p:sp>
            <p:nvSpPr>
              <p:cNvPr id="20609" name="Line 82"/>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10" name="Line 83"/>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11" name="Line 84"/>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12" name="Line 85"/>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13" name="Line 86"/>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14" name="Line 87"/>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15" name="Line 88"/>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16" name="Line 89"/>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595" name="Line 90"/>
            <p:cNvSpPr>
              <a:spLocks noChangeShapeType="1"/>
            </p:cNvSpPr>
            <p:nvPr/>
          </p:nvSpPr>
          <p:spPr bwMode="auto">
            <a:xfrm>
              <a:off x="3648" y="1008"/>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96" name="Line 91"/>
            <p:cNvSpPr>
              <a:spLocks noChangeShapeType="1"/>
            </p:cNvSpPr>
            <p:nvPr/>
          </p:nvSpPr>
          <p:spPr bwMode="auto">
            <a:xfrm>
              <a:off x="3648"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97" name="Line 92"/>
            <p:cNvSpPr>
              <a:spLocks noChangeShapeType="1"/>
            </p:cNvSpPr>
            <p:nvPr/>
          </p:nvSpPr>
          <p:spPr bwMode="auto">
            <a:xfrm flipV="1">
              <a:off x="3648"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98" name="Line 93"/>
            <p:cNvSpPr>
              <a:spLocks noChangeShapeType="1"/>
            </p:cNvSpPr>
            <p:nvPr/>
          </p:nvSpPr>
          <p:spPr bwMode="auto">
            <a:xfrm>
              <a:off x="3648" y="187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99" name="Line 94"/>
            <p:cNvSpPr>
              <a:spLocks noChangeShapeType="1"/>
            </p:cNvSpPr>
            <p:nvPr/>
          </p:nvSpPr>
          <p:spPr bwMode="auto">
            <a:xfrm>
              <a:off x="3648" y="2256"/>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0" name="Line 95"/>
            <p:cNvSpPr>
              <a:spLocks noChangeShapeType="1"/>
            </p:cNvSpPr>
            <p:nvPr/>
          </p:nvSpPr>
          <p:spPr bwMode="auto">
            <a:xfrm>
              <a:off x="3648"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1" name="Line 96"/>
            <p:cNvSpPr>
              <a:spLocks noChangeShapeType="1"/>
            </p:cNvSpPr>
            <p:nvPr/>
          </p:nvSpPr>
          <p:spPr bwMode="auto">
            <a:xfrm flipV="1">
              <a:off x="3648"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2" name="Line 97"/>
            <p:cNvSpPr>
              <a:spLocks noChangeShapeType="1"/>
            </p:cNvSpPr>
            <p:nvPr/>
          </p:nvSpPr>
          <p:spPr bwMode="auto">
            <a:xfrm>
              <a:off x="3648"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3" name="Line 98"/>
            <p:cNvSpPr>
              <a:spLocks noChangeShapeType="1"/>
            </p:cNvSpPr>
            <p:nvPr/>
          </p:nvSpPr>
          <p:spPr bwMode="auto">
            <a:xfrm>
              <a:off x="2544"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4" name="Line 99"/>
            <p:cNvSpPr>
              <a:spLocks noChangeShapeType="1"/>
            </p:cNvSpPr>
            <p:nvPr/>
          </p:nvSpPr>
          <p:spPr bwMode="auto">
            <a:xfrm>
              <a:off x="2544" y="163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5" name="Line 100"/>
            <p:cNvSpPr>
              <a:spLocks noChangeShapeType="1"/>
            </p:cNvSpPr>
            <p:nvPr/>
          </p:nvSpPr>
          <p:spPr bwMode="auto">
            <a:xfrm>
              <a:off x="2544"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6" name="Line 101"/>
            <p:cNvSpPr>
              <a:spLocks noChangeShapeType="1"/>
            </p:cNvSpPr>
            <p:nvPr/>
          </p:nvSpPr>
          <p:spPr bwMode="auto">
            <a:xfrm flipV="1">
              <a:off x="2544"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7" name="Line 102"/>
            <p:cNvSpPr>
              <a:spLocks noChangeShapeType="1"/>
            </p:cNvSpPr>
            <p:nvPr/>
          </p:nvSpPr>
          <p:spPr bwMode="auto">
            <a:xfrm>
              <a:off x="2544"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608" name="Line 103"/>
            <p:cNvSpPr>
              <a:spLocks noChangeShapeType="1"/>
            </p:cNvSpPr>
            <p:nvPr/>
          </p:nvSpPr>
          <p:spPr bwMode="auto">
            <a:xfrm flipV="1">
              <a:off x="2496" y="1872"/>
              <a:ext cx="672"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484" name="Group 104"/>
          <p:cNvGrpSpPr>
            <a:grpSpLocks/>
          </p:cNvGrpSpPr>
          <p:nvPr/>
        </p:nvGrpSpPr>
        <p:grpSpPr bwMode="auto">
          <a:xfrm>
            <a:off x="4191000" y="1295400"/>
            <a:ext cx="2895600" cy="2286000"/>
            <a:chOff x="1440" y="864"/>
            <a:chExt cx="3312" cy="2400"/>
          </a:xfrm>
        </p:grpSpPr>
        <p:grpSp>
          <p:nvGrpSpPr>
            <p:cNvPr id="20489" name="Group 105"/>
            <p:cNvGrpSpPr>
              <a:grpSpLocks/>
            </p:cNvGrpSpPr>
            <p:nvPr/>
          </p:nvGrpSpPr>
          <p:grpSpPr bwMode="auto">
            <a:xfrm>
              <a:off x="2064" y="864"/>
              <a:ext cx="480" cy="2400"/>
              <a:chOff x="1152" y="1008"/>
              <a:chExt cx="480" cy="2400"/>
            </a:xfrm>
          </p:grpSpPr>
          <p:grpSp>
            <p:nvGrpSpPr>
              <p:cNvPr id="20565" name="Group 106"/>
              <p:cNvGrpSpPr>
                <a:grpSpLocks/>
              </p:cNvGrpSpPr>
              <p:nvPr/>
            </p:nvGrpSpPr>
            <p:grpSpPr bwMode="auto">
              <a:xfrm>
                <a:off x="1152" y="1008"/>
                <a:ext cx="480" cy="528"/>
                <a:chOff x="1152" y="1056"/>
                <a:chExt cx="480" cy="528"/>
              </a:xfrm>
            </p:grpSpPr>
            <p:sp>
              <p:nvSpPr>
                <p:cNvPr id="20584" name="Rectangle 10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85" name="Line 10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86" name="Line 10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87" name="Line 11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88" name="Line 11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66" name="Group 112"/>
              <p:cNvGrpSpPr>
                <a:grpSpLocks/>
              </p:cNvGrpSpPr>
              <p:nvPr/>
            </p:nvGrpSpPr>
            <p:grpSpPr bwMode="auto">
              <a:xfrm>
                <a:off x="1152" y="1632"/>
                <a:ext cx="480" cy="528"/>
                <a:chOff x="1152" y="1056"/>
                <a:chExt cx="480" cy="528"/>
              </a:xfrm>
            </p:grpSpPr>
            <p:sp>
              <p:nvSpPr>
                <p:cNvPr id="20579" name="Rectangle 11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80" name="Line 11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81" name="Line 11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82" name="Line 11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83" name="Line 11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67" name="Group 118"/>
              <p:cNvGrpSpPr>
                <a:grpSpLocks/>
              </p:cNvGrpSpPr>
              <p:nvPr/>
            </p:nvGrpSpPr>
            <p:grpSpPr bwMode="auto">
              <a:xfrm>
                <a:off x="1152" y="2256"/>
                <a:ext cx="480" cy="528"/>
                <a:chOff x="1152" y="1056"/>
                <a:chExt cx="480" cy="528"/>
              </a:xfrm>
            </p:grpSpPr>
            <p:sp>
              <p:nvSpPr>
                <p:cNvPr id="20574" name="Rectangle 11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5" name="Line 12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76" name="Line 12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77" name="Line 12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78" name="Line 12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68" name="Group 124"/>
              <p:cNvGrpSpPr>
                <a:grpSpLocks/>
              </p:cNvGrpSpPr>
              <p:nvPr/>
            </p:nvGrpSpPr>
            <p:grpSpPr bwMode="auto">
              <a:xfrm>
                <a:off x="1152" y="2880"/>
                <a:ext cx="480" cy="528"/>
                <a:chOff x="1152" y="1056"/>
                <a:chExt cx="480" cy="528"/>
              </a:xfrm>
            </p:grpSpPr>
            <p:sp>
              <p:nvSpPr>
                <p:cNvPr id="20569" name="Rectangle 1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70" name="Line 1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71" name="Line 1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72" name="Line 1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73" name="Line 1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0490" name="Group 130"/>
            <p:cNvGrpSpPr>
              <a:grpSpLocks/>
            </p:cNvGrpSpPr>
            <p:nvPr/>
          </p:nvGrpSpPr>
          <p:grpSpPr bwMode="auto">
            <a:xfrm>
              <a:off x="4272" y="864"/>
              <a:ext cx="480" cy="2400"/>
              <a:chOff x="1152" y="1008"/>
              <a:chExt cx="480" cy="2400"/>
            </a:xfrm>
          </p:grpSpPr>
          <p:grpSp>
            <p:nvGrpSpPr>
              <p:cNvPr id="20541" name="Group 131"/>
              <p:cNvGrpSpPr>
                <a:grpSpLocks/>
              </p:cNvGrpSpPr>
              <p:nvPr/>
            </p:nvGrpSpPr>
            <p:grpSpPr bwMode="auto">
              <a:xfrm>
                <a:off x="1152" y="1008"/>
                <a:ext cx="480" cy="528"/>
                <a:chOff x="1152" y="1056"/>
                <a:chExt cx="480" cy="528"/>
              </a:xfrm>
            </p:grpSpPr>
            <p:sp>
              <p:nvSpPr>
                <p:cNvPr id="20560" name="Rectangle 13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61" name="Line 1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62" name="Line 13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63" name="Line 13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64" name="Line 13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42" name="Group 137"/>
              <p:cNvGrpSpPr>
                <a:grpSpLocks/>
              </p:cNvGrpSpPr>
              <p:nvPr/>
            </p:nvGrpSpPr>
            <p:grpSpPr bwMode="auto">
              <a:xfrm>
                <a:off x="1152" y="1632"/>
                <a:ext cx="480" cy="528"/>
                <a:chOff x="1152" y="1056"/>
                <a:chExt cx="480" cy="528"/>
              </a:xfrm>
            </p:grpSpPr>
            <p:sp>
              <p:nvSpPr>
                <p:cNvPr id="20555" name="Rectangle 13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56" name="Line 13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57" name="Line 14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58" name="Line 14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59" name="Line 14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43" name="Group 143"/>
              <p:cNvGrpSpPr>
                <a:grpSpLocks/>
              </p:cNvGrpSpPr>
              <p:nvPr/>
            </p:nvGrpSpPr>
            <p:grpSpPr bwMode="auto">
              <a:xfrm>
                <a:off x="1152" y="2256"/>
                <a:ext cx="480" cy="528"/>
                <a:chOff x="1152" y="1056"/>
                <a:chExt cx="480" cy="528"/>
              </a:xfrm>
            </p:grpSpPr>
            <p:sp>
              <p:nvSpPr>
                <p:cNvPr id="20550" name="Rectangle 14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51" name="Line 14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52" name="Line 14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53" name="Line 14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54" name="Line 14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44" name="Group 149"/>
              <p:cNvGrpSpPr>
                <a:grpSpLocks/>
              </p:cNvGrpSpPr>
              <p:nvPr/>
            </p:nvGrpSpPr>
            <p:grpSpPr bwMode="auto">
              <a:xfrm>
                <a:off x="1152" y="2880"/>
                <a:ext cx="480" cy="528"/>
                <a:chOff x="1152" y="1056"/>
                <a:chExt cx="480" cy="528"/>
              </a:xfrm>
            </p:grpSpPr>
            <p:sp>
              <p:nvSpPr>
                <p:cNvPr id="20545" name="Rectangle 1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46" name="Line 1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47" name="Line 1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48" name="Line 1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49" name="Line 1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0491" name="Group 155"/>
            <p:cNvGrpSpPr>
              <a:grpSpLocks/>
            </p:cNvGrpSpPr>
            <p:nvPr/>
          </p:nvGrpSpPr>
          <p:grpSpPr bwMode="auto">
            <a:xfrm>
              <a:off x="3168" y="864"/>
              <a:ext cx="480" cy="2400"/>
              <a:chOff x="1152" y="1008"/>
              <a:chExt cx="480" cy="2400"/>
            </a:xfrm>
          </p:grpSpPr>
          <p:grpSp>
            <p:nvGrpSpPr>
              <p:cNvPr id="20517" name="Group 156"/>
              <p:cNvGrpSpPr>
                <a:grpSpLocks/>
              </p:cNvGrpSpPr>
              <p:nvPr/>
            </p:nvGrpSpPr>
            <p:grpSpPr bwMode="auto">
              <a:xfrm>
                <a:off x="1152" y="1008"/>
                <a:ext cx="480" cy="528"/>
                <a:chOff x="1152" y="1056"/>
                <a:chExt cx="480" cy="528"/>
              </a:xfrm>
            </p:grpSpPr>
            <p:sp>
              <p:nvSpPr>
                <p:cNvPr id="20536" name="Rectangle 15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37" name="Line 15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38" name="Line 15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39" name="Line 16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40" name="Line 16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18" name="Group 162"/>
              <p:cNvGrpSpPr>
                <a:grpSpLocks/>
              </p:cNvGrpSpPr>
              <p:nvPr/>
            </p:nvGrpSpPr>
            <p:grpSpPr bwMode="auto">
              <a:xfrm>
                <a:off x="1152" y="1632"/>
                <a:ext cx="480" cy="528"/>
                <a:chOff x="1152" y="1056"/>
                <a:chExt cx="480" cy="528"/>
              </a:xfrm>
            </p:grpSpPr>
            <p:sp>
              <p:nvSpPr>
                <p:cNvPr id="20531" name="Rectangle 16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32" name="Line 16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33" name="Line 16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34" name="Line 16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35" name="Line 16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19" name="Group 168"/>
              <p:cNvGrpSpPr>
                <a:grpSpLocks/>
              </p:cNvGrpSpPr>
              <p:nvPr/>
            </p:nvGrpSpPr>
            <p:grpSpPr bwMode="auto">
              <a:xfrm>
                <a:off x="1152" y="2256"/>
                <a:ext cx="480" cy="528"/>
                <a:chOff x="1152" y="1056"/>
                <a:chExt cx="480" cy="528"/>
              </a:xfrm>
            </p:grpSpPr>
            <p:sp>
              <p:nvSpPr>
                <p:cNvPr id="20526" name="Rectangle 16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27" name="Line 17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28" name="Line 17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29" name="Line 17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30" name="Line 17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520" name="Group 174"/>
              <p:cNvGrpSpPr>
                <a:grpSpLocks/>
              </p:cNvGrpSpPr>
              <p:nvPr/>
            </p:nvGrpSpPr>
            <p:grpSpPr bwMode="auto">
              <a:xfrm>
                <a:off x="1152" y="2880"/>
                <a:ext cx="480" cy="528"/>
                <a:chOff x="1152" y="1056"/>
                <a:chExt cx="480" cy="528"/>
              </a:xfrm>
            </p:grpSpPr>
            <p:sp>
              <p:nvSpPr>
                <p:cNvPr id="20521" name="Rectangle 1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22" name="Line 1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23" name="Line 1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24" name="Line 1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25" name="Line 1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20492" name="Line 180"/>
            <p:cNvSpPr>
              <a:spLocks noChangeShapeType="1"/>
            </p:cNvSpPr>
            <p:nvPr/>
          </p:nvSpPr>
          <p:spPr bwMode="auto">
            <a:xfrm>
              <a:off x="2544"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93" name="Line 181"/>
            <p:cNvSpPr>
              <a:spLocks noChangeShapeType="1"/>
            </p:cNvSpPr>
            <p:nvPr/>
          </p:nvSpPr>
          <p:spPr bwMode="auto">
            <a:xfrm>
              <a:off x="2544"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0494" name="Group 182"/>
            <p:cNvGrpSpPr>
              <a:grpSpLocks/>
            </p:cNvGrpSpPr>
            <p:nvPr/>
          </p:nvGrpSpPr>
          <p:grpSpPr bwMode="auto">
            <a:xfrm>
              <a:off x="1440" y="1008"/>
              <a:ext cx="624" cy="2112"/>
              <a:chOff x="2016" y="1008"/>
              <a:chExt cx="624" cy="2112"/>
            </a:xfrm>
          </p:grpSpPr>
          <p:sp>
            <p:nvSpPr>
              <p:cNvPr id="20509" name="Line 183"/>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0" name="Line 184"/>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1" name="Line 185"/>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2" name="Line 186"/>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3" name="Line 187"/>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4" name="Line 188"/>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5" name="Line 189"/>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6" name="Line 190"/>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495" name="Line 191"/>
            <p:cNvSpPr>
              <a:spLocks noChangeShapeType="1"/>
            </p:cNvSpPr>
            <p:nvPr/>
          </p:nvSpPr>
          <p:spPr bwMode="auto">
            <a:xfrm>
              <a:off x="3648" y="1008"/>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96" name="Line 192"/>
            <p:cNvSpPr>
              <a:spLocks noChangeShapeType="1"/>
            </p:cNvSpPr>
            <p:nvPr/>
          </p:nvSpPr>
          <p:spPr bwMode="auto">
            <a:xfrm>
              <a:off x="3648"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97" name="Line 193"/>
            <p:cNvSpPr>
              <a:spLocks noChangeShapeType="1"/>
            </p:cNvSpPr>
            <p:nvPr/>
          </p:nvSpPr>
          <p:spPr bwMode="auto">
            <a:xfrm flipV="1">
              <a:off x="3648"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98" name="Line 194"/>
            <p:cNvSpPr>
              <a:spLocks noChangeShapeType="1"/>
            </p:cNvSpPr>
            <p:nvPr/>
          </p:nvSpPr>
          <p:spPr bwMode="auto">
            <a:xfrm>
              <a:off x="3648" y="187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99" name="Line 195"/>
            <p:cNvSpPr>
              <a:spLocks noChangeShapeType="1"/>
            </p:cNvSpPr>
            <p:nvPr/>
          </p:nvSpPr>
          <p:spPr bwMode="auto">
            <a:xfrm>
              <a:off x="3648" y="2256"/>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0" name="Line 196"/>
            <p:cNvSpPr>
              <a:spLocks noChangeShapeType="1"/>
            </p:cNvSpPr>
            <p:nvPr/>
          </p:nvSpPr>
          <p:spPr bwMode="auto">
            <a:xfrm>
              <a:off x="3648"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1" name="Line 197"/>
            <p:cNvSpPr>
              <a:spLocks noChangeShapeType="1"/>
            </p:cNvSpPr>
            <p:nvPr/>
          </p:nvSpPr>
          <p:spPr bwMode="auto">
            <a:xfrm flipV="1">
              <a:off x="3648"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2" name="Line 198"/>
            <p:cNvSpPr>
              <a:spLocks noChangeShapeType="1"/>
            </p:cNvSpPr>
            <p:nvPr/>
          </p:nvSpPr>
          <p:spPr bwMode="auto">
            <a:xfrm>
              <a:off x="3648"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3" name="Line 199"/>
            <p:cNvSpPr>
              <a:spLocks noChangeShapeType="1"/>
            </p:cNvSpPr>
            <p:nvPr/>
          </p:nvSpPr>
          <p:spPr bwMode="auto">
            <a:xfrm>
              <a:off x="2544"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4" name="Line 200"/>
            <p:cNvSpPr>
              <a:spLocks noChangeShapeType="1"/>
            </p:cNvSpPr>
            <p:nvPr/>
          </p:nvSpPr>
          <p:spPr bwMode="auto">
            <a:xfrm>
              <a:off x="2544" y="163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5" name="Line 201"/>
            <p:cNvSpPr>
              <a:spLocks noChangeShapeType="1"/>
            </p:cNvSpPr>
            <p:nvPr/>
          </p:nvSpPr>
          <p:spPr bwMode="auto">
            <a:xfrm>
              <a:off x="2544"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6" name="Line 202"/>
            <p:cNvSpPr>
              <a:spLocks noChangeShapeType="1"/>
            </p:cNvSpPr>
            <p:nvPr/>
          </p:nvSpPr>
          <p:spPr bwMode="auto">
            <a:xfrm flipV="1">
              <a:off x="2544"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7" name="Line 203"/>
            <p:cNvSpPr>
              <a:spLocks noChangeShapeType="1"/>
            </p:cNvSpPr>
            <p:nvPr/>
          </p:nvSpPr>
          <p:spPr bwMode="auto">
            <a:xfrm>
              <a:off x="2544"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8" name="Line 204"/>
            <p:cNvSpPr>
              <a:spLocks noChangeShapeType="1"/>
            </p:cNvSpPr>
            <p:nvPr/>
          </p:nvSpPr>
          <p:spPr bwMode="auto">
            <a:xfrm flipV="1">
              <a:off x="2496" y="1872"/>
              <a:ext cx="672"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485" name="Rectangle 205"/>
          <p:cNvSpPr>
            <a:spLocks noChangeArrowheads="1"/>
          </p:cNvSpPr>
          <p:nvPr/>
        </p:nvSpPr>
        <p:spPr bwMode="auto">
          <a:xfrm>
            <a:off x="3429000" y="1143000"/>
            <a:ext cx="762000" cy="51816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486" name="Rectangle 206"/>
          <p:cNvSpPr>
            <a:spLocks noChangeArrowheads="1"/>
          </p:cNvSpPr>
          <p:nvPr/>
        </p:nvSpPr>
        <p:spPr bwMode="auto">
          <a:xfrm>
            <a:off x="3276600" y="990600"/>
            <a:ext cx="4191000" cy="5486400"/>
          </a:xfrm>
          <a:prstGeom prst="rect">
            <a:avLst/>
          </a:prstGeom>
          <a:noFill/>
          <a:ln w="12700">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487" name="Rectangle 207"/>
          <p:cNvSpPr>
            <a:spLocks noChangeArrowheads="1"/>
          </p:cNvSpPr>
          <p:nvPr/>
        </p:nvSpPr>
        <p:spPr bwMode="auto">
          <a:xfrm>
            <a:off x="2057400" y="990600"/>
            <a:ext cx="914400" cy="58674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488" name="Text Box 208"/>
          <p:cNvSpPr txBox="1">
            <a:spLocks noChangeArrowheads="1"/>
          </p:cNvSpPr>
          <p:nvPr/>
        </p:nvSpPr>
        <p:spPr bwMode="auto">
          <a:xfrm>
            <a:off x="376238" y="1431925"/>
            <a:ext cx="1674812"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 size of network can be used as an element of larger size networks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ja-JP"/>
              <a:t>Generalized</a:t>
            </a:r>
            <a:r>
              <a:rPr lang="ja-JP" altLang="en-US"/>
              <a:t>　</a:t>
            </a:r>
            <a:r>
              <a:rPr lang="en-US" altLang="ja-JP"/>
              <a:t>Cube</a:t>
            </a:r>
          </a:p>
        </p:txBody>
      </p:sp>
      <p:sp>
        <p:nvSpPr>
          <p:cNvPr id="21507" name="Rectangle 3"/>
          <p:cNvSpPr>
            <a:spLocks noGrp="1" noChangeArrowheads="1"/>
          </p:cNvSpPr>
          <p:nvPr>
            <p:ph type="body" idx="1"/>
          </p:nvPr>
        </p:nvSpPr>
        <p:spPr/>
        <p:txBody>
          <a:bodyPr/>
          <a:lstStyle/>
          <a:p>
            <a:pPr eaLnBrk="1" hangingPunct="1"/>
            <a:r>
              <a:rPr lang="en-US" altLang="ja-JP"/>
              <a:t>Destination routing cannot be applied.</a:t>
            </a:r>
          </a:p>
          <a:p>
            <a:pPr eaLnBrk="1" hangingPunct="1"/>
            <a:r>
              <a:rPr lang="en-US" altLang="ja-JP"/>
              <a:t>The routing tag is generated by exclusive or of source label and destination label.</a:t>
            </a:r>
          </a:p>
          <a:p>
            <a:pPr eaLnBrk="1" hangingPunct="1"/>
            <a:r>
              <a:rPr lang="en-US" altLang="ja-JP"/>
              <a:t>Partitioning </a:t>
            </a:r>
          </a:p>
          <a:p>
            <a:pPr eaLnBrk="1" hangingPunct="1"/>
            <a:r>
              <a:rPr lang="en-US" altLang="ja-JP"/>
              <a:t>Expandability</a:t>
            </a:r>
          </a:p>
          <a:p>
            <a:pPr eaLnBrk="1" hangingPunct="1">
              <a:buFont typeface="Wingdings" panose="05000000000000000000" pitchFamily="2" charset="2"/>
              <a:buNone/>
            </a:pPr>
            <a:endParaRPr lang="en-US" altLang="ja-JP"/>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042988" y="0"/>
            <a:ext cx="7772400" cy="990600"/>
          </a:xfrm>
        </p:spPr>
        <p:txBody>
          <a:bodyPr/>
          <a:lstStyle/>
          <a:p>
            <a:pPr eaLnBrk="1" hangingPunct="1"/>
            <a:r>
              <a:rPr lang="en-US" altLang="ja-JP"/>
              <a:t>Baseline Network</a:t>
            </a:r>
          </a:p>
        </p:txBody>
      </p:sp>
      <p:grpSp>
        <p:nvGrpSpPr>
          <p:cNvPr id="22531" name="Group 3"/>
          <p:cNvGrpSpPr>
            <a:grpSpLocks/>
          </p:cNvGrpSpPr>
          <p:nvPr/>
        </p:nvGrpSpPr>
        <p:grpSpPr bwMode="auto">
          <a:xfrm>
            <a:off x="3352800" y="1371600"/>
            <a:ext cx="762000" cy="3810000"/>
            <a:chOff x="1152" y="1008"/>
            <a:chExt cx="480" cy="2400"/>
          </a:xfrm>
        </p:grpSpPr>
        <p:grpSp>
          <p:nvGrpSpPr>
            <p:cNvPr id="22632" name="Group 4"/>
            <p:cNvGrpSpPr>
              <a:grpSpLocks/>
            </p:cNvGrpSpPr>
            <p:nvPr/>
          </p:nvGrpSpPr>
          <p:grpSpPr bwMode="auto">
            <a:xfrm>
              <a:off x="1152" y="1008"/>
              <a:ext cx="480" cy="528"/>
              <a:chOff x="1152" y="1056"/>
              <a:chExt cx="480" cy="528"/>
            </a:xfrm>
          </p:grpSpPr>
          <p:sp>
            <p:nvSpPr>
              <p:cNvPr id="22651" name="Rectangle 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52" name="Line 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53" name="Line 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54" name="Line 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55" name="Line 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633" name="Group 10"/>
            <p:cNvGrpSpPr>
              <a:grpSpLocks/>
            </p:cNvGrpSpPr>
            <p:nvPr/>
          </p:nvGrpSpPr>
          <p:grpSpPr bwMode="auto">
            <a:xfrm>
              <a:off x="1152" y="1632"/>
              <a:ext cx="480" cy="528"/>
              <a:chOff x="1152" y="1056"/>
              <a:chExt cx="480" cy="528"/>
            </a:xfrm>
          </p:grpSpPr>
          <p:sp>
            <p:nvSpPr>
              <p:cNvPr id="22646" name="Rectangle 1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47" name="Line 1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48" name="Line 1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49" name="Line 1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50" name="Line 1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634" name="Group 16"/>
            <p:cNvGrpSpPr>
              <a:grpSpLocks/>
            </p:cNvGrpSpPr>
            <p:nvPr/>
          </p:nvGrpSpPr>
          <p:grpSpPr bwMode="auto">
            <a:xfrm>
              <a:off x="1152" y="2256"/>
              <a:ext cx="480" cy="528"/>
              <a:chOff x="1152" y="1056"/>
              <a:chExt cx="480" cy="528"/>
            </a:xfrm>
          </p:grpSpPr>
          <p:sp>
            <p:nvSpPr>
              <p:cNvPr id="22641" name="Rectangle 1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42" name="Line 1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43" name="Line 1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44" name="Line 2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45" name="Line 2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635" name="Group 22"/>
            <p:cNvGrpSpPr>
              <a:grpSpLocks/>
            </p:cNvGrpSpPr>
            <p:nvPr/>
          </p:nvGrpSpPr>
          <p:grpSpPr bwMode="auto">
            <a:xfrm>
              <a:off x="1152" y="2880"/>
              <a:ext cx="480" cy="528"/>
              <a:chOff x="1152" y="1056"/>
              <a:chExt cx="480" cy="528"/>
            </a:xfrm>
          </p:grpSpPr>
          <p:sp>
            <p:nvSpPr>
              <p:cNvPr id="22636" name="Rectangle 2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37" name="Line 2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38" name="Line 2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39" name="Line 2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40" name="Line 2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2532" name="Group 28"/>
          <p:cNvGrpSpPr>
            <a:grpSpLocks/>
          </p:cNvGrpSpPr>
          <p:nvPr/>
        </p:nvGrpSpPr>
        <p:grpSpPr bwMode="auto">
          <a:xfrm>
            <a:off x="6858000" y="1371600"/>
            <a:ext cx="762000" cy="3810000"/>
            <a:chOff x="1152" y="1008"/>
            <a:chExt cx="480" cy="2400"/>
          </a:xfrm>
        </p:grpSpPr>
        <p:grpSp>
          <p:nvGrpSpPr>
            <p:cNvPr id="22608" name="Group 29"/>
            <p:cNvGrpSpPr>
              <a:grpSpLocks/>
            </p:cNvGrpSpPr>
            <p:nvPr/>
          </p:nvGrpSpPr>
          <p:grpSpPr bwMode="auto">
            <a:xfrm>
              <a:off x="1152" y="1008"/>
              <a:ext cx="480" cy="528"/>
              <a:chOff x="1152" y="1056"/>
              <a:chExt cx="480" cy="528"/>
            </a:xfrm>
          </p:grpSpPr>
          <p:sp>
            <p:nvSpPr>
              <p:cNvPr id="22627" name="Rectangle 3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28" name="Line 3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29" name="Line 3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30" name="Line 3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31" name="Line 3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609" name="Group 35"/>
            <p:cNvGrpSpPr>
              <a:grpSpLocks/>
            </p:cNvGrpSpPr>
            <p:nvPr/>
          </p:nvGrpSpPr>
          <p:grpSpPr bwMode="auto">
            <a:xfrm>
              <a:off x="1152" y="1632"/>
              <a:ext cx="480" cy="528"/>
              <a:chOff x="1152" y="1056"/>
              <a:chExt cx="480" cy="528"/>
            </a:xfrm>
          </p:grpSpPr>
          <p:sp>
            <p:nvSpPr>
              <p:cNvPr id="22622" name="Rectangle 3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23" name="Line 3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24" name="Line 3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25" name="Line 3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26" name="Line 4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610" name="Group 41"/>
            <p:cNvGrpSpPr>
              <a:grpSpLocks/>
            </p:cNvGrpSpPr>
            <p:nvPr/>
          </p:nvGrpSpPr>
          <p:grpSpPr bwMode="auto">
            <a:xfrm>
              <a:off x="1152" y="2256"/>
              <a:ext cx="480" cy="528"/>
              <a:chOff x="1152" y="1056"/>
              <a:chExt cx="480" cy="528"/>
            </a:xfrm>
          </p:grpSpPr>
          <p:sp>
            <p:nvSpPr>
              <p:cNvPr id="22617" name="Rectangle 4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18" name="Line 4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19" name="Line 4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20" name="Line 4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21" name="Line 4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611" name="Group 47"/>
            <p:cNvGrpSpPr>
              <a:grpSpLocks/>
            </p:cNvGrpSpPr>
            <p:nvPr/>
          </p:nvGrpSpPr>
          <p:grpSpPr bwMode="auto">
            <a:xfrm>
              <a:off x="1152" y="2880"/>
              <a:ext cx="480" cy="528"/>
              <a:chOff x="1152" y="1056"/>
              <a:chExt cx="480" cy="528"/>
            </a:xfrm>
          </p:grpSpPr>
          <p:sp>
            <p:nvSpPr>
              <p:cNvPr id="22612" name="Rectangle 4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13" name="Line 4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14" name="Line 5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15" name="Line 5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16" name="Line 5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2533" name="Group 53"/>
          <p:cNvGrpSpPr>
            <a:grpSpLocks/>
          </p:cNvGrpSpPr>
          <p:nvPr/>
        </p:nvGrpSpPr>
        <p:grpSpPr bwMode="auto">
          <a:xfrm>
            <a:off x="5105400" y="1371600"/>
            <a:ext cx="762000" cy="3810000"/>
            <a:chOff x="1152" y="1008"/>
            <a:chExt cx="480" cy="2400"/>
          </a:xfrm>
        </p:grpSpPr>
        <p:grpSp>
          <p:nvGrpSpPr>
            <p:cNvPr id="22584" name="Group 54"/>
            <p:cNvGrpSpPr>
              <a:grpSpLocks/>
            </p:cNvGrpSpPr>
            <p:nvPr/>
          </p:nvGrpSpPr>
          <p:grpSpPr bwMode="auto">
            <a:xfrm>
              <a:off x="1152" y="1008"/>
              <a:ext cx="480" cy="528"/>
              <a:chOff x="1152" y="1056"/>
              <a:chExt cx="480" cy="528"/>
            </a:xfrm>
          </p:grpSpPr>
          <p:sp>
            <p:nvSpPr>
              <p:cNvPr id="22603" name="Rectangle 5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604" name="Line 5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05" name="Line 5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06" name="Line 5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07" name="Line 5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85" name="Group 60"/>
            <p:cNvGrpSpPr>
              <a:grpSpLocks/>
            </p:cNvGrpSpPr>
            <p:nvPr/>
          </p:nvGrpSpPr>
          <p:grpSpPr bwMode="auto">
            <a:xfrm>
              <a:off x="1152" y="1632"/>
              <a:ext cx="480" cy="528"/>
              <a:chOff x="1152" y="1056"/>
              <a:chExt cx="480" cy="528"/>
            </a:xfrm>
          </p:grpSpPr>
          <p:sp>
            <p:nvSpPr>
              <p:cNvPr id="22598" name="Rectangle 6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99" name="Line 6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00" name="Line 6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01" name="Line 6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602" name="Line 6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86" name="Group 66"/>
            <p:cNvGrpSpPr>
              <a:grpSpLocks/>
            </p:cNvGrpSpPr>
            <p:nvPr/>
          </p:nvGrpSpPr>
          <p:grpSpPr bwMode="auto">
            <a:xfrm>
              <a:off x="1152" y="2256"/>
              <a:ext cx="480" cy="528"/>
              <a:chOff x="1152" y="1056"/>
              <a:chExt cx="480" cy="528"/>
            </a:xfrm>
          </p:grpSpPr>
          <p:sp>
            <p:nvSpPr>
              <p:cNvPr id="22593" name="Rectangle 6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94" name="Line 6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95" name="Line 6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96" name="Line 7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97" name="Line 7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87" name="Group 72"/>
            <p:cNvGrpSpPr>
              <a:grpSpLocks/>
            </p:cNvGrpSpPr>
            <p:nvPr/>
          </p:nvGrpSpPr>
          <p:grpSpPr bwMode="auto">
            <a:xfrm>
              <a:off x="1152" y="2880"/>
              <a:ext cx="480" cy="528"/>
              <a:chOff x="1152" y="1056"/>
              <a:chExt cx="480" cy="528"/>
            </a:xfrm>
          </p:grpSpPr>
          <p:sp>
            <p:nvSpPr>
              <p:cNvPr id="22588" name="Rectangle 7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89" name="Line 7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90" name="Line 7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91" name="Line 7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92" name="Line 7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2534" name="Group 78"/>
          <p:cNvGrpSpPr>
            <a:grpSpLocks/>
          </p:cNvGrpSpPr>
          <p:nvPr/>
        </p:nvGrpSpPr>
        <p:grpSpPr bwMode="auto">
          <a:xfrm flipH="1">
            <a:off x="4114800" y="1600200"/>
            <a:ext cx="990600" cy="3352800"/>
            <a:chOff x="2016" y="1008"/>
            <a:chExt cx="624" cy="2112"/>
          </a:xfrm>
        </p:grpSpPr>
        <p:sp>
          <p:nvSpPr>
            <p:cNvPr id="22576" name="Line 7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77" name="Line 8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78" name="Line 8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79" name="Line 8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80" name="Line 8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81" name="Line 8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82" name="Line 8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83" name="Line 8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35" name="Group 87"/>
          <p:cNvGrpSpPr>
            <a:grpSpLocks/>
          </p:cNvGrpSpPr>
          <p:nvPr/>
        </p:nvGrpSpPr>
        <p:grpSpPr bwMode="auto">
          <a:xfrm>
            <a:off x="2362200" y="1447800"/>
            <a:ext cx="641350" cy="3810000"/>
            <a:chOff x="336" y="864"/>
            <a:chExt cx="404" cy="2400"/>
          </a:xfrm>
        </p:grpSpPr>
        <p:sp>
          <p:nvSpPr>
            <p:cNvPr id="22568" name="Text Box 88"/>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2569" name="Text Box 89"/>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2570" name="Text Box 90"/>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2571" name="Text Box 91"/>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2572" name="Text Box 92"/>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2573" name="Text Box 93"/>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2574" name="Text Box 94"/>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2575" name="Text Box 95"/>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22536" name="Group 96"/>
          <p:cNvGrpSpPr>
            <a:grpSpLocks/>
          </p:cNvGrpSpPr>
          <p:nvPr/>
        </p:nvGrpSpPr>
        <p:grpSpPr bwMode="auto">
          <a:xfrm>
            <a:off x="7772400" y="1447800"/>
            <a:ext cx="641350" cy="3810000"/>
            <a:chOff x="336" y="864"/>
            <a:chExt cx="404" cy="2400"/>
          </a:xfrm>
        </p:grpSpPr>
        <p:sp>
          <p:nvSpPr>
            <p:cNvPr id="22560" name="Text Box 9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2561" name="Text Box 9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2562" name="Text Box 9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2563" name="Text Box 10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2564" name="Text Box 10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2565" name="Text Box 10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2566" name="Text Box 10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2567" name="Text Box 10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sp>
        <p:nvSpPr>
          <p:cNvPr id="22537" name="Line 105"/>
          <p:cNvSpPr>
            <a:spLocks noChangeShapeType="1"/>
          </p:cNvSpPr>
          <p:nvPr/>
        </p:nvSpPr>
        <p:spPr bwMode="auto">
          <a:xfrm>
            <a:off x="5867400" y="16002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38" name="Line 106"/>
          <p:cNvSpPr>
            <a:spLocks noChangeShapeType="1"/>
          </p:cNvSpPr>
          <p:nvPr/>
        </p:nvSpPr>
        <p:spPr bwMode="auto">
          <a:xfrm>
            <a:off x="5867400" y="19812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39" name="Line 107"/>
          <p:cNvSpPr>
            <a:spLocks noChangeShapeType="1"/>
          </p:cNvSpPr>
          <p:nvPr/>
        </p:nvSpPr>
        <p:spPr bwMode="auto">
          <a:xfrm flipV="1">
            <a:off x="5867400" y="19812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0" name="Line 108"/>
          <p:cNvSpPr>
            <a:spLocks noChangeShapeType="1"/>
          </p:cNvSpPr>
          <p:nvPr/>
        </p:nvSpPr>
        <p:spPr bwMode="auto">
          <a:xfrm>
            <a:off x="5867400" y="29718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1" name="Line 109"/>
          <p:cNvSpPr>
            <a:spLocks noChangeShapeType="1"/>
          </p:cNvSpPr>
          <p:nvPr/>
        </p:nvSpPr>
        <p:spPr bwMode="auto">
          <a:xfrm>
            <a:off x="5867400" y="35814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2" name="Line 110"/>
          <p:cNvSpPr>
            <a:spLocks noChangeShapeType="1"/>
          </p:cNvSpPr>
          <p:nvPr/>
        </p:nvSpPr>
        <p:spPr bwMode="auto">
          <a:xfrm>
            <a:off x="5867400" y="39624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3" name="Line 111"/>
          <p:cNvSpPr>
            <a:spLocks noChangeShapeType="1"/>
          </p:cNvSpPr>
          <p:nvPr/>
        </p:nvSpPr>
        <p:spPr bwMode="auto">
          <a:xfrm flipV="1">
            <a:off x="5867400" y="39624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4" name="Line 112"/>
          <p:cNvSpPr>
            <a:spLocks noChangeShapeType="1"/>
          </p:cNvSpPr>
          <p:nvPr/>
        </p:nvSpPr>
        <p:spPr bwMode="auto">
          <a:xfrm>
            <a:off x="5867400" y="49530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45" name="Text Box 113"/>
          <p:cNvSpPr txBox="1">
            <a:spLocks noChangeArrowheads="1"/>
          </p:cNvSpPr>
          <p:nvPr/>
        </p:nvSpPr>
        <p:spPr bwMode="auto">
          <a:xfrm>
            <a:off x="1431925" y="5375275"/>
            <a:ext cx="4192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The area of shuffling is changed.</a:t>
            </a:r>
          </a:p>
        </p:txBody>
      </p:sp>
      <p:sp>
        <p:nvSpPr>
          <p:cNvPr id="22546" name="Oval 114"/>
          <p:cNvSpPr>
            <a:spLocks noChangeArrowheads="1"/>
          </p:cNvSpPr>
          <p:nvPr/>
        </p:nvSpPr>
        <p:spPr bwMode="auto">
          <a:xfrm>
            <a:off x="4267200" y="914400"/>
            <a:ext cx="152400" cy="3048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47" name="Oval 115"/>
          <p:cNvSpPr>
            <a:spLocks noChangeArrowheads="1"/>
          </p:cNvSpPr>
          <p:nvPr/>
        </p:nvSpPr>
        <p:spPr bwMode="auto">
          <a:xfrm>
            <a:off x="4495800" y="914400"/>
            <a:ext cx="152400" cy="3048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48" name="Oval 116"/>
          <p:cNvSpPr>
            <a:spLocks noChangeArrowheads="1"/>
          </p:cNvSpPr>
          <p:nvPr/>
        </p:nvSpPr>
        <p:spPr bwMode="auto">
          <a:xfrm>
            <a:off x="4724400" y="914400"/>
            <a:ext cx="152400" cy="304800"/>
          </a:xfrm>
          <a:prstGeom prst="ellipse">
            <a:avLst/>
          </a:prstGeom>
          <a:solidFill>
            <a:srgbClr val="3399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49" name="Oval 117"/>
          <p:cNvSpPr>
            <a:spLocks noChangeArrowheads="1"/>
          </p:cNvSpPr>
          <p:nvPr/>
        </p:nvSpPr>
        <p:spPr bwMode="auto">
          <a:xfrm>
            <a:off x="6553200" y="838200"/>
            <a:ext cx="152400" cy="3048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50" name="Oval 118"/>
          <p:cNvSpPr>
            <a:spLocks noChangeArrowheads="1"/>
          </p:cNvSpPr>
          <p:nvPr/>
        </p:nvSpPr>
        <p:spPr bwMode="auto">
          <a:xfrm>
            <a:off x="6324600" y="838200"/>
            <a:ext cx="152400" cy="3048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51" name="Oval 119"/>
          <p:cNvSpPr>
            <a:spLocks noChangeArrowheads="1"/>
          </p:cNvSpPr>
          <p:nvPr/>
        </p:nvSpPr>
        <p:spPr bwMode="auto">
          <a:xfrm>
            <a:off x="6781800" y="838200"/>
            <a:ext cx="152400" cy="304800"/>
          </a:xfrm>
          <a:prstGeom prst="ellipse">
            <a:avLst/>
          </a:prstGeom>
          <a:solidFill>
            <a:srgbClr val="3399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52" name="AutoShape 120"/>
          <p:cNvSpPr>
            <a:spLocks noChangeArrowheads="1"/>
          </p:cNvSpPr>
          <p:nvPr/>
        </p:nvSpPr>
        <p:spPr bwMode="auto">
          <a:xfrm flipH="1">
            <a:off x="4267200" y="685800"/>
            <a:ext cx="609600" cy="152400"/>
          </a:xfrm>
          <a:prstGeom prst="curvedDownArrow">
            <a:avLst>
              <a:gd name="adj1" fmla="val 80000"/>
              <a:gd name="adj2" fmla="val 160000"/>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53" name="AutoShape 121"/>
          <p:cNvSpPr>
            <a:spLocks noChangeArrowheads="1"/>
          </p:cNvSpPr>
          <p:nvPr/>
        </p:nvSpPr>
        <p:spPr bwMode="auto">
          <a:xfrm flipH="1">
            <a:off x="6553200" y="609600"/>
            <a:ext cx="304800" cy="152400"/>
          </a:xfrm>
          <a:prstGeom prst="curvedDownArrow">
            <a:avLst>
              <a:gd name="adj1" fmla="val 40000"/>
              <a:gd name="adj2" fmla="val 80000"/>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54" name="Text Box 122"/>
          <p:cNvSpPr txBox="1">
            <a:spLocks noChangeArrowheads="1"/>
          </p:cNvSpPr>
          <p:nvPr/>
        </p:nvSpPr>
        <p:spPr bwMode="auto">
          <a:xfrm>
            <a:off x="4114800" y="18288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2555" name="Text Box 123"/>
          <p:cNvSpPr txBox="1">
            <a:spLocks noChangeArrowheads="1"/>
          </p:cNvSpPr>
          <p:nvPr/>
        </p:nvSpPr>
        <p:spPr bwMode="auto">
          <a:xfrm>
            <a:off x="4648200" y="34290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2556" name="Text Box 124"/>
          <p:cNvSpPr txBox="1">
            <a:spLocks noChangeArrowheads="1"/>
          </p:cNvSpPr>
          <p:nvPr/>
        </p:nvSpPr>
        <p:spPr bwMode="auto">
          <a:xfrm>
            <a:off x="6324600" y="23622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2557" name="Text Box 125"/>
          <p:cNvSpPr txBox="1">
            <a:spLocks noChangeArrowheads="1"/>
          </p:cNvSpPr>
          <p:nvPr/>
        </p:nvSpPr>
        <p:spPr bwMode="auto">
          <a:xfrm>
            <a:off x="5867400" y="16764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2558" name="Text Box 126"/>
          <p:cNvSpPr txBox="1">
            <a:spLocks noChangeArrowheads="1"/>
          </p:cNvSpPr>
          <p:nvPr/>
        </p:nvSpPr>
        <p:spPr bwMode="auto">
          <a:xfrm>
            <a:off x="2555875" y="836613"/>
            <a:ext cx="1579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3bit shuffle</a:t>
            </a:r>
          </a:p>
        </p:txBody>
      </p:sp>
      <p:sp>
        <p:nvSpPr>
          <p:cNvPr id="22559" name="Text Box 127"/>
          <p:cNvSpPr txBox="1">
            <a:spLocks noChangeArrowheads="1"/>
          </p:cNvSpPr>
          <p:nvPr/>
        </p:nvSpPr>
        <p:spPr bwMode="auto">
          <a:xfrm>
            <a:off x="7092950" y="836613"/>
            <a:ext cx="1579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2bit shuffle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152400"/>
            <a:ext cx="7772400" cy="990600"/>
          </a:xfrm>
        </p:spPr>
        <p:txBody>
          <a:bodyPr/>
          <a:lstStyle/>
          <a:p>
            <a:pPr eaLnBrk="1" hangingPunct="1"/>
            <a:r>
              <a:rPr lang="en-US" altLang="ja-JP" sz="3800"/>
              <a:t>Destination</a:t>
            </a:r>
            <a:r>
              <a:rPr lang="ja-JP" altLang="en-US" sz="3800"/>
              <a:t>　</a:t>
            </a:r>
            <a:r>
              <a:rPr lang="en-US" altLang="ja-JP" sz="3800"/>
              <a:t>Routing in Baseline network</a:t>
            </a:r>
          </a:p>
        </p:txBody>
      </p:sp>
      <p:grpSp>
        <p:nvGrpSpPr>
          <p:cNvPr id="23555" name="Group 3"/>
          <p:cNvGrpSpPr>
            <a:grpSpLocks/>
          </p:cNvGrpSpPr>
          <p:nvPr/>
        </p:nvGrpSpPr>
        <p:grpSpPr bwMode="auto">
          <a:xfrm>
            <a:off x="3352800" y="1371600"/>
            <a:ext cx="762000" cy="3810000"/>
            <a:chOff x="1152" y="1008"/>
            <a:chExt cx="480" cy="2400"/>
          </a:xfrm>
        </p:grpSpPr>
        <p:grpSp>
          <p:nvGrpSpPr>
            <p:cNvPr id="23657" name="Group 4"/>
            <p:cNvGrpSpPr>
              <a:grpSpLocks/>
            </p:cNvGrpSpPr>
            <p:nvPr/>
          </p:nvGrpSpPr>
          <p:grpSpPr bwMode="auto">
            <a:xfrm>
              <a:off x="1152" y="1008"/>
              <a:ext cx="480" cy="528"/>
              <a:chOff x="1152" y="1056"/>
              <a:chExt cx="480" cy="528"/>
            </a:xfrm>
          </p:grpSpPr>
          <p:sp>
            <p:nvSpPr>
              <p:cNvPr id="23676" name="Rectangle 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77" name="Line 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78" name="Line 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79" name="Line 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80" name="Line 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58" name="Group 10"/>
            <p:cNvGrpSpPr>
              <a:grpSpLocks/>
            </p:cNvGrpSpPr>
            <p:nvPr/>
          </p:nvGrpSpPr>
          <p:grpSpPr bwMode="auto">
            <a:xfrm>
              <a:off x="1152" y="1632"/>
              <a:ext cx="480" cy="528"/>
              <a:chOff x="1152" y="1056"/>
              <a:chExt cx="480" cy="528"/>
            </a:xfrm>
          </p:grpSpPr>
          <p:sp>
            <p:nvSpPr>
              <p:cNvPr id="23671" name="Rectangle 1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72" name="Line 1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73" name="Line 1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74" name="Line 1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75" name="Line 1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59" name="Group 16"/>
            <p:cNvGrpSpPr>
              <a:grpSpLocks/>
            </p:cNvGrpSpPr>
            <p:nvPr/>
          </p:nvGrpSpPr>
          <p:grpSpPr bwMode="auto">
            <a:xfrm>
              <a:off x="1152" y="2256"/>
              <a:ext cx="480" cy="528"/>
              <a:chOff x="1152" y="1056"/>
              <a:chExt cx="480" cy="528"/>
            </a:xfrm>
          </p:grpSpPr>
          <p:sp>
            <p:nvSpPr>
              <p:cNvPr id="23666" name="Rectangle 1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67" name="Line 1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68" name="Line 1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69" name="Line 2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70" name="Line 2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60" name="Group 22"/>
            <p:cNvGrpSpPr>
              <a:grpSpLocks/>
            </p:cNvGrpSpPr>
            <p:nvPr/>
          </p:nvGrpSpPr>
          <p:grpSpPr bwMode="auto">
            <a:xfrm>
              <a:off x="1152" y="2880"/>
              <a:ext cx="480" cy="528"/>
              <a:chOff x="1152" y="1056"/>
              <a:chExt cx="480" cy="528"/>
            </a:xfrm>
          </p:grpSpPr>
          <p:sp>
            <p:nvSpPr>
              <p:cNvPr id="23661" name="Rectangle 2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62" name="Line 2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63" name="Line 2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64" name="Line 2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65" name="Line 2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3556" name="Group 28"/>
          <p:cNvGrpSpPr>
            <a:grpSpLocks/>
          </p:cNvGrpSpPr>
          <p:nvPr/>
        </p:nvGrpSpPr>
        <p:grpSpPr bwMode="auto">
          <a:xfrm>
            <a:off x="6858000" y="1371600"/>
            <a:ext cx="762000" cy="3810000"/>
            <a:chOff x="1152" y="1008"/>
            <a:chExt cx="480" cy="2400"/>
          </a:xfrm>
        </p:grpSpPr>
        <p:grpSp>
          <p:nvGrpSpPr>
            <p:cNvPr id="23633" name="Group 29"/>
            <p:cNvGrpSpPr>
              <a:grpSpLocks/>
            </p:cNvGrpSpPr>
            <p:nvPr/>
          </p:nvGrpSpPr>
          <p:grpSpPr bwMode="auto">
            <a:xfrm>
              <a:off x="1152" y="1008"/>
              <a:ext cx="480" cy="528"/>
              <a:chOff x="1152" y="1056"/>
              <a:chExt cx="480" cy="528"/>
            </a:xfrm>
          </p:grpSpPr>
          <p:sp>
            <p:nvSpPr>
              <p:cNvPr id="23652" name="Rectangle 3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53" name="Line 3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54" name="Line 3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55" name="Line 3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56" name="Line 3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34" name="Group 35"/>
            <p:cNvGrpSpPr>
              <a:grpSpLocks/>
            </p:cNvGrpSpPr>
            <p:nvPr/>
          </p:nvGrpSpPr>
          <p:grpSpPr bwMode="auto">
            <a:xfrm>
              <a:off x="1152" y="1632"/>
              <a:ext cx="480" cy="528"/>
              <a:chOff x="1152" y="1056"/>
              <a:chExt cx="480" cy="528"/>
            </a:xfrm>
          </p:grpSpPr>
          <p:sp>
            <p:nvSpPr>
              <p:cNvPr id="23647" name="Rectangle 3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48" name="Line 3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49" name="Line 3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50" name="Line 3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51" name="Line 4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35" name="Group 41"/>
            <p:cNvGrpSpPr>
              <a:grpSpLocks/>
            </p:cNvGrpSpPr>
            <p:nvPr/>
          </p:nvGrpSpPr>
          <p:grpSpPr bwMode="auto">
            <a:xfrm>
              <a:off x="1152" y="2256"/>
              <a:ext cx="480" cy="528"/>
              <a:chOff x="1152" y="1056"/>
              <a:chExt cx="480" cy="528"/>
            </a:xfrm>
          </p:grpSpPr>
          <p:sp>
            <p:nvSpPr>
              <p:cNvPr id="23642" name="Rectangle 4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43" name="Line 4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44" name="Line 4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45" name="Line 4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46" name="Line 4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36" name="Group 47"/>
            <p:cNvGrpSpPr>
              <a:grpSpLocks/>
            </p:cNvGrpSpPr>
            <p:nvPr/>
          </p:nvGrpSpPr>
          <p:grpSpPr bwMode="auto">
            <a:xfrm>
              <a:off x="1152" y="2880"/>
              <a:ext cx="480" cy="528"/>
              <a:chOff x="1152" y="1056"/>
              <a:chExt cx="480" cy="528"/>
            </a:xfrm>
          </p:grpSpPr>
          <p:sp>
            <p:nvSpPr>
              <p:cNvPr id="23637" name="Rectangle 4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38" name="Line 4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39" name="Line 5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40" name="Line 5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41" name="Line 5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3557" name="Group 53"/>
          <p:cNvGrpSpPr>
            <a:grpSpLocks/>
          </p:cNvGrpSpPr>
          <p:nvPr/>
        </p:nvGrpSpPr>
        <p:grpSpPr bwMode="auto">
          <a:xfrm>
            <a:off x="5105400" y="1371600"/>
            <a:ext cx="762000" cy="3810000"/>
            <a:chOff x="1152" y="1008"/>
            <a:chExt cx="480" cy="2400"/>
          </a:xfrm>
        </p:grpSpPr>
        <p:grpSp>
          <p:nvGrpSpPr>
            <p:cNvPr id="23609" name="Group 54"/>
            <p:cNvGrpSpPr>
              <a:grpSpLocks/>
            </p:cNvGrpSpPr>
            <p:nvPr/>
          </p:nvGrpSpPr>
          <p:grpSpPr bwMode="auto">
            <a:xfrm>
              <a:off x="1152" y="1008"/>
              <a:ext cx="480" cy="528"/>
              <a:chOff x="1152" y="1056"/>
              <a:chExt cx="480" cy="528"/>
            </a:xfrm>
          </p:grpSpPr>
          <p:sp>
            <p:nvSpPr>
              <p:cNvPr id="23628" name="Rectangle 5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29" name="Line 5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30" name="Line 5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31" name="Line 5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32" name="Line 5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10" name="Group 60"/>
            <p:cNvGrpSpPr>
              <a:grpSpLocks/>
            </p:cNvGrpSpPr>
            <p:nvPr/>
          </p:nvGrpSpPr>
          <p:grpSpPr bwMode="auto">
            <a:xfrm>
              <a:off x="1152" y="1632"/>
              <a:ext cx="480" cy="528"/>
              <a:chOff x="1152" y="1056"/>
              <a:chExt cx="480" cy="528"/>
            </a:xfrm>
          </p:grpSpPr>
          <p:sp>
            <p:nvSpPr>
              <p:cNvPr id="23623" name="Rectangle 6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24" name="Line 6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25" name="Line 6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26" name="Line 6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27" name="Line 6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11" name="Group 66"/>
            <p:cNvGrpSpPr>
              <a:grpSpLocks/>
            </p:cNvGrpSpPr>
            <p:nvPr/>
          </p:nvGrpSpPr>
          <p:grpSpPr bwMode="auto">
            <a:xfrm>
              <a:off x="1152" y="2256"/>
              <a:ext cx="480" cy="528"/>
              <a:chOff x="1152" y="1056"/>
              <a:chExt cx="480" cy="528"/>
            </a:xfrm>
          </p:grpSpPr>
          <p:sp>
            <p:nvSpPr>
              <p:cNvPr id="23618" name="Rectangle 6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19" name="Line 6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20" name="Line 6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21" name="Line 7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22" name="Line 7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612" name="Group 72"/>
            <p:cNvGrpSpPr>
              <a:grpSpLocks/>
            </p:cNvGrpSpPr>
            <p:nvPr/>
          </p:nvGrpSpPr>
          <p:grpSpPr bwMode="auto">
            <a:xfrm>
              <a:off x="1152" y="2880"/>
              <a:ext cx="480" cy="528"/>
              <a:chOff x="1152" y="1056"/>
              <a:chExt cx="480" cy="528"/>
            </a:xfrm>
          </p:grpSpPr>
          <p:sp>
            <p:nvSpPr>
              <p:cNvPr id="23613" name="Rectangle 7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14" name="Line 7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15" name="Line 7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16" name="Line 7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17" name="Line 7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3558" name="Group 78"/>
          <p:cNvGrpSpPr>
            <a:grpSpLocks/>
          </p:cNvGrpSpPr>
          <p:nvPr/>
        </p:nvGrpSpPr>
        <p:grpSpPr bwMode="auto">
          <a:xfrm flipH="1">
            <a:off x="4114800" y="1600200"/>
            <a:ext cx="990600" cy="3352800"/>
            <a:chOff x="2016" y="1008"/>
            <a:chExt cx="624" cy="2112"/>
          </a:xfrm>
        </p:grpSpPr>
        <p:sp>
          <p:nvSpPr>
            <p:cNvPr id="23601" name="Line 7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02" name="Line 8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03" name="Line 8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04" name="Line 8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05" name="Line 8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06" name="Line 8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07" name="Line 8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608" name="Line 8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3559" name="Group 87"/>
          <p:cNvGrpSpPr>
            <a:grpSpLocks/>
          </p:cNvGrpSpPr>
          <p:nvPr/>
        </p:nvGrpSpPr>
        <p:grpSpPr bwMode="auto">
          <a:xfrm>
            <a:off x="2362200" y="1447800"/>
            <a:ext cx="641350" cy="3810000"/>
            <a:chOff x="336" y="864"/>
            <a:chExt cx="404" cy="2400"/>
          </a:xfrm>
        </p:grpSpPr>
        <p:sp>
          <p:nvSpPr>
            <p:cNvPr id="23593" name="Text Box 88"/>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3594" name="Text Box 89"/>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3595" name="Text Box 90"/>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3596" name="Text Box 91"/>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3597" name="Text Box 92"/>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3598" name="Text Box 93"/>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3599" name="Text Box 94"/>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3600" name="Text Box 95"/>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23560" name="Group 96"/>
          <p:cNvGrpSpPr>
            <a:grpSpLocks/>
          </p:cNvGrpSpPr>
          <p:nvPr/>
        </p:nvGrpSpPr>
        <p:grpSpPr bwMode="auto">
          <a:xfrm>
            <a:off x="7772400" y="1447800"/>
            <a:ext cx="641350" cy="3810000"/>
            <a:chOff x="336" y="864"/>
            <a:chExt cx="404" cy="2400"/>
          </a:xfrm>
        </p:grpSpPr>
        <p:sp>
          <p:nvSpPr>
            <p:cNvPr id="23585" name="Text Box 9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3586" name="Text Box 9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3587" name="Text Box 9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3588" name="Text Box 10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3589" name="Text Box 10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3590" name="Text Box 10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3591" name="Text Box 10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3592" name="Text Box 10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sp>
        <p:nvSpPr>
          <p:cNvPr id="23561" name="Line 105"/>
          <p:cNvSpPr>
            <a:spLocks noChangeShapeType="1"/>
          </p:cNvSpPr>
          <p:nvPr/>
        </p:nvSpPr>
        <p:spPr bwMode="auto">
          <a:xfrm>
            <a:off x="5867400" y="16002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2" name="Line 106"/>
          <p:cNvSpPr>
            <a:spLocks noChangeShapeType="1"/>
          </p:cNvSpPr>
          <p:nvPr/>
        </p:nvSpPr>
        <p:spPr bwMode="auto">
          <a:xfrm>
            <a:off x="5867400" y="19812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3" name="Line 107"/>
          <p:cNvSpPr>
            <a:spLocks noChangeShapeType="1"/>
          </p:cNvSpPr>
          <p:nvPr/>
        </p:nvSpPr>
        <p:spPr bwMode="auto">
          <a:xfrm flipV="1">
            <a:off x="5867400" y="19812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4" name="Line 108"/>
          <p:cNvSpPr>
            <a:spLocks noChangeShapeType="1"/>
          </p:cNvSpPr>
          <p:nvPr/>
        </p:nvSpPr>
        <p:spPr bwMode="auto">
          <a:xfrm>
            <a:off x="5867400" y="29718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5" name="Line 109"/>
          <p:cNvSpPr>
            <a:spLocks noChangeShapeType="1"/>
          </p:cNvSpPr>
          <p:nvPr/>
        </p:nvSpPr>
        <p:spPr bwMode="auto">
          <a:xfrm>
            <a:off x="5867400" y="35814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6" name="Line 110"/>
          <p:cNvSpPr>
            <a:spLocks noChangeShapeType="1"/>
          </p:cNvSpPr>
          <p:nvPr/>
        </p:nvSpPr>
        <p:spPr bwMode="auto">
          <a:xfrm>
            <a:off x="5867400" y="39624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7" name="Line 111"/>
          <p:cNvSpPr>
            <a:spLocks noChangeShapeType="1"/>
          </p:cNvSpPr>
          <p:nvPr/>
        </p:nvSpPr>
        <p:spPr bwMode="auto">
          <a:xfrm flipV="1">
            <a:off x="5867400" y="39624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8" name="Line 112"/>
          <p:cNvSpPr>
            <a:spLocks noChangeShapeType="1"/>
          </p:cNvSpPr>
          <p:nvPr/>
        </p:nvSpPr>
        <p:spPr bwMode="auto">
          <a:xfrm>
            <a:off x="5867400" y="49530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3569" name="Text Box 113"/>
          <p:cNvSpPr txBox="1">
            <a:spLocks noChangeArrowheads="1"/>
          </p:cNvSpPr>
          <p:nvPr/>
        </p:nvSpPr>
        <p:spPr bwMode="auto">
          <a:xfrm>
            <a:off x="1431925" y="5375275"/>
            <a:ext cx="3221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Just like Omega network</a:t>
            </a:r>
          </a:p>
        </p:txBody>
      </p:sp>
      <p:grpSp>
        <p:nvGrpSpPr>
          <p:cNvPr id="122994" name="Group 114"/>
          <p:cNvGrpSpPr>
            <a:grpSpLocks/>
          </p:cNvGrpSpPr>
          <p:nvPr/>
        </p:nvGrpSpPr>
        <p:grpSpPr bwMode="auto">
          <a:xfrm>
            <a:off x="3505200" y="1793875"/>
            <a:ext cx="1752600" cy="1787525"/>
            <a:chOff x="2208" y="1130"/>
            <a:chExt cx="1104" cy="1126"/>
          </a:xfrm>
        </p:grpSpPr>
        <p:grpSp>
          <p:nvGrpSpPr>
            <p:cNvPr id="23580" name="Group 115"/>
            <p:cNvGrpSpPr>
              <a:grpSpLocks/>
            </p:cNvGrpSpPr>
            <p:nvPr/>
          </p:nvGrpSpPr>
          <p:grpSpPr bwMode="auto">
            <a:xfrm>
              <a:off x="2208" y="1248"/>
              <a:ext cx="1104" cy="1008"/>
              <a:chOff x="2208" y="1248"/>
              <a:chExt cx="1104" cy="1008"/>
            </a:xfrm>
          </p:grpSpPr>
          <p:sp>
            <p:nvSpPr>
              <p:cNvPr id="23582" name="Line 116"/>
              <p:cNvSpPr>
                <a:spLocks noChangeShapeType="1"/>
              </p:cNvSpPr>
              <p:nvPr/>
            </p:nvSpPr>
            <p:spPr bwMode="auto">
              <a:xfrm>
                <a:off x="2208" y="1248"/>
                <a:ext cx="384"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83" name="Line 117"/>
              <p:cNvSpPr>
                <a:spLocks noChangeShapeType="1"/>
              </p:cNvSpPr>
              <p:nvPr/>
            </p:nvSpPr>
            <p:spPr bwMode="auto">
              <a:xfrm>
                <a:off x="2592" y="1248"/>
                <a:ext cx="624" cy="1008"/>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84" name="Line 118"/>
              <p:cNvSpPr>
                <a:spLocks noChangeShapeType="1"/>
              </p:cNvSpPr>
              <p:nvPr/>
            </p:nvSpPr>
            <p:spPr bwMode="auto">
              <a:xfrm>
                <a:off x="3216" y="2256"/>
                <a:ext cx="96"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581" name="Text Box 119"/>
            <p:cNvSpPr txBox="1">
              <a:spLocks noChangeArrowheads="1"/>
            </p:cNvSpPr>
            <p:nvPr/>
          </p:nvSpPr>
          <p:spPr bwMode="auto">
            <a:xfrm>
              <a:off x="2678" y="113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a:t>
              </a:r>
            </a:p>
          </p:txBody>
        </p:sp>
      </p:grpSp>
      <p:grpSp>
        <p:nvGrpSpPr>
          <p:cNvPr id="123000" name="Group 120"/>
          <p:cNvGrpSpPr>
            <a:grpSpLocks/>
          </p:cNvGrpSpPr>
          <p:nvPr/>
        </p:nvGrpSpPr>
        <p:grpSpPr bwMode="auto">
          <a:xfrm>
            <a:off x="5257800" y="3470275"/>
            <a:ext cx="1600200" cy="1101725"/>
            <a:chOff x="3312" y="2186"/>
            <a:chExt cx="1008" cy="694"/>
          </a:xfrm>
        </p:grpSpPr>
        <p:grpSp>
          <p:nvGrpSpPr>
            <p:cNvPr id="23575" name="Group 121"/>
            <p:cNvGrpSpPr>
              <a:grpSpLocks/>
            </p:cNvGrpSpPr>
            <p:nvPr/>
          </p:nvGrpSpPr>
          <p:grpSpPr bwMode="auto">
            <a:xfrm>
              <a:off x="3312" y="2256"/>
              <a:ext cx="1008" cy="624"/>
              <a:chOff x="3312" y="2256"/>
              <a:chExt cx="1008" cy="624"/>
            </a:xfrm>
          </p:grpSpPr>
          <p:sp>
            <p:nvSpPr>
              <p:cNvPr id="23577" name="Line 122"/>
              <p:cNvSpPr>
                <a:spLocks noChangeShapeType="1"/>
              </p:cNvSpPr>
              <p:nvPr/>
            </p:nvSpPr>
            <p:spPr bwMode="auto">
              <a:xfrm>
                <a:off x="3312" y="2256"/>
                <a:ext cx="288" cy="24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78" name="Line 123"/>
              <p:cNvSpPr>
                <a:spLocks noChangeShapeType="1"/>
              </p:cNvSpPr>
              <p:nvPr/>
            </p:nvSpPr>
            <p:spPr bwMode="auto">
              <a:xfrm>
                <a:off x="3600" y="2496"/>
                <a:ext cx="96"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79" name="Line 124"/>
              <p:cNvSpPr>
                <a:spLocks noChangeShapeType="1"/>
              </p:cNvSpPr>
              <p:nvPr/>
            </p:nvSpPr>
            <p:spPr bwMode="auto">
              <a:xfrm>
                <a:off x="3696" y="2496"/>
                <a:ext cx="624" cy="384"/>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3576" name="Text Box 125"/>
            <p:cNvSpPr txBox="1">
              <a:spLocks noChangeArrowheads="1"/>
            </p:cNvSpPr>
            <p:nvPr/>
          </p:nvSpPr>
          <p:spPr bwMode="auto">
            <a:xfrm>
              <a:off x="3590" y="2186"/>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a:t>
              </a:r>
            </a:p>
          </p:txBody>
        </p:sp>
      </p:grpSp>
      <p:grpSp>
        <p:nvGrpSpPr>
          <p:cNvPr id="123006" name="Group 126"/>
          <p:cNvGrpSpPr>
            <a:grpSpLocks/>
          </p:cNvGrpSpPr>
          <p:nvPr/>
        </p:nvGrpSpPr>
        <p:grpSpPr bwMode="auto">
          <a:xfrm>
            <a:off x="6858000" y="4079875"/>
            <a:ext cx="1082675" cy="492125"/>
            <a:chOff x="4320" y="2570"/>
            <a:chExt cx="682" cy="310"/>
          </a:xfrm>
        </p:grpSpPr>
        <p:sp>
          <p:nvSpPr>
            <p:cNvPr id="23573" name="Line 127"/>
            <p:cNvSpPr>
              <a:spLocks noChangeShapeType="1"/>
            </p:cNvSpPr>
            <p:nvPr/>
          </p:nvSpPr>
          <p:spPr bwMode="auto">
            <a:xfrm>
              <a:off x="4320" y="2880"/>
              <a:ext cx="48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74" name="Text Box 128"/>
            <p:cNvSpPr txBox="1">
              <a:spLocks noChangeArrowheads="1"/>
            </p:cNvSpPr>
            <p:nvPr/>
          </p:nvSpPr>
          <p:spPr bwMode="auto">
            <a:xfrm>
              <a:off x="4790" y="2570"/>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229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2300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230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ja-JP" sz="3200" dirty="0"/>
              <a:t>Indirect (Centralized) interconnection networks</a:t>
            </a:r>
          </a:p>
        </p:txBody>
      </p:sp>
      <p:sp>
        <p:nvSpPr>
          <p:cNvPr id="6147" name="Rectangle 3"/>
          <p:cNvSpPr>
            <a:spLocks noGrp="1" noChangeArrowheads="1"/>
          </p:cNvSpPr>
          <p:nvPr>
            <p:ph type="body" idx="1"/>
          </p:nvPr>
        </p:nvSpPr>
        <p:spPr/>
        <p:txBody>
          <a:bodyPr/>
          <a:lstStyle/>
          <a:p>
            <a:pPr eaLnBrk="1" hangingPunct="1"/>
            <a:r>
              <a:rPr lang="en-US" altLang="ja-JP" dirty="0"/>
              <a:t>Symmetric:</a:t>
            </a:r>
          </a:p>
          <a:p>
            <a:pPr lvl="1" eaLnBrk="1" hangingPunct="1"/>
            <a:r>
              <a:rPr lang="en-US" altLang="ja-JP" dirty="0"/>
              <a:t>MIN (Multistage Interconnection Networks)</a:t>
            </a:r>
          </a:p>
          <a:p>
            <a:pPr lvl="1" eaLnBrk="1" hangingPunct="1"/>
            <a:r>
              <a:rPr lang="en-US" altLang="ja-JP" dirty="0"/>
              <a:t>Each node is connected with equal latency and bandwidth</a:t>
            </a:r>
          </a:p>
          <a:p>
            <a:pPr eaLnBrk="1" hangingPunct="1"/>
            <a:r>
              <a:rPr lang="en-US" altLang="ja-JP" dirty="0"/>
              <a:t>Asymmetric:</a:t>
            </a:r>
          </a:p>
          <a:p>
            <a:pPr lvl="1" eaLnBrk="1" hangingPunct="1"/>
            <a:r>
              <a:rPr lang="en-US" altLang="ja-JP" dirty="0"/>
              <a:t>Fat-tree, base-m n-cube, etc.</a:t>
            </a:r>
          </a:p>
          <a:p>
            <a:pPr lvl="1" eaLnBrk="1" hangingPunct="1"/>
            <a:r>
              <a:rPr lang="en-US" altLang="ja-JP" dirty="0"/>
              <a:t>Locality of communication can be used.</a:t>
            </a:r>
          </a:p>
          <a:p>
            <a:pPr lvl="1" eaLnBrk="1" hangingPunct="1"/>
            <a:endParaRPr lang="en-US" altLang="ja-JP" dirty="0"/>
          </a:p>
        </p:txBody>
      </p:sp>
      <p:sp>
        <p:nvSpPr>
          <p:cNvPr id="6148" name="正方形/長方形 1"/>
          <p:cNvSpPr>
            <a:spLocks noChangeArrowheads="1"/>
          </p:cNvSpPr>
          <p:nvPr/>
        </p:nvSpPr>
        <p:spPr bwMode="auto">
          <a:xfrm>
            <a:off x="323850" y="1417638"/>
            <a:ext cx="8640763" cy="2082800"/>
          </a:xfrm>
          <a:prstGeom prst="rect">
            <a:avLst/>
          </a:prstGeom>
          <a:noFill/>
          <a:ln w="2857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066800" y="152400"/>
            <a:ext cx="7772400" cy="990600"/>
          </a:xfrm>
        </p:spPr>
        <p:txBody>
          <a:bodyPr/>
          <a:lstStyle/>
          <a:p>
            <a:pPr eaLnBrk="1" hangingPunct="1"/>
            <a:r>
              <a:rPr lang="en-US" altLang="ja-JP"/>
              <a:t>Partitioning in Baseline</a:t>
            </a:r>
          </a:p>
        </p:txBody>
      </p:sp>
      <p:grpSp>
        <p:nvGrpSpPr>
          <p:cNvPr id="24579" name="Group 3"/>
          <p:cNvGrpSpPr>
            <a:grpSpLocks/>
          </p:cNvGrpSpPr>
          <p:nvPr/>
        </p:nvGrpSpPr>
        <p:grpSpPr bwMode="auto">
          <a:xfrm>
            <a:off x="3352800" y="1371600"/>
            <a:ext cx="762000" cy="838200"/>
            <a:chOff x="1152" y="1056"/>
            <a:chExt cx="480" cy="528"/>
          </a:xfrm>
        </p:grpSpPr>
        <p:sp>
          <p:nvSpPr>
            <p:cNvPr id="24682" name="Rectangle 4"/>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83" name="Line 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84" name="Line 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85" name="Line 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86" name="Line 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0" name="Group 9"/>
          <p:cNvGrpSpPr>
            <a:grpSpLocks/>
          </p:cNvGrpSpPr>
          <p:nvPr/>
        </p:nvGrpSpPr>
        <p:grpSpPr bwMode="auto">
          <a:xfrm>
            <a:off x="3352800" y="2362200"/>
            <a:ext cx="762000" cy="838200"/>
            <a:chOff x="1152" y="1056"/>
            <a:chExt cx="480" cy="528"/>
          </a:xfrm>
        </p:grpSpPr>
        <p:sp>
          <p:nvSpPr>
            <p:cNvPr id="24677" name="Rectangle 10"/>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78" name="Line 1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79" name="Line 1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80" name="Line 1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81" name="Line 1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1" name="Group 15"/>
          <p:cNvGrpSpPr>
            <a:grpSpLocks/>
          </p:cNvGrpSpPr>
          <p:nvPr/>
        </p:nvGrpSpPr>
        <p:grpSpPr bwMode="auto">
          <a:xfrm>
            <a:off x="3352800" y="3352800"/>
            <a:ext cx="762000" cy="838200"/>
            <a:chOff x="1152" y="1056"/>
            <a:chExt cx="480" cy="528"/>
          </a:xfrm>
        </p:grpSpPr>
        <p:sp>
          <p:nvSpPr>
            <p:cNvPr id="24672" name="Rectangle 16"/>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73" name="Line 1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74" name="Line 1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75" name="Line 1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76" name="Line 2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2" name="Group 21"/>
          <p:cNvGrpSpPr>
            <a:grpSpLocks/>
          </p:cNvGrpSpPr>
          <p:nvPr/>
        </p:nvGrpSpPr>
        <p:grpSpPr bwMode="auto">
          <a:xfrm>
            <a:off x="3352800" y="4343400"/>
            <a:ext cx="762000" cy="838200"/>
            <a:chOff x="1152" y="1056"/>
            <a:chExt cx="480" cy="528"/>
          </a:xfrm>
        </p:grpSpPr>
        <p:sp>
          <p:nvSpPr>
            <p:cNvPr id="24667" name="Rectangle 22"/>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68" name="Line 2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69" name="Line 2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70" name="Line 2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71" name="Line 2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3" name="Group 27"/>
          <p:cNvGrpSpPr>
            <a:grpSpLocks/>
          </p:cNvGrpSpPr>
          <p:nvPr/>
        </p:nvGrpSpPr>
        <p:grpSpPr bwMode="auto">
          <a:xfrm>
            <a:off x="6858000" y="1371600"/>
            <a:ext cx="762000" cy="838200"/>
            <a:chOff x="1152" y="1056"/>
            <a:chExt cx="480" cy="528"/>
          </a:xfrm>
        </p:grpSpPr>
        <p:sp>
          <p:nvSpPr>
            <p:cNvPr id="24662" name="Rectangle 28"/>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63" name="Line 2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64" name="Line 3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65" name="Line 3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66" name="Line 3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4" name="Group 33"/>
          <p:cNvGrpSpPr>
            <a:grpSpLocks/>
          </p:cNvGrpSpPr>
          <p:nvPr/>
        </p:nvGrpSpPr>
        <p:grpSpPr bwMode="auto">
          <a:xfrm>
            <a:off x="6858000" y="2362200"/>
            <a:ext cx="762000" cy="838200"/>
            <a:chOff x="1152" y="1056"/>
            <a:chExt cx="480" cy="528"/>
          </a:xfrm>
        </p:grpSpPr>
        <p:sp>
          <p:nvSpPr>
            <p:cNvPr id="24657" name="Rectangle 34"/>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58" name="Line 3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59" name="Line 3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60" name="Line 3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61" name="Line 3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5" name="Group 39"/>
          <p:cNvGrpSpPr>
            <a:grpSpLocks/>
          </p:cNvGrpSpPr>
          <p:nvPr/>
        </p:nvGrpSpPr>
        <p:grpSpPr bwMode="auto">
          <a:xfrm>
            <a:off x="6858000" y="3352800"/>
            <a:ext cx="762000" cy="838200"/>
            <a:chOff x="1152" y="1056"/>
            <a:chExt cx="480" cy="528"/>
          </a:xfrm>
        </p:grpSpPr>
        <p:sp>
          <p:nvSpPr>
            <p:cNvPr id="24652" name="Rectangle 40"/>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53" name="Line 4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54" name="Line 4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55" name="Line 4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56" name="Line 4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6" name="Group 45"/>
          <p:cNvGrpSpPr>
            <a:grpSpLocks/>
          </p:cNvGrpSpPr>
          <p:nvPr/>
        </p:nvGrpSpPr>
        <p:grpSpPr bwMode="auto">
          <a:xfrm>
            <a:off x="6858000" y="4343400"/>
            <a:ext cx="762000" cy="838200"/>
            <a:chOff x="1152" y="1056"/>
            <a:chExt cx="480" cy="528"/>
          </a:xfrm>
        </p:grpSpPr>
        <p:sp>
          <p:nvSpPr>
            <p:cNvPr id="24647" name="Rectangle 46"/>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48" name="Line 4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49" name="Line 4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50" name="Line 4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51" name="Line 5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7" name="Group 51"/>
          <p:cNvGrpSpPr>
            <a:grpSpLocks/>
          </p:cNvGrpSpPr>
          <p:nvPr/>
        </p:nvGrpSpPr>
        <p:grpSpPr bwMode="auto">
          <a:xfrm>
            <a:off x="5105400" y="1371600"/>
            <a:ext cx="762000" cy="838200"/>
            <a:chOff x="1152" y="1056"/>
            <a:chExt cx="480" cy="528"/>
          </a:xfrm>
        </p:grpSpPr>
        <p:sp>
          <p:nvSpPr>
            <p:cNvPr id="24642" name="Rectangle 52"/>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43" name="Line 5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44" name="Line 5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45" name="Line 5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46" name="Line 5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8" name="Group 57"/>
          <p:cNvGrpSpPr>
            <a:grpSpLocks/>
          </p:cNvGrpSpPr>
          <p:nvPr/>
        </p:nvGrpSpPr>
        <p:grpSpPr bwMode="auto">
          <a:xfrm>
            <a:off x="5105400" y="2362200"/>
            <a:ext cx="762000" cy="838200"/>
            <a:chOff x="1152" y="1056"/>
            <a:chExt cx="480" cy="528"/>
          </a:xfrm>
        </p:grpSpPr>
        <p:sp>
          <p:nvSpPr>
            <p:cNvPr id="24637" name="Rectangle 58"/>
            <p:cNvSpPr>
              <a:spLocks noChangeArrowheads="1"/>
            </p:cNvSpPr>
            <p:nvPr/>
          </p:nvSpPr>
          <p:spPr bwMode="auto">
            <a:xfrm>
              <a:off x="1248" y="1056"/>
              <a:ext cx="288" cy="528"/>
            </a:xfrm>
            <a:prstGeom prst="rect">
              <a:avLst/>
            </a:prstGeom>
            <a:solidFill>
              <a:srgbClr val="0000FF"/>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38" name="Line 5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39" name="Line 6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40" name="Line 6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41" name="Line 6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89" name="Group 63"/>
          <p:cNvGrpSpPr>
            <a:grpSpLocks/>
          </p:cNvGrpSpPr>
          <p:nvPr/>
        </p:nvGrpSpPr>
        <p:grpSpPr bwMode="auto">
          <a:xfrm>
            <a:off x="5105400" y="3352800"/>
            <a:ext cx="762000" cy="838200"/>
            <a:chOff x="1152" y="1056"/>
            <a:chExt cx="480" cy="528"/>
          </a:xfrm>
        </p:grpSpPr>
        <p:sp>
          <p:nvSpPr>
            <p:cNvPr id="24632" name="Rectangle 64"/>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33" name="Line 6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34" name="Line 6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35" name="Line 6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36" name="Line 6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90" name="Group 69"/>
          <p:cNvGrpSpPr>
            <a:grpSpLocks/>
          </p:cNvGrpSpPr>
          <p:nvPr/>
        </p:nvGrpSpPr>
        <p:grpSpPr bwMode="auto">
          <a:xfrm>
            <a:off x="5105400" y="4343400"/>
            <a:ext cx="762000" cy="838200"/>
            <a:chOff x="1152" y="1056"/>
            <a:chExt cx="480" cy="528"/>
          </a:xfrm>
        </p:grpSpPr>
        <p:sp>
          <p:nvSpPr>
            <p:cNvPr id="24627" name="Rectangle 70"/>
            <p:cNvSpPr>
              <a:spLocks noChangeArrowheads="1"/>
            </p:cNvSpPr>
            <p:nvPr/>
          </p:nvSpPr>
          <p:spPr bwMode="auto">
            <a:xfrm>
              <a:off x="1248" y="1056"/>
              <a:ext cx="288" cy="528"/>
            </a:xfrm>
            <a:prstGeom prst="rect">
              <a:avLst/>
            </a:prstGeom>
            <a:solidFill>
              <a:srgbClr val="FF3300"/>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628" name="Line 7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29" name="Line 7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30" name="Line 7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31" name="Line 7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91" name="Group 75"/>
          <p:cNvGrpSpPr>
            <a:grpSpLocks/>
          </p:cNvGrpSpPr>
          <p:nvPr/>
        </p:nvGrpSpPr>
        <p:grpSpPr bwMode="auto">
          <a:xfrm flipH="1">
            <a:off x="4114800" y="1600200"/>
            <a:ext cx="990600" cy="3352800"/>
            <a:chOff x="2016" y="1008"/>
            <a:chExt cx="624" cy="2112"/>
          </a:xfrm>
        </p:grpSpPr>
        <p:sp>
          <p:nvSpPr>
            <p:cNvPr id="24619" name="Line 76"/>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20" name="Line 77"/>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21" name="Line 78"/>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22" name="Line 79"/>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23" name="Line 80"/>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24" name="Line 81"/>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25" name="Line 82"/>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26" name="Line 83"/>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4592" name="Group 84"/>
          <p:cNvGrpSpPr>
            <a:grpSpLocks/>
          </p:cNvGrpSpPr>
          <p:nvPr/>
        </p:nvGrpSpPr>
        <p:grpSpPr bwMode="auto">
          <a:xfrm>
            <a:off x="2362200" y="1447800"/>
            <a:ext cx="641350" cy="3810000"/>
            <a:chOff x="336" y="864"/>
            <a:chExt cx="404" cy="2400"/>
          </a:xfrm>
        </p:grpSpPr>
        <p:sp>
          <p:nvSpPr>
            <p:cNvPr id="24611" name="Text Box 85"/>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4612" name="Text Box 86"/>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4613" name="Text Box 87"/>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4614" name="Text Box 88"/>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4615" name="Text Box 89"/>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4616" name="Text Box 90"/>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4617" name="Text Box 91"/>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4618" name="Text Box 92"/>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24593" name="Group 93"/>
          <p:cNvGrpSpPr>
            <a:grpSpLocks/>
          </p:cNvGrpSpPr>
          <p:nvPr/>
        </p:nvGrpSpPr>
        <p:grpSpPr bwMode="auto">
          <a:xfrm>
            <a:off x="7772400" y="1447800"/>
            <a:ext cx="641350" cy="3810000"/>
            <a:chOff x="336" y="864"/>
            <a:chExt cx="404" cy="2400"/>
          </a:xfrm>
        </p:grpSpPr>
        <p:sp>
          <p:nvSpPr>
            <p:cNvPr id="24603" name="Text Box 94"/>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4604" name="Text Box 95"/>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4605" name="Text Box 96"/>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4606" name="Text Box 97"/>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4607" name="Text Box 98"/>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4608" name="Text Box 99"/>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4609" name="Text Box 100"/>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4610" name="Text Box 101"/>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sp>
        <p:nvSpPr>
          <p:cNvPr id="24594" name="Line 102"/>
          <p:cNvSpPr>
            <a:spLocks noChangeShapeType="1"/>
          </p:cNvSpPr>
          <p:nvPr/>
        </p:nvSpPr>
        <p:spPr bwMode="auto">
          <a:xfrm>
            <a:off x="5867400" y="16002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595" name="Line 103"/>
          <p:cNvSpPr>
            <a:spLocks noChangeShapeType="1"/>
          </p:cNvSpPr>
          <p:nvPr/>
        </p:nvSpPr>
        <p:spPr bwMode="auto">
          <a:xfrm>
            <a:off x="5867400" y="19812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596" name="Line 104"/>
          <p:cNvSpPr>
            <a:spLocks noChangeShapeType="1"/>
          </p:cNvSpPr>
          <p:nvPr/>
        </p:nvSpPr>
        <p:spPr bwMode="auto">
          <a:xfrm flipV="1">
            <a:off x="5867400" y="19812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597" name="Line 105"/>
          <p:cNvSpPr>
            <a:spLocks noChangeShapeType="1"/>
          </p:cNvSpPr>
          <p:nvPr/>
        </p:nvSpPr>
        <p:spPr bwMode="auto">
          <a:xfrm>
            <a:off x="5867400" y="29718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598" name="Line 106"/>
          <p:cNvSpPr>
            <a:spLocks noChangeShapeType="1"/>
          </p:cNvSpPr>
          <p:nvPr/>
        </p:nvSpPr>
        <p:spPr bwMode="auto">
          <a:xfrm>
            <a:off x="5867400" y="35814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599" name="Line 107"/>
          <p:cNvSpPr>
            <a:spLocks noChangeShapeType="1"/>
          </p:cNvSpPr>
          <p:nvPr/>
        </p:nvSpPr>
        <p:spPr bwMode="auto">
          <a:xfrm>
            <a:off x="5867400" y="39624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00" name="Line 108"/>
          <p:cNvSpPr>
            <a:spLocks noChangeShapeType="1"/>
          </p:cNvSpPr>
          <p:nvPr/>
        </p:nvSpPr>
        <p:spPr bwMode="auto">
          <a:xfrm flipV="1">
            <a:off x="5867400" y="3962400"/>
            <a:ext cx="990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01" name="Line 109"/>
          <p:cNvSpPr>
            <a:spLocks noChangeShapeType="1"/>
          </p:cNvSpPr>
          <p:nvPr/>
        </p:nvSpPr>
        <p:spPr bwMode="auto">
          <a:xfrm>
            <a:off x="5867400" y="49530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4602" name="Line 110"/>
          <p:cNvSpPr>
            <a:spLocks noChangeShapeType="1"/>
          </p:cNvSpPr>
          <p:nvPr/>
        </p:nvSpPr>
        <p:spPr bwMode="auto">
          <a:xfrm>
            <a:off x="3124200" y="3276600"/>
            <a:ext cx="54864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ja-JP"/>
              <a:t>Baseline network</a:t>
            </a:r>
          </a:p>
        </p:txBody>
      </p:sp>
      <p:sp>
        <p:nvSpPr>
          <p:cNvPr id="25603" name="Rectangle 3"/>
          <p:cNvSpPr>
            <a:spLocks noGrp="1" noChangeArrowheads="1"/>
          </p:cNvSpPr>
          <p:nvPr>
            <p:ph type="body" idx="1"/>
          </p:nvPr>
        </p:nvSpPr>
        <p:spPr/>
        <p:txBody>
          <a:bodyPr/>
          <a:lstStyle/>
          <a:p>
            <a:pPr eaLnBrk="1" hangingPunct="1"/>
            <a:r>
              <a:rPr lang="en-US" altLang="ja-JP"/>
              <a:t>Providing both benefits of Omega and Generalized</a:t>
            </a:r>
            <a:r>
              <a:rPr lang="ja-JP" altLang="en-US"/>
              <a:t>　</a:t>
            </a:r>
            <a:r>
              <a:rPr lang="en-US" altLang="ja-JP"/>
              <a:t>Cube</a:t>
            </a:r>
          </a:p>
          <a:p>
            <a:pPr lvl="1" eaLnBrk="1" hangingPunct="1"/>
            <a:r>
              <a:rPr lang="en-US" altLang="ja-JP"/>
              <a:t>Destination</a:t>
            </a:r>
            <a:r>
              <a:rPr lang="ja-JP" altLang="en-US"/>
              <a:t>　</a:t>
            </a:r>
            <a:r>
              <a:rPr lang="en-US" altLang="ja-JP"/>
              <a:t>Routing</a:t>
            </a:r>
          </a:p>
          <a:p>
            <a:pPr lvl="1" eaLnBrk="1" hangingPunct="1"/>
            <a:r>
              <a:rPr lang="en-US" altLang="ja-JP"/>
              <a:t>Partitioning</a:t>
            </a:r>
          </a:p>
          <a:p>
            <a:pPr lvl="1" eaLnBrk="1" hangingPunct="1"/>
            <a:r>
              <a:rPr lang="en-US" altLang="ja-JP"/>
              <a:t>Expandability</a:t>
            </a:r>
          </a:p>
          <a:p>
            <a:pPr eaLnBrk="1" hangingPunct="1"/>
            <a:r>
              <a:rPr lang="en-US" altLang="ja-JP"/>
              <a:t>Used in NEC’s Cenju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ja-JP"/>
              <a:t>Quiz</a:t>
            </a:r>
          </a:p>
        </p:txBody>
      </p:sp>
      <p:sp>
        <p:nvSpPr>
          <p:cNvPr id="26627" name="Rectangle 3"/>
          <p:cNvSpPr>
            <a:spLocks noGrp="1" noChangeArrowheads="1"/>
          </p:cNvSpPr>
          <p:nvPr>
            <p:ph type="body" idx="1"/>
          </p:nvPr>
        </p:nvSpPr>
        <p:spPr/>
        <p:txBody>
          <a:bodyPr/>
          <a:lstStyle/>
          <a:p>
            <a:pPr eaLnBrk="1" hangingPunct="1"/>
            <a:r>
              <a:rPr lang="en-US" altLang="ja-JP"/>
              <a:t>Assume that 2x2 crossbar Is used for a switching element of 32inputs Omega network. For making the calculation simple, only 1bit is used for each input. Calculate the number of cross-points used in the network, and compare with 32inputs crossbar switch.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371600" y="152400"/>
            <a:ext cx="7772400" cy="990600"/>
          </a:xfrm>
        </p:spPr>
        <p:txBody>
          <a:bodyPr/>
          <a:lstStyle/>
          <a:p>
            <a:pPr eaLnBrk="1" hangingPunct="1"/>
            <a:r>
              <a:rPr lang="en-US" altLang="ja-JP"/>
              <a:t>Π network</a:t>
            </a:r>
          </a:p>
        </p:txBody>
      </p:sp>
      <p:sp>
        <p:nvSpPr>
          <p:cNvPr id="27651" name="Rectangle 3"/>
          <p:cNvSpPr>
            <a:spLocks noGrp="1" noChangeArrowheads="1"/>
          </p:cNvSpPr>
          <p:nvPr>
            <p:ph type="body" idx="1"/>
          </p:nvPr>
        </p:nvSpPr>
        <p:spPr>
          <a:xfrm>
            <a:off x="1042988" y="5373688"/>
            <a:ext cx="5245100" cy="503237"/>
          </a:xfrm>
        </p:spPr>
        <p:txBody>
          <a:bodyPr/>
          <a:lstStyle/>
          <a:p>
            <a:pPr eaLnBrk="1" hangingPunct="1">
              <a:lnSpc>
                <a:spcPct val="90000"/>
              </a:lnSpc>
            </a:pPr>
            <a:r>
              <a:rPr lang="en-US" altLang="ja-JP" sz="2600"/>
              <a:t>Tandem connection of two Omega networks</a:t>
            </a:r>
          </a:p>
        </p:txBody>
      </p:sp>
      <p:grpSp>
        <p:nvGrpSpPr>
          <p:cNvPr id="27652" name="Group 4"/>
          <p:cNvGrpSpPr>
            <a:grpSpLocks/>
          </p:cNvGrpSpPr>
          <p:nvPr/>
        </p:nvGrpSpPr>
        <p:grpSpPr bwMode="auto">
          <a:xfrm>
            <a:off x="2362200" y="1295400"/>
            <a:ext cx="2743200" cy="3810000"/>
            <a:chOff x="912" y="864"/>
            <a:chExt cx="3312" cy="2400"/>
          </a:xfrm>
        </p:grpSpPr>
        <p:grpSp>
          <p:nvGrpSpPr>
            <p:cNvPr id="27774" name="Group 5"/>
            <p:cNvGrpSpPr>
              <a:grpSpLocks/>
            </p:cNvGrpSpPr>
            <p:nvPr/>
          </p:nvGrpSpPr>
          <p:grpSpPr bwMode="auto">
            <a:xfrm>
              <a:off x="1536" y="864"/>
              <a:ext cx="480" cy="2400"/>
              <a:chOff x="1152" y="1008"/>
              <a:chExt cx="480" cy="2400"/>
            </a:xfrm>
          </p:grpSpPr>
          <p:grpSp>
            <p:nvGrpSpPr>
              <p:cNvPr id="27852" name="Group 6"/>
              <p:cNvGrpSpPr>
                <a:grpSpLocks/>
              </p:cNvGrpSpPr>
              <p:nvPr/>
            </p:nvGrpSpPr>
            <p:grpSpPr bwMode="auto">
              <a:xfrm>
                <a:off x="1152" y="1008"/>
                <a:ext cx="480" cy="528"/>
                <a:chOff x="1152" y="1056"/>
                <a:chExt cx="480" cy="528"/>
              </a:xfrm>
            </p:grpSpPr>
            <p:sp>
              <p:nvSpPr>
                <p:cNvPr id="27871" name="Rectangle 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72" name="Line 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73" name="Line 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74" name="Line 1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75" name="Line 1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53" name="Group 12"/>
              <p:cNvGrpSpPr>
                <a:grpSpLocks/>
              </p:cNvGrpSpPr>
              <p:nvPr/>
            </p:nvGrpSpPr>
            <p:grpSpPr bwMode="auto">
              <a:xfrm>
                <a:off x="1152" y="1632"/>
                <a:ext cx="480" cy="528"/>
                <a:chOff x="1152" y="1056"/>
                <a:chExt cx="480" cy="528"/>
              </a:xfrm>
            </p:grpSpPr>
            <p:sp>
              <p:nvSpPr>
                <p:cNvPr id="27866" name="Rectangle 1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67" name="Line 1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68" name="Line 1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69" name="Line 1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70" name="Line 1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54" name="Group 18"/>
              <p:cNvGrpSpPr>
                <a:grpSpLocks/>
              </p:cNvGrpSpPr>
              <p:nvPr/>
            </p:nvGrpSpPr>
            <p:grpSpPr bwMode="auto">
              <a:xfrm>
                <a:off x="1152" y="2256"/>
                <a:ext cx="480" cy="528"/>
                <a:chOff x="1152" y="1056"/>
                <a:chExt cx="480" cy="528"/>
              </a:xfrm>
            </p:grpSpPr>
            <p:sp>
              <p:nvSpPr>
                <p:cNvPr id="27861" name="Rectangle 1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62" name="Line 2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63" name="Line 2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64" name="Line 2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65" name="Line 2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55" name="Group 24"/>
              <p:cNvGrpSpPr>
                <a:grpSpLocks/>
              </p:cNvGrpSpPr>
              <p:nvPr/>
            </p:nvGrpSpPr>
            <p:grpSpPr bwMode="auto">
              <a:xfrm>
                <a:off x="1152" y="2880"/>
                <a:ext cx="480" cy="528"/>
                <a:chOff x="1152" y="1056"/>
                <a:chExt cx="480" cy="528"/>
              </a:xfrm>
            </p:grpSpPr>
            <p:sp>
              <p:nvSpPr>
                <p:cNvPr id="27856"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57"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58"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59"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60"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7775" name="Group 30"/>
            <p:cNvGrpSpPr>
              <a:grpSpLocks/>
            </p:cNvGrpSpPr>
            <p:nvPr/>
          </p:nvGrpSpPr>
          <p:grpSpPr bwMode="auto">
            <a:xfrm>
              <a:off x="3744" y="864"/>
              <a:ext cx="480" cy="2400"/>
              <a:chOff x="1152" y="1008"/>
              <a:chExt cx="480" cy="2400"/>
            </a:xfrm>
          </p:grpSpPr>
          <p:grpSp>
            <p:nvGrpSpPr>
              <p:cNvPr id="27828" name="Group 31"/>
              <p:cNvGrpSpPr>
                <a:grpSpLocks/>
              </p:cNvGrpSpPr>
              <p:nvPr/>
            </p:nvGrpSpPr>
            <p:grpSpPr bwMode="auto">
              <a:xfrm>
                <a:off x="1152" y="1008"/>
                <a:ext cx="480" cy="528"/>
                <a:chOff x="1152" y="1056"/>
                <a:chExt cx="480" cy="528"/>
              </a:xfrm>
            </p:grpSpPr>
            <p:sp>
              <p:nvSpPr>
                <p:cNvPr id="27847" name="Rectangle 3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48" name="Line 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49" name="Line 3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50" name="Line 3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51" name="Line 3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29" name="Group 37"/>
              <p:cNvGrpSpPr>
                <a:grpSpLocks/>
              </p:cNvGrpSpPr>
              <p:nvPr/>
            </p:nvGrpSpPr>
            <p:grpSpPr bwMode="auto">
              <a:xfrm>
                <a:off x="1152" y="1632"/>
                <a:ext cx="480" cy="528"/>
                <a:chOff x="1152" y="1056"/>
                <a:chExt cx="480" cy="528"/>
              </a:xfrm>
            </p:grpSpPr>
            <p:sp>
              <p:nvSpPr>
                <p:cNvPr id="27842" name="Rectangle 3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43" name="Line 3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44" name="Line 4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45" name="Line 4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46" name="Line 4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30" name="Group 43"/>
              <p:cNvGrpSpPr>
                <a:grpSpLocks/>
              </p:cNvGrpSpPr>
              <p:nvPr/>
            </p:nvGrpSpPr>
            <p:grpSpPr bwMode="auto">
              <a:xfrm>
                <a:off x="1152" y="2256"/>
                <a:ext cx="480" cy="528"/>
                <a:chOff x="1152" y="1056"/>
                <a:chExt cx="480" cy="528"/>
              </a:xfrm>
            </p:grpSpPr>
            <p:sp>
              <p:nvSpPr>
                <p:cNvPr id="27837" name="Rectangle 4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38" name="Line 4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39" name="Line 4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40" name="Line 4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41" name="Line 4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31" name="Group 49"/>
              <p:cNvGrpSpPr>
                <a:grpSpLocks/>
              </p:cNvGrpSpPr>
              <p:nvPr/>
            </p:nvGrpSpPr>
            <p:grpSpPr bwMode="auto">
              <a:xfrm>
                <a:off x="1152" y="2880"/>
                <a:ext cx="480" cy="528"/>
                <a:chOff x="1152" y="1056"/>
                <a:chExt cx="480" cy="528"/>
              </a:xfrm>
            </p:grpSpPr>
            <p:sp>
              <p:nvSpPr>
                <p:cNvPr id="27832"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33"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34"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35"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36"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7776" name="Group 55"/>
            <p:cNvGrpSpPr>
              <a:grpSpLocks/>
            </p:cNvGrpSpPr>
            <p:nvPr/>
          </p:nvGrpSpPr>
          <p:grpSpPr bwMode="auto">
            <a:xfrm>
              <a:off x="2640" y="864"/>
              <a:ext cx="480" cy="2400"/>
              <a:chOff x="1152" y="1008"/>
              <a:chExt cx="480" cy="2400"/>
            </a:xfrm>
          </p:grpSpPr>
          <p:grpSp>
            <p:nvGrpSpPr>
              <p:cNvPr id="27804" name="Group 56"/>
              <p:cNvGrpSpPr>
                <a:grpSpLocks/>
              </p:cNvGrpSpPr>
              <p:nvPr/>
            </p:nvGrpSpPr>
            <p:grpSpPr bwMode="auto">
              <a:xfrm>
                <a:off x="1152" y="1008"/>
                <a:ext cx="480" cy="528"/>
                <a:chOff x="1152" y="1056"/>
                <a:chExt cx="480" cy="528"/>
              </a:xfrm>
            </p:grpSpPr>
            <p:sp>
              <p:nvSpPr>
                <p:cNvPr id="27823" name="Rectangle 5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24" name="Line 5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25" name="Line 5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26" name="Line 6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27" name="Line 6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05" name="Group 62"/>
              <p:cNvGrpSpPr>
                <a:grpSpLocks/>
              </p:cNvGrpSpPr>
              <p:nvPr/>
            </p:nvGrpSpPr>
            <p:grpSpPr bwMode="auto">
              <a:xfrm>
                <a:off x="1152" y="1632"/>
                <a:ext cx="480" cy="528"/>
                <a:chOff x="1152" y="1056"/>
                <a:chExt cx="480" cy="528"/>
              </a:xfrm>
            </p:grpSpPr>
            <p:sp>
              <p:nvSpPr>
                <p:cNvPr id="27818" name="Rectangle 6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19" name="Line 6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20" name="Line 6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21" name="Line 6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22" name="Line 6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06" name="Group 68"/>
              <p:cNvGrpSpPr>
                <a:grpSpLocks/>
              </p:cNvGrpSpPr>
              <p:nvPr/>
            </p:nvGrpSpPr>
            <p:grpSpPr bwMode="auto">
              <a:xfrm>
                <a:off x="1152" y="2256"/>
                <a:ext cx="480" cy="528"/>
                <a:chOff x="1152" y="1056"/>
                <a:chExt cx="480" cy="528"/>
              </a:xfrm>
            </p:grpSpPr>
            <p:sp>
              <p:nvSpPr>
                <p:cNvPr id="27813" name="Rectangle 6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14" name="Line 7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15" name="Line 7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16" name="Line 7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17" name="Line 7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807" name="Group 74"/>
              <p:cNvGrpSpPr>
                <a:grpSpLocks/>
              </p:cNvGrpSpPr>
              <p:nvPr/>
            </p:nvGrpSpPr>
            <p:grpSpPr bwMode="auto">
              <a:xfrm>
                <a:off x="1152" y="2880"/>
                <a:ext cx="480" cy="528"/>
                <a:chOff x="1152" y="1056"/>
                <a:chExt cx="480" cy="528"/>
              </a:xfrm>
            </p:grpSpPr>
            <p:sp>
              <p:nvSpPr>
                <p:cNvPr id="27808" name="Rectangle 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809" name="Line 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10" name="Line 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11" name="Line 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12" name="Line 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7777" name="Group 80"/>
            <p:cNvGrpSpPr>
              <a:grpSpLocks/>
            </p:cNvGrpSpPr>
            <p:nvPr/>
          </p:nvGrpSpPr>
          <p:grpSpPr bwMode="auto">
            <a:xfrm>
              <a:off x="2016" y="1008"/>
              <a:ext cx="624" cy="2112"/>
              <a:chOff x="2016" y="1008"/>
              <a:chExt cx="624" cy="2112"/>
            </a:xfrm>
          </p:grpSpPr>
          <p:sp>
            <p:nvSpPr>
              <p:cNvPr id="27796" name="Line 81"/>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7" name="Line 82"/>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8" name="Line 83"/>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9" name="Line 84"/>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00" name="Line 85"/>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01" name="Line 86"/>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02" name="Line 87"/>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803" name="Line 88"/>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778" name="Group 89"/>
            <p:cNvGrpSpPr>
              <a:grpSpLocks/>
            </p:cNvGrpSpPr>
            <p:nvPr/>
          </p:nvGrpSpPr>
          <p:grpSpPr bwMode="auto">
            <a:xfrm>
              <a:off x="3120" y="1008"/>
              <a:ext cx="624" cy="2112"/>
              <a:chOff x="2016" y="1008"/>
              <a:chExt cx="624" cy="2112"/>
            </a:xfrm>
          </p:grpSpPr>
          <p:sp>
            <p:nvSpPr>
              <p:cNvPr id="27788" name="Line 9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89" name="Line 9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0" name="Line 9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1" name="Line 9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2" name="Line 9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3" name="Line 9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4" name="Line 9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95" name="Line 9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779" name="Group 98"/>
            <p:cNvGrpSpPr>
              <a:grpSpLocks/>
            </p:cNvGrpSpPr>
            <p:nvPr/>
          </p:nvGrpSpPr>
          <p:grpSpPr bwMode="auto">
            <a:xfrm>
              <a:off x="912" y="1008"/>
              <a:ext cx="624" cy="2112"/>
              <a:chOff x="2016" y="1008"/>
              <a:chExt cx="624" cy="2112"/>
            </a:xfrm>
          </p:grpSpPr>
          <p:sp>
            <p:nvSpPr>
              <p:cNvPr id="27780" name="Line 9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81" name="Line 10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82" name="Line 10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83" name="Line 10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84" name="Line 10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85" name="Line 10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86" name="Line 10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87" name="Line 10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7653" name="Group 107"/>
          <p:cNvGrpSpPr>
            <a:grpSpLocks/>
          </p:cNvGrpSpPr>
          <p:nvPr/>
        </p:nvGrpSpPr>
        <p:grpSpPr bwMode="auto">
          <a:xfrm>
            <a:off x="1447800" y="1295400"/>
            <a:ext cx="641350" cy="3810000"/>
            <a:chOff x="336" y="864"/>
            <a:chExt cx="404" cy="2400"/>
          </a:xfrm>
        </p:grpSpPr>
        <p:sp>
          <p:nvSpPr>
            <p:cNvPr id="27766" name="Text Box 108"/>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7767" name="Text Box 109"/>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7768" name="Text Box 110"/>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7769" name="Text Box 111"/>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7770" name="Text Box 112"/>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7771" name="Text Box 113"/>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7772" name="Text Box 114"/>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7773" name="Text Box 115"/>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27654" name="Group 116"/>
          <p:cNvGrpSpPr>
            <a:grpSpLocks/>
          </p:cNvGrpSpPr>
          <p:nvPr/>
        </p:nvGrpSpPr>
        <p:grpSpPr bwMode="auto">
          <a:xfrm>
            <a:off x="7772400" y="1371600"/>
            <a:ext cx="641350" cy="3810000"/>
            <a:chOff x="336" y="864"/>
            <a:chExt cx="404" cy="2400"/>
          </a:xfrm>
        </p:grpSpPr>
        <p:sp>
          <p:nvSpPr>
            <p:cNvPr id="27758" name="Text Box 11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7759" name="Text Box 11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7760" name="Text Box 11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7761" name="Text Box 12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7762" name="Text Box 12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7763" name="Text Box 12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7764" name="Text Box 12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7765" name="Text Box 12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27655" name="Group 125"/>
          <p:cNvGrpSpPr>
            <a:grpSpLocks/>
          </p:cNvGrpSpPr>
          <p:nvPr/>
        </p:nvGrpSpPr>
        <p:grpSpPr bwMode="auto">
          <a:xfrm>
            <a:off x="5105400" y="1295400"/>
            <a:ext cx="2743200" cy="3810000"/>
            <a:chOff x="912" y="864"/>
            <a:chExt cx="3312" cy="2400"/>
          </a:xfrm>
        </p:grpSpPr>
        <p:grpSp>
          <p:nvGrpSpPr>
            <p:cNvPr id="27656" name="Group 126"/>
            <p:cNvGrpSpPr>
              <a:grpSpLocks/>
            </p:cNvGrpSpPr>
            <p:nvPr/>
          </p:nvGrpSpPr>
          <p:grpSpPr bwMode="auto">
            <a:xfrm>
              <a:off x="1536" y="864"/>
              <a:ext cx="480" cy="2400"/>
              <a:chOff x="1152" y="1008"/>
              <a:chExt cx="480" cy="2400"/>
            </a:xfrm>
          </p:grpSpPr>
          <p:grpSp>
            <p:nvGrpSpPr>
              <p:cNvPr id="27734" name="Group 127"/>
              <p:cNvGrpSpPr>
                <a:grpSpLocks/>
              </p:cNvGrpSpPr>
              <p:nvPr/>
            </p:nvGrpSpPr>
            <p:grpSpPr bwMode="auto">
              <a:xfrm>
                <a:off x="1152" y="1008"/>
                <a:ext cx="480" cy="528"/>
                <a:chOff x="1152" y="1056"/>
                <a:chExt cx="480" cy="528"/>
              </a:xfrm>
            </p:grpSpPr>
            <p:sp>
              <p:nvSpPr>
                <p:cNvPr id="27753" name="Rectangle 12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54" name="Line 12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55" name="Line 13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56" name="Line 13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57" name="Line 13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735" name="Group 133"/>
              <p:cNvGrpSpPr>
                <a:grpSpLocks/>
              </p:cNvGrpSpPr>
              <p:nvPr/>
            </p:nvGrpSpPr>
            <p:grpSpPr bwMode="auto">
              <a:xfrm>
                <a:off x="1152" y="1632"/>
                <a:ext cx="480" cy="528"/>
                <a:chOff x="1152" y="1056"/>
                <a:chExt cx="480" cy="528"/>
              </a:xfrm>
            </p:grpSpPr>
            <p:sp>
              <p:nvSpPr>
                <p:cNvPr id="27748" name="Rectangle 13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49" name="Line 13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50" name="Line 13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51" name="Line 13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52" name="Line 13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736" name="Group 139"/>
              <p:cNvGrpSpPr>
                <a:grpSpLocks/>
              </p:cNvGrpSpPr>
              <p:nvPr/>
            </p:nvGrpSpPr>
            <p:grpSpPr bwMode="auto">
              <a:xfrm>
                <a:off x="1152" y="2256"/>
                <a:ext cx="480" cy="528"/>
                <a:chOff x="1152" y="1056"/>
                <a:chExt cx="480" cy="528"/>
              </a:xfrm>
            </p:grpSpPr>
            <p:sp>
              <p:nvSpPr>
                <p:cNvPr id="27743" name="Rectangle 14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44" name="Line 14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45" name="Line 14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46" name="Line 14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47" name="Line 14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737" name="Group 145"/>
              <p:cNvGrpSpPr>
                <a:grpSpLocks/>
              </p:cNvGrpSpPr>
              <p:nvPr/>
            </p:nvGrpSpPr>
            <p:grpSpPr bwMode="auto">
              <a:xfrm>
                <a:off x="1152" y="2880"/>
                <a:ext cx="480" cy="528"/>
                <a:chOff x="1152" y="1056"/>
                <a:chExt cx="480" cy="528"/>
              </a:xfrm>
            </p:grpSpPr>
            <p:sp>
              <p:nvSpPr>
                <p:cNvPr id="27738" name="Rectangle 14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39" name="Line 14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40" name="Line 14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41" name="Line 14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42" name="Line 15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7657" name="Group 151"/>
            <p:cNvGrpSpPr>
              <a:grpSpLocks/>
            </p:cNvGrpSpPr>
            <p:nvPr/>
          </p:nvGrpSpPr>
          <p:grpSpPr bwMode="auto">
            <a:xfrm>
              <a:off x="3744" y="864"/>
              <a:ext cx="480" cy="2400"/>
              <a:chOff x="1152" y="1008"/>
              <a:chExt cx="480" cy="2400"/>
            </a:xfrm>
          </p:grpSpPr>
          <p:grpSp>
            <p:nvGrpSpPr>
              <p:cNvPr id="27710" name="Group 152"/>
              <p:cNvGrpSpPr>
                <a:grpSpLocks/>
              </p:cNvGrpSpPr>
              <p:nvPr/>
            </p:nvGrpSpPr>
            <p:grpSpPr bwMode="auto">
              <a:xfrm>
                <a:off x="1152" y="1008"/>
                <a:ext cx="480" cy="528"/>
                <a:chOff x="1152" y="1056"/>
                <a:chExt cx="480" cy="528"/>
              </a:xfrm>
            </p:grpSpPr>
            <p:sp>
              <p:nvSpPr>
                <p:cNvPr id="27729" name="Rectangle 15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30" name="Line 15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31" name="Line 15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32" name="Line 15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33" name="Line 15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711" name="Group 158"/>
              <p:cNvGrpSpPr>
                <a:grpSpLocks/>
              </p:cNvGrpSpPr>
              <p:nvPr/>
            </p:nvGrpSpPr>
            <p:grpSpPr bwMode="auto">
              <a:xfrm>
                <a:off x="1152" y="1632"/>
                <a:ext cx="480" cy="528"/>
                <a:chOff x="1152" y="1056"/>
                <a:chExt cx="480" cy="528"/>
              </a:xfrm>
            </p:grpSpPr>
            <p:sp>
              <p:nvSpPr>
                <p:cNvPr id="27724" name="Rectangle 15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25" name="Line 16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26" name="Line 16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27" name="Line 16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28" name="Line 16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712" name="Group 164"/>
              <p:cNvGrpSpPr>
                <a:grpSpLocks/>
              </p:cNvGrpSpPr>
              <p:nvPr/>
            </p:nvGrpSpPr>
            <p:grpSpPr bwMode="auto">
              <a:xfrm>
                <a:off x="1152" y="2256"/>
                <a:ext cx="480" cy="528"/>
                <a:chOff x="1152" y="1056"/>
                <a:chExt cx="480" cy="528"/>
              </a:xfrm>
            </p:grpSpPr>
            <p:sp>
              <p:nvSpPr>
                <p:cNvPr id="27719" name="Rectangle 16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20" name="Line 16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21" name="Line 16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22" name="Line 16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23" name="Line 16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713" name="Group 170"/>
              <p:cNvGrpSpPr>
                <a:grpSpLocks/>
              </p:cNvGrpSpPr>
              <p:nvPr/>
            </p:nvGrpSpPr>
            <p:grpSpPr bwMode="auto">
              <a:xfrm>
                <a:off x="1152" y="2880"/>
                <a:ext cx="480" cy="528"/>
                <a:chOff x="1152" y="1056"/>
                <a:chExt cx="480" cy="528"/>
              </a:xfrm>
            </p:grpSpPr>
            <p:sp>
              <p:nvSpPr>
                <p:cNvPr id="27714" name="Rectangle 17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15" name="Line 17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16" name="Line 17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17" name="Line 17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18" name="Line 17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7658" name="Group 176"/>
            <p:cNvGrpSpPr>
              <a:grpSpLocks/>
            </p:cNvGrpSpPr>
            <p:nvPr/>
          </p:nvGrpSpPr>
          <p:grpSpPr bwMode="auto">
            <a:xfrm>
              <a:off x="2640" y="864"/>
              <a:ext cx="480" cy="2400"/>
              <a:chOff x="1152" y="1008"/>
              <a:chExt cx="480" cy="2400"/>
            </a:xfrm>
          </p:grpSpPr>
          <p:grpSp>
            <p:nvGrpSpPr>
              <p:cNvPr id="27686" name="Group 177"/>
              <p:cNvGrpSpPr>
                <a:grpSpLocks/>
              </p:cNvGrpSpPr>
              <p:nvPr/>
            </p:nvGrpSpPr>
            <p:grpSpPr bwMode="auto">
              <a:xfrm>
                <a:off x="1152" y="1008"/>
                <a:ext cx="480" cy="528"/>
                <a:chOff x="1152" y="1056"/>
                <a:chExt cx="480" cy="528"/>
              </a:xfrm>
            </p:grpSpPr>
            <p:sp>
              <p:nvSpPr>
                <p:cNvPr id="27705" name="Rectangle 17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06" name="Line 17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07" name="Line 18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08" name="Line 18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09" name="Line 18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687" name="Group 183"/>
              <p:cNvGrpSpPr>
                <a:grpSpLocks/>
              </p:cNvGrpSpPr>
              <p:nvPr/>
            </p:nvGrpSpPr>
            <p:grpSpPr bwMode="auto">
              <a:xfrm>
                <a:off x="1152" y="1632"/>
                <a:ext cx="480" cy="528"/>
                <a:chOff x="1152" y="1056"/>
                <a:chExt cx="480" cy="528"/>
              </a:xfrm>
            </p:grpSpPr>
            <p:sp>
              <p:nvSpPr>
                <p:cNvPr id="27700" name="Rectangle 18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701" name="Line 18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02" name="Line 18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03" name="Line 18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704" name="Line 18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688" name="Group 189"/>
              <p:cNvGrpSpPr>
                <a:grpSpLocks/>
              </p:cNvGrpSpPr>
              <p:nvPr/>
            </p:nvGrpSpPr>
            <p:grpSpPr bwMode="auto">
              <a:xfrm>
                <a:off x="1152" y="2256"/>
                <a:ext cx="480" cy="528"/>
                <a:chOff x="1152" y="1056"/>
                <a:chExt cx="480" cy="528"/>
              </a:xfrm>
            </p:grpSpPr>
            <p:sp>
              <p:nvSpPr>
                <p:cNvPr id="27695" name="Rectangle 19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696" name="Line 19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97" name="Line 19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98" name="Line 19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99" name="Line 19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689" name="Group 195"/>
              <p:cNvGrpSpPr>
                <a:grpSpLocks/>
              </p:cNvGrpSpPr>
              <p:nvPr/>
            </p:nvGrpSpPr>
            <p:grpSpPr bwMode="auto">
              <a:xfrm>
                <a:off x="1152" y="2880"/>
                <a:ext cx="480" cy="528"/>
                <a:chOff x="1152" y="1056"/>
                <a:chExt cx="480" cy="528"/>
              </a:xfrm>
            </p:grpSpPr>
            <p:sp>
              <p:nvSpPr>
                <p:cNvPr id="27690" name="Rectangle 19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7691" name="Line 19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92" name="Line 19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93" name="Line 19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94" name="Line 20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7659" name="Group 201"/>
            <p:cNvGrpSpPr>
              <a:grpSpLocks/>
            </p:cNvGrpSpPr>
            <p:nvPr/>
          </p:nvGrpSpPr>
          <p:grpSpPr bwMode="auto">
            <a:xfrm>
              <a:off x="2016" y="1008"/>
              <a:ext cx="624" cy="2112"/>
              <a:chOff x="2016" y="1008"/>
              <a:chExt cx="624" cy="2112"/>
            </a:xfrm>
          </p:grpSpPr>
          <p:sp>
            <p:nvSpPr>
              <p:cNvPr id="27678" name="Line 202"/>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79" name="Line 203"/>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0" name="Line 204"/>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1" name="Line 205"/>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2" name="Line 206"/>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3" name="Line 207"/>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4" name="Line 208"/>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5" name="Line 209"/>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660" name="Group 210"/>
            <p:cNvGrpSpPr>
              <a:grpSpLocks/>
            </p:cNvGrpSpPr>
            <p:nvPr/>
          </p:nvGrpSpPr>
          <p:grpSpPr bwMode="auto">
            <a:xfrm>
              <a:off x="3120" y="1008"/>
              <a:ext cx="624" cy="2112"/>
              <a:chOff x="2016" y="1008"/>
              <a:chExt cx="624" cy="2112"/>
            </a:xfrm>
          </p:grpSpPr>
          <p:sp>
            <p:nvSpPr>
              <p:cNvPr id="27670" name="Line 211"/>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71" name="Line 212"/>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72" name="Line 213"/>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73" name="Line 214"/>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74" name="Line 215"/>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75" name="Line 216"/>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76" name="Line 217"/>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77" name="Line 218"/>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661" name="Group 219"/>
            <p:cNvGrpSpPr>
              <a:grpSpLocks/>
            </p:cNvGrpSpPr>
            <p:nvPr/>
          </p:nvGrpSpPr>
          <p:grpSpPr bwMode="auto">
            <a:xfrm>
              <a:off x="912" y="1008"/>
              <a:ext cx="624" cy="2112"/>
              <a:chOff x="2016" y="1008"/>
              <a:chExt cx="624" cy="2112"/>
            </a:xfrm>
          </p:grpSpPr>
          <p:sp>
            <p:nvSpPr>
              <p:cNvPr id="27662" name="Line 22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3" name="Line 22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4" name="Line 22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5" name="Line 22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6" name="Line 22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7" name="Line 22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8" name="Line 22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69" name="Line 22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62000" y="152400"/>
            <a:ext cx="7772400" cy="990600"/>
          </a:xfrm>
        </p:spPr>
        <p:txBody>
          <a:bodyPr/>
          <a:lstStyle/>
          <a:p>
            <a:pPr eaLnBrk="1" hangingPunct="1"/>
            <a:r>
              <a:rPr lang="en-US" altLang="ja-JP" sz="3800"/>
              <a:t>Bit reversal permutation</a:t>
            </a:r>
            <a:br>
              <a:rPr lang="en-US" altLang="ja-JP" sz="3800"/>
            </a:br>
            <a:r>
              <a:rPr lang="en-US" altLang="ja-JP" sz="3800"/>
              <a:t>(Used in FFT)</a:t>
            </a:r>
          </a:p>
        </p:txBody>
      </p:sp>
      <p:sp>
        <p:nvSpPr>
          <p:cNvPr id="28675" name="Rectangle 3"/>
          <p:cNvSpPr>
            <a:spLocks noGrp="1" noChangeArrowheads="1"/>
          </p:cNvSpPr>
          <p:nvPr>
            <p:ph type="body" idx="1"/>
          </p:nvPr>
        </p:nvSpPr>
        <p:spPr>
          <a:xfrm>
            <a:off x="990600" y="5543550"/>
            <a:ext cx="7099300" cy="503238"/>
          </a:xfrm>
        </p:spPr>
        <p:txBody>
          <a:bodyPr/>
          <a:lstStyle/>
          <a:p>
            <a:pPr eaLnBrk="1" hangingPunct="1">
              <a:lnSpc>
                <a:spcPct val="90000"/>
              </a:lnSpc>
            </a:pPr>
            <a:r>
              <a:rPr lang="en-US" altLang="ja-JP" sz="2600"/>
              <a:t>Conflicts occur in Omega network.</a:t>
            </a:r>
          </a:p>
        </p:txBody>
      </p:sp>
      <p:grpSp>
        <p:nvGrpSpPr>
          <p:cNvPr id="28676" name="Group 4"/>
          <p:cNvGrpSpPr>
            <a:grpSpLocks/>
          </p:cNvGrpSpPr>
          <p:nvPr/>
        </p:nvGrpSpPr>
        <p:grpSpPr bwMode="auto">
          <a:xfrm>
            <a:off x="4114800" y="1371600"/>
            <a:ext cx="2743200" cy="3810000"/>
            <a:chOff x="912" y="864"/>
            <a:chExt cx="3312" cy="2400"/>
          </a:xfrm>
        </p:grpSpPr>
        <p:grpSp>
          <p:nvGrpSpPr>
            <p:cNvPr id="28719" name="Group 5"/>
            <p:cNvGrpSpPr>
              <a:grpSpLocks/>
            </p:cNvGrpSpPr>
            <p:nvPr/>
          </p:nvGrpSpPr>
          <p:grpSpPr bwMode="auto">
            <a:xfrm>
              <a:off x="1536" y="864"/>
              <a:ext cx="480" cy="2400"/>
              <a:chOff x="1152" y="1008"/>
              <a:chExt cx="480" cy="2400"/>
            </a:xfrm>
          </p:grpSpPr>
          <p:grpSp>
            <p:nvGrpSpPr>
              <p:cNvPr id="28797" name="Group 6"/>
              <p:cNvGrpSpPr>
                <a:grpSpLocks/>
              </p:cNvGrpSpPr>
              <p:nvPr/>
            </p:nvGrpSpPr>
            <p:grpSpPr bwMode="auto">
              <a:xfrm>
                <a:off x="1152" y="1008"/>
                <a:ext cx="480" cy="528"/>
                <a:chOff x="1152" y="1056"/>
                <a:chExt cx="480" cy="528"/>
              </a:xfrm>
            </p:grpSpPr>
            <p:sp>
              <p:nvSpPr>
                <p:cNvPr id="28816" name="Rectangle 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817" name="Line 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18" name="Line 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19" name="Line 1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20" name="Line 1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98" name="Group 12"/>
              <p:cNvGrpSpPr>
                <a:grpSpLocks/>
              </p:cNvGrpSpPr>
              <p:nvPr/>
            </p:nvGrpSpPr>
            <p:grpSpPr bwMode="auto">
              <a:xfrm>
                <a:off x="1152" y="1632"/>
                <a:ext cx="480" cy="528"/>
                <a:chOff x="1152" y="1056"/>
                <a:chExt cx="480" cy="528"/>
              </a:xfrm>
            </p:grpSpPr>
            <p:sp>
              <p:nvSpPr>
                <p:cNvPr id="28811" name="Rectangle 1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812" name="Line 1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13" name="Line 1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14" name="Line 1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15" name="Line 1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99" name="Group 18"/>
              <p:cNvGrpSpPr>
                <a:grpSpLocks/>
              </p:cNvGrpSpPr>
              <p:nvPr/>
            </p:nvGrpSpPr>
            <p:grpSpPr bwMode="auto">
              <a:xfrm>
                <a:off x="1152" y="2256"/>
                <a:ext cx="480" cy="528"/>
                <a:chOff x="1152" y="1056"/>
                <a:chExt cx="480" cy="528"/>
              </a:xfrm>
            </p:grpSpPr>
            <p:sp>
              <p:nvSpPr>
                <p:cNvPr id="28806" name="Rectangle 1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807" name="Line 2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08" name="Line 2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09" name="Line 2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10" name="Line 2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800" name="Group 24"/>
              <p:cNvGrpSpPr>
                <a:grpSpLocks/>
              </p:cNvGrpSpPr>
              <p:nvPr/>
            </p:nvGrpSpPr>
            <p:grpSpPr bwMode="auto">
              <a:xfrm>
                <a:off x="1152" y="2880"/>
                <a:ext cx="480" cy="528"/>
                <a:chOff x="1152" y="1056"/>
                <a:chExt cx="480" cy="528"/>
              </a:xfrm>
            </p:grpSpPr>
            <p:sp>
              <p:nvSpPr>
                <p:cNvPr id="28801"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802"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03"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04"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805"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8720" name="Group 30"/>
            <p:cNvGrpSpPr>
              <a:grpSpLocks/>
            </p:cNvGrpSpPr>
            <p:nvPr/>
          </p:nvGrpSpPr>
          <p:grpSpPr bwMode="auto">
            <a:xfrm>
              <a:off x="3744" y="864"/>
              <a:ext cx="480" cy="2400"/>
              <a:chOff x="1152" y="1008"/>
              <a:chExt cx="480" cy="2400"/>
            </a:xfrm>
          </p:grpSpPr>
          <p:grpSp>
            <p:nvGrpSpPr>
              <p:cNvPr id="28773" name="Group 31"/>
              <p:cNvGrpSpPr>
                <a:grpSpLocks/>
              </p:cNvGrpSpPr>
              <p:nvPr/>
            </p:nvGrpSpPr>
            <p:grpSpPr bwMode="auto">
              <a:xfrm>
                <a:off x="1152" y="1008"/>
                <a:ext cx="480" cy="528"/>
                <a:chOff x="1152" y="1056"/>
                <a:chExt cx="480" cy="528"/>
              </a:xfrm>
            </p:grpSpPr>
            <p:sp>
              <p:nvSpPr>
                <p:cNvPr id="28792" name="Rectangle 3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793" name="Line 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94" name="Line 3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95" name="Line 3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96" name="Line 3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74" name="Group 37"/>
              <p:cNvGrpSpPr>
                <a:grpSpLocks/>
              </p:cNvGrpSpPr>
              <p:nvPr/>
            </p:nvGrpSpPr>
            <p:grpSpPr bwMode="auto">
              <a:xfrm>
                <a:off x="1152" y="1632"/>
                <a:ext cx="480" cy="528"/>
                <a:chOff x="1152" y="1056"/>
                <a:chExt cx="480" cy="528"/>
              </a:xfrm>
            </p:grpSpPr>
            <p:sp>
              <p:nvSpPr>
                <p:cNvPr id="28787" name="Rectangle 3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788" name="Line 3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89" name="Line 4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90" name="Line 4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91" name="Line 4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75" name="Group 43"/>
              <p:cNvGrpSpPr>
                <a:grpSpLocks/>
              </p:cNvGrpSpPr>
              <p:nvPr/>
            </p:nvGrpSpPr>
            <p:grpSpPr bwMode="auto">
              <a:xfrm>
                <a:off x="1152" y="2256"/>
                <a:ext cx="480" cy="528"/>
                <a:chOff x="1152" y="1056"/>
                <a:chExt cx="480" cy="528"/>
              </a:xfrm>
            </p:grpSpPr>
            <p:sp>
              <p:nvSpPr>
                <p:cNvPr id="28782" name="Rectangle 4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783" name="Line 4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84" name="Line 4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85" name="Line 4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86" name="Line 4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76" name="Group 49"/>
              <p:cNvGrpSpPr>
                <a:grpSpLocks/>
              </p:cNvGrpSpPr>
              <p:nvPr/>
            </p:nvGrpSpPr>
            <p:grpSpPr bwMode="auto">
              <a:xfrm>
                <a:off x="1152" y="2880"/>
                <a:ext cx="480" cy="528"/>
                <a:chOff x="1152" y="1056"/>
                <a:chExt cx="480" cy="528"/>
              </a:xfrm>
            </p:grpSpPr>
            <p:sp>
              <p:nvSpPr>
                <p:cNvPr id="28777"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778"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79"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80"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81"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8721" name="Group 55"/>
            <p:cNvGrpSpPr>
              <a:grpSpLocks/>
            </p:cNvGrpSpPr>
            <p:nvPr/>
          </p:nvGrpSpPr>
          <p:grpSpPr bwMode="auto">
            <a:xfrm>
              <a:off x="2640" y="864"/>
              <a:ext cx="480" cy="2400"/>
              <a:chOff x="1152" y="1008"/>
              <a:chExt cx="480" cy="2400"/>
            </a:xfrm>
          </p:grpSpPr>
          <p:grpSp>
            <p:nvGrpSpPr>
              <p:cNvPr id="28749" name="Group 56"/>
              <p:cNvGrpSpPr>
                <a:grpSpLocks/>
              </p:cNvGrpSpPr>
              <p:nvPr/>
            </p:nvGrpSpPr>
            <p:grpSpPr bwMode="auto">
              <a:xfrm>
                <a:off x="1152" y="1008"/>
                <a:ext cx="480" cy="528"/>
                <a:chOff x="1152" y="1056"/>
                <a:chExt cx="480" cy="528"/>
              </a:xfrm>
            </p:grpSpPr>
            <p:sp>
              <p:nvSpPr>
                <p:cNvPr id="28768" name="Rectangle 5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769" name="Line 5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70" name="Line 5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71" name="Line 6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72" name="Line 6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50" name="Group 62"/>
              <p:cNvGrpSpPr>
                <a:grpSpLocks/>
              </p:cNvGrpSpPr>
              <p:nvPr/>
            </p:nvGrpSpPr>
            <p:grpSpPr bwMode="auto">
              <a:xfrm>
                <a:off x="1152" y="1632"/>
                <a:ext cx="480" cy="528"/>
                <a:chOff x="1152" y="1056"/>
                <a:chExt cx="480" cy="528"/>
              </a:xfrm>
            </p:grpSpPr>
            <p:sp>
              <p:nvSpPr>
                <p:cNvPr id="28763" name="Rectangle 6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764" name="Line 6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65" name="Line 6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66" name="Line 6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67" name="Line 6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51" name="Group 68"/>
              <p:cNvGrpSpPr>
                <a:grpSpLocks/>
              </p:cNvGrpSpPr>
              <p:nvPr/>
            </p:nvGrpSpPr>
            <p:grpSpPr bwMode="auto">
              <a:xfrm>
                <a:off x="1152" y="2256"/>
                <a:ext cx="480" cy="528"/>
                <a:chOff x="1152" y="1056"/>
                <a:chExt cx="480" cy="528"/>
              </a:xfrm>
            </p:grpSpPr>
            <p:sp>
              <p:nvSpPr>
                <p:cNvPr id="28758" name="Rectangle 6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759" name="Line 7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60" name="Line 7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61" name="Line 7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62" name="Line 7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52" name="Group 74"/>
              <p:cNvGrpSpPr>
                <a:grpSpLocks/>
              </p:cNvGrpSpPr>
              <p:nvPr/>
            </p:nvGrpSpPr>
            <p:grpSpPr bwMode="auto">
              <a:xfrm>
                <a:off x="1152" y="2880"/>
                <a:ext cx="480" cy="528"/>
                <a:chOff x="1152" y="1056"/>
                <a:chExt cx="480" cy="528"/>
              </a:xfrm>
            </p:grpSpPr>
            <p:sp>
              <p:nvSpPr>
                <p:cNvPr id="28753" name="Rectangle 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8754" name="Line 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55" name="Line 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56" name="Line 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57" name="Line 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8722" name="Group 80"/>
            <p:cNvGrpSpPr>
              <a:grpSpLocks/>
            </p:cNvGrpSpPr>
            <p:nvPr/>
          </p:nvGrpSpPr>
          <p:grpSpPr bwMode="auto">
            <a:xfrm>
              <a:off x="2016" y="1008"/>
              <a:ext cx="624" cy="2112"/>
              <a:chOff x="2016" y="1008"/>
              <a:chExt cx="624" cy="2112"/>
            </a:xfrm>
          </p:grpSpPr>
          <p:sp>
            <p:nvSpPr>
              <p:cNvPr id="28741" name="Line 81"/>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42" name="Line 82"/>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43" name="Line 83"/>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44" name="Line 84"/>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45" name="Line 85"/>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46" name="Line 86"/>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47" name="Line 87"/>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48" name="Line 88"/>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23" name="Group 89"/>
            <p:cNvGrpSpPr>
              <a:grpSpLocks/>
            </p:cNvGrpSpPr>
            <p:nvPr/>
          </p:nvGrpSpPr>
          <p:grpSpPr bwMode="auto">
            <a:xfrm>
              <a:off x="3120" y="1008"/>
              <a:ext cx="624" cy="2112"/>
              <a:chOff x="2016" y="1008"/>
              <a:chExt cx="624" cy="2112"/>
            </a:xfrm>
          </p:grpSpPr>
          <p:sp>
            <p:nvSpPr>
              <p:cNvPr id="28733" name="Line 9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4" name="Line 9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5" name="Line 9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6" name="Line 9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7" name="Line 9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8" name="Line 9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9" name="Line 9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40" name="Line 9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724" name="Group 98"/>
            <p:cNvGrpSpPr>
              <a:grpSpLocks/>
            </p:cNvGrpSpPr>
            <p:nvPr/>
          </p:nvGrpSpPr>
          <p:grpSpPr bwMode="auto">
            <a:xfrm>
              <a:off x="912" y="1008"/>
              <a:ext cx="624" cy="2112"/>
              <a:chOff x="2016" y="1008"/>
              <a:chExt cx="624" cy="2112"/>
            </a:xfrm>
          </p:grpSpPr>
          <p:sp>
            <p:nvSpPr>
              <p:cNvPr id="28725" name="Line 9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26" name="Line 10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27" name="Line 10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28" name="Line 10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29" name="Line 10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0" name="Line 10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1" name="Line 10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32" name="Line 10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8677" name="Group 107"/>
          <p:cNvGrpSpPr>
            <a:grpSpLocks/>
          </p:cNvGrpSpPr>
          <p:nvPr/>
        </p:nvGrpSpPr>
        <p:grpSpPr bwMode="auto">
          <a:xfrm>
            <a:off x="3276600" y="1447800"/>
            <a:ext cx="641350" cy="3810000"/>
            <a:chOff x="336" y="864"/>
            <a:chExt cx="404" cy="2400"/>
          </a:xfrm>
        </p:grpSpPr>
        <p:sp>
          <p:nvSpPr>
            <p:cNvPr id="28711" name="Text Box 108"/>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8712" name="Text Box 109"/>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8713" name="Text Box 110"/>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8714" name="Text Box 111"/>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8715" name="Text Box 112"/>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8716" name="Text Box 113"/>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8717" name="Text Box 114"/>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8718" name="Text Box 115"/>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28678" name="Group 116"/>
          <p:cNvGrpSpPr>
            <a:grpSpLocks/>
          </p:cNvGrpSpPr>
          <p:nvPr/>
        </p:nvGrpSpPr>
        <p:grpSpPr bwMode="auto">
          <a:xfrm>
            <a:off x="7086600" y="1447800"/>
            <a:ext cx="641350" cy="3810000"/>
            <a:chOff x="336" y="864"/>
            <a:chExt cx="404" cy="2400"/>
          </a:xfrm>
        </p:grpSpPr>
        <p:sp>
          <p:nvSpPr>
            <p:cNvPr id="28703" name="Text Box 11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8704" name="Text Box 11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8705" name="Text Box 11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8706" name="Text Box 12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8707" name="Text Box 12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8708" name="Text Box 12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8709" name="Text Box 12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8710" name="Text Box 12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sp>
        <p:nvSpPr>
          <p:cNvPr id="28679" name="Text Box 125"/>
          <p:cNvSpPr txBox="1">
            <a:spLocks noChangeArrowheads="1"/>
          </p:cNvSpPr>
          <p:nvPr/>
        </p:nvSpPr>
        <p:spPr bwMode="auto">
          <a:xfrm>
            <a:off x="2514600" y="1600200"/>
            <a:ext cx="392113"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６</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３</a:t>
            </a:r>
          </a:p>
          <a:p>
            <a:pPr eaLnBrk="1" hangingPunct="1"/>
            <a:r>
              <a:rPr lang="ja-JP" altLang="en-US" sz="2400">
                <a:latin typeface="Times New Roman" panose="02020603050405020304" pitchFamily="18" charset="0"/>
              </a:rPr>
              <a:t>７</a:t>
            </a:r>
          </a:p>
        </p:txBody>
      </p:sp>
      <p:sp>
        <p:nvSpPr>
          <p:cNvPr id="28680" name="Line 126"/>
          <p:cNvSpPr>
            <a:spLocks noChangeShapeType="1"/>
          </p:cNvSpPr>
          <p:nvPr/>
        </p:nvSpPr>
        <p:spPr bwMode="auto">
          <a:xfrm>
            <a:off x="4724400" y="25908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1" name="Line 127"/>
          <p:cNvSpPr>
            <a:spLocks noChangeShapeType="1"/>
          </p:cNvSpPr>
          <p:nvPr/>
        </p:nvSpPr>
        <p:spPr bwMode="auto">
          <a:xfrm>
            <a:off x="5638800" y="45720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2" name="Line 128"/>
          <p:cNvSpPr>
            <a:spLocks noChangeShapeType="1"/>
          </p:cNvSpPr>
          <p:nvPr/>
        </p:nvSpPr>
        <p:spPr bwMode="auto">
          <a:xfrm flipV="1">
            <a:off x="6553200" y="35814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3" name="Line 129"/>
          <p:cNvSpPr>
            <a:spLocks noChangeShapeType="1"/>
          </p:cNvSpPr>
          <p:nvPr/>
        </p:nvSpPr>
        <p:spPr bwMode="auto">
          <a:xfrm>
            <a:off x="4724400" y="16002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4" name="Line 130"/>
          <p:cNvSpPr>
            <a:spLocks noChangeShapeType="1"/>
          </p:cNvSpPr>
          <p:nvPr/>
        </p:nvSpPr>
        <p:spPr bwMode="auto">
          <a:xfrm>
            <a:off x="5638800" y="16002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5" name="Line 131"/>
          <p:cNvSpPr>
            <a:spLocks noChangeShapeType="1"/>
          </p:cNvSpPr>
          <p:nvPr/>
        </p:nvSpPr>
        <p:spPr bwMode="auto">
          <a:xfrm>
            <a:off x="6553200" y="16002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6" name="Line 132"/>
          <p:cNvSpPr>
            <a:spLocks noChangeShapeType="1"/>
          </p:cNvSpPr>
          <p:nvPr/>
        </p:nvSpPr>
        <p:spPr bwMode="auto">
          <a:xfrm>
            <a:off x="4724400" y="35814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7" name="Line 133"/>
          <p:cNvSpPr>
            <a:spLocks noChangeShapeType="1"/>
          </p:cNvSpPr>
          <p:nvPr/>
        </p:nvSpPr>
        <p:spPr bwMode="auto">
          <a:xfrm>
            <a:off x="5638800" y="19812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8" name="Line 134"/>
          <p:cNvSpPr>
            <a:spLocks noChangeShapeType="1"/>
          </p:cNvSpPr>
          <p:nvPr/>
        </p:nvSpPr>
        <p:spPr bwMode="auto">
          <a:xfrm>
            <a:off x="6553200" y="25908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89" name="Line 135"/>
          <p:cNvSpPr>
            <a:spLocks noChangeShapeType="1"/>
          </p:cNvSpPr>
          <p:nvPr/>
        </p:nvSpPr>
        <p:spPr bwMode="auto">
          <a:xfrm flipV="1">
            <a:off x="4724400" y="16002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0" name="Line 136"/>
          <p:cNvSpPr>
            <a:spLocks noChangeShapeType="1"/>
          </p:cNvSpPr>
          <p:nvPr/>
        </p:nvSpPr>
        <p:spPr bwMode="auto">
          <a:xfrm>
            <a:off x="6553200" y="16002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1" name="Line 137"/>
          <p:cNvSpPr>
            <a:spLocks noChangeShapeType="1"/>
          </p:cNvSpPr>
          <p:nvPr/>
        </p:nvSpPr>
        <p:spPr bwMode="auto">
          <a:xfrm>
            <a:off x="4724400" y="29718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2" name="Line 138"/>
          <p:cNvSpPr>
            <a:spLocks noChangeShapeType="1"/>
          </p:cNvSpPr>
          <p:nvPr/>
        </p:nvSpPr>
        <p:spPr bwMode="auto">
          <a:xfrm>
            <a:off x="6553200" y="39624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3" name="Line 139"/>
          <p:cNvSpPr>
            <a:spLocks noChangeShapeType="1"/>
          </p:cNvSpPr>
          <p:nvPr/>
        </p:nvSpPr>
        <p:spPr bwMode="auto">
          <a:xfrm>
            <a:off x="4724400" y="45720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4" name="Line 140"/>
          <p:cNvSpPr>
            <a:spLocks noChangeShapeType="1"/>
          </p:cNvSpPr>
          <p:nvPr/>
        </p:nvSpPr>
        <p:spPr bwMode="auto">
          <a:xfrm>
            <a:off x="5638800" y="49530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5" name="Line 141"/>
          <p:cNvSpPr>
            <a:spLocks noChangeShapeType="1"/>
          </p:cNvSpPr>
          <p:nvPr/>
        </p:nvSpPr>
        <p:spPr bwMode="auto">
          <a:xfrm flipV="1">
            <a:off x="6553200" y="45720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6" name="Line 142"/>
          <p:cNvSpPr>
            <a:spLocks noChangeShapeType="1"/>
          </p:cNvSpPr>
          <p:nvPr/>
        </p:nvSpPr>
        <p:spPr bwMode="auto">
          <a:xfrm flipV="1">
            <a:off x="4724400" y="35814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7" name="Line 143"/>
          <p:cNvSpPr>
            <a:spLocks noChangeShapeType="1"/>
          </p:cNvSpPr>
          <p:nvPr/>
        </p:nvSpPr>
        <p:spPr bwMode="auto">
          <a:xfrm>
            <a:off x="6553200" y="25908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8" name="Line 144"/>
          <p:cNvSpPr>
            <a:spLocks noChangeShapeType="1"/>
          </p:cNvSpPr>
          <p:nvPr/>
        </p:nvSpPr>
        <p:spPr bwMode="auto">
          <a:xfrm>
            <a:off x="4724400" y="49530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699" name="Line 145"/>
          <p:cNvSpPr>
            <a:spLocks noChangeShapeType="1"/>
          </p:cNvSpPr>
          <p:nvPr/>
        </p:nvSpPr>
        <p:spPr bwMode="auto">
          <a:xfrm>
            <a:off x="6553200" y="49530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700" name="Text Box 146"/>
          <p:cNvSpPr txBox="1">
            <a:spLocks noChangeArrowheads="1"/>
          </p:cNvSpPr>
          <p:nvPr/>
        </p:nvSpPr>
        <p:spPr bwMode="auto">
          <a:xfrm>
            <a:off x="1524000" y="1600200"/>
            <a:ext cx="392113"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３</a:t>
            </a:r>
          </a:p>
        </p:txBody>
      </p:sp>
      <p:sp>
        <p:nvSpPr>
          <p:cNvPr id="28701" name="Text Box 147"/>
          <p:cNvSpPr txBox="1">
            <a:spLocks noChangeArrowheads="1"/>
          </p:cNvSpPr>
          <p:nvPr/>
        </p:nvSpPr>
        <p:spPr bwMode="auto">
          <a:xfrm>
            <a:off x="1600200" y="3810000"/>
            <a:ext cx="392113"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６</a:t>
            </a:r>
          </a:p>
          <a:p>
            <a:pPr eaLnBrk="1" hangingPunct="1"/>
            <a:r>
              <a:rPr lang="ja-JP" altLang="en-US" sz="2400">
                <a:latin typeface="Times New Roman" panose="02020603050405020304" pitchFamily="18" charset="0"/>
              </a:rPr>
              <a:t>７</a:t>
            </a:r>
          </a:p>
        </p:txBody>
      </p:sp>
      <p:sp>
        <p:nvSpPr>
          <p:cNvPr id="28702" name="AutoShape 148"/>
          <p:cNvSpPr>
            <a:spLocks noChangeArrowheads="1"/>
          </p:cNvSpPr>
          <p:nvPr/>
        </p:nvSpPr>
        <p:spPr bwMode="auto">
          <a:xfrm>
            <a:off x="2133600" y="3200400"/>
            <a:ext cx="304800" cy="457200"/>
          </a:xfrm>
          <a:prstGeom prst="rightArrow">
            <a:avLst>
              <a:gd name="adj1" fmla="val 50000"/>
              <a:gd name="adj2" fmla="val 25000"/>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90600" y="152400"/>
            <a:ext cx="7772400" cy="990600"/>
          </a:xfrm>
        </p:spPr>
        <p:txBody>
          <a:bodyPr/>
          <a:lstStyle/>
          <a:p>
            <a:pPr eaLnBrk="1" hangingPunct="1"/>
            <a:r>
              <a:rPr lang="en-US" altLang="ja-JP" sz="3800"/>
              <a:t>Bit reversal permutation in Π network</a:t>
            </a:r>
          </a:p>
        </p:txBody>
      </p:sp>
      <p:grpSp>
        <p:nvGrpSpPr>
          <p:cNvPr id="29699" name="Group 3"/>
          <p:cNvGrpSpPr>
            <a:grpSpLocks/>
          </p:cNvGrpSpPr>
          <p:nvPr/>
        </p:nvGrpSpPr>
        <p:grpSpPr bwMode="auto">
          <a:xfrm>
            <a:off x="1066800" y="1447800"/>
            <a:ext cx="641350" cy="3810000"/>
            <a:chOff x="336" y="864"/>
            <a:chExt cx="404" cy="2400"/>
          </a:xfrm>
        </p:grpSpPr>
        <p:sp>
          <p:nvSpPr>
            <p:cNvPr id="29949" name="Text Box 4"/>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9950" name="Text Box 5"/>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9951" name="Text Box 6"/>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9952" name="Text Box 7"/>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9953" name="Text Box 8"/>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9954" name="Text Box 9"/>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9955" name="Text Box 10"/>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9956" name="Text Box 11"/>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29700" name="Group 12"/>
          <p:cNvGrpSpPr>
            <a:grpSpLocks/>
          </p:cNvGrpSpPr>
          <p:nvPr/>
        </p:nvGrpSpPr>
        <p:grpSpPr bwMode="auto">
          <a:xfrm>
            <a:off x="7315200" y="1447800"/>
            <a:ext cx="641350" cy="3810000"/>
            <a:chOff x="336" y="864"/>
            <a:chExt cx="404" cy="2400"/>
          </a:xfrm>
        </p:grpSpPr>
        <p:sp>
          <p:nvSpPr>
            <p:cNvPr id="29941" name="Text Box 13"/>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29942" name="Text Box 14"/>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29943" name="Text Box 15"/>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29944" name="Text Box 16"/>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29945" name="Text Box 17"/>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29946" name="Text Box 18"/>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29947" name="Text Box 19"/>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29948" name="Text Box 20"/>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sp>
        <p:nvSpPr>
          <p:cNvPr id="128021" name="Text Box 21"/>
          <p:cNvSpPr txBox="1">
            <a:spLocks noChangeArrowheads="1"/>
          </p:cNvSpPr>
          <p:nvPr/>
        </p:nvSpPr>
        <p:spPr bwMode="auto">
          <a:xfrm>
            <a:off x="8001000" y="1524000"/>
            <a:ext cx="392113"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６</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３</a:t>
            </a:r>
          </a:p>
          <a:p>
            <a:pPr eaLnBrk="1" hangingPunct="1"/>
            <a:r>
              <a:rPr lang="ja-JP" altLang="en-US" sz="2400">
                <a:latin typeface="Times New Roman" panose="02020603050405020304" pitchFamily="18" charset="0"/>
              </a:rPr>
              <a:t>７</a:t>
            </a:r>
          </a:p>
        </p:txBody>
      </p:sp>
      <p:grpSp>
        <p:nvGrpSpPr>
          <p:cNvPr id="29702" name="Group 22"/>
          <p:cNvGrpSpPr>
            <a:grpSpLocks/>
          </p:cNvGrpSpPr>
          <p:nvPr/>
        </p:nvGrpSpPr>
        <p:grpSpPr bwMode="auto">
          <a:xfrm>
            <a:off x="1828800" y="1371600"/>
            <a:ext cx="2743200" cy="3810000"/>
            <a:chOff x="912" y="864"/>
            <a:chExt cx="3312" cy="2400"/>
          </a:xfrm>
        </p:grpSpPr>
        <p:grpSp>
          <p:nvGrpSpPr>
            <p:cNvPr id="29839" name="Group 23"/>
            <p:cNvGrpSpPr>
              <a:grpSpLocks/>
            </p:cNvGrpSpPr>
            <p:nvPr/>
          </p:nvGrpSpPr>
          <p:grpSpPr bwMode="auto">
            <a:xfrm>
              <a:off x="1536" y="864"/>
              <a:ext cx="480" cy="2400"/>
              <a:chOff x="1152" y="1008"/>
              <a:chExt cx="480" cy="2400"/>
            </a:xfrm>
          </p:grpSpPr>
          <p:grpSp>
            <p:nvGrpSpPr>
              <p:cNvPr id="29917" name="Group 24"/>
              <p:cNvGrpSpPr>
                <a:grpSpLocks/>
              </p:cNvGrpSpPr>
              <p:nvPr/>
            </p:nvGrpSpPr>
            <p:grpSpPr bwMode="auto">
              <a:xfrm>
                <a:off x="1152" y="1008"/>
                <a:ext cx="480" cy="528"/>
                <a:chOff x="1152" y="1056"/>
                <a:chExt cx="480" cy="528"/>
              </a:xfrm>
            </p:grpSpPr>
            <p:sp>
              <p:nvSpPr>
                <p:cNvPr id="29936"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937"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38"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39"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40"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918" name="Group 30"/>
              <p:cNvGrpSpPr>
                <a:grpSpLocks/>
              </p:cNvGrpSpPr>
              <p:nvPr/>
            </p:nvGrpSpPr>
            <p:grpSpPr bwMode="auto">
              <a:xfrm>
                <a:off x="1152" y="1632"/>
                <a:ext cx="480" cy="528"/>
                <a:chOff x="1152" y="1056"/>
                <a:chExt cx="480" cy="528"/>
              </a:xfrm>
            </p:grpSpPr>
            <p:sp>
              <p:nvSpPr>
                <p:cNvPr id="29931"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932"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33"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34"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35"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919" name="Group 36"/>
              <p:cNvGrpSpPr>
                <a:grpSpLocks/>
              </p:cNvGrpSpPr>
              <p:nvPr/>
            </p:nvGrpSpPr>
            <p:grpSpPr bwMode="auto">
              <a:xfrm>
                <a:off x="1152" y="2256"/>
                <a:ext cx="480" cy="528"/>
                <a:chOff x="1152" y="1056"/>
                <a:chExt cx="480" cy="528"/>
              </a:xfrm>
            </p:grpSpPr>
            <p:sp>
              <p:nvSpPr>
                <p:cNvPr id="29926"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927"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28"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29"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30"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920" name="Group 42"/>
              <p:cNvGrpSpPr>
                <a:grpSpLocks/>
              </p:cNvGrpSpPr>
              <p:nvPr/>
            </p:nvGrpSpPr>
            <p:grpSpPr bwMode="auto">
              <a:xfrm>
                <a:off x="1152" y="2880"/>
                <a:ext cx="480" cy="528"/>
                <a:chOff x="1152" y="1056"/>
                <a:chExt cx="480" cy="528"/>
              </a:xfrm>
            </p:grpSpPr>
            <p:sp>
              <p:nvSpPr>
                <p:cNvPr id="29921"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922"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23"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24"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25"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9840" name="Group 48"/>
            <p:cNvGrpSpPr>
              <a:grpSpLocks/>
            </p:cNvGrpSpPr>
            <p:nvPr/>
          </p:nvGrpSpPr>
          <p:grpSpPr bwMode="auto">
            <a:xfrm>
              <a:off x="3744" y="864"/>
              <a:ext cx="480" cy="2400"/>
              <a:chOff x="1152" y="1008"/>
              <a:chExt cx="480" cy="2400"/>
            </a:xfrm>
          </p:grpSpPr>
          <p:grpSp>
            <p:nvGrpSpPr>
              <p:cNvPr id="29893" name="Group 49"/>
              <p:cNvGrpSpPr>
                <a:grpSpLocks/>
              </p:cNvGrpSpPr>
              <p:nvPr/>
            </p:nvGrpSpPr>
            <p:grpSpPr bwMode="auto">
              <a:xfrm>
                <a:off x="1152" y="1008"/>
                <a:ext cx="480" cy="528"/>
                <a:chOff x="1152" y="1056"/>
                <a:chExt cx="480" cy="528"/>
              </a:xfrm>
            </p:grpSpPr>
            <p:sp>
              <p:nvSpPr>
                <p:cNvPr id="29912"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913"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14"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15"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16"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94" name="Group 55"/>
              <p:cNvGrpSpPr>
                <a:grpSpLocks/>
              </p:cNvGrpSpPr>
              <p:nvPr/>
            </p:nvGrpSpPr>
            <p:grpSpPr bwMode="auto">
              <a:xfrm>
                <a:off x="1152" y="1632"/>
                <a:ext cx="480" cy="528"/>
                <a:chOff x="1152" y="1056"/>
                <a:chExt cx="480" cy="528"/>
              </a:xfrm>
            </p:grpSpPr>
            <p:sp>
              <p:nvSpPr>
                <p:cNvPr id="29907"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908"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09"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10"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11"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95" name="Group 61"/>
              <p:cNvGrpSpPr>
                <a:grpSpLocks/>
              </p:cNvGrpSpPr>
              <p:nvPr/>
            </p:nvGrpSpPr>
            <p:grpSpPr bwMode="auto">
              <a:xfrm>
                <a:off x="1152" y="2256"/>
                <a:ext cx="480" cy="528"/>
                <a:chOff x="1152" y="1056"/>
                <a:chExt cx="480" cy="528"/>
              </a:xfrm>
            </p:grpSpPr>
            <p:sp>
              <p:nvSpPr>
                <p:cNvPr id="29902"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903"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04"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05"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06"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96" name="Group 67"/>
              <p:cNvGrpSpPr>
                <a:grpSpLocks/>
              </p:cNvGrpSpPr>
              <p:nvPr/>
            </p:nvGrpSpPr>
            <p:grpSpPr bwMode="auto">
              <a:xfrm>
                <a:off x="1152" y="2880"/>
                <a:ext cx="480" cy="528"/>
                <a:chOff x="1152" y="1056"/>
                <a:chExt cx="480" cy="528"/>
              </a:xfrm>
            </p:grpSpPr>
            <p:sp>
              <p:nvSpPr>
                <p:cNvPr id="29897"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98"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99"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00"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901"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9841" name="Group 73"/>
            <p:cNvGrpSpPr>
              <a:grpSpLocks/>
            </p:cNvGrpSpPr>
            <p:nvPr/>
          </p:nvGrpSpPr>
          <p:grpSpPr bwMode="auto">
            <a:xfrm>
              <a:off x="2640" y="864"/>
              <a:ext cx="480" cy="2400"/>
              <a:chOff x="1152" y="1008"/>
              <a:chExt cx="480" cy="2400"/>
            </a:xfrm>
          </p:grpSpPr>
          <p:grpSp>
            <p:nvGrpSpPr>
              <p:cNvPr id="29869" name="Group 74"/>
              <p:cNvGrpSpPr>
                <a:grpSpLocks/>
              </p:cNvGrpSpPr>
              <p:nvPr/>
            </p:nvGrpSpPr>
            <p:grpSpPr bwMode="auto">
              <a:xfrm>
                <a:off x="1152" y="1008"/>
                <a:ext cx="480" cy="528"/>
                <a:chOff x="1152" y="1056"/>
                <a:chExt cx="480" cy="528"/>
              </a:xfrm>
            </p:grpSpPr>
            <p:sp>
              <p:nvSpPr>
                <p:cNvPr id="29888" name="Rectangle 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89" name="Line 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90" name="Line 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91" name="Line 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92" name="Line 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70" name="Group 80"/>
              <p:cNvGrpSpPr>
                <a:grpSpLocks/>
              </p:cNvGrpSpPr>
              <p:nvPr/>
            </p:nvGrpSpPr>
            <p:grpSpPr bwMode="auto">
              <a:xfrm>
                <a:off x="1152" y="1632"/>
                <a:ext cx="480" cy="528"/>
                <a:chOff x="1152" y="1056"/>
                <a:chExt cx="480" cy="528"/>
              </a:xfrm>
            </p:grpSpPr>
            <p:sp>
              <p:nvSpPr>
                <p:cNvPr id="29883" name="Rectangle 8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84" name="Line 8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85" name="Line 8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86" name="Line 8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87" name="Line 8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71" name="Group 86"/>
              <p:cNvGrpSpPr>
                <a:grpSpLocks/>
              </p:cNvGrpSpPr>
              <p:nvPr/>
            </p:nvGrpSpPr>
            <p:grpSpPr bwMode="auto">
              <a:xfrm>
                <a:off x="1152" y="2256"/>
                <a:ext cx="480" cy="528"/>
                <a:chOff x="1152" y="1056"/>
                <a:chExt cx="480" cy="528"/>
              </a:xfrm>
            </p:grpSpPr>
            <p:sp>
              <p:nvSpPr>
                <p:cNvPr id="29878" name="Rectangle 8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79" name="Line 8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80" name="Line 8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81" name="Line 9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82" name="Line 9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72" name="Group 92"/>
              <p:cNvGrpSpPr>
                <a:grpSpLocks/>
              </p:cNvGrpSpPr>
              <p:nvPr/>
            </p:nvGrpSpPr>
            <p:grpSpPr bwMode="auto">
              <a:xfrm>
                <a:off x="1152" y="2880"/>
                <a:ext cx="480" cy="528"/>
                <a:chOff x="1152" y="1056"/>
                <a:chExt cx="480" cy="528"/>
              </a:xfrm>
            </p:grpSpPr>
            <p:sp>
              <p:nvSpPr>
                <p:cNvPr id="29873" name="Rectangle 9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74" name="Line 9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75" name="Line 9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76" name="Line 9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77" name="Line 9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9842" name="Group 98"/>
            <p:cNvGrpSpPr>
              <a:grpSpLocks/>
            </p:cNvGrpSpPr>
            <p:nvPr/>
          </p:nvGrpSpPr>
          <p:grpSpPr bwMode="auto">
            <a:xfrm>
              <a:off x="2016" y="1008"/>
              <a:ext cx="624" cy="2112"/>
              <a:chOff x="2016" y="1008"/>
              <a:chExt cx="624" cy="2112"/>
            </a:xfrm>
          </p:grpSpPr>
          <p:sp>
            <p:nvSpPr>
              <p:cNvPr id="29861" name="Line 9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62" name="Line 10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63" name="Line 10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64" name="Line 10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65" name="Line 10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66" name="Line 10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67" name="Line 10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68" name="Line 10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43" name="Group 107"/>
            <p:cNvGrpSpPr>
              <a:grpSpLocks/>
            </p:cNvGrpSpPr>
            <p:nvPr/>
          </p:nvGrpSpPr>
          <p:grpSpPr bwMode="auto">
            <a:xfrm>
              <a:off x="3120" y="1008"/>
              <a:ext cx="624" cy="2112"/>
              <a:chOff x="2016" y="1008"/>
              <a:chExt cx="624" cy="2112"/>
            </a:xfrm>
          </p:grpSpPr>
          <p:sp>
            <p:nvSpPr>
              <p:cNvPr id="29853" name="Line 108"/>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4" name="Line 109"/>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5" name="Line 110"/>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6" name="Line 111"/>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7" name="Line 112"/>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8" name="Line 113"/>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9" name="Line 114"/>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60" name="Line 115"/>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44" name="Group 116"/>
            <p:cNvGrpSpPr>
              <a:grpSpLocks/>
            </p:cNvGrpSpPr>
            <p:nvPr/>
          </p:nvGrpSpPr>
          <p:grpSpPr bwMode="auto">
            <a:xfrm>
              <a:off x="912" y="1008"/>
              <a:ext cx="624" cy="2112"/>
              <a:chOff x="2016" y="1008"/>
              <a:chExt cx="624" cy="2112"/>
            </a:xfrm>
          </p:grpSpPr>
          <p:sp>
            <p:nvSpPr>
              <p:cNvPr id="29845" name="Line 117"/>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46" name="Line 118"/>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47" name="Line 119"/>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48" name="Line 120"/>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49" name="Line 121"/>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0" name="Line 122"/>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1" name="Line 123"/>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52" name="Line 124"/>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128125" name="Text Box 125"/>
          <p:cNvSpPr txBox="1">
            <a:spLocks noChangeArrowheads="1"/>
          </p:cNvSpPr>
          <p:nvPr/>
        </p:nvSpPr>
        <p:spPr bwMode="auto">
          <a:xfrm>
            <a:off x="4495800" y="1371600"/>
            <a:ext cx="392113"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７</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３</a:t>
            </a:r>
          </a:p>
          <a:p>
            <a:pPr eaLnBrk="1" hangingPunct="1"/>
            <a:r>
              <a:rPr lang="ja-JP" altLang="en-US" sz="2400">
                <a:latin typeface="Times New Roman" panose="02020603050405020304" pitchFamily="18" charset="0"/>
              </a:rPr>
              <a:t>６</a:t>
            </a:r>
          </a:p>
        </p:txBody>
      </p:sp>
      <p:sp>
        <p:nvSpPr>
          <p:cNvPr id="29704" name="Line 126"/>
          <p:cNvSpPr>
            <a:spLocks noChangeShapeType="1"/>
          </p:cNvSpPr>
          <p:nvPr/>
        </p:nvSpPr>
        <p:spPr bwMode="auto">
          <a:xfrm>
            <a:off x="2438400" y="25908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05" name="Line 127"/>
          <p:cNvSpPr>
            <a:spLocks noChangeShapeType="1"/>
          </p:cNvSpPr>
          <p:nvPr/>
        </p:nvSpPr>
        <p:spPr bwMode="auto">
          <a:xfrm>
            <a:off x="3352800" y="45720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06" name="Line 128"/>
          <p:cNvSpPr>
            <a:spLocks noChangeShapeType="1"/>
          </p:cNvSpPr>
          <p:nvPr/>
        </p:nvSpPr>
        <p:spPr bwMode="auto">
          <a:xfrm flipV="1">
            <a:off x="4267200" y="35814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07" name="Line 129"/>
          <p:cNvSpPr>
            <a:spLocks noChangeShapeType="1"/>
          </p:cNvSpPr>
          <p:nvPr/>
        </p:nvSpPr>
        <p:spPr bwMode="auto">
          <a:xfrm>
            <a:off x="2438400" y="16002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08" name="Line 130"/>
          <p:cNvSpPr>
            <a:spLocks noChangeShapeType="1"/>
          </p:cNvSpPr>
          <p:nvPr/>
        </p:nvSpPr>
        <p:spPr bwMode="auto">
          <a:xfrm>
            <a:off x="3352800" y="16002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09" name="Line 131"/>
          <p:cNvSpPr>
            <a:spLocks noChangeShapeType="1"/>
          </p:cNvSpPr>
          <p:nvPr/>
        </p:nvSpPr>
        <p:spPr bwMode="auto">
          <a:xfrm>
            <a:off x="4267200" y="16002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0" name="Line 132"/>
          <p:cNvSpPr>
            <a:spLocks noChangeShapeType="1"/>
          </p:cNvSpPr>
          <p:nvPr/>
        </p:nvSpPr>
        <p:spPr bwMode="auto">
          <a:xfrm>
            <a:off x="2438400" y="35814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1" name="Line 133"/>
          <p:cNvSpPr>
            <a:spLocks noChangeShapeType="1"/>
          </p:cNvSpPr>
          <p:nvPr/>
        </p:nvSpPr>
        <p:spPr bwMode="auto">
          <a:xfrm>
            <a:off x="3352800" y="19812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2" name="Line 134"/>
          <p:cNvSpPr>
            <a:spLocks noChangeShapeType="1"/>
          </p:cNvSpPr>
          <p:nvPr/>
        </p:nvSpPr>
        <p:spPr bwMode="auto">
          <a:xfrm>
            <a:off x="4267200" y="25908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3" name="Line 135"/>
          <p:cNvSpPr>
            <a:spLocks noChangeShapeType="1"/>
          </p:cNvSpPr>
          <p:nvPr/>
        </p:nvSpPr>
        <p:spPr bwMode="auto">
          <a:xfrm flipV="1">
            <a:off x="2438400" y="16002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4" name="Line 136"/>
          <p:cNvSpPr>
            <a:spLocks noChangeShapeType="1"/>
          </p:cNvSpPr>
          <p:nvPr/>
        </p:nvSpPr>
        <p:spPr bwMode="auto">
          <a:xfrm>
            <a:off x="4267200" y="16002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5" name="Line 137"/>
          <p:cNvSpPr>
            <a:spLocks noChangeShapeType="1"/>
          </p:cNvSpPr>
          <p:nvPr/>
        </p:nvSpPr>
        <p:spPr bwMode="auto">
          <a:xfrm>
            <a:off x="2438400" y="29718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6" name="Line 138"/>
          <p:cNvSpPr>
            <a:spLocks noChangeShapeType="1"/>
          </p:cNvSpPr>
          <p:nvPr/>
        </p:nvSpPr>
        <p:spPr bwMode="auto">
          <a:xfrm>
            <a:off x="4267200" y="39624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7" name="Line 139"/>
          <p:cNvSpPr>
            <a:spLocks noChangeShapeType="1"/>
          </p:cNvSpPr>
          <p:nvPr/>
        </p:nvSpPr>
        <p:spPr bwMode="auto">
          <a:xfrm>
            <a:off x="2438400" y="45720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8" name="Line 140"/>
          <p:cNvSpPr>
            <a:spLocks noChangeShapeType="1"/>
          </p:cNvSpPr>
          <p:nvPr/>
        </p:nvSpPr>
        <p:spPr bwMode="auto">
          <a:xfrm>
            <a:off x="3352800" y="49530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19" name="Line 141"/>
          <p:cNvSpPr>
            <a:spLocks noChangeShapeType="1"/>
          </p:cNvSpPr>
          <p:nvPr/>
        </p:nvSpPr>
        <p:spPr bwMode="auto">
          <a:xfrm flipV="1">
            <a:off x="4267200" y="45720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0" name="Line 142"/>
          <p:cNvSpPr>
            <a:spLocks noChangeShapeType="1"/>
          </p:cNvSpPr>
          <p:nvPr/>
        </p:nvSpPr>
        <p:spPr bwMode="auto">
          <a:xfrm flipV="1">
            <a:off x="2438400" y="35814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1" name="Line 143"/>
          <p:cNvSpPr>
            <a:spLocks noChangeShapeType="1"/>
          </p:cNvSpPr>
          <p:nvPr/>
        </p:nvSpPr>
        <p:spPr bwMode="auto">
          <a:xfrm>
            <a:off x="4267200" y="2590800"/>
            <a:ext cx="228600" cy="38100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2" name="Line 144"/>
          <p:cNvSpPr>
            <a:spLocks noChangeShapeType="1"/>
          </p:cNvSpPr>
          <p:nvPr/>
        </p:nvSpPr>
        <p:spPr bwMode="auto">
          <a:xfrm>
            <a:off x="2438400" y="49530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3" name="Line 145"/>
          <p:cNvSpPr>
            <a:spLocks noChangeShapeType="1"/>
          </p:cNvSpPr>
          <p:nvPr/>
        </p:nvSpPr>
        <p:spPr bwMode="auto">
          <a:xfrm>
            <a:off x="4267200" y="4953000"/>
            <a:ext cx="2286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4" name="Line 146"/>
          <p:cNvSpPr>
            <a:spLocks noChangeShapeType="1"/>
          </p:cNvSpPr>
          <p:nvPr/>
        </p:nvSpPr>
        <p:spPr bwMode="auto">
          <a:xfrm>
            <a:off x="2438400" y="1981200"/>
            <a:ext cx="2286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5" name="Line 147"/>
          <p:cNvSpPr>
            <a:spLocks noChangeShapeType="1"/>
          </p:cNvSpPr>
          <p:nvPr/>
        </p:nvSpPr>
        <p:spPr bwMode="auto">
          <a:xfrm>
            <a:off x="3352800" y="2590800"/>
            <a:ext cx="2286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6" name="Line 148"/>
          <p:cNvSpPr>
            <a:spLocks noChangeShapeType="1"/>
          </p:cNvSpPr>
          <p:nvPr/>
        </p:nvSpPr>
        <p:spPr bwMode="auto">
          <a:xfrm>
            <a:off x="4267200" y="3581400"/>
            <a:ext cx="22860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7" name="Line 149"/>
          <p:cNvSpPr>
            <a:spLocks noChangeShapeType="1"/>
          </p:cNvSpPr>
          <p:nvPr/>
        </p:nvSpPr>
        <p:spPr bwMode="auto">
          <a:xfrm>
            <a:off x="2438400" y="3962400"/>
            <a:ext cx="2286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8" name="Line 150"/>
          <p:cNvSpPr>
            <a:spLocks noChangeShapeType="1"/>
          </p:cNvSpPr>
          <p:nvPr/>
        </p:nvSpPr>
        <p:spPr bwMode="auto">
          <a:xfrm flipV="1">
            <a:off x="2438400" y="4572000"/>
            <a:ext cx="228600" cy="38100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29" name="Line 151"/>
          <p:cNvSpPr>
            <a:spLocks noChangeShapeType="1"/>
          </p:cNvSpPr>
          <p:nvPr/>
        </p:nvSpPr>
        <p:spPr bwMode="auto">
          <a:xfrm>
            <a:off x="3352800" y="3962400"/>
            <a:ext cx="2286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30" name="Line 152"/>
          <p:cNvSpPr>
            <a:spLocks noChangeShapeType="1"/>
          </p:cNvSpPr>
          <p:nvPr/>
        </p:nvSpPr>
        <p:spPr bwMode="auto">
          <a:xfrm>
            <a:off x="4267200" y="2971800"/>
            <a:ext cx="2286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31" name="Line 153"/>
          <p:cNvSpPr>
            <a:spLocks noChangeShapeType="1"/>
          </p:cNvSpPr>
          <p:nvPr/>
        </p:nvSpPr>
        <p:spPr bwMode="auto">
          <a:xfrm>
            <a:off x="3352800" y="2971800"/>
            <a:ext cx="2286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732" name="Line 154"/>
          <p:cNvSpPr>
            <a:spLocks noChangeShapeType="1"/>
          </p:cNvSpPr>
          <p:nvPr/>
        </p:nvSpPr>
        <p:spPr bwMode="auto">
          <a:xfrm>
            <a:off x="4267200" y="4572000"/>
            <a:ext cx="228600"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9733" name="Group 155"/>
          <p:cNvGrpSpPr>
            <a:grpSpLocks/>
          </p:cNvGrpSpPr>
          <p:nvPr/>
        </p:nvGrpSpPr>
        <p:grpSpPr bwMode="auto">
          <a:xfrm>
            <a:off x="4572000" y="1371600"/>
            <a:ext cx="2743200" cy="3810000"/>
            <a:chOff x="912" y="864"/>
            <a:chExt cx="3312" cy="2400"/>
          </a:xfrm>
        </p:grpSpPr>
        <p:grpSp>
          <p:nvGrpSpPr>
            <p:cNvPr id="29737" name="Group 156"/>
            <p:cNvGrpSpPr>
              <a:grpSpLocks/>
            </p:cNvGrpSpPr>
            <p:nvPr/>
          </p:nvGrpSpPr>
          <p:grpSpPr bwMode="auto">
            <a:xfrm>
              <a:off x="1536" y="864"/>
              <a:ext cx="480" cy="2400"/>
              <a:chOff x="1152" y="1008"/>
              <a:chExt cx="480" cy="2400"/>
            </a:xfrm>
          </p:grpSpPr>
          <p:grpSp>
            <p:nvGrpSpPr>
              <p:cNvPr id="29815" name="Group 157"/>
              <p:cNvGrpSpPr>
                <a:grpSpLocks/>
              </p:cNvGrpSpPr>
              <p:nvPr/>
            </p:nvGrpSpPr>
            <p:grpSpPr bwMode="auto">
              <a:xfrm>
                <a:off x="1152" y="1008"/>
                <a:ext cx="480" cy="528"/>
                <a:chOff x="1152" y="1056"/>
                <a:chExt cx="480" cy="528"/>
              </a:xfrm>
            </p:grpSpPr>
            <p:sp>
              <p:nvSpPr>
                <p:cNvPr id="29834" name="Rectangle 15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35" name="Line 15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36" name="Line 16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37" name="Line 16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38" name="Line 16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16" name="Group 163"/>
              <p:cNvGrpSpPr>
                <a:grpSpLocks/>
              </p:cNvGrpSpPr>
              <p:nvPr/>
            </p:nvGrpSpPr>
            <p:grpSpPr bwMode="auto">
              <a:xfrm>
                <a:off x="1152" y="1632"/>
                <a:ext cx="480" cy="528"/>
                <a:chOff x="1152" y="1056"/>
                <a:chExt cx="480" cy="528"/>
              </a:xfrm>
            </p:grpSpPr>
            <p:sp>
              <p:nvSpPr>
                <p:cNvPr id="29829" name="Rectangle 16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30" name="Line 16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31" name="Line 16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32" name="Line 16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33" name="Line 16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17" name="Group 169"/>
              <p:cNvGrpSpPr>
                <a:grpSpLocks/>
              </p:cNvGrpSpPr>
              <p:nvPr/>
            </p:nvGrpSpPr>
            <p:grpSpPr bwMode="auto">
              <a:xfrm>
                <a:off x="1152" y="2256"/>
                <a:ext cx="480" cy="528"/>
                <a:chOff x="1152" y="1056"/>
                <a:chExt cx="480" cy="528"/>
              </a:xfrm>
            </p:grpSpPr>
            <p:sp>
              <p:nvSpPr>
                <p:cNvPr id="29824" name="Rectangle 17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25" name="Line 17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26" name="Line 17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27" name="Line 17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28" name="Line 17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818" name="Group 175"/>
              <p:cNvGrpSpPr>
                <a:grpSpLocks/>
              </p:cNvGrpSpPr>
              <p:nvPr/>
            </p:nvGrpSpPr>
            <p:grpSpPr bwMode="auto">
              <a:xfrm>
                <a:off x="1152" y="2880"/>
                <a:ext cx="480" cy="528"/>
                <a:chOff x="1152" y="1056"/>
                <a:chExt cx="480" cy="528"/>
              </a:xfrm>
            </p:grpSpPr>
            <p:sp>
              <p:nvSpPr>
                <p:cNvPr id="29819" name="Rectangle 17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20" name="Line 17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21" name="Line 17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22" name="Line 17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23" name="Line 18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9738" name="Group 181"/>
            <p:cNvGrpSpPr>
              <a:grpSpLocks/>
            </p:cNvGrpSpPr>
            <p:nvPr/>
          </p:nvGrpSpPr>
          <p:grpSpPr bwMode="auto">
            <a:xfrm>
              <a:off x="3744" y="864"/>
              <a:ext cx="480" cy="2400"/>
              <a:chOff x="1152" y="1008"/>
              <a:chExt cx="480" cy="2400"/>
            </a:xfrm>
          </p:grpSpPr>
          <p:grpSp>
            <p:nvGrpSpPr>
              <p:cNvPr id="29791" name="Group 182"/>
              <p:cNvGrpSpPr>
                <a:grpSpLocks/>
              </p:cNvGrpSpPr>
              <p:nvPr/>
            </p:nvGrpSpPr>
            <p:grpSpPr bwMode="auto">
              <a:xfrm>
                <a:off x="1152" y="1008"/>
                <a:ext cx="480" cy="528"/>
                <a:chOff x="1152" y="1056"/>
                <a:chExt cx="480" cy="528"/>
              </a:xfrm>
            </p:grpSpPr>
            <p:sp>
              <p:nvSpPr>
                <p:cNvPr id="29810" name="Rectangle 18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11" name="Line 18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12" name="Line 18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13" name="Line 18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14" name="Line 18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92" name="Group 188"/>
              <p:cNvGrpSpPr>
                <a:grpSpLocks/>
              </p:cNvGrpSpPr>
              <p:nvPr/>
            </p:nvGrpSpPr>
            <p:grpSpPr bwMode="auto">
              <a:xfrm>
                <a:off x="1152" y="1632"/>
                <a:ext cx="480" cy="528"/>
                <a:chOff x="1152" y="1056"/>
                <a:chExt cx="480" cy="528"/>
              </a:xfrm>
            </p:grpSpPr>
            <p:sp>
              <p:nvSpPr>
                <p:cNvPr id="29805" name="Rectangle 18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06" name="Line 19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07" name="Line 19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08" name="Line 19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09" name="Line 19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93" name="Group 194"/>
              <p:cNvGrpSpPr>
                <a:grpSpLocks/>
              </p:cNvGrpSpPr>
              <p:nvPr/>
            </p:nvGrpSpPr>
            <p:grpSpPr bwMode="auto">
              <a:xfrm>
                <a:off x="1152" y="2256"/>
                <a:ext cx="480" cy="528"/>
                <a:chOff x="1152" y="1056"/>
                <a:chExt cx="480" cy="528"/>
              </a:xfrm>
            </p:grpSpPr>
            <p:sp>
              <p:nvSpPr>
                <p:cNvPr id="29800" name="Rectangle 19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801" name="Line 19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02" name="Line 19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03" name="Line 19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804" name="Line 19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94" name="Group 200"/>
              <p:cNvGrpSpPr>
                <a:grpSpLocks/>
              </p:cNvGrpSpPr>
              <p:nvPr/>
            </p:nvGrpSpPr>
            <p:grpSpPr bwMode="auto">
              <a:xfrm>
                <a:off x="1152" y="2880"/>
                <a:ext cx="480" cy="528"/>
                <a:chOff x="1152" y="1056"/>
                <a:chExt cx="480" cy="528"/>
              </a:xfrm>
            </p:grpSpPr>
            <p:sp>
              <p:nvSpPr>
                <p:cNvPr id="29795" name="Rectangle 20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796" name="Line 20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97" name="Line 20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98" name="Line 20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99" name="Line 20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9739" name="Group 206"/>
            <p:cNvGrpSpPr>
              <a:grpSpLocks/>
            </p:cNvGrpSpPr>
            <p:nvPr/>
          </p:nvGrpSpPr>
          <p:grpSpPr bwMode="auto">
            <a:xfrm>
              <a:off x="2640" y="864"/>
              <a:ext cx="480" cy="2400"/>
              <a:chOff x="1152" y="1008"/>
              <a:chExt cx="480" cy="2400"/>
            </a:xfrm>
          </p:grpSpPr>
          <p:grpSp>
            <p:nvGrpSpPr>
              <p:cNvPr id="29767" name="Group 207"/>
              <p:cNvGrpSpPr>
                <a:grpSpLocks/>
              </p:cNvGrpSpPr>
              <p:nvPr/>
            </p:nvGrpSpPr>
            <p:grpSpPr bwMode="auto">
              <a:xfrm>
                <a:off x="1152" y="1008"/>
                <a:ext cx="480" cy="528"/>
                <a:chOff x="1152" y="1056"/>
                <a:chExt cx="480" cy="528"/>
              </a:xfrm>
            </p:grpSpPr>
            <p:sp>
              <p:nvSpPr>
                <p:cNvPr id="29786" name="Rectangle 20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787" name="Line 20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88" name="Line 21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89" name="Line 21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90" name="Line 21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68" name="Group 213"/>
              <p:cNvGrpSpPr>
                <a:grpSpLocks/>
              </p:cNvGrpSpPr>
              <p:nvPr/>
            </p:nvGrpSpPr>
            <p:grpSpPr bwMode="auto">
              <a:xfrm>
                <a:off x="1152" y="1632"/>
                <a:ext cx="480" cy="528"/>
                <a:chOff x="1152" y="1056"/>
                <a:chExt cx="480" cy="528"/>
              </a:xfrm>
            </p:grpSpPr>
            <p:sp>
              <p:nvSpPr>
                <p:cNvPr id="29781" name="Rectangle 21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782" name="Line 21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83" name="Line 21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84" name="Line 21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85" name="Line 21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69" name="Group 219"/>
              <p:cNvGrpSpPr>
                <a:grpSpLocks/>
              </p:cNvGrpSpPr>
              <p:nvPr/>
            </p:nvGrpSpPr>
            <p:grpSpPr bwMode="auto">
              <a:xfrm>
                <a:off x="1152" y="2256"/>
                <a:ext cx="480" cy="528"/>
                <a:chOff x="1152" y="1056"/>
                <a:chExt cx="480" cy="528"/>
              </a:xfrm>
            </p:grpSpPr>
            <p:sp>
              <p:nvSpPr>
                <p:cNvPr id="29776" name="Rectangle 22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777" name="Line 22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78" name="Line 22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79" name="Line 22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80" name="Line 22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70" name="Group 225"/>
              <p:cNvGrpSpPr>
                <a:grpSpLocks/>
              </p:cNvGrpSpPr>
              <p:nvPr/>
            </p:nvGrpSpPr>
            <p:grpSpPr bwMode="auto">
              <a:xfrm>
                <a:off x="1152" y="2880"/>
                <a:ext cx="480" cy="528"/>
                <a:chOff x="1152" y="1056"/>
                <a:chExt cx="480" cy="528"/>
              </a:xfrm>
            </p:grpSpPr>
            <p:sp>
              <p:nvSpPr>
                <p:cNvPr id="29771" name="Rectangle 22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9772" name="Line 22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73" name="Line 22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74" name="Line 22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75" name="Line 23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29740" name="Group 231"/>
            <p:cNvGrpSpPr>
              <a:grpSpLocks/>
            </p:cNvGrpSpPr>
            <p:nvPr/>
          </p:nvGrpSpPr>
          <p:grpSpPr bwMode="auto">
            <a:xfrm>
              <a:off x="2016" y="1008"/>
              <a:ext cx="624" cy="2112"/>
              <a:chOff x="2016" y="1008"/>
              <a:chExt cx="624" cy="2112"/>
            </a:xfrm>
          </p:grpSpPr>
          <p:sp>
            <p:nvSpPr>
              <p:cNvPr id="29759" name="Line 232"/>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60" name="Line 233"/>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61" name="Line 234"/>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62" name="Line 235"/>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63" name="Line 236"/>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64" name="Line 237"/>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65" name="Line 238"/>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66" name="Line 239"/>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41" name="Group 240"/>
            <p:cNvGrpSpPr>
              <a:grpSpLocks/>
            </p:cNvGrpSpPr>
            <p:nvPr/>
          </p:nvGrpSpPr>
          <p:grpSpPr bwMode="auto">
            <a:xfrm>
              <a:off x="3120" y="1008"/>
              <a:ext cx="624" cy="2112"/>
              <a:chOff x="2016" y="1008"/>
              <a:chExt cx="624" cy="2112"/>
            </a:xfrm>
          </p:grpSpPr>
          <p:sp>
            <p:nvSpPr>
              <p:cNvPr id="29751" name="Line 241"/>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52" name="Line 242"/>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53" name="Line 243"/>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54" name="Line 244"/>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55" name="Line 245"/>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56" name="Line 246"/>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57" name="Line 247"/>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58" name="Line 248"/>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42" name="Group 249"/>
            <p:cNvGrpSpPr>
              <a:grpSpLocks/>
            </p:cNvGrpSpPr>
            <p:nvPr/>
          </p:nvGrpSpPr>
          <p:grpSpPr bwMode="auto">
            <a:xfrm>
              <a:off x="912" y="1008"/>
              <a:ext cx="624" cy="2112"/>
              <a:chOff x="2016" y="1008"/>
              <a:chExt cx="624" cy="2112"/>
            </a:xfrm>
          </p:grpSpPr>
          <p:sp>
            <p:nvSpPr>
              <p:cNvPr id="29743" name="Line 25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44" name="Line 25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45" name="Line 25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46" name="Line 25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47" name="Line 25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48" name="Line 25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49" name="Line 25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50" name="Line 25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29734" name="Text Box 258"/>
          <p:cNvSpPr txBox="1">
            <a:spLocks noChangeArrowheads="1"/>
          </p:cNvSpPr>
          <p:nvPr/>
        </p:nvSpPr>
        <p:spPr bwMode="auto">
          <a:xfrm>
            <a:off x="1403350" y="5445125"/>
            <a:ext cx="53435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The first Omega</a:t>
            </a:r>
            <a:r>
              <a:rPr lang="ja-JP" altLang="en-US" sz="2400">
                <a:latin typeface="Times New Roman" panose="02020603050405020304" pitchFamily="18" charset="0"/>
              </a:rPr>
              <a:t>：</a:t>
            </a:r>
            <a:r>
              <a:rPr lang="en-US" altLang="ja-JP" sz="2400">
                <a:latin typeface="Times New Roman" panose="02020603050405020304" pitchFamily="18" charset="0"/>
              </a:rPr>
              <a:t>Upper input has priority.</a:t>
            </a:r>
          </a:p>
          <a:p>
            <a:pPr eaLnBrk="1" hangingPunct="1"/>
            <a:r>
              <a:rPr lang="en-US" altLang="ja-JP" sz="2400">
                <a:latin typeface="Times New Roman" panose="02020603050405020304" pitchFamily="18" charset="0"/>
              </a:rPr>
              <a:t>The next Omega</a:t>
            </a:r>
            <a:r>
              <a:rPr lang="ja-JP" altLang="en-US" sz="2400">
                <a:latin typeface="Times New Roman" panose="02020603050405020304" pitchFamily="18" charset="0"/>
              </a:rPr>
              <a:t>：</a:t>
            </a:r>
            <a:r>
              <a:rPr lang="en-US" altLang="ja-JP" sz="2400">
                <a:latin typeface="Times New Roman" panose="02020603050405020304" pitchFamily="18" charset="0"/>
              </a:rPr>
              <a:t>Destination</a:t>
            </a:r>
            <a:r>
              <a:rPr lang="ja-JP" altLang="en-US" sz="2400">
                <a:latin typeface="Times New Roman" panose="02020603050405020304" pitchFamily="18" charset="0"/>
              </a:rPr>
              <a:t>　</a:t>
            </a:r>
            <a:r>
              <a:rPr lang="en-US" altLang="ja-JP" sz="2400">
                <a:latin typeface="Times New Roman" panose="02020603050405020304" pitchFamily="18" charset="0"/>
              </a:rPr>
              <a:t>Routing</a:t>
            </a:r>
          </a:p>
        </p:txBody>
      </p:sp>
      <p:sp>
        <p:nvSpPr>
          <p:cNvPr id="29735" name="Text Box 259"/>
          <p:cNvSpPr txBox="1">
            <a:spLocks noChangeArrowheads="1"/>
          </p:cNvSpPr>
          <p:nvPr/>
        </p:nvSpPr>
        <p:spPr bwMode="auto">
          <a:xfrm>
            <a:off x="7391400" y="5735638"/>
            <a:ext cx="1730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Conflict free</a:t>
            </a:r>
          </a:p>
        </p:txBody>
      </p:sp>
      <p:sp>
        <p:nvSpPr>
          <p:cNvPr id="29736" name="AutoShape 260"/>
          <p:cNvSpPr>
            <a:spLocks noChangeArrowheads="1"/>
          </p:cNvSpPr>
          <p:nvPr/>
        </p:nvSpPr>
        <p:spPr bwMode="auto">
          <a:xfrm>
            <a:off x="6781800" y="5791200"/>
            <a:ext cx="304800" cy="304800"/>
          </a:xfrm>
          <a:prstGeom prst="rightArrow">
            <a:avLst>
              <a:gd name="adj1" fmla="val 50000"/>
              <a:gd name="adj2" fmla="val 25000"/>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812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80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21" grpId="0" autoUpdateAnimBg="0"/>
      <p:bldP spid="128125"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ja-JP"/>
              <a:t>Permutation capacity</a:t>
            </a:r>
          </a:p>
        </p:txBody>
      </p:sp>
      <p:sp>
        <p:nvSpPr>
          <p:cNvPr id="30723" name="Rectangle 3"/>
          <p:cNvSpPr>
            <a:spLocks noGrp="1" noChangeArrowheads="1"/>
          </p:cNvSpPr>
          <p:nvPr>
            <p:ph type="body" idx="1"/>
          </p:nvPr>
        </p:nvSpPr>
        <p:spPr/>
        <p:txBody>
          <a:bodyPr/>
          <a:lstStyle/>
          <a:p>
            <a:pPr eaLnBrk="1" hangingPunct="1"/>
            <a:r>
              <a:rPr lang="en-US" altLang="ja-JP"/>
              <a:t>All possible permutation is conflict free </a:t>
            </a:r>
            <a:r>
              <a:rPr lang="ja-JP" altLang="en-US"/>
              <a:t>＝　</a:t>
            </a:r>
            <a:r>
              <a:rPr lang="en-US" altLang="ja-JP"/>
              <a:t>Rearrangeable networks</a:t>
            </a:r>
          </a:p>
          <a:p>
            <a:pPr eaLnBrk="1" hangingPunct="1"/>
            <a:r>
              <a:rPr lang="en-US" altLang="ja-JP"/>
              <a:t>Three tandem connection of Omega network is rearrangeable.</a:t>
            </a:r>
          </a:p>
          <a:p>
            <a:pPr eaLnBrk="1" hangingPunct="1"/>
            <a:r>
              <a:rPr lang="en-US" altLang="ja-JP"/>
              <a:t>The tandem connection of Omega and Inverse Omega (Baseline and Inverse Baseline) is rearrangeable. Benes network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152400"/>
            <a:ext cx="7772400" cy="990600"/>
          </a:xfrm>
        </p:spPr>
        <p:txBody>
          <a:bodyPr/>
          <a:lstStyle/>
          <a:p>
            <a:pPr eaLnBrk="1" hangingPunct="1"/>
            <a:r>
              <a:rPr lang="ja-JP" altLang="en-US"/>
              <a:t>Ｂｅｎｅｓ </a:t>
            </a:r>
            <a:r>
              <a:rPr lang="en-US" altLang="ja-JP"/>
              <a:t>Network</a:t>
            </a:r>
          </a:p>
        </p:txBody>
      </p:sp>
      <p:sp>
        <p:nvSpPr>
          <p:cNvPr id="31747" name="Rectangle 3"/>
          <p:cNvSpPr>
            <a:spLocks noGrp="1" noChangeArrowheads="1"/>
          </p:cNvSpPr>
          <p:nvPr>
            <p:ph type="body" idx="1"/>
          </p:nvPr>
        </p:nvSpPr>
        <p:spPr>
          <a:xfrm>
            <a:off x="1173163" y="5486400"/>
            <a:ext cx="5127625" cy="1038225"/>
          </a:xfrm>
        </p:spPr>
        <p:txBody>
          <a:bodyPr/>
          <a:lstStyle/>
          <a:p>
            <a:pPr eaLnBrk="1" hangingPunct="1">
              <a:lnSpc>
                <a:spcPct val="90000"/>
              </a:lnSpc>
            </a:pPr>
            <a:r>
              <a:rPr lang="en-US" altLang="ja-JP" sz="2100"/>
              <a:t>Note that the center of stage is shared.</a:t>
            </a:r>
          </a:p>
          <a:p>
            <a:pPr eaLnBrk="1" hangingPunct="1">
              <a:lnSpc>
                <a:spcPct val="90000"/>
              </a:lnSpc>
            </a:pPr>
            <a:r>
              <a:rPr lang="en-US" altLang="ja-JP" sz="2100"/>
              <a:t>The rearrangeable network with the smallest hardware requirement.</a:t>
            </a:r>
          </a:p>
        </p:txBody>
      </p:sp>
      <p:grpSp>
        <p:nvGrpSpPr>
          <p:cNvPr id="31748" name="Group 4"/>
          <p:cNvGrpSpPr>
            <a:grpSpLocks/>
          </p:cNvGrpSpPr>
          <p:nvPr/>
        </p:nvGrpSpPr>
        <p:grpSpPr bwMode="auto">
          <a:xfrm>
            <a:off x="990600" y="1371600"/>
            <a:ext cx="641350" cy="3810000"/>
            <a:chOff x="336" y="864"/>
            <a:chExt cx="404" cy="2400"/>
          </a:xfrm>
        </p:grpSpPr>
        <p:sp>
          <p:nvSpPr>
            <p:cNvPr id="31962" name="Text Box 5"/>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31963" name="Text Box 6"/>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31964" name="Text Box 7"/>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31965" name="Text Box 8"/>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31966" name="Text Box 9"/>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31967" name="Text Box 10"/>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31968" name="Text Box 11"/>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31969" name="Text Box 12"/>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31749" name="Group 13"/>
          <p:cNvGrpSpPr>
            <a:grpSpLocks/>
          </p:cNvGrpSpPr>
          <p:nvPr/>
        </p:nvGrpSpPr>
        <p:grpSpPr bwMode="auto">
          <a:xfrm>
            <a:off x="8077200" y="1447800"/>
            <a:ext cx="641350" cy="3810000"/>
            <a:chOff x="336" y="864"/>
            <a:chExt cx="404" cy="2400"/>
          </a:xfrm>
        </p:grpSpPr>
        <p:sp>
          <p:nvSpPr>
            <p:cNvPr id="31954" name="Text Box 14"/>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31955" name="Text Box 15"/>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31956" name="Text Box 16"/>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31957" name="Text Box 17"/>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31958" name="Text Box 18"/>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31959" name="Text Box 19"/>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31960" name="Text Box 20"/>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31961" name="Text Box 21"/>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31750" name="Group 22"/>
          <p:cNvGrpSpPr>
            <a:grpSpLocks/>
          </p:cNvGrpSpPr>
          <p:nvPr/>
        </p:nvGrpSpPr>
        <p:grpSpPr bwMode="auto">
          <a:xfrm>
            <a:off x="1752600" y="1371600"/>
            <a:ext cx="3352800" cy="3810000"/>
            <a:chOff x="912" y="864"/>
            <a:chExt cx="3312" cy="2400"/>
          </a:xfrm>
        </p:grpSpPr>
        <p:grpSp>
          <p:nvGrpSpPr>
            <p:cNvPr id="31853" name="Group 23"/>
            <p:cNvGrpSpPr>
              <a:grpSpLocks/>
            </p:cNvGrpSpPr>
            <p:nvPr/>
          </p:nvGrpSpPr>
          <p:grpSpPr bwMode="auto">
            <a:xfrm>
              <a:off x="1536" y="864"/>
              <a:ext cx="480" cy="2400"/>
              <a:chOff x="1152" y="1008"/>
              <a:chExt cx="480" cy="2400"/>
            </a:xfrm>
          </p:grpSpPr>
          <p:grpSp>
            <p:nvGrpSpPr>
              <p:cNvPr id="31930" name="Group 24"/>
              <p:cNvGrpSpPr>
                <a:grpSpLocks/>
              </p:cNvGrpSpPr>
              <p:nvPr/>
            </p:nvGrpSpPr>
            <p:grpSpPr bwMode="auto">
              <a:xfrm>
                <a:off x="1152" y="1008"/>
                <a:ext cx="480" cy="528"/>
                <a:chOff x="1152" y="1056"/>
                <a:chExt cx="480" cy="528"/>
              </a:xfrm>
            </p:grpSpPr>
            <p:sp>
              <p:nvSpPr>
                <p:cNvPr id="31949"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50"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51"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52"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53"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931" name="Group 30"/>
              <p:cNvGrpSpPr>
                <a:grpSpLocks/>
              </p:cNvGrpSpPr>
              <p:nvPr/>
            </p:nvGrpSpPr>
            <p:grpSpPr bwMode="auto">
              <a:xfrm>
                <a:off x="1152" y="1632"/>
                <a:ext cx="480" cy="528"/>
                <a:chOff x="1152" y="1056"/>
                <a:chExt cx="480" cy="528"/>
              </a:xfrm>
            </p:grpSpPr>
            <p:sp>
              <p:nvSpPr>
                <p:cNvPr id="31944"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45"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46"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47"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48"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932" name="Group 36"/>
              <p:cNvGrpSpPr>
                <a:grpSpLocks/>
              </p:cNvGrpSpPr>
              <p:nvPr/>
            </p:nvGrpSpPr>
            <p:grpSpPr bwMode="auto">
              <a:xfrm>
                <a:off x="1152" y="2256"/>
                <a:ext cx="480" cy="528"/>
                <a:chOff x="1152" y="1056"/>
                <a:chExt cx="480" cy="528"/>
              </a:xfrm>
            </p:grpSpPr>
            <p:sp>
              <p:nvSpPr>
                <p:cNvPr id="31939"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40"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41"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42"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43"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933" name="Group 42"/>
              <p:cNvGrpSpPr>
                <a:grpSpLocks/>
              </p:cNvGrpSpPr>
              <p:nvPr/>
            </p:nvGrpSpPr>
            <p:grpSpPr bwMode="auto">
              <a:xfrm>
                <a:off x="1152" y="2880"/>
                <a:ext cx="480" cy="528"/>
                <a:chOff x="1152" y="1056"/>
                <a:chExt cx="480" cy="528"/>
              </a:xfrm>
            </p:grpSpPr>
            <p:sp>
              <p:nvSpPr>
                <p:cNvPr id="31934"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35"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36"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37"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38"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1854" name="Group 48"/>
            <p:cNvGrpSpPr>
              <a:grpSpLocks/>
            </p:cNvGrpSpPr>
            <p:nvPr/>
          </p:nvGrpSpPr>
          <p:grpSpPr bwMode="auto">
            <a:xfrm>
              <a:off x="3744" y="864"/>
              <a:ext cx="480" cy="2400"/>
              <a:chOff x="1152" y="1008"/>
              <a:chExt cx="480" cy="2400"/>
            </a:xfrm>
          </p:grpSpPr>
          <p:grpSp>
            <p:nvGrpSpPr>
              <p:cNvPr id="31906" name="Group 49"/>
              <p:cNvGrpSpPr>
                <a:grpSpLocks/>
              </p:cNvGrpSpPr>
              <p:nvPr/>
            </p:nvGrpSpPr>
            <p:grpSpPr bwMode="auto">
              <a:xfrm>
                <a:off x="1152" y="1008"/>
                <a:ext cx="480" cy="528"/>
                <a:chOff x="1152" y="1056"/>
                <a:chExt cx="480" cy="528"/>
              </a:xfrm>
            </p:grpSpPr>
            <p:sp>
              <p:nvSpPr>
                <p:cNvPr id="31925"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26"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27"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28"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29"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907" name="Group 55"/>
              <p:cNvGrpSpPr>
                <a:grpSpLocks/>
              </p:cNvGrpSpPr>
              <p:nvPr/>
            </p:nvGrpSpPr>
            <p:grpSpPr bwMode="auto">
              <a:xfrm>
                <a:off x="1152" y="1632"/>
                <a:ext cx="480" cy="528"/>
                <a:chOff x="1152" y="1056"/>
                <a:chExt cx="480" cy="528"/>
              </a:xfrm>
            </p:grpSpPr>
            <p:sp>
              <p:nvSpPr>
                <p:cNvPr id="31920"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21"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22"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23"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24"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908" name="Group 61"/>
              <p:cNvGrpSpPr>
                <a:grpSpLocks/>
              </p:cNvGrpSpPr>
              <p:nvPr/>
            </p:nvGrpSpPr>
            <p:grpSpPr bwMode="auto">
              <a:xfrm>
                <a:off x="1152" y="2256"/>
                <a:ext cx="480" cy="528"/>
                <a:chOff x="1152" y="1056"/>
                <a:chExt cx="480" cy="528"/>
              </a:xfrm>
            </p:grpSpPr>
            <p:sp>
              <p:nvSpPr>
                <p:cNvPr id="31915"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16"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17"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18"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19"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909" name="Group 67"/>
              <p:cNvGrpSpPr>
                <a:grpSpLocks/>
              </p:cNvGrpSpPr>
              <p:nvPr/>
            </p:nvGrpSpPr>
            <p:grpSpPr bwMode="auto">
              <a:xfrm>
                <a:off x="1152" y="2880"/>
                <a:ext cx="480" cy="528"/>
                <a:chOff x="1152" y="1056"/>
                <a:chExt cx="480" cy="528"/>
              </a:xfrm>
            </p:grpSpPr>
            <p:sp>
              <p:nvSpPr>
                <p:cNvPr id="31910"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11"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12"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13"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14"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1855" name="Group 73"/>
            <p:cNvGrpSpPr>
              <a:grpSpLocks/>
            </p:cNvGrpSpPr>
            <p:nvPr/>
          </p:nvGrpSpPr>
          <p:grpSpPr bwMode="auto">
            <a:xfrm>
              <a:off x="2640" y="864"/>
              <a:ext cx="480" cy="2400"/>
              <a:chOff x="1152" y="1008"/>
              <a:chExt cx="480" cy="2400"/>
            </a:xfrm>
          </p:grpSpPr>
          <p:grpSp>
            <p:nvGrpSpPr>
              <p:cNvPr id="31882" name="Group 74"/>
              <p:cNvGrpSpPr>
                <a:grpSpLocks/>
              </p:cNvGrpSpPr>
              <p:nvPr/>
            </p:nvGrpSpPr>
            <p:grpSpPr bwMode="auto">
              <a:xfrm>
                <a:off x="1152" y="1008"/>
                <a:ext cx="480" cy="528"/>
                <a:chOff x="1152" y="1056"/>
                <a:chExt cx="480" cy="528"/>
              </a:xfrm>
            </p:grpSpPr>
            <p:sp>
              <p:nvSpPr>
                <p:cNvPr id="31901" name="Rectangle 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902" name="Line 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03" name="Line 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04" name="Line 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05" name="Line 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83" name="Group 80"/>
              <p:cNvGrpSpPr>
                <a:grpSpLocks/>
              </p:cNvGrpSpPr>
              <p:nvPr/>
            </p:nvGrpSpPr>
            <p:grpSpPr bwMode="auto">
              <a:xfrm>
                <a:off x="1152" y="1632"/>
                <a:ext cx="480" cy="528"/>
                <a:chOff x="1152" y="1056"/>
                <a:chExt cx="480" cy="528"/>
              </a:xfrm>
            </p:grpSpPr>
            <p:sp>
              <p:nvSpPr>
                <p:cNvPr id="31896" name="Rectangle 8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97" name="Line 8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98" name="Line 8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99" name="Line 8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900" name="Line 8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84" name="Group 86"/>
              <p:cNvGrpSpPr>
                <a:grpSpLocks/>
              </p:cNvGrpSpPr>
              <p:nvPr/>
            </p:nvGrpSpPr>
            <p:grpSpPr bwMode="auto">
              <a:xfrm>
                <a:off x="1152" y="2256"/>
                <a:ext cx="480" cy="528"/>
                <a:chOff x="1152" y="1056"/>
                <a:chExt cx="480" cy="528"/>
              </a:xfrm>
            </p:grpSpPr>
            <p:sp>
              <p:nvSpPr>
                <p:cNvPr id="31891" name="Rectangle 8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92" name="Line 8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93" name="Line 8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94" name="Line 9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95" name="Line 9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85" name="Group 92"/>
              <p:cNvGrpSpPr>
                <a:grpSpLocks/>
              </p:cNvGrpSpPr>
              <p:nvPr/>
            </p:nvGrpSpPr>
            <p:grpSpPr bwMode="auto">
              <a:xfrm>
                <a:off x="1152" y="2880"/>
                <a:ext cx="480" cy="528"/>
                <a:chOff x="1152" y="1056"/>
                <a:chExt cx="480" cy="528"/>
              </a:xfrm>
            </p:grpSpPr>
            <p:sp>
              <p:nvSpPr>
                <p:cNvPr id="31886" name="Rectangle 9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87" name="Line 9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88" name="Line 9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89" name="Line 9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90" name="Line 9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1856" name="Group 98"/>
            <p:cNvGrpSpPr>
              <a:grpSpLocks/>
            </p:cNvGrpSpPr>
            <p:nvPr/>
          </p:nvGrpSpPr>
          <p:grpSpPr bwMode="auto">
            <a:xfrm>
              <a:off x="2016" y="1008"/>
              <a:ext cx="624" cy="2112"/>
              <a:chOff x="2016" y="1008"/>
              <a:chExt cx="624" cy="2112"/>
            </a:xfrm>
          </p:grpSpPr>
          <p:sp>
            <p:nvSpPr>
              <p:cNvPr id="31874" name="Line 9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5" name="Line 10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6" name="Line 10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7" name="Line 10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8" name="Line 10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9" name="Line 10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80" name="Line 10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81" name="Line 10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57" name="Group 107"/>
            <p:cNvGrpSpPr>
              <a:grpSpLocks/>
            </p:cNvGrpSpPr>
            <p:nvPr/>
          </p:nvGrpSpPr>
          <p:grpSpPr bwMode="auto">
            <a:xfrm>
              <a:off x="912" y="1008"/>
              <a:ext cx="624" cy="2112"/>
              <a:chOff x="2016" y="1008"/>
              <a:chExt cx="624" cy="2112"/>
            </a:xfrm>
          </p:grpSpPr>
          <p:sp>
            <p:nvSpPr>
              <p:cNvPr id="31866" name="Line 108"/>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7" name="Line 109"/>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8" name="Line 110"/>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9" name="Line 111"/>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0" name="Line 112"/>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1" name="Line 113"/>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2" name="Line 114"/>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73" name="Line 115"/>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1858" name="Line 116"/>
            <p:cNvSpPr>
              <a:spLocks noChangeShapeType="1"/>
            </p:cNvSpPr>
            <p:nvPr/>
          </p:nvSpPr>
          <p:spPr bwMode="auto">
            <a:xfrm>
              <a:off x="3120" y="1008"/>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59" name="Line 117"/>
            <p:cNvSpPr>
              <a:spLocks noChangeShapeType="1"/>
            </p:cNvSpPr>
            <p:nvPr/>
          </p:nvSpPr>
          <p:spPr bwMode="auto">
            <a:xfrm>
              <a:off x="3120"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0" name="Line 118"/>
            <p:cNvSpPr>
              <a:spLocks noChangeShapeType="1"/>
            </p:cNvSpPr>
            <p:nvPr/>
          </p:nvSpPr>
          <p:spPr bwMode="auto">
            <a:xfrm flipV="1">
              <a:off x="3120"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1" name="Line 119"/>
            <p:cNvSpPr>
              <a:spLocks noChangeShapeType="1"/>
            </p:cNvSpPr>
            <p:nvPr/>
          </p:nvSpPr>
          <p:spPr bwMode="auto">
            <a:xfrm>
              <a:off x="3120" y="187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2" name="Line 120"/>
            <p:cNvSpPr>
              <a:spLocks noChangeShapeType="1"/>
            </p:cNvSpPr>
            <p:nvPr/>
          </p:nvSpPr>
          <p:spPr bwMode="auto">
            <a:xfrm>
              <a:off x="3120" y="2256"/>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3" name="Line 121"/>
            <p:cNvSpPr>
              <a:spLocks noChangeShapeType="1"/>
            </p:cNvSpPr>
            <p:nvPr/>
          </p:nvSpPr>
          <p:spPr bwMode="auto">
            <a:xfrm>
              <a:off x="3120"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4" name="Line 122"/>
            <p:cNvSpPr>
              <a:spLocks noChangeShapeType="1"/>
            </p:cNvSpPr>
            <p:nvPr/>
          </p:nvSpPr>
          <p:spPr bwMode="auto">
            <a:xfrm flipV="1">
              <a:off x="3120"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65" name="Line 123"/>
            <p:cNvSpPr>
              <a:spLocks noChangeShapeType="1"/>
            </p:cNvSpPr>
            <p:nvPr/>
          </p:nvSpPr>
          <p:spPr bwMode="auto">
            <a:xfrm>
              <a:off x="3120"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751" name="Group 124"/>
          <p:cNvGrpSpPr>
            <a:grpSpLocks/>
          </p:cNvGrpSpPr>
          <p:nvPr/>
        </p:nvGrpSpPr>
        <p:grpSpPr bwMode="auto">
          <a:xfrm flipH="1">
            <a:off x="4572000" y="1371600"/>
            <a:ext cx="3352800" cy="3810000"/>
            <a:chOff x="912" y="864"/>
            <a:chExt cx="3312" cy="2400"/>
          </a:xfrm>
        </p:grpSpPr>
        <p:grpSp>
          <p:nvGrpSpPr>
            <p:cNvPr id="31752" name="Group 125"/>
            <p:cNvGrpSpPr>
              <a:grpSpLocks/>
            </p:cNvGrpSpPr>
            <p:nvPr/>
          </p:nvGrpSpPr>
          <p:grpSpPr bwMode="auto">
            <a:xfrm>
              <a:off x="1536" y="864"/>
              <a:ext cx="480" cy="2400"/>
              <a:chOff x="1152" y="1008"/>
              <a:chExt cx="480" cy="2400"/>
            </a:xfrm>
          </p:grpSpPr>
          <p:grpSp>
            <p:nvGrpSpPr>
              <p:cNvPr id="31829" name="Group 126"/>
              <p:cNvGrpSpPr>
                <a:grpSpLocks/>
              </p:cNvGrpSpPr>
              <p:nvPr/>
            </p:nvGrpSpPr>
            <p:grpSpPr bwMode="auto">
              <a:xfrm>
                <a:off x="1152" y="1008"/>
                <a:ext cx="480" cy="528"/>
                <a:chOff x="1152" y="1056"/>
                <a:chExt cx="480" cy="528"/>
              </a:xfrm>
            </p:grpSpPr>
            <p:sp>
              <p:nvSpPr>
                <p:cNvPr id="31848" name="Rectangle 12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49" name="Line 12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50" name="Line 12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51" name="Line 13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52" name="Line 13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30" name="Group 132"/>
              <p:cNvGrpSpPr>
                <a:grpSpLocks/>
              </p:cNvGrpSpPr>
              <p:nvPr/>
            </p:nvGrpSpPr>
            <p:grpSpPr bwMode="auto">
              <a:xfrm>
                <a:off x="1152" y="1632"/>
                <a:ext cx="480" cy="528"/>
                <a:chOff x="1152" y="1056"/>
                <a:chExt cx="480" cy="528"/>
              </a:xfrm>
            </p:grpSpPr>
            <p:sp>
              <p:nvSpPr>
                <p:cNvPr id="31843" name="Rectangle 13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44" name="Line 13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45" name="Line 13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46" name="Line 13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47" name="Line 13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31" name="Group 138"/>
              <p:cNvGrpSpPr>
                <a:grpSpLocks/>
              </p:cNvGrpSpPr>
              <p:nvPr/>
            </p:nvGrpSpPr>
            <p:grpSpPr bwMode="auto">
              <a:xfrm>
                <a:off x="1152" y="2256"/>
                <a:ext cx="480" cy="528"/>
                <a:chOff x="1152" y="1056"/>
                <a:chExt cx="480" cy="528"/>
              </a:xfrm>
            </p:grpSpPr>
            <p:sp>
              <p:nvSpPr>
                <p:cNvPr id="31838" name="Rectangle 13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39" name="Line 14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40" name="Line 14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41" name="Line 14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42" name="Line 14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32" name="Group 144"/>
              <p:cNvGrpSpPr>
                <a:grpSpLocks/>
              </p:cNvGrpSpPr>
              <p:nvPr/>
            </p:nvGrpSpPr>
            <p:grpSpPr bwMode="auto">
              <a:xfrm>
                <a:off x="1152" y="2880"/>
                <a:ext cx="480" cy="528"/>
                <a:chOff x="1152" y="1056"/>
                <a:chExt cx="480" cy="528"/>
              </a:xfrm>
            </p:grpSpPr>
            <p:sp>
              <p:nvSpPr>
                <p:cNvPr id="31833" name="Rectangle 14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34" name="Line 14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35" name="Line 14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36" name="Line 14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37" name="Line 14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1753" name="Group 150"/>
            <p:cNvGrpSpPr>
              <a:grpSpLocks/>
            </p:cNvGrpSpPr>
            <p:nvPr/>
          </p:nvGrpSpPr>
          <p:grpSpPr bwMode="auto">
            <a:xfrm>
              <a:off x="3744" y="864"/>
              <a:ext cx="480" cy="2400"/>
              <a:chOff x="1152" y="1008"/>
              <a:chExt cx="480" cy="2400"/>
            </a:xfrm>
          </p:grpSpPr>
          <p:grpSp>
            <p:nvGrpSpPr>
              <p:cNvPr id="31805" name="Group 151"/>
              <p:cNvGrpSpPr>
                <a:grpSpLocks/>
              </p:cNvGrpSpPr>
              <p:nvPr/>
            </p:nvGrpSpPr>
            <p:grpSpPr bwMode="auto">
              <a:xfrm>
                <a:off x="1152" y="1008"/>
                <a:ext cx="480" cy="528"/>
                <a:chOff x="1152" y="1056"/>
                <a:chExt cx="480" cy="528"/>
              </a:xfrm>
            </p:grpSpPr>
            <p:sp>
              <p:nvSpPr>
                <p:cNvPr id="31824" name="Rectangle 15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25" name="Line 15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26" name="Line 15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27" name="Line 15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28" name="Line 15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06" name="Group 157"/>
              <p:cNvGrpSpPr>
                <a:grpSpLocks/>
              </p:cNvGrpSpPr>
              <p:nvPr/>
            </p:nvGrpSpPr>
            <p:grpSpPr bwMode="auto">
              <a:xfrm>
                <a:off x="1152" y="1632"/>
                <a:ext cx="480" cy="528"/>
                <a:chOff x="1152" y="1056"/>
                <a:chExt cx="480" cy="528"/>
              </a:xfrm>
            </p:grpSpPr>
            <p:sp>
              <p:nvSpPr>
                <p:cNvPr id="31819" name="Rectangle 15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20" name="Line 15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21" name="Line 16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22" name="Line 16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23" name="Line 16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07" name="Group 163"/>
              <p:cNvGrpSpPr>
                <a:grpSpLocks/>
              </p:cNvGrpSpPr>
              <p:nvPr/>
            </p:nvGrpSpPr>
            <p:grpSpPr bwMode="auto">
              <a:xfrm>
                <a:off x="1152" y="2256"/>
                <a:ext cx="480" cy="528"/>
                <a:chOff x="1152" y="1056"/>
                <a:chExt cx="480" cy="528"/>
              </a:xfrm>
            </p:grpSpPr>
            <p:sp>
              <p:nvSpPr>
                <p:cNvPr id="31814" name="Rectangle 16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15" name="Line 16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16" name="Line 16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17" name="Line 16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18" name="Line 16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808" name="Group 169"/>
              <p:cNvGrpSpPr>
                <a:grpSpLocks/>
              </p:cNvGrpSpPr>
              <p:nvPr/>
            </p:nvGrpSpPr>
            <p:grpSpPr bwMode="auto">
              <a:xfrm>
                <a:off x="1152" y="2880"/>
                <a:ext cx="480" cy="528"/>
                <a:chOff x="1152" y="1056"/>
                <a:chExt cx="480" cy="528"/>
              </a:xfrm>
            </p:grpSpPr>
            <p:sp>
              <p:nvSpPr>
                <p:cNvPr id="31809" name="Rectangle 17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10" name="Line 17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11" name="Line 17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12" name="Line 17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13" name="Line 17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1754" name="Group 175"/>
            <p:cNvGrpSpPr>
              <a:grpSpLocks/>
            </p:cNvGrpSpPr>
            <p:nvPr/>
          </p:nvGrpSpPr>
          <p:grpSpPr bwMode="auto">
            <a:xfrm>
              <a:off x="2640" y="864"/>
              <a:ext cx="480" cy="2400"/>
              <a:chOff x="1152" y="1008"/>
              <a:chExt cx="480" cy="2400"/>
            </a:xfrm>
          </p:grpSpPr>
          <p:grpSp>
            <p:nvGrpSpPr>
              <p:cNvPr id="31781" name="Group 176"/>
              <p:cNvGrpSpPr>
                <a:grpSpLocks/>
              </p:cNvGrpSpPr>
              <p:nvPr/>
            </p:nvGrpSpPr>
            <p:grpSpPr bwMode="auto">
              <a:xfrm>
                <a:off x="1152" y="1008"/>
                <a:ext cx="480" cy="528"/>
                <a:chOff x="1152" y="1056"/>
                <a:chExt cx="480" cy="528"/>
              </a:xfrm>
            </p:grpSpPr>
            <p:sp>
              <p:nvSpPr>
                <p:cNvPr id="31800" name="Rectangle 17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801" name="Line 17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02" name="Line 17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03" name="Line 18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804" name="Line 18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782" name="Group 182"/>
              <p:cNvGrpSpPr>
                <a:grpSpLocks/>
              </p:cNvGrpSpPr>
              <p:nvPr/>
            </p:nvGrpSpPr>
            <p:grpSpPr bwMode="auto">
              <a:xfrm>
                <a:off x="1152" y="1632"/>
                <a:ext cx="480" cy="528"/>
                <a:chOff x="1152" y="1056"/>
                <a:chExt cx="480" cy="528"/>
              </a:xfrm>
            </p:grpSpPr>
            <p:sp>
              <p:nvSpPr>
                <p:cNvPr id="31795" name="Rectangle 18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96" name="Line 18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97" name="Line 18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98" name="Line 18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99" name="Line 18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783" name="Group 188"/>
              <p:cNvGrpSpPr>
                <a:grpSpLocks/>
              </p:cNvGrpSpPr>
              <p:nvPr/>
            </p:nvGrpSpPr>
            <p:grpSpPr bwMode="auto">
              <a:xfrm>
                <a:off x="1152" y="2256"/>
                <a:ext cx="480" cy="528"/>
                <a:chOff x="1152" y="1056"/>
                <a:chExt cx="480" cy="528"/>
              </a:xfrm>
            </p:grpSpPr>
            <p:sp>
              <p:nvSpPr>
                <p:cNvPr id="31790" name="Rectangle 18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91" name="Line 19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92" name="Line 19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93" name="Line 19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94" name="Line 19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784" name="Group 194"/>
              <p:cNvGrpSpPr>
                <a:grpSpLocks/>
              </p:cNvGrpSpPr>
              <p:nvPr/>
            </p:nvGrpSpPr>
            <p:grpSpPr bwMode="auto">
              <a:xfrm>
                <a:off x="1152" y="2880"/>
                <a:ext cx="480" cy="528"/>
                <a:chOff x="1152" y="1056"/>
                <a:chExt cx="480" cy="528"/>
              </a:xfrm>
            </p:grpSpPr>
            <p:sp>
              <p:nvSpPr>
                <p:cNvPr id="31785" name="Rectangle 19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86" name="Line 19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87" name="Line 19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88" name="Line 19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89" name="Line 19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1755" name="Group 200"/>
            <p:cNvGrpSpPr>
              <a:grpSpLocks/>
            </p:cNvGrpSpPr>
            <p:nvPr/>
          </p:nvGrpSpPr>
          <p:grpSpPr bwMode="auto">
            <a:xfrm>
              <a:off x="2016" y="1008"/>
              <a:ext cx="624" cy="2112"/>
              <a:chOff x="2016" y="1008"/>
              <a:chExt cx="624" cy="2112"/>
            </a:xfrm>
          </p:grpSpPr>
          <p:sp>
            <p:nvSpPr>
              <p:cNvPr id="31773" name="Line 201"/>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4" name="Line 202"/>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5" name="Line 203"/>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6" name="Line 204"/>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7" name="Line 205"/>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8" name="Line 206"/>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9" name="Line 207"/>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80" name="Line 208"/>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1756" name="Group 209"/>
            <p:cNvGrpSpPr>
              <a:grpSpLocks/>
            </p:cNvGrpSpPr>
            <p:nvPr/>
          </p:nvGrpSpPr>
          <p:grpSpPr bwMode="auto">
            <a:xfrm>
              <a:off x="912" y="1008"/>
              <a:ext cx="624" cy="2112"/>
              <a:chOff x="2016" y="1008"/>
              <a:chExt cx="624" cy="2112"/>
            </a:xfrm>
          </p:grpSpPr>
          <p:sp>
            <p:nvSpPr>
              <p:cNvPr id="31765" name="Line 21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6" name="Line 21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7" name="Line 21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8" name="Line 21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9" name="Line 21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0" name="Line 21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1" name="Line 21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72" name="Line 21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1757" name="Line 218"/>
            <p:cNvSpPr>
              <a:spLocks noChangeShapeType="1"/>
            </p:cNvSpPr>
            <p:nvPr/>
          </p:nvSpPr>
          <p:spPr bwMode="auto">
            <a:xfrm>
              <a:off x="3120" y="1008"/>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58" name="Line 219"/>
            <p:cNvSpPr>
              <a:spLocks noChangeShapeType="1"/>
            </p:cNvSpPr>
            <p:nvPr/>
          </p:nvSpPr>
          <p:spPr bwMode="auto">
            <a:xfrm>
              <a:off x="3120"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59" name="Line 220"/>
            <p:cNvSpPr>
              <a:spLocks noChangeShapeType="1"/>
            </p:cNvSpPr>
            <p:nvPr/>
          </p:nvSpPr>
          <p:spPr bwMode="auto">
            <a:xfrm flipV="1">
              <a:off x="3120"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0" name="Line 221"/>
            <p:cNvSpPr>
              <a:spLocks noChangeShapeType="1"/>
            </p:cNvSpPr>
            <p:nvPr/>
          </p:nvSpPr>
          <p:spPr bwMode="auto">
            <a:xfrm>
              <a:off x="3120" y="187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1" name="Line 222"/>
            <p:cNvSpPr>
              <a:spLocks noChangeShapeType="1"/>
            </p:cNvSpPr>
            <p:nvPr/>
          </p:nvSpPr>
          <p:spPr bwMode="auto">
            <a:xfrm>
              <a:off x="3120" y="2256"/>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2" name="Line 223"/>
            <p:cNvSpPr>
              <a:spLocks noChangeShapeType="1"/>
            </p:cNvSpPr>
            <p:nvPr/>
          </p:nvSpPr>
          <p:spPr bwMode="auto">
            <a:xfrm>
              <a:off x="3120"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3" name="Line 224"/>
            <p:cNvSpPr>
              <a:spLocks noChangeShapeType="1"/>
            </p:cNvSpPr>
            <p:nvPr/>
          </p:nvSpPr>
          <p:spPr bwMode="auto">
            <a:xfrm flipV="1">
              <a:off x="3120"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1764" name="Line 225"/>
            <p:cNvSpPr>
              <a:spLocks noChangeShapeType="1"/>
            </p:cNvSpPr>
            <p:nvPr/>
          </p:nvSpPr>
          <p:spPr bwMode="auto">
            <a:xfrm>
              <a:off x="3120"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ja-JP"/>
              <a:t>Non-blocking network</a:t>
            </a:r>
          </a:p>
        </p:txBody>
      </p:sp>
      <p:sp>
        <p:nvSpPr>
          <p:cNvPr id="32771" name="Rectangle 3"/>
          <p:cNvSpPr>
            <a:spLocks noGrp="1" noChangeArrowheads="1"/>
          </p:cNvSpPr>
          <p:nvPr>
            <p:ph type="body" idx="1"/>
          </p:nvPr>
        </p:nvSpPr>
        <p:spPr/>
        <p:txBody>
          <a:bodyPr/>
          <a:lstStyle/>
          <a:p>
            <a:pPr eaLnBrk="1" hangingPunct="1"/>
            <a:r>
              <a:rPr lang="ja-JP" altLang="en-US"/>
              <a:t>Ｃｌｏｓ </a:t>
            </a:r>
            <a:r>
              <a:rPr lang="en-US" altLang="ja-JP"/>
              <a:t>network</a:t>
            </a:r>
          </a:p>
          <a:p>
            <a:pPr lvl="1" eaLnBrk="1" hangingPunct="1"/>
            <a:r>
              <a:rPr lang="ja-JP" altLang="en-US"/>
              <a:t>ｍ＞ｎ１＋ｎ２－１</a:t>
            </a:r>
            <a:r>
              <a:rPr lang="en-US" altLang="ja-JP"/>
              <a:t>: Non-blocking</a:t>
            </a:r>
          </a:p>
          <a:p>
            <a:pPr lvl="1" eaLnBrk="1" hangingPunct="1"/>
            <a:r>
              <a:rPr lang="ja-JP" altLang="en-US"/>
              <a:t>ｍ＞＝ｎ２</a:t>
            </a:r>
            <a:r>
              <a:rPr lang="en-US" altLang="ja-JP"/>
              <a:t>: Rearrangeable</a:t>
            </a:r>
          </a:p>
          <a:p>
            <a:pPr lvl="1" eaLnBrk="1" hangingPunct="1"/>
            <a:r>
              <a:rPr lang="en-US" altLang="ja-JP"/>
              <a:t>Else: Blocking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0" y="152400"/>
            <a:ext cx="7772400" cy="990600"/>
          </a:xfrm>
        </p:spPr>
        <p:txBody>
          <a:bodyPr/>
          <a:lstStyle/>
          <a:p>
            <a:pPr eaLnBrk="1" hangingPunct="1"/>
            <a:r>
              <a:rPr lang="en-US" altLang="ja-JP"/>
              <a:t>Clos network</a:t>
            </a:r>
          </a:p>
        </p:txBody>
      </p:sp>
      <p:grpSp>
        <p:nvGrpSpPr>
          <p:cNvPr id="33795" name="Group 3"/>
          <p:cNvGrpSpPr>
            <a:grpSpLocks/>
          </p:cNvGrpSpPr>
          <p:nvPr/>
        </p:nvGrpSpPr>
        <p:grpSpPr bwMode="auto">
          <a:xfrm>
            <a:off x="2438400" y="1371600"/>
            <a:ext cx="762000" cy="3886200"/>
            <a:chOff x="1536" y="864"/>
            <a:chExt cx="480" cy="2448"/>
          </a:xfrm>
        </p:grpSpPr>
        <p:grpSp>
          <p:nvGrpSpPr>
            <p:cNvPr id="33908" name="Group 4"/>
            <p:cNvGrpSpPr>
              <a:grpSpLocks/>
            </p:cNvGrpSpPr>
            <p:nvPr/>
          </p:nvGrpSpPr>
          <p:grpSpPr bwMode="auto">
            <a:xfrm>
              <a:off x="1536" y="864"/>
              <a:ext cx="480" cy="528"/>
              <a:chOff x="1536" y="864"/>
              <a:chExt cx="480" cy="528"/>
            </a:xfrm>
          </p:grpSpPr>
          <p:sp>
            <p:nvSpPr>
              <p:cNvPr id="33939" name="Rectangle 5"/>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40" name="Line 6"/>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41" name="Line 7"/>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42" name="Line 8"/>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43" name="Line 9"/>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44" name="Line 10"/>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45" name="Line 11"/>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46" name="Line 12"/>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47" name="Line 1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909" name="Group 14"/>
            <p:cNvGrpSpPr>
              <a:grpSpLocks/>
            </p:cNvGrpSpPr>
            <p:nvPr/>
          </p:nvGrpSpPr>
          <p:grpSpPr bwMode="auto">
            <a:xfrm>
              <a:off x="1536" y="1488"/>
              <a:ext cx="480" cy="528"/>
              <a:chOff x="1536" y="864"/>
              <a:chExt cx="480" cy="528"/>
            </a:xfrm>
          </p:grpSpPr>
          <p:sp>
            <p:nvSpPr>
              <p:cNvPr id="33930" name="Rectangle 15"/>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31" name="Line 16"/>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32" name="Line 17"/>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33" name="Line 18"/>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34" name="Line 19"/>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35" name="Line 20"/>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36" name="Line 21"/>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37" name="Line 22"/>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38" name="Line 2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910" name="Group 24"/>
            <p:cNvGrpSpPr>
              <a:grpSpLocks/>
            </p:cNvGrpSpPr>
            <p:nvPr/>
          </p:nvGrpSpPr>
          <p:grpSpPr bwMode="auto">
            <a:xfrm>
              <a:off x="1536" y="2160"/>
              <a:ext cx="480" cy="528"/>
              <a:chOff x="1536" y="864"/>
              <a:chExt cx="480" cy="528"/>
            </a:xfrm>
          </p:grpSpPr>
          <p:sp>
            <p:nvSpPr>
              <p:cNvPr id="33921" name="Rectangle 25"/>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22" name="Line 26"/>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23" name="Line 27"/>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24" name="Line 28"/>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25" name="Line 29"/>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26" name="Line 30"/>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27" name="Line 31"/>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28" name="Line 32"/>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29" name="Line 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911" name="Group 34"/>
            <p:cNvGrpSpPr>
              <a:grpSpLocks/>
            </p:cNvGrpSpPr>
            <p:nvPr/>
          </p:nvGrpSpPr>
          <p:grpSpPr bwMode="auto">
            <a:xfrm>
              <a:off x="1536" y="2784"/>
              <a:ext cx="480" cy="528"/>
              <a:chOff x="1536" y="864"/>
              <a:chExt cx="480" cy="528"/>
            </a:xfrm>
          </p:grpSpPr>
          <p:sp>
            <p:nvSpPr>
              <p:cNvPr id="33912" name="Rectangle 35"/>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13" name="Line 36"/>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14" name="Line 37"/>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15" name="Line 38"/>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16" name="Line 39"/>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17" name="Line 40"/>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18" name="Line 41"/>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19" name="Line 42"/>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20" name="Line 4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3796" name="Group 44"/>
          <p:cNvGrpSpPr>
            <a:grpSpLocks/>
          </p:cNvGrpSpPr>
          <p:nvPr/>
        </p:nvGrpSpPr>
        <p:grpSpPr bwMode="auto">
          <a:xfrm>
            <a:off x="4191000" y="1371600"/>
            <a:ext cx="762000" cy="3886200"/>
            <a:chOff x="1536" y="864"/>
            <a:chExt cx="480" cy="2448"/>
          </a:xfrm>
        </p:grpSpPr>
        <p:grpSp>
          <p:nvGrpSpPr>
            <p:cNvPr id="33868" name="Group 45"/>
            <p:cNvGrpSpPr>
              <a:grpSpLocks/>
            </p:cNvGrpSpPr>
            <p:nvPr/>
          </p:nvGrpSpPr>
          <p:grpSpPr bwMode="auto">
            <a:xfrm>
              <a:off x="1536" y="864"/>
              <a:ext cx="480" cy="528"/>
              <a:chOff x="1536" y="864"/>
              <a:chExt cx="480" cy="528"/>
            </a:xfrm>
          </p:grpSpPr>
          <p:sp>
            <p:nvSpPr>
              <p:cNvPr id="33899" name="Rectangle 46"/>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00" name="Line 47"/>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01" name="Line 48"/>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02" name="Line 49"/>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03" name="Line 50"/>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04" name="Line 51"/>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05" name="Line 52"/>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06" name="Line 53"/>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907" name="Line 5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69" name="Group 55"/>
            <p:cNvGrpSpPr>
              <a:grpSpLocks/>
            </p:cNvGrpSpPr>
            <p:nvPr/>
          </p:nvGrpSpPr>
          <p:grpSpPr bwMode="auto">
            <a:xfrm>
              <a:off x="1536" y="1488"/>
              <a:ext cx="480" cy="528"/>
              <a:chOff x="1536" y="864"/>
              <a:chExt cx="480" cy="528"/>
            </a:xfrm>
          </p:grpSpPr>
          <p:sp>
            <p:nvSpPr>
              <p:cNvPr id="33890" name="Rectangle 56"/>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91" name="Line 57"/>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92" name="Line 58"/>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93" name="Line 59"/>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94" name="Line 60"/>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95" name="Line 61"/>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96" name="Line 62"/>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97" name="Line 63"/>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98" name="Line 6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70" name="Group 65"/>
            <p:cNvGrpSpPr>
              <a:grpSpLocks/>
            </p:cNvGrpSpPr>
            <p:nvPr/>
          </p:nvGrpSpPr>
          <p:grpSpPr bwMode="auto">
            <a:xfrm>
              <a:off x="1536" y="2160"/>
              <a:ext cx="480" cy="528"/>
              <a:chOff x="1536" y="864"/>
              <a:chExt cx="480" cy="528"/>
            </a:xfrm>
          </p:grpSpPr>
          <p:sp>
            <p:nvSpPr>
              <p:cNvPr id="33881" name="Rectangle 66"/>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82" name="Line 67"/>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83" name="Line 68"/>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84" name="Line 69"/>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85" name="Line 70"/>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86" name="Line 71"/>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87" name="Line 72"/>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88" name="Line 73"/>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89" name="Line 7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71" name="Group 75"/>
            <p:cNvGrpSpPr>
              <a:grpSpLocks/>
            </p:cNvGrpSpPr>
            <p:nvPr/>
          </p:nvGrpSpPr>
          <p:grpSpPr bwMode="auto">
            <a:xfrm>
              <a:off x="1536" y="2784"/>
              <a:ext cx="480" cy="528"/>
              <a:chOff x="1536" y="864"/>
              <a:chExt cx="480" cy="528"/>
            </a:xfrm>
          </p:grpSpPr>
          <p:sp>
            <p:nvSpPr>
              <p:cNvPr id="33872" name="Rectangle 76"/>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73" name="Line 77"/>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74" name="Line 78"/>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75" name="Line 79"/>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76" name="Line 80"/>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77" name="Line 81"/>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78" name="Line 82"/>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79" name="Line 83"/>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80" name="Line 8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3797" name="Group 85"/>
          <p:cNvGrpSpPr>
            <a:grpSpLocks/>
          </p:cNvGrpSpPr>
          <p:nvPr/>
        </p:nvGrpSpPr>
        <p:grpSpPr bwMode="auto">
          <a:xfrm>
            <a:off x="5943600" y="1371600"/>
            <a:ext cx="762000" cy="3886200"/>
            <a:chOff x="1536" y="864"/>
            <a:chExt cx="480" cy="2448"/>
          </a:xfrm>
        </p:grpSpPr>
        <p:grpSp>
          <p:nvGrpSpPr>
            <p:cNvPr id="33828" name="Group 86"/>
            <p:cNvGrpSpPr>
              <a:grpSpLocks/>
            </p:cNvGrpSpPr>
            <p:nvPr/>
          </p:nvGrpSpPr>
          <p:grpSpPr bwMode="auto">
            <a:xfrm>
              <a:off x="1536" y="864"/>
              <a:ext cx="480" cy="528"/>
              <a:chOff x="1536" y="864"/>
              <a:chExt cx="480" cy="528"/>
            </a:xfrm>
          </p:grpSpPr>
          <p:sp>
            <p:nvSpPr>
              <p:cNvPr id="33859" name="Rectangle 87"/>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60" name="Line 88"/>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61" name="Line 89"/>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62" name="Line 90"/>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63" name="Line 91"/>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64" name="Line 92"/>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65" name="Line 93"/>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66" name="Line 94"/>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67" name="Line 9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29" name="Group 96"/>
            <p:cNvGrpSpPr>
              <a:grpSpLocks/>
            </p:cNvGrpSpPr>
            <p:nvPr/>
          </p:nvGrpSpPr>
          <p:grpSpPr bwMode="auto">
            <a:xfrm>
              <a:off x="1536" y="1488"/>
              <a:ext cx="480" cy="528"/>
              <a:chOff x="1536" y="864"/>
              <a:chExt cx="480" cy="528"/>
            </a:xfrm>
          </p:grpSpPr>
          <p:sp>
            <p:nvSpPr>
              <p:cNvPr id="33850" name="Rectangle 97"/>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51" name="Line 98"/>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52" name="Line 99"/>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53" name="Line 100"/>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54" name="Line 101"/>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55" name="Line 102"/>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56" name="Line 103"/>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57" name="Line 104"/>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58" name="Line 10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30" name="Group 106"/>
            <p:cNvGrpSpPr>
              <a:grpSpLocks/>
            </p:cNvGrpSpPr>
            <p:nvPr/>
          </p:nvGrpSpPr>
          <p:grpSpPr bwMode="auto">
            <a:xfrm>
              <a:off x="1536" y="2160"/>
              <a:ext cx="480" cy="528"/>
              <a:chOff x="1536" y="864"/>
              <a:chExt cx="480" cy="528"/>
            </a:xfrm>
          </p:grpSpPr>
          <p:sp>
            <p:nvSpPr>
              <p:cNvPr id="33841" name="Rectangle 107"/>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42" name="Line 108"/>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43" name="Line 109"/>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44" name="Line 110"/>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45" name="Line 111"/>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46" name="Line 112"/>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47" name="Line 113"/>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48" name="Line 114"/>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49" name="Line 11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31" name="Group 116"/>
            <p:cNvGrpSpPr>
              <a:grpSpLocks/>
            </p:cNvGrpSpPr>
            <p:nvPr/>
          </p:nvGrpSpPr>
          <p:grpSpPr bwMode="auto">
            <a:xfrm>
              <a:off x="1536" y="2784"/>
              <a:ext cx="480" cy="528"/>
              <a:chOff x="1536" y="864"/>
              <a:chExt cx="480" cy="528"/>
            </a:xfrm>
          </p:grpSpPr>
          <p:sp>
            <p:nvSpPr>
              <p:cNvPr id="33832" name="Rectangle 117"/>
              <p:cNvSpPr>
                <a:spLocks noChangeArrowheads="1"/>
              </p:cNvSpPr>
              <p:nvPr/>
            </p:nvSpPr>
            <p:spPr bwMode="auto">
              <a:xfrm>
                <a:off x="1632" y="864"/>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33" name="Line 118"/>
              <p:cNvSpPr>
                <a:spLocks noChangeShapeType="1"/>
              </p:cNvSpPr>
              <p:nvPr/>
            </p:nvSpPr>
            <p:spPr bwMode="auto">
              <a:xfrm>
                <a:off x="1920"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4" name="Line 119"/>
              <p:cNvSpPr>
                <a:spLocks noChangeShapeType="1"/>
              </p:cNvSpPr>
              <p:nvPr/>
            </p:nvSpPr>
            <p:spPr bwMode="auto">
              <a:xfrm>
                <a:off x="1920"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5" name="Line 120"/>
              <p:cNvSpPr>
                <a:spLocks noChangeShapeType="1"/>
              </p:cNvSpPr>
              <p:nvPr/>
            </p:nvSpPr>
            <p:spPr bwMode="auto">
              <a:xfrm>
                <a:off x="1920"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6" name="Line 121"/>
              <p:cNvSpPr>
                <a:spLocks noChangeShapeType="1"/>
              </p:cNvSpPr>
              <p:nvPr/>
            </p:nvSpPr>
            <p:spPr bwMode="auto">
              <a:xfrm>
                <a:off x="1920"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7" name="Line 122"/>
              <p:cNvSpPr>
                <a:spLocks noChangeShapeType="1"/>
              </p:cNvSpPr>
              <p:nvPr/>
            </p:nvSpPr>
            <p:spPr bwMode="auto">
              <a:xfrm>
                <a:off x="1536" y="1008"/>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8" name="Line 123"/>
              <p:cNvSpPr>
                <a:spLocks noChangeShapeType="1"/>
              </p:cNvSpPr>
              <p:nvPr/>
            </p:nvSpPr>
            <p:spPr bwMode="auto">
              <a:xfrm>
                <a:off x="1536" y="1296"/>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9" name="Line 124"/>
              <p:cNvSpPr>
                <a:spLocks noChangeShapeType="1"/>
              </p:cNvSpPr>
              <p:nvPr/>
            </p:nvSpPr>
            <p:spPr bwMode="auto">
              <a:xfrm>
                <a:off x="1536" y="1104"/>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40" name="Line 12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3798" name="Group 126"/>
          <p:cNvGrpSpPr>
            <a:grpSpLocks/>
          </p:cNvGrpSpPr>
          <p:nvPr/>
        </p:nvGrpSpPr>
        <p:grpSpPr bwMode="auto">
          <a:xfrm>
            <a:off x="3200400" y="1600200"/>
            <a:ext cx="990600" cy="3200400"/>
            <a:chOff x="2016" y="1008"/>
            <a:chExt cx="624" cy="2016"/>
          </a:xfrm>
        </p:grpSpPr>
        <p:sp>
          <p:nvSpPr>
            <p:cNvPr id="33820" name="Line 127"/>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1" name="Line 128"/>
            <p:cNvSpPr>
              <a:spLocks noChangeShapeType="1"/>
            </p:cNvSpPr>
            <p:nvPr/>
          </p:nvSpPr>
          <p:spPr bwMode="auto">
            <a:xfrm>
              <a:off x="2016" y="1104"/>
              <a:ext cx="624" cy="52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2" name="Line 129"/>
            <p:cNvSpPr>
              <a:spLocks noChangeShapeType="1"/>
            </p:cNvSpPr>
            <p:nvPr/>
          </p:nvSpPr>
          <p:spPr bwMode="auto">
            <a:xfrm>
              <a:off x="2016" y="1200"/>
              <a:ext cx="624" cy="110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3" name="Line 130"/>
            <p:cNvSpPr>
              <a:spLocks noChangeShapeType="1"/>
            </p:cNvSpPr>
            <p:nvPr/>
          </p:nvSpPr>
          <p:spPr bwMode="auto">
            <a:xfrm>
              <a:off x="2016" y="1296"/>
              <a:ext cx="624" cy="16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4" name="Line 131"/>
            <p:cNvSpPr>
              <a:spLocks noChangeShapeType="1"/>
            </p:cNvSpPr>
            <p:nvPr/>
          </p:nvSpPr>
          <p:spPr bwMode="auto">
            <a:xfrm flipV="1">
              <a:off x="2016" y="1104"/>
              <a:ext cx="624" cy="52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5" name="Line 132"/>
            <p:cNvSpPr>
              <a:spLocks noChangeShapeType="1"/>
            </p:cNvSpPr>
            <p:nvPr/>
          </p:nvSpPr>
          <p:spPr bwMode="auto">
            <a:xfrm>
              <a:off x="2016" y="172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6" name="Line 133"/>
            <p:cNvSpPr>
              <a:spLocks noChangeShapeType="1"/>
            </p:cNvSpPr>
            <p:nvPr/>
          </p:nvSpPr>
          <p:spPr bwMode="auto">
            <a:xfrm>
              <a:off x="2016" y="1824"/>
              <a:ext cx="624" cy="5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7" name="Line 134"/>
            <p:cNvSpPr>
              <a:spLocks noChangeShapeType="1"/>
            </p:cNvSpPr>
            <p:nvPr/>
          </p:nvSpPr>
          <p:spPr bwMode="auto">
            <a:xfrm>
              <a:off x="2016" y="1920"/>
              <a:ext cx="624" cy="110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799" name="Group 135"/>
          <p:cNvGrpSpPr>
            <a:grpSpLocks/>
          </p:cNvGrpSpPr>
          <p:nvPr/>
        </p:nvGrpSpPr>
        <p:grpSpPr bwMode="auto">
          <a:xfrm>
            <a:off x="4953000" y="1600200"/>
            <a:ext cx="990600" cy="3200400"/>
            <a:chOff x="2016" y="1008"/>
            <a:chExt cx="624" cy="2016"/>
          </a:xfrm>
        </p:grpSpPr>
        <p:sp>
          <p:nvSpPr>
            <p:cNvPr id="33812" name="Line 136"/>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3" name="Line 137"/>
            <p:cNvSpPr>
              <a:spLocks noChangeShapeType="1"/>
            </p:cNvSpPr>
            <p:nvPr/>
          </p:nvSpPr>
          <p:spPr bwMode="auto">
            <a:xfrm>
              <a:off x="2016" y="1104"/>
              <a:ext cx="624" cy="52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4" name="Line 138"/>
            <p:cNvSpPr>
              <a:spLocks noChangeShapeType="1"/>
            </p:cNvSpPr>
            <p:nvPr/>
          </p:nvSpPr>
          <p:spPr bwMode="auto">
            <a:xfrm>
              <a:off x="2016" y="1200"/>
              <a:ext cx="624" cy="110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5" name="Line 139"/>
            <p:cNvSpPr>
              <a:spLocks noChangeShapeType="1"/>
            </p:cNvSpPr>
            <p:nvPr/>
          </p:nvSpPr>
          <p:spPr bwMode="auto">
            <a:xfrm>
              <a:off x="2016" y="1296"/>
              <a:ext cx="624" cy="16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6" name="Line 140"/>
            <p:cNvSpPr>
              <a:spLocks noChangeShapeType="1"/>
            </p:cNvSpPr>
            <p:nvPr/>
          </p:nvSpPr>
          <p:spPr bwMode="auto">
            <a:xfrm flipV="1">
              <a:off x="2016" y="1104"/>
              <a:ext cx="624" cy="52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7" name="Line 141"/>
            <p:cNvSpPr>
              <a:spLocks noChangeShapeType="1"/>
            </p:cNvSpPr>
            <p:nvPr/>
          </p:nvSpPr>
          <p:spPr bwMode="auto">
            <a:xfrm>
              <a:off x="2016" y="172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8" name="Line 142"/>
            <p:cNvSpPr>
              <a:spLocks noChangeShapeType="1"/>
            </p:cNvSpPr>
            <p:nvPr/>
          </p:nvSpPr>
          <p:spPr bwMode="auto">
            <a:xfrm>
              <a:off x="2016" y="1824"/>
              <a:ext cx="624" cy="5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9" name="Line 143"/>
            <p:cNvSpPr>
              <a:spLocks noChangeShapeType="1"/>
            </p:cNvSpPr>
            <p:nvPr/>
          </p:nvSpPr>
          <p:spPr bwMode="auto">
            <a:xfrm>
              <a:off x="2016" y="1920"/>
              <a:ext cx="624" cy="110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3800" name="Text Box 144"/>
          <p:cNvSpPr txBox="1">
            <a:spLocks noChangeArrowheads="1"/>
          </p:cNvSpPr>
          <p:nvPr/>
        </p:nvSpPr>
        <p:spPr bwMode="auto">
          <a:xfrm>
            <a:off x="3417888" y="4373563"/>
            <a:ext cx="549275" cy="32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eaVert"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a:t>
            </a:r>
          </a:p>
        </p:txBody>
      </p:sp>
      <p:sp>
        <p:nvSpPr>
          <p:cNvPr id="33801" name="Text Box 145"/>
          <p:cNvSpPr txBox="1">
            <a:spLocks noChangeArrowheads="1"/>
          </p:cNvSpPr>
          <p:nvPr/>
        </p:nvSpPr>
        <p:spPr bwMode="auto">
          <a:xfrm>
            <a:off x="5181600" y="4419600"/>
            <a:ext cx="549275" cy="32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eaVert"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a:t>
            </a:r>
          </a:p>
        </p:txBody>
      </p:sp>
      <p:sp>
        <p:nvSpPr>
          <p:cNvPr id="33802" name="Text Box 146"/>
          <p:cNvSpPr txBox="1">
            <a:spLocks noChangeArrowheads="1"/>
          </p:cNvSpPr>
          <p:nvPr/>
        </p:nvSpPr>
        <p:spPr bwMode="auto">
          <a:xfrm>
            <a:off x="2195513" y="981075"/>
            <a:ext cx="10255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ｎ１ｘｍ</a:t>
            </a:r>
          </a:p>
        </p:txBody>
      </p:sp>
      <p:sp>
        <p:nvSpPr>
          <p:cNvPr id="33803" name="Text Box 147"/>
          <p:cNvSpPr txBox="1">
            <a:spLocks noChangeArrowheads="1"/>
          </p:cNvSpPr>
          <p:nvPr/>
        </p:nvSpPr>
        <p:spPr bwMode="auto">
          <a:xfrm>
            <a:off x="4140200" y="908050"/>
            <a:ext cx="99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ｒ１ｘｒ２</a:t>
            </a:r>
          </a:p>
        </p:txBody>
      </p:sp>
      <p:sp>
        <p:nvSpPr>
          <p:cNvPr id="33804" name="Text Box 148"/>
          <p:cNvSpPr txBox="1">
            <a:spLocks noChangeArrowheads="1"/>
          </p:cNvSpPr>
          <p:nvPr/>
        </p:nvSpPr>
        <p:spPr bwMode="auto">
          <a:xfrm>
            <a:off x="6011863" y="908050"/>
            <a:ext cx="10255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ｍｘｎ２</a:t>
            </a:r>
          </a:p>
        </p:txBody>
      </p:sp>
      <p:sp>
        <p:nvSpPr>
          <p:cNvPr id="33805" name="Text Box 149"/>
          <p:cNvSpPr txBox="1">
            <a:spLocks noChangeArrowheads="1"/>
          </p:cNvSpPr>
          <p:nvPr/>
        </p:nvSpPr>
        <p:spPr bwMode="auto">
          <a:xfrm>
            <a:off x="2651125" y="4592638"/>
            <a:ext cx="508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ｒ１</a:t>
            </a:r>
          </a:p>
        </p:txBody>
      </p:sp>
      <p:sp>
        <p:nvSpPr>
          <p:cNvPr id="33806" name="Text Box 150"/>
          <p:cNvSpPr txBox="1">
            <a:spLocks noChangeArrowheads="1"/>
          </p:cNvSpPr>
          <p:nvPr/>
        </p:nvSpPr>
        <p:spPr bwMode="auto">
          <a:xfrm>
            <a:off x="4479925" y="4516438"/>
            <a:ext cx="4699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sp>
        <p:nvSpPr>
          <p:cNvPr id="33807" name="Text Box 151"/>
          <p:cNvSpPr txBox="1">
            <a:spLocks noChangeArrowheads="1"/>
          </p:cNvSpPr>
          <p:nvPr/>
        </p:nvSpPr>
        <p:spPr bwMode="auto">
          <a:xfrm>
            <a:off x="6080125" y="4440238"/>
            <a:ext cx="508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ｒ２</a:t>
            </a:r>
          </a:p>
        </p:txBody>
      </p:sp>
      <p:sp>
        <p:nvSpPr>
          <p:cNvPr id="33808" name="Text Box 152"/>
          <p:cNvSpPr txBox="1">
            <a:spLocks noChangeArrowheads="1"/>
          </p:cNvSpPr>
          <p:nvPr/>
        </p:nvSpPr>
        <p:spPr bwMode="auto">
          <a:xfrm>
            <a:off x="1203325" y="5527675"/>
            <a:ext cx="354806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m=n1+n2-1</a:t>
            </a:r>
            <a:r>
              <a:rPr lang="ja-JP" altLang="en-US" sz="2400">
                <a:latin typeface="Times New Roman" panose="02020603050405020304" pitchFamily="18" charset="0"/>
              </a:rPr>
              <a:t>： </a:t>
            </a:r>
            <a:r>
              <a:rPr lang="en-US" altLang="ja-JP" sz="2400">
                <a:latin typeface="Times New Roman" panose="02020603050405020304" pitchFamily="18" charset="0"/>
              </a:rPr>
              <a:t>Non-blocking</a:t>
            </a:r>
          </a:p>
          <a:p>
            <a:pPr eaLnBrk="1" hangingPunct="1"/>
            <a:r>
              <a:rPr lang="en-US" altLang="ja-JP" sz="2400">
                <a:latin typeface="Times New Roman" panose="02020603050405020304" pitchFamily="18" charset="0"/>
              </a:rPr>
              <a:t>m=n2</a:t>
            </a:r>
            <a:r>
              <a:rPr lang="ja-JP" altLang="en-US" sz="2400">
                <a:latin typeface="Times New Roman" panose="02020603050405020304" pitchFamily="18" charset="0"/>
              </a:rPr>
              <a:t>：</a:t>
            </a:r>
            <a:r>
              <a:rPr lang="en-US" altLang="ja-JP" sz="2400">
                <a:latin typeface="Times New Roman" panose="02020603050405020304" pitchFamily="18" charset="0"/>
              </a:rPr>
              <a:t>Rearrangeable</a:t>
            </a:r>
          </a:p>
          <a:p>
            <a:pPr eaLnBrk="1" hangingPunct="1"/>
            <a:r>
              <a:rPr lang="en-US" altLang="ja-JP" sz="2400">
                <a:latin typeface="Times New Roman" panose="02020603050405020304" pitchFamily="18" charset="0"/>
              </a:rPr>
              <a:t>m&lt;n2</a:t>
            </a:r>
            <a:r>
              <a:rPr lang="ja-JP" altLang="en-US" sz="2400">
                <a:latin typeface="Times New Roman" panose="02020603050405020304" pitchFamily="18" charset="0"/>
              </a:rPr>
              <a:t>：</a:t>
            </a:r>
            <a:r>
              <a:rPr lang="en-US" altLang="ja-JP" sz="2400">
                <a:latin typeface="Times New Roman" panose="02020603050405020304" pitchFamily="18" charset="0"/>
              </a:rPr>
              <a:t>Blocking</a:t>
            </a:r>
          </a:p>
        </p:txBody>
      </p:sp>
      <p:sp>
        <p:nvSpPr>
          <p:cNvPr id="33809" name="AutoShape 153"/>
          <p:cNvSpPr>
            <a:spLocks noChangeArrowheads="1"/>
          </p:cNvSpPr>
          <p:nvPr/>
        </p:nvSpPr>
        <p:spPr bwMode="auto">
          <a:xfrm>
            <a:off x="4643438" y="6165850"/>
            <a:ext cx="576262" cy="287338"/>
          </a:xfrm>
          <a:prstGeom prst="rightArrow">
            <a:avLst>
              <a:gd name="adj1" fmla="val 50000"/>
              <a:gd name="adj2" fmla="val 50138"/>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10" name="Text Box 154"/>
          <p:cNvSpPr txBox="1">
            <a:spLocks noChangeArrowheads="1"/>
          </p:cNvSpPr>
          <p:nvPr/>
        </p:nvSpPr>
        <p:spPr bwMode="auto">
          <a:xfrm>
            <a:off x="5632450" y="5589588"/>
            <a:ext cx="35115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The number of intermediate</a:t>
            </a:r>
          </a:p>
          <a:p>
            <a:pPr eaLnBrk="1" hangingPunct="1"/>
            <a:r>
              <a:rPr lang="en-US" altLang="ja-JP"/>
              <a:t>stage dominates the permutation</a:t>
            </a:r>
          </a:p>
          <a:p>
            <a:pPr eaLnBrk="1" hangingPunct="1"/>
            <a:r>
              <a:rPr lang="en-US" altLang="ja-JP"/>
              <a:t>capability.</a:t>
            </a:r>
          </a:p>
        </p:txBody>
      </p:sp>
      <p:sp>
        <p:nvSpPr>
          <p:cNvPr id="33811" name="Text Box 155"/>
          <p:cNvSpPr txBox="1">
            <a:spLocks noChangeArrowheads="1"/>
          </p:cNvSpPr>
          <p:nvPr/>
        </p:nvSpPr>
        <p:spPr bwMode="auto">
          <a:xfrm>
            <a:off x="447675" y="2152650"/>
            <a:ext cx="1316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t>3-stage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187450" y="476250"/>
            <a:ext cx="7772400" cy="1143000"/>
          </a:xfrm>
        </p:spPr>
        <p:txBody>
          <a:bodyPr/>
          <a:lstStyle/>
          <a:p>
            <a:pPr eaLnBrk="1" hangingPunct="1"/>
            <a:r>
              <a:rPr lang="en-US" altLang="ja-JP"/>
              <a:t>MIN</a:t>
            </a:r>
            <a:r>
              <a:rPr lang="ja-JP" altLang="en-US"/>
              <a:t>（</a:t>
            </a:r>
            <a:r>
              <a:rPr lang="en-US" altLang="ja-JP"/>
              <a:t>Multistage</a:t>
            </a:r>
            <a:r>
              <a:rPr lang="ja-JP" altLang="en-US"/>
              <a:t>　</a:t>
            </a:r>
            <a:r>
              <a:rPr lang="en-US" altLang="ja-JP"/>
              <a:t>Interconnection</a:t>
            </a:r>
            <a:r>
              <a:rPr lang="ja-JP" altLang="en-US"/>
              <a:t>　</a:t>
            </a:r>
            <a:r>
              <a:rPr lang="en-US" altLang="ja-JP"/>
              <a:t>Network)</a:t>
            </a:r>
          </a:p>
        </p:txBody>
      </p:sp>
      <p:sp>
        <p:nvSpPr>
          <p:cNvPr id="8195" name="Rectangle 3"/>
          <p:cNvSpPr>
            <a:spLocks noGrp="1" noChangeArrowheads="1"/>
          </p:cNvSpPr>
          <p:nvPr>
            <p:ph type="body" idx="1"/>
          </p:nvPr>
        </p:nvSpPr>
        <p:spPr>
          <a:xfrm>
            <a:off x="1042988" y="2133600"/>
            <a:ext cx="7772400" cy="4114800"/>
          </a:xfrm>
        </p:spPr>
        <p:txBody>
          <a:bodyPr/>
          <a:lstStyle/>
          <a:p>
            <a:pPr eaLnBrk="1" hangingPunct="1"/>
            <a:r>
              <a:rPr lang="en-US" altLang="ja-JP" dirty="0"/>
              <a:t>Multistage connected switching elements form a large switch. </a:t>
            </a:r>
          </a:p>
          <a:p>
            <a:pPr eaLnBrk="1" hangingPunct="1"/>
            <a:r>
              <a:rPr lang="en-US" altLang="ja-JP" dirty="0"/>
              <a:t>Symmetric</a:t>
            </a:r>
          </a:p>
          <a:p>
            <a:pPr eaLnBrk="1" hangingPunct="1"/>
            <a:r>
              <a:rPr lang="en-US" altLang="ja-JP" dirty="0"/>
              <a:t>Smaller number of cross-points, high degree of expandability</a:t>
            </a:r>
          </a:p>
          <a:p>
            <a:pPr eaLnBrk="1" hangingPunct="1"/>
            <a:r>
              <a:rPr lang="en-US" altLang="ja-JP" dirty="0"/>
              <a:t>Bandwidth is smaller and </a:t>
            </a:r>
          </a:p>
          <a:p>
            <a:pPr eaLnBrk="1" hangingPunct="1"/>
            <a:r>
              <a:rPr lang="en-US" altLang="ja-JP" dirty="0"/>
              <a:t>latency is larger than those of crossbar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62000" y="152400"/>
            <a:ext cx="7772400" cy="990600"/>
          </a:xfrm>
        </p:spPr>
        <p:txBody>
          <a:bodyPr/>
          <a:lstStyle/>
          <a:p>
            <a:pPr eaLnBrk="1" hangingPunct="1"/>
            <a:r>
              <a:rPr lang="en-US" altLang="ja-JP"/>
              <a:t>Batcher network</a:t>
            </a:r>
          </a:p>
        </p:txBody>
      </p:sp>
      <p:grpSp>
        <p:nvGrpSpPr>
          <p:cNvPr id="34820" name="Group 4"/>
          <p:cNvGrpSpPr>
            <a:grpSpLocks/>
          </p:cNvGrpSpPr>
          <p:nvPr/>
        </p:nvGrpSpPr>
        <p:grpSpPr bwMode="auto">
          <a:xfrm>
            <a:off x="1981200" y="1371600"/>
            <a:ext cx="396875" cy="3810000"/>
            <a:chOff x="1152" y="1008"/>
            <a:chExt cx="480" cy="2400"/>
          </a:xfrm>
        </p:grpSpPr>
        <p:grpSp>
          <p:nvGrpSpPr>
            <p:cNvPr id="35022" name="Group 5"/>
            <p:cNvGrpSpPr>
              <a:grpSpLocks/>
            </p:cNvGrpSpPr>
            <p:nvPr/>
          </p:nvGrpSpPr>
          <p:grpSpPr bwMode="auto">
            <a:xfrm>
              <a:off x="1152" y="1008"/>
              <a:ext cx="480" cy="528"/>
              <a:chOff x="1152" y="1056"/>
              <a:chExt cx="480" cy="528"/>
            </a:xfrm>
          </p:grpSpPr>
          <p:sp>
            <p:nvSpPr>
              <p:cNvPr id="35041" name="Rectangle 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042" name="Line 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43" name="Line 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44" name="Line 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45" name="Line 1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023" name="Group 11"/>
            <p:cNvGrpSpPr>
              <a:grpSpLocks/>
            </p:cNvGrpSpPr>
            <p:nvPr/>
          </p:nvGrpSpPr>
          <p:grpSpPr bwMode="auto">
            <a:xfrm>
              <a:off x="1152" y="1632"/>
              <a:ext cx="480" cy="528"/>
              <a:chOff x="1152" y="1056"/>
              <a:chExt cx="480" cy="528"/>
            </a:xfrm>
          </p:grpSpPr>
          <p:sp>
            <p:nvSpPr>
              <p:cNvPr id="35036" name="Rectangle 1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037" name="Line 1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38" name="Line 1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39" name="Line 1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40" name="Line 1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024" name="Group 17"/>
            <p:cNvGrpSpPr>
              <a:grpSpLocks/>
            </p:cNvGrpSpPr>
            <p:nvPr/>
          </p:nvGrpSpPr>
          <p:grpSpPr bwMode="auto">
            <a:xfrm>
              <a:off x="1152" y="2256"/>
              <a:ext cx="480" cy="528"/>
              <a:chOff x="1152" y="1056"/>
              <a:chExt cx="480" cy="528"/>
            </a:xfrm>
          </p:grpSpPr>
          <p:sp>
            <p:nvSpPr>
              <p:cNvPr id="35031" name="Rectangle 1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032" name="Line 1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33" name="Line 2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34" name="Line 2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35" name="Line 2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025" name="Group 23"/>
            <p:cNvGrpSpPr>
              <a:grpSpLocks/>
            </p:cNvGrpSpPr>
            <p:nvPr/>
          </p:nvGrpSpPr>
          <p:grpSpPr bwMode="auto">
            <a:xfrm>
              <a:off x="1152" y="2880"/>
              <a:ext cx="480" cy="528"/>
              <a:chOff x="1152" y="1056"/>
              <a:chExt cx="480" cy="528"/>
            </a:xfrm>
          </p:grpSpPr>
          <p:sp>
            <p:nvSpPr>
              <p:cNvPr id="35026" name="Rectangle 2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027" name="Line 2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28" name="Line 2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29" name="Line 2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30" name="Line 2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4821" name="Group 29"/>
          <p:cNvGrpSpPr>
            <a:grpSpLocks/>
          </p:cNvGrpSpPr>
          <p:nvPr/>
        </p:nvGrpSpPr>
        <p:grpSpPr bwMode="auto">
          <a:xfrm>
            <a:off x="3794125" y="1371600"/>
            <a:ext cx="396875" cy="3810000"/>
            <a:chOff x="1152" y="1008"/>
            <a:chExt cx="480" cy="2400"/>
          </a:xfrm>
        </p:grpSpPr>
        <p:grpSp>
          <p:nvGrpSpPr>
            <p:cNvPr id="34998" name="Group 30"/>
            <p:cNvGrpSpPr>
              <a:grpSpLocks/>
            </p:cNvGrpSpPr>
            <p:nvPr/>
          </p:nvGrpSpPr>
          <p:grpSpPr bwMode="auto">
            <a:xfrm>
              <a:off x="1152" y="1008"/>
              <a:ext cx="480" cy="528"/>
              <a:chOff x="1152" y="1056"/>
              <a:chExt cx="480" cy="528"/>
            </a:xfrm>
          </p:grpSpPr>
          <p:sp>
            <p:nvSpPr>
              <p:cNvPr id="35017"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018"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19"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20"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21"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99" name="Group 36"/>
            <p:cNvGrpSpPr>
              <a:grpSpLocks/>
            </p:cNvGrpSpPr>
            <p:nvPr/>
          </p:nvGrpSpPr>
          <p:grpSpPr bwMode="auto">
            <a:xfrm>
              <a:off x="1152" y="1632"/>
              <a:ext cx="480" cy="528"/>
              <a:chOff x="1152" y="1056"/>
              <a:chExt cx="480" cy="528"/>
            </a:xfrm>
          </p:grpSpPr>
          <p:sp>
            <p:nvSpPr>
              <p:cNvPr id="35012"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013"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14"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15"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16"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000" name="Group 42"/>
            <p:cNvGrpSpPr>
              <a:grpSpLocks/>
            </p:cNvGrpSpPr>
            <p:nvPr/>
          </p:nvGrpSpPr>
          <p:grpSpPr bwMode="auto">
            <a:xfrm>
              <a:off x="1152" y="2256"/>
              <a:ext cx="480" cy="528"/>
              <a:chOff x="1152" y="1056"/>
              <a:chExt cx="480" cy="528"/>
            </a:xfrm>
          </p:grpSpPr>
          <p:sp>
            <p:nvSpPr>
              <p:cNvPr id="35007"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008"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09"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10"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11"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001" name="Group 48"/>
            <p:cNvGrpSpPr>
              <a:grpSpLocks/>
            </p:cNvGrpSpPr>
            <p:nvPr/>
          </p:nvGrpSpPr>
          <p:grpSpPr bwMode="auto">
            <a:xfrm>
              <a:off x="1152" y="2880"/>
              <a:ext cx="480" cy="528"/>
              <a:chOff x="1152" y="1056"/>
              <a:chExt cx="480" cy="528"/>
            </a:xfrm>
          </p:grpSpPr>
          <p:sp>
            <p:nvSpPr>
              <p:cNvPr id="35002" name="Rectangle 4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003" name="Line 5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04" name="Line 5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05" name="Line 5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006" name="Line 5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4822" name="Group 54"/>
          <p:cNvGrpSpPr>
            <a:grpSpLocks/>
          </p:cNvGrpSpPr>
          <p:nvPr/>
        </p:nvGrpSpPr>
        <p:grpSpPr bwMode="auto">
          <a:xfrm>
            <a:off x="2879725" y="1371600"/>
            <a:ext cx="396875" cy="3810000"/>
            <a:chOff x="1152" y="1008"/>
            <a:chExt cx="480" cy="2400"/>
          </a:xfrm>
        </p:grpSpPr>
        <p:grpSp>
          <p:nvGrpSpPr>
            <p:cNvPr id="34974" name="Group 55"/>
            <p:cNvGrpSpPr>
              <a:grpSpLocks/>
            </p:cNvGrpSpPr>
            <p:nvPr/>
          </p:nvGrpSpPr>
          <p:grpSpPr bwMode="auto">
            <a:xfrm>
              <a:off x="1152" y="1008"/>
              <a:ext cx="480" cy="528"/>
              <a:chOff x="1152" y="1056"/>
              <a:chExt cx="480" cy="528"/>
            </a:xfrm>
          </p:grpSpPr>
          <p:sp>
            <p:nvSpPr>
              <p:cNvPr id="34993"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94"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95"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96"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97"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75" name="Group 61"/>
            <p:cNvGrpSpPr>
              <a:grpSpLocks/>
            </p:cNvGrpSpPr>
            <p:nvPr/>
          </p:nvGrpSpPr>
          <p:grpSpPr bwMode="auto">
            <a:xfrm>
              <a:off x="1152" y="1632"/>
              <a:ext cx="480" cy="528"/>
              <a:chOff x="1152" y="1056"/>
              <a:chExt cx="480" cy="528"/>
            </a:xfrm>
          </p:grpSpPr>
          <p:sp>
            <p:nvSpPr>
              <p:cNvPr id="34988"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89"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90"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91"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92"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76" name="Group 67"/>
            <p:cNvGrpSpPr>
              <a:grpSpLocks/>
            </p:cNvGrpSpPr>
            <p:nvPr/>
          </p:nvGrpSpPr>
          <p:grpSpPr bwMode="auto">
            <a:xfrm>
              <a:off x="1152" y="2256"/>
              <a:ext cx="480" cy="528"/>
              <a:chOff x="1152" y="1056"/>
              <a:chExt cx="480" cy="528"/>
            </a:xfrm>
          </p:grpSpPr>
          <p:sp>
            <p:nvSpPr>
              <p:cNvPr id="34983"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84"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85"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86"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87"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77" name="Group 73"/>
            <p:cNvGrpSpPr>
              <a:grpSpLocks/>
            </p:cNvGrpSpPr>
            <p:nvPr/>
          </p:nvGrpSpPr>
          <p:grpSpPr bwMode="auto">
            <a:xfrm>
              <a:off x="1152" y="2880"/>
              <a:ext cx="480" cy="528"/>
              <a:chOff x="1152" y="1056"/>
              <a:chExt cx="480" cy="528"/>
            </a:xfrm>
          </p:grpSpPr>
          <p:sp>
            <p:nvSpPr>
              <p:cNvPr id="34978" name="Rectangle 7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79" name="Line 7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80" name="Line 7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81" name="Line 7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82" name="Line 7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4823" name="Group 79"/>
          <p:cNvGrpSpPr>
            <a:grpSpLocks/>
          </p:cNvGrpSpPr>
          <p:nvPr/>
        </p:nvGrpSpPr>
        <p:grpSpPr bwMode="auto">
          <a:xfrm>
            <a:off x="4191000" y="1371600"/>
            <a:ext cx="2743200" cy="3810000"/>
            <a:chOff x="912" y="864"/>
            <a:chExt cx="3312" cy="2400"/>
          </a:xfrm>
        </p:grpSpPr>
        <p:grpSp>
          <p:nvGrpSpPr>
            <p:cNvPr id="34872" name="Group 80"/>
            <p:cNvGrpSpPr>
              <a:grpSpLocks/>
            </p:cNvGrpSpPr>
            <p:nvPr/>
          </p:nvGrpSpPr>
          <p:grpSpPr bwMode="auto">
            <a:xfrm>
              <a:off x="1536" y="864"/>
              <a:ext cx="480" cy="2400"/>
              <a:chOff x="1152" y="1008"/>
              <a:chExt cx="480" cy="2400"/>
            </a:xfrm>
          </p:grpSpPr>
          <p:grpSp>
            <p:nvGrpSpPr>
              <p:cNvPr id="34950" name="Group 81"/>
              <p:cNvGrpSpPr>
                <a:grpSpLocks/>
              </p:cNvGrpSpPr>
              <p:nvPr/>
            </p:nvGrpSpPr>
            <p:grpSpPr bwMode="auto">
              <a:xfrm>
                <a:off x="1152" y="1008"/>
                <a:ext cx="480" cy="528"/>
                <a:chOff x="1152" y="1056"/>
                <a:chExt cx="480" cy="528"/>
              </a:xfrm>
            </p:grpSpPr>
            <p:sp>
              <p:nvSpPr>
                <p:cNvPr id="34969" name="Rectangle 8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70" name="Line 8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71" name="Line 8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72" name="Line 8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73" name="Line 8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51" name="Group 87"/>
              <p:cNvGrpSpPr>
                <a:grpSpLocks/>
              </p:cNvGrpSpPr>
              <p:nvPr/>
            </p:nvGrpSpPr>
            <p:grpSpPr bwMode="auto">
              <a:xfrm>
                <a:off x="1152" y="1632"/>
                <a:ext cx="480" cy="528"/>
                <a:chOff x="1152" y="1056"/>
                <a:chExt cx="480" cy="528"/>
              </a:xfrm>
            </p:grpSpPr>
            <p:sp>
              <p:nvSpPr>
                <p:cNvPr id="34964" name="Rectangle 8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65" name="Line 8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66" name="Line 9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67" name="Line 9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68" name="Line 9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52" name="Group 93"/>
              <p:cNvGrpSpPr>
                <a:grpSpLocks/>
              </p:cNvGrpSpPr>
              <p:nvPr/>
            </p:nvGrpSpPr>
            <p:grpSpPr bwMode="auto">
              <a:xfrm>
                <a:off x="1152" y="2256"/>
                <a:ext cx="480" cy="528"/>
                <a:chOff x="1152" y="1056"/>
                <a:chExt cx="480" cy="528"/>
              </a:xfrm>
            </p:grpSpPr>
            <p:sp>
              <p:nvSpPr>
                <p:cNvPr id="34959" name="Rectangle 9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60" name="Line 9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61" name="Line 9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62" name="Line 9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63" name="Line 9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53" name="Group 99"/>
              <p:cNvGrpSpPr>
                <a:grpSpLocks/>
              </p:cNvGrpSpPr>
              <p:nvPr/>
            </p:nvGrpSpPr>
            <p:grpSpPr bwMode="auto">
              <a:xfrm>
                <a:off x="1152" y="2880"/>
                <a:ext cx="480" cy="528"/>
                <a:chOff x="1152" y="1056"/>
                <a:chExt cx="480" cy="528"/>
              </a:xfrm>
            </p:grpSpPr>
            <p:sp>
              <p:nvSpPr>
                <p:cNvPr id="34954" name="Rectangle 10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55" name="Line 10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56" name="Line 10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57" name="Line 10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58" name="Line 10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4873" name="Group 105"/>
            <p:cNvGrpSpPr>
              <a:grpSpLocks/>
            </p:cNvGrpSpPr>
            <p:nvPr/>
          </p:nvGrpSpPr>
          <p:grpSpPr bwMode="auto">
            <a:xfrm>
              <a:off x="3744" y="864"/>
              <a:ext cx="480" cy="2400"/>
              <a:chOff x="1152" y="1008"/>
              <a:chExt cx="480" cy="2400"/>
            </a:xfrm>
          </p:grpSpPr>
          <p:grpSp>
            <p:nvGrpSpPr>
              <p:cNvPr id="34926" name="Group 106"/>
              <p:cNvGrpSpPr>
                <a:grpSpLocks/>
              </p:cNvGrpSpPr>
              <p:nvPr/>
            </p:nvGrpSpPr>
            <p:grpSpPr bwMode="auto">
              <a:xfrm>
                <a:off x="1152" y="1008"/>
                <a:ext cx="480" cy="528"/>
                <a:chOff x="1152" y="1056"/>
                <a:chExt cx="480" cy="528"/>
              </a:xfrm>
            </p:grpSpPr>
            <p:sp>
              <p:nvSpPr>
                <p:cNvPr id="34945" name="Rectangle 10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46" name="Line 10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47" name="Line 10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48" name="Line 11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49" name="Line 11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27" name="Group 112"/>
              <p:cNvGrpSpPr>
                <a:grpSpLocks/>
              </p:cNvGrpSpPr>
              <p:nvPr/>
            </p:nvGrpSpPr>
            <p:grpSpPr bwMode="auto">
              <a:xfrm>
                <a:off x="1152" y="1632"/>
                <a:ext cx="480" cy="528"/>
                <a:chOff x="1152" y="1056"/>
                <a:chExt cx="480" cy="528"/>
              </a:xfrm>
            </p:grpSpPr>
            <p:sp>
              <p:nvSpPr>
                <p:cNvPr id="34940" name="Rectangle 11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41" name="Line 11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42" name="Line 11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43" name="Line 11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44" name="Line 11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28" name="Group 118"/>
              <p:cNvGrpSpPr>
                <a:grpSpLocks/>
              </p:cNvGrpSpPr>
              <p:nvPr/>
            </p:nvGrpSpPr>
            <p:grpSpPr bwMode="auto">
              <a:xfrm>
                <a:off x="1152" y="2256"/>
                <a:ext cx="480" cy="528"/>
                <a:chOff x="1152" y="1056"/>
                <a:chExt cx="480" cy="528"/>
              </a:xfrm>
            </p:grpSpPr>
            <p:sp>
              <p:nvSpPr>
                <p:cNvPr id="34935" name="Rectangle 11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36" name="Line 12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37" name="Line 12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38" name="Line 12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39" name="Line 12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29" name="Group 124"/>
              <p:cNvGrpSpPr>
                <a:grpSpLocks/>
              </p:cNvGrpSpPr>
              <p:nvPr/>
            </p:nvGrpSpPr>
            <p:grpSpPr bwMode="auto">
              <a:xfrm>
                <a:off x="1152" y="2880"/>
                <a:ext cx="480" cy="528"/>
                <a:chOff x="1152" y="1056"/>
                <a:chExt cx="480" cy="528"/>
              </a:xfrm>
            </p:grpSpPr>
            <p:sp>
              <p:nvSpPr>
                <p:cNvPr id="34930" name="Rectangle 1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31" name="Line 1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32" name="Line 1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33" name="Line 1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34" name="Line 1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4874" name="Group 130"/>
            <p:cNvGrpSpPr>
              <a:grpSpLocks/>
            </p:cNvGrpSpPr>
            <p:nvPr/>
          </p:nvGrpSpPr>
          <p:grpSpPr bwMode="auto">
            <a:xfrm>
              <a:off x="2640" y="864"/>
              <a:ext cx="480" cy="2400"/>
              <a:chOff x="1152" y="1008"/>
              <a:chExt cx="480" cy="2400"/>
            </a:xfrm>
          </p:grpSpPr>
          <p:grpSp>
            <p:nvGrpSpPr>
              <p:cNvPr id="34902" name="Group 131"/>
              <p:cNvGrpSpPr>
                <a:grpSpLocks/>
              </p:cNvGrpSpPr>
              <p:nvPr/>
            </p:nvGrpSpPr>
            <p:grpSpPr bwMode="auto">
              <a:xfrm>
                <a:off x="1152" y="1008"/>
                <a:ext cx="480" cy="528"/>
                <a:chOff x="1152" y="1056"/>
                <a:chExt cx="480" cy="528"/>
              </a:xfrm>
            </p:grpSpPr>
            <p:sp>
              <p:nvSpPr>
                <p:cNvPr id="34921" name="Rectangle 13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22" name="Line 1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23" name="Line 13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24" name="Line 13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25" name="Line 13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03" name="Group 137"/>
              <p:cNvGrpSpPr>
                <a:grpSpLocks/>
              </p:cNvGrpSpPr>
              <p:nvPr/>
            </p:nvGrpSpPr>
            <p:grpSpPr bwMode="auto">
              <a:xfrm>
                <a:off x="1152" y="1632"/>
                <a:ext cx="480" cy="528"/>
                <a:chOff x="1152" y="1056"/>
                <a:chExt cx="480" cy="528"/>
              </a:xfrm>
            </p:grpSpPr>
            <p:sp>
              <p:nvSpPr>
                <p:cNvPr id="34916" name="Rectangle 13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17" name="Line 13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18" name="Line 14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19" name="Line 14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20" name="Line 14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04" name="Group 143"/>
              <p:cNvGrpSpPr>
                <a:grpSpLocks/>
              </p:cNvGrpSpPr>
              <p:nvPr/>
            </p:nvGrpSpPr>
            <p:grpSpPr bwMode="auto">
              <a:xfrm>
                <a:off x="1152" y="2256"/>
                <a:ext cx="480" cy="528"/>
                <a:chOff x="1152" y="1056"/>
                <a:chExt cx="480" cy="528"/>
              </a:xfrm>
            </p:grpSpPr>
            <p:sp>
              <p:nvSpPr>
                <p:cNvPr id="34911" name="Rectangle 14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12" name="Line 14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13" name="Line 14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14" name="Line 14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15" name="Line 14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905" name="Group 149"/>
              <p:cNvGrpSpPr>
                <a:grpSpLocks/>
              </p:cNvGrpSpPr>
              <p:nvPr/>
            </p:nvGrpSpPr>
            <p:grpSpPr bwMode="auto">
              <a:xfrm>
                <a:off x="1152" y="2880"/>
                <a:ext cx="480" cy="528"/>
                <a:chOff x="1152" y="1056"/>
                <a:chExt cx="480" cy="528"/>
              </a:xfrm>
            </p:grpSpPr>
            <p:sp>
              <p:nvSpPr>
                <p:cNvPr id="34906" name="Rectangle 1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907" name="Line 1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08" name="Line 1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09" name="Line 1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10" name="Line 1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4875" name="Group 155"/>
            <p:cNvGrpSpPr>
              <a:grpSpLocks/>
            </p:cNvGrpSpPr>
            <p:nvPr/>
          </p:nvGrpSpPr>
          <p:grpSpPr bwMode="auto">
            <a:xfrm>
              <a:off x="2016" y="1008"/>
              <a:ext cx="624" cy="2112"/>
              <a:chOff x="2016" y="1008"/>
              <a:chExt cx="624" cy="2112"/>
            </a:xfrm>
          </p:grpSpPr>
          <p:sp>
            <p:nvSpPr>
              <p:cNvPr id="34894" name="Line 156"/>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5" name="Line 157"/>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6" name="Line 158"/>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7" name="Line 159"/>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8" name="Line 160"/>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9" name="Line 161"/>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00" name="Line 162"/>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901" name="Line 163"/>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76" name="Group 164"/>
            <p:cNvGrpSpPr>
              <a:grpSpLocks/>
            </p:cNvGrpSpPr>
            <p:nvPr/>
          </p:nvGrpSpPr>
          <p:grpSpPr bwMode="auto">
            <a:xfrm>
              <a:off x="3120" y="1008"/>
              <a:ext cx="624" cy="2112"/>
              <a:chOff x="2016" y="1008"/>
              <a:chExt cx="624" cy="2112"/>
            </a:xfrm>
          </p:grpSpPr>
          <p:sp>
            <p:nvSpPr>
              <p:cNvPr id="34886" name="Line 165"/>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7" name="Line 166"/>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8" name="Line 167"/>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9" name="Line 168"/>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0" name="Line 169"/>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1" name="Line 170"/>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2" name="Line 171"/>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93" name="Line 172"/>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77" name="Group 173"/>
            <p:cNvGrpSpPr>
              <a:grpSpLocks/>
            </p:cNvGrpSpPr>
            <p:nvPr/>
          </p:nvGrpSpPr>
          <p:grpSpPr bwMode="auto">
            <a:xfrm>
              <a:off x="912" y="1008"/>
              <a:ext cx="624" cy="2112"/>
              <a:chOff x="2016" y="1008"/>
              <a:chExt cx="624" cy="2112"/>
            </a:xfrm>
          </p:grpSpPr>
          <p:sp>
            <p:nvSpPr>
              <p:cNvPr id="34878" name="Line 174"/>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79" name="Line 175"/>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0" name="Line 176"/>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1" name="Line 177"/>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2" name="Line 178"/>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3" name="Line 179"/>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4" name="Line 180"/>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85" name="Line 181"/>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34824" name="Line 182"/>
          <p:cNvSpPr>
            <a:spLocks noChangeShapeType="1"/>
          </p:cNvSpPr>
          <p:nvPr/>
        </p:nvSpPr>
        <p:spPr bwMode="auto">
          <a:xfrm flipV="1">
            <a:off x="3962400" y="4648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5" name="Line 183"/>
          <p:cNvSpPr>
            <a:spLocks noChangeShapeType="1"/>
          </p:cNvSpPr>
          <p:nvPr/>
        </p:nvSpPr>
        <p:spPr bwMode="auto">
          <a:xfrm flipV="1">
            <a:off x="3048000" y="4648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6" name="Line 184"/>
          <p:cNvSpPr>
            <a:spLocks noChangeShapeType="1"/>
          </p:cNvSpPr>
          <p:nvPr/>
        </p:nvSpPr>
        <p:spPr bwMode="auto">
          <a:xfrm>
            <a:off x="5791200" y="4572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7" name="Line 185"/>
          <p:cNvSpPr>
            <a:spLocks noChangeShapeType="1"/>
          </p:cNvSpPr>
          <p:nvPr/>
        </p:nvSpPr>
        <p:spPr bwMode="auto">
          <a:xfrm flipV="1">
            <a:off x="4038600" y="3657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8" name="Line 186"/>
          <p:cNvSpPr>
            <a:spLocks noChangeShapeType="1"/>
          </p:cNvSpPr>
          <p:nvPr/>
        </p:nvSpPr>
        <p:spPr bwMode="auto">
          <a:xfrm flipV="1">
            <a:off x="3048000" y="3657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9" name="Line 187"/>
          <p:cNvSpPr>
            <a:spLocks noChangeShapeType="1"/>
          </p:cNvSpPr>
          <p:nvPr/>
        </p:nvSpPr>
        <p:spPr bwMode="auto">
          <a:xfrm>
            <a:off x="4876800" y="3581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0" name="Line 188"/>
          <p:cNvSpPr>
            <a:spLocks noChangeShapeType="1"/>
          </p:cNvSpPr>
          <p:nvPr/>
        </p:nvSpPr>
        <p:spPr bwMode="auto">
          <a:xfrm>
            <a:off x="4876800" y="2590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1" name="Line 189"/>
          <p:cNvSpPr>
            <a:spLocks noChangeShapeType="1"/>
          </p:cNvSpPr>
          <p:nvPr/>
        </p:nvSpPr>
        <p:spPr bwMode="auto">
          <a:xfrm>
            <a:off x="4876800" y="1676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2" name="Line 190"/>
          <p:cNvSpPr>
            <a:spLocks noChangeShapeType="1"/>
          </p:cNvSpPr>
          <p:nvPr/>
        </p:nvSpPr>
        <p:spPr bwMode="auto">
          <a:xfrm>
            <a:off x="4876800" y="4572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3" name="Line 191"/>
          <p:cNvSpPr>
            <a:spLocks noChangeShapeType="1"/>
          </p:cNvSpPr>
          <p:nvPr/>
        </p:nvSpPr>
        <p:spPr bwMode="auto">
          <a:xfrm>
            <a:off x="5791200" y="36576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4" name="Line 192"/>
          <p:cNvSpPr>
            <a:spLocks noChangeShapeType="1"/>
          </p:cNvSpPr>
          <p:nvPr/>
        </p:nvSpPr>
        <p:spPr bwMode="auto">
          <a:xfrm>
            <a:off x="5791200" y="2590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5" name="Line 193"/>
          <p:cNvSpPr>
            <a:spLocks noChangeShapeType="1"/>
          </p:cNvSpPr>
          <p:nvPr/>
        </p:nvSpPr>
        <p:spPr bwMode="auto">
          <a:xfrm>
            <a:off x="5791200" y="16002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6" name="Line 194"/>
          <p:cNvSpPr>
            <a:spLocks noChangeShapeType="1"/>
          </p:cNvSpPr>
          <p:nvPr/>
        </p:nvSpPr>
        <p:spPr bwMode="auto">
          <a:xfrm>
            <a:off x="6705600" y="4572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7" name="Line 195"/>
          <p:cNvSpPr>
            <a:spLocks noChangeShapeType="1"/>
          </p:cNvSpPr>
          <p:nvPr/>
        </p:nvSpPr>
        <p:spPr bwMode="auto">
          <a:xfrm>
            <a:off x="6781800" y="36576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8" name="Line 196"/>
          <p:cNvSpPr>
            <a:spLocks noChangeShapeType="1"/>
          </p:cNvSpPr>
          <p:nvPr/>
        </p:nvSpPr>
        <p:spPr bwMode="auto">
          <a:xfrm>
            <a:off x="6705600" y="2590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9" name="Line 197"/>
          <p:cNvSpPr>
            <a:spLocks noChangeShapeType="1"/>
          </p:cNvSpPr>
          <p:nvPr/>
        </p:nvSpPr>
        <p:spPr bwMode="auto">
          <a:xfrm>
            <a:off x="6705600" y="16002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0" name="Line 198"/>
          <p:cNvSpPr>
            <a:spLocks noChangeShapeType="1"/>
          </p:cNvSpPr>
          <p:nvPr/>
        </p:nvSpPr>
        <p:spPr bwMode="auto">
          <a:xfrm>
            <a:off x="2362200" y="1600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1" name="Line 199"/>
          <p:cNvSpPr>
            <a:spLocks noChangeShapeType="1"/>
          </p:cNvSpPr>
          <p:nvPr/>
        </p:nvSpPr>
        <p:spPr bwMode="auto">
          <a:xfrm>
            <a:off x="2362200" y="2971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2" name="Line 200"/>
          <p:cNvSpPr>
            <a:spLocks noChangeShapeType="1"/>
          </p:cNvSpPr>
          <p:nvPr/>
        </p:nvSpPr>
        <p:spPr bwMode="auto">
          <a:xfrm>
            <a:off x="3276600" y="1600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3" name="Line 201"/>
          <p:cNvSpPr>
            <a:spLocks noChangeShapeType="1"/>
          </p:cNvSpPr>
          <p:nvPr/>
        </p:nvSpPr>
        <p:spPr bwMode="auto">
          <a:xfrm>
            <a:off x="3276600" y="2971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4" name="Line 202"/>
          <p:cNvSpPr>
            <a:spLocks noChangeShapeType="1"/>
          </p:cNvSpPr>
          <p:nvPr/>
        </p:nvSpPr>
        <p:spPr bwMode="auto">
          <a:xfrm>
            <a:off x="2362200" y="3581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5" name="Line 203"/>
          <p:cNvSpPr>
            <a:spLocks noChangeShapeType="1"/>
          </p:cNvSpPr>
          <p:nvPr/>
        </p:nvSpPr>
        <p:spPr bwMode="auto">
          <a:xfrm>
            <a:off x="2362200" y="4953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6" name="Line 204"/>
          <p:cNvSpPr>
            <a:spLocks noChangeShapeType="1"/>
          </p:cNvSpPr>
          <p:nvPr/>
        </p:nvSpPr>
        <p:spPr bwMode="auto">
          <a:xfrm>
            <a:off x="3276600" y="3581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7" name="Line 205"/>
          <p:cNvSpPr>
            <a:spLocks noChangeShapeType="1"/>
          </p:cNvSpPr>
          <p:nvPr/>
        </p:nvSpPr>
        <p:spPr bwMode="auto">
          <a:xfrm>
            <a:off x="3276600" y="4953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8" name="Line 206"/>
          <p:cNvSpPr>
            <a:spLocks noChangeShapeType="1"/>
          </p:cNvSpPr>
          <p:nvPr/>
        </p:nvSpPr>
        <p:spPr bwMode="auto">
          <a:xfrm>
            <a:off x="2362200" y="1981200"/>
            <a:ext cx="5334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9" name="Line 207"/>
          <p:cNvSpPr>
            <a:spLocks noChangeShapeType="1"/>
          </p:cNvSpPr>
          <p:nvPr/>
        </p:nvSpPr>
        <p:spPr bwMode="auto">
          <a:xfrm flipH="1">
            <a:off x="2362200" y="1981200"/>
            <a:ext cx="5334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4850" name="Group 208"/>
          <p:cNvGrpSpPr>
            <a:grpSpLocks/>
          </p:cNvGrpSpPr>
          <p:nvPr/>
        </p:nvGrpSpPr>
        <p:grpSpPr bwMode="auto">
          <a:xfrm>
            <a:off x="2362200" y="3962400"/>
            <a:ext cx="533400" cy="609600"/>
            <a:chOff x="1488" y="2496"/>
            <a:chExt cx="336" cy="384"/>
          </a:xfrm>
        </p:grpSpPr>
        <p:sp>
          <p:nvSpPr>
            <p:cNvPr id="34870" name="Line 209"/>
            <p:cNvSpPr>
              <a:spLocks noChangeShapeType="1"/>
            </p:cNvSpPr>
            <p:nvPr/>
          </p:nvSpPr>
          <p:spPr bwMode="auto">
            <a:xfrm>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71" name="Line 210"/>
            <p:cNvSpPr>
              <a:spLocks noChangeShapeType="1"/>
            </p:cNvSpPr>
            <p:nvPr/>
          </p:nvSpPr>
          <p:spPr bwMode="auto">
            <a:xfrm flipH="1">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51" name="Group 211"/>
          <p:cNvGrpSpPr>
            <a:grpSpLocks/>
          </p:cNvGrpSpPr>
          <p:nvPr/>
        </p:nvGrpSpPr>
        <p:grpSpPr bwMode="auto">
          <a:xfrm>
            <a:off x="3276600" y="3962400"/>
            <a:ext cx="533400" cy="609600"/>
            <a:chOff x="1488" y="2496"/>
            <a:chExt cx="336" cy="384"/>
          </a:xfrm>
        </p:grpSpPr>
        <p:sp>
          <p:nvSpPr>
            <p:cNvPr id="34868" name="Line 212"/>
            <p:cNvSpPr>
              <a:spLocks noChangeShapeType="1"/>
            </p:cNvSpPr>
            <p:nvPr/>
          </p:nvSpPr>
          <p:spPr bwMode="auto">
            <a:xfrm>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69" name="Line 213"/>
            <p:cNvSpPr>
              <a:spLocks noChangeShapeType="1"/>
            </p:cNvSpPr>
            <p:nvPr/>
          </p:nvSpPr>
          <p:spPr bwMode="auto">
            <a:xfrm flipH="1">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52" name="Group 214"/>
          <p:cNvGrpSpPr>
            <a:grpSpLocks/>
          </p:cNvGrpSpPr>
          <p:nvPr/>
        </p:nvGrpSpPr>
        <p:grpSpPr bwMode="auto">
          <a:xfrm>
            <a:off x="3276600" y="1981200"/>
            <a:ext cx="533400" cy="609600"/>
            <a:chOff x="1488" y="2496"/>
            <a:chExt cx="336" cy="384"/>
          </a:xfrm>
        </p:grpSpPr>
        <p:sp>
          <p:nvSpPr>
            <p:cNvPr id="34866" name="Line 215"/>
            <p:cNvSpPr>
              <a:spLocks noChangeShapeType="1"/>
            </p:cNvSpPr>
            <p:nvPr/>
          </p:nvSpPr>
          <p:spPr bwMode="auto">
            <a:xfrm>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67" name="Line 216"/>
            <p:cNvSpPr>
              <a:spLocks noChangeShapeType="1"/>
            </p:cNvSpPr>
            <p:nvPr/>
          </p:nvSpPr>
          <p:spPr bwMode="auto">
            <a:xfrm flipH="1">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4853" name="Line 217"/>
          <p:cNvSpPr>
            <a:spLocks noChangeShapeType="1"/>
          </p:cNvSpPr>
          <p:nvPr/>
        </p:nvSpPr>
        <p:spPr bwMode="auto">
          <a:xfrm flipV="1">
            <a:off x="2195513" y="1684338"/>
            <a:ext cx="0" cy="3048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4" name="Line 218"/>
          <p:cNvSpPr>
            <a:spLocks noChangeShapeType="1"/>
          </p:cNvSpPr>
          <p:nvPr/>
        </p:nvSpPr>
        <p:spPr bwMode="auto">
          <a:xfrm flipV="1">
            <a:off x="2195513" y="26670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5" name="Line 219"/>
          <p:cNvSpPr>
            <a:spLocks noChangeShapeType="1"/>
          </p:cNvSpPr>
          <p:nvPr/>
        </p:nvSpPr>
        <p:spPr bwMode="auto">
          <a:xfrm>
            <a:off x="2209800" y="4648200"/>
            <a:ext cx="0" cy="3810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6" name="Line 220"/>
          <p:cNvSpPr>
            <a:spLocks noChangeShapeType="1"/>
          </p:cNvSpPr>
          <p:nvPr/>
        </p:nvSpPr>
        <p:spPr bwMode="auto">
          <a:xfrm>
            <a:off x="2209800" y="3581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7" name="Line 221"/>
          <p:cNvSpPr>
            <a:spLocks noChangeShapeType="1"/>
          </p:cNvSpPr>
          <p:nvPr/>
        </p:nvSpPr>
        <p:spPr bwMode="auto">
          <a:xfrm>
            <a:off x="3048000" y="1676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8" name="Line 222"/>
          <p:cNvSpPr>
            <a:spLocks noChangeShapeType="1"/>
          </p:cNvSpPr>
          <p:nvPr/>
        </p:nvSpPr>
        <p:spPr bwMode="auto">
          <a:xfrm>
            <a:off x="3048000" y="2667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9" name="Line 223"/>
          <p:cNvSpPr>
            <a:spLocks noChangeShapeType="1"/>
          </p:cNvSpPr>
          <p:nvPr/>
        </p:nvSpPr>
        <p:spPr bwMode="auto">
          <a:xfrm>
            <a:off x="3962400" y="2667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60" name="Line 224"/>
          <p:cNvSpPr>
            <a:spLocks noChangeShapeType="1"/>
          </p:cNvSpPr>
          <p:nvPr/>
        </p:nvSpPr>
        <p:spPr bwMode="auto">
          <a:xfrm>
            <a:off x="3962400" y="1676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61" name="Text Box 225"/>
          <p:cNvSpPr txBox="1">
            <a:spLocks noChangeArrowheads="1"/>
          </p:cNvSpPr>
          <p:nvPr/>
        </p:nvSpPr>
        <p:spPr bwMode="auto">
          <a:xfrm>
            <a:off x="1524000" y="1295400"/>
            <a:ext cx="452438"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７</a:t>
            </a:r>
          </a:p>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４</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３</a:t>
            </a:r>
          </a:p>
          <a:p>
            <a:pPr eaLnBrk="1" hangingPunct="1"/>
            <a:r>
              <a:rPr lang="ja-JP" altLang="en-US" sz="2400">
                <a:latin typeface="Times New Roman" panose="02020603050405020304" pitchFamily="18" charset="0"/>
              </a:rPr>
              <a:t>６</a:t>
            </a:r>
          </a:p>
        </p:txBody>
      </p:sp>
      <p:sp>
        <p:nvSpPr>
          <p:cNvPr id="133346" name="Text Box 226"/>
          <p:cNvSpPr txBox="1">
            <a:spLocks noChangeArrowheads="1"/>
          </p:cNvSpPr>
          <p:nvPr/>
        </p:nvSpPr>
        <p:spPr bwMode="auto">
          <a:xfrm>
            <a:off x="2346325" y="1239838"/>
            <a:ext cx="392113"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７</a:t>
            </a: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０</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６</a:t>
            </a:r>
          </a:p>
          <a:p>
            <a:pPr eaLnBrk="1" hangingPunct="1"/>
            <a:r>
              <a:rPr lang="ja-JP" altLang="en-US" sz="2400">
                <a:latin typeface="Times New Roman" panose="02020603050405020304" pitchFamily="18" charset="0"/>
              </a:rPr>
              <a:t>３</a:t>
            </a:r>
          </a:p>
        </p:txBody>
      </p:sp>
      <p:sp>
        <p:nvSpPr>
          <p:cNvPr id="133347" name="Text Box 227"/>
          <p:cNvSpPr txBox="1">
            <a:spLocks noChangeArrowheads="1"/>
          </p:cNvSpPr>
          <p:nvPr/>
        </p:nvSpPr>
        <p:spPr bwMode="auto">
          <a:xfrm>
            <a:off x="4098925" y="1239838"/>
            <a:ext cx="392113"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７</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６</a:t>
            </a:r>
          </a:p>
          <a:p>
            <a:pPr eaLnBrk="1" hangingPunct="1"/>
            <a:r>
              <a:rPr lang="ja-JP" altLang="en-US" sz="2400">
                <a:latin typeface="Times New Roman" panose="02020603050405020304" pitchFamily="18" charset="0"/>
              </a:rPr>
              <a:t>３</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１</a:t>
            </a:r>
          </a:p>
        </p:txBody>
      </p:sp>
      <p:sp>
        <p:nvSpPr>
          <p:cNvPr id="133348" name="Text Box 228"/>
          <p:cNvSpPr txBox="1">
            <a:spLocks noChangeArrowheads="1"/>
          </p:cNvSpPr>
          <p:nvPr/>
        </p:nvSpPr>
        <p:spPr bwMode="auto">
          <a:xfrm>
            <a:off x="6994525" y="1524000"/>
            <a:ext cx="392113"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３</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６</a:t>
            </a:r>
          </a:p>
          <a:p>
            <a:pPr eaLnBrk="1" hangingPunct="1"/>
            <a:r>
              <a:rPr lang="ja-JP" altLang="en-US" sz="2400">
                <a:latin typeface="Times New Roman" panose="02020603050405020304" pitchFamily="18" charset="0"/>
              </a:rPr>
              <a:t>７</a:t>
            </a:r>
          </a:p>
        </p:txBody>
      </p:sp>
      <p:sp>
        <p:nvSpPr>
          <p:cNvPr id="34865" name="Text Box 229"/>
          <p:cNvSpPr txBox="1">
            <a:spLocks noChangeArrowheads="1"/>
          </p:cNvSpPr>
          <p:nvPr/>
        </p:nvSpPr>
        <p:spPr bwMode="auto">
          <a:xfrm>
            <a:off x="950913" y="5681663"/>
            <a:ext cx="333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t>Bitonic sorting network</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34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3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46" grpId="0" autoUpdateAnimBg="0"/>
      <p:bldP spid="133347" grpId="0" autoUpdateAnimBg="0"/>
      <p:bldP spid="13334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2000" y="152400"/>
            <a:ext cx="7772400" cy="990600"/>
          </a:xfrm>
        </p:spPr>
        <p:txBody>
          <a:bodyPr/>
          <a:lstStyle/>
          <a:p>
            <a:pPr eaLnBrk="1" hangingPunct="1"/>
            <a:r>
              <a:rPr lang="en-US" altLang="ja-JP"/>
              <a:t>Batcher-Banyan</a:t>
            </a:r>
          </a:p>
        </p:txBody>
      </p:sp>
      <p:grpSp>
        <p:nvGrpSpPr>
          <p:cNvPr id="35843" name="Group 4"/>
          <p:cNvGrpSpPr>
            <a:grpSpLocks/>
          </p:cNvGrpSpPr>
          <p:nvPr/>
        </p:nvGrpSpPr>
        <p:grpSpPr bwMode="auto">
          <a:xfrm>
            <a:off x="611188" y="1196975"/>
            <a:ext cx="8153400" cy="4027488"/>
            <a:chOff x="960" y="781"/>
            <a:chExt cx="5136" cy="2537"/>
          </a:xfrm>
        </p:grpSpPr>
        <p:grpSp>
          <p:nvGrpSpPr>
            <p:cNvPr id="35846" name="Group 5"/>
            <p:cNvGrpSpPr>
              <a:grpSpLocks/>
            </p:cNvGrpSpPr>
            <p:nvPr/>
          </p:nvGrpSpPr>
          <p:grpSpPr bwMode="auto">
            <a:xfrm>
              <a:off x="1248" y="864"/>
              <a:ext cx="250" cy="2400"/>
              <a:chOff x="1152" y="1008"/>
              <a:chExt cx="480" cy="2400"/>
            </a:xfrm>
          </p:grpSpPr>
          <p:grpSp>
            <p:nvGrpSpPr>
              <p:cNvPr id="36150" name="Group 6"/>
              <p:cNvGrpSpPr>
                <a:grpSpLocks/>
              </p:cNvGrpSpPr>
              <p:nvPr/>
            </p:nvGrpSpPr>
            <p:grpSpPr bwMode="auto">
              <a:xfrm>
                <a:off x="1152" y="1008"/>
                <a:ext cx="480" cy="528"/>
                <a:chOff x="1152" y="1056"/>
                <a:chExt cx="480" cy="528"/>
              </a:xfrm>
            </p:grpSpPr>
            <p:sp>
              <p:nvSpPr>
                <p:cNvPr id="36169" name="Rectangle 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70" name="Line 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71" name="Line 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72" name="Line 1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73" name="Line 1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51" name="Group 12"/>
              <p:cNvGrpSpPr>
                <a:grpSpLocks/>
              </p:cNvGrpSpPr>
              <p:nvPr/>
            </p:nvGrpSpPr>
            <p:grpSpPr bwMode="auto">
              <a:xfrm>
                <a:off x="1152" y="1632"/>
                <a:ext cx="480" cy="528"/>
                <a:chOff x="1152" y="1056"/>
                <a:chExt cx="480" cy="528"/>
              </a:xfrm>
            </p:grpSpPr>
            <p:sp>
              <p:nvSpPr>
                <p:cNvPr id="36164" name="Rectangle 1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65" name="Line 1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66" name="Line 1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67" name="Line 1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68" name="Line 1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52" name="Group 18"/>
              <p:cNvGrpSpPr>
                <a:grpSpLocks/>
              </p:cNvGrpSpPr>
              <p:nvPr/>
            </p:nvGrpSpPr>
            <p:grpSpPr bwMode="auto">
              <a:xfrm>
                <a:off x="1152" y="2256"/>
                <a:ext cx="480" cy="528"/>
                <a:chOff x="1152" y="1056"/>
                <a:chExt cx="480" cy="528"/>
              </a:xfrm>
            </p:grpSpPr>
            <p:sp>
              <p:nvSpPr>
                <p:cNvPr id="36159" name="Rectangle 1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60" name="Line 2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61" name="Line 2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62" name="Line 2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63" name="Line 2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53" name="Group 24"/>
              <p:cNvGrpSpPr>
                <a:grpSpLocks/>
              </p:cNvGrpSpPr>
              <p:nvPr/>
            </p:nvGrpSpPr>
            <p:grpSpPr bwMode="auto">
              <a:xfrm>
                <a:off x="1152" y="2880"/>
                <a:ext cx="480" cy="528"/>
                <a:chOff x="1152" y="1056"/>
                <a:chExt cx="480" cy="528"/>
              </a:xfrm>
            </p:grpSpPr>
            <p:sp>
              <p:nvSpPr>
                <p:cNvPr id="36154"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55"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56"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57"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58"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5847" name="Group 30"/>
            <p:cNvGrpSpPr>
              <a:grpSpLocks/>
            </p:cNvGrpSpPr>
            <p:nvPr/>
          </p:nvGrpSpPr>
          <p:grpSpPr bwMode="auto">
            <a:xfrm>
              <a:off x="2390" y="864"/>
              <a:ext cx="250" cy="2400"/>
              <a:chOff x="1152" y="1008"/>
              <a:chExt cx="480" cy="2400"/>
            </a:xfrm>
          </p:grpSpPr>
          <p:grpSp>
            <p:nvGrpSpPr>
              <p:cNvPr id="36126" name="Group 31"/>
              <p:cNvGrpSpPr>
                <a:grpSpLocks/>
              </p:cNvGrpSpPr>
              <p:nvPr/>
            </p:nvGrpSpPr>
            <p:grpSpPr bwMode="auto">
              <a:xfrm>
                <a:off x="1152" y="1008"/>
                <a:ext cx="480" cy="528"/>
                <a:chOff x="1152" y="1056"/>
                <a:chExt cx="480" cy="528"/>
              </a:xfrm>
            </p:grpSpPr>
            <p:sp>
              <p:nvSpPr>
                <p:cNvPr id="36145" name="Rectangle 3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46" name="Line 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47" name="Line 3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48" name="Line 3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49" name="Line 3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27" name="Group 37"/>
              <p:cNvGrpSpPr>
                <a:grpSpLocks/>
              </p:cNvGrpSpPr>
              <p:nvPr/>
            </p:nvGrpSpPr>
            <p:grpSpPr bwMode="auto">
              <a:xfrm>
                <a:off x="1152" y="1632"/>
                <a:ext cx="480" cy="528"/>
                <a:chOff x="1152" y="1056"/>
                <a:chExt cx="480" cy="528"/>
              </a:xfrm>
            </p:grpSpPr>
            <p:sp>
              <p:nvSpPr>
                <p:cNvPr id="36140" name="Rectangle 3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41" name="Line 3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42" name="Line 4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43" name="Line 4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44" name="Line 4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28" name="Group 43"/>
              <p:cNvGrpSpPr>
                <a:grpSpLocks/>
              </p:cNvGrpSpPr>
              <p:nvPr/>
            </p:nvGrpSpPr>
            <p:grpSpPr bwMode="auto">
              <a:xfrm>
                <a:off x="1152" y="2256"/>
                <a:ext cx="480" cy="528"/>
                <a:chOff x="1152" y="1056"/>
                <a:chExt cx="480" cy="528"/>
              </a:xfrm>
            </p:grpSpPr>
            <p:sp>
              <p:nvSpPr>
                <p:cNvPr id="36135" name="Rectangle 4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36" name="Line 4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37" name="Line 4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38" name="Line 4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39" name="Line 4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29" name="Group 49"/>
              <p:cNvGrpSpPr>
                <a:grpSpLocks/>
              </p:cNvGrpSpPr>
              <p:nvPr/>
            </p:nvGrpSpPr>
            <p:grpSpPr bwMode="auto">
              <a:xfrm>
                <a:off x="1152" y="2880"/>
                <a:ext cx="480" cy="528"/>
                <a:chOff x="1152" y="1056"/>
                <a:chExt cx="480" cy="528"/>
              </a:xfrm>
            </p:grpSpPr>
            <p:sp>
              <p:nvSpPr>
                <p:cNvPr id="36130"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31"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32"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33"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34"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5848" name="Group 55"/>
            <p:cNvGrpSpPr>
              <a:grpSpLocks/>
            </p:cNvGrpSpPr>
            <p:nvPr/>
          </p:nvGrpSpPr>
          <p:grpSpPr bwMode="auto">
            <a:xfrm>
              <a:off x="1814" y="864"/>
              <a:ext cx="250" cy="2400"/>
              <a:chOff x="1152" y="1008"/>
              <a:chExt cx="480" cy="2400"/>
            </a:xfrm>
          </p:grpSpPr>
          <p:grpSp>
            <p:nvGrpSpPr>
              <p:cNvPr id="36102" name="Group 56"/>
              <p:cNvGrpSpPr>
                <a:grpSpLocks/>
              </p:cNvGrpSpPr>
              <p:nvPr/>
            </p:nvGrpSpPr>
            <p:grpSpPr bwMode="auto">
              <a:xfrm>
                <a:off x="1152" y="1008"/>
                <a:ext cx="480" cy="528"/>
                <a:chOff x="1152" y="1056"/>
                <a:chExt cx="480" cy="528"/>
              </a:xfrm>
            </p:grpSpPr>
            <p:sp>
              <p:nvSpPr>
                <p:cNvPr id="36121" name="Rectangle 5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22" name="Line 5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23" name="Line 5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24" name="Line 6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25" name="Line 6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03" name="Group 62"/>
              <p:cNvGrpSpPr>
                <a:grpSpLocks/>
              </p:cNvGrpSpPr>
              <p:nvPr/>
            </p:nvGrpSpPr>
            <p:grpSpPr bwMode="auto">
              <a:xfrm>
                <a:off x="1152" y="1632"/>
                <a:ext cx="480" cy="528"/>
                <a:chOff x="1152" y="1056"/>
                <a:chExt cx="480" cy="528"/>
              </a:xfrm>
            </p:grpSpPr>
            <p:sp>
              <p:nvSpPr>
                <p:cNvPr id="36116" name="Rectangle 6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17" name="Line 6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18" name="Line 6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19" name="Line 6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20" name="Line 6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04" name="Group 68"/>
              <p:cNvGrpSpPr>
                <a:grpSpLocks/>
              </p:cNvGrpSpPr>
              <p:nvPr/>
            </p:nvGrpSpPr>
            <p:grpSpPr bwMode="auto">
              <a:xfrm>
                <a:off x="1152" y="2256"/>
                <a:ext cx="480" cy="528"/>
                <a:chOff x="1152" y="1056"/>
                <a:chExt cx="480" cy="528"/>
              </a:xfrm>
            </p:grpSpPr>
            <p:sp>
              <p:nvSpPr>
                <p:cNvPr id="36111" name="Rectangle 6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12" name="Line 7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13" name="Line 7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14" name="Line 7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15" name="Line 7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105" name="Group 74"/>
              <p:cNvGrpSpPr>
                <a:grpSpLocks/>
              </p:cNvGrpSpPr>
              <p:nvPr/>
            </p:nvGrpSpPr>
            <p:grpSpPr bwMode="auto">
              <a:xfrm>
                <a:off x="1152" y="2880"/>
                <a:ext cx="480" cy="528"/>
                <a:chOff x="1152" y="1056"/>
                <a:chExt cx="480" cy="528"/>
              </a:xfrm>
            </p:grpSpPr>
            <p:sp>
              <p:nvSpPr>
                <p:cNvPr id="36106" name="Rectangle 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107" name="Line 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08" name="Line 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09" name="Line 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10" name="Line 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5849" name="Group 80"/>
            <p:cNvGrpSpPr>
              <a:grpSpLocks/>
            </p:cNvGrpSpPr>
            <p:nvPr/>
          </p:nvGrpSpPr>
          <p:grpSpPr bwMode="auto">
            <a:xfrm>
              <a:off x="2640" y="864"/>
              <a:ext cx="1728" cy="2400"/>
              <a:chOff x="912" y="864"/>
              <a:chExt cx="3312" cy="2400"/>
            </a:xfrm>
          </p:grpSpPr>
          <p:grpSp>
            <p:nvGrpSpPr>
              <p:cNvPr id="36000" name="Group 81"/>
              <p:cNvGrpSpPr>
                <a:grpSpLocks/>
              </p:cNvGrpSpPr>
              <p:nvPr/>
            </p:nvGrpSpPr>
            <p:grpSpPr bwMode="auto">
              <a:xfrm>
                <a:off x="1536" y="864"/>
                <a:ext cx="480" cy="2400"/>
                <a:chOff x="1152" y="1008"/>
                <a:chExt cx="480" cy="2400"/>
              </a:xfrm>
            </p:grpSpPr>
            <p:grpSp>
              <p:nvGrpSpPr>
                <p:cNvPr id="36078" name="Group 82"/>
                <p:cNvGrpSpPr>
                  <a:grpSpLocks/>
                </p:cNvGrpSpPr>
                <p:nvPr/>
              </p:nvGrpSpPr>
              <p:grpSpPr bwMode="auto">
                <a:xfrm>
                  <a:off x="1152" y="1008"/>
                  <a:ext cx="480" cy="528"/>
                  <a:chOff x="1152" y="1056"/>
                  <a:chExt cx="480" cy="528"/>
                </a:xfrm>
              </p:grpSpPr>
              <p:sp>
                <p:nvSpPr>
                  <p:cNvPr id="36097" name="Rectangle 8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98" name="Line 8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99" name="Line 8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00" name="Line 8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101" name="Line 8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79" name="Group 88"/>
                <p:cNvGrpSpPr>
                  <a:grpSpLocks/>
                </p:cNvGrpSpPr>
                <p:nvPr/>
              </p:nvGrpSpPr>
              <p:grpSpPr bwMode="auto">
                <a:xfrm>
                  <a:off x="1152" y="1632"/>
                  <a:ext cx="480" cy="528"/>
                  <a:chOff x="1152" y="1056"/>
                  <a:chExt cx="480" cy="528"/>
                </a:xfrm>
              </p:grpSpPr>
              <p:sp>
                <p:nvSpPr>
                  <p:cNvPr id="36092" name="Rectangle 8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93" name="Line 9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94" name="Line 9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95" name="Line 9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96" name="Line 9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80" name="Group 94"/>
                <p:cNvGrpSpPr>
                  <a:grpSpLocks/>
                </p:cNvGrpSpPr>
                <p:nvPr/>
              </p:nvGrpSpPr>
              <p:grpSpPr bwMode="auto">
                <a:xfrm>
                  <a:off x="1152" y="2256"/>
                  <a:ext cx="480" cy="528"/>
                  <a:chOff x="1152" y="1056"/>
                  <a:chExt cx="480" cy="528"/>
                </a:xfrm>
              </p:grpSpPr>
              <p:sp>
                <p:nvSpPr>
                  <p:cNvPr id="36087" name="Rectangle 9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88" name="Line 9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89" name="Line 9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90" name="Line 9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91" name="Line 9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81" name="Group 100"/>
                <p:cNvGrpSpPr>
                  <a:grpSpLocks/>
                </p:cNvGrpSpPr>
                <p:nvPr/>
              </p:nvGrpSpPr>
              <p:grpSpPr bwMode="auto">
                <a:xfrm>
                  <a:off x="1152" y="2880"/>
                  <a:ext cx="480" cy="528"/>
                  <a:chOff x="1152" y="1056"/>
                  <a:chExt cx="480" cy="528"/>
                </a:xfrm>
              </p:grpSpPr>
              <p:sp>
                <p:nvSpPr>
                  <p:cNvPr id="36082" name="Rectangle 10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83" name="Line 10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84" name="Line 10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85" name="Line 10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86" name="Line 10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6001" name="Group 106"/>
              <p:cNvGrpSpPr>
                <a:grpSpLocks/>
              </p:cNvGrpSpPr>
              <p:nvPr/>
            </p:nvGrpSpPr>
            <p:grpSpPr bwMode="auto">
              <a:xfrm>
                <a:off x="3744" y="864"/>
                <a:ext cx="480" cy="2400"/>
                <a:chOff x="1152" y="1008"/>
                <a:chExt cx="480" cy="2400"/>
              </a:xfrm>
            </p:grpSpPr>
            <p:grpSp>
              <p:nvGrpSpPr>
                <p:cNvPr id="36054" name="Group 107"/>
                <p:cNvGrpSpPr>
                  <a:grpSpLocks/>
                </p:cNvGrpSpPr>
                <p:nvPr/>
              </p:nvGrpSpPr>
              <p:grpSpPr bwMode="auto">
                <a:xfrm>
                  <a:off x="1152" y="1008"/>
                  <a:ext cx="480" cy="528"/>
                  <a:chOff x="1152" y="1056"/>
                  <a:chExt cx="480" cy="528"/>
                </a:xfrm>
              </p:grpSpPr>
              <p:sp>
                <p:nvSpPr>
                  <p:cNvPr id="36073" name="Rectangle 10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74" name="Line 10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75" name="Line 11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76" name="Line 11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77" name="Line 11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55" name="Group 113"/>
                <p:cNvGrpSpPr>
                  <a:grpSpLocks/>
                </p:cNvGrpSpPr>
                <p:nvPr/>
              </p:nvGrpSpPr>
              <p:grpSpPr bwMode="auto">
                <a:xfrm>
                  <a:off x="1152" y="1632"/>
                  <a:ext cx="480" cy="528"/>
                  <a:chOff x="1152" y="1056"/>
                  <a:chExt cx="480" cy="528"/>
                </a:xfrm>
              </p:grpSpPr>
              <p:sp>
                <p:nvSpPr>
                  <p:cNvPr id="36068" name="Rectangle 11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69" name="Line 11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70" name="Line 11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71" name="Line 11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72" name="Line 11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56" name="Group 119"/>
                <p:cNvGrpSpPr>
                  <a:grpSpLocks/>
                </p:cNvGrpSpPr>
                <p:nvPr/>
              </p:nvGrpSpPr>
              <p:grpSpPr bwMode="auto">
                <a:xfrm>
                  <a:off x="1152" y="2256"/>
                  <a:ext cx="480" cy="528"/>
                  <a:chOff x="1152" y="1056"/>
                  <a:chExt cx="480" cy="528"/>
                </a:xfrm>
              </p:grpSpPr>
              <p:sp>
                <p:nvSpPr>
                  <p:cNvPr id="36063" name="Rectangle 12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64" name="Line 12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65" name="Line 12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66" name="Line 12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67" name="Line 12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57" name="Group 125"/>
                <p:cNvGrpSpPr>
                  <a:grpSpLocks/>
                </p:cNvGrpSpPr>
                <p:nvPr/>
              </p:nvGrpSpPr>
              <p:grpSpPr bwMode="auto">
                <a:xfrm>
                  <a:off x="1152" y="2880"/>
                  <a:ext cx="480" cy="528"/>
                  <a:chOff x="1152" y="1056"/>
                  <a:chExt cx="480" cy="528"/>
                </a:xfrm>
              </p:grpSpPr>
              <p:sp>
                <p:nvSpPr>
                  <p:cNvPr id="36058" name="Rectangle 12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59" name="Line 12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60" name="Line 12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61" name="Line 12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62" name="Line 13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6002" name="Group 131"/>
              <p:cNvGrpSpPr>
                <a:grpSpLocks/>
              </p:cNvGrpSpPr>
              <p:nvPr/>
            </p:nvGrpSpPr>
            <p:grpSpPr bwMode="auto">
              <a:xfrm>
                <a:off x="2640" y="864"/>
                <a:ext cx="480" cy="2400"/>
                <a:chOff x="1152" y="1008"/>
                <a:chExt cx="480" cy="2400"/>
              </a:xfrm>
            </p:grpSpPr>
            <p:grpSp>
              <p:nvGrpSpPr>
                <p:cNvPr id="36030" name="Group 132"/>
                <p:cNvGrpSpPr>
                  <a:grpSpLocks/>
                </p:cNvGrpSpPr>
                <p:nvPr/>
              </p:nvGrpSpPr>
              <p:grpSpPr bwMode="auto">
                <a:xfrm>
                  <a:off x="1152" y="1008"/>
                  <a:ext cx="480" cy="528"/>
                  <a:chOff x="1152" y="1056"/>
                  <a:chExt cx="480" cy="528"/>
                </a:xfrm>
              </p:grpSpPr>
              <p:sp>
                <p:nvSpPr>
                  <p:cNvPr id="36049" name="Rectangle 13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50" name="Line 13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51" name="Line 13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52" name="Line 13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53" name="Line 13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31" name="Group 138"/>
                <p:cNvGrpSpPr>
                  <a:grpSpLocks/>
                </p:cNvGrpSpPr>
                <p:nvPr/>
              </p:nvGrpSpPr>
              <p:grpSpPr bwMode="auto">
                <a:xfrm>
                  <a:off x="1152" y="1632"/>
                  <a:ext cx="480" cy="528"/>
                  <a:chOff x="1152" y="1056"/>
                  <a:chExt cx="480" cy="528"/>
                </a:xfrm>
              </p:grpSpPr>
              <p:sp>
                <p:nvSpPr>
                  <p:cNvPr id="36044" name="Rectangle 13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45" name="Line 14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46" name="Line 14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47" name="Line 14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48" name="Line 14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32" name="Group 144"/>
                <p:cNvGrpSpPr>
                  <a:grpSpLocks/>
                </p:cNvGrpSpPr>
                <p:nvPr/>
              </p:nvGrpSpPr>
              <p:grpSpPr bwMode="auto">
                <a:xfrm>
                  <a:off x="1152" y="2256"/>
                  <a:ext cx="480" cy="528"/>
                  <a:chOff x="1152" y="1056"/>
                  <a:chExt cx="480" cy="528"/>
                </a:xfrm>
              </p:grpSpPr>
              <p:sp>
                <p:nvSpPr>
                  <p:cNvPr id="36039" name="Rectangle 14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40" name="Line 14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41" name="Line 14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42" name="Line 14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43" name="Line 14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33" name="Group 150"/>
                <p:cNvGrpSpPr>
                  <a:grpSpLocks/>
                </p:cNvGrpSpPr>
                <p:nvPr/>
              </p:nvGrpSpPr>
              <p:grpSpPr bwMode="auto">
                <a:xfrm>
                  <a:off x="1152" y="2880"/>
                  <a:ext cx="480" cy="528"/>
                  <a:chOff x="1152" y="1056"/>
                  <a:chExt cx="480" cy="528"/>
                </a:xfrm>
              </p:grpSpPr>
              <p:sp>
                <p:nvSpPr>
                  <p:cNvPr id="36034" name="Rectangle 15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35" name="Line 15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36" name="Line 15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37" name="Line 15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38" name="Line 15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6003" name="Group 156"/>
              <p:cNvGrpSpPr>
                <a:grpSpLocks/>
              </p:cNvGrpSpPr>
              <p:nvPr/>
            </p:nvGrpSpPr>
            <p:grpSpPr bwMode="auto">
              <a:xfrm>
                <a:off x="2016" y="1008"/>
                <a:ext cx="624" cy="2112"/>
                <a:chOff x="2016" y="1008"/>
                <a:chExt cx="624" cy="2112"/>
              </a:xfrm>
            </p:grpSpPr>
            <p:sp>
              <p:nvSpPr>
                <p:cNvPr id="36022" name="Line 157"/>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3" name="Line 158"/>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4" name="Line 159"/>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5" name="Line 160"/>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6" name="Line 161"/>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7" name="Line 162"/>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8" name="Line 163"/>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9" name="Line 164"/>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04" name="Group 165"/>
              <p:cNvGrpSpPr>
                <a:grpSpLocks/>
              </p:cNvGrpSpPr>
              <p:nvPr/>
            </p:nvGrpSpPr>
            <p:grpSpPr bwMode="auto">
              <a:xfrm>
                <a:off x="3120" y="1008"/>
                <a:ext cx="624" cy="2112"/>
                <a:chOff x="2016" y="1008"/>
                <a:chExt cx="624" cy="2112"/>
              </a:xfrm>
            </p:grpSpPr>
            <p:sp>
              <p:nvSpPr>
                <p:cNvPr id="36014" name="Line 166"/>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5" name="Line 167"/>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6" name="Line 168"/>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7" name="Line 169"/>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8" name="Line 170"/>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9" name="Line 171"/>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0" name="Line 172"/>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21" name="Line 173"/>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005" name="Group 174"/>
              <p:cNvGrpSpPr>
                <a:grpSpLocks/>
              </p:cNvGrpSpPr>
              <p:nvPr/>
            </p:nvGrpSpPr>
            <p:grpSpPr bwMode="auto">
              <a:xfrm>
                <a:off x="912" y="1008"/>
                <a:ext cx="624" cy="2112"/>
                <a:chOff x="2016" y="1008"/>
                <a:chExt cx="624" cy="2112"/>
              </a:xfrm>
            </p:grpSpPr>
            <p:sp>
              <p:nvSpPr>
                <p:cNvPr id="36006" name="Line 175"/>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07" name="Line 176"/>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08" name="Line 177"/>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09" name="Line 178"/>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0" name="Line 179"/>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1" name="Line 180"/>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2" name="Line 181"/>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013" name="Line 182"/>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35850" name="Line 183"/>
            <p:cNvSpPr>
              <a:spLocks noChangeShapeType="1"/>
            </p:cNvSpPr>
            <p:nvPr/>
          </p:nvSpPr>
          <p:spPr bwMode="auto">
            <a:xfrm flipV="1">
              <a:off x="2496" y="2928"/>
              <a:ext cx="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1" name="Line 184"/>
            <p:cNvSpPr>
              <a:spLocks noChangeShapeType="1"/>
            </p:cNvSpPr>
            <p:nvPr/>
          </p:nvSpPr>
          <p:spPr bwMode="auto">
            <a:xfrm flipV="1">
              <a:off x="1920" y="2928"/>
              <a:ext cx="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2" name="Line 185"/>
            <p:cNvSpPr>
              <a:spLocks noChangeShapeType="1"/>
            </p:cNvSpPr>
            <p:nvPr/>
          </p:nvSpPr>
          <p:spPr bwMode="auto">
            <a:xfrm>
              <a:off x="3648" y="2880"/>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3" name="Line 186"/>
            <p:cNvSpPr>
              <a:spLocks noChangeShapeType="1"/>
            </p:cNvSpPr>
            <p:nvPr/>
          </p:nvSpPr>
          <p:spPr bwMode="auto">
            <a:xfrm flipV="1">
              <a:off x="2544" y="2304"/>
              <a:ext cx="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4" name="Line 187"/>
            <p:cNvSpPr>
              <a:spLocks noChangeShapeType="1"/>
            </p:cNvSpPr>
            <p:nvPr/>
          </p:nvSpPr>
          <p:spPr bwMode="auto">
            <a:xfrm flipV="1">
              <a:off x="1920" y="2304"/>
              <a:ext cx="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5" name="Line 188"/>
            <p:cNvSpPr>
              <a:spLocks noChangeShapeType="1"/>
            </p:cNvSpPr>
            <p:nvPr/>
          </p:nvSpPr>
          <p:spPr bwMode="auto">
            <a:xfrm>
              <a:off x="3072" y="2256"/>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6" name="Line 189"/>
            <p:cNvSpPr>
              <a:spLocks noChangeShapeType="1"/>
            </p:cNvSpPr>
            <p:nvPr/>
          </p:nvSpPr>
          <p:spPr bwMode="auto">
            <a:xfrm>
              <a:off x="3072" y="1632"/>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7" name="Line 190"/>
            <p:cNvSpPr>
              <a:spLocks noChangeShapeType="1"/>
            </p:cNvSpPr>
            <p:nvPr/>
          </p:nvSpPr>
          <p:spPr bwMode="auto">
            <a:xfrm>
              <a:off x="3072" y="1056"/>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8" name="Line 191"/>
            <p:cNvSpPr>
              <a:spLocks noChangeShapeType="1"/>
            </p:cNvSpPr>
            <p:nvPr/>
          </p:nvSpPr>
          <p:spPr bwMode="auto">
            <a:xfrm>
              <a:off x="3072" y="2880"/>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9" name="Line 192"/>
            <p:cNvSpPr>
              <a:spLocks noChangeShapeType="1"/>
            </p:cNvSpPr>
            <p:nvPr/>
          </p:nvSpPr>
          <p:spPr bwMode="auto">
            <a:xfrm>
              <a:off x="3648" y="2304"/>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0" name="Line 193"/>
            <p:cNvSpPr>
              <a:spLocks noChangeShapeType="1"/>
            </p:cNvSpPr>
            <p:nvPr/>
          </p:nvSpPr>
          <p:spPr bwMode="auto">
            <a:xfrm>
              <a:off x="3648" y="1632"/>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1" name="Line 194"/>
            <p:cNvSpPr>
              <a:spLocks noChangeShapeType="1"/>
            </p:cNvSpPr>
            <p:nvPr/>
          </p:nvSpPr>
          <p:spPr bwMode="auto">
            <a:xfrm>
              <a:off x="3648" y="1008"/>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2" name="Line 195"/>
            <p:cNvSpPr>
              <a:spLocks noChangeShapeType="1"/>
            </p:cNvSpPr>
            <p:nvPr/>
          </p:nvSpPr>
          <p:spPr bwMode="auto">
            <a:xfrm>
              <a:off x="4224" y="2880"/>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3" name="Line 196"/>
            <p:cNvSpPr>
              <a:spLocks noChangeShapeType="1"/>
            </p:cNvSpPr>
            <p:nvPr/>
          </p:nvSpPr>
          <p:spPr bwMode="auto">
            <a:xfrm>
              <a:off x="4272" y="2304"/>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4" name="Line 197"/>
            <p:cNvSpPr>
              <a:spLocks noChangeShapeType="1"/>
            </p:cNvSpPr>
            <p:nvPr/>
          </p:nvSpPr>
          <p:spPr bwMode="auto">
            <a:xfrm>
              <a:off x="4224" y="1632"/>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5" name="Line 198"/>
            <p:cNvSpPr>
              <a:spLocks noChangeShapeType="1"/>
            </p:cNvSpPr>
            <p:nvPr/>
          </p:nvSpPr>
          <p:spPr bwMode="auto">
            <a:xfrm>
              <a:off x="4224" y="1008"/>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6" name="Line 199"/>
            <p:cNvSpPr>
              <a:spLocks noChangeShapeType="1"/>
            </p:cNvSpPr>
            <p:nvPr/>
          </p:nvSpPr>
          <p:spPr bwMode="auto">
            <a:xfrm>
              <a:off x="1488" y="1008"/>
              <a:ext cx="3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7" name="Line 200"/>
            <p:cNvSpPr>
              <a:spLocks noChangeShapeType="1"/>
            </p:cNvSpPr>
            <p:nvPr/>
          </p:nvSpPr>
          <p:spPr bwMode="auto">
            <a:xfrm>
              <a:off x="1488" y="1872"/>
              <a:ext cx="3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8" name="Line 201"/>
            <p:cNvSpPr>
              <a:spLocks noChangeShapeType="1"/>
            </p:cNvSpPr>
            <p:nvPr/>
          </p:nvSpPr>
          <p:spPr bwMode="auto">
            <a:xfrm>
              <a:off x="2064" y="1008"/>
              <a:ext cx="3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9" name="Line 202"/>
            <p:cNvSpPr>
              <a:spLocks noChangeShapeType="1"/>
            </p:cNvSpPr>
            <p:nvPr/>
          </p:nvSpPr>
          <p:spPr bwMode="auto">
            <a:xfrm>
              <a:off x="2064" y="1872"/>
              <a:ext cx="3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0" name="Line 203"/>
            <p:cNvSpPr>
              <a:spLocks noChangeShapeType="1"/>
            </p:cNvSpPr>
            <p:nvPr/>
          </p:nvSpPr>
          <p:spPr bwMode="auto">
            <a:xfrm>
              <a:off x="1488" y="2256"/>
              <a:ext cx="3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1" name="Line 204"/>
            <p:cNvSpPr>
              <a:spLocks noChangeShapeType="1"/>
            </p:cNvSpPr>
            <p:nvPr/>
          </p:nvSpPr>
          <p:spPr bwMode="auto">
            <a:xfrm>
              <a:off x="1488" y="3120"/>
              <a:ext cx="3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2" name="Line 205"/>
            <p:cNvSpPr>
              <a:spLocks noChangeShapeType="1"/>
            </p:cNvSpPr>
            <p:nvPr/>
          </p:nvSpPr>
          <p:spPr bwMode="auto">
            <a:xfrm>
              <a:off x="2064" y="2256"/>
              <a:ext cx="3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3" name="Line 206"/>
            <p:cNvSpPr>
              <a:spLocks noChangeShapeType="1"/>
            </p:cNvSpPr>
            <p:nvPr/>
          </p:nvSpPr>
          <p:spPr bwMode="auto">
            <a:xfrm>
              <a:off x="2064" y="3120"/>
              <a:ext cx="3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4" name="Line 207"/>
            <p:cNvSpPr>
              <a:spLocks noChangeShapeType="1"/>
            </p:cNvSpPr>
            <p:nvPr/>
          </p:nvSpPr>
          <p:spPr bwMode="auto">
            <a:xfrm>
              <a:off x="1488" y="1248"/>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5" name="Line 208"/>
            <p:cNvSpPr>
              <a:spLocks noChangeShapeType="1"/>
            </p:cNvSpPr>
            <p:nvPr/>
          </p:nvSpPr>
          <p:spPr bwMode="auto">
            <a:xfrm flipH="1">
              <a:off x="1488" y="1248"/>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5876" name="Group 209"/>
            <p:cNvGrpSpPr>
              <a:grpSpLocks/>
            </p:cNvGrpSpPr>
            <p:nvPr/>
          </p:nvGrpSpPr>
          <p:grpSpPr bwMode="auto">
            <a:xfrm>
              <a:off x="1488" y="2496"/>
              <a:ext cx="336" cy="384"/>
              <a:chOff x="1488" y="2496"/>
              <a:chExt cx="336" cy="384"/>
            </a:xfrm>
          </p:grpSpPr>
          <p:sp>
            <p:nvSpPr>
              <p:cNvPr id="35998" name="Line 210"/>
              <p:cNvSpPr>
                <a:spLocks noChangeShapeType="1"/>
              </p:cNvSpPr>
              <p:nvPr/>
            </p:nvSpPr>
            <p:spPr bwMode="auto">
              <a:xfrm>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99" name="Line 211"/>
              <p:cNvSpPr>
                <a:spLocks noChangeShapeType="1"/>
              </p:cNvSpPr>
              <p:nvPr/>
            </p:nvSpPr>
            <p:spPr bwMode="auto">
              <a:xfrm flipH="1">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77" name="Group 212"/>
            <p:cNvGrpSpPr>
              <a:grpSpLocks/>
            </p:cNvGrpSpPr>
            <p:nvPr/>
          </p:nvGrpSpPr>
          <p:grpSpPr bwMode="auto">
            <a:xfrm>
              <a:off x="2064" y="2496"/>
              <a:ext cx="336" cy="384"/>
              <a:chOff x="1488" y="2496"/>
              <a:chExt cx="336" cy="384"/>
            </a:xfrm>
          </p:grpSpPr>
          <p:sp>
            <p:nvSpPr>
              <p:cNvPr id="35996" name="Line 213"/>
              <p:cNvSpPr>
                <a:spLocks noChangeShapeType="1"/>
              </p:cNvSpPr>
              <p:nvPr/>
            </p:nvSpPr>
            <p:spPr bwMode="auto">
              <a:xfrm>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97" name="Line 214"/>
              <p:cNvSpPr>
                <a:spLocks noChangeShapeType="1"/>
              </p:cNvSpPr>
              <p:nvPr/>
            </p:nvSpPr>
            <p:spPr bwMode="auto">
              <a:xfrm flipH="1">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78" name="Group 215"/>
            <p:cNvGrpSpPr>
              <a:grpSpLocks/>
            </p:cNvGrpSpPr>
            <p:nvPr/>
          </p:nvGrpSpPr>
          <p:grpSpPr bwMode="auto">
            <a:xfrm>
              <a:off x="2064" y="1248"/>
              <a:ext cx="336" cy="384"/>
              <a:chOff x="1488" y="2496"/>
              <a:chExt cx="336" cy="384"/>
            </a:xfrm>
          </p:grpSpPr>
          <p:sp>
            <p:nvSpPr>
              <p:cNvPr id="35994" name="Line 216"/>
              <p:cNvSpPr>
                <a:spLocks noChangeShapeType="1"/>
              </p:cNvSpPr>
              <p:nvPr/>
            </p:nvSpPr>
            <p:spPr bwMode="auto">
              <a:xfrm>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95" name="Line 217"/>
              <p:cNvSpPr>
                <a:spLocks noChangeShapeType="1"/>
              </p:cNvSpPr>
              <p:nvPr/>
            </p:nvSpPr>
            <p:spPr bwMode="auto">
              <a:xfrm flipH="1">
                <a:off x="1488" y="2496"/>
                <a:ext cx="336"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5879" name="Line 218"/>
            <p:cNvSpPr>
              <a:spLocks noChangeShapeType="1"/>
            </p:cNvSpPr>
            <p:nvPr/>
          </p:nvSpPr>
          <p:spPr bwMode="auto">
            <a:xfrm flipV="1">
              <a:off x="1392" y="1008"/>
              <a:ext cx="0" cy="19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0" name="Line 219"/>
            <p:cNvSpPr>
              <a:spLocks noChangeShapeType="1"/>
            </p:cNvSpPr>
            <p:nvPr/>
          </p:nvSpPr>
          <p:spPr bwMode="auto">
            <a:xfrm flipV="1">
              <a:off x="1344" y="1680"/>
              <a:ext cx="0"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1" name="Line 220"/>
            <p:cNvSpPr>
              <a:spLocks noChangeShapeType="1"/>
            </p:cNvSpPr>
            <p:nvPr/>
          </p:nvSpPr>
          <p:spPr bwMode="auto">
            <a:xfrm>
              <a:off x="1392" y="2928"/>
              <a:ext cx="0" cy="24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2" name="Line 221"/>
            <p:cNvSpPr>
              <a:spLocks noChangeShapeType="1"/>
            </p:cNvSpPr>
            <p:nvPr/>
          </p:nvSpPr>
          <p:spPr bwMode="auto">
            <a:xfrm>
              <a:off x="1392" y="2256"/>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3" name="Line 222"/>
            <p:cNvSpPr>
              <a:spLocks noChangeShapeType="1"/>
            </p:cNvSpPr>
            <p:nvPr/>
          </p:nvSpPr>
          <p:spPr bwMode="auto">
            <a:xfrm>
              <a:off x="1920" y="1056"/>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4" name="Line 223"/>
            <p:cNvSpPr>
              <a:spLocks noChangeShapeType="1"/>
            </p:cNvSpPr>
            <p:nvPr/>
          </p:nvSpPr>
          <p:spPr bwMode="auto">
            <a:xfrm>
              <a:off x="1920" y="1680"/>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5" name="Line 224"/>
            <p:cNvSpPr>
              <a:spLocks noChangeShapeType="1"/>
            </p:cNvSpPr>
            <p:nvPr/>
          </p:nvSpPr>
          <p:spPr bwMode="auto">
            <a:xfrm>
              <a:off x="2496" y="1680"/>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6" name="Line 225"/>
            <p:cNvSpPr>
              <a:spLocks noChangeShapeType="1"/>
            </p:cNvSpPr>
            <p:nvPr/>
          </p:nvSpPr>
          <p:spPr bwMode="auto">
            <a:xfrm>
              <a:off x="2496" y="1056"/>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7" name="Text Box 226"/>
            <p:cNvSpPr txBox="1">
              <a:spLocks noChangeArrowheads="1"/>
            </p:cNvSpPr>
            <p:nvPr/>
          </p:nvSpPr>
          <p:spPr bwMode="auto">
            <a:xfrm>
              <a:off x="960" y="816"/>
              <a:ext cx="285" cy="2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７</a:t>
              </a:r>
            </a:p>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４</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３</a:t>
              </a:r>
            </a:p>
            <a:p>
              <a:pPr eaLnBrk="1" hangingPunct="1"/>
              <a:r>
                <a:rPr lang="ja-JP" altLang="en-US" sz="2400">
                  <a:latin typeface="Times New Roman" panose="02020603050405020304" pitchFamily="18" charset="0"/>
                </a:rPr>
                <a:t>６</a:t>
              </a:r>
            </a:p>
          </p:txBody>
        </p:sp>
        <p:sp>
          <p:nvSpPr>
            <p:cNvPr id="35888" name="Text Box 227"/>
            <p:cNvSpPr txBox="1">
              <a:spLocks noChangeArrowheads="1"/>
            </p:cNvSpPr>
            <p:nvPr/>
          </p:nvSpPr>
          <p:spPr bwMode="auto">
            <a:xfrm>
              <a:off x="1478" y="781"/>
              <a:ext cx="247" cy="2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７</a:t>
              </a: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０</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６</a:t>
              </a:r>
            </a:p>
            <a:p>
              <a:pPr eaLnBrk="1" hangingPunct="1"/>
              <a:r>
                <a:rPr lang="ja-JP" altLang="en-US" sz="2400">
                  <a:latin typeface="Times New Roman" panose="02020603050405020304" pitchFamily="18" charset="0"/>
                </a:rPr>
                <a:t>３</a:t>
              </a:r>
            </a:p>
          </p:txBody>
        </p:sp>
        <p:sp>
          <p:nvSpPr>
            <p:cNvPr id="35889" name="Text Box 228"/>
            <p:cNvSpPr txBox="1">
              <a:spLocks noChangeArrowheads="1"/>
            </p:cNvSpPr>
            <p:nvPr/>
          </p:nvSpPr>
          <p:spPr bwMode="auto">
            <a:xfrm>
              <a:off x="2582" y="781"/>
              <a:ext cx="247" cy="2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７</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６</a:t>
              </a:r>
            </a:p>
            <a:p>
              <a:pPr eaLnBrk="1" hangingPunct="1"/>
              <a:r>
                <a:rPr lang="ja-JP" altLang="en-US" sz="2400">
                  <a:latin typeface="Times New Roman" panose="02020603050405020304" pitchFamily="18" charset="0"/>
                </a:rPr>
                <a:t>３</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１</a:t>
              </a:r>
            </a:p>
          </p:txBody>
        </p:sp>
        <p:sp>
          <p:nvSpPr>
            <p:cNvPr id="35890" name="Text Box 229"/>
            <p:cNvSpPr txBox="1">
              <a:spLocks noChangeArrowheads="1"/>
            </p:cNvSpPr>
            <p:nvPr/>
          </p:nvSpPr>
          <p:spPr bwMode="auto">
            <a:xfrm>
              <a:off x="4406" y="960"/>
              <a:ext cx="247" cy="2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a:p>
              <a:pPr eaLnBrk="1" hangingPunct="1"/>
              <a:r>
                <a:rPr lang="ja-JP" altLang="en-US" sz="2400">
                  <a:latin typeface="Times New Roman" panose="02020603050405020304" pitchFamily="18" charset="0"/>
                </a:rPr>
                <a:t>１</a:t>
              </a:r>
            </a:p>
            <a:p>
              <a:pPr eaLnBrk="1" hangingPunct="1"/>
              <a:r>
                <a:rPr lang="ja-JP" altLang="en-US" sz="2400">
                  <a:latin typeface="Times New Roman" panose="02020603050405020304" pitchFamily="18" charset="0"/>
                </a:rPr>
                <a:t>２</a:t>
              </a:r>
            </a:p>
            <a:p>
              <a:pPr eaLnBrk="1" hangingPunct="1"/>
              <a:r>
                <a:rPr lang="ja-JP" altLang="en-US" sz="2400">
                  <a:latin typeface="Times New Roman" panose="02020603050405020304" pitchFamily="18" charset="0"/>
                </a:rPr>
                <a:t>３</a:t>
              </a:r>
            </a:p>
            <a:p>
              <a:pPr eaLnBrk="1" hangingPunct="1"/>
              <a:endParaRPr lang="ja-JP" altLang="en-US" sz="2400">
                <a:latin typeface="Times New Roman" panose="02020603050405020304" pitchFamily="18" charset="0"/>
              </a:endParaRPr>
            </a:p>
            <a:p>
              <a:pPr eaLnBrk="1" hangingPunct="1"/>
              <a:endParaRPr lang="ja-JP" altLang="en-US" sz="2400">
                <a:latin typeface="Times New Roman" panose="02020603050405020304" pitchFamily="18" charset="0"/>
              </a:endParaRPr>
            </a:p>
            <a:p>
              <a:pPr eaLnBrk="1" hangingPunct="1"/>
              <a:r>
                <a:rPr lang="ja-JP" altLang="en-US" sz="2400">
                  <a:latin typeface="Times New Roman" panose="02020603050405020304" pitchFamily="18" charset="0"/>
                </a:rPr>
                <a:t>４</a:t>
              </a:r>
            </a:p>
            <a:p>
              <a:pPr eaLnBrk="1" hangingPunct="1"/>
              <a:r>
                <a:rPr lang="ja-JP" altLang="en-US" sz="2400">
                  <a:latin typeface="Times New Roman" panose="02020603050405020304" pitchFamily="18" charset="0"/>
                </a:rPr>
                <a:t>５</a:t>
              </a:r>
            </a:p>
            <a:p>
              <a:pPr eaLnBrk="1" hangingPunct="1"/>
              <a:r>
                <a:rPr lang="ja-JP" altLang="en-US" sz="2400">
                  <a:latin typeface="Times New Roman" panose="02020603050405020304" pitchFamily="18" charset="0"/>
                </a:rPr>
                <a:t>６</a:t>
              </a:r>
            </a:p>
            <a:p>
              <a:pPr eaLnBrk="1" hangingPunct="1"/>
              <a:r>
                <a:rPr lang="ja-JP" altLang="en-US" sz="2400">
                  <a:latin typeface="Times New Roman" panose="02020603050405020304" pitchFamily="18" charset="0"/>
                </a:rPr>
                <a:t>７</a:t>
              </a:r>
            </a:p>
          </p:txBody>
        </p:sp>
        <p:grpSp>
          <p:nvGrpSpPr>
            <p:cNvPr id="35891" name="Group 230"/>
            <p:cNvGrpSpPr>
              <a:grpSpLocks/>
            </p:cNvGrpSpPr>
            <p:nvPr/>
          </p:nvGrpSpPr>
          <p:grpSpPr bwMode="auto">
            <a:xfrm>
              <a:off x="4368" y="864"/>
              <a:ext cx="1728" cy="2400"/>
              <a:chOff x="912" y="864"/>
              <a:chExt cx="3312" cy="2400"/>
            </a:xfrm>
          </p:grpSpPr>
          <p:grpSp>
            <p:nvGrpSpPr>
              <p:cNvPr id="35892" name="Group 231"/>
              <p:cNvGrpSpPr>
                <a:grpSpLocks/>
              </p:cNvGrpSpPr>
              <p:nvPr/>
            </p:nvGrpSpPr>
            <p:grpSpPr bwMode="auto">
              <a:xfrm>
                <a:off x="1536" y="864"/>
                <a:ext cx="480" cy="2400"/>
                <a:chOff x="1152" y="1008"/>
                <a:chExt cx="480" cy="2400"/>
              </a:xfrm>
            </p:grpSpPr>
            <p:grpSp>
              <p:nvGrpSpPr>
                <p:cNvPr id="35970" name="Group 232"/>
                <p:cNvGrpSpPr>
                  <a:grpSpLocks/>
                </p:cNvGrpSpPr>
                <p:nvPr/>
              </p:nvGrpSpPr>
              <p:grpSpPr bwMode="auto">
                <a:xfrm>
                  <a:off x="1152" y="1008"/>
                  <a:ext cx="480" cy="528"/>
                  <a:chOff x="1152" y="1056"/>
                  <a:chExt cx="480" cy="528"/>
                </a:xfrm>
              </p:grpSpPr>
              <p:sp>
                <p:nvSpPr>
                  <p:cNvPr id="35989" name="Rectangle 23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90" name="Line 23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91" name="Line 23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92" name="Line 23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93" name="Line 23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71" name="Group 238"/>
                <p:cNvGrpSpPr>
                  <a:grpSpLocks/>
                </p:cNvGrpSpPr>
                <p:nvPr/>
              </p:nvGrpSpPr>
              <p:grpSpPr bwMode="auto">
                <a:xfrm>
                  <a:off x="1152" y="1632"/>
                  <a:ext cx="480" cy="528"/>
                  <a:chOff x="1152" y="1056"/>
                  <a:chExt cx="480" cy="528"/>
                </a:xfrm>
              </p:grpSpPr>
              <p:sp>
                <p:nvSpPr>
                  <p:cNvPr id="35984" name="Rectangle 23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85" name="Line 24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86" name="Line 24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87" name="Line 24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88" name="Line 24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72" name="Group 244"/>
                <p:cNvGrpSpPr>
                  <a:grpSpLocks/>
                </p:cNvGrpSpPr>
                <p:nvPr/>
              </p:nvGrpSpPr>
              <p:grpSpPr bwMode="auto">
                <a:xfrm>
                  <a:off x="1152" y="2256"/>
                  <a:ext cx="480" cy="528"/>
                  <a:chOff x="1152" y="1056"/>
                  <a:chExt cx="480" cy="528"/>
                </a:xfrm>
              </p:grpSpPr>
              <p:sp>
                <p:nvSpPr>
                  <p:cNvPr id="35979" name="Rectangle 24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80" name="Line 24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81" name="Line 24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82" name="Line 24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83" name="Line 24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73" name="Group 250"/>
                <p:cNvGrpSpPr>
                  <a:grpSpLocks/>
                </p:cNvGrpSpPr>
                <p:nvPr/>
              </p:nvGrpSpPr>
              <p:grpSpPr bwMode="auto">
                <a:xfrm>
                  <a:off x="1152" y="2880"/>
                  <a:ext cx="480" cy="528"/>
                  <a:chOff x="1152" y="1056"/>
                  <a:chExt cx="480" cy="528"/>
                </a:xfrm>
              </p:grpSpPr>
              <p:sp>
                <p:nvSpPr>
                  <p:cNvPr id="35974" name="Rectangle 25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75" name="Line 25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76" name="Line 25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77" name="Line 25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78" name="Line 25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5893" name="Group 256"/>
              <p:cNvGrpSpPr>
                <a:grpSpLocks/>
              </p:cNvGrpSpPr>
              <p:nvPr/>
            </p:nvGrpSpPr>
            <p:grpSpPr bwMode="auto">
              <a:xfrm>
                <a:off x="3744" y="864"/>
                <a:ext cx="480" cy="2400"/>
                <a:chOff x="1152" y="1008"/>
                <a:chExt cx="480" cy="2400"/>
              </a:xfrm>
            </p:grpSpPr>
            <p:grpSp>
              <p:nvGrpSpPr>
                <p:cNvPr id="35946" name="Group 257"/>
                <p:cNvGrpSpPr>
                  <a:grpSpLocks/>
                </p:cNvGrpSpPr>
                <p:nvPr/>
              </p:nvGrpSpPr>
              <p:grpSpPr bwMode="auto">
                <a:xfrm>
                  <a:off x="1152" y="1008"/>
                  <a:ext cx="480" cy="528"/>
                  <a:chOff x="1152" y="1056"/>
                  <a:chExt cx="480" cy="528"/>
                </a:xfrm>
              </p:grpSpPr>
              <p:sp>
                <p:nvSpPr>
                  <p:cNvPr id="35965" name="Rectangle 25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66" name="Line 25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67" name="Line 26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68" name="Line 26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69" name="Line 26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47" name="Group 263"/>
                <p:cNvGrpSpPr>
                  <a:grpSpLocks/>
                </p:cNvGrpSpPr>
                <p:nvPr/>
              </p:nvGrpSpPr>
              <p:grpSpPr bwMode="auto">
                <a:xfrm>
                  <a:off x="1152" y="1632"/>
                  <a:ext cx="480" cy="528"/>
                  <a:chOff x="1152" y="1056"/>
                  <a:chExt cx="480" cy="528"/>
                </a:xfrm>
              </p:grpSpPr>
              <p:sp>
                <p:nvSpPr>
                  <p:cNvPr id="35960" name="Rectangle 26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61" name="Line 26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62" name="Line 26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63" name="Line 26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64" name="Line 26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48" name="Group 269"/>
                <p:cNvGrpSpPr>
                  <a:grpSpLocks/>
                </p:cNvGrpSpPr>
                <p:nvPr/>
              </p:nvGrpSpPr>
              <p:grpSpPr bwMode="auto">
                <a:xfrm>
                  <a:off x="1152" y="2256"/>
                  <a:ext cx="480" cy="528"/>
                  <a:chOff x="1152" y="1056"/>
                  <a:chExt cx="480" cy="528"/>
                </a:xfrm>
              </p:grpSpPr>
              <p:sp>
                <p:nvSpPr>
                  <p:cNvPr id="35955" name="Rectangle 27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56" name="Line 27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57" name="Line 27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58" name="Line 27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59" name="Line 27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49" name="Group 275"/>
                <p:cNvGrpSpPr>
                  <a:grpSpLocks/>
                </p:cNvGrpSpPr>
                <p:nvPr/>
              </p:nvGrpSpPr>
              <p:grpSpPr bwMode="auto">
                <a:xfrm>
                  <a:off x="1152" y="2880"/>
                  <a:ext cx="480" cy="528"/>
                  <a:chOff x="1152" y="1056"/>
                  <a:chExt cx="480" cy="528"/>
                </a:xfrm>
              </p:grpSpPr>
              <p:sp>
                <p:nvSpPr>
                  <p:cNvPr id="35950" name="Rectangle 27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51" name="Line 27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52" name="Line 27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53" name="Line 27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54" name="Line 28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5894" name="Group 281"/>
              <p:cNvGrpSpPr>
                <a:grpSpLocks/>
              </p:cNvGrpSpPr>
              <p:nvPr/>
            </p:nvGrpSpPr>
            <p:grpSpPr bwMode="auto">
              <a:xfrm>
                <a:off x="2640" y="864"/>
                <a:ext cx="480" cy="2400"/>
                <a:chOff x="1152" y="1008"/>
                <a:chExt cx="480" cy="2400"/>
              </a:xfrm>
            </p:grpSpPr>
            <p:grpSp>
              <p:nvGrpSpPr>
                <p:cNvPr id="35922" name="Group 282"/>
                <p:cNvGrpSpPr>
                  <a:grpSpLocks/>
                </p:cNvGrpSpPr>
                <p:nvPr/>
              </p:nvGrpSpPr>
              <p:grpSpPr bwMode="auto">
                <a:xfrm>
                  <a:off x="1152" y="1008"/>
                  <a:ext cx="480" cy="528"/>
                  <a:chOff x="1152" y="1056"/>
                  <a:chExt cx="480" cy="528"/>
                </a:xfrm>
              </p:grpSpPr>
              <p:sp>
                <p:nvSpPr>
                  <p:cNvPr id="35941" name="Rectangle 28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42" name="Line 28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43" name="Line 28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44" name="Line 28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45" name="Line 28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23" name="Group 288"/>
                <p:cNvGrpSpPr>
                  <a:grpSpLocks/>
                </p:cNvGrpSpPr>
                <p:nvPr/>
              </p:nvGrpSpPr>
              <p:grpSpPr bwMode="auto">
                <a:xfrm>
                  <a:off x="1152" y="1632"/>
                  <a:ext cx="480" cy="528"/>
                  <a:chOff x="1152" y="1056"/>
                  <a:chExt cx="480" cy="528"/>
                </a:xfrm>
              </p:grpSpPr>
              <p:sp>
                <p:nvSpPr>
                  <p:cNvPr id="35936" name="Rectangle 28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37" name="Line 29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38" name="Line 29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39" name="Line 29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40" name="Line 29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24" name="Group 294"/>
                <p:cNvGrpSpPr>
                  <a:grpSpLocks/>
                </p:cNvGrpSpPr>
                <p:nvPr/>
              </p:nvGrpSpPr>
              <p:grpSpPr bwMode="auto">
                <a:xfrm>
                  <a:off x="1152" y="2256"/>
                  <a:ext cx="480" cy="528"/>
                  <a:chOff x="1152" y="1056"/>
                  <a:chExt cx="480" cy="528"/>
                </a:xfrm>
              </p:grpSpPr>
              <p:sp>
                <p:nvSpPr>
                  <p:cNvPr id="35931" name="Rectangle 29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32" name="Line 29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33" name="Line 29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34" name="Line 29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35" name="Line 29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925" name="Group 300"/>
                <p:cNvGrpSpPr>
                  <a:grpSpLocks/>
                </p:cNvGrpSpPr>
                <p:nvPr/>
              </p:nvGrpSpPr>
              <p:grpSpPr bwMode="auto">
                <a:xfrm>
                  <a:off x="1152" y="2880"/>
                  <a:ext cx="480" cy="528"/>
                  <a:chOff x="1152" y="1056"/>
                  <a:chExt cx="480" cy="528"/>
                </a:xfrm>
              </p:grpSpPr>
              <p:sp>
                <p:nvSpPr>
                  <p:cNvPr id="35926" name="Rectangle 30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927" name="Line 30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28" name="Line 30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29" name="Line 30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30" name="Line 30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35895" name="Group 306"/>
              <p:cNvGrpSpPr>
                <a:grpSpLocks/>
              </p:cNvGrpSpPr>
              <p:nvPr/>
            </p:nvGrpSpPr>
            <p:grpSpPr bwMode="auto">
              <a:xfrm>
                <a:off x="2016" y="1008"/>
                <a:ext cx="624" cy="2112"/>
                <a:chOff x="2016" y="1008"/>
                <a:chExt cx="624" cy="2112"/>
              </a:xfrm>
            </p:grpSpPr>
            <p:sp>
              <p:nvSpPr>
                <p:cNvPr id="35914" name="Line 307"/>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5" name="Line 308"/>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6" name="Line 309"/>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7" name="Line 310"/>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8" name="Line 311"/>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9" name="Line 312"/>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20" name="Line 313"/>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21" name="Line 314"/>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96" name="Group 315"/>
              <p:cNvGrpSpPr>
                <a:grpSpLocks/>
              </p:cNvGrpSpPr>
              <p:nvPr/>
            </p:nvGrpSpPr>
            <p:grpSpPr bwMode="auto">
              <a:xfrm>
                <a:off x="3120" y="1008"/>
                <a:ext cx="624" cy="2112"/>
                <a:chOff x="2016" y="1008"/>
                <a:chExt cx="624" cy="2112"/>
              </a:xfrm>
            </p:grpSpPr>
            <p:sp>
              <p:nvSpPr>
                <p:cNvPr id="35906" name="Line 316"/>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7" name="Line 317"/>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8" name="Line 318"/>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9" name="Line 319"/>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0" name="Line 320"/>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1" name="Line 321"/>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2" name="Line 322"/>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13" name="Line 323"/>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97" name="Group 324"/>
              <p:cNvGrpSpPr>
                <a:grpSpLocks/>
              </p:cNvGrpSpPr>
              <p:nvPr/>
            </p:nvGrpSpPr>
            <p:grpSpPr bwMode="auto">
              <a:xfrm>
                <a:off x="912" y="1008"/>
                <a:ext cx="624" cy="2112"/>
                <a:chOff x="2016" y="1008"/>
                <a:chExt cx="624" cy="2112"/>
              </a:xfrm>
            </p:grpSpPr>
            <p:sp>
              <p:nvSpPr>
                <p:cNvPr id="35898" name="Line 325"/>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99" name="Line 326"/>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0" name="Line 327"/>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1" name="Line 328"/>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2" name="Line 329"/>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3" name="Line 330"/>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4" name="Line 331"/>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905" name="Line 332"/>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sp>
        <p:nvSpPr>
          <p:cNvPr id="35844" name="Text Box 333"/>
          <p:cNvSpPr txBox="1">
            <a:spLocks noChangeArrowheads="1"/>
          </p:cNvSpPr>
          <p:nvPr/>
        </p:nvSpPr>
        <p:spPr bwMode="auto">
          <a:xfrm>
            <a:off x="735013" y="5608638"/>
            <a:ext cx="5175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Sorted input is conflict free in the banyan network</a:t>
            </a:r>
          </a:p>
        </p:txBody>
      </p:sp>
      <p:sp>
        <p:nvSpPr>
          <p:cNvPr id="35845" name="Text Box 334"/>
          <p:cNvSpPr txBox="1">
            <a:spLocks noChangeArrowheads="1"/>
          </p:cNvSpPr>
          <p:nvPr/>
        </p:nvSpPr>
        <p:spPr bwMode="auto">
          <a:xfrm>
            <a:off x="6351588" y="423863"/>
            <a:ext cx="1060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Omega</a:t>
            </a:r>
          </a:p>
          <a:p>
            <a:pPr eaLnBrk="1" hangingPunct="1"/>
            <a:r>
              <a:rPr lang="en-US" altLang="ja-JP"/>
              <a:t>Baseline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ja-JP"/>
              <a:t>Banyan networks</a:t>
            </a:r>
          </a:p>
        </p:txBody>
      </p:sp>
      <p:sp>
        <p:nvSpPr>
          <p:cNvPr id="36867" name="Rectangle 3"/>
          <p:cNvSpPr>
            <a:spLocks noGrp="1" noChangeArrowheads="1"/>
          </p:cNvSpPr>
          <p:nvPr>
            <p:ph type="body" idx="1"/>
          </p:nvPr>
        </p:nvSpPr>
        <p:spPr>
          <a:xfrm>
            <a:off x="1143000" y="1447800"/>
            <a:ext cx="7772400" cy="1905000"/>
          </a:xfrm>
        </p:spPr>
        <p:txBody>
          <a:bodyPr/>
          <a:lstStyle/>
          <a:p>
            <a:pPr eaLnBrk="1" hangingPunct="1">
              <a:lnSpc>
                <a:spcPct val="90000"/>
              </a:lnSpc>
            </a:pPr>
            <a:r>
              <a:rPr lang="en-US" altLang="ja-JP" sz="2100"/>
              <a:t>Only a path is provided between source and destination.</a:t>
            </a:r>
          </a:p>
          <a:p>
            <a:pPr eaLnBrk="1" hangingPunct="1">
              <a:lnSpc>
                <a:spcPct val="90000"/>
              </a:lnSpc>
            </a:pPr>
            <a:r>
              <a:rPr lang="en-US" altLang="ja-JP" sz="2100"/>
              <a:t>The number of intermediate stages is flexible.</a:t>
            </a:r>
          </a:p>
          <a:p>
            <a:pPr eaLnBrk="1" hangingPunct="1">
              <a:lnSpc>
                <a:spcPct val="90000"/>
              </a:lnSpc>
            </a:pPr>
            <a:r>
              <a:rPr lang="en-US" altLang="ja-JP" sz="2100"/>
              <a:t>Approach from graph theory</a:t>
            </a:r>
          </a:p>
          <a:p>
            <a:pPr eaLnBrk="1" hangingPunct="1">
              <a:lnSpc>
                <a:spcPct val="90000"/>
              </a:lnSpc>
            </a:pPr>
            <a:r>
              <a:rPr lang="en-US" altLang="ja-JP" sz="2100"/>
              <a:t>SW-Banyan</a:t>
            </a:r>
            <a:r>
              <a:rPr lang="ja-JP" altLang="en-US" sz="2100"/>
              <a:t>，</a:t>
            </a:r>
            <a:r>
              <a:rPr lang="en-US" altLang="ja-JP" sz="2100"/>
              <a:t>CC-Banyan</a:t>
            </a:r>
            <a:r>
              <a:rPr lang="ja-JP" altLang="en-US" sz="2100"/>
              <a:t>，</a:t>
            </a:r>
            <a:r>
              <a:rPr lang="en-US" altLang="ja-JP" sz="2100"/>
              <a:t>Barrel</a:t>
            </a:r>
            <a:r>
              <a:rPr lang="ja-JP" altLang="en-US" sz="2100"/>
              <a:t>　</a:t>
            </a:r>
            <a:r>
              <a:rPr lang="en-US" altLang="ja-JP" sz="2100"/>
              <a:t>Shifter</a:t>
            </a:r>
          </a:p>
        </p:txBody>
      </p:sp>
      <p:sp>
        <p:nvSpPr>
          <p:cNvPr id="36868" name="Oval 5"/>
          <p:cNvSpPr>
            <a:spLocks noChangeArrowheads="1"/>
          </p:cNvSpPr>
          <p:nvPr/>
        </p:nvSpPr>
        <p:spPr bwMode="auto">
          <a:xfrm>
            <a:off x="4038600" y="3500438"/>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69" name="Oval 6"/>
          <p:cNvSpPr>
            <a:spLocks noChangeArrowheads="1"/>
          </p:cNvSpPr>
          <p:nvPr/>
        </p:nvSpPr>
        <p:spPr bwMode="auto">
          <a:xfrm>
            <a:off x="3048000" y="4179888"/>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70" name="Oval 7"/>
          <p:cNvSpPr>
            <a:spLocks noChangeArrowheads="1"/>
          </p:cNvSpPr>
          <p:nvPr/>
        </p:nvSpPr>
        <p:spPr bwMode="auto">
          <a:xfrm>
            <a:off x="3733800" y="4110038"/>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71" name="Line 9"/>
          <p:cNvSpPr>
            <a:spLocks noChangeShapeType="1"/>
          </p:cNvSpPr>
          <p:nvPr/>
        </p:nvSpPr>
        <p:spPr bwMode="auto">
          <a:xfrm flipH="1">
            <a:off x="3048000" y="3729038"/>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72" name="Line 10"/>
          <p:cNvSpPr>
            <a:spLocks noChangeShapeType="1"/>
          </p:cNvSpPr>
          <p:nvPr/>
        </p:nvSpPr>
        <p:spPr bwMode="auto">
          <a:xfrm>
            <a:off x="3429000" y="3652838"/>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73" name="Line 11"/>
          <p:cNvSpPr>
            <a:spLocks noChangeShapeType="1"/>
          </p:cNvSpPr>
          <p:nvPr/>
        </p:nvSpPr>
        <p:spPr bwMode="auto">
          <a:xfrm flipH="1">
            <a:off x="3200400" y="3729038"/>
            <a:ext cx="914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74" name="Line 12"/>
          <p:cNvSpPr>
            <a:spLocks noChangeShapeType="1"/>
          </p:cNvSpPr>
          <p:nvPr/>
        </p:nvSpPr>
        <p:spPr bwMode="auto">
          <a:xfrm>
            <a:off x="4191000" y="3729038"/>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75" name="Oval 13"/>
          <p:cNvSpPr>
            <a:spLocks noChangeArrowheads="1"/>
          </p:cNvSpPr>
          <p:nvPr/>
        </p:nvSpPr>
        <p:spPr bwMode="auto">
          <a:xfrm>
            <a:off x="4267200" y="4719638"/>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76" name="Line 14"/>
          <p:cNvSpPr>
            <a:spLocks noChangeShapeType="1"/>
          </p:cNvSpPr>
          <p:nvPr/>
        </p:nvSpPr>
        <p:spPr bwMode="auto">
          <a:xfrm flipH="1">
            <a:off x="4419600" y="4267200"/>
            <a:ext cx="304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77" name="Line 15"/>
          <p:cNvSpPr>
            <a:spLocks noChangeShapeType="1"/>
          </p:cNvSpPr>
          <p:nvPr/>
        </p:nvSpPr>
        <p:spPr bwMode="auto">
          <a:xfrm>
            <a:off x="3886200" y="4338638"/>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78" name="Line 16"/>
          <p:cNvSpPr>
            <a:spLocks noChangeShapeType="1"/>
          </p:cNvSpPr>
          <p:nvPr/>
        </p:nvSpPr>
        <p:spPr bwMode="auto">
          <a:xfrm flipH="1">
            <a:off x="4191000" y="4948238"/>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79" name="Line 17"/>
          <p:cNvSpPr>
            <a:spLocks noChangeShapeType="1"/>
          </p:cNvSpPr>
          <p:nvPr/>
        </p:nvSpPr>
        <p:spPr bwMode="auto">
          <a:xfrm>
            <a:off x="4419600" y="4948238"/>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80" name="Line 18"/>
          <p:cNvSpPr>
            <a:spLocks noChangeShapeType="1"/>
          </p:cNvSpPr>
          <p:nvPr/>
        </p:nvSpPr>
        <p:spPr bwMode="auto">
          <a:xfrm>
            <a:off x="3124200" y="4408488"/>
            <a:ext cx="76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81" name="Text Box 19"/>
          <p:cNvSpPr txBox="1">
            <a:spLocks noChangeArrowheads="1"/>
          </p:cNvSpPr>
          <p:nvPr/>
        </p:nvSpPr>
        <p:spPr bwMode="auto">
          <a:xfrm>
            <a:off x="5357813" y="4437063"/>
            <a:ext cx="37861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Irregular structure is allowed.</a:t>
            </a:r>
          </a:p>
        </p:txBody>
      </p:sp>
      <p:sp>
        <p:nvSpPr>
          <p:cNvPr id="36882" name="Oval 4"/>
          <p:cNvSpPr>
            <a:spLocks noChangeArrowheads="1"/>
          </p:cNvSpPr>
          <p:nvPr/>
        </p:nvSpPr>
        <p:spPr bwMode="auto">
          <a:xfrm>
            <a:off x="3348038" y="3560763"/>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83" name="Oval 8"/>
          <p:cNvSpPr>
            <a:spLocks noChangeArrowheads="1"/>
          </p:cNvSpPr>
          <p:nvPr/>
        </p:nvSpPr>
        <p:spPr bwMode="auto">
          <a:xfrm>
            <a:off x="4572000" y="4110038"/>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ja-JP"/>
              <a:t>Batcher-banyan</a:t>
            </a:r>
          </a:p>
        </p:txBody>
      </p:sp>
      <p:sp>
        <p:nvSpPr>
          <p:cNvPr id="37891" name="Rectangle 3"/>
          <p:cNvSpPr>
            <a:spLocks noGrp="1" noChangeArrowheads="1"/>
          </p:cNvSpPr>
          <p:nvPr>
            <p:ph type="body" idx="1"/>
          </p:nvPr>
        </p:nvSpPr>
        <p:spPr/>
        <p:txBody>
          <a:bodyPr/>
          <a:lstStyle/>
          <a:p>
            <a:pPr eaLnBrk="1" hangingPunct="1"/>
            <a:r>
              <a:rPr lang="en-US" altLang="ja-JP"/>
              <a:t>If there are multiple packets to the same destination, the conflict free condition is broken</a:t>
            </a:r>
          </a:p>
          <a:p>
            <a:pPr lvl="1" eaLnBrk="1" hangingPunct="1">
              <a:buFont typeface="Wingdings" panose="05000000000000000000" pitchFamily="2" charset="2"/>
              <a:buNone/>
            </a:pPr>
            <a:r>
              <a:rPr lang="en-US" altLang="ja-JP"/>
              <a:t>→ The other packets may conflict.</a:t>
            </a:r>
          </a:p>
          <a:p>
            <a:pPr lvl="1" eaLnBrk="1" hangingPunct="1"/>
            <a:r>
              <a:rPr lang="en-US" altLang="ja-JP"/>
              <a:t>The extension of banyan network is required.</a:t>
            </a:r>
          </a:p>
          <a:p>
            <a:pPr eaLnBrk="1" hangingPunct="1"/>
            <a:r>
              <a:rPr lang="en-US" altLang="ja-JP"/>
              <a:t>The number of stages is large.</a:t>
            </a:r>
          </a:p>
          <a:p>
            <a:pPr lvl="1" eaLnBrk="1" hangingPunct="1">
              <a:buFont typeface="Wingdings" panose="05000000000000000000" pitchFamily="2" charset="2"/>
              <a:buNone/>
            </a:pPr>
            <a:r>
              <a:rPr lang="en-US" altLang="ja-JP"/>
              <a:t>→ Large pass through time</a:t>
            </a:r>
          </a:p>
          <a:p>
            <a:pPr lvl="1" eaLnBrk="1" hangingPunct="1"/>
            <a:r>
              <a:rPr lang="en-US" altLang="ja-JP"/>
              <a:t>The structure of sorting network is simple.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ja-JP"/>
              <a:t>Classification of MINs</a:t>
            </a:r>
          </a:p>
        </p:txBody>
      </p:sp>
      <p:sp>
        <p:nvSpPr>
          <p:cNvPr id="38915" name="Text Box 3"/>
          <p:cNvSpPr txBox="1">
            <a:spLocks noChangeArrowheads="1"/>
          </p:cNvSpPr>
          <p:nvPr/>
        </p:nvSpPr>
        <p:spPr bwMode="auto">
          <a:xfrm>
            <a:off x="1143000" y="2667000"/>
            <a:ext cx="106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Omega</a:t>
            </a:r>
          </a:p>
        </p:txBody>
      </p:sp>
      <p:sp>
        <p:nvSpPr>
          <p:cNvPr id="38916" name="Text Box 4"/>
          <p:cNvSpPr txBox="1">
            <a:spLocks noChangeArrowheads="1"/>
          </p:cNvSpPr>
          <p:nvPr/>
        </p:nvSpPr>
        <p:spPr bwMode="auto">
          <a:xfrm>
            <a:off x="990600" y="3200400"/>
            <a:ext cx="1231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Baseline</a:t>
            </a:r>
          </a:p>
        </p:txBody>
      </p:sp>
      <p:sp>
        <p:nvSpPr>
          <p:cNvPr id="38917" name="Text Box 5"/>
          <p:cNvSpPr txBox="1">
            <a:spLocks noChangeArrowheads="1"/>
          </p:cNvSpPr>
          <p:nvPr/>
        </p:nvSpPr>
        <p:spPr bwMode="auto">
          <a:xfrm>
            <a:off x="990600" y="3733800"/>
            <a:ext cx="2500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Generalized</a:t>
            </a:r>
            <a:r>
              <a:rPr lang="ja-JP" altLang="en-US" sz="2400">
                <a:latin typeface="Times New Roman" panose="02020603050405020304" pitchFamily="18" charset="0"/>
              </a:rPr>
              <a:t>　</a:t>
            </a:r>
            <a:r>
              <a:rPr lang="en-US" altLang="ja-JP" sz="2400">
                <a:latin typeface="Times New Roman" panose="02020603050405020304" pitchFamily="18" charset="0"/>
              </a:rPr>
              <a:t>Cube</a:t>
            </a:r>
          </a:p>
        </p:txBody>
      </p:sp>
      <p:sp>
        <p:nvSpPr>
          <p:cNvPr id="38918" name="Text Box 6"/>
          <p:cNvSpPr txBox="1">
            <a:spLocks noChangeArrowheads="1"/>
          </p:cNvSpPr>
          <p:nvPr/>
        </p:nvSpPr>
        <p:spPr bwMode="auto">
          <a:xfrm>
            <a:off x="3733800" y="320040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π</a:t>
            </a:r>
          </a:p>
        </p:txBody>
      </p:sp>
      <p:sp>
        <p:nvSpPr>
          <p:cNvPr id="38919" name="Text Box 7"/>
          <p:cNvSpPr txBox="1">
            <a:spLocks noChangeArrowheads="1"/>
          </p:cNvSpPr>
          <p:nvPr/>
        </p:nvSpPr>
        <p:spPr bwMode="auto">
          <a:xfrm>
            <a:off x="4648200" y="2743200"/>
            <a:ext cx="928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Benes</a:t>
            </a:r>
          </a:p>
        </p:txBody>
      </p:sp>
      <p:sp>
        <p:nvSpPr>
          <p:cNvPr id="38920" name="Text Box 8"/>
          <p:cNvSpPr txBox="1">
            <a:spLocks noChangeArrowheads="1"/>
          </p:cNvSpPr>
          <p:nvPr/>
        </p:nvSpPr>
        <p:spPr bwMode="auto">
          <a:xfrm>
            <a:off x="3962400" y="1600200"/>
            <a:ext cx="74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Clos</a:t>
            </a:r>
          </a:p>
        </p:txBody>
      </p:sp>
      <p:sp>
        <p:nvSpPr>
          <p:cNvPr id="38921" name="Rectangle 9"/>
          <p:cNvSpPr>
            <a:spLocks noChangeArrowheads="1"/>
          </p:cNvSpPr>
          <p:nvPr/>
        </p:nvSpPr>
        <p:spPr bwMode="auto">
          <a:xfrm>
            <a:off x="3048000" y="1524000"/>
            <a:ext cx="4953000" cy="609600"/>
          </a:xfrm>
          <a:prstGeom prst="rect">
            <a:avLst/>
          </a:prstGeom>
          <a:noFill/>
          <a:ln w="12700">
            <a:solidFill>
              <a:srgbClr val="0000FF"/>
            </a:solidFill>
            <a:miter lim="800000"/>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2" name="Text Box 10"/>
          <p:cNvSpPr txBox="1">
            <a:spLocks noChangeArrowheads="1"/>
          </p:cNvSpPr>
          <p:nvPr/>
        </p:nvSpPr>
        <p:spPr bwMode="auto">
          <a:xfrm>
            <a:off x="6248400" y="2362200"/>
            <a:ext cx="11303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Batcher</a:t>
            </a:r>
          </a:p>
          <a:p>
            <a:pPr eaLnBrk="1" hangingPunct="1"/>
            <a:r>
              <a:rPr lang="en-US" altLang="ja-JP" sz="2400">
                <a:latin typeface="Times New Roman" panose="02020603050405020304" pitchFamily="18" charset="0"/>
              </a:rPr>
              <a:t>Banyan</a:t>
            </a:r>
          </a:p>
        </p:txBody>
      </p:sp>
      <p:sp>
        <p:nvSpPr>
          <p:cNvPr id="38923" name="Oval 11"/>
          <p:cNvSpPr>
            <a:spLocks noChangeArrowheads="1"/>
          </p:cNvSpPr>
          <p:nvPr/>
        </p:nvSpPr>
        <p:spPr bwMode="auto">
          <a:xfrm>
            <a:off x="304800" y="2667000"/>
            <a:ext cx="3429000" cy="2133600"/>
          </a:xfrm>
          <a:prstGeom prst="ellipse">
            <a:avLst/>
          </a:prstGeom>
          <a:noFill/>
          <a:ln w="28575">
            <a:solidFill>
              <a:srgbClr val="3399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4" name="Text Box 12"/>
          <p:cNvSpPr txBox="1">
            <a:spLocks noChangeArrowheads="1"/>
          </p:cNvSpPr>
          <p:nvPr/>
        </p:nvSpPr>
        <p:spPr bwMode="auto">
          <a:xfrm>
            <a:off x="2574925" y="2479675"/>
            <a:ext cx="1123950" cy="466725"/>
          </a:xfrm>
          <a:prstGeom prst="rect">
            <a:avLst/>
          </a:prstGeom>
          <a:noFill/>
          <a:ln w="9525">
            <a:solidFill>
              <a:srgbClr val="3399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Banyan</a:t>
            </a:r>
          </a:p>
        </p:txBody>
      </p:sp>
      <p:sp>
        <p:nvSpPr>
          <p:cNvPr id="38925" name="Oval 13"/>
          <p:cNvSpPr>
            <a:spLocks noChangeArrowheads="1"/>
          </p:cNvSpPr>
          <p:nvPr/>
        </p:nvSpPr>
        <p:spPr bwMode="auto">
          <a:xfrm>
            <a:off x="990600" y="1600200"/>
            <a:ext cx="3581400" cy="3810000"/>
          </a:xfrm>
          <a:prstGeom prst="ellipse">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6" name="Text Box 14"/>
          <p:cNvSpPr txBox="1">
            <a:spLocks noChangeArrowheads="1"/>
          </p:cNvSpPr>
          <p:nvPr/>
        </p:nvSpPr>
        <p:spPr bwMode="auto">
          <a:xfrm>
            <a:off x="3581400" y="4419600"/>
            <a:ext cx="1474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solidFill>
                  <a:srgbClr val="FF3300"/>
                </a:solidFill>
                <a:latin typeface="Times New Roman" panose="02020603050405020304" pitchFamily="18" charset="0"/>
              </a:rPr>
              <a:t>Ｂｌｏｃｋｉｎｇ</a:t>
            </a:r>
          </a:p>
        </p:txBody>
      </p:sp>
      <p:sp>
        <p:nvSpPr>
          <p:cNvPr id="38927" name="Oval 15"/>
          <p:cNvSpPr>
            <a:spLocks noChangeArrowheads="1"/>
          </p:cNvSpPr>
          <p:nvPr/>
        </p:nvSpPr>
        <p:spPr bwMode="auto">
          <a:xfrm>
            <a:off x="4495800" y="1676400"/>
            <a:ext cx="1600200" cy="1752600"/>
          </a:xfrm>
          <a:prstGeom prst="ellipse">
            <a:avLst/>
          </a:prstGeom>
          <a:noFill/>
          <a:ln w="285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8" name="Oval 16"/>
          <p:cNvSpPr>
            <a:spLocks noChangeArrowheads="1"/>
          </p:cNvSpPr>
          <p:nvPr/>
        </p:nvSpPr>
        <p:spPr bwMode="auto">
          <a:xfrm>
            <a:off x="6172200" y="1447800"/>
            <a:ext cx="1676400" cy="2209800"/>
          </a:xfrm>
          <a:prstGeom prst="ellipse">
            <a:avLst/>
          </a:prstGeom>
          <a:noFill/>
          <a:ln w="28575">
            <a:solidFill>
              <a:srgbClr val="66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8929" name="Text Box 17"/>
          <p:cNvSpPr txBox="1">
            <a:spLocks noChangeArrowheads="1"/>
          </p:cNvSpPr>
          <p:nvPr/>
        </p:nvSpPr>
        <p:spPr bwMode="auto">
          <a:xfrm>
            <a:off x="4937125" y="3373438"/>
            <a:ext cx="1947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solidFill>
                  <a:srgbClr val="0000FF"/>
                </a:solidFill>
                <a:latin typeface="Times New Roman" panose="02020603050405020304" pitchFamily="18" charset="0"/>
              </a:rPr>
              <a:t>Ｒｅａｒｒａｇｅｂｌｅ</a:t>
            </a:r>
          </a:p>
        </p:txBody>
      </p:sp>
      <p:sp>
        <p:nvSpPr>
          <p:cNvPr id="38930" name="Text Box 18"/>
          <p:cNvSpPr txBox="1">
            <a:spLocks noChangeArrowheads="1"/>
          </p:cNvSpPr>
          <p:nvPr/>
        </p:nvSpPr>
        <p:spPr bwMode="auto">
          <a:xfrm>
            <a:off x="7299325" y="2230438"/>
            <a:ext cx="203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solidFill>
                  <a:srgbClr val="660066"/>
                </a:solidFill>
                <a:latin typeface="Times New Roman" panose="02020603050405020304" pitchFamily="18" charset="0"/>
              </a:rPr>
              <a:t>Ｎｏｎｂｌｏｃｋｉｎｇ</a:t>
            </a:r>
            <a:endParaRPr lang="ja-JP" altLang="en-US" sz="2400">
              <a:latin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ja-JP"/>
              <a:t>Fault tolerant MINs</a:t>
            </a:r>
          </a:p>
        </p:txBody>
      </p:sp>
      <p:sp>
        <p:nvSpPr>
          <p:cNvPr id="39939" name="Rectangle 3"/>
          <p:cNvSpPr>
            <a:spLocks noGrp="1" noChangeArrowheads="1"/>
          </p:cNvSpPr>
          <p:nvPr>
            <p:ph type="body" idx="1"/>
          </p:nvPr>
        </p:nvSpPr>
        <p:spPr/>
        <p:txBody>
          <a:bodyPr/>
          <a:lstStyle/>
          <a:p>
            <a:pPr eaLnBrk="1" hangingPunct="1"/>
            <a:r>
              <a:rPr lang="en-US" altLang="ja-JP"/>
              <a:t>Multiple paths</a:t>
            </a:r>
          </a:p>
          <a:p>
            <a:pPr eaLnBrk="1" hangingPunct="1"/>
            <a:r>
              <a:rPr lang="en-US" altLang="ja-JP"/>
              <a:t>Redundant structure is required.</a:t>
            </a:r>
          </a:p>
          <a:p>
            <a:pPr eaLnBrk="1" hangingPunct="1"/>
            <a:r>
              <a:rPr lang="en-US" altLang="ja-JP"/>
              <a:t>On-the-fly fault recovery is difficult.</a:t>
            </a:r>
          </a:p>
          <a:p>
            <a:pPr eaLnBrk="1" hangingPunct="1"/>
            <a:r>
              <a:rPr lang="en-US" altLang="ja-JP"/>
              <a:t>Improving chip yield.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914400" y="152400"/>
            <a:ext cx="7772400" cy="990600"/>
          </a:xfrm>
        </p:spPr>
        <p:txBody>
          <a:bodyPr/>
          <a:lstStyle/>
          <a:p>
            <a:pPr eaLnBrk="1" hangingPunct="1"/>
            <a:r>
              <a:rPr lang="en-US" altLang="ja-JP"/>
              <a:t>Extra</a:t>
            </a:r>
            <a:r>
              <a:rPr lang="ja-JP" altLang="en-US"/>
              <a:t>　</a:t>
            </a:r>
            <a:r>
              <a:rPr lang="en-US" altLang="ja-JP"/>
              <a:t>Stage</a:t>
            </a:r>
            <a:r>
              <a:rPr lang="ja-JP" altLang="en-US"/>
              <a:t>　</a:t>
            </a:r>
            <a:r>
              <a:rPr lang="en-US" altLang="ja-JP"/>
              <a:t>Cube</a:t>
            </a:r>
            <a:r>
              <a:rPr lang="ja-JP" altLang="en-US"/>
              <a:t>　</a:t>
            </a:r>
            <a:r>
              <a:rPr lang="en-US" altLang="ja-JP"/>
              <a:t>(ESC)</a:t>
            </a:r>
          </a:p>
        </p:txBody>
      </p:sp>
      <p:sp>
        <p:nvSpPr>
          <p:cNvPr id="40963" name="Rectangle 3"/>
          <p:cNvSpPr>
            <a:spLocks noGrp="1" noChangeArrowheads="1"/>
          </p:cNvSpPr>
          <p:nvPr>
            <p:ph type="body" idx="1"/>
          </p:nvPr>
        </p:nvSpPr>
        <p:spPr>
          <a:xfrm>
            <a:off x="457200" y="5459413"/>
            <a:ext cx="7713663" cy="671512"/>
          </a:xfrm>
        </p:spPr>
        <p:txBody>
          <a:bodyPr/>
          <a:lstStyle/>
          <a:p>
            <a:pPr eaLnBrk="1" hangingPunct="1"/>
            <a:r>
              <a:rPr lang="en-US" altLang="ja-JP"/>
              <a:t>An extra stage</a:t>
            </a:r>
            <a:r>
              <a:rPr lang="ja-JP" altLang="en-US"/>
              <a:t>＋</a:t>
            </a:r>
            <a:r>
              <a:rPr lang="en-US" altLang="ja-JP"/>
              <a:t>Bypass mechanism</a:t>
            </a:r>
          </a:p>
        </p:txBody>
      </p:sp>
      <p:grpSp>
        <p:nvGrpSpPr>
          <p:cNvPr id="40964" name="Group 4"/>
          <p:cNvGrpSpPr>
            <a:grpSpLocks/>
          </p:cNvGrpSpPr>
          <p:nvPr/>
        </p:nvGrpSpPr>
        <p:grpSpPr bwMode="auto">
          <a:xfrm>
            <a:off x="762000" y="1371600"/>
            <a:ext cx="641350" cy="3810000"/>
            <a:chOff x="336" y="864"/>
            <a:chExt cx="404" cy="2400"/>
          </a:xfrm>
        </p:grpSpPr>
        <p:sp>
          <p:nvSpPr>
            <p:cNvPr id="41202" name="Text Box 5"/>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41203" name="Text Box 6"/>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41204" name="Text Box 7"/>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41205" name="Text Box 8"/>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41206" name="Text Box 9"/>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41207" name="Text Box 10"/>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41208" name="Text Box 11"/>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41209" name="Text Box 12"/>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40965" name="Group 13"/>
          <p:cNvGrpSpPr>
            <a:grpSpLocks/>
          </p:cNvGrpSpPr>
          <p:nvPr/>
        </p:nvGrpSpPr>
        <p:grpSpPr bwMode="auto">
          <a:xfrm>
            <a:off x="8502650" y="1371600"/>
            <a:ext cx="641350" cy="3810000"/>
            <a:chOff x="336" y="864"/>
            <a:chExt cx="404" cy="2400"/>
          </a:xfrm>
        </p:grpSpPr>
        <p:sp>
          <p:nvSpPr>
            <p:cNvPr id="41194" name="Text Box 14"/>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41195" name="Text Box 15"/>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41196" name="Text Box 16"/>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41197" name="Text Box 17"/>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41198" name="Text Box 18"/>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41199" name="Text Box 19"/>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41200" name="Text Box 20"/>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41201" name="Text Box 21"/>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40966" name="Group 22"/>
          <p:cNvGrpSpPr>
            <a:grpSpLocks/>
          </p:cNvGrpSpPr>
          <p:nvPr/>
        </p:nvGrpSpPr>
        <p:grpSpPr bwMode="auto">
          <a:xfrm>
            <a:off x="1447800" y="1295400"/>
            <a:ext cx="7086600" cy="3962400"/>
            <a:chOff x="816" y="816"/>
            <a:chExt cx="4464" cy="2496"/>
          </a:xfrm>
        </p:grpSpPr>
        <p:grpSp>
          <p:nvGrpSpPr>
            <p:cNvPr id="40989" name="Group 23"/>
            <p:cNvGrpSpPr>
              <a:grpSpLocks/>
            </p:cNvGrpSpPr>
            <p:nvPr/>
          </p:nvGrpSpPr>
          <p:grpSpPr bwMode="auto">
            <a:xfrm>
              <a:off x="2304" y="864"/>
              <a:ext cx="480" cy="2400"/>
              <a:chOff x="1152" y="1008"/>
              <a:chExt cx="480" cy="2400"/>
            </a:xfrm>
          </p:grpSpPr>
          <p:grpSp>
            <p:nvGrpSpPr>
              <p:cNvPr id="41170" name="Group 24"/>
              <p:cNvGrpSpPr>
                <a:grpSpLocks/>
              </p:cNvGrpSpPr>
              <p:nvPr/>
            </p:nvGrpSpPr>
            <p:grpSpPr bwMode="auto">
              <a:xfrm>
                <a:off x="1152" y="1008"/>
                <a:ext cx="480" cy="528"/>
                <a:chOff x="1152" y="1056"/>
                <a:chExt cx="480" cy="528"/>
              </a:xfrm>
            </p:grpSpPr>
            <p:sp>
              <p:nvSpPr>
                <p:cNvPr id="41189"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90"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91"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92"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93"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171" name="Group 30"/>
              <p:cNvGrpSpPr>
                <a:grpSpLocks/>
              </p:cNvGrpSpPr>
              <p:nvPr/>
            </p:nvGrpSpPr>
            <p:grpSpPr bwMode="auto">
              <a:xfrm>
                <a:off x="1152" y="1632"/>
                <a:ext cx="480" cy="528"/>
                <a:chOff x="1152" y="1056"/>
                <a:chExt cx="480" cy="528"/>
              </a:xfrm>
            </p:grpSpPr>
            <p:sp>
              <p:nvSpPr>
                <p:cNvPr id="41184"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85"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86"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87"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88"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172" name="Group 36"/>
              <p:cNvGrpSpPr>
                <a:grpSpLocks/>
              </p:cNvGrpSpPr>
              <p:nvPr/>
            </p:nvGrpSpPr>
            <p:grpSpPr bwMode="auto">
              <a:xfrm>
                <a:off x="1152" y="2256"/>
                <a:ext cx="480" cy="528"/>
                <a:chOff x="1152" y="1056"/>
                <a:chExt cx="480" cy="528"/>
              </a:xfrm>
            </p:grpSpPr>
            <p:sp>
              <p:nvSpPr>
                <p:cNvPr id="41179"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80"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81"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82"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83"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173" name="Group 42"/>
              <p:cNvGrpSpPr>
                <a:grpSpLocks/>
              </p:cNvGrpSpPr>
              <p:nvPr/>
            </p:nvGrpSpPr>
            <p:grpSpPr bwMode="auto">
              <a:xfrm>
                <a:off x="1152" y="2880"/>
                <a:ext cx="480" cy="528"/>
                <a:chOff x="1152" y="1056"/>
                <a:chExt cx="480" cy="528"/>
              </a:xfrm>
            </p:grpSpPr>
            <p:sp>
              <p:nvSpPr>
                <p:cNvPr id="41174"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75"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76"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77"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78"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40990" name="Group 48"/>
            <p:cNvGrpSpPr>
              <a:grpSpLocks/>
            </p:cNvGrpSpPr>
            <p:nvPr/>
          </p:nvGrpSpPr>
          <p:grpSpPr bwMode="auto">
            <a:xfrm>
              <a:off x="3408" y="864"/>
              <a:ext cx="480" cy="2400"/>
              <a:chOff x="1152" y="1008"/>
              <a:chExt cx="480" cy="2400"/>
            </a:xfrm>
          </p:grpSpPr>
          <p:grpSp>
            <p:nvGrpSpPr>
              <p:cNvPr id="41146" name="Group 49"/>
              <p:cNvGrpSpPr>
                <a:grpSpLocks/>
              </p:cNvGrpSpPr>
              <p:nvPr/>
            </p:nvGrpSpPr>
            <p:grpSpPr bwMode="auto">
              <a:xfrm>
                <a:off x="1152" y="1008"/>
                <a:ext cx="480" cy="528"/>
                <a:chOff x="1152" y="1056"/>
                <a:chExt cx="480" cy="528"/>
              </a:xfrm>
            </p:grpSpPr>
            <p:sp>
              <p:nvSpPr>
                <p:cNvPr id="41165"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66"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67"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68"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69"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147" name="Group 55"/>
              <p:cNvGrpSpPr>
                <a:grpSpLocks/>
              </p:cNvGrpSpPr>
              <p:nvPr/>
            </p:nvGrpSpPr>
            <p:grpSpPr bwMode="auto">
              <a:xfrm>
                <a:off x="1152" y="1632"/>
                <a:ext cx="480" cy="528"/>
                <a:chOff x="1152" y="1056"/>
                <a:chExt cx="480" cy="528"/>
              </a:xfrm>
            </p:grpSpPr>
            <p:sp>
              <p:nvSpPr>
                <p:cNvPr id="41160"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61"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62"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63"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64"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148" name="Group 61"/>
              <p:cNvGrpSpPr>
                <a:grpSpLocks/>
              </p:cNvGrpSpPr>
              <p:nvPr/>
            </p:nvGrpSpPr>
            <p:grpSpPr bwMode="auto">
              <a:xfrm>
                <a:off x="1152" y="2256"/>
                <a:ext cx="480" cy="528"/>
                <a:chOff x="1152" y="1056"/>
                <a:chExt cx="480" cy="528"/>
              </a:xfrm>
            </p:grpSpPr>
            <p:sp>
              <p:nvSpPr>
                <p:cNvPr id="41155"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56"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57"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58"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59"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149" name="Group 67"/>
              <p:cNvGrpSpPr>
                <a:grpSpLocks/>
              </p:cNvGrpSpPr>
              <p:nvPr/>
            </p:nvGrpSpPr>
            <p:grpSpPr bwMode="auto">
              <a:xfrm>
                <a:off x="1152" y="2880"/>
                <a:ext cx="480" cy="528"/>
                <a:chOff x="1152" y="1056"/>
                <a:chExt cx="480" cy="528"/>
              </a:xfrm>
            </p:grpSpPr>
            <p:sp>
              <p:nvSpPr>
                <p:cNvPr id="41150"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51"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52"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53"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54"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40991" name="Line 73"/>
            <p:cNvSpPr>
              <a:spLocks noChangeShapeType="1"/>
            </p:cNvSpPr>
            <p:nvPr/>
          </p:nvSpPr>
          <p:spPr bwMode="auto">
            <a:xfrm>
              <a:off x="2784"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2" name="Line 74"/>
            <p:cNvSpPr>
              <a:spLocks noChangeShapeType="1"/>
            </p:cNvSpPr>
            <p:nvPr/>
          </p:nvSpPr>
          <p:spPr bwMode="auto">
            <a:xfrm>
              <a:off x="2784"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0993" name="Group 75"/>
            <p:cNvGrpSpPr>
              <a:grpSpLocks/>
            </p:cNvGrpSpPr>
            <p:nvPr/>
          </p:nvGrpSpPr>
          <p:grpSpPr bwMode="auto">
            <a:xfrm>
              <a:off x="1680" y="1008"/>
              <a:ext cx="624" cy="2112"/>
              <a:chOff x="2016" y="1008"/>
              <a:chExt cx="624" cy="2112"/>
            </a:xfrm>
          </p:grpSpPr>
          <p:sp>
            <p:nvSpPr>
              <p:cNvPr id="41138" name="Line 76"/>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39" name="Line 77"/>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40" name="Line 78"/>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41" name="Line 79"/>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42" name="Line 80"/>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43" name="Line 81"/>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44" name="Line 82"/>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45" name="Line 83"/>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0994" name="Line 84"/>
            <p:cNvSpPr>
              <a:spLocks noChangeShapeType="1"/>
            </p:cNvSpPr>
            <p:nvPr/>
          </p:nvSpPr>
          <p:spPr bwMode="auto">
            <a:xfrm>
              <a:off x="3888" y="1008"/>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5" name="Line 85"/>
            <p:cNvSpPr>
              <a:spLocks noChangeShapeType="1"/>
            </p:cNvSpPr>
            <p:nvPr/>
          </p:nvSpPr>
          <p:spPr bwMode="auto">
            <a:xfrm>
              <a:off x="3888"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6" name="Line 86"/>
            <p:cNvSpPr>
              <a:spLocks noChangeShapeType="1"/>
            </p:cNvSpPr>
            <p:nvPr/>
          </p:nvSpPr>
          <p:spPr bwMode="auto">
            <a:xfrm flipV="1">
              <a:off x="3888"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7" name="Line 87"/>
            <p:cNvSpPr>
              <a:spLocks noChangeShapeType="1"/>
            </p:cNvSpPr>
            <p:nvPr/>
          </p:nvSpPr>
          <p:spPr bwMode="auto">
            <a:xfrm>
              <a:off x="3888" y="187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8" name="Line 88"/>
            <p:cNvSpPr>
              <a:spLocks noChangeShapeType="1"/>
            </p:cNvSpPr>
            <p:nvPr/>
          </p:nvSpPr>
          <p:spPr bwMode="auto">
            <a:xfrm>
              <a:off x="3888" y="2256"/>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9" name="Line 89"/>
            <p:cNvSpPr>
              <a:spLocks noChangeShapeType="1"/>
            </p:cNvSpPr>
            <p:nvPr/>
          </p:nvSpPr>
          <p:spPr bwMode="auto">
            <a:xfrm>
              <a:off x="3888"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00" name="Line 90"/>
            <p:cNvSpPr>
              <a:spLocks noChangeShapeType="1"/>
            </p:cNvSpPr>
            <p:nvPr/>
          </p:nvSpPr>
          <p:spPr bwMode="auto">
            <a:xfrm flipV="1">
              <a:off x="3888"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01" name="Line 91"/>
            <p:cNvSpPr>
              <a:spLocks noChangeShapeType="1"/>
            </p:cNvSpPr>
            <p:nvPr/>
          </p:nvSpPr>
          <p:spPr bwMode="auto">
            <a:xfrm>
              <a:off x="3888"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02" name="Line 92"/>
            <p:cNvSpPr>
              <a:spLocks noChangeShapeType="1"/>
            </p:cNvSpPr>
            <p:nvPr/>
          </p:nvSpPr>
          <p:spPr bwMode="auto">
            <a:xfrm>
              <a:off x="2784"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03" name="Line 93"/>
            <p:cNvSpPr>
              <a:spLocks noChangeShapeType="1"/>
            </p:cNvSpPr>
            <p:nvPr/>
          </p:nvSpPr>
          <p:spPr bwMode="auto">
            <a:xfrm>
              <a:off x="2784" y="1632"/>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04" name="Line 94"/>
            <p:cNvSpPr>
              <a:spLocks noChangeShapeType="1"/>
            </p:cNvSpPr>
            <p:nvPr/>
          </p:nvSpPr>
          <p:spPr bwMode="auto">
            <a:xfrm>
              <a:off x="2784"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05" name="Line 95"/>
            <p:cNvSpPr>
              <a:spLocks noChangeShapeType="1"/>
            </p:cNvSpPr>
            <p:nvPr/>
          </p:nvSpPr>
          <p:spPr bwMode="auto">
            <a:xfrm flipV="1">
              <a:off x="2784"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06" name="Line 96"/>
            <p:cNvSpPr>
              <a:spLocks noChangeShapeType="1"/>
            </p:cNvSpPr>
            <p:nvPr/>
          </p:nvSpPr>
          <p:spPr bwMode="auto">
            <a:xfrm>
              <a:off x="2784"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07" name="Line 97"/>
            <p:cNvSpPr>
              <a:spLocks noChangeShapeType="1"/>
            </p:cNvSpPr>
            <p:nvPr/>
          </p:nvSpPr>
          <p:spPr bwMode="auto">
            <a:xfrm flipV="1">
              <a:off x="2736" y="1872"/>
              <a:ext cx="672"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1008" name="Group 98"/>
            <p:cNvGrpSpPr>
              <a:grpSpLocks/>
            </p:cNvGrpSpPr>
            <p:nvPr/>
          </p:nvGrpSpPr>
          <p:grpSpPr bwMode="auto">
            <a:xfrm>
              <a:off x="816" y="816"/>
              <a:ext cx="864" cy="2496"/>
              <a:chOff x="816" y="816"/>
              <a:chExt cx="864" cy="2496"/>
            </a:xfrm>
          </p:grpSpPr>
          <p:grpSp>
            <p:nvGrpSpPr>
              <p:cNvPr id="41074" name="Group 99"/>
              <p:cNvGrpSpPr>
                <a:grpSpLocks/>
              </p:cNvGrpSpPr>
              <p:nvPr/>
            </p:nvGrpSpPr>
            <p:grpSpPr bwMode="auto">
              <a:xfrm>
                <a:off x="1008" y="816"/>
                <a:ext cx="672" cy="624"/>
                <a:chOff x="672" y="288"/>
                <a:chExt cx="672" cy="624"/>
              </a:xfrm>
            </p:grpSpPr>
            <p:grpSp>
              <p:nvGrpSpPr>
                <p:cNvPr id="41125" name="Group 100"/>
                <p:cNvGrpSpPr>
                  <a:grpSpLocks/>
                </p:cNvGrpSpPr>
                <p:nvPr/>
              </p:nvGrpSpPr>
              <p:grpSpPr bwMode="auto">
                <a:xfrm>
                  <a:off x="768" y="336"/>
                  <a:ext cx="480" cy="528"/>
                  <a:chOff x="1152" y="1056"/>
                  <a:chExt cx="480" cy="528"/>
                </a:xfrm>
              </p:grpSpPr>
              <p:sp>
                <p:nvSpPr>
                  <p:cNvPr id="41133" name="Rectangle 10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34" name="Line 10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35" name="Line 10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36" name="Line 10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37" name="Line 10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126" name="Rectangle 106"/>
                <p:cNvSpPr>
                  <a:spLocks noChangeArrowheads="1"/>
                </p:cNvSpPr>
                <p:nvPr/>
              </p:nvSpPr>
              <p:spPr bwMode="auto">
                <a:xfrm>
                  <a:off x="672"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27" name="Rectangle 107"/>
                <p:cNvSpPr>
                  <a:spLocks noChangeArrowheads="1"/>
                </p:cNvSpPr>
                <p:nvPr/>
              </p:nvSpPr>
              <p:spPr bwMode="auto">
                <a:xfrm>
                  <a:off x="1248"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1128" name="Group 108"/>
                <p:cNvGrpSpPr>
                  <a:grpSpLocks/>
                </p:cNvGrpSpPr>
                <p:nvPr/>
              </p:nvGrpSpPr>
              <p:grpSpPr bwMode="auto">
                <a:xfrm>
                  <a:off x="672" y="288"/>
                  <a:ext cx="672" cy="192"/>
                  <a:chOff x="672" y="288"/>
                  <a:chExt cx="672" cy="192"/>
                </a:xfrm>
              </p:grpSpPr>
              <p:sp>
                <p:nvSpPr>
                  <p:cNvPr id="41130" name="Rectangle 109"/>
                  <p:cNvSpPr>
                    <a:spLocks noChangeArrowheads="1"/>
                  </p:cNvSpPr>
                  <p:nvPr/>
                </p:nvSpPr>
                <p:spPr bwMode="auto">
                  <a:xfrm>
                    <a:off x="672"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31" name="Rectangle 110"/>
                  <p:cNvSpPr>
                    <a:spLocks noChangeArrowheads="1"/>
                  </p:cNvSpPr>
                  <p:nvPr/>
                </p:nvSpPr>
                <p:spPr bwMode="auto">
                  <a:xfrm>
                    <a:off x="1248"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32" name="Line 111"/>
                  <p:cNvSpPr>
                    <a:spLocks noChangeShapeType="1"/>
                  </p:cNvSpPr>
                  <p:nvPr/>
                </p:nvSpPr>
                <p:spPr bwMode="auto">
                  <a:xfrm>
                    <a:off x="768" y="288"/>
                    <a:ext cx="5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129" name="Line 112"/>
                <p:cNvSpPr>
                  <a:spLocks noChangeShapeType="1"/>
                </p:cNvSpPr>
                <p:nvPr/>
              </p:nvSpPr>
              <p:spPr bwMode="auto">
                <a:xfrm>
                  <a:off x="768" y="912"/>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075" name="Group 113"/>
              <p:cNvGrpSpPr>
                <a:grpSpLocks/>
              </p:cNvGrpSpPr>
              <p:nvPr/>
            </p:nvGrpSpPr>
            <p:grpSpPr bwMode="auto">
              <a:xfrm>
                <a:off x="1008" y="1440"/>
                <a:ext cx="672" cy="624"/>
                <a:chOff x="672" y="288"/>
                <a:chExt cx="672" cy="624"/>
              </a:xfrm>
            </p:grpSpPr>
            <p:grpSp>
              <p:nvGrpSpPr>
                <p:cNvPr id="41112" name="Group 114"/>
                <p:cNvGrpSpPr>
                  <a:grpSpLocks/>
                </p:cNvGrpSpPr>
                <p:nvPr/>
              </p:nvGrpSpPr>
              <p:grpSpPr bwMode="auto">
                <a:xfrm>
                  <a:off x="768" y="336"/>
                  <a:ext cx="480" cy="528"/>
                  <a:chOff x="1152" y="1056"/>
                  <a:chExt cx="480" cy="528"/>
                </a:xfrm>
              </p:grpSpPr>
              <p:sp>
                <p:nvSpPr>
                  <p:cNvPr id="41120" name="Rectangle 11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21" name="Line 11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22" name="Line 11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23" name="Line 11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24" name="Line 11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113" name="Rectangle 120"/>
                <p:cNvSpPr>
                  <a:spLocks noChangeArrowheads="1"/>
                </p:cNvSpPr>
                <p:nvPr/>
              </p:nvSpPr>
              <p:spPr bwMode="auto">
                <a:xfrm>
                  <a:off x="672"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14" name="Rectangle 121"/>
                <p:cNvSpPr>
                  <a:spLocks noChangeArrowheads="1"/>
                </p:cNvSpPr>
                <p:nvPr/>
              </p:nvSpPr>
              <p:spPr bwMode="auto">
                <a:xfrm>
                  <a:off x="1248"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1115" name="Group 122"/>
                <p:cNvGrpSpPr>
                  <a:grpSpLocks/>
                </p:cNvGrpSpPr>
                <p:nvPr/>
              </p:nvGrpSpPr>
              <p:grpSpPr bwMode="auto">
                <a:xfrm>
                  <a:off x="672" y="288"/>
                  <a:ext cx="672" cy="192"/>
                  <a:chOff x="672" y="288"/>
                  <a:chExt cx="672" cy="192"/>
                </a:xfrm>
              </p:grpSpPr>
              <p:sp>
                <p:nvSpPr>
                  <p:cNvPr id="41117" name="Rectangle 123"/>
                  <p:cNvSpPr>
                    <a:spLocks noChangeArrowheads="1"/>
                  </p:cNvSpPr>
                  <p:nvPr/>
                </p:nvSpPr>
                <p:spPr bwMode="auto">
                  <a:xfrm>
                    <a:off x="672"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18" name="Rectangle 124"/>
                  <p:cNvSpPr>
                    <a:spLocks noChangeArrowheads="1"/>
                  </p:cNvSpPr>
                  <p:nvPr/>
                </p:nvSpPr>
                <p:spPr bwMode="auto">
                  <a:xfrm>
                    <a:off x="1248"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19" name="Line 125"/>
                  <p:cNvSpPr>
                    <a:spLocks noChangeShapeType="1"/>
                  </p:cNvSpPr>
                  <p:nvPr/>
                </p:nvSpPr>
                <p:spPr bwMode="auto">
                  <a:xfrm>
                    <a:off x="768" y="288"/>
                    <a:ext cx="5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116" name="Line 126"/>
                <p:cNvSpPr>
                  <a:spLocks noChangeShapeType="1"/>
                </p:cNvSpPr>
                <p:nvPr/>
              </p:nvSpPr>
              <p:spPr bwMode="auto">
                <a:xfrm>
                  <a:off x="768" y="912"/>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076" name="Group 127"/>
              <p:cNvGrpSpPr>
                <a:grpSpLocks/>
              </p:cNvGrpSpPr>
              <p:nvPr/>
            </p:nvGrpSpPr>
            <p:grpSpPr bwMode="auto">
              <a:xfrm>
                <a:off x="1008" y="2064"/>
                <a:ext cx="672" cy="624"/>
                <a:chOff x="672" y="288"/>
                <a:chExt cx="672" cy="624"/>
              </a:xfrm>
            </p:grpSpPr>
            <p:grpSp>
              <p:nvGrpSpPr>
                <p:cNvPr id="41099" name="Group 128"/>
                <p:cNvGrpSpPr>
                  <a:grpSpLocks/>
                </p:cNvGrpSpPr>
                <p:nvPr/>
              </p:nvGrpSpPr>
              <p:grpSpPr bwMode="auto">
                <a:xfrm>
                  <a:off x="768" y="336"/>
                  <a:ext cx="480" cy="528"/>
                  <a:chOff x="1152" y="1056"/>
                  <a:chExt cx="480" cy="528"/>
                </a:xfrm>
              </p:grpSpPr>
              <p:sp>
                <p:nvSpPr>
                  <p:cNvPr id="41107" name="Rectangle 12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08" name="Line 13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09" name="Line 13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10" name="Line 13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111" name="Line 13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100" name="Rectangle 134"/>
                <p:cNvSpPr>
                  <a:spLocks noChangeArrowheads="1"/>
                </p:cNvSpPr>
                <p:nvPr/>
              </p:nvSpPr>
              <p:spPr bwMode="auto">
                <a:xfrm>
                  <a:off x="672"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01" name="Rectangle 135"/>
                <p:cNvSpPr>
                  <a:spLocks noChangeArrowheads="1"/>
                </p:cNvSpPr>
                <p:nvPr/>
              </p:nvSpPr>
              <p:spPr bwMode="auto">
                <a:xfrm>
                  <a:off x="1248"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1102" name="Group 136"/>
                <p:cNvGrpSpPr>
                  <a:grpSpLocks/>
                </p:cNvGrpSpPr>
                <p:nvPr/>
              </p:nvGrpSpPr>
              <p:grpSpPr bwMode="auto">
                <a:xfrm>
                  <a:off x="672" y="288"/>
                  <a:ext cx="672" cy="192"/>
                  <a:chOff x="672" y="288"/>
                  <a:chExt cx="672" cy="192"/>
                </a:xfrm>
              </p:grpSpPr>
              <p:sp>
                <p:nvSpPr>
                  <p:cNvPr id="41104" name="Rectangle 137"/>
                  <p:cNvSpPr>
                    <a:spLocks noChangeArrowheads="1"/>
                  </p:cNvSpPr>
                  <p:nvPr/>
                </p:nvSpPr>
                <p:spPr bwMode="auto">
                  <a:xfrm>
                    <a:off x="672"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05" name="Rectangle 138"/>
                  <p:cNvSpPr>
                    <a:spLocks noChangeArrowheads="1"/>
                  </p:cNvSpPr>
                  <p:nvPr/>
                </p:nvSpPr>
                <p:spPr bwMode="auto">
                  <a:xfrm>
                    <a:off x="1248"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106" name="Line 139"/>
                  <p:cNvSpPr>
                    <a:spLocks noChangeShapeType="1"/>
                  </p:cNvSpPr>
                  <p:nvPr/>
                </p:nvSpPr>
                <p:spPr bwMode="auto">
                  <a:xfrm>
                    <a:off x="768" y="288"/>
                    <a:ext cx="5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103" name="Line 140"/>
                <p:cNvSpPr>
                  <a:spLocks noChangeShapeType="1"/>
                </p:cNvSpPr>
                <p:nvPr/>
              </p:nvSpPr>
              <p:spPr bwMode="auto">
                <a:xfrm>
                  <a:off x="768" y="912"/>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077" name="Group 141"/>
              <p:cNvGrpSpPr>
                <a:grpSpLocks/>
              </p:cNvGrpSpPr>
              <p:nvPr/>
            </p:nvGrpSpPr>
            <p:grpSpPr bwMode="auto">
              <a:xfrm>
                <a:off x="1008" y="2688"/>
                <a:ext cx="672" cy="624"/>
                <a:chOff x="672" y="288"/>
                <a:chExt cx="672" cy="624"/>
              </a:xfrm>
            </p:grpSpPr>
            <p:grpSp>
              <p:nvGrpSpPr>
                <p:cNvPr id="41086" name="Group 142"/>
                <p:cNvGrpSpPr>
                  <a:grpSpLocks/>
                </p:cNvGrpSpPr>
                <p:nvPr/>
              </p:nvGrpSpPr>
              <p:grpSpPr bwMode="auto">
                <a:xfrm>
                  <a:off x="768" y="336"/>
                  <a:ext cx="480" cy="528"/>
                  <a:chOff x="1152" y="1056"/>
                  <a:chExt cx="480" cy="528"/>
                </a:xfrm>
              </p:grpSpPr>
              <p:sp>
                <p:nvSpPr>
                  <p:cNvPr id="41094" name="Rectangle 1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95" name="Line 1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96" name="Line 1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97" name="Line 1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98" name="Line 1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87" name="Rectangle 148"/>
                <p:cNvSpPr>
                  <a:spLocks noChangeArrowheads="1"/>
                </p:cNvSpPr>
                <p:nvPr/>
              </p:nvSpPr>
              <p:spPr bwMode="auto">
                <a:xfrm>
                  <a:off x="672"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88" name="Rectangle 149"/>
                <p:cNvSpPr>
                  <a:spLocks noChangeArrowheads="1"/>
                </p:cNvSpPr>
                <p:nvPr/>
              </p:nvSpPr>
              <p:spPr bwMode="auto">
                <a:xfrm>
                  <a:off x="1248"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1089" name="Group 150"/>
                <p:cNvGrpSpPr>
                  <a:grpSpLocks/>
                </p:cNvGrpSpPr>
                <p:nvPr/>
              </p:nvGrpSpPr>
              <p:grpSpPr bwMode="auto">
                <a:xfrm>
                  <a:off x="672" y="288"/>
                  <a:ext cx="672" cy="192"/>
                  <a:chOff x="672" y="288"/>
                  <a:chExt cx="672" cy="192"/>
                </a:xfrm>
              </p:grpSpPr>
              <p:sp>
                <p:nvSpPr>
                  <p:cNvPr id="41091" name="Rectangle 151"/>
                  <p:cNvSpPr>
                    <a:spLocks noChangeArrowheads="1"/>
                  </p:cNvSpPr>
                  <p:nvPr/>
                </p:nvSpPr>
                <p:spPr bwMode="auto">
                  <a:xfrm>
                    <a:off x="672"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92" name="Rectangle 152"/>
                  <p:cNvSpPr>
                    <a:spLocks noChangeArrowheads="1"/>
                  </p:cNvSpPr>
                  <p:nvPr/>
                </p:nvSpPr>
                <p:spPr bwMode="auto">
                  <a:xfrm>
                    <a:off x="1248"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93" name="Line 153"/>
                  <p:cNvSpPr>
                    <a:spLocks noChangeShapeType="1"/>
                  </p:cNvSpPr>
                  <p:nvPr/>
                </p:nvSpPr>
                <p:spPr bwMode="auto">
                  <a:xfrm>
                    <a:off x="768" y="288"/>
                    <a:ext cx="5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90" name="Line 154"/>
                <p:cNvSpPr>
                  <a:spLocks noChangeShapeType="1"/>
                </p:cNvSpPr>
                <p:nvPr/>
              </p:nvSpPr>
              <p:spPr bwMode="auto">
                <a:xfrm>
                  <a:off x="768" y="912"/>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78" name="Line 155"/>
              <p:cNvSpPr>
                <a:spLocks noChangeShapeType="1"/>
              </p:cNvSpPr>
              <p:nvPr/>
            </p:nvSpPr>
            <p:spPr bwMode="auto">
              <a:xfrm>
                <a:off x="816" y="96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79" name="Line 156"/>
              <p:cNvSpPr>
                <a:spLocks noChangeShapeType="1"/>
              </p:cNvSpPr>
              <p:nvPr/>
            </p:nvSpPr>
            <p:spPr bwMode="auto">
              <a:xfrm>
                <a:off x="816" y="1296"/>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80" name="Line 157"/>
              <p:cNvSpPr>
                <a:spLocks noChangeShapeType="1"/>
              </p:cNvSpPr>
              <p:nvPr/>
            </p:nvSpPr>
            <p:spPr bwMode="auto">
              <a:xfrm>
                <a:off x="816" y="1584"/>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81" name="Line 158"/>
              <p:cNvSpPr>
                <a:spLocks noChangeShapeType="1"/>
              </p:cNvSpPr>
              <p:nvPr/>
            </p:nvSpPr>
            <p:spPr bwMode="auto">
              <a:xfrm>
                <a:off x="8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82" name="Line 159"/>
              <p:cNvSpPr>
                <a:spLocks noChangeShapeType="1"/>
              </p:cNvSpPr>
              <p:nvPr/>
            </p:nvSpPr>
            <p:spPr bwMode="auto">
              <a:xfrm>
                <a:off x="816" y="2256"/>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83" name="Line 160"/>
              <p:cNvSpPr>
                <a:spLocks noChangeShapeType="1"/>
              </p:cNvSpPr>
              <p:nvPr/>
            </p:nvSpPr>
            <p:spPr bwMode="auto">
              <a:xfrm>
                <a:off x="816" y="2544"/>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84" name="Line 161"/>
              <p:cNvSpPr>
                <a:spLocks noChangeShapeType="1"/>
              </p:cNvSpPr>
              <p:nvPr/>
            </p:nvSpPr>
            <p:spPr bwMode="auto">
              <a:xfrm>
                <a:off x="816" y="283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85" name="Line 162"/>
              <p:cNvSpPr>
                <a:spLocks noChangeShapeType="1"/>
              </p:cNvSpPr>
              <p:nvPr/>
            </p:nvSpPr>
            <p:spPr bwMode="auto">
              <a:xfrm>
                <a:off x="816" y="3168"/>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009" name="Group 163"/>
            <p:cNvGrpSpPr>
              <a:grpSpLocks/>
            </p:cNvGrpSpPr>
            <p:nvPr/>
          </p:nvGrpSpPr>
          <p:grpSpPr bwMode="auto">
            <a:xfrm flipH="1">
              <a:off x="4416" y="816"/>
              <a:ext cx="864" cy="2496"/>
              <a:chOff x="816" y="816"/>
              <a:chExt cx="864" cy="2496"/>
            </a:xfrm>
          </p:grpSpPr>
          <p:grpSp>
            <p:nvGrpSpPr>
              <p:cNvPr id="41010" name="Group 164"/>
              <p:cNvGrpSpPr>
                <a:grpSpLocks/>
              </p:cNvGrpSpPr>
              <p:nvPr/>
            </p:nvGrpSpPr>
            <p:grpSpPr bwMode="auto">
              <a:xfrm>
                <a:off x="1008" y="816"/>
                <a:ext cx="672" cy="624"/>
                <a:chOff x="672" y="288"/>
                <a:chExt cx="672" cy="624"/>
              </a:xfrm>
            </p:grpSpPr>
            <p:grpSp>
              <p:nvGrpSpPr>
                <p:cNvPr id="41061" name="Group 165"/>
                <p:cNvGrpSpPr>
                  <a:grpSpLocks/>
                </p:cNvGrpSpPr>
                <p:nvPr/>
              </p:nvGrpSpPr>
              <p:grpSpPr bwMode="auto">
                <a:xfrm>
                  <a:off x="768" y="336"/>
                  <a:ext cx="480" cy="528"/>
                  <a:chOff x="1152" y="1056"/>
                  <a:chExt cx="480" cy="528"/>
                </a:xfrm>
              </p:grpSpPr>
              <p:sp>
                <p:nvSpPr>
                  <p:cNvPr id="41069" name="Rectangle 16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70" name="Line 16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71" name="Line 16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72" name="Line 16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73" name="Line 17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62" name="Rectangle 171"/>
                <p:cNvSpPr>
                  <a:spLocks noChangeArrowheads="1"/>
                </p:cNvSpPr>
                <p:nvPr/>
              </p:nvSpPr>
              <p:spPr bwMode="auto">
                <a:xfrm>
                  <a:off x="672"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63" name="Rectangle 172"/>
                <p:cNvSpPr>
                  <a:spLocks noChangeArrowheads="1"/>
                </p:cNvSpPr>
                <p:nvPr/>
              </p:nvSpPr>
              <p:spPr bwMode="auto">
                <a:xfrm>
                  <a:off x="1248"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1064" name="Group 173"/>
                <p:cNvGrpSpPr>
                  <a:grpSpLocks/>
                </p:cNvGrpSpPr>
                <p:nvPr/>
              </p:nvGrpSpPr>
              <p:grpSpPr bwMode="auto">
                <a:xfrm>
                  <a:off x="672" y="288"/>
                  <a:ext cx="672" cy="192"/>
                  <a:chOff x="672" y="288"/>
                  <a:chExt cx="672" cy="192"/>
                </a:xfrm>
              </p:grpSpPr>
              <p:sp>
                <p:nvSpPr>
                  <p:cNvPr id="41066" name="Rectangle 174"/>
                  <p:cNvSpPr>
                    <a:spLocks noChangeArrowheads="1"/>
                  </p:cNvSpPr>
                  <p:nvPr/>
                </p:nvSpPr>
                <p:spPr bwMode="auto">
                  <a:xfrm>
                    <a:off x="672"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67" name="Rectangle 175"/>
                  <p:cNvSpPr>
                    <a:spLocks noChangeArrowheads="1"/>
                  </p:cNvSpPr>
                  <p:nvPr/>
                </p:nvSpPr>
                <p:spPr bwMode="auto">
                  <a:xfrm>
                    <a:off x="1248"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68" name="Line 176"/>
                  <p:cNvSpPr>
                    <a:spLocks noChangeShapeType="1"/>
                  </p:cNvSpPr>
                  <p:nvPr/>
                </p:nvSpPr>
                <p:spPr bwMode="auto">
                  <a:xfrm>
                    <a:off x="768" y="288"/>
                    <a:ext cx="5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65" name="Line 177"/>
                <p:cNvSpPr>
                  <a:spLocks noChangeShapeType="1"/>
                </p:cNvSpPr>
                <p:nvPr/>
              </p:nvSpPr>
              <p:spPr bwMode="auto">
                <a:xfrm>
                  <a:off x="768" y="912"/>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011" name="Group 178"/>
              <p:cNvGrpSpPr>
                <a:grpSpLocks/>
              </p:cNvGrpSpPr>
              <p:nvPr/>
            </p:nvGrpSpPr>
            <p:grpSpPr bwMode="auto">
              <a:xfrm>
                <a:off x="1008" y="1440"/>
                <a:ext cx="672" cy="624"/>
                <a:chOff x="672" y="288"/>
                <a:chExt cx="672" cy="624"/>
              </a:xfrm>
            </p:grpSpPr>
            <p:grpSp>
              <p:nvGrpSpPr>
                <p:cNvPr id="41048" name="Group 179"/>
                <p:cNvGrpSpPr>
                  <a:grpSpLocks/>
                </p:cNvGrpSpPr>
                <p:nvPr/>
              </p:nvGrpSpPr>
              <p:grpSpPr bwMode="auto">
                <a:xfrm>
                  <a:off x="768" y="336"/>
                  <a:ext cx="480" cy="528"/>
                  <a:chOff x="1152" y="1056"/>
                  <a:chExt cx="480" cy="528"/>
                </a:xfrm>
              </p:grpSpPr>
              <p:sp>
                <p:nvSpPr>
                  <p:cNvPr id="41056" name="Rectangle 18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57" name="Line 18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58" name="Line 18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59" name="Line 18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60" name="Line 18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49" name="Rectangle 185"/>
                <p:cNvSpPr>
                  <a:spLocks noChangeArrowheads="1"/>
                </p:cNvSpPr>
                <p:nvPr/>
              </p:nvSpPr>
              <p:spPr bwMode="auto">
                <a:xfrm>
                  <a:off x="672"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50" name="Rectangle 186"/>
                <p:cNvSpPr>
                  <a:spLocks noChangeArrowheads="1"/>
                </p:cNvSpPr>
                <p:nvPr/>
              </p:nvSpPr>
              <p:spPr bwMode="auto">
                <a:xfrm>
                  <a:off x="1248"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1051" name="Group 187"/>
                <p:cNvGrpSpPr>
                  <a:grpSpLocks/>
                </p:cNvGrpSpPr>
                <p:nvPr/>
              </p:nvGrpSpPr>
              <p:grpSpPr bwMode="auto">
                <a:xfrm>
                  <a:off x="672" y="288"/>
                  <a:ext cx="672" cy="192"/>
                  <a:chOff x="672" y="288"/>
                  <a:chExt cx="672" cy="192"/>
                </a:xfrm>
              </p:grpSpPr>
              <p:sp>
                <p:nvSpPr>
                  <p:cNvPr id="41053" name="Rectangle 188"/>
                  <p:cNvSpPr>
                    <a:spLocks noChangeArrowheads="1"/>
                  </p:cNvSpPr>
                  <p:nvPr/>
                </p:nvSpPr>
                <p:spPr bwMode="auto">
                  <a:xfrm>
                    <a:off x="672"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54" name="Rectangle 189"/>
                  <p:cNvSpPr>
                    <a:spLocks noChangeArrowheads="1"/>
                  </p:cNvSpPr>
                  <p:nvPr/>
                </p:nvSpPr>
                <p:spPr bwMode="auto">
                  <a:xfrm>
                    <a:off x="1248"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55" name="Line 190"/>
                  <p:cNvSpPr>
                    <a:spLocks noChangeShapeType="1"/>
                  </p:cNvSpPr>
                  <p:nvPr/>
                </p:nvSpPr>
                <p:spPr bwMode="auto">
                  <a:xfrm>
                    <a:off x="768" y="288"/>
                    <a:ext cx="5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52" name="Line 191"/>
                <p:cNvSpPr>
                  <a:spLocks noChangeShapeType="1"/>
                </p:cNvSpPr>
                <p:nvPr/>
              </p:nvSpPr>
              <p:spPr bwMode="auto">
                <a:xfrm>
                  <a:off x="768" y="912"/>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012" name="Group 192"/>
              <p:cNvGrpSpPr>
                <a:grpSpLocks/>
              </p:cNvGrpSpPr>
              <p:nvPr/>
            </p:nvGrpSpPr>
            <p:grpSpPr bwMode="auto">
              <a:xfrm>
                <a:off x="1008" y="2064"/>
                <a:ext cx="672" cy="624"/>
                <a:chOff x="672" y="288"/>
                <a:chExt cx="672" cy="624"/>
              </a:xfrm>
            </p:grpSpPr>
            <p:grpSp>
              <p:nvGrpSpPr>
                <p:cNvPr id="41035" name="Group 193"/>
                <p:cNvGrpSpPr>
                  <a:grpSpLocks/>
                </p:cNvGrpSpPr>
                <p:nvPr/>
              </p:nvGrpSpPr>
              <p:grpSpPr bwMode="auto">
                <a:xfrm>
                  <a:off x="768" y="336"/>
                  <a:ext cx="480" cy="528"/>
                  <a:chOff x="1152" y="1056"/>
                  <a:chExt cx="480" cy="528"/>
                </a:xfrm>
              </p:grpSpPr>
              <p:sp>
                <p:nvSpPr>
                  <p:cNvPr id="41043" name="Rectangle 19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44" name="Line 19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45" name="Line 19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46" name="Line 19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47" name="Line 19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36" name="Rectangle 199"/>
                <p:cNvSpPr>
                  <a:spLocks noChangeArrowheads="1"/>
                </p:cNvSpPr>
                <p:nvPr/>
              </p:nvSpPr>
              <p:spPr bwMode="auto">
                <a:xfrm>
                  <a:off x="672"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37" name="Rectangle 200"/>
                <p:cNvSpPr>
                  <a:spLocks noChangeArrowheads="1"/>
                </p:cNvSpPr>
                <p:nvPr/>
              </p:nvSpPr>
              <p:spPr bwMode="auto">
                <a:xfrm>
                  <a:off x="1248"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1038" name="Group 201"/>
                <p:cNvGrpSpPr>
                  <a:grpSpLocks/>
                </p:cNvGrpSpPr>
                <p:nvPr/>
              </p:nvGrpSpPr>
              <p:grpSpPr bwMode="auto">
                <a:xfrm>
                  <a:off x="672" y="288"/>
                  <a:ext cx="672" cy="192"/>
                  <a:chOff x="672" y="288"/>
                  <a:chExt cx="672" cy="192"/>
                </a:xfrm>
              </p:grpSpPr>
              <p:sp>
                <p:nvSpPr>
                  <p:cNvPr id="41040" name="Rectangle 202"/>
                  <p:cNvSpPr>
                    <a:spLocks noChangeArrowheads="1"/>
                  </p:cNvSpPr>
                  <p:nvPr/>
                </p:nvSpPr>
                <p:spPr bwMode="auto">
                  <a:xfrm>
                    <a:off x="672"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41" name="Rectangle 203"/>
                  <p:cNvSpPr>
                    <a:spLocks noChangeArrowheads="1"/>
                  </p:cNvSpPr>
                  <p:nvPr/>
                </p:nvSpPr>
                <p:spPr bwMode="auto">
                  <a:xfrm>
                    <a:off x="1248"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42" name="Line 204"/>
                  <p:cNvSpPr>
                    <a:spLocks noChangeShapeType="1"/>
                  </p:cNvSpPr>
                  <p:nvPr/>
                </p:nvSpPr>
                <p:spPr bwMode="auto">
                  <a:xfrm>
                    <a:off x="768" y="288"/>
                    <a:ext cx="5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39" name="Line 205"/>
                <p:cNvSpPr>
                  <a:spLocks noChangeShapeType="1"/>
                </p:cNvSpPr>
                <p:nvPr/>
              </p:nvSpPr>
              <p:spPr bwMode="auto">
                <a:xfrm>
                  <a:off x="768" y="912"/>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013" name="Group 206"/>
              <p:cNvGrpSpPr>
                <a:grpSpLocks/>
              </p:cNvGrpSpPr>
              <p:nvPr/>
            </p:nvGrpSpPr>
            <p:grpSpPr bwMode="auto">
              <a:xfrm>
                <a:off x="1008" y="2688"/>
                <a:ext cx="672" cy="624"/>
                <a:chOff x="672" y="288"/>
                <a:chExt cx="672" cy="624"/>
              </a:xfrm>
            </p:grpSpPr>
            <p:grpSp>
              <p:nvGrpSpPr>
                <p:cNvPr id="41022" name="Group 207"/>
                <p:cNvGrpSpPr>
                  <a:grpSpLocks/>
                </p:cNvGrpSpPr>
                <p:nvPr/>
              </p:nvGrpSpPr>
              <p:grpSpPr bwMode="auto">
                <a:xfrm>
                  <a:off x="768" y="336"/>
                  <a:ext cx="480" cy="528"/>
                  <a:chOff x="1152" y="1056"/>
                  <a:chExt cx="480" cy="528"/>
                </a:xfrm>
              </p:grpSpPr>
              <p:sp>
                <p:nvSpPr>
                  <p:cNvPr id="41030" name="Rectangle 20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31" name="Line 20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32" name="Line 21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33" name="Line 21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34" name="Line 21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23" name="Rectangle 213"/>
                <p:cNvSpPr>
                  <a:spLocks noChangeArrowheads="1"/>
                </p:cNvSpPr>
                <p:nvPr/>
              </p:nvSpPr>
              <p:spPr bwMode="auto">
                <a:xfrm>
                  <a:off x="672"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24" name="Rectangle 214"/>
                <p:cNvSpPr>
                  <a:spLocks noChangeArrowheads="1"/>
                </p:cNvSpPr>
                <p:nvPr/>
              </p:nvSpPr>
              <p:spPr bwMode="auto">
                <a:xfrm>
                  <a:off x="1248" y="720"/>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1025" name="Group 215"/>
                <p:cNvGrpSpPr>
                  <a:grpSpLocks/>
                </p:cNvGrpSpPr>
                <p:nvPr/>
              </p:nvGrpSpPr>
              <p:grpSpPr bwMode="auto">
                <a:xfrm>
                  <a:off x="672" y="288"/>
                  <a:ext cx="672" cy="192"/>
                  <a:chOff x="672" y="288"/>
                  <a:chExt cx="672" cy="192"/>
                </a:xfrm>
              </p:grpSpPr>
              <p:sp>
                <p:nvSpPr>
                  <p:cNvPr id="41027" name="Rectangle 216"/>
                  <p:cNvSpPr>
                    <a:spLocks noChangeArrowheads="1"/>
                  </p:cNvSpPr>
                  <p:nvPr/>
                </p:nvSpPr>
                <p:spPr bwMode="auto">
                  <a:xfrm>
                    <a:off x="672"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28" name="Rectangle 217"/>
                  <p:cNvSpPr>
                    <a:spLocks noChangeArrowheads="1"/>
                  </p:cNvSpPr>
                  <p:nvPr/>
                </p:nvSpPr>
                <p:spPr bwMode="auto">
                  <a:xfrm>
                    <a:off x="1248" y="288"/>
                    <a:ext cx="96" cy="192"/>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29" name="Line 218"/>
                  <p:cNvSpPr>
                    <a:spLocks noChangeShapeType="1"/>
                  </p:cNvSpPr>
                  <p:nvPr/>
                </p:nvSpPr>
                <p:spPr bwMode="auto">
                  <a:xfrm>
                    <a:off x="768" y="288"/>
                    <a:ext cx="5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26" name="Line 219"/>
                <p:cNvSpPr>
                  <a:spLocks noChangeShapeType="1"/>
                </p:cNvSpPr>
                <p:nvPr/>
              </p:nvSpPr>
              <p:spPr bwMode="auto">
                <a:xfrm>
                  <a:off x="768" y="912"/>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014" name="Line 220"/>
              <p:cNvSpPr>
                <a:spLocks noChangeShapeType="1"/>
              </p:cNvSpPr>
              <p:nvPr/>
            </p:nvSpPr>
            <p:spPr bwMode="auto">
              <a:xfrm>
                <a:off x="816" y="96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15" name="Line 221"/>
              <p:cNvSpPr>
                <a:spLocks noChangeShapeType="1"/>
              </p:cNvSpPr>
              <p:nvPr/>
            </p:nvSpPr>
            <p:spPr bwMode="auto">
              <a:xfrm>
                <a:off x="816" y="1296"/>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16" name="Line 222"/>
              <p:cNvSpPr>
                <a:spLocks noChangeShapeType="1"/>
              </p:cNvSpPr>
              <p:nvPr/>
            </p:nvSpPr>
            <p:spPr bwMode="auto">
              <a:xfrm>
                <a:off x="816" y="1584"/>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17" name="Line 223"/>
              <p:cNvSpPr>
                <a:spLocks noChangeShapeType="1"/>
              </p:cNvSpPr>
              <p:nvPr/>
            </p:nvSpPr>
            <p:spPr bwMode="auto">
              <a:xfrm>
                <a:off x="8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18" name="Line 224"/>
              <p:cNvSpPr>
                <a:spLocks noChangeShapeType="1"/>
              </p:cNvSpPr>
              <p:nvPr/>
            </p:nvSpPr>
            <p:spPr bwMode="auto">
              <a:xfrm>
                <a:off x="816" y="2256"/>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19" name="Line 225"/>
              <p:cNvSpPr>
                <a:spLocks noChangeShapeType="1"/>
              </p:cNvSpPr>
              <p:nvPr/>
            </p:nvSpPr>
            <p:spPr bwMode="auto">
              <a:xfrm>
                <a:off x="816" y="2544"/>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20" name="Line 226"/>
              <p:cNvSpPr>
                <a:spLocks noChangeShapeType="1"/>
              </p:cNvSpPr>
              <p:nvPr/>
            </p:nvSpPr>
            <p:spPr bwMode="auto">
              <a:xfrm>
                <a:off x="816" y="283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021" name="Line 227"/>
              <p:cNvSpPr>
                <a:spLocks noChangeShapeType="1"/>
              </p:cNvSpPr>
              <p:nvPr/>
            </p:nvSpPr>
            <p:spPr bwMode="auto">
              <a:xfrm>
                <a:off x="816" y="3168"/>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40967" name="Line 228"/>
          <p:cNvSpPr>
            <a:spLocks noChangeShapeType="1"/>
          </p:cNvSpPr>
          <p:nvPr/>
        </p:nvSpPr>
        <p:spPr bwMode="auto">
          <a:xfrm>
            <a:off x="1752600" y="2057400"/>
            <a:ext cx="152400" cy="228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68" name="Line 229"/>
          <p:cNvSpPr>
            <a:spLocks noChangeShapeType="1"/>
          </p:cNvSpPr>
          <p:nvPr/>
        </p:nvSpPr>
        <p:spPr bwMode="auto">
          <a:xfrm>
            <a:off x="1905000" y="2286000"/>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69" name="Line 230"/>
          <p:cNvSpPr>
            <a:spLocks noChangeShapeType="1"/>
          </p:cNvSpPr>
          <p:nvPr/>
        </p:nvSpPr>
        <p:spPr bwMode="auto">
          <a:xfrm flipV="1">
            <a:off x="2667000" y="1981200"/>
            <a:ext cx="152400" cy="304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70" name="Line 231"/>
          <p:cNvSpPr>
            <a:spLocks noChangeShapeType="1"/>
          </p:cNvSpPr>
          <p:nvPr/>
        </p:nvSpPr>
        <p:spPr bwMode="auto">
          <a:xfrm>
            <a:off x="2819400" y="1981200"/>
            <a:ext cx="990600" cy="609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71" name="Line 232"/>
          <p:cNvSpPr>
            <a:spLocks noChangeShapeType="1"/>
          </p:cNvSpPr>
          <p:nvPr/>
        </p:nvSpPr>
        <p:spPr bwMode="auto">
          <a:xfrm>
            <a:off x="3810000" y="2590800"/>
            <a:ext cx="1905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72" name="Line 233"/>
          <p:cNvSpPr>
            <a:spLocks noChangeShapeType="1"/>
          </p:cNvSpPr>
          <p:nvPr/>
        </p:nvSpPr>
        <p:spPr bwMode="auto">
          <a:xfrm>
            <a:off x="5715000" y="2590800"/>
            <a:ext cx="45720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73" name="Line 234"/>
          <p:cNvSpPr>
            <a:spLocks noChangeShapeType="1"/>
          </p:cNvSpPr>
          <p:nvPr/>
        </p:nvSpPr>
        <p:spPr bwMode="auto">
          <a:xfrm>
            <a:off x="6172200" y="2971800"/>
            <a:ext cx="1905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74" name="Line 235"/>
          <p:cNvSpPr>
            <a:spLocks noChangeShapeType="1"/>
          </p:cNvSpPr>
          <p:nvPr/>
        </p:nvSpPr>
        <p:spPr bwMode="auto">
          <a:xfrm>
            <a:off x="8077200" y="2971800"/>
            <a:ext cx="152400" cy="762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75" name="Line 236"/>
          <p:cNvSpPr>
            <a:spLocks noChangeShapeType="1"/>
          </p:cNvSpPr>
          <p:nvPr/>
        </p:nvSpPr>
        <p:spPr bwMode="auto">
          <a:xfrm>
            <a:off x="8229600" y="3048000"/>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9501" name="Text Box 237"/>
          <p:cNvSpPr txBox="1">
            <a:spLocks noChangeArrowheads="1"/>
          </p:cNvSpPr>
          <p:nvPr/>
        </p:nvSpPr>
        <p:spPr bwMode="auto">
          <a:xfrm>
            <a:off x="6629400" y="2743200"/>
            <a:ext cx="382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solidFill>
                  <a:srgbClr val="FF3300"/>
                </a:solidFill>
                <a:latin typeface="Times New Roman" panose="02020603050405020304" pitchFamily="18" charset="0"/>
              </a:rPr>
              <a:t>Ｘ</a:t>
            </a:r>
          </a:p>
        </p:txBody>
      </p:sp>
      <p:grpSp>
        <p:nvGrpSpPr>
          <p:cNvPr id="139502" name="Group 238"/>
          <p:cNvGrpSpPr>
            <a:grpSpLocks/>
          </p:cNvGrpSpPr>
          <p:nvPr/>
        </p:nvGrpSpPr>
        <p:grpSpPr bwMode="auto">
          <a:xfrm>
            <a:off x="1752600" y="1600200"/>
            <a:ext cx="6172200" cy="1371600"/>
            <a:chOff x="1104" y="1008"/>
            <a:chExt cx="3888" cy="864"/>
          </a:xfrm>
        </p:grpSpPr>
        <p:sp>
          <p:nvSpPr>
            <p:cNvPr id="40979" name="Line 239"/>
            <p:cNvSpPr>
              <a:spLocks noChangeShapeType="1"/>
            </p:cNvSpPr>
            <p:nvPr/>
          </p:nvSpPr>
          <p:spPr bwMode="auto">
            <a:xfrm flipV="1">
              <a:off x="1104" y="1248"/>
              <a:ext cx="96" cy="48"/>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0" name="Line 240"/>
            <p:cNvSpPr>
              <a:spLocks noChangeShapeType="1"/>
            </p:cNvSpPr>
            <p:nvPr/>
          </p:nvSpPr>
          <p:spPr bwMode="auto">
            <a:xfrm>
              <a:off x="1200" y="1248"/>
              <a:ext cx="96"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1" name="Line 241"/>
            <p:cNvSpPr>
              <a:spLocks noChangeShapeType="1"/>
            </p:cNvSpPr>
            <p:nvPr/>
          </p:nvSpPr>
          <p:spPr bwMode="auto">
            <a:xfrm flipV="1">
              <a:off x="1296" y="1008"/>
              <a:ext cx="288" cy="24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2" name="Line 242"/>
            <p:cNvSpPr>
              <a:spLocks noChangeShapeType="1"/>
            </p:cNvSpPr>
            <p:nvPr/>
          </p:nvSpPr>
          <p:spPr bwMode="auto">
            <a:xfrm>
              <a:off x="1584" y="1008"/>
              <a:ext cx="2016"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3" name="Line 243"/>
            <p:cNvSpPr>
              <a:spLocks noChangeShapeType="1"/>
            </p:cNvSpPr>
            <p:nvPr/>
          </p:nvSpPr>
          <p:spPr bwMode="auto">
            <a:xfrm>
              <a:off x="3600" y="1008"/>
              <a:ext cx="288" cy="24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4" name="Line 244"/>
            <p:cNvSpPr>
              <a:spLocks noChangeShapeType="1"/>
            </p:cNvSpPr>
            <p:nvPr/>
          </p:nvSpPr>
          <p:spPr bwMode="auto">
            <a:xfrm>
              <a:off x="3888" y="1248"/>
              <a:ext cx="48"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5" name="Line 245"/>
            <p:cNvSpPr>
              <a:spLocks noChangeShapeType="1"/>
            </p:cNvSpPr>
            <p:nvPr/>
          </p:nvSpPr>
          <p:spPr bwMode="auto">
            <a:xfrm>
              <a:off x="3984" y="1248"/>
              <a:ext cx="528" cy="336"/>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6" name="Line 246"/>
            <p:cNvSpPr>
              <a:spLocks noChangeShapeType="1"/>
            </p:cNvSpPr>
            <p:nvPr/>
          </p:nvSpPr>
          <p:spPr bwMode="auto">
            <a:xfrm>
              <a:off x="4512" y="1584"/>
              <a:ext cx="96" cy="48"/>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7" name="Line 247"/>
            <p:cNvSpPr>
              <a:spLocks noChangeShapeType="1"/>
            </p:cNvSpPr>
            <p:nvPr/>
          </p:nvSpPr>
          <p:spPr bwMode="auto">
            <a:xfrm>
              <a:off x="4608" y="1632"/>
              <a:ext cx="96"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88" name="Line 248"/>
            <p:cNvSpPr>
              <a:spLocks noChangeShapeType="1"/>
            </p:cNvSpPr>
            <p:nvPr/>
          </p:nvSpPr>
          <p:spPr bwMode="auto">
            <a:xfrm>
              <a:off x="4704" y="1632"/>
              <a:ext cx="288" cy="24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0978" name="Text Box 249"/>
          <p:cNvSpPr txBox="1">
            <a:spLocks noChangeArrowheads="1"/>
          </p:cNvSpPr>
          <p:nvPr/>
        </p:nvSpPr>
        <p:spPr bwMode="auto">
          <a:xfrm>
            <a:off x="1476375" y="6213475"/>
            <a:ext cx="705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If there is a fault on stages or links, another path is used.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950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395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501"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62000" y="152400"/>
            <a:ext cx="7772400" cy="990600"/>
          </a:xfrm>
        </p:spPr>
        <p:txBody>
          <a:bodyPr/>
          <a:lstStyle/>
          <a:p>
            <a:pPr eaLnBrk="1" hangingPunct="1"/>
            <a:r>
              <a:rPr lang="en-US" altLang="ja-JP"/>
              <a:t>The buffer in switching element</a:t>
            </a:r>
          </a:p>
        </p:txBody>
      </p:sp>
      <p:sp>
        <p:nvSpPr>
          <p:cNvPr id="41987" name="Rectangle 3"/>
          <p:cNvSpPr>
            <a:spLocks noGrp="1" noChangeArrowheads="1"/>
          </p:cNvSpPr>
          <p:nvPr>
            <p:ph type="body" idx="1"/>
          </p:nvPr>
        </p:nvSpPr>
        <p:spPr>
          <a:xfrm>
            <a:off x="457200" y="5291138"/>
            <a:ext cx="7875588" cy="839787"/>
          </a:xfrm>
        </p:spPr>
        <p:txBody>
          <a:bodyPr/>
          <a:lstStyle/>
          <a:p>
            <a:pPr eaLnBrk="1" hangingPunct="1"/>
            <a:r>
              <a:rPr lang="en-US" altLang="ja-JP"/>
              <a:t>Conflicting packets are stored into buffers.</a:t>
            </a:r>
          </a:p>
        </p:txBody>
      </p:sp>
      <p:grpSp>
        <p:nvGrpSpPr>
          <p:cNvPr id="41988" name="Group 4"/>
          <p:cNvGrpSpPr>
            <a:grpSpLocks/>
          </p:cNvGrpSpPr>
          <p:nvPr/>
        </p:nvGrpSpPr>
        <p:grpSpPr bwMode="auto">
          <a:xfrm>
            <a:off x="1219200" y="1371600"/>
            <a:ext cx="6965950" cy="3886200"/>
            <a:chOff x="336" y="864"/>
            <a:chExt cx="4388" cy="2448"/>
          </a:xfrm>
        </p:grpSpPr>
        <p:grpSp>
          <p:nvGrpSpPr>
            <p:cNvPr id="42079" name="Group 5"/>
            <p:cNvGrpSpPr>
              <a:grpSpLocks/>
            </p:cNvGrpSpPr>
            <p:nvPr/>
          </p:nvGrpSpPr>
          <p:grpSpPr bwMode="auto">
            <a:xfrm>
              <a:off x="1536" y="864"/>
              <a:ext cx="480" cy="2400"/>
              <a:chOff x="1152" y="1008"/>
              <a:chExt cx="480" cy="2400"/>
            </a:xfrm>
          </p:grpSpPr>
          <p:grpSp>
            <p:nvGrpSpPr>
              <p:cNvPr id="42175" name="Group 6"/>
              <p:cNvGrpSpPr>
                <a:grpSpLocks/>
              </p:cNvGrpSpPr>
              <p:nvPr/>
            </p:nvGrpSpPr>
            <p:grpSpPr bwMode="auto">
              <a:xfrm>
                <a:off x="1152" y="1008"/>
                <a:ext cx="480" cy="528"/>
                <a:chOff x="1152" y="1056"/>
                <a:chExt cx="480" cy="528"/>
              </a:xfrm>
            </p:grpSpPr>
            <p:sp>
              <p:nvSpPr>
                <p:cNvPr id="42194" name="Rectangle 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95" name="Line 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96" name="Line 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97" name="Line 1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98" name="Line 1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76" name="Group 12"/>
              <p:cNvGrpSpPr>
                <a:grpSpLocks/>
              </p:cNvGrpSpPr>
              <p:nvPr/>
            </p:nvGrpSpPr>
            <p:grpSpPr bwMode="auto">
              <a:xfrm>
                <a:off x="1152" y="1632"/>
                <a:ext cx="480" cy="528"/>
                <a:chOff x="1152" y="1056"/>
                <a:chExt cx="480" cy="528"/>
              </a:xfrm>
            </p:grpSpPr>
            <p:sp>
              <p:nvSpPr>
                <p:cNvPr id="42189" name="Rectangle 1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90" name="Line 1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91" name="Line 1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92" name="Line 1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93" name="Line 1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77" name="Group 18"/>
              <p:cNvGrpSpPr>
                <a:grpSpLocks/>
              </p:cNvGrpSpPr>
              <p:nvPr/>
            </p:nvGrpSpPr>
            <p:grpSpPr bwMode="auto">
              <a:xfrm>
                <a:off x="1152" y="2256"/>
                <a:ext cx="480" cy="528"/>
                <a:chOff x="1152" y="1056"/>
                <a:chExt cx="480" cy="528"/>
              </a:xfrm>
            </p:grpSpPr>
            <p:sp>
              <p:nvSpPr>
                <p:cNvPr id="42184" name="Rectangle 1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85" name="Line 2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86" name="Line 2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87" name="Line 2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88" name="Line 2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78" name="Group 24"/>
              <p:cNvGrpSpPr>
                <a:grpSpLocks/>
              </p:cNvGrpSpPr>
              <p:nvPr/>
            </p:nvGrpSpPr>
            <p:grpSpPr bwMode="auto">
              <a:xfrm>
                <a:off x="1152" y="2880"/>
                <a:ext cx="480" cy="528"/>
                <a:chOff x="1152" y="1056"/>
                <a:chExt cx="480" cy="528"/>
              </a:xfrm>
            </p:grpSpPr>
            <p:sp>
              <p:nvSpPr>
                <p:cNvPr id="42179"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80"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81"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82"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83"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42080" name="Group 30"/>
            <p:cNvGrpSpPr>
              <a:grpSpLocks/>
            </p:cNvGrpSpPr>
            <p:nvPr/>
          </p:nvGrpSpPr>
          <p:grpSpPr bwMode="auto">
            <a:xfrm>
              <a:off x="3744" y="864"/>
              <a:ext cx="480" cy="2400"/>
              <a:chOff x="1152" y="1008"/>
              <a:chExt cx="480" cy="2400"/>
            </a:xfrm>
          </p:grpSpPr>
          <p:grpSp>
            <p:nvGrpSpPr>
              <p:cNvPr id="42151" name="Group 31"/>
              <p:cNvGrpSpPr>
                <a:grpSpLocks/>
              </p:cNvGrpSpPr>
              <p:nvPr/>
            </p:nvGrpSpPr>
            <p:grpSpPr bwMode="auto">
              <a:xfrm>
                <a:off x="1152" y="1008"/>
                <a:ext cx="480" cy="528"/>
                <a:chOff x="1152" y="1056"/>
                <a:chExt cx="480" cy="528"/>
              </a:xfrm>
            </p:grpSpPr>
            <p:sp>
              <p:nvSpPr>
                <p:cNvPr id="42170" name="Rectangle 3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71" name="Line 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72" name="Line 3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73" name="Line 3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74" name="Line 3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52" name="Group 37"/>
              <p:cNvGrpSpPr>
                <a:grpSpLocks/>
              </p:cNvGrpSpPr>
              <p:nvPr/>
            </p:nvGrpSpPr>
            <p:grpSpPr bwMode="auto">
              <a:xfrm>
                <a:off x="1152" y="1632"/>
                <a:ext cx="480" cy="528"/>
                <a:chOff x="1152" y="1056"/>
                <a:chExt cx="480" cy="528"/>
              </a:xfrm>
            </p:grpSpPr>
            <p:sp>
              <p:nvSpPr>
                <p:cNvPr id="42165" name="Rectangle 3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66" name="Line 3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67" name="Line 4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68" name="Line 4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69" name="Line 4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53" name="Group 43"/>
              <p:cNvGrpSpPr>
                <a:grpSpLocks/>
              </p:cNvGrpSpPr>
              <p:nvPr/>
            </p:nvGrpSpPr>
            <p:grpSpPr bwMode="auto">
              <a:xfrm>
                <a:off x="1152" y="2256"/>
                <a:ext cx="480" cy="528"/>
                <a:chOff x="1152" y="1056"/>
                <a:chExt cx="480" cy="528"/>
              </a:xfrm>
            </p:grpSpPr>
            <p:sp>
              <p:nvSpPr>
                <p:cNvPr id="42160" name="Rectangle 4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61" name="Line 4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62" name="Line 4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63" name="Line 4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64" name="Line 4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54" name="Group 49"/>
              <p:cNvGrpSpPr>
                <a:grpSpLocks/>
              </p:cNvGrpSpPr>
              <p:nvPr/>
            </p:nvGrpSpPr>
            <p:grpSpPr bwMode="auto">
              <a:xfrm>
                <a:off x="1152" y="2880"/>
                <a:ext cx="480" cy="528"/>
                <a:chOff x="1152" y="1056"/>
                <a:chExt cx="480" cy="528"/>
              </a:xfrm>
            </p:grpSpPr>
            <p:sp>
              <p:nvSpPr>
                <p:cNvPr id="42155"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56"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57"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58"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59"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42081" name="Group 55"/>
            <p:cNvGrpSpPr>
              <a:grpSpLocks/>
            </p:cNvGrpSpPr>
            <p:nvPr/>
          </p:nvGrpSpPr>
          <p:grpSpPr bwMode="auto">
            <a:xfrm>
              <a:off x="2640" y="864"/>
              <a:ext cx="480" cy="2400"/>
              <a:chOff x="1152" y="1008"/>
              <a:chExt cx="480" cy="2400"/>
            </a:xfrm>
          </p:grpSpPr>
          <p:grpSp>
            <p:nvGrpSpPr>
              <p:cNvPr id="42127" name="Group 56"/>
              <p:cNvGrpSpPr>
                <a:grpSpLocks/>
              </p:cNvGrpSpPr>
              <p:nvPr/>
            </p:nvGrpSpPr>
            <p:grpSpPr bwMode="auto">
              <a:xfrm>
                <a:off x="1152" y="1008"/>
                <a:ext cx="480" cy="528"/>
                <a:chOff x="1152" y="1056"/>
                <a:chExt cx="480" cy="528"/>
              </a:xfrm>
            </p:grpSpPr>
            <p:sp>
              <p:nvSpPr>
                <p:cNvPr id="42146" name="Rectangle 5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47" name="Line 5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48" name="Line 5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49" name="Line 6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50" name="Line 6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28" name="Group 62"/>
              <p:cNvGrpSpPr>
                <a:grpSpLocks/>
              </p:cNvGrpSpPr>
              <p:nvPr/>
            </p:nvGrpSpPr>
            <p:grpSpPr bwMode="auto">
              <a:xfrm>
                <a:off x="1152" y="1632"/>
                <a:ext cx="480" cy="528"/>
                <a:chOff x="1152" y="1056"/>
                <a:chExt cx="480" cy="528"/>
              </a:xfrm>
            </p:grpSpPr>
            <p:sp>
              <p:nvSpPr>
                <p:cNvPr id="42141" name="Rectangle 6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42" name="Line 6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43" name="Line 6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44" name="Line 6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45" name="Line 6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29" name="Group 68"/>
              <p:cNvGrpSpPr>
                <a:grpSpLocks/>
              </p:cNvGrpSpPr>
              <p:nvPr/>
            </p:nvGrpSpPr>
            <p:grpSpPr bwMode="auto">
              <a:xfrm>
                <a:off x="1152" y="2256"/>
                <a:ext cx="480" cy="528"/>
                <a:chOff x="1152" y="1056"/>
                <a:chExt cx="480" cy="528"/>
              </a:xfrm>
            </p:grpSpPr>
            <p:sp>
              <p:nvSpPr>
                <p:cNvPr id="42136" name="Rectangle 6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37" name="Line 7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38" name="Line 7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39" name="Line 7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40" name="Line 7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130" name="Group 74"/>
              <p:cNvGrpSpPr>
                <a:grpSpLocks/>
              </p:cNvGrpSpPr>
              <p:nvPr/>
            </p:nvGrpSpPr>
            <p:grpSpPr bwMode="auto">
              <a:xfrm>
                <a:off x="1152" y="2880"/>
                <a:ext cx="480" cy="528"/>
                <a:chOff x="1152" y="1056"/>
                <a:chExt cx="480" cy="528"/>
              </a:xfrm>
            </p:grpSpPr>
            <p:sp>
              <p:nvSpPr>
                <p:cNvPr id="42131" name="Rectangle 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132" name="Line 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33" name="Line 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34" name="Line 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35" name="Line 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42082" name="Group 80"/>
            <p:cNvGrpSpPr>
              <a:grpSpLocks/>
            </p:cNvGrpSpPr>
            <p:nvPr/>
          </p:nvGrpSpPr>
          <p:grpSpPr bwMode="auto">
            <a:xfrm>
              <a:off x="2016" y="1008"/>
              <a:ext cx="624" cy="2112"/>
              <a:chOff x="2016" y="1008"/>
              <a:chExt cx="624" cy="2112"/>
            </a:xfrm>
          </p:grpSpPr>
          <p:sp>
            <p:nvSpPr>
              <p:cNvPr id="42119" name="Line 81"/>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20" name="Line 82"/>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21" name="Line 83"/>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22" name="Line 84"/>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23" name="Line 85"/>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24" name="Line 86"/>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25" name="Line 87"/>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26" name="Line 88"/>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083" name="Group 89"/>
            <p:cNvGrpSpPr>
              <a:grpSpLocks/>
            </p:cNvGrpSpPr>
            <p:nvPr/>
          </p:nvGrpSpPr>
          <p:grpSpPr bwMode="auto">
            <a:xfrm>
              <a:off x="3120" y="1008"/>
              <a:ext cx="624" cy="2112"/>
              <a:chOff x="2016" y="1008"/>
              <a:chExt cx="624" cy="2112"/>
            </a:xfrm>
          </p:grpSpPr>
          <p:sp>
            <p:nvSpPr>
              <p:cNvPr id="42111" name="Line 9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12" name="Line 9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13" name="Line 9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14" name="Line 9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15" name="Line 9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16" name="Line 9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17" name="Line 9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18" name="Line 9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084" name="Group 98"/>
            <p:cNvGrpSpPr>
              <a:grpSpLocks/>
            </p:cNvGrpSpPr>
            <p:nvPr/>
          </p:nvGrpSpPr>
          <p:grpSpPr bwMode="auto">
            <a:xfrm>
              <a:off x="912" y="1008"/>
              <a:ext cx="624" cy="2112"/>
              <a:chOff x="2016" y="1008"/>
              <a:chExt cx="624" cy="2112"/>
            </a:xfrm>
          </p:grpSpPr>
          <p:sp>
            <p:nvSpPr>
              <p:cNvPr id="42103" name="Line 9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04" name="Line 10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05" name="Line 10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06" name="Line 10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07" name="Line 10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08" name="Line 10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09" name="Line 10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110" name="Line 10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2085" name="Group 107"/>
            <p:cNvGrpSpPr>
              <a:grpSpLocks/>
            </p:cNvGrpSpPr>
            <p:nvPr/>
          </p:nvGrpSpPr>
          <p:grpSpPr bwMode="auto">
            <a:xfrm>
              <a:off x="336" y="864"/>
              <a:ext cx="404" cy="2400"/>
              <a:chOff x="336" y="864"/>
              <a:chExt cx="404" cy="2400"/>
            </a:xfrm>
          </p:grpSpPr>
          <p:sp>
            <p:nvSpPr>
              <p:cNvPr id="42095" name="Text Box 108"/>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42096" name="Text Box 109"/>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42097" name="Text Box 110"/>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42098" name="Text Box 111"/>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42099" name="Text Box 112"/>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42100" name="Text Box 113"/>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42101" name="Text Box 114"/>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42102" name="Text Box 115"/>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42086" name="Group 116"/>
            <p:cNvGrpSpPr>
              <a:grpSpLocks/>
            </p:cNvGrpSpPr>
            <p:nvPr/>
          </p:nvGrpSpPr>
          <p:grpSpPr bwMode="auto">
            <a:xfrm>
              <a:off x="4320" y="912"/>
              <a:ext cx="404" cy="2400"/>
              <a:chOff x="336" y="864"/>
              <a:chExt cx="404" cy="2400"/>
            </a:xfrm>
          </p:grpSpPr>
          <p:sp>
            <p:nvSpPr>
              <p:cNvPr id="42087" name="Text Box 11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42088" name="Text Box 11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42089" name="Text Box 11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42090" name="Text Box 12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42091" name="Text Box 12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42092" name="Text Box 12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42093" name="Text Box 12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42094" name="Text Box 12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grpSp>
        <p:nvGrpSpPr>
          <p:cNvPr id="41989" name="Group 125"/>
          <p:cNvGrpSpPr>
            <a:grpSpLocks/>
          </p:cNvGrpSpPr>
          <p:nvPr/>
        </p:nvGrpSpPr>
        <p:grpSpPr bwMode="auto">
          <a:xfrm>
            <a:off x="6934200" y="1447800"/>
            <a:ext cx="304800" cy="3581400"/>
            <a:chOff x="4368" y="912"/>
            <a:chExt cx="192" cy="2256"/>
          </a:xfrm>
        </p:grpSpPr>
        <p:grpSp>
          <p:nvGrpSpPr>
            <p:cNvPr id="42051" name="Group 126"/>
            <p:cNvGrpSpPr>
              <a:grpSpLocks/>
            </p:cNvGrpSpPr>
            <p:nvPr/>
          </p:nvGrpSpPr>
          <p:grpSpPr bwMode="auto">
            <a:xfrm>
              <a:off x="4368" y="2208"/>
              <a:ext cx="192" cy="384"/>
              <a:chOff x="4368" y="912"/>
              <a:chExt cx="192" cy="384"/>
            </a:xfrm>
          </p:grpSpPr>
          <p:grpSp>
            <p:nvGrpSpPr>
              <p:cNvPr id="42073" name="Group 127"/>
              <p:cNvGrpSpPr>
                <a:grpSpLocks/>
              </p:cNvGrpSpPr>
              <p:nvPr/>
            </p:nvGrpSpPr>
            <p:grpSpPr bwMode="auto">
              <a:xfrm>
                <a:off x="4368" y="912"/>
                <a:ext cx="192" cy="144"/>
                <a:chOff x="4176" y="240"/>
                <a:chExt cx="192" cy="144"/>
              </a:xfrm>
            </p:grpSpPr>
            <p:sp>
              <p:nvSpPr>
                <p:cNvPr id="42077" name="Rectangle 128"/>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78" name="Line 129"/>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74" name="Group 130"/>
              <p:cNvGrpSpPr>
                <a:grpSpLocks/>
              </p:cNvGrpSpPr>
              <p:nvPr/>
            </p:nvGrpSpPr>
            <p:grpSpPr bwMode="auto">
              <a:xfrm>
                <a:off x="4368" y="1152"/>
                <a:ext cx="192" cy="144"/>
                <a:chOff x="4176" y="240"/>
                <a:chExt cx="192" cy="144"/>
              </a:xfrm>
            </p:grpSpPr>
            <p:sp>
              <p:nvSpPr>
                <p:cNvPr id="42075" name="Rectangle 131"/>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76" name="Line 132"/>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2052" name="Group 133"/>
            <p:cNvGrpSpPr>
              <a:grpSpLocks/>
            </p:cNvGrpSpPr>
            <p:nvPr/>
          </p:nvGrpSpPr>
          <p:grpSpPr bwMode="auto">
            <a:xfrm>
              <a:off x="4368" y="1584"/>
              <a:ext cx="192" cy="384"/>
              <a:chOff x="4368" y="912"/>
              <a:chExt cx="192" cy="384"/>
            </a:xfrm>
          </p:grpSpPr>
          <p:grpSp>
            <p:nvGrpSpPr>
              <p:cNvPr id="42067" name="Group 134"/>
              <p:cNvGrpSpPr>
                <a:grpSpLocks/>
              </p:cNvGrpSpPr>
              <p:nvPr/>
            </p:nvGrpSpPr>
            <p:grpSpPr bwMode="auto">
              <a:xfrm>
                <a:off x="4368" y="912"/>
                <a:ext cx="192" cy="144"/>
                <a:chOff x="4176" y="240"/>
                <a:chExt cx="192" cy="144"/>
              </a:xfrm>
            </p:grpSpPr>
            <p:sp>
              <p:nvSpPr>
                <p:cNvPr id="42071" name="Rectangle 135"/>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72" name="Line 136"/>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68" name="Group 137"/>
              <p:cNvGrpSpPr>
                <a:grpSpLocks/>
              </p:cNvGrpSpPr>
              <p:nvPr/>
            </p:nvGrpSpPr>
            <p:grpSpPr bwMode="auto">
              <a:xfrm>
                <a:off x="4368" y="1152"/>
                <a:ext cx="192" cy="144"/>
                <a:chOff x="4176" y="240"/>
                <a:chExt cx="192" cy="144"/>
              </a:xfrm>
            </p:grpSpPr>
            <p:sp>
              <p:nvSpPr>
                <p:cNvPr id="42069" name="Rectangle 138"/>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70" name="Line 139"/>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2053" name="Group 140"/>
            <p:cNvGrpSpPr>
              <a:grpSpLocks/>
            </p:cNvGrpSpPr>
            <p:nvPr/>
          </p:nvGrpSpPr>
          <p:grpSpPr bwMode="auto">
            <a:xfrm>
              <a:off x="4368" y="912"/>
              <a:ext cx="192" cy="384"/>
              <a:chOff x="4368" y="912"/>
              <a:chExt cx="192" cy="384"/>
            </a:xfrm>
          </p:grpSpPr>
          <p:grpSp>
            <p:nvGrpSpPr>
              <p:cNvPr id="42061" name="Group 141"/>
              <p:cNvGrpSpPr>
                <a:grpSpLocks/>
              </p:cNvGrpSpPr>
              <p:nvPr/>
            </p:nvGrpSpPr>
            <p:grpSpPr bwMode="auto">
              <a:xfrm>
                <a:off x="4368" y="912"/>
                <a:ext cx="192" cy="144"/>
                <a:chOff x="4176" y="240"/>
                <a:chExt cx="192" cy="144"/>
              </a:xfrm>
            </p:grpSpPr>
            <p:sp>
              <p:nvSpPr>
                <p:cNvPr id="42065" name="Rectangle 142"/>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66" name="Line 143"/>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62" name="Group 144"/>
              <p:cNvGrpSpPr>
                <a:grpSpLocks/>
              </p:cNvGrpSpPr>
              <p:nvPr/>
            </p:nvGrpSpPr>
            <p:grpSpPr bwMode="auto">
              <a:xfrm>
                <a:off x="4368" y="1152"/>
                <a:ext cx="192" cy="144"/>
                <a:chOff x="4176" y="240"/>
                <a:chExt cx="192" cy="144"/>
              </a:xfrm>
            </p:grpSpPr>
            <p:sp>
              <p:nvSpPr>
                <p:cNvPr id="42063" name="Rectangle 145"/>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64" name="Line 146"/>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2054" name="Group 147"/>
            <p:cNvGrpSpPr>
              <a:grpSpLocks/>
            </p:cNvGrpSpPr>
            <p:nvPr/>
          </p:nvGrpSpPr>
          <p:grpSpPr bwMode="auto">
            <a:xfrm>
              <a:off x="4368" y="2784"/>
              <a:ext cx="192" cy="384"/>
              <a:chOff x="4368" y="912"/>
              <a:chExt cx="192" cy="384"/>
            </a:xfrm>
          </p:grpSpPr>
          <p:grpSp>
            <p:nvGrpSpPr>
              <p:cNvPr id="42055" name="Group 148"/>
              <p:cNvGrpSpPr>
                <a:grpSpLocks/>
              </p:cNvGrpSpPr>
              <p:nvPr/>
            </p:nvGrpSpPr>
            <p:grpSpPr bwMode="auto">
              <a:xfrm>
                <a:off x="4368" y="912"/>
                <a:ext cx="192" cy="144"/>
                <a:chOff x="4176" y="240"/>
                <a:chExt cx="192" cy="144"/>
              </a:xfrm>
            </p:grpSpPr>
            <p:sp>
              <p:nvSpPr>
                <p:cNvPr id="42059" name="Rectangle 149"/>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60" name="Line 150"/>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56" name="Group 151"/>
              <p:cNvGrpSpPr>
                <a:grpSpLocks/>
              </p:cNvGrpSpPr>
              <p:nvPr/>
            </p:nvGrpSpPr>
            <p:grpSpPr bwMode="auto">
              <a:xfrm>
                <a:off x="4368" y="1152"/>
                <a:ext cx="192" cy="144"/>
                <a:chOff x="4176" y="240"/>
                <a:chExt cx="192" cy="144"/>
              </a:xfrm>
            </p:grpSpPr>
            <p:sp>
              <p:nvSpPr>
                <p:cNvPr id="42057" name="Rectangle 152"/>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58" name="Line 153"/>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grpSp>
        <p:nvGrpSpPr>
          <p:cNvPr id="41990" name="Group 154"/>
          <p:cNvGrpSpPr>
            <a:grpSpLocks/>
          </p:cNvGrpSpPr>
          <p:nvPr/>
        </p:nvGrpSpPr>
        <p:grpSpPr bwMode="auto">
          <a:xfrm>
            <a:off x="5181600" y="1447800"/>
            <a:ext cx="304800" cy="3581400"/>
            <a:chOff x="4368" y="912"/>
            <a:chExt cx="192" cy="2256"/>
          </a:xfrm>
        </p:grpSpPr>
        <p:grpSp>
          <p:nvGrpSpPr>
            <p:cNvPr id="42023" name="Group 155"/>
            <p:cNvGrpSpPr>
              <a:grpSpLocks/>
            </p:cNvGrpSpPr>
            <p:nvPr/>
          </p:nvGrpSpPr>
          <p:grpSpPr bwMode="auto">
            <a:xfrm>
              <a:off x="4368" y="2208"/>
              <a:ext cx="192" cy="384"/>
              <a:chOff x="4368" y="912"/>
              <a:chExt cx="192" cy="384"/>
            </a:xfrm>
          </p:grpSpPr>
          <p:grpSp>
            <p:nvGrpSpPr>
              <p:cNvPr id="42045" name="Group 156"/>
              <p:cNvGrpSpPr>
                <a:grpSpLocks/>
              </p:cNvGrpSpPr>
              <p:nvPr/>
            </p:nvGrpSpPr>
            <p:grpSpPr bwMode="auto">
              <a:xfrm>
                <a:off x="4368" y="912"/>
                <a:ext cx="192" cy="144"/>
                <a:chOff x="4176" y="240"/>
                <a:chExt cx="192" cy="144"/>
              </a:xfrm>
            </p:grpSpPr>
            <p:sp>
              <p:nvSpPr>
                <p:cNvPr id="42049" name="Rectangle 157"/>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50" name="Line 158"/>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46" name="Group 159"/>
              <p:cNvGrpSpPr>
                <a:grpSpLocks/>
              </p:cNvGrpSpPr>
              <p:nvPr/>
            </p:nvGrpSpPr>
            <p:grpSpPr bwMode="auto">
              <a:xfrm>
                <a:off x="4368" y="1152"/>
                <a:ext cx="192" cy="144"/>
                <a:chOff x="4176" y="240"/>
                <a:chExt cx="192" cy="144"/>
              </a:xfrm>
            </p:grpSpPr>
            <p:sp>
              <p:nvSpPr>
                <p:cNvPr id="42047" name="Rectangle 160"/>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48" name="Line 161"/>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2024" name="Group 162"/>
            <p:cNvGrpSpPr>
              <a:grpSpLocks/>
            </p:cNvGrpSpPr>
            <p:nvPr/>
          </p:nvGrpSpPr>
          <p:grpSpPr bwMode="auto">
            <a:xfrm>
              <a:off x="4368" y="1584"/>
              <a:ext cx="192" cy="384"/>
              <a:chOff x="4368" y="912"/>
              <a:chExt cx="192" cy="384"/>
            </a:xfrm>
          </p:grpSpPr>
          <p:grpSp>
            <p:nvGrpSpPr>
              <p:cNvPr id="42039" name="Group 163"/>
              <p:cNvGrpSpPr>
                <a:grpSpLocks/>
              </p:cNvGrpSpPr>
              <p:nvPr/>
            </p:nvGrpSpPr>
            <p:grpSpPr bwMode="auto">
              <a:xfrm>
                <a:off x="4368" y="912"/>
                <a:ext cx="192" cy="144"/>
                <a:chOff x="4176" y="240"/>
                <a:chExt cx="192" cy="144"/>
              </a:xfrm>
            </p:grpSpPr>
            <p:sp>
              <p:nvSpPr>
                <p:cNvPr id="42043" name="Rectangle 164"/>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44" name="Line 165"/>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40" name="Group 166"/>
              <p:cNvGrpSpPr>
                <a:grpSpLocks/>
              </p:cNvGrpSpPr>
              <p:nvPr/>
            </p:nvGrpSpPr>
            <p:grpSpPr bwMode="auto">
              <a:xfrm>
                <a:off x="4368" y="1152"/>
                <a:ext cx="192" cy="144"/>
                <a:chOff x="4176" y="240"/>
                <a:chExt cx="192" cy="144"/>
              </a:xfrm>
            </p:grpSpPr>
            <p:sp>
              <p:nvSpPr>
                <p:cNvPr id="42041" name="Rectangle 167"/>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42" name="Line 168"/>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2025" name="Group 169"/>
            <p:cNvGrpSpPr>
              <a:grpSpLocks/>
            </p:cNvGrpSpPr>
            <p:nvPr/>
          </p:nvGrpSpPr>
          <p:grpSpPr bwMode="auto">
            <a:xfrm>
              <a:off x="4368" y="912"/>
              <a:ext cx="192" cy="384"/>
              <a:chOff x="4368" y="912"/>
              <a:chExt cx="192" cy="384"/>
            </a:xfrm>
          </p:grpSpPr>
          <p:grpSp>
            <p:nvGrpSpPr>
              <p:cNvPr id="42033" name="Group 170"/>
              <p:cNvGrpSpPr>
                <a:grpSpLocks/>
              </p:cNvGrpSpPr>
              <p:nvPr/>
            </p:nvGrpSpPr>
            <p:grpSpPr bwMode="auto">
              <a:xfrm>
                <a:off x="4368" y="912"/>
                <a:ext cx="192" cy="144"/>
                <a:chOff x="4176" y="240"/>
                <a:chExt cx="192" cy="144"/>
              </a:xfrm>
            </p:grpSpPr>
            <p:sp>
              <p:nvSpPr>
                <p:cNvPr id="42037" name="Rectangle 171"/>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38" name="Line 172"/>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34" name="Group 173"/>
              <p:cNvGrpSpPr>
                <a:grpSpLocks/>
              </p:cNvGrpSpPr>
              <p:nvPr/>
            </p:nvGrpSpPr>
            <p:grpSpPr bwMode="auto">
              <a:xfrm>
                <a:off x="4368" y="1152"/>
                <a:ext cx="192" cy="144"/>
                <a:chOff x="4176" y="240"/>
                <a:chExt cx="192" cy="144"/>
              </a:xfrm>
            </p:grpSpPr>
            <p:sp>
              <p:nvSpPr>
                <p:cNvPr id="42035" name="Rectangle 174"/>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36" name="Line 175"/>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2026" name="Group 176"/>
            <p:cNvGrpSpPr>
              <a:grpSpLocks/>
            </p:cNvGrpSpPr>
            <p:nvPr/>
          </p:nvGrpSpPr>
          <p:grpSpPr bwMode="auto">
            <a:xfrm>
              <a:off x="4368" y="2784"/>
              <a:ext cx="192" cy="384"/>
              <a:chOff x="4368" y="912"/>
              <a:chExt cx="192" cy="384"/>
            </a:xfrm>
          </p:grpSpPr>
          <p:grpSp>
            <p:nvGrpSpPr>
              <p:cNvPr id="42027" name="Group 177"/>
              <p:cNvGrpSpPr>
                <a:grpSpLocks/>
              </p:cNvGrpSpPr>
              <p:nvPr/>
            </p:nvGrpSpPr>
            <p:grpSpPr bwMode="auto">
              <a:xfrm>
                <a:off x="4368" y="912"/>
                <a:ext cx="192" cy="144"/>
                <a:chOff x="4176" y="240"/>
                <a:chExt cx="192" cy="144"/>
              </a:xfrm>
            </p:grpSpPr>
            <p:sp>
              <p:nvSpPr>
                <p:cNvPr id="42031" name="Rectangle 178"/>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32" name="Line 179"/>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28" name="Group 180"/>
              <p:cNvGrpSpPr>
                <a:grpSpLocks/>
              </p:cNvGrpSpPr>
              <p:nvPr/>
            </p:nvGrpSpPr>
            <p:grpSpPr bwMode="auto">
              <a:xfrm>
                <a:off x="4368" y="1152"/>
                <a:ext cx="192" cy="144"/>
                <a:chOff x="4176" y="240"/>
                <a:chExt cx="192" cy="144"/>
              </a:xfrm>
            </p:grpSpPr>
            <p:sp>
              <p:nvSpPr>
                <p:cNvPr id="42029" name="Rectangle 181"/>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30" name="Line 182"/>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grpSp>
        <p:nvGrpSpPr>
          <p:cNvPr id="41991" name="Group 183"/>
          <p:cNvGrpSpPr>
            <a:grpSpLocks/>
          </p:cNvGrpSpPr>
          <p:nvPr/>
        </p:nvGrpSpPr>
        <p:grpSpPr bwMode="auto">
          <a:xfrm>
            <a:off x="3429000" y="1447800"/>
            <a:ext cx="304800" cy="3581400"/>
            <a:chOff x="4368" y="912"/>
            <a:chExt cx="192" cy="2256"/>
          </a:xfrm>
        </p:grpSpPr>
        <p:grpSp>
          <p:nvGrpSpPr>
            <p:cNvPr id="41995" name="Group 184"/>
            <p:cNvGrpSpPr>
              <a:grpSpLocks/>
            </p:cNvGrpSpPr>
            <p:nvPr/>
          </p:nvGrpSpPr>
          <p:grpSpPr bwMode="auto">
            <a:xfrm>
              <a:off x="4368" y="2208"/>
              <a:ext cx="192" cy="384"/>
              <a:chOff x="4368" y="912"/>
              <a:chExt cx="192" cy="384"/>
            </a:xfrm>
          </p:grpSpPr>
          <p:grpSp>
            <p:nvGrpSpPr>
              <p:cNvPr id="42017" name="Group 185"/>
              <p:cNvGrpSpPr>
                <a:grpSpLocks/>
              </p:cNvGrpSpPr>
              <p:nvPr/>
            </p:nvGrpSpPr>
            <p:grpSpPr bwMode="auto">
              <a:xfrm>
                <a:off x="4368" y="912"/>
                <a:ext cx="192" cy="144"/>
                <a:chOff x="4176" y="240"/>
                <a:chExt cx="192" cy="144"/>
              </a:xfrm>
            </p:grpSpPr>
            <p:sp>
              <p:nvSpPr>
                <p:cNvPr id="42021" name="Rectangle 186"/>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22" name="Line 187"/>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18" name="Group 188"/>
              <p:cNvGrpSpPr>
                <a:grpSpLocks/>
              </p:cNvGrpSpPr>
              <p:nvPr/>
            </p:nvGrpSpPr>
            <p:grpSpPr bwMode="auto">
              <a:xfrm>
                <a:off x="4368" y="1152"/>
                <a:ext cx="192" cy="144"/>
                <a:chOff x="4176" y="240"/>
                <a:chExt cx="192" cy="144"/>
              </a:xfrm>
            </p:grpSpPr>
            <p:sp>
              <p:nvSpPr>
                <p:cNvPr id="42019" name="Rectangle 189"/>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20" name="Line 190"/>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1996" name="Group 191"/>
            <p:cNvGrpSpPr>
              <a:grpSpLocks/>
            </p:cNvGrpSpPr>
            <p:nvPr/>
          </p:nvGrpSpPr>
          <p:grpSpPr bwMode="auto">
            <a:xfrm>
              <a:off x="4368" y="1584"/>
              <a:ext cx="192" cy="384"/>
              <a:chOff x="4368" y="912"/>
              <a:chExt cx="192" cy="384"/>
            </a:xfrm>
          </p:grpSpPr>
          <p:grpSp>
            <p:nvGrpSpPr>
              <p:cNvPr id="42011" name="Group 192"/>
              <p:cNvGrpSpPr>
                <a:grpSpLocks/>
              </p:cNvGrpSpPr>
              <p:nvPr/>
            </p:nvGrpSpPr>
            <p:grpSpPr bwMode="auto">
              <a:xfrm>
                <a:off x="4368" y="912"/>
                <a:ext cx="192" cy="144"/>
                <a:chOff x="4176" y="240"/>
                <a:chExt cx="192" cy="144"/>
              </a:xfrm>
            </p:grpSpPr>
            <p:sp>
              <p:nvSpPr>
                <p:cNvPr id="42015" name="Rectangle 193"/>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16" name="Line 194"/>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12" name="Group 195"/>
              <p:cNvGrpSpPr>
                <a:grpSpLocks/>
              </p:cNvGrpSpPr>
              <p:nvPr/>
            </p:nvGrpSpPr>
            <p:grpSpPr bwMode="auto">
              <a:xfrm>
                <a:off x="4368" y="1152"/>
                <a:ext cx="192" cy="144"/>
                <a:chOff x="4176" y="240"/>
                <a:chExt cx="192" cy="144"/>
              </a:xfrm>
            </p:grpSpPr>
            <p:sp>
              <p:nvSpPr>
                <p:cNvPr id="42013" name="Rectangle 196"/>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14" name="Line 197"/>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1997" name="Group 198"/>
            <p:cNvGrpSpPr>
              <a:grpSpLocks/>
            </p:cNvGrpSpPr>
            <p:nvPr/>
          </p:nvGrpSpPr>
          <p:grpSpPr bwMode="auto">
            <a:xfrm>
              <a:off x="4368" y="912"/>
              <a:ext cx="192" cy="384"/>
              <a:chOff x="4368" y="912"/>
              <a:chExt cx="192" cy="384"/>
            </a:xfrm>
          </p:grpSpPr>
          <p:grpSp>
            <p:nvGrpSpPr>
              <p:cNvPr id="42005" name="Group 199"/>
              <p:cNvGrpSpPr>
                <a:grpSpLocks/>
              </p:cNvGrpSpPr>
              <p:nvPr/>
            </p:nvGrpSpPr>
            <p:grpSpPr bwMode="auto">
              <a:xfrm>
                <a:off x="4368" y="912"/>
                <a:ext cx="192" cy="144"/>
                <a:chOff x="4176" y="240"/>
                <a:chExt cx="192" cy="144"/>
              </a:xfrm>
            </p:grpSpPr>
            <p:sp>
              <p:nvSpPr>
                <p:cNvPr id="42009" name="Rectangle 200"/>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10" name="Line 201"/>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06" name="Group 202"/>
              <p:cNvGrpSpPr>
                <a:grpSpLocks/>
              </p:cNvGrpSpPr>
              <p:nvPr/>
            </p:nvGrpSpPr>
            <p:grpSpPr bwMode="auto">
              <a:xfrm>
                <a:off x="4368" y="1152"/>
                <a:ext cx="192" cy="144"/>
                <a:chOff x="4176" y="240"/>
                <a:chExt cx="192" cy="144"/>
              </a:xfrm>
            </p:grpSpPr>
            <p:sp>
              <p:nvSpPr>
                <p:cNvPr id="42007" name="Rectangle 203"/>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08" name="Line 204"/>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1998" name="Group 205"/>
            <p:cNvGrpSpPr>
              <a:grpSpLocks/>
            </p:cNvGrpSpPr>
            <p:nvPr/>
          </p:nvGrpSpPr>
          <p:grpSpPr bwMode="auto">
            <a:xfrm>
              <a:off x="4368" y="2784"/>
              <a:ext cx="192" cy="384"/>
              <a:chOff x="4368" y="912"/>
              <a:chExt cx="192" cy="384"/>
            </a:xfrm>
          </p:grpSpPr>
          <p:grpSp>
            <p:nvGrpSpPr>
              <p:cNvPr id="41999" name="Group 206"/>
              <p:cNvGrpSpPr>
                <a:grpSpLocks/>
              </p:cNvGrpSpPr>
              <p:nvPr/>
            </p:nvGrpSpPr>
            <p:grpSpPr bwMode="auto">
              <a:xfrm>
                <a:off x="4368" y="912"/>
                <a:ext cx="192" cy="144"/>
                <a:chOff x="4176" y="240"/>
                <a:chExt cx="192" cy="144"/>
              </a:xfrm>
            </p:grpSpPr>
            <p:sp>
              <p:nvSpPr>
                <p:cNvPr id="42003" name="Rectangle 207"/>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04" name="Line 208"/>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2000" name="Group 209"/>
              <p:cNvGrpSpPr>
                <a:grpSpLocks/>
              </p:cNvGrpSpPr>
              <p:nvPr/>
            </p:nvGrpSpPr>
            <p:grpSpPr bwMode="auto">
              <a:xfrm>
                <a:off x="4368" y="1152"/>
                <a:ext cx="192" cy="144"/>
                <a:chOff x="4176" y="240"/>
                <a:chExt cx="192" cy="144"/>
              </a:xfrm>
            </p:grpSpPr>
            <p:sp>
              <p:nvSpPr>
                <p:cNvPr id="42001" name="Rectangle 210"/>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2002" name="Line 211"/>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sp>
        <p:nvSpPr>
          <p:cNvPr id="41992" name="Oval 212"/>
          <p:cNvSpPr>
            <a:spLocks noChangeArrowheads="1"/>
          </p:cNvSpPr>
          <p:nvPr/>
        </p:nvSpPr>
        <p:spPr bwMode="auto">
          <a:xfrm>
            <a:off x="7086600" y="1905000"/>
            <a:ext cx="76200" cy="762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993" name="Oval 213"/>
          <p:cNvSpPr>
            <a:spLocks noChangeArrowheads="1"/>
          </p:cNvSpPr>
          <p:nvPr/>
        </p:nvSpPr>
        <p:spPr bwMode="auto">
          <a:xfrm>
            <a:off x="6934200" y="1905000"/>
            <a:ext cx="76200" cy="762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994" name="Oval 214"/>
          <p:cNvSpPr>
            <a:spLocks noChangeArrowheads="1"/>
          </p:cNvSpPr>
          <p:nvPr/>
        </p:nvSpPr>
        <p:spPr bwMode="auto">
          <a:xfrm>
            <a:off x="5334000" y="3581400"/>
            <a:ext cx="76200" cy="762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62000" y="152400"/>
            <a:ext cx="7772400" cy="990600"/>
          </a:xfrm>
        </p:spPr>
        <p:txBody>
          <a:bodyPr/>
          <a:lstStyle/>
          <a:p>
            <a:pPr eaLnBrk="1" hangingPunct="1"/>
            <a:r>
              <a:rPr lang="en-US" altLang="ja-JP"/>
              <a:t>Hot spot contention</a:t>
            </a:r>
          </a:p>
        </p:txBody>
      </p:sp>
      <p:sp>
        <p:nvSpPr>
          <p:cNvPr id="43011" name="Rectangle 3"/>
          <p:cNvSpPr>
            <a:spLocks noGrp="1" noChangeArrowheads="1"/>
          </p:cNvSpPr>
          <p:nvPr>
            <p:ph type="body" idx="1"/>
          </p:nvPr>
        </p:nvSpPr>
        <p:spPr>
          <a:xfrm>
            <a:off x="457200" y="5291138"/>
            <a:ext cx="7875588" cy="839787"/>
          </a:xfrm>
        </p:spPr>
        <p:txBody>
          <a:bodyPr/>
          <a:lstStyle/>
          <a:p>
            <a:pPr eaLnBrk="1" hangingPunct="1">
              <a:lnSpc>
                <a:spcPct val="90000"/>
              </a:lnSpc>
            </a:pPr>
            <a:r>
              <a:rPr lang="en-US" altLang="ja-JP" sz="2600"/>
              <a:t>Buffer is saturated in the figure of t</a:t>
            </a:r>
            <a:r>
              <a:rPr lang="ja-JP" altLang="en-US" sz="2600"/>
              <a:t>ｒｅｅ</a:t>
            </a:r>
          </a:p>
          <a:p>
            <a:pPr eaLnBrk="1" hangingPunct="1">
              <a:lnSpc>
                <a:spcPct val="90000"/>
              </a:lnSpc>
              <a:buFont typeface="Wingdings" panose="05000000000000000000" pitchFamily="2" charset="2"/>
              <a:buNone/>
            </a:pPr>
            <a:r>
              <a:rPr lang="ja-JP" altLang="en-US" sz="2600"/>
              <a:t>   </a:t>
            </a:r>
            <a:r>
              <a:rPr lang="en-US" altLang="ja-JP" sz="2600"/>
              <a:t>(</a:t>
            </a:r>
            <a:r>
              <a:rPr lang="ja-JP" altLang="en-US" sz="2600"/>
              <a:t>Ｔｒｅｅ　Ｓａｔｕｒａｔｉｏｎ）</a:t>
            </a:r>
          </a:p>
        </p:txBody>
      </p:sp>
      <p:grpSp>
        <p:nvGrpSpPr>
          <p:cNvPr id="43012" name="Group 4"/>
          <p:cNvGrpSpPr>
            <a:grpSpLocks/>
          </p:cNvGrpSpPr>
          <p:nvPr/>
        </p:nvGrpSpPr>
        <p:grpSpPr bwMode="auto">
          <a:xfrm>
            <a:off x="3124200" y="1371600"/>
            <a:ext cx="762000" cy="3810000"/>
            <a:chOff x="1152" y="1008"/>
            <a:chExt cx="480" cy="2400"/>
          </a:xfrm>
        </p:grpSpPr>
        <p:grpSp>
          <p:nvGrpSpPr>
            <p:cNvPr id="43210" name="Group 5"/>
            <p:cNvGrpSpPr>
              <a:grpSpLocks/>
            </p:cNvGrpSpPr>
            <p:nvPr/>
          </p:nvGrpSpPr>
          <p:grpSpPr bwMode="auto">
            <a:xfrm>
              <a:off x="1152" y="1008"/>
              <a:ext cx="480" cy="528"/>
              <a:chOff x="1152" y="1056"/>
              <a:chExt cx="480" cy="528"/>
            </a:xfrm>
          </p:grpSpPr>
          <p:sp>
            <p:nvSpPr>
              <p:cNvPr id="43229" name="Rectangle 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230" name="Line 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31" name="Line 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32" name="Line 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33" name="Line 1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211" name="Group 11"/>
            <p:cNvGrpSpPr>
              <a:grpSpLocks/>
            </p:cNvGrpSpPr>
            <p:nvPr/>
          </p:nvGrpSpPr>
          <p:grpSpPr bwMode="auto">
            <a:xfrm>
              <a:off x="1152" y="1632"/>
              <a:ext cx="480" cy="528"/>
              <a:chOff x="1152" y="1056"/>
              <a:chExt cx="480" cy="528"/>
            </a:xfrm>
          </p:grpSpPr>
          <p:sp>
            <p:nvSpPr>
              <p:cNvPr id="43224" name="Rectangle 1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225" name="Line 1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26" name="Line 1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27" name="Line 1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28" name="Line 1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212" name="Group 17"/>
            <p:cNvGrpSpPr>
              <a:grpSpLocks/>
            </p:cNvGrpSpPr>
            <p:nvPr/>
          </p:nvGrpSpPr>
          <p:grpSpPr bwMode="auto">
            <a:xfrm>
              <a:off x="1152" y="2256"/>
              <a:ext cx="480" cy="528"/>
              <a:chOff x="1152" y="1056"/>
              <a:chExt cx="480" cy="528"/>
            </a:xfrm>
          </p:grpSpPr>
          <p:sp>
            <p:nvSpPr>
              <p:cNvPr id="43219" name="Rectangle 1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220" name="Line 1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21" name="Line 2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22" name="Line 2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23" name="Line 2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213" name="Group 23"/>
            <p:cNvGrpSpPr>
              <a:grpSpLocks/>
            </p:cNvGrpSpPr>
            <p:nvPr/>
          </p:nvGrpSpPr>
          <p:grpSpPr bwMode="auto">
            <a:xfrm>
              <a:off x="1152" y="2880"/>
              <a:ext cx="480" cy="528"/>
              <a:chOff x="1152" y="1056"/>
              <a:chExt cx="480" cy="528"/>
            </a:xfrm>
          </p:grpSpPr>
          <p:sp>
            <p:nvSpPr>
              <p:cNvPr id="43214" name="Rectangle 2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215" name="Line 2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16" name="Line 2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17" name="Line 2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18" name="Line 2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43013" name="Group 29"/>
          <p:cNvGrpSpPr>
            <a:grpSpLocks/>
          </p:cNvGrpSpPr>
          <p:nvPr/>
        </p:nvGrpSpPr>
        <p:grpSpPr bwMode="auto">
          <a:xfrm>
            <a:off x="6629400" y="1371600"/>
            <a:ext cx="762000" cy="3810000"/>
            <a:chOff x="1152" y="1008"/>
            <a:chExt cx="480" cy="2400"/>
          </a:xfrm>
        </p:grpSpPr>
        <p:grpSp>
          <p:nvGrpSpPr>
            <p:cNvPr id="43186" name="Group 30"/>
            <p:cNvGrpSpPr>
              <a:grpSpLocks/>
            </p:cNvGrpSpPr>
            <p:nvPr/>
          </p:nvGrpSpPr>
          <p:grpSpPr bwMode="auto">
            <a:xfrm>
              <a:off x="1152" y="1008"/>
              <a:ext cx="480" cy="528"/>
              <a:chOff x="1152" y="1056"/>
              <a:chExt cx="480" cy="528"/>
            </a:xfrm>
          </p:grpSpPr>
          <p:sp>
            <p:nvSpPr>
              <p:cNvPr id="43205"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206"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07"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08"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09"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187" name="Group 36"/>
            <p:cNvGrpSpPr>
              <a:grpSpLocks/>
            </p:cNvGrpSpPr>
            <p:nvPr/>
          </p:nvGrpSpPr>
          <p:grpSpPr bwMode="auto">
            <a:xfrm>
              <a:off x="1152" y="1632"/>
              <a:ext cx="480" cy="528"/>
              <a:chOff x="1152" y="1056"/>
              <a:chExt cx="480" cy="528"/>
            </a:xfrm>
          </p:grpSpPr>
          <p:sp>
            <p:nvSpPr>
              <p:cNvPr id="43200"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201"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02"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03"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204"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188" name="Group 42"/>
            <p:cNvGrpSpPr>
              <a:grpSpLocks/>
            </p:cNvGrpSpPr>
            <p:nvPr/>
          </p:nvGrpSpPr>
          <p:grpSpPr bwMode="auto">
            <a:xfrm>
              <a:off x="1152" y="2256"/>
              <a:ext cx="480" cy="528"/>
              <a:chOff x="1152" y="1056"/>
              <a:chExt cx="480" cy="528"/>
            </a:xfrm>
          </p:grpSpPr>
          <p:sp>
            <p:nvSpPr>
              <p:cNvPr id="43195"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96"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97"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98"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99"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189" name="Group 48"/>
            <p:cNvGrpSpPr>
              <a:grpSpLocks/>
            </p:cNvGrpSpPr>
            <p:nvPr/>
          </p:nvGrpSpPr>
          <p:grpSpPr bwMode="auto">
            <a:xfrm>
              <a:off x="1152" y="2880"/>
              <a:ext cx="480" cy="528"/>
              <a:chOff x="1152" y="1056"/>
              <a:chExt cx="480" cy="528"/>
            </a:xfrm>
          </p:grpSpPr>
          <p:sp>
            <p:nvSpPr>
              <p:cNvPr id="43190" name="Rectangle 4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91" name="Line 5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92" name="Line 5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93" name="Line 5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94" name="Line 5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43014" name="Group 54"/>
          <p:cNvGrpSpPr>
            <a:grpSpLocks/>
          </p:cNvGrpSpPr>
          <p:nvPr/>
        </p:nvGrpSpPr>
        <p:grpSpPr bwMode="auto">
          <a:xfrm>
            <a:off x="4876800" y="1371600"/>
            <a:ext cx="762000" cy="3810000"/>
            <a:chOff x="1152" y="1008"/>
            <a:chExt cx="480" cy="2400"/>
          </a:xfrm>
        </p:grpSpPr>
        <p:grpSp>
          <p:nvGrpSpPr>
            <p:cNvPr id="43162" name="Group 55"/>
            <p:cNvGrpSpPr>
              <a:grpSpLocks/>
            </p:cNvGrpSpPr>
            <p:nvPr/>
          </p:nvGrpSpPr>
          <p:grpSpPr bwMode="auto">
            <a:xfrm>
              <a:off x="1152" y="1008"/>
              <a:ext cx="480" cy="528"/>
              <a:chOff x="1152" y="1056"/>
              <a:chExt cx="480" cy="528"/>
            </a:xfrm>
          </p:grpSpPr>
          <p:sp>
            <p:nvSpPr>
              <p:cNvPr id="43181"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82"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83"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84"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85"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163" name="Group 61"/>
            <p:cNvGrpSpPr>
              <a:grpSpLocks/>
            </p:cNvGrpSpPr>
            <p:nvPr/>
          </p:nvGrpSpPr>
          <p:grpSpPr bwMode="auto">
            <a:xfrm>
              <a:off x="1152" y="1632"/>
              <a:ext cx="480" cy="528"/>
              <a:chOff x="1152" y="1056"/>
              <a:chExt cx="480" cy="528"/>
            </a:xfrm>
          </p:grpSpPr>
          <p:sp>
            <p:nvSpPr>
              <p:cNvPr id="43176"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77"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78"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79"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80"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164" name="Group 67"/>
            <p:cNvGrpSpPr>
              <a:grpSpLocks/>
            </p:cNvGrpSpPr>
            <p:nvPr/>
          </p:nvGrpSpPr>
          <p:grpSpPr bwMode="auto">
            <a:xfrm>
              <a:off x="1152" y="2256"/>
              <a:ext cx="480" cy="528"/>
              <a:chOff x="1152" y="1056"/>
              <a:chExt cx="480" cy="528"/>
            </a:xfrm>
          </p:grpSpPr>
          <p:sp>
            <p:nvSpPr>
              <p:cNvPr id="43171"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72"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73"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74"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75"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165" name="Group 73"/>
            <p:cNvGrpSpPr>
              <a:grpSpLocks/>
            </p:cNvGrpSpPr>
            <p:nvPr/>
          </p:nvGrpSpPr>
          <p:grpSpPr bwMode="auto">
            <a:xfrm>
              <a:off x="1152" y="2880"/>
              <a:ext cx="480" cy="528"/>
              <a:chOff x="1152" y="1056"/>
              <a:chExt cx="480" cy="528"/>
            </a:xfrm>
          </p:grpSpPr>
          <p:sp>
            <p:nvSpPr>
              <p:cNvPr id="43166" name="Rectangle 7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67" name="Line 7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68" name="Line 7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69" name="Line 7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70" name="Line 7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43015" name="Group 79"/>
          <p:cNvGrpSpPr>
            <a:grpSpLocks/>
          </p:cNvGrpSpPr>
          <p:nvPr/>
        </p:nvGrpSpPr>
        <p:grpSpPr bwMode="auto">
          <a:xfrm>
            <a:off x="3886200" y="1600200"/>
            <a:ext cx="990600" cy="3352800"/>
            <a:chOff x="2016" y="1008"/>
            <a:chExt cx="624" cy="2112"/>
          </a:xfrm>
        </p:grpSpPr>
        <p:sp>
          <p:nvSpPr>
            <p:cNvPr id="43154" name="Line 8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5" name="Line 8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6" name="Line 8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7" name="Line 8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8" name="Line 8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9" name="Line 8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60" name="Line 8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61" name="Line 8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6" name="Group 88"/>
          <p:cNvGrpSpPr>
            <a:grpSpLocks/>
          </p:cNvGrpSpPr>
          <p:nvPr/>
        </p:nvGrpSpPr>
        <p:grpSpPr bwMode="auto">
          <a:xfrm>
            <a:off x="5638800" y="1600200"/>
            <a:ext cx="990600" cy="3352800"/>
            <a:chOff x="2016" y="1008"/>
            <a:chExt cx="624" cy="2112"/>
          </a:xfrm>
        </p:grpSpPr>
        <p:sp>
          <p:nvSpPr>
            <p:cNvPr id="43146" name="Line 8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7" name="Line 9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8" name="Line 9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9" name="Line 9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0" name="Line 9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1" name="Line 9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2" name="Line 9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53" name="Line 9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7" name="Group 97"/>
          <p:cNvGrpSpPr>
            <a:grpSpLocks/>
          </p:cNvGrpSpPr>
          <p:nvPr/>
        </p:nvGrpSpPr>
        <p:grpSpPr bwMode="auto">
          <a:xfrm>
            <a:off x="2133600" y="1600200"/>
            <a:ext cx="990600" cy="3352800"/>
            <a:chOff x="2016" y="1008"/>
            <a:chExt cx="624" cy="2112"/>
          </a:xfrm>
        </p:grpSpPr>
        <p:sp>
          <p:nvSpPr>
            <p:cNvPr id="43138" name="Line 98"/>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39" name="Line 99"/>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0" name="Line 100"/>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1" name="Line 101"/>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2" name="Line 102"/>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3" name="Line 103"/>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4" name="Line 104"/>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145" name="Line 105"/>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8" name="Group 106"/>
          <p:cNvGrpSpPr>
            <a:grpSpLocks/>
          </p:cNvGrpSpPr>
          <p:nvPr/>
        </p:nvGrpSpPr>
        <p:grpSpPr bwMode="auto">
          <a:xfrm>
            <a:off x="1219200" y="1371600"/>
            <a:ext cx="641350" cy="3810000"/>
            <a:chOff x="336" y="864"/>
            <a:chExt cx="404" cy="2400"/>
          </a:xfrm>
        </p:grpSpPr>
        <p:sp>
          <p:nvSpPr>
            <p:cNvPr id="43130" name="Text Box 10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43131" name="Text Box 10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43132" name="Text Box 10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43133" name="Text Box 11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43134" name="Text Box 11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43135" name="Text Box 11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43136" name="Text Box 11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43137" name="Text Box 11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43019" name="Group 115"/>
          <p:cNvGrpSpPr>
            <a:grpSpLocks/>
          </p:cNvGrpSpPr>
          <p:nvPr/>
        </p:nvGrpSpPr>
        <p:grpSpPr bwMode="auto">
          <a:xfrm>
            <a:off x="6934200" y="1447800"/>
            <a:ext cx="304800" cy="3581400"/>
            <a:chOff x="4368" y="912"/>
            <a:chExt cx="192" cy="2256"/>
          </a:xfrm>
        </p:grpSpPr>
        <p:grpSp>
          <p:nvGrpSpPr>
            <p:cNvPr id="43102" name="Group 116"/>
            <p:cNvGrpSpPr>
              <a:grpSpLocks/>
            </p:cNvGrpSpPr>
            <p:nvPr/>
          </p:nvGrpSpPr>
          <p:grpSpPr bwMode="auto">
            <a:xfrm>
              <a:off x="4368" y="2208"/>
              <a:ext cx="192" cy="384"/>
              <a:chOff x="4368" y="912"/>
              <a:chExt cx="192" cy="384"/>
            </a:xfrm>
          </p:grpSpPr>
          <p:grpSp>
            <p:nvGrpSpPr>
              <p:cNvPr id="43124" name="Group 117"/>
              <p:cNvGrpSpPr>
                <a:grpSpLocks/>
              </p:cNvGrpSpPr>
              <p:nvPr/>
            </p:nvGrpSpPr>
            <p:grpSpPr bwMode="auto">
              <a:xfrm>
                <a:off x="4368" y="912"/>
                <a:ext cx="192" cy="144"/>
                <a:chOff x="4176" y="240"/>
                <a:chExt cx="192" cy="144"/>
              </a:xfrm>
            </p:grpSpPr>
            <p:sp>
              <p:nvSpPr>
                <p:cNvPr id="43128" name="Rectangle 118"/>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29" name="Line 119"/>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125" name="Group 120"/>
              <p:cNvGrpSpPr>
                <a:grpSpLocks/>
              </p:cNvGrpSpPr>
              <p:nvPr/>
            </p:nvGrpSpPr>
            <p:grpSpPr bwMode="auto">
              <a:xfrm>
                <a:off x="4368" y="1152"/>
                <a:ext cx="192" cy="144"/>
                <a:chOff x="4176" y="240"/>
                <a:chExt cx="192" cy="144"/>
              </a:xfrm>
            </p:grpSpPr>
            <p:sp>
              <p:nvSpPr>
                <p:cNvPr id="43126" name="Rectangle 121"/>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27" name="Line 122"/>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103" name="Group 123"/>
            <p:cNvGrpSpPr>
              <a:grpSpLocks/>
            </p:cNvGrpSpPr>
            <p:nvPr/>
          </p:nvGrpSpPr>
          <p:grpSpPr bwMode="auto">
            <a:xfrm>
              <a:off x="4368" y="1584"/>
              <a:ext cx="192" cy="384"/>
              <a:chOff x="4368" y="912"/>
              <a:chExt cx="192" cy="384"/>
            </a:xfrm>
          </p:grpSpPr>
          <p:grpSp>
            <p:nvGrpSpPr>
              <p:cNvPr id="43118" name="Group 124"/>
              <p:cNvGrpSpPr>
                <a:grpSpLocks/>
              </p:cNvGrpSpPr>
              <p:nvPr/>
            </p:nvGrpSpPr>
            <p:grpSpPr bwMode="auto">
              <a:xfrm>
                <a:off x="4368" y="912"/>
                <a:ext cx="192" cy="144"/>
                <a:chOff x="4176" y="240"/>
                <a:chExt cx="192" cy="144"/>
              </a:xfrm>
            </p:grpSpPr>
            <p:sp>
              <p:nvSpPr>
                <p:cNvPr id="43122" name="Rectangle 125"/>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23" name="Line 126"/>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119" name="Group 127"/>
              <p:cNvGrpSpPr>
                <a:grpSpLocks/>
              </p:cNvGrpSpPr>
              <p:nvPr/>
            </p:nvGrpSpPr>
            <p:grpSpPr bwMode="auto">
              <a:xfrm>
                <a:off x="4368" y="1152"/>
                <a:ext cx="192" cy="144"/>
                <a:chOff x="4176" y="240"/>
                <a:chExt cx="192" cy="144"/>
              </a:xfrm>
            </p:grpSpPr>
            <p:sp>
              <p:nvSpPr>
                <p:cNvPr id="43120" name="Rectangle 128"/>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21" name="Line 129"/>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104" name="Group 130"/>
            <p:cNvGrpSpPr>
              <a:grpSpLocks/>
            </p:cNvGrpSpPr>
            <p:nvPr/>
          </p:nvGrpSpPr>
          <p:grpSpPr bwMode="auto">
            <a:xfrm>
              <a:off x="4368" y="912"/>
              <a:ext cx="192" cy="384"/>
              <a:chOff x="4368" y="912"/>
              <a:chExt cx="192" cy="384"/>
            </a:xfrm>
          </p:grpSpPr>
          <p:grpSp>
            <p:nvGrpSpPr>
              <p:cNvPr id="43112" name="Group 131"/>
              <p:cNvGrpSpPr>
                <a:grpSpLocks/>
              </p:cNvGrpSpPr>
              <p:nvPr/>
            </p:nvGrpSpPr>
            <p:grpSpPr bwMode="auto">
              <a:xfrm>
                <a:off x="4368" y="912"/>
                <a:ext cx="192" cy="144"/>
                <a:chOff x="4176" y="240"/>
                <a:chExt cx="192" cy="144"/>
              </a:xfrm>
            </p:grpSpPr>
            <p:sp>
              <p:nvSpPr>
                <p:cNvPr id="43116" name="Rectangle 132"/>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17" name="Line 133"/>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113" name="Group 134"/>
              <p:cNvGrpSpPr>
                <a:grpSpLocks/>
              </p:cNvGrpSpPr>
              <p:nvPr/>
            </p:nvGrpSpPr>
            <p:grpSpPr bwMode="auto">
              <a:xfrm>
                <a:off x="4368" y="1152"/>
                <a:ext cx="192" cy="144"/>
                <a:chOff x="4176" y="240"/>
                <a:chExt cx="192" cy="144"/>
              </a:xfrm>
            </p:grpSpPr>
            <p:sp>
              <p:nvSpPr>
                <p:cNvPr id="43114" name="Rectangle 135"/>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15" name="Line 136"/>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105" name="Group 137"/>
            <p:cNvGrpSpPr>
              <a:grpSpLocks/>
            </p:cNvGrpSpPr>
            <p:nvPr/>
          </p:nvGrpSpPr>
          <p:grpSpPr bwMode="auto">
            <a:xfrm>
              <a:off x="4368" y="2784"/>
              <a:ext cx="192" cy="384"/>
              <a:chOff x="4368" y="912"/>
              <a:chExt cx="192" cy="384"/>
            </a:xfrm>
          </p:grpSpPr>
          <p:grpSp>
            <p:nvGrpSpPr>
              <p:cNvPr id="43106" name="Group 138"/>
              <p:cNvGrpSpPr>
                <a:grpSpLocks/>
              </p:cNvGrpSpPr>
              <p:nvPr/>
            </p:nvGrpSpPr>
            <p:grpSpPr bwMode="auto">
              <a:xfrm>
                <a:off x="4368" y="912"/>
                <a:ext cx="192" cy="144"/>
                <a:chOff x="4176" y="240"/>
                <a:chExt cx="192" cy="144"/>
              </a:xfrm>
            </p:grpSpPr>
            <p:sp>
              <p:nvSpPr>
                <p:cNvPr id="43110" name="Rectangle 139"/>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11" name="Line 140"/>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107" name="Group 141"/>
              <p:cNvGrpSpPr>
                <a:grpSpLocks/>
              </p:cNvGrpSpPr>
              <p:nvPr/>
            </p:nvGrpSpPr>
            <p:grpSpPr bwMode="auto">
              <a:xfrm>
                <a:off x="4368" y="1152"/>
                <a:ext cx="192" cy="144"/>
                <a:chOff x="4176" y="240"/>
                <a:chExt cx="192" cy="144"/>
              </a:xfrm>
            </p:grpSpPr>
            <p:sp>
              <p:nvSpPr>
                <p:cNvPr id="43108" name="Rectangle 142"/>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09" name="Line 143"/>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grpSp>
        <p:nvGrpSpPr>
          <p:cNvPr id="43020" name="Group 144"/>
          <p:cNvGrpSpPr>
            <a:grpSpLocks/>
          </p:cNvGrpSpPr>
          <p:nvPr/>
        </p:nvGrpSpPr>
        <p:grpSpPr bwMode="auto">
          <a:xfrm>
            <a:off x="5181600" y="1447800"/>
            <a:ext cx="304800" cy="3581400"/>
            <a:chOff x="4368" y="912"/>
            <a:chExt cx="192" cy="2256"/>
          </a:xfrm>
        </p:grpSpPr>
        <p:grpSp>
          <p:nvGrpSpPr>
            <p:cNvPr id="43074" name="Group 145"/>
            <p:cNvGrpSpPr>
              <a:grpSpLocks/>
            </p:cNvGrpSpPr>
            <p:nvPr/>
          </p:nvGrpSpPr>
          <p:grpSpPr bwMode="auto">
            <a:xfrm>
              <a:off x="4368" y="2208"/>
              <a:ext cx="192" cy="384"/>
              <a:chOff x="4368" y="912"/>
              <a:chExt cx="192" cy="384"/>
            </a:xfrm>
          </p:grpSpPr>
          <p:grpSp>
            <p:nvGrpSpPr>
              <p:cNvPr id="43096" name="Group 146"/>
              <p:cNvGrpSpPr>
                <a:grpSpLocks/>
              </p:cNvGrpSpPr>
              <p:nvPr/>
            </p:nvGrpSpPr>
            <p:grpSpPr bwMode="auto">
              <a:xfrm>
                <a:off x="4368" y="912"/>
                <a:ext cx="192" cy="144"/>
                <a:chOff x="4176" y="240"/>
                <a:chExt cx="192" cy="144"/>
              </a:xfrm>
            </p:grpSpPr>
            <p:sp>
              <p:nvSpPr>
                <p:cNvPr id="43100" name="Rectangle 147"/>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01" name="Line 148"/>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097" name="Group 149"/>
              <p:cNvGrpSpPr>
                <a:grpSpLocks/>
              </p:cNvGrpSpPr>
              <p:nvPr/>
            </p:nvGrpSpPr>
            <p:grpSpPr bwMode="auto">
              <a:xfrm>
                <a:off x="4368" y="1152"/>
                <a:ext cx="192" cy="144"/>
                <a:chOff x="4176" y="240"/>
                <a:chExt cx="192" cy="144"/>
              </a:xfrm>
            </p:grpSpPr>
            <p:sp>
              <p:nvSpPr>
                <p:cNvPr id="43098" name="Rectangle 150"/>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99" name="Line 151"/>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075" name="Group 152"/>
            <p:cNvGrpSpPr>
              <a:grpSpLocks/>
            </p:cNvGrpSpPr>
            <p:nvPr/>
          </p:nvGrpSpPr>
          <p:grpSpPr bwMode="auto">
            <a:xfrm>
              <a:off x="4368" y="1584"/>
              <a:ext cx="192" cy="384"/>
              <a:chOff x="4368" y="912"/>
              <a:chExt cx="192" cy="384"/>
            </a:xfrm>
          </p:grpSpPr>
          <p:grpSp>
            <p:nvGrpSpPr>
              <p:cNvPr id="43090" name="Group 153"/>
              <p:cNvGrpSpPr>
                <a:grpSpLocks/>
              </p:cNvGrpSpPr>
              <p:nvPr/>
            </p:nvGrpSpPr>
            <p:grpSpPr bwMode="auto">
              <a:xfrm>
                <a:off x="4368" y="912"/>
                <a:ext cx="192" cy="144"/>
                <a:chOff x="4176" y="240"/>
                <a:chExt cx="192" cy="144"/>
              </a:xfrm>
            </p:grpSpPr>
            <p:sp>
              <p:nvSpPr>
                <p:cNvPr id="43094" name="Rectangle 154"/>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95" name="Line 155"/>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091" name="Group 156"/>
              <p:cNvGrpSpPr>
                <a:grpSpLocks/>
              </p:cNvGrpSpPr>
              <p:nvPr/>
            </p:nvGrpSpPr>
            <p:grpSpPr bwMode="auto">
              <a:xfrm>
                <a:off x="4368" y="1152"/>
                <a:ext cx="192" cy="144"/>
                <a:chOff x="4176" y="240"/>
                <a:chExt cx="192" cy="144"/>
              </a:xfrm>
            </p:grpSpPr>
            <p:sp>
              <p:nvSpPr>
                <p:cNvPr id="43092" name="Rectangle 157"/>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93" name="Line 158"/>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076" name="Group 159"/>
            <p:cNvGrpSpPr>
              <a:grpSpLocks/>
            </p:cNvGrpSpPr>
            <p:nvPr/>
          </p:nvGrpSpPr>
          <p:grpSpPr bwMode="auto">
            <a:xfrm>
              <a:off x="4368" y="912"/>
              <a:ext cx="192" cy="384"/>
              <a:chOff x="4368" y="912"/>
              <a:chExt cx="192" cy="384"/>
            </a:xfrm>
          </p:grpSpPr>
          <p:grpSp>
            <p:nvGrpSpPr>
              <p:cNvPr id="43084" name="Group 160"/>
              <p:cNvGrpSpPr>
                <a:grpSpLocks/>
              </p:cNvGrpSpPr>
              <p:nvPr/>
            </p:nvGrpSpPr>
            <p:grpSpPr bwMode="auto">
              <a:xfrm>
                <a:off x="4368" y="912"/>
                <a:ext cx="192" cy="144"/>
                <a:chOff x="4176" y="240"/>
                <a:chExt cx="192" cy="144"/>
              </a:xfrm>
            </p:grpSpPr>
            <p:sp>
              <p:nvSpPr>
                <p:cNvPr id="43088" name="Rectangle 161"/>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89" name="Line 162"/>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085" name="Group 163"/>
              <p:cNvGrpSpPr>
                <a:grpSpLocks/>
              </p:cNvGrpSpPr>
              <p:nvPr/>
            </p:nvGrpSpPr>
            <p:grpSpPr bwMode="auto">
              <a:xfrm>
                <a:off x="4368" y="1152"/>
                <a:ext cx="192" cy="144"/>
                <a:chOff x="4176" y="240"/>
                <a:chExt cx="192" cy="144"/>
              </a:xfrm>
            </p:grpSpPr>
            <p:sp>
              <p:nvSpPr>
                <p:cNvPr id="43086" name="Rectangle 164"/>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87" name="Line 165"/>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077" name="Group 166"/>
            <p:cNvGrpSpPr>
              <a:grpSpLocks/>
            </p:cNvGrpSpPr>
            <p:nvPr/>
          </p:nvGrpSpPr>
          <p:grpSpPr bwMode="auto">
            <a:xfrm>
              <a:off x="4368" y="2784"/>
              <a:ext cx="192" cy="384"/>
              <a:chOff x="4368" y="912"/>
              <a:chExt cx="192" cy="384"/>
            </a:xfrm>
          </p:grpSpPr>
          <p:grpSp>
            <p:nvGrpSpPr>
              <p:cNvPr id="43078" name="Group 167"/>
              <p:cNvGrpSpPr>
                <a:grpSpLocks/>
              </p:cNvGrpSpPr>
              <p:nvPr/>
            </p:nvGrpSpPr>
            <p:grpSpPr bwMode="auto">
              <a:xfrm>
                <a:off x="4368" y="912"/>
                <a:ext cx="192" cy="144"/>
                <a:chOff x="4176" y="240"/>
                <a:chExt cx="192" cy="144"/>
              </a:xfrm>
            </p:grpSpPr>
            <p:sp>
              <p:nvSpPr>
                <p:cNvPr id="43082" name="Rectangle 168"/>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83" name="Line 169"/>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079" name="Group 170"/>
              <p:cNvGrpSpPr>
                <a:grpSpLocks/>
              </p:cNvGrpSpPr>
              <p:nvPr/>
            </p:nvGrpSpPr>
            <p:grpSpPr bwMode="auto">
              <a:xfrm>
                <a:off x="4368" y="1152"/>
                <a:ext cx="192" cy="144"/>
                <a:chOff x="4176" y="240"/>
                <a:chExt cx="192" cy="144"/>
              </a:xfrm>
            </p:grpSpPr>
            <p:sp>
              <p:nvSpPr>
                <p:cNvPr id="43080" name="Rectangle 171"/>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81" name="Line 172"/>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grpSp>
        <p:nvGrpSpPr>
          <p:cNvPr id="43021" name="Group 173"/>
          <p:cNvGrpSpPr>
            <a:grpSpLocks/>
          </p:cNvGrpSpPr>
          <p:nvPr/>
        </p:nvGrpSpPr>
        <p:grpSpPr bwMode="auto">
          <a:xfrm>
            <a:off x="3429000" y="1447800"/>
            <a:ext cx="304800" cy="3581400"/>
            <a:chOff x="4368" y="912"/>
            <a:chExt cx="192" cy="2256"/>
          </a:xfrm>
        </p:grpSpPr>
        <p:grpSp>
          <p:nvGrpSpPr>
            <p:cNvPr id="43046" name="Group 174"/>
            <p:cNvGrpSpPr>
              <a:grpSpLocks/>
            </p:cNvGrpSpPr>
            <p:nvPr/>
          </p:nvGrpSpPr>
          <p:grpSpPr bwMode="auto">
            <a:xfrm>
              <a:off x="4368" y="2208"/>
              <a:ext cx="192" cy="384"/>
              <a:chOff x="4368" y="912"/>
              <a:chExt cx="192" cy="384"/>
            </a:xfrm>
          </p:grpSpPr>
          <p:grpSp>
            <p:nvGrpSpPr>
              <p:cNvPr id="43068" name="Group 175"/>
              <p:cNvGrpSpPr>
                <a:grpSpLocks/>
              </p:cNvGrpSpPr>
              <p:nvPr/>
            </p:nvGrpSpPr>
            <p:grpSpPr bwMode="auto">
              <a:xfrm>
                <a:off x="4368" y="912"/>
                <a:ext cx="192" cy="144"/>
                <a:chOff x="4176" y="240"/>
                <a:chExt cx="192" cy="144"/>
              </a:xfrm>
            </p:grpSpPr>
            <p:sp>
              <p:nvSpPr>
                <p:cNvPr id="43072" name="Rectangle 176"/>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73" name="Line 177"/>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069" name="Group 178"/>
              <p:cNvGrpSpPr>
                <a:grpSpLocks/>
              </p:cNvGrpSpPr>
              <p:nvPr/>
            </p:nvGrpSpPr>
            <p:grpSpPr bwMode="auto">
              <a:xfrm>
                <a:off x="4368" y="1152"/>
                <a:ext cx="192" cy="144"/>
                <a:chOff x="4176" y="240"/>
                <a:chExt cx="192" cy="144"/>
              </a:xfrm>
            </p:grpSpPr>
            <p:sp>
              <p:nvSpPr>
                <p:cNvPr id="43070" name="Rectangle 179"/>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71" name="Line 180"/>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047" name="Group 181"/>
            <p:cNvGrpSpPr>
              <a:grpSpLocks/>
            </p:cNvGrpSpPr>
            <p:nvPr/>
          </p:nvGrpSpPr>
          <p:grpSpPr bwMode="auto">
            <a:xfrm>
              <a:off x="4368" y="1584"/>
              <a:ext cx="192" cy="384"/>
              <a:chOff x="4368" y="912"/>
              <a:chExt cx="192" cy="384"/>
            </a:xfrm>
          </p:grpSpPr>
          <p:grpSp>
            <p:nvGrpSpPr>
              <p:cNvPr id="43062" name="Group 182"/>
              <p:cNvGrpSpPr>
                <a:grpSpLocks/>
              </p:cNvGrpSpPr>
              <p:nvPr/>
            </p:nvGrpSpPr>
            <p:grpSpPr bwMode="auto">
              <a:xfrm>
                <a:off x="4368" y="912"/>
                <a:ext cx="192" cy="144"/>
                <a:chOff x="4176" y="240"/>
                <a:chExt cx="192" cy="144"/>
              </a:xfrm>
            </p:grpSpPr>
            <p:sp>
              <p:nvSpPr>
                <p:cNvPr id="43066" name="Rectangle 183"/>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67" name="Line 184"/>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063" name="Group 185"/>
              <p:cNvGrpSpPr>
                <a:grpSpLocks/>
              </p:cNvGrpSpPr>
              <p:nvPr/>
            </p:nvGrpSpPr>
            <p:grpSpPr bwMode="auto">
              <a:xfrm>
                <a:off x="4368" y="1152"/>
                <a:ext cx="192" cy="144"/>
                <a:chOff x="4176" y="240"/>
                <a:chExt cx="192" cy="144"/>
              </a:xfrm>
            </p:grpSpPr>
            <p:sp>
              <p:nvSpPr>
                <p:cNvPr id="43064" name="Rectangle 186"/>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65" name="Line 187"/>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048" name="Group 188"/>
            <p:cNvGrpSpPr>
              <a:grpSpLocks/>
            </p:cNvGrpSpPr>
            <p:nvPr/>
          </p:nvGrpSpPr>
          <p:grpSpPr bwMode="auto">
            <a:xfrm>
              <a:off x="4368" y="912"/>
              <a:ext cx="192" cy="384"/>
              <a:chOff x="4368" y="912"/>
              <a:chExt cx="192" cy="384"/>
            </a:xfrm>
          </p:grpSpPr>
          <p:grpSp>
            <p:nvGrpSpPr>
              <p:cNvPr id="43056" name="Group 189"/>
              <p:cNvGrpSpPr>
                <a:grpSpLocks/>
              </p:cNvGrpSpPr>
              <p:nvPr/>
            </p:nvGrpSpPr>
            <p:grpSpPr bwMode="auto">
              <a:xfrm>
                <a:off x="4368" y="912"/>
                <a:ext cx="192" cy="144"/>
                <a:chOff x="4176" y="240"/>
                <a:chExt cx="192" cy="144"/>
              </a:xfrm>
            </p:grpSpPr>
            <p:sp>
              <p:nvSpPr>
                <p:cNvPr id="43060" name="Rectangle 190"/>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61" name="Line 191"/>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057" name="Group 192"/>
              <p:cNvGrpSpPr>
                <a:grpSpLocks/>
              </p:cNvGrpSpPr>
              <p:nvPr/>
            </p:nvGrpSpPr>
            <p:grpSpPr bwMode="auto">
              <a:xfrm>
                <a:off x="4368" y="1152"/>
                <a:ext cx="192" cy="144"/>
                <a:chOff x="4176" y="240"/>
                <a:chExt cx="192" cy="144"/>
              </a:xfrm>
            </p:grpSpPr>
            <p:sp>
              <p:nvSpPr>
                <p:cNvPr id="43058" name="Rectangle 193"/>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59" name="Line 194"/>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43049" name="Group 195"/>
            <p:cNvGrpSpPr>
              <a:grpSpLocks/>
            </p:cNvGrpSpPr>
            <p:nvPr/>
          </p:nvGrpSpPr>
          <p:grpSpPr bwMode="auto">
            <a:xfrm>
              <a:off x="4368" y="2784"/>
              <a:ext cx="192" cy="384"/>
              <a:chOff x="4368" y="912"/>
              <a:chExt cx="192" cy="384"/>
            </a:xfrm>
          </p:grpSpPr>
          <p:grpSp>
            <p:nvGrpSpPr>
              <p:cNvPr id="43050" name="Group 196"/>
              <p:cNvGrpSpPr>
                <a:grpSpLocks/>
              </p:cNvGrpSpPr>
              <p:nvPr/>
            </p:nvGrpSpPr>
            <p:grpSpPr bwMode="auto">
              <a:xfrm>
                <a:off x="4368" y="912"/>
                <a:ext cx="192" cy="144"/>
                <a:chOff x="4176" y="240"/>
                <a:chExt cx="192" cy="144"/>
              </a:xfrm>
            </p:grpSpPr>
            <p:sp>
              <p:nvSpPr>
                <p:cNvPr id="43054" name="Rectangle 197"/>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55" name="Line 198"/>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3051" name="Group 199"/>
              <p:cNvGrpSpPr>
                <a:grpSpLocks/>
              </p:cNvGrpSpPr>
              <p:nvPr/>
            </p:nvGrpSpPr>
            <p:grpSpPr bwMode="auto">
              <a:xfrm>
                <a:off x="4368" y="1152"/>
                <a:ext cx="192" cy="144"/>
                <a:chOff x="4176" y="240"/>
                <a:chExt cx="192" cy="144"/>
              </a:xfrm>
            </p:grpSpPr>
            <p:sp>
              <p:nvSpPr>
                <p:cNvPr id="43052" name="Rectangle 200"/>
                <p:cNvSpPr>
                  <a:spLocks noChangeArrowheads="1"/>
                </p:cNvSpPr>
                <p:nvPr/>
              </p:nvSpPr>
              <p:spPr bwMode="auto">
                <a:xfrm>
                  <a:off x="4176" y="240"/>
                  <a:ext cx="192" cy="14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53" name="Line 201"/>
                <p:cNvSpPr>
                  <a:spLocks noChangeShapeType="1"/>
                </p:cNvSpPr>
                <p:nvPr/>
              </p:nvSpPr>
              <p:spPr bwMode="auto">
                <a:xfrm>
                  <a:off x="4272" y="240"/>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grpSp>
        <p:nvGrpSpPr>
          <p:cNvPr id="141514" name="Group 202"/>
          <p:cNvGrpSpPr>
            <a:grpSpLocks/>
          </p:cNvGrpSpPr>
          <p:nvPr/>
        </p:nvGrpSpPr>
        <p:grpSpPr bwMode="auto">
          <a:xfrm>
            <a:off x="6934200" y="1905000"/>
            <a:ext cx="228600" cy="76200"/>
            <a:chOff x="4368" y="1200"/>
            <a:chExt cx="144" cy="48"/>
          </a:xfrm>
        </p:grpSpPr>
        <p:sp>
          <p:nvSpPr>
            <p:cNvPr id="43044" name="Oval 203"/>
            <p:cNvSpPr>
              <a:spLocks noChangeArrowheads="1"/>
            </p:cNvSpPr>
            <p:nvPr/>
          </p:nvSpPr>
          <p:spPr bwMode="auto">
            <a:xfrm>
              <a:off x="4464"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45" name="Oval 204"/>
            <p:cNvSpPr>
              <a:spLocks noChangeArrowheads="1"/>
            </p:cNvSpPr>
            <p:nvPr/>
          </p:nvSpPr>
          <p:spPr bwMode="auto">
            <a:xfrm>
              <a:off x="4368"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1517" name="Group 205"/>
          <p:cNvGrpSpPr>
            <a:grpSpLocks/>
          </p:cNvGrpSpPr>
          <p:nvPr/>
        </p:nvGrpSpPr>
        <p:grpSpPr bwMode="auto">
          <a:xfrm>
            <a:off x="5257800" y="1524000"/>
            <a:ext cx="228600" cy="2133600"/>
            <a:chOff x="3312" y="960"/>
            <a:chExt cx="144" cy="1344"/>
          </a:xfrm>
        </p:grpSpPr>
        <p:grpSp>
          <p:nvGrpSpPr>
            <p:cNvPr id="43038" name="Group 206"/>
            <p:cNvGrpSpPr>
              <a:grpSpLocks/>
            </p:cNvGrpSpPr>
            <p:nvPr/>
          </p:nvGrpSpPr>
          <p:grpSpPr bwMode="auto">
            <a:xfrm>
              <a:off x="3312" y="2256"/>
              <a:ext cx="144" cy="48"/>
              <a:chOff x="4368" y="1200"/>
              <a:chExt cx="144" cy="48"/>
            </a:xfrm>
          </p:grpSpPr>
          <p:sp>
            <p:nvSpPr>
              <p:cNvPr id="43042" name="Oval 207"/>
              <p:cNvSpPr>
                <a:spLocks noChangeArrowheads="1"/>
              </p:cNvSpPr>
              <p:nvPr/>
            </p:nvSpPr>
            <p:spPr bwMode="auto">
              <a:xfrm>
                <a:off x="4464"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43" name="Oval 208"/>
              <p:cNvSpPr>
                <a:spLocks noChangeArrowheads="1"/>
              </p:cNvSpPr>
              <p:nvPr/>
            </p:nvSpPr>
            <p:spPr bwMode="auto">
              <a:xfrm>
                <a:off x="4368"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39" name="Group 209"/>
            <p:cNvGrpSpPr>
              <a:grpSpLocks/>
            </p:cNvGrpSpPr>
            <p:nvPr/>
          </p:nvGrpSpPr>
          <p:grpSpPr bwMode="auto">
            <a:xfrm>
              <a:off x="3312" y="960"/>
              <a:ext cx="144" cy="48"/>
              <a:chOff x="4368" y="1200"/>
              <a:chExt cx="144" cy="48"/>
            </a:xfrm>
          </p:grpSpPr>
          <p:sp>
            <p:nvSpPr>
              <p:cNvPr id="43040" name="Oval 210"/>
              <p:cNvSpPr>
                <a:spLocks noChangeArrowheads="1"/>
              </p:cNvSpPr>
              <p:nvPr/>
            </p:nvSpPr>
            <p:spPr bwMode="auto">
              <a:xfrm>
                <a:off x="4464"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41" name="Oval 211"/>
              <p:cNvSpPr>
                <a:spLocks noChangeArrowheads="1"/>
              </p:cNvSpPr>
              <p:nvPr/>
            </p:nvSpPr>
            <p:spPr bwMode="auto">
              <a:xfrm>
                <a:off x="4368"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grpSp>
        <p:nvGrpSpPr>
          <p:cNvPr id="141524" name="Group 212"/>
          <p:cNvGrpSpPr>
            <a:grpSpLocks/>
          </p:cNvGrpSpPr>
          <p:nvPr/>
        </p:nvGrpSpPr>
        <p:grpSpPr bwMode="auto">
          <a:xfrm>
            <a:off x="3505200" y="1524000"/>
            <a:ext cx="228600" cy="3048000"/>
            <a:chOff x="2208" y="960"/>
            <a:chExt cx="144" cy="1920"/>
          </a:xfrm>
        </p:grpSpPr>
        <p:grpSp>
          <p:nvGrpSpPr>
            <p:cNvPr id="43026" name="Group 213"/>
            <p:cNvGrpSpPr>
              <a:grpSpLocks/>
            </p:cNvGrpSpPr>
            <p:nvPr/>
          </p:nvGrpSpPr>
          <p:grpSpPr bwMode="auto">
            <a:xfrm>
              <a:off x="2208" y="1632"/>
              <a:ext cx="144" cy="48"/>
              <a:chOff x="4368" y="1200"/>
              <a:chExt cx="144" cy="48"/>
            </a:xfrm>
          </p:grpSpPr>
          <p:sp>
            <p:nvSpPr>
              <p:cNvPr id="43036" name="Oval 214"/>
              <p:cNvSpPr>
                <a:spLocks noChangeArrowheads="1"/>
              </p:cNvSpPr>
              <p:nvPr/>
            </p:nvSpPr>
            <p:spPr bwMode="auto">
              <a:xfrm>
                <a:off x="4464"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37" name="Oval 215"/>
              <p:cNvSpPr>
                <a:spLocks noChangeArrowheads="1"/>
              </p:cNvSpPr>
              <p:nvPr/>
            </p:nvSpPr>
            <p:spPr bwMode="auto">
              <a:xfrm>
                <a:off x="4368"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27" name="Group 216"/>
            <p:cNvGrpSpPr>
              <a:grpSpLocks/>
            </p:cNvGrpSpPr>
            <p:nvPr/>
          </p:nvGrpSpPr>
          <p:grpSpPr bwMode="auto">
            <a:xfrm>
              <a:off x="2208" y="2832"/>
              <a:ext cx="144" cy="48"/>
              <a:chOff x="4368" y="1200"/>
              <a:chExt cx="144" cy="48"/>
            </a:xfrm>
          </p:grpSpPr>
          <p:sp>
            <p:nvSpPr>
              <p:cNvPr id="43034" name="Oval 217"/>
              <p:cNvSpPr>
                <a:spLocks noChangeArrowheads="1"/>
              </p:cNvSpPr>
              <p:nvPr/>
            </p:nvSpPr>
            <p:spPr bwMode="auto">
              <a:xfrm>
                <a:off x="4464"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35" name="Oval 218"/>
              <p:cNvSpPr>
                <a:spLocks noChangeArrowheads="1"/>
              </p:cNvSpPr>
              <p:nvPr/>
            </p:nvSpPr>
            <p:spPr bwMode="auto">
              <a:xfrm>
                <a:off x="4368"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28" name="Group 219"/>
            <p:cNvGrpSpPr>
              <a:grpSpLocks/>
            </p:cNvGrpSpPr>
            <p:nvPr/>
          </p:nvGrpSpPr>
          <p:grpSpPr bwMode="auto">
            <a:xfrm>
              <a:off x="2208" y="960"/>
              <a:ext cx="144" cy="48"/>
              <a:chOff x="4368" y="1200"/>
              <a:chExt cx="144" cy="48"/>
            </a:xfrm>
          </p:grpSpPr>
          <p:sp>
            <p:nvSpPr>
              <p:cNvPr id="43032" name="Oval 220"/>
              <p:cNvSpPr>
                <a:spLocks noChangeArrowheads="1"/>
              </p:cNvSpPr>
              <p:nvPr/>
            </p:nvSpPr>
            <p:spPr bwMode="auto">
              <a:xfrm>
                <a:off x="4464"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33" name="Oval 221"/>
              <p:cNvSpPr>
                <a:spLocks noChangeArrowheads="1"/>
              </p:cNvSpPr>
              <p:nvPr/>
            </p:nvSpPr>
            <p:spPr bwMode="auto">
              <a:xfrm>
                <a:off x="4368"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29" name="Group 222"/>
            <p:cNvGrpSpPr>
              <a:grpSpLocks/>
            </p:cNvGrpSpPr>
            <p:nvPr/>
          </p:nvGrpSpPr>
          <p:grpSpPr bwMode="auto">
            <a:xfrm>
              <a:off x="2208" y="2256"/>
              <a:ext cx="144" cy="48"/>
              <a:chOff x="4368" y="1200"/>
              <a:chExt cx="144" cy="48"/>
            </a:xfrm>
          </p:grpSpPr>
          <p:sp>
            <p:nvSpPr>
              <p:cNvPr id="43030" name="Oval 223"/>
              <p:cNvSpPr>
                <a:spLocks noChangeArrowheads="1"/>
              </p:cNvSpPr>
              <p:nvPr/>
            </p:nvSpPr>
            <p:spPr bwMode="auto">
              <a:xfrm>
                <a:off x="4464"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31" name="Oval 224"/>
              <p:cNvSpPr>
                <a:spLocks noChangeArrowheads="1"/>
              </p:cNvSpPr>
              <p:nvPr/>
            </p:nvSpPr>
            <p:spPr bwMode="auto">
              <a:xfrm>
                <a:off x="4368" y="1200"/>
                <a:ext cx="48" cy="48"/>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sp>
        <p:nvSpPr>
          <p:cNvPr id="43025" name="Text Box 225"/>
          <p:cNvSpPr txBox="1">
            <a:spLocks noChangeArrowheads="1"/>
          </p:cNvSpPr>
          <p:nvPr/>
        </p:nvSpPr>
        <p:spPr bwMode="auto">
          <a:xfrm>
            <a:off x="7451725" y="1717675"/>
            <a:ext cx="1225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Hot spot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415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415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415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ja-JP"/>
              <a:t>Relaxing the hot spot contention</a:t>
            </a:r>
          </a:p>
        </p:txBody>
      </p:sp>
      <p:sp>
        <p:nvSpPr>
          <p:cNvPr id="44035" name="Rectangle 3"/>
          <p:cNvSpPr>
            <a:spLocks noGrp="1" noChangeArrowheads="1"/>
          </p:cNvSpPr>
          <p:nvPr>
            <p:ph type="body" idx="1"/>
          </p:nvPr>
        </p:nvSpPr>
        <p:spPr/>
        <p:txBody>
          <a:bodyPr/>
          <a:lstStyle/>
          <a:p>
            <a:pPr eaLnBrk="1" hangingPunct="1"/>
            <a:r>
              <a:rPr lang="en-US" altLang="ja-JP"/>
              <a:t>Wormhole routing with Virtual channels → Direct network</a:t>
            </a:r>
          </a:p>
          <a:p>
            <a:pPr eaLnBrk="1" hangingPunct="1"/>
            <a:r>
              <a:rPr lang="en-US" altLang="ja-JP"/>
              <a:t>Message</a:t>
            </a:r>
            <a:r>
              <a:rPr lang="ja-JP" altLang="en-US"/>
              <a:t>　</a:t>
            </a:r>
            <a:r>
              <a:rPr lang="en-US" altLang="ja-JP"/>
              <a:t>Combining</a:t>
            </a:r>
          </a:p>
          <a:p>
            <a:pPr lvl="1" eaLnBrk="1" hangingPunct="1"/>
            <a:r>
              <a:rPr lang="en-US" altLang="ja-JP"/>
              <a:t>Multiple packets are combining to a packet inside a switching element (IBM RP3)</a:t>
            </a:r>
          </a:p>
          <a:p>
            <a:pPr lvl="1" eaLnBrk="1" hangingPunct="1"/>
            <a:r>
              <a:rPr lang="en-US" altLang="ja-JP"/>
              <a:t>Implementation is difficult (Implemented in SNAIL)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a:t>Properties of MIN</a:t>
            </a:r>
          </a:p>
        </p:txBody>
      </p:sp>
      <p:sp>
        <p:nvSpPr>
          <p:cNvPr id="7171" name="Rectangle 3"/>
          <p:cNvSpPr>
            <a:spLocks noGrp="1" noChangeArrowheads="1"/>
          </p:cNvSpPr>
          <p:nvPr>
            <p:ph type="body" idx="1"/>
          </p:nvPr>
        </p:nvSpPr>
        <p:spPr/>
        <p:txBody>
          <a:bodyPr/>
          <a:lstStyle/>
          <a:p>
            <a:pPr eaLnBrk="1" hangingPunct="1"/>
            <a:r>
              <a:rPr lang="en-US" altLang="ja-JP" dirty="0"/>
              <a:t>Throughput for random communication</a:t>
            </a:r>
          </a:p>
          <a:p>
            <a:pPr eaLnBrk="1" hangingPunct="1"/>
            <a:r>
              <a:rPr lang="en-US" altLang="ja-JP" dirty="0"/>
              <a:t>Permutation capability</a:t>
            </a:r>
          </a:p>
          <a:p>
            <a:pPr eaLnBrk="1" hangingPunct="1"/>
            <a:r>
              <a:rPr lang="en-US" altLang="ja-JP" dirty="0"/>
              <a:t>Partition capability</a:t>
            </a:r>
          </a:p>
          <a:p>
            <a:pPr eaLnBrk="1" hangingPunct="1"/>
            <a:r>
              <a:rPr lang="en-US" altLang="ja-JP" dirty="0"/>
              <a:t>Fault tolerance</a:t>
            </a:r>
          </a:p>
          <a:p>
            <a:pPr eaLnBrk="1" hangingPunct="1"/>
            <a:r>
              <a:rPr lang="en-US" altLang="ja-JP" dirty="0"/>
              <a:t>Simple Routing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ja-JP"/>
              <a:t>Other issues in MINs</a:t>
            </a:r>
          </a:p>
        </p:txBody>
      </p:sp>
      <p:sp>
        <p:nvSpPr>
          <p:cNvPr id="45059" name="Rectangle 3"/>
          <p:cNvSpPr>
            <a:spLocks noGrp="1" noChangeArrowheads="1"/>
          </p:cNvSpPr>
          <p:nvPr>
            <p:ph type="body" idx="1"/>
          </p:nvPr>
        </p:nvSpPr>
        <p:spPr/>
        <p:txBody>
          <a:bodyPr/>
          <a:lstStyle/>
          <a:p>
            <a:pPr eaLnBrk="1" hangingPunct="1"/>
            <a:r>
              <a:rPr lang="en-US" altLang="ja-JP"/>
              <a:t>MIN with cache control mechanism</a:t>
            </a:r>
          </a:p>
          <a:p>
            <a:pPr lvl="1" eaLnBrk="1" hangingPunct="1"/>
            <a:r>
              <a:rPr lang="en-US" altLang="ja-JP"/>
              <a:t>Directory on MIN</a:t>
            </a:r>
          </a:p>
          <a:p>
            <a:pPr lvl="1" eaLnBrk="1" hangingPunct="1"/>
            <a:r>
              <a:rPr lang="en-US" altLang="ja-JP"/>
              <a:t>Cache Controller on MIN</a:t>
            </a:r>
          </a:p>
          <a:p>
            <a:pPr eaLnBrk="1" hangingPunct="1"/>
            <a:r>
              <a:rPr lang="en-US" altLang="ja-JP"/>
              <a:t>MINs with U-turn path → Fat tree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ja-JP"/>
              <a:t>Glossary 1</a:t>
            </a:r>
          </a:p>
        </p:txBody>
      </p:sp>
      <p:sp>
        <p:nvSpPr>
          <p:cNvPr id="46083" name="Rectangle 3"/>
          <p:cNvSpPr>
            <a:spLocks noGrp="1" noChangeArrowheads="1"/>
          </p:cNvSpPr>
          <p:nvPr>
            <p:ph type="body" idx="1"/>
          </p:nvPr>
        </p:nvSpPr>
        <p:spPr>
          <a:xfrm>
            <a:off x="539750" y="981075"/>
            <a:ext cx="8353425" cy="5400675"/>
          </a:xfrm>
        </p:spPr>
        <p:txBody>
          <a:bodyPr/>
          <a:lstStyle/>
          <a:p>
            <a:pPr eaLnBrk="1" hangingPunct="1">
              <a:lnSpc>
                <a:spcPct val="80000"/>
              </a:lnSpc>
            </a:pPr>
            <a:r>
              <a:rPr lang="en-US" altLang="ja-JP" sz="2100"/>
              <a:t>Rearrange-able: </a:t>
            </a:r>
            <a:r>
              <a:rPr lang="ja-JP" altLang="en-US" sz="2100"/>
              <a:t>スケジュールすることにより、出力が重ならなければ内部で衝突しないようにできる構成</a:t>
            </a:r>
          </a:p>
          <a:p>
            <a:pPr eaLnBrk="1" hangingPunct="1">
              <a:lnSpc>
                <a:spcPct val="80000"/>
              </a:lnSpc>
            </a:pPr>
            <a:r>
              <a:rPr lang="en-US" altLang="ja-JP" sz="2100"/>
              <a:t>Perfect shuffle:</a:t>
            </a:r>
            <a:r>
              <a:rPr lang="ja-JP" altLang="en-US" sz="2100"/>
              <a:t>シャッフルは、トランプの札を切る時に使う単語だが、ここでは、配線のつなぎ方の方式のひとつ。</a:t>
            </a:r>
            <a:r>
              <a:rPr lang="en-US" altLang="ja-JP" sz="2100"/>
              <a:t>Inverse shuffle</a:t>
            </a:r>
            <a:r>
              <a:rPr lang="ja-JP" altLang="en-US" sz="2100"/>
              <a:t>は逆シャッフルと呼ばれ、逆接続方式。</a:t>
            </a:r>
          </a:p>
          <a:p>
            <a:pPr eaLnBrk="1" hangingPunct="1">
              <a:lnSpc>
                <a:spcPct val="80000"/>
              </a:lnSpc>
            </a:pPr>
            <a:r>
              <a:rPr lang="en-US" altLang="ja-JP" sz="2100"/>
              <a:t>Destination routing</a:t>
            </a:r>
            <a:r>
              <a:rPr lang="ja-JP" altLang="en-US" sz="2100"/>
              <a:t>：目的地のラベルだけで経路を決める方法</a:t>
            </a:r>
          </a:p>
          <a:p>
            <a:pPr eaLnBrk="1" hangingPunct="1">
              <a:lnSpc>
                <a:spcPct val="80000"/>
              </a:lnSpc>
            </a:pPr>
            <a:r>
              <a:rPr lang="en-US" altLang="ja-JP" sz="2100"/>
              <a:t>Permutation:</a:t>
            </a:r>
            <a:r>
              <a:rPr lang="ja-JP" altLang="en-US" sz="2100"/>
              <a:t>並び替え、順列のことだが、ここでは目的地ラベルが重ならない経路を無衝突で生成することができる能力のこと</a:t>
            </a:r>
          </a:p>
          <a:p>
            <a:pPr eaLnBrk="1" hangingPunct="1">
              <a:lnSpc>
                <a:spcPct val="80000"/>
              </a:lnSpc>
            </a:pPr>
            <a:r>
              <a:rPr lang="en-US" altLang="ja-JP" sz="2100"/>
              <a:t>Partitioning:</a:t>
            </a:r>
            <a:r>
              <a:rPr lang="ja-JP" altLang="en-US" sz="2100"/>
              <a:t>ネットワークを分離して独立に使える能力のこと</a:t>
            </a:r>
          </a:p>
          <a:p>
            <a:pPr eaLnBrk="1" hangingPunct="1">
              <a:lnSpc>
                <a:spcPct val="80000"/>
              </a:lnSpc>
            </a:pPr>
            <a:r>
              <a:rPr lang="en-US" altLang="ja-JP" sz="2100"/>
              <a:t>Fault tolerance:</a:t>
            </a:r>
            <a:r>
              <a:rPr lang="ja-JP" altLang="en-US" sz="2100"/>
              <a:t>耐故障性。一部が故障しても全体がダウンしないような性質、</a:t>
            </a:r>
            <a:r>
              <a:rPr lang="en-US" altLang="ja-JP" sz="2100"/>
              <a:t>Fault tolerant MIN</a:t>
            </a:r>
            <a:r>
              <a:rPr lang="ja-JP" altLang="en-US" sz="2100"/>
              <a:t>は複数経路を持たせた</a:t>
            </a:r>
            <a:r>
              <a:rPr lang="en-US" altLang="ja-JP" sz="2100"/>
              <a:t>MIN</a:t>
            </a:r>
          </a:p>
          <a:p>
            <a:pPr eaLnBrk="1" hangingPunct="1">
              <a:lnSpc>
                <a:spcPct val="80000"/>
              </a:lnSpc>
            </a:pPr>
            <a:r>
              <a:rPr lang="en-US" altLang="ja-JP" sz="2100"/>
              <a:t>Expandability:</a:t>
            </a:r>
            <a:r>
              <a:rPr lang="ja-JP" altLang="en-US" sz="2100"/>
              <a:t>拡張性、小さなものからサイズを大きくしていくことのできる性質</a:t>
            </a:r>
          </a:p>
          <a:p>
            <a:pPr eaLnBrk="1" hangingPunct="1">
              <a:lnSpc>
                <a:spcPct val="80000"/>
              </a:lnSpc>
            </a:pPr>
            <a:r>
              <a:rPr lang="en-US" altLang="ja-JP" sz="2100"/>
              <a:t>Hot spot contention:</a:t>
            </a:r>
            <a:r>
              <a:rPr lang="ja-JP" altLang="en-US" sz="2100"/>
              <a:t>　局所的に交信が集中して、これが全体に波及すること。</a:t>
            </a:r>
          </a:p>
          <a:p>
            <a:pPr eaLnBrk="1" hangingPunct="1">
              <a:lnSpc>
                <a:spcPct val="80000"/>
              </a:lnSpc>
            </a:pPr>
            <a:r>
              <a:rPr lang="en-US" altLang="ja-JP" sz="2100"/>
              <a:t>Tree saturation:</a:t>
            </a:r>
            <a:r>
              <a:rPr lang="ja-JP" altLang="en-US" sz="2100"/>
              <a:t>　</a:t>
            </a:r>
            <a:r>
              <a:rPr lang="en-US" altLang="ja-JP" sz="2100"/>
              <a:t>Hot spot contention</a:t>
            </a:r>
            <a:r>
              <a:rPr lang="ja-JP" altLang="en-US" sz="2100"/>
              <a:t>によりネットワークが木の形で飽和していく現象。特に</a:t>
            </a:r>
            <a:r>
              <a:rPr lang="en-US" altLang="ja-JP" sz="2100"/>
              <a:t>MIN</a:t>
            </a:r>
            <a:r>
              <a:rPr lang="ja-JP" altLang="en-US" sz="2100"/>
              <a:t>で起きる。</a:t>
            </a:r>
            <a:r>
              <a:rPr lang="en-US" altLang="ja-JP" sz="2100"/>
              <a:t>Message Combining</a:t>
            </a:r>
            <a:r>
              <a:rPr lang="ja-JP" altLang="en-US" sz="2100"/>
              <a:t>は、メッセージをくっつけてまとめることによりこれを防止する方法の一つ</a:t>
            </a:r>
          </a:p>
          <a:p>
            <a:pPr eaLnBrk="1" hangingPunct="1">
              <a:lnSpc>
                <a:spcPct val="80000"/>
              </a:lnSpc>
            </a:pPr>
            <a:endParaRPr lang="ja-JP" altLang="en-US" sz="2100"/>
          </a:p>
          <a:p>
            <a:pPr eaLnBrk="1" hangingPunct="1">
              <a:lnSpc>
                <a:spcPct val="80000"/>
              </a:lnSpc>
            </a:pPr>
            <a:endParaRPr lang="en-US" altLang="ja-JP" sz="21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ja-JP"/>
              <a:t>Centralized interconnection networks</a:t>
            </a:r>
          </a:p>
        </p:txBody>
      </p:sp>
      <p:sp>
        <p:nvSpPr>
          <p:cNvPr id="48131" name="Rectangle 3"/>
          <p:cNvSpPr>
            <a:spLocks noGrp="1" noChangeArrowheads="1"/>
          </p:cNvSpPr>
          <p:nvPr>
            <p:ph type="body" idx="1"/>
          </p:nvPr>
        </p:nvSpPr>
        <p:spPr/>
        <p:txBody>
          <a:bodyPr/>
          <a:lstStyle/>
          <a:p>
            <a:pPr eaLnBrk="1" hangingPunct="1"/>
            <a:r>
              <a:rPr lang="en-US" altLang="ja-JP"/>
              <a:t>Symmetric:</a:t>
            </a:r>
          </a:p>
          <a:p>
            <a:pPr lvl="1" eaLnBrk="1" hangingPunct="1"/>
            <a:r>
              <a:rPr lang="en-US" altLang="ja-JP"/>
              <a:t>MIN (Multistage Interconnection Networks)</a:t>
            </a:r>
          </a:p>
          <a:p>
            <a:pPr lvl="1" eaLnBrk="1" hangingPunct="1"/>
            <a:r>
              <a:rPr lang="en-US" altLang="ja-JP"/>
              <a:t>Each node is connected with equal latency and bandwidth</a:t>
            </a:r>
          </a:p>
          <a:p>
            <a:pPr eaLnBrk="1" hangingPunct="1"/>
            <a:r>
              <a:rPr lang="en-US" altLang="ja-JP"/>
              <a:t>Asymmetric:</a:t>
            </a:r>
          </a:p>
          <a:p>
            <a:pPr lvl="1" eaLnBrk="1" hangingPunct="1"/>
            <a:r>
              <a:rPr lang="en-US" altLang="ja-JP"/>
              <a:t>Fat-tree, base-m n-cube, etc.</a:t>
            </a:r>
          </a:p>
          <a:p>
            <a:pPr lvl="1" eaLnBrk="1" hangingPunct="1"/>
            <a:r>
              <a:rPr lang="en-US" altLang="ja-JP"/>
              <a:t>Locality of communication can be used.</a:t>
            </a:r>
          </a:p>
          <a:p>
            <a:pPr lvl="1" eaLnBrk="1" hangingPunct="1"/>
            <a:endParaRPr lang="en-US" altLang="ja-JP"/>
          </a:p>
        </p:txBody>
      </p:sp>
      <p:sp>
        <p:nvSpPr>
          <p:cNvPr id="48132" name="正方形/長方形 1"/>
          <p:cNvSpPr>
            <a:spLocks noChangeArrowheads="1"/>
          </p:cNvSpPr>
          <p:nvPr/>
        </p:nvSpPr>
        <p:spPr bwMode="auto">
          <a:xfrm>
            <a:off x="250825" y="3500438"/>
            <a:ext cx="8642350" cy="2084387"/>
          </a:xfrm>
          <a:prstGeom prst="rect">
            <a:avLst/>
          </a:prstGeom>
          <a:noFill/>
          <a:ln w="2857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ja-JP"/>
              <a:t>Asymmetric indirect networks</a:t>
            </a:r>
          </a:p>
        </p:txBody>
      </p:sp>
      <p:sp>
        <p:nvSpPr>
          <p:cNvPr id="49155" name="Rectangle 3"/>
          <p:cNvSpPr>
            <a:spLocks noGrp="1" noChangeArrowheads="1"/>
          </p:cNvSpPr>
          <p:nvPr>
            <p:ph type="body" idx="1"/>
          </p:nvPr>
        </p:nvSpPr>
        <p:spPr/>
        <p:txBody>
          <a:bodyPr/>
          <a:lstStyle/>
          <a:p>
            <a:pPr eaLnBrk="1" hangingPunct="1">
              <a:lnSpc>
                <a:spcPct val="90000"/>
              </a:lnSpc>
            </a:pPr>
            <a:r>
              <a:rPr lang="en-US" altLang="ja-JP" dirty="0"/>
              <a:t>Intermediate position between direct interconnection network and MINs</a:t>
            </a:r>
          </a:p>
          <a:p>
            <a:pPr eaLnBrk="1" hangingPunct="1">
              <a:lnSpc>
                <a:spcPct val="90000"/>
              </a:lnSpc>
            </a:pPr>
            <a:r>
              <a:rPr lang="en-US" altLang="ja-JP" dirty="0"/>
              <a:t>High communication capability considering cost</a:t>
            </a:r>
          </a:p>
          <a:p>
            <a:pPr lvl="1" eaLnBrk="1" hangingPunct="1">
              <a:lnSpc>
                <a:spcPct val="90000"/>
              </a:lnSpc>
            </a:pPr>
            <a:r>
              <a:rPr lang="en-US" altLang="ja-JP" dirty="0"/>
              <a:t>base-m</a:t>
            </a:r>
            <a:r>
              <a:rPr lang="ja-JP" altLang="en-US" dirty="0"/>
              <a:t>　</a:t>
            </a:r>
            <a:r>
              <a:rPr lang="en-US" altLang="ja-JP" dirty="0"/>
              <a:t>n-cube</a:t>
            </a:r>
            <a:r>
              <a:rPr lang="ja-JP" altLang="en-US" dirty="0"/>
              <a:t>（</a:t>
            </a:r>
            <a:r>
              <a:rPr lang="en-US" altLang="ja-JP" dirty="0"/>
              <a:t>Hyper crossbar</a:t>
            </a:r>
            <a:r>
              <a:rPr lang="ja-JP" altLang="en-US" dirty="0"/>
              <a:t>）</a:t>
            </a:r>
          </a:p>
          <a:p>
            <a:pPr lvl="2" eaLnBrk="1" hangingPunct="1">
              <a:lnSpc>
                <a:spcPct val="90000"/>
              </a:lnSpc>
            </a:pPr>
            <a:r>
              <a:rPr lang="en-US" altLang="ja-JP" dirty="0"/>
              <a:t>SR2000</a:t>
            </a:r>
            <a:r>
              <a:rPr lang="ja-JP" altLang="en-US" dirty="0"/>
              <a:t>、</a:t>
            </a:r>
            <a:r>
              <a:rPr lang="en-US" altLang="ja-JP" dirty="0"/>
              <a:t>CP-PACS</a:t>
            </a:r>
          </a:p>
          <a:p>
            <a:pPr lvl="1" eaLnBrk="1" hangingPunct="1">
              <a:lnSpc>
                <a:spcPct val="90000"/>
              </a:lnSpc>
            </a:pPr>
            <a:r>
              <a:rPr lang="en-US" altLang="ja-JP" dirty="0"/>
              <a:t>Fat</a:t>
            </a:r>
            <a:r>
              <a:rPr lang="ja-JP" altLang="en-US" dirty="0"/>
              <a:t>　</a:t>
            </a:r>
            <a:r>
              <a:rPr lang="en-US" altLang="ja-JP" dirty="0"/>
              <a:t>Tree</a:t>
            </a:r>
          </a:p>
          <a:p>
            <a:pPr lvl="2" eaLnBrk="1" hangingPunct="1">
              <a:lnSpc>
                <a:spcPct val="90000"/>
              </a:lnSpc>
            </a:pPr>
            <a:r>
              <a:rPr lang="en-US" altLang="ja-JP" dirty="0"/>
              <a:t>CM-5</a:t>
            </a:r>
            <a:r>
              <a:rPr lang="ja-JP" altLang="en-US" dirty="0"/>
              <a:t>，</a:t>
            </a:r>
            <a:r>
              <a:rPr lang="en-US" altLang="ja-JP" dirty="0"/>
              <a:t>Some WS</a:t>
            </a:r>
            <a:r>
              <a:rPr lang="ja-JP" altLang="en-US" dirty="0"/>
              <a:t>　</a:t>
            </a:r>
            <a:r>
              <a:rPr lang="en-US" altLang="ja-JP" dirty="0"/>
              <a:t>Clusters</a:t>
            </a:r>
          </a:p>
          <a:p>
            <a:pPr lvl="1" eaLnBrk="1" hangingPunct="1">
              <a:lnSpc>
                <a:spcPct val="90000"/>
              </a:lnSpc>
            </a:pPr>
            <a:r>
              <a:rPr lang="en-US" altLang="ja-JP" dirty="0"/>
              <a:t>Hyper-cross</a:t>
            </a:r>
          </a:p>
          <a:p>
            <a:pPr lvl="2" eaLnBrk="1" hangingPunct="1">
              <a:lnSpc>
                <a:spcPct val="90000"/>
              </a:lnSpc>
            </a:pPr>
            <a:r>
              <a:rPr lang="en-US" altLang="ja-JP" dirty="0"/>
              <a:t>ADENART</a:t>
            </a:r>
          </a:p>
          <a:p>
            <a:pPr eaLnBrk="1" hangingPunct="1">
              <a:lnSpc>
                <a:spcPct val="90000"/>
              </a:lnSpc>
            </a:pPr>
            <a:endParaRPr lang="en-US" altLang="ja-JP"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ja-JP"/>
              <a:t>base-m</a:t>
            </a:r>
            <a:r>
              <a:rPr lang="ja-JP" altLang="en-US"/>
              <a:t>　</a:t>
            </a:r>
            <a:r>
              <a:rPr lang="en-US" altLang="ja-JP"/>
              <a:t>n-cube</a:t>
            </a:r>
            <a:br>
              <a:rPr lang="en-US" altLang="ja-JP"/>
            </a:br>
            <a:r>
              <a:rPr lang="en-US" altLang="ja-JP"/>
              <a:t>(Hyper crossbar)</a:t>
            </a:r>
          </a:p>
        </p:txBody>
      </p:sp>
      <p:sp>
        <p:nvSpPr>
          <p:cNvPr id="50179" name="Rectangle 3"/>
          <p:cNvSpPr>
            <a:spLocks noChangeArrowheads="1"/>
          </p:cNvSpPr>
          <p:nvPr/>
        </p:nvSpPr>
        <p:spPr bwMode="auto">
          <a:xfrm>
            <a:off x="1905000" y="2438400"/>
            <a:ext cx="4419600" cy="228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0" name="Rectangle 4"/>
          <p:cNvSpPr>
            <a:spLocks noChangeArrowheads="1"/>
          </p:cNvSpPr>
          <p:nvPr/>
        </p:nvSpPr>
        <p:spPr bwMode="auto">
          <a:xfrm>
            <a:off x="1905000" y="3352800"/>
            <a:ext cx="4419600" cy="228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1" name="Rectangle 5"/>
          <p:cNvSpPr>
            <a:spLocks noChangeArrowheads="1"/>
          </p:cNvSpPr>
          <p:nvPr/>
        </p:nvSpPr>
        <p:spPr bwMode="auto">
          <a:xfrm>
            <a:off x="1905000" y="4267200"/>
            <a:ext cx="4419600" cy="228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2" name="Rectangle 6"/>
          <p:cNvSpPr>
            <a:spLocks noChangeArrowheads="1"/>
          </p:cNvSpPr>
          <p:nvPr/>
        </p:nvSpPr>
        <p:spPr bwMode="auto">
          <a:xfrm>
            <a:off x="1905000" y="5181600"/>
            <a:ext cx="4419600" cy="228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3" name="Rectangle 7"/>
          <p:cNvSpPr>
            <a:spLocks noChangeArrowheads="1"/>
          </p:cNvSpPr>
          <p:nvPr/>
        </p:nvSpPr>
        <p:spPr bwMode="auto">
          <a:xfrm rot="-5400000">
            <a:off x="266700" y="3771900"/>
            <a:ext cx="4419600" cy="22860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4" name="Rectangle 8"/>
          <p:cNvSpPr>
            <a:spLocks noChangeArrowheads="1"/>
          </p:cNvSpPr>
          <p:nvPr/>
        </p:nvSpPr>
        <p:spPr bwMode="auto">
          <a:xfrm rot="-5400000">
            <a:off x="1257300" y="3771900"/>
            <a:ext cx="4419600" cy="22860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5" name="Rectangle 9"/>
          <p:cNvSpPr>
            <a:spLocks noChangeArrowheads="1"/>
          </p:cNvSpPr>
          <p:nvPr/>
        </p:nvSpPr>
        <p:spPr bwMode="auto">
          <a:xfrm rot="-5400000">
            <a:off x="2247900" y="3848100"/>
            <a:ext cx="4419600" cy="22860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6" name="Rectangle 10"/>
          <p:cNvSpPr>
            <a:spLocks noChangeArrowheads="1"/>
          </p:cNvSpPr>
          <p:nvPr/>
        </p:nvSpPr>
        <p:spPr bwMode="auto">
          <a:xfrm rot="-5400000">
            <a:off x="3238500" y="3771900"/>
            <a:ext cx="4419600" cy="22860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50187" name="Group 11"/>
          <p:cNvGrpSpPr>
            <a:grpSpLocks/>
          </p:cNvGrpSpPr>
          <p:nvPr/>
        </p:nvGrpSpPr>
        <p:grpSpPr bwMode="auto">
          <a:xfrm>
            <a:off x="6705600" y="2895600"/>
            <a:ext cx="381000" cy="457200"/>
            <a:chOff x="4224" y="1824"/>
            <a:chExt cx="240" cy="288"/>
          </a:xfrm>
        </p:grpSpPr>
        <p:sp>
          <p:nvSpPr>
            <p:cNvPr id="50276" name="Rectangle 1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7" name="Oval 1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8" name="Line 1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79" name="Line 1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88" name="Group 16"/>
          <p:cNvGrpSpPr>
            <a:grpSpLocks/>
          </p:cNvGrpSpPr>
          <p:nvPr/>
        </p:nvGrpSpPr>
        <p:grpSpPr bwMode="auto">
          <a:xfrm>
            <a:off x="3581400" y="3581400"/>
            <a:ext cx="381000" cy="457200"/>
            <a:chOff x="4224" y="1824"/>
            <a:chExt cx="240" cy="288"/>
          </a:xfrm>
        </p:grpSpPr>
        <p:sp>
          <p:nvSpPr>
            <p:cNvPr id="50272" name="Rectangle 1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3" name="Oval 1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4" name="Line 1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75" name="Line 2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89" name="Group 21"/>
          <p:cNvGrpSpPr>
            <a:grpSpLocks/>
          </p:cNvGrpSpPr>
          <p:nvPr/>
        </p:nvGrpSpPr>
        <p:grpSpPr bwMode="auto">
          <a:xfrm>
            <a:off x="3581400" y="4495800"/>
            <a:ext cx="381000" cy="457200"/>
            <a:chOff x="4224" y="1824"/>
            <a:chExt cx="240" cy="288"/>
          </a:xfrm>
        </p:grpSpPr>
        <p:sp>
          <p:nvSpPr>
            <p:cNvPr id="50268" name="Rectangle 2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9" name="Oval 2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0" name="Line 2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71" name="Line 2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0" name="Group 26"/>
          <p:cNvGrpSpPr>
            <a:grpSpLocks/>
          </p:cNvGrpSpPr>
          <p:nvPr/>
        </p:nvGrpSpPr>
        <p:grpSpPr bwMode="auto">
          <a:xfrm>
            <a:off x="5562600" y="5410200"/>
            <a:ext cx="381000" cy="457200"/>
            <a:chOff x="4224" y="1824"/>
            <a:chExt cx="240" cy="288"/>
          </a:xfrm>
        </p:grpSpPr>
        <p:sp>
          <p:nvSpPr>
            <p:cNvPr id="50264" name="Rectangle 2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5" name="Oval 2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6" name="Line 2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67" name="Line 3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1" name="Group 31"/>
          <p:cNvGrpSpPr>
            <a:grpSpLocks/>
          </p:cNvGrpSpPr>
          <p:nvPr/>
        </p:nvGrpSpPr>
        <p:grpSpPr bwMode="auto">
          <a:xfrm>
            <a:off x="3581400" y="5410200"/>
            <a:ext cx="381000" cy="457200"/>
            <a:chOff x="4224" y="1824"/>
            <a:chExt cx="240" cy="288"/>
          </a:xfrm>
        </p:grpSpPr>
        <p:sp>
          <p:nvSpPr>
            <p:cNvPr id="50260" name="Rectangle 3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1" name="Oval 3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2" name="Line 3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63" name="Line 3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2" name="Group 36"/>
          <p:cNvGrpSpPr>
            <a:grpSpLocks/>
          </p:cNvGrpSpPr>
          <p:nvPr/>
        </p:nvGrpSpPr>
        <p:grpSpPr bwMode="auto">
          <a:xfrm>
            <a:off x="4572000" y="5410200"/>
            <a:ext cx="381000" cy="457200"/>
            <a:chOff x="4224" y="1824"/>
            <a:chExt cx="240" cy="288"/>
          </a:xfrm>
        </p:grpSpPr>
        <p:sp>
          <p:nvSpPr>
            <p:cNvPr id="50256" name="Rectangle 3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7" name="Oval 3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8" name="Line 3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59" name="Line 4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3" name="Group 41"/>
          <p:cNvGrpSpPr>
            <a:grpSpLocks/>
          </p:cNvGrpSpPr>
          <p:nvPr/>
        </p:nvGrpSpPr>
        <p:grpSpPr bwMode="auto">
          <a:xfrm>
            <a:off x="4572000" y="4495800"/>
            <a:ext cx="381000" cy="457200"/>
            <a:chOff x="4224" y="1824"/>
            <a:chExt cx="240" cy="288"/>
          </a:xfrm>
        </p:grpSpPr>
        <p:sp>
          <p:nvSpPr>
            <p:cNvPr id="50252" name="Rectangle 4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3" name="Oval 4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4" name="Line 4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55" name="Line 4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4" name="Group 46"/>
          <p:cNvGrpSpPr>
            <a:grpSpLocks/>
          </p:cNvGrpSpPr>
          <p:nvPr/>
        </p:nvGrpSpPr>
        <p:grpSpPr bwMode="auto">
          <a:xfrm>
            <a:off x="4572000" y="3581400"/>
            <a:ext cx="381000" cy="457200"/>
            <a:chOff x="4224" y="1824"/>
            <a:chExt cx="240" cy="288"/>
          </a:xfrm>
        </p:grpSpPr>
        <p:sp>
          <p:nvSpPr>
            <p:cNvPr id="50248" name="Rectangle 4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9" name="Oval 4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0" name="Line 4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51" name="Line 5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5" name="Group 51"/>
          <p:cNvGrpSpPr>
            <a:grpSpLocks/>
          </p:cNvGrpSpPr>
          <p:nvPr/>
        </p:nvGrpSpPr>
        <p:grpSpPr bwMode="auto">
          <a:xfrm>
            <a:off x="4572000" y="2667000"/>
            <a:ext cx="381000" cy="457200"/>
            <a:chOff x="4224" y="1824"/>
            <a:chExt cx="240" cy="288"/>
          </a:xfrm>
        </p:grpSpPr>
        <p:sp>
          <p:nvSpPr>
            <p:cNvPr id="50244" name="Rectangle 5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5" name="Oval 5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6" name="Line 5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47" name="Line 5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6" name="Group 56"/>
          <p:cNvGrpSpPr>
            <a:grpSpLocks/>
          </p:cNvGrpSpPr>
          <p:nvPr/>
        </p:nvGrpSpPr>
        <p:grpSpPr bwMode="auto">
          <a:xfrm>
            <a:off x="5562600" y="2667000"/>
            <a:ext cx="381000" cy="457200"/>
            <a:chOff x="4224" y="1824"/>
            <a:chExt cx="240" cy="288"/>
          </a:xfrm>
        </p:grpSpPr>
        <p:sp>
          <p:nvSpPr>
            <p:cNvPr id="50240" name="Rectangle 5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1" name="Oval 5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2" name="Line 5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43" name="Line 6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7" name="Group 61"/>
          <p:cNvGrpSpPr>
            <a:grpSpLocks/>
          </p:cNvGrpSpPr>
          <p:nvPr/>
        </p:nvGrpSpPr>
        <p:grpSpPr bwMode="auto">
          <a:xfrm>
            <a:off x="5562600" y="4495800"/>
            <a:ext cx="381000" cy="457200"/>
            <a:chOff x="4224" y="1824"/>
            <a:chExt cx="240" cy="288"/>
          </a:xfrm>
        </p:grpSpPr>
        <p:sp>
          <p:nvSpPr>
            <p:cNvPr id="50236" name="Rectangle 6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7" name="Oval 6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8" name="Line 6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39" name="Line 6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8" name="Group 66"/>
          <p:cNvGrpSpPr>
            <a:grpSpLocks/>
          </p:cNvGrpSpPr>
          <p:nvPr/>
        </p:nvGrpSpPr>
        <p:grpSpPr bwMode="auto">
          <a:xfrm>
            <a:off x="5562600" y="3581400"/>
            <a:ext cx="381000" cy="457200"/>
            <a:chOff x="4224" y="1824"/>
            <a:chExt cx="240" cy="288"/>
          </a:xfrm>
        </p:grpSpPr>
        <p:sp>
          <p:nvSpPr>
            <p:cNvPr id="50232" name="Rectangle 6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3" name="Oval 6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4" name="Line 6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35" name="Line 7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9" name="Group 71"/>
          <p:cNvGrpSpPr>
            <a:grpSpLocks/>
          </p:cNvGrpSpPr>
          <p:nvPr/>
        </p:nvGrpSpPr>
        <p:grpSpPr bwMode="auto">
          <a:xfrm>
            <a:off x="2590800" y="5410200"/>
            <a:ext cx="381000" cy="457200"/>
            <a:chOff x="4224" y="1824"/>
            <a:chExt cx="240" cy="288"/>
          </a:xfrm>
        </p:grpSpPr>
        <p:sp>
          <p:nvSpPr>
            <p:cNvPr id="50228" name="Rectangle 7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9" name="Oval 7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0" name="Line 7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31" name="Line 7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200" name="Group 76"/>
          <p:cNvGrpSpPr>
            <a:grpSpLocks/>
          </p:cNvGrpSpPr>
          <p:nvPr/>
        </p:nvGrpSpPr>
        <p:grpSpPr bwMode="auto">
          <a:xfrm>
            <a:off x="2590800" y="4495800"/>
            <a:ext cx="381000" cy="457200"/>
            <a:chOff x="4224" y="1824"/>
            <a:chExt cx="240" cy="288"/>
          </a:xfrm>
        </p:grpSpPr>
        <p:sp>
          <p:nvSpPr>
            <p:cNvPr id="50224" name="Rectangle 7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5" name="Oval 7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6" name="Line 7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27" name="Line 8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201" name="Group 81"/>
          <p:cNvGrpSpPr>
            <a:grpSpLocks/>
          </p:cNvGrpSpPr>
          <p:nvPr/>
        </p:nvGrpSpPr>
        <p:grpSpPr bwMode="auto">
          <a:xfrm>
            <a:off x="2590800" y="3581400"/>
            <a:ext cx="381000" cy="457200"/>
            <a:chOff x="4224" y="1824"/>
            <a:chExt cx="240" cy="288"/>
          </a:xfrm>
        </p:grpSpPr>
        <p:sp>
          <p:nvSpPr>
            <p:cNvPr id="50220" name="Rectangle 8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1" name="Oval 8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2" name="Line 8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23" name="Line 8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202" name="Group 86"/>
          <p:cNvGrpSpPr>
            <a:grpSpLocks/>
          </p:cNvGrpSpPr>
          <p:nvPr/>
        </p:nvGrpSpPr>
        <p:grpSpPr bwMode="auto">
          <a:xfrm>
            <a:off x="3581400" y="2667000"/>
            <a:ext cx="381000" cy="457200"/>
            <a:chOff x="4224" y="1824"/>
            <a:chExt cx="240" cy="288"/>
          </a:xfrm>
        </p:grpSpPr>
        <p:sp>
          <p:nvSpPr>
            <p:cNvPr id="50216" name="Rectangle 8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7" name="Oval 8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8" name="Line 8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9" name="Line 9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203" name="Group 91"/>
          <p:cNvGrpSpPr>
            <a:grpSpLocks/>
          </p:cNvGrpSpPr>
          <p:nvPr/>
        </p:nvGrpSpPr>
        <p:grpSpPr bwMode="auto">
          <a:xfrm>
            <a:off x="2590800" y="2667000"/>
            <a:ext cx="381000" cy="457200"/>
            <a:chOff x="4224" y="1824"/>
            <a:chExt cx="240" cy="288"/>
          </a:xfrm>
        </p:grpSpPr>
        <p:sp>
          <p:nvSpPr>
            <p:cNvPr id="50212" name="Rectangle 9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3" name="Oval 9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4" name="Line 9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5" name="Line 9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0204" name="Text Box 96"/>
          <p:cNvSpPr txBox="1">
            <a:spLocks noChangeArrowheads="1"/>
          </p:cNvSpPr>
          <p:nvPr/>
        </p:nvSpPr>
        <p:spPr bwMode="auto">
          <a:xfrm>
            <a:off x="6003925" y="1717675"/>
            <a:ext cx="1200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crossbar</a:t>
            </a:r>
          </a:p>
        </p:txBody>
      </p:sp>
      <p:sp>
        <p:nvSpPr>
          <p:cNvPr id="50205" name="Line 97"/>
          <p:cNvSpPr>
            <a:spLocks noChangeShapeType="1"/>
          </p:cNvSpPr>
          <p:nvPr/>
        </p:nvSpPr>
        <p:spPr bwMode="auto">
          <a:xfrm flipH="1">
            <a:off x="5562600" y="19812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06" name="Line 98"/>
          <p:cNvSpPr>
            <a:spLocks noChangeShapeType="1"/>
          </p:cNvSpPr>
          <p:nvPr/>
        </p:nvSpPr>
        <p:spPr bwMode="auto">
          <a:xfrm>
            <a:off x="6324600" y="21336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07" name="Text Box 99"/>
          <p:cNvSpPr txBox="1">
            <a:spLocks noChangeArrowheads="1"/>
          </p:cNvSpPr>
          <p:nvPr/>
        </p:nvSpPr>
        <p:spPr bwMode="auto">
          <a:xfrm>
            <a:off x="7146925" y="2555875"/>
            <a:ext cx="911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router</a:t>
            </a:r>
          </a:p>
        </p:txBody>
      </p:sp>
      <p:sp>
        <p:nvSpPr>
          <p:cNvPr id="50208" name="Text Box 100"/>
          <p:cNvSpPr txBox="1">
            <a:spLocks noChangeArrowheads="1"/>
          </p:cNvSpPr>
          <p:nvPr/>
        </p:nvSpPr>
        <p:spPr bwMode="auto">
          <a:xfrm>
            <a:off x="7223125" y="3241675"/>
            <a:ext cx="57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PU</a:t>
            </a:r>
          </a:p>
        </p:txBody>
      </p:sp>
      <p:sp>
        <p:nvSpPr>
          <p:cNvPr id="50209" name="Line 101"/>
          <p:cNvSpPr>
            <a:spLocks noChangeShapeType="1"/>
          </p:cNvSpPr>
          <p:nvPr/>
        </p:nvSpPr>
        <p:spPr bwMode="auto">
          <a:xfrm flipH="1">
            <a:off x="7086600" y="2971800"/>
            <a:ext cx="3048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0" name="Line 102"/>
          <p:cNvSpPr>
            <a:spLocks noChangeShapeType="1"/>
          </p:cNvSpPr>
          <p:nvPr/>
        </p:nvSpPr>
        <p:spPr bwMode="auto">
          <a:xfrm flipH="1" flipV="1">
            <a:off x="7086600" y="3352800"/>
            <a:ext cx="1524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1" name="Text Box 103"/>
          <p:cNvSpPr txBox="1">
            <a:spLocks noChangeArrowheads="1"/>
          </p:cNvSpPr>
          <p:nvPr/>
        </p:nvSpPr>
        <p:spPr bwMode="auto">
          <a:xfrm>
            <a:off x="1239838" y="6184900"/>
            <a:ext cx="5099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Used in Toshiba’s Prodigy and Hitachi’s SR8000</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2"/>
          <p:cNvSpPr>
            <a:spLocks noChangeShapeType="1"/>
          </p:cNvSpPr>
          <p:nvPr/>
        </p:nvSpPr>
        <p:spPr bwMode="auto">
          <a:xfrm>
            <a:off x="4211638" y="378936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3" name="Line 3"/>
          <p:cNvSpPr>
            <a:spLocks noChangeShapeType="1"/>
          </p:cNvSpPr>
          <p:nvPr/>
        </p:nvSpPr>
        <p:spPr bwMode="auto">
          <a:xfrm>
            <a:off x="3995738" y="357346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4" name="Rectangle 4"/>
          <p:cNvSpPr>
            <a:spLocks noGrp="1" noChangeArrowheads="1"/>
          </p:cNvSpPr>
          <p:nvPr>
            <p:ph type="title"/>
          </p:nvPr>
        </p:nvSpPr>
        <p:spPr/>
        <p:txBody>
          <a:bodyPr/>
          <a:lstStyle/>
          <a:p>
            <a:pPr eaLnBrk="1" hangingPunct="1"/>
            <a:r>
              <a:rPr lang="en-US" altLang="ja-JP"/>
              <a:t>HyperCross</a:t>
            </a:r>
          </a:p>
        </p:txBody>
      </p:sp>
      <p:grpSp>
        <p:nvGrpSpPr>
          <p:cNvPr id="51205" name="Group 5"/>
          <p:cNvGrpSpPr>
            <a:grpSpLocks/>
          </p:cNvGrpSpPr>
          <p:nvPr/>
        </p:nvGrpSpPr>
        <p:grpSpPr bwMode="auto">
          <a:xfrm>
            <a:off x="3851275" y="2636838"/>
            <a:ext cx="792163" cy="792162"/>
            <a:chOff x="1020" y="1661"/>
            <a:chExt cx="499" cy="499"/>
          </a:xfrm>
        </p:grpSpPr>
        <p:sp>
          <p:nvSpPr>
            <p:cNvPr id="51237" name="Oval 6"/>
            <p:cNvSpPr>
              <a:spLocks noChangeArrowheads="1"/>
            </p:cNvSpPr>
            <p:nvPr/>
          </p:nvSpPr>
          <p:spPr bwMode="auto">
            <a:xfrm>
              <a:off x="1020" y="1661"/>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8" name="Oval 7"/>
            <p:cNvSpPr>
              <a:spLocks noChangeArrowheads="1"/>
            </p:cNvSpPr>
            <p:nvPr/>
          </p:nvSpPr>
          <p:spPr bwMode="auto">
            <a:xfrm>
              <a:off x="1156" y="1797"/>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9" name="Oval 8"/>
            <p:cNvSpPr>
              <a:spLocks noChangeArrowheads="1"/>
            </p:cNvSpPr>
            <p:nvPr/>
          </p:nvSpPr>
          <p:spPr bwMode="auto">
            <a:xfrm>
              <a:off x="1292" y="1933"/>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40" name="Oval 9"/>
            <p:cNvSpPr>
              <a:spLocks noChangeArrowheads="1"/>
            </p:cNvSpPr>
            <p:nvPr/>
          </p:nvSpPr>
          <p:spPr bwMode="auto">
            <a:xfrm>
              <a:off x="1428" y="2069"/>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51206" name="Group 10"/>
          <p:cNvGrpSpPr>
            <a:grpSpLocks/>
          </p:cNvGrpSpPr>
          <p:nvPr/>
        </p:nvGrpSpPr>
        <p:grpSpPr bwMode="auto">
          <a:xfrm>
            <a:off x="3851275" y="3068638"/>
            <a:ext cx="792163" cy="792162"/>
            <a:chOff x="1020" y="1661"/>
            <a:chExt cx="499" cy="499"/>
          </a:xfrm>
        </p:grpSpPr>
        <p:sp>
          <p:nvSpPr>
            <p:cNvPr id="51233" name="Oval 11"/>
            <p:cNvSpPr>
              <a:spLocks noChangeArrowheads="1"/>
            </p:cNvSpPr>
            <p:nvPr/>
          </p:nvSpPr>
          <p:spPr bwMode="auto">
            <a:xfrm>
              <a:off x="1020" y="1661"/>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4" name="Oval 12"/>
            <p:cNvSpPr>
              <a:spLocks noChangeArrowheads="1"/>
            </p:cNvSpPr>
            <p:nvPr/>
          </p:nvSpPr>
          <p:spPr bwMode="auto">
            <a:xfrm>
              <a:off x="1156" y="1797"/>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5" name="Oval 13"/>
            <p:cNvSpPr>
              <a:spLocks noChangeArrowheads="1"/>
            </p:cNvSpPr>
            <p:nvPr/>
          </p:nvSpPr>
          <p:spPr bwMode="auto">
            <a:xfrm>
              <a:off x="1292" y="1933"/>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6" name="Oval 14"/>
            <p:cNvSpPr>
              <a:spLocks noChangeArrowheads="1"/>
            </p:cNvSpPr>
            <p:nvPr/>
          </p:nvSpPr>
          <p:spPr bwMode="auto">
            <a:xfrm>
              <a:off x="1428" y="2069"/>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51207" name="Group 15"/>
          <p:cNvGrpSpPr>
            <a:grpSpLocks/>
          </p:cNvGrpSpPr>
          <p:nvPr/>
        </p:nvGrpSpPr>
        <p:grpSpPr bwMode="auto">
          <a:xfrm>
            <a:off x="3851275" y="3500438"/>
            <a:ext cx="792163" cy="792162"/>
            <a:chOff x="1020" y="1661"/>
            <a:chExt cx="499" cy="499"/>
          </a:xfrm>
        </p:grpSpPr>
        <p:sp>
          <p:nvSpPr>
            <p:cNvPr id="51229" name="Oval 16"/>
            <p:cNvSpPr>
              <a:spLocks noChangeArrowheads="1"/>
            </p:cNvSpPr>
            <p:nvPr/>
          </p:nvSpPr>
          <p:spPr bwMode="auto">
            <a:xfrm>
              <a:off x="1020" y="1661"/>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0" name="Oval 17"/>
            <p:cNvSpPr>
              <a:spLocks noChangeArrowheads="1"/>
            </p:cNvSpPr>
            <p:nvPr/>
          </p:nvSpPr>
          <p:spPr bwMode="auto">
            <a:xfrm>
              <a:off x="1156" y="1797"/>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1" name="Oval 18"/>
            <p:cNvSpPr>
              <a:spLocks noChangeArrowheads="1"/>
            </p:cNvSpPr>
            <p:nvPr/>
          </p:nvSpPr>
          <p:spPr bwMode="auto">
            <a:xfrm>
              <a:off x="1292" y="1933"/>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2" name="Oval 19"/>
            <p:cNvSpPr>
              <a:spLocks noChangeArrowheads="1"/>
            </p:cNvSpPr>
            <p:nvPr/>
          </p:nvSpPr>
          <p:spPr bwMode="auto">
            <a:xfrm>
              <a:off x="1428" y="2069"/>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51208" name="Group 20"/>
          <p:cNvGrpSpPr>
            <a:grpSpLocks/>
          </p:cNvGrpSpPr>
          <p:nvPr/>
        </p:nvGrpSpPr>
        <p:grpSpPr bwMode="auto">
          <a:xfrm>
            <a:off x="3851275" y="3933825"/>
            <a:ext cx="792163" cy="792163"/>
            <a:chOff x="1020" y="1661"/>
            <a:chExt cx="499" cy="499"/>
          </a:xfrm>
        </p:grpSpPr>
        <p:sp>
          <p:nvSpPr>
            <p:cNvPr id="51225" name="Oval 21"/>
            <p:cNvSpPr>
              <a:spLocks noChangeArrowheads="1"/>
            </p:cNvSpPr>
            <p:nvPr/>
          </p:nvSpPr>
          <p:spPr bwMode="auto">
            <a:xfrm>
              <a:off x="1020" y="1661"/>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6" name="Oval 22"/>
            <p:cNvSpPr>
              <a:spLocks noChangeArrowheads="1"/>
            </p:cNvSpPr>
            <p:nvPr/>
          </p:nvSpPr>
          <p:spPr bwMode="auto">
            <a:xfrm>
              <a:off x="1156" y="1797"/>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7" name="Oval 23"/>
            <p:cNvSpPr>
              <a:spLocks noChangeArrowheads="1"/>
            </p:cNvSpPr>
            <p:nvPr/>
          </p:nvSpPr>
          <p:spPr bwMode="auto">
            <a:xfrm>
              <a:off x="1292" y="1933"/>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8" name="Oval 24"/>
            <p:cNvSpPr>
              <a:spLocks noChangeArrowheads="1"/>
            </p:cNvSpPr>
            <p:nvPr/>
          </p:nvSpPr>
          <p:spPr bwMode="auto">
            <a:xfrm>
              <a:off x="1428" y="2069"/>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51209" name="Text Box 25"/>
          <p:cNvSpPr txBox="1">
            <a:spLocks noChangeArrowheads="1"/>
          </p:cNvSpPr>
          <p:nvPr/>
        </p:nvSpPr>
        <p:spPr bwMode="auto">
          <a:xfrm>
            <a:off x="3687763" y="21526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0,0</a:t>
            </a:r>
          </a:p>
        </p:txBody>
      </p:sp>
      <p:sp>
        <p:nvSpPr>
          <p:cNvPr id="51210" name="Text Box 26"/>
          <p:cNvSpPr txBox="1">
            <a:spLocks noChangeArrowheads="1"/>
          </p:cNvSpPr>
          <p:nvPr/>
        </p:nvSpPr>
        <p:spPr bwMode="auto">
          <a:xfrm>
            <a:off x="4551363" y="28003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0,3</a:t>
            </a:r>
          </a:p>
        </p:txBody>
      </p:sp>
      <p:sp>
        <p:nvSpPr>
          <p:cNvPr id="51211" name="Text Box 27"/>
          <p:cNvSpPr txBox="1">
            <a:spLocks noChangeArrowheads="1"/>
          </p:cNvSpPr>
          <p:nvPr/>
        </p:nvSpPr>
        <p:spPr bwMode="auto">
          <a:xfrm>
            <a:off x="3616325" y="416877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3,0</a:t>
            </a:r>
          </a:p>
        </p:txBody>
      </p:sp>
      <p:sp>
        <p:nvSpPr>
          <p:cNvPr id="51212" name="Text Box 28"/>
          <p:cNvSpPr txBox="1">
            <a:spLocks noChangeArrowheads="1"/>
          </p:cNvSpPr>
          <p:nvPr/>
        </p:nvSpPr>
        <p:spPr bwMode="auto">
          <a:xfrm>
            <a:off x="4335463" y="481647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3,3</a:t>
            </a:r>
          </a:p>
        </p:txBody>
      </p:sp>
      <p:sp>
        <p:nvSpPr>
          <p:cNvPr id="51213" name="Text Box 29"/>
          <p:cNvSpPr txBox="1">
            <a:spLocks noChangeArrowheads="1"/>
          </p:cNvSpPr>
          <p:nvPr/>
        </p:nvSpPr>
        <p:spPr bwMode="auto">
          <a:xfrm>
            <a:off x="1816100" y="1071563"/>
            <a:ext cx="270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t>(pi,pj)→ (pj,*),(*,pi)</a:t>
            </a:r>
          </a:p>
        </p:txBody>
      </p:sp>
      <p:sp>
        <p:nvSpPr>
          <p:cNvPr id="51214" name="Line 30"/>
          <p:cNvSpPr>
            <a:spLocks noChangeShapeType="1"/>
          </p:cNvSpPr>
          <p:nvPr/>
        </p:nvSpPr>
        <p:spPr bwMode="auto">
          <a:xfrm>
            <a:off x="4643438" y="422116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5" name="Line 31"/>
          <p:cNvSpPr>
            <a:spLocks noChangeShapeType="1"/>
          </p:cNvSpPr>
          <p:nvPr/>
        </p:nvSpPr>
        <p:spPr bwMode="auto">
          <a:xfrm>
            <a:off x="4427538" y="400526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6" name="Line 32"/>
          <p:cNvSpPr>
            <a:spLocks noChangeShapeType="1"/>
          </p:cNvSpPr>
          <p:nvPr/>
        </p:nvSpPr>
        <p:spPr bwMode="auto">
          <a:xfrm>
            <a:off x="3203575" y="2924175"/>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7" name="Line 33"/>
          <p:cNvSpPr>
            <a:spLocks noChangeShapeType="1"/>
          </p:cNvSpPr>
          <p:nvPr/>
        </p:nvSpPr>
        <p:spPr bwMode="auto">
          <a:xfrm>
            <a:off x="3203575" y="33575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8" name="Line 34"/>
          <p:cNvSpPr>
            <a:spLocks noChangeShapeType="1"/>
          </p:cNvSpPr>
          <p:nvPr/>
        </p:nvSpPr>
        <p:spPr bwMode="auto">
          <a:xfrm>
            <a:off x="3203575" y="37893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9" name="Line 35"/>
          <p:cNvSpPr>
            <a:spLocks noChangeShapeType="1"/>
          </p:cNvSpPr>
          <p:nvPr/>
        </p:nvSpPr>
        <p:spPr bwMode="auto">
          <a:xfrm>
            <a:off x="3203575" y="42211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0" name="Rectangle 36"/>
          <p:cNvSpPr>
            <a:spLocks noChangeArrowheads="1"/>
          </p:cNvSpPr>
          <p:nvPr/>
        </p:nvSpPr>
        <p:spPr bwMode="auto">
          <a:xfrm>
            <a:off x="2268538" y="2708275"/>
            <a:ext cx="935037" cy="1800225"/>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1" name="Text Box 37"/>
          <p:cNvSpPr txBox="1">
            <a:spLocks noChangeArrowheads="1"/>
          </p:cNvSpPr>
          <p:nvPr/>
        </p:nvSpPr>
        <p:spPr bwMode="auto">
          <a:xfrm>
            <a:off x="2319338" y="3305175"/>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Xbar</a:t>
            </a:r>
          </a:p>
        </p:txBody>
      </p:sp>
      <p:sp>
        <p:nvSpPr>
          <p:cNvPr id="51222" name="Text Box 38"/>
          <p:cNvSpPr txBox="1">
            <a:spLocks noChangeArrowheads="1"/>
          </p:cNvSpPr>
          <p:nvPr/>
        </p:nvSpPr>
        <p:spPr bwMode="auto">
          <a:xfrm>
            <a:off x="6208713" y="3665538"/>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Xbar</a:t>
            </a:r>
          </a:p>
        </p:txBody>
      </p:sp>
      <p:sp>
        <p:nvSpPr>
          <p:cNvPr id="51223" name="AutoShape 39"/>
          <p:cNvSpPr>
            <a:spLocks noChangeArrowheads="1"/>
          </p:cNvSpPr>
          <p:nvPr/>
        </p:nvSpPr>
        <p:spPr bwMode="auto">
          <a:xfrm flipH="1">
            <a:off x="5003800" y="3500438"/>
            <a:ext cx="2663825" cy="792162"/>
          </a:xfrm>
          <a:prstGeom prst="parallelogram">
            <a:avLst>
              <a:gd name="adj" fmla="val 84068"/>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Xbar</a:t>
            </a:r>
          </a:p>
        </p:txBody>
      </p:sp>
      <p:sp>
        <p:nvSpPr>
          <p:cNvPr id="51224" name="Text Box 40"/>
          <p:cNvSpPr txBox="1">
            <a:spLocks noChangeArrowheads="1"/>
          </p:cNvSpPr>
          <p:nvPr/>
        </p:nvSpPr>
        <p:spPr bwMode="auto">
          <a:xfrm>
            <a:off x="1527175" y="5392738"/>
            <a:ext cx="4725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t>Used in ADENART by Matsushita</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23850" y="188913"/>
            <a:ext cx="8229600" cy="1139825"/>
          </a:xfrm>
        </p:spPr>
        <p:txBody>
          <a:bodyPr/>
          <a:lstStyle/>
          <a:p>
            <a:pPr eaLnBrk="1" hangingPunct="1"/>
            <a:r>
              <a:rPr lang="en-US" altLang="ja-JP"/>
              <a:t>Fat</a:t>
            </a:r>
            <a:r>
              <a:rPr lang="ja-JP" altLang="en-US"/>
              <a:t>　</a:t>
            </a:r>
            <a:r>
              <a:rPr lang="en-US" altLang="ja-JP"/>
              <a:t>Tree</a:t>
            </a:r>
          </a:p>
        </p:txBody>
      </p:sp>
      <p:sp>
        <p:nvSpPr>
          <p:cNvPr id="2" name="テキスト ボックス 1">
            <a:extLst>
              <a:ext uri="{FF2B5EF4-FFF2-40B4-BE49-F238E27FC236}">
                <a16:creationId xmlns:a16="http://schemas.microsoft.com/office/drawing/2014/main" id="{A7CC1DC0-2E93-4BC1-93F6-19BB033A48CC}"/>
              </a:ext>
            </a:extLst>
          </p:cNvPr>
          <p:cNvSpPr txBox="1"/>
          <p:nvPr/>
        </p:nvSpPr>
        <p:spPr>
          <a:xfrm>
            <a:off x="539750" y="5005963"/>
            <a:ext cx="8443337" cy="646331"/>
          </a:xfrm>
          <a:prstGeom prst="rect">
            <a:avLst/>
          </a:prstGeom>
          <a:noFill/>
        </p:spPr>
        <p:txBody>
          <a:bodyPr wrap="none" rtlCol="0">
            <a:spAutoFit/>
          </a:bodyPr>
          <a:lstStyle/>
          <a:p>
            <a:r>
              <a:rPr kumimoji="1" lang="en-US" altLang="ja-JP" dirty="0"/>
              <a:t>Fat tree is defined with (</a:t>
            </a:r>
            <a:r>
              <a:rPr kumimoji="1" lang="en-US" altLang="ja-JP" dirty="0" err="1"/>
              <a:t>p,q,r</a:t>
            </a:r>
            <a:r>
              <a:rPr kumimoji="1" lang="en-US" altLang="ja-JP" dirty="0"/>
              <a:t>) where p: num. of upper links, q: num. of lower links</a:t>
            </a:r>
          </a:p>
          <a:p>
            <a:r>
              <a:rPr lang="en-US" altLang="ja-JP" dirty="0"/>
              <a:t>r: num, of hierarchy, This example is FT(2,4,2)</a:t>
            </a:r>
            <a:endParaRPr kumimoji="1" lang="ja-JP" altLang="en-US" dirty="0"/>
          </a:p>
        </p:txBody>
      </p:sp>
      <p:sp>
        <p:nvSpPr>
          <p:cNvPr id="170" name="Rectangle 3">
            <a:extLst>
              <a:ext uri="{FF2B5EF4-FFF2-40B4-BE49-F238E27FC236}">
                <a16:creationId xmlns:a16="http://schemas.microsoft.com/office/drawing/2014/main" id="{195C7CBC-C5AC-4964-B403-7B23D1C66EAC}"/>
              </a:ext>
            </a:extLst>
          </p:cNvPr>
          <p:cNvSpPr>
            <a:spLocks noChangeArrowheads="1"/>
          </p:cNvSpPr>
          <p:nvPr/>
        </p:nvSpPr>
        <p:spPr bwMode="auto">
          <a:xfrm>
            <a:off x="3587750" y="11564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1" name="Oval 4">
            <a:extLst>
              <a:ext uri="{FF2B5EF4-FFF2-40B4-BE49-F238E27FC236}">
                <a16:creationId xmlns:a16="http://schemas.microsoft.com/office/drawing/2014/main" id="{68E3D08C-A754-4AF4-9859-7E1A8C907009}"/>
              </a:ext>
            </a:extLst>
          </p:cNvPr>
          <p:cNvSpPr>
            <a:spLocks noChangeArrowheads="1"/>
          </p:cNvSpPr>
          <p:nvPr/>
        </p:nvSpPr>
        <p:spPr bwMode="auto">
          <a:xfrm>
            <a:off x="9969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2" name="Line 5">
            <a:extLst>
              <a:ext uri="{FF2B5EF4-FFF2-40B4-BE49-F238E27FC236}">
                <a16:creationId xmlns:a16="http://schemas.microsoft.com/office/drawing/2014/main" id="{F1BB3FFC-29A7-470D-B3F1-39D19819A783}"/>
              </a:ext>
            </a:extLst>
          </p:cNvPr>
          <p:cNvSpPr>
            <a:spLocks noChangeShapeType="1"/>
          </p:cNvSpPr>
          <p:nvPr/>
        </p:nvSpPr>
        <p:spPr bwMode="auto">
          <a:xfrm flipH="1">
            <a:off x="692150" y="3137694"/>
            <a:ext cx="3810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 name="Line 6">
            <a:extLst>
              <a:ext uri="{FF2B5EF4-FFF2-40B4-BE49-F238E27FC236}">
                <a16:creationId xmlns:a16="http://schemas.microsoft.com/office/drawing/2014/main" id="{F6746E60-1CE5-459D-ACF3-1B115433B6D8}"/>
              </a:ext>
            </a:extLst>
          </p:cNvPr>
          <p:cNvSpPr>
            <a:spLocks noChangeShapeType="1"/>
          </p:cNvSpPr>
          <p:nvPr/>
        </p:nvSpPr>
        <p:spPr bwMode="auto">
          <a:xfrm>
            <a:off x="1073150" y="3061494"/>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 name="Line 7">
            <a:extLst>
              <a:ext uri="{FF2B5EF4-FFF2-40B4-BE49-F238E27FC236}">
                <a16:creationId xmlns:a16="http://schemas.microsoft.com/office/drawing/2014/main" id="{5E017185-E26C-4A13-9A0C-73DA4BE12A9D}"/>
              </a:ext>
            </a:extLst>
          </p:cNvPr>
          <p:cNvSpPr>
            <a:spLocks noChangeShapeType="1"/>
          </p:cNvSpPr>
          <p:nvPr/>
        </p:nvSpPr>
        <p:spPr bwMode="auto">
          <a:xfrm>
            <a:off x="1073150" y="3061494"/>
            <a:ext cx="533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5" name="Line 8">
            <a:extLst>
              <a:ext uri="{FF2B5EF4-FFF2-40B4-BE49-F238E27FC236}">
                <a16:creationId xmlns:a16="http://schemas.microsoft.com/office/drawing/2014/main" id="{CE6164FA-D3F0-4AFF-8F9C-1092A1EEF8C9}"/>
              </a:ext>
            </a:extLst>
          </p:cNvPr>
          <p:cNvSpPr>
            <a:spLocks noChangeShapeType="1"/>
          </p:cNvSpPr>
          <p:nvPr/>
        </p:nvSpPr>
        <p:spPr bwMode="auto">
          <a:xfrm>
            <a:off x="1073150" y="3061494"/>
            <a:ext cx="914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 name="Line 9">
            <a:extLst>
              <a:ext uri="{FF2B5EF4-FFF2-40B4-BE49-F238E27FC236}">
                <a16:creationId xmlns:a16="http://schemas.microsoft.com/office/drawing/2014/main" id="{996A4AC9-8FB1-40A5-B07F-7DD7B93CD9F1}"/>
              </a:ext>
            </a:extLst>
          </p:cNvPr>
          <p:cNvSpPr>
            <a:spLocks noChangeShapeType="1"/>
          </p:cNvSpPr>
          <p:nvPr/>
        </p:nvSpPr>
        <p:spPr bwMode="auto">
          <a:xfrm flipH="1">
            <a:off x="692150" y="3061494"/>
            <a:ext cx="9906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7" name="Line 10">
            <a:extLst>
              <a:ext uri="{FF2B5EF4-FFF2-40B4-BE49-F238E27FC236}">
                <a16:creationId xmlns:a16="http://schemas.microsoft.com/office/drawing/2014/main" id="{FCC56344-7489-4B13-B9E2-34D34B3B7574}"/>
              </a:ext>
            </a:extLst>
          </p:cNvPr>
          <p:cNvSpPr>
            <a:spLocks noChangeShapeType="1"/>
          </p:cNvSpPr>
          <p:nvPr/>
        </p:nvSpPr>
        <p:spPr bwMode="auto">
          <a:xfrm flipH="1">
            <a:off x="1149350" y="3061494"/>
            <a:ext cx="533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 name="Line 11">
            <a:extLst>
              <a:ext uri="{FF2B5EF4-FFF2-40B4-BE49-F238E27FC236}">
                <a16:creationId xmlns:a16="http://schemas.microsoft.com/office/drawing/2014/main" id="{9953A412-7732-439F-B7F0-F2EDE4956799}"/>
              </a:ext>
            </a:extLst>
          </p:cNvPr>
          <p:cNvSpPr>
            <a:spLocks noChangeShapeType="1"/>
          </p:cNvSpPr>
          <p:nvPr/>
        </p:nvSpPr>
        <p:spPr bwMode="auto">
          <a:xfrm flipH="1">
            <a:off x="1606550" y="3061494"/>
            <a:ext cx="762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9" name="Line 12">
            <a:extLst>
              <a:ext uri="{FF2B5EF4-FFF2-40B4-BE49-F238E27FC236}">
                <a16:creationId xmlns:a16="http://schemas.microsoft.com/office/drawing/2014/main" id="{7B13CFD6-0859-444D-9479-56EC99166C98}"/>
              </a:ext>
            </a:extLst>
          </p:cNvPr>
          <p:cNvSpPr>
            <a:spLocks noChangeShapeType="1"/>
          </p:cNvSpPr>
          <p:nvPr/>
        </p:nvSpPr>
        <p:spPr bwMode="auto">
          <a:xfrm>
            <a:off x="1682750" y="3061494"/>
            <a:ext cx="3810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 name="Rectangle 13">
            <a:extLst>
              <a:ext uri="{FF2B5EF4-FFF2-40B4-BE49-F238E27FC236}">
                <a16:creationId xmlns:a16="http://schemas.microsoft.com/office/drawing/2014/main" id="{1678E917-CC6B-4EDE-ACE6-02149BCF8D0D}"/>
              </a:ext>
            </a:extLst>
          </p:cNvPr>
          <p:cNvSpPr>
            <a:spLocks noChangeArrowheads="1"/>
          </p:cNvSpPr>
          <p:nvPr/>
        </p:nvSpPr>
        <p:spPr bwMode="auto">
          <a:xfrm>
            <a:off x="1606550" y="29852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1" name="Oval 14">
            <a:extLst>
              <a:ext uri="{FF2B5EF4-FFF2-40B4-BE49-F238E27FC236}">
                <a16:creationId xmlns:a16="http://schemas.microsoft.com/office/drawing/2014/main" id="{68A06DFB-11BE-4499-A892-CD540B498529}"/>
              </a:ext>
            </a:extLst>
          </p:cNvPr>
          <p:cNvSpPr>
            <a:spLocks noChangeArrowheads="1"/>
          </p:cNvSpPr>
          <p:nvPr/>
        </p:nvSpPr>
        <p:spPr bwMode="auto">
          <a:xfrm>
            <a:off x="33591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2" name="Line 15">
            <a:extLst>
              <a:ext uri="{FF2B5EF4-FFF2-40B4-BE49-F238E27FC236}">
                <a16:creationId xmlns:a16="http://schemas.microsoft.com/office/drawing/2014/main" id="{B687009A-A4AE-4479-9D2F-7F3A955A16A9}"/>
              </a:ext>
            </a:extLst>
          </p:cNvPr>
          <p:cNvSpPr>
            <a:spLocks noChangeShapeType="1"/>
          </p:cNvSpPr>
          <p:nvPr/>
        </p:nvSpPr>
        <p:spPr bwMode="auto">
          <a:xfrm flipH="1">
            <a:off x="3054350" y="3137694"/>
            <a:ext cx="3810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 name="Line 16">
            <a:extLst>
              <a:ext uri="{FF2B5EF4-FFF2-40B4-BE49-F238E27FC236}">
                <a16:creationId xmlns:a16="http://schemas.microsoft.com/office/drawing/2014/main" id="{9E653F41-F7D0-40EF-AB21-849ACAF2C3F6}"/>
              </a:ext>
            </a:extLst>
          </p:cNvPr>
          <p:cNvSpPr>
            <a:spLocks noChangeShapeType="1"/>
          </p:cNvSpPr>
          <p:nvPr/>
        </p:nvSpPr>
        <p:spPr bwMode="auto">
          <a:xfrm>
            <a:off x="3435350" y="3061494"/>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 name="Line 17">
            <a:extLst>
              <a:ext uri="{FF2B5EF4-FFF2-40B4-BE49-F238E27FC236}">
                <a16:creationId xmlns:a16="http://schemas.microsoft.com/office/drawing/2014/main" id="{7B47A46E-C29E-4129-B2CF-E3657A66AD1D}"/>
              </a:ext>
            </a:extLst>
          </p:cNvPr>
          <p:cNvSpPr>
            <a:spLocks noChangeShapeType="1"/>
          </p:cNvSpPr>
          <p:nvPr/>
        </p:nvSpPr>
        <p:spPr bwMode="auto">
          <a:xfrm>
            <a:off x="3435350" y="3061494"/>
            <a:ext cx="533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 name="Line 18">
            <a:extLst>
              <a:ext uri="{FF2B5EF4-FFF2-40B4-BE49-F238E27FC236}">
                <a16:creationId xmlns:a16="http://schemas.microsoft.com/office/drawing/2014/main" id="{1C00BECB-48EA-4E88-A960-6D9881D1433C}"/>
              </a:ext>
            </a:extLst>
          </p:cNvPr>
          <p:cNvSpPr>
            <a:spLocks noChangeShapeType="1"/>
          </p:cNvSpPr>
          <p:nvPr/>
        </p:nvSpPr>
        <p:spPr bwMode="auto">
          <a:xfrm>
            <a:off x="3435350" y="3061494"/>
            <a:ext cx="914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 name="Line 19">
            <a:extLst>
              <a:ext uri="{FF2B5EF4-FFF2-40B4-BE49-F238E27FC236}">
                <a16:creationId xmlns:a16="http://schemas.microsoft.com/office/drawing/2014/main" id="{D6B5D012-F59C-42E7-8B5F-E3F909EB61C1}"/>
              </a:ext>
            </a:extLst>
          </p:cNvPr>
          <p:cNvSpPr>
            <a:spLocks noChangeShapeType="1"/>
          </p:cNvSpPr>
          <p:nvPr/>
        </p:nvSpPr>
        <p:spPr bwMode="auto">
          <a:xfrm flipH="1">
            <a:off x="3054350" y="3061494"/>
            <a:ext cx="9906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7" name="Line 20">
            <a:extLst>
              <a:ext uri="{FF2B5EF4-FFF2-40B4-BE49-F238E27FC236}">
                <a16:creationId xmlns:a16="http://schemas.microsoft.com/office/drawing/2014/main" id="{8ED0E749-3C29-43FB-AC76-33323DCBF39F}"/>
              </a:ext>
            </a:extLst>
          </p:cNvPr>
          <p:cNvSpPr>
            <a:spLocks noChangeShapeType="1"/>
          </p:cNvSpPr>
          <p:nvPr/>
        </p:nvSpPr>
        <p:spPr bwMode="auto">
          <a:xfrm flipH="1">
            <a:off x="3511550" y="3061494"/>
            <a:ext cx="533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8" name="Line 21">
            <a:extLst>
              <a:ext uri="{FF2B5EF4-FFF2-40B4-BE49-F238E27FC236}">
                <a16:creationId xmlns:a16="http://schemas.microsoft.com/office/drawing/2014/main" id="{F4962950-18AE-4107-AEB2-EFC350EF9319}"/>
              </a:ext>
            </a:extLst>
          </p:cNvPr>
          <p:cNvSpPr>
            <a:spLocks noChangeShapeType="1"/>
          </p:cNvSpPr>
          <p:nvPr/>
        </p:nvSpPr>
        <p:spPr bwMode="auto">
          <a:xfrm flipH="1">
            <a:off x="3968750" y="3061494"/>
            <a:ext cx="762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9" name="Line 22">
            <a:extLst>
              <a:ext uri="{FF2B5EF4-FFF2-40B4-BE49-F238E27FC236}">
                <a16:creationId xmlns:a16="http://schemas.microsoft.com/office/drawing/2014/main" id="{C7BA3B1A-9AC9-4F23-9A0C-B11FB9F6AFE6}"/>
              </a:ext>
            </a:extLst>
          </p:cNvPr>
          <p:cNvSpPr>
            <a:spLocks noChangeShapeType="1"/>
          </p:cNvSpPr>
          <p:nvPr/>
        </p:nvSpPr>
        <p:spPr bwMode="auto">
          <a:xfrm>
            <a:off x="4044950" y="3061494"/>
            <a:ext cx="3810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 name="Rectangle 23">
            <a:extLst>
              <a:ext uri="{FF2B5EF4-FFF2-40B4-BE49-F238E27FC236}">
                <a16:creationId xmlns:a16="http://schemas.microsoft.com/office/drawing/2014/main" id="{5C13C21A-CB9F-4AD0-898B-87FF1F342DE1}"/>
              </a:ext>
            </a:extLst>
          </p:cNvPr>
          <p:cNvSpPr>
            <a:spLocks noChangeArrowheads="1"/>
          </p:cNvSpPr>
          <p:nvPr/>
        </p:nvSpPr>
        <p:spPr bwMode="auto">
          <a:xfrm>
            <a:off x="3282950" y="29852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1" name="Rectangle 24">
            <a:extLst>
              <a:ext uri="{FF2B5EF4-FFF2-40B4-BE49-F238E27FC236}">
                <a16:creationId xmlns:a16="http://schemas.microsoft.com/office/drawing/2014/main" id="{857B03FE-DDD4-4D39-854F-3B0A0F547FE6}"/>
              </a:ext>
            </a:extLst>
          </p:cNvPr>
          <p:cNvSpPr>
            <a:spLocks noChangeArrowheads="1"/>
          </p:cNvSpPr>
          <p:nvPr/>
        </p:nvSpPr>
        <p:spPr bwMode="auto">
          <a:xfrm>
            <a:off x="3968750" y="29852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2" name="Line 25">
            <a:extLst>
              <a:ext uri="{FF2B5EF4-FFF2-40B4-BE49-F238E27FC236}">
                <a16:creationId xmlns:a16="http://schemas.microsoft.com/office/drawing/2014/main" id="{E481C032-56C8-4B14-8221-9540276D0F6D}"/>
              </a:ext>
            </a:extLst>
          </p:cNvPr>
          <p:cNvSpPr>
            <a:spLocks noChangeShapeType="1"/>
          </p:cNvSpPr>
          <p:nvPr/>
        </p:nvSpPr>
        <p:spPr bwMode="auto">
          <a:xfrm flipH="1">
            <a:off x="1073150" y="1308894"/>
            <a:ext cx="6096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3" name="Line 26">
            <a:extLst>
              <a:ext uri="{FF2B5EF4-FFF2-40B4-BE49-F238E27FC236}">
                <a16:creationId xmlns:a16="http://schemas.microsoft.com/office/drawing/2014/main" id="{16EEE7D3-FAF8-4495-BA20-1385230538D2}"/>
              </a:ext>
            </a:extLst>
          </p:cNvPr>
          <p:cNvSpPr>
            <a:spLocks noChangeShapeType="1"/>
          </p:cNvSpPr>
          <p:nvPr/>
        </p:nvSpPr>
        <p:spPr bwMode="auto">
          <a:xfrm>
            <a:off x="1682750" y="1308894"/>
            <a:ext cx="16764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 name="Line 27">
            <a:extLst>
              <a:ext uri="{FF2B5EF4-FFF2-40B4-BE49-F238E27FC236}">
                <a16:creationId xmlns:a16="http://schemas.microsoft.com/office/drawing/2014/main" id="{6E9D2032-0860-4E8A-8AD9-844A655C90D2}"/>
              </a:ext>
            </a:extLst>
          </p:cNvPr>
          <p:cNvSpPr>
            <a:spLocks noChangeShapeType="1"/>
          </p:cNvSpPr>
          <p:nvPr/>
        </p:nvSpPr>
        <p:spPr bwMode="auto">
          <a:xfrm flipH="1">
            <a:off x="1758950" y="1308894"/>
            <a:ext cx="1905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 name="Line 28">
            <a:extLst>
              <a:ext uri="{FF2B5EF4-FFF2-40B4-BE49-F238E27FC236}">
                <a16:creationId xmlns:a16="http://schemas.microsoft.com/office/drawing/2014/main" id="{008B4B17-DFDD-43C3-B764-47876A6CA162}"/>
              </a:ext>
            </a:extLst>
          </p:cNvPr>
          <p:cNvSpPr>
            <a:spLocks noChangeShapeType="1"/>
          </p:cNvSpPr>
          <p:nvPr/>
        </p:nvSpPr>
        <p:spPr bwMode="auto">
          <a:xfrm>
            <a:off x="3663950" y="1308894"/>
            <a:ext cx="381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6" name="Oval 29">
            <a:extLst>
              <a:ext uri="{FF2B5EF4-FFF2-40B4-BE49-F238E27FC236}">
                <a16:creationId xmlns:a16="http://schemas.microsoft.com/office/drawing/2014/main" id="{AA9F9C7A-739F-4762-A7BC-68786D2220A6}"/>
              </a:ext>
            </a:extLst>
          </p:cNvPr>
          <p:cNvSpPr>
            <a:spLocks noChangeArrowheads="1"/>
          </p:cNvSpPr>
          <p:nvPr/>
        </p:nvSpPr>
        <p:spPr bwMode="auto">
          <a:xfrm>
            <a:off x="5397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7" name="Oval 30">
            <a:extLst>
              <a:ext uri="{FF2B5EF4-FFF2-40B4-BE49-F238E27FC236}">
                <a16:creationId xmlns:a16="http://schemas.microsoft.com/office/drawing/2014/main" id="{910F8B07-8922-4E04-B04F-2CFE2A21D0A6}"/>
              </a:ext>
            </a:extLst>
          </p:cNvPr>
          <p:cNvSpPr>
            <a:spLocks noChangeArrowheads="1"/>
          </p:cNvSpPr>
          <p:nvPr/>
        </p:nvSpPr>
        <p:spPr bwMode="auto">
          <a:xfrm>
            <a:off x="14541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8" name="Oval 31">
            <a:extLst>
              <a:ext uri="{FF2B5EF4-FFF2-40B4-BE49-F238E27FC236}">
                <a16:creationId xmlns:a16="http://schemas.microsoft.com/office/drawing/2014/main" id="{A7E68E2F-9D1B-4B09-8047-7E5B29651D42}"/>
              </a:ext>
            </a:extLst>
          </p:cNvPr>
          <p:cNvSpPr>
            <a:spLocks noChangeArrowheads="1"/>
          </p:cNvSpPr>
          <p:nvPr/>
        </p:nvSpPr>
        <p:spPr bwMode="auto">
          <a:xfrm>
            <a:off x="19113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9" name="Oval 32">
            <a:extLst>
              <a:ext uri="{FF2B5EF4-FFF2-40B4-BE49-F238E27FC236}">
                <a16:creationId xmlns:a16="http://schemas.microsoft.com/office/drawing/2014/main" id="{D1DC2B07-5698-477E-BB2D-9304E044BDD9}"/>
              </a:ext>
            </a:extLst>
          </p:cNvPr>
          <p:cNvSpPr>
            <a:spLocks noChangeArrowheads="1"/>
          </p:cNvSpPr>
          <p:nvPr/>
        </p:nvSpPr>
        <p:spPr bwMode="auto">
          <a:xfrm>
            <a:off x="29019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0" name="Oval 33">
            <a:extLst>
              <a:ext uri="{FF2B5EF4-FFF2-40B4-BE49-F238E27FC236}">
                <a16:creationId xmlns:a16="http://schemas.microsoft.com/office/drawing/2014/main" id="{666C3EDB-6E33-4ED8-A69D-6294099D6D36}"/>
              </a:ext>
            </a:extLst>
          </p:cNvPr>
          <p:cNvSpPr>
            <a:spLocks noChangeArrowheads="1"/>
          </p:cNvSpPr>
          <p:nvPr/>
        </p:nvSpPr>
        <p:spPr bwMode="auto">
          <a:xfrm>
            <a:off x="38163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1" name="Oval 34">
            <a:extLst>
              <a:ext uri="{FF2B5EF4-FFF2-40B4-BE49-F238E27FC236}">
                <a16:creationId xmlns:a16="http://schemas.microsoft.com/office/drawing/2014/main" id="{DCA4AAEF-679E-453D-9C91-FA657A59032A}"/>
              </a:ext>
            </a:extLst>
          </p:cNvPr>
          <p:cNvSpPr>
            <a:spLocks noChangeArrowheads="1"/>
          </p:cNvSpPr>
          <p:nvPr/>
        </p:nvSpPr>
        <p:spPr bwMode="auto">
          <a:xfrm>
            <a:off x="42735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2" name="Rectangle 35">
            <a:extLst>
              <a:ext uri="{FF2B5EF4-FFF2-40B4-BE49-F238E27FC236}">
                <a16:creationId xmlns:a16="http://schemas.microsoft.com/office/drawing/2014/main" id="{529BA9CA-6E65-4665-9E01-9FB6186E82DC}"/>
              </a:ext>
            </a:extLst>
          </p:cNvPr>
          <p:cNvSpPr>
            <a:spLocks noChangeArrowheads="1"/>
          </p:cNvSpPr>
          <p:nvPr/>
        </p:nvSpPr>
        <p:spPr bwMode="auto">
          <a:xfrm>
            <a:off x="5999163" y="11247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3" name="Rectangle 36">
            <a:extLst>
              <a:ext uri="{FF2B5EF4-FFF2-40B4-BE49-F238E27FC236}">
                <a16:creationId xmlns:a16="http://schemas.microsoft.com/office/drawing/2014/main" id="{DC68F9F6-4D9D-4B92-B893-12A8661E3ABA}"/>
              </a:ext>
            </a:extLst>
          </p:cNvPr>
          <p:cNvSpPr>
            <a:spLocks noChangeArrowheads="1"/>
          </p:cNvSpPr>
          <p:nvPr/>
        </p:nvSpPr>
        <p:spPr bwMode="auto">
          <a:xfrm>
            <a:off x="7980363" y="11247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4" name="Oval 37">
            <a:extLst>
              <a:ext uri="{FF2B5EF4-FFF2-40B4-BE49-F238E27FC236}">
                <a16:creationId xmlns:a16="http://schemas.microsoft.com/office/drawing/2014/main" id="{29082922-9C6D-4DAC-9893-CBDE3AB31776}"/>
              </a:ext>
            </a:extLst>
          </p:cNvPr>
          <p:cNvSpPr>
            <a:spLocks noChangeArrowheads="1"/>
          </p:cNvSpPr>
          <p:nvPr/>
        </p:nvSpPr>
        <p:spPr bwMode="auto">
          <a:xfrm>
            <a:off x="53895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 name="Line 38">
            <a:extLst>
              <a:ext uri="{FF2B5EF4-FFF2-40B4-BE49-F238E27FC236}">
                <a16:creationId xmlns:a16="http://schemas.microsoft.com/office/drawing/2014/main" id="{0DC47D97-73FC-4AEA-B572-6B744DB66CE7}"/>
              </a:ext>
            </a:extLst>
          </p:cNvPr>
          <p:cNvSpPr>
            <a:spLocks noChangeShapeType="1"/>
          </p:cNvSpPr>
          <p:nvPr/>
        </p:nvSpPr>
        <p:spPr bwMode="auto">
          <a:xfrm flipH="1">
            <a:off x="5084763" y="3105944"/>
            <a:ext cx="3810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 name="Line 39">
            <a:extLst>
              <a:ext uri="{FF2B5EF4-FFF2-40B4-BE49-F238E27FC236}">
                <a16:creationId xmlns:a16="http://schemas.microsoft.com/office/drawing/2014/main" id="{3148EBEA-3E74-4658-B384-140A6B619A90}"/>
              </a:ext>
            </a:extLst>
          </p:cNvPr>
          <p:cNvSpPr>
            <a:spLocks noChangeShapeType="1"/>
          </p:cNvSpPr>
          <p:nvPr/>
        </p:nvSpPr>
        <p:spPr bwMode="auto">
          <a:xfrm>
            <a:off x="5465763" y="3029744"/>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7" name="Line 40">
            <a:extLst>
              <a:ext uri="{FF2B5EF4-FFF2-40B4-BE49-F238E27FC236}">
                <a16:creationId xmlns:a16="http://schemas.microsoft.com/office/drawing/2014/main" id="{F5E760FE-0D13-4391-980F-8F08A6CC5C26}"/>
              </a:ext>
            </a:extLst>
          </p:cNvPr>
          <p:cNvSpPr>
            <a:spLocks noChangeShapeType="1"/>
          </p:cNvSpPr>
          <p:nvPr/>
        </p:nvSpPr>
        <p:spPr bwMode="auto">
          <a:xfrm>
            <a:off x="5465763" y="3029744"/>
            <a:ext cx="533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 name="Line 41">
            <a:extLst>
              <a:ext uri="{FF2B5EF4-FFF2-40B4-BE49-F238E27FC236}">
                <a16:creationId xmlns:a16="http://schemas.microsoft.com/office/drawing/2014/main" id="{633E0BE7-F579-4FC8-8209-86112A1AC763}"/>
              </a:ext>
            </a:extLst>
          </p:cNvPr>
          <p:cNvSpPr>
            <a:spLocks noChangeShapeType="1"/>
          </p:cNvSpPr>
          <p:nvPr/>
        </p:nvSpPr>
        <p:spPr bwMode="auto">
          <a:xfrm>
            <a:off x="5465763" y="3029744"/>
            <a:ext cx="914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9" name="Line 42">
            <a:extLst>
              <a:ext uri="{FF2B5EF4-FFF2-40B4-BE49-F238E27FC236}">
                <a16:creationId xmlns:a16="http://schemas.microsoft.com/office/drawing/2014/main" id="{7F040F9C-731F-4F87-BF52-873C4709D19E}"/>
              </a:ext>
            </a:extLst>
          </p:cNvPr>
          <p:cNvSpPr>
            <a:spLocks noChangeShapeType="1"/>
          </p:cNvSpPr>
          <p:nvPr/>
        </p:nvSpPr>
        <p:spPr bwMode="auto">
          <a:xfrm flipH="1">
            <a:off x="5084763" y="3029744"/>
            <a:ext cx="9906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 name="Line 43">
            <a:extLst>
              <a:ext uri="{FF2B5EF4-FFF2-40B4-BE49-F238E27FC236}">
                <a16:creationId xmlns:a16="http://schemas.microsoft.com/office/drawing/2014/main" id="{20EE5A55-E7E2-4313-B50B-65BC2CE10075}"/>
              </a:ext>
            </a:extLst>
          </p:cNvPr>
          <p:cNvSpPr>
            <a:spLocks noChangeShapeType="1"/>
          </p:cNvSpPr>
          <p:nvPr/>
        </p:nvSpPr>
        <p:spPr bwMode="auto">
          <a:xfrm flipH="1">
            <a:off x="5541963" y="3029744"/>
            <a:ext cx="533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1" name="Line 44">
            <a:extLst>
              <a:ext uri="{FF2B5EF4-FFF2-40B4-BE49-F238E27FC236}">
                <a16:creationId xmlns:a16="http://schemas.microsoft.com/office/drawing/2014/main" id="{8B739DE8-36DA-42AC-BEE0-7A1B1D62664A}"/>
              </a:ext>
            </a:extLst>
          </p:cNvPr>
          <p:cNvSpPr>
            <a:spLocks noChangeShapeType="1"/>
          </p:cNvSpPr>
          <p:nvPr/>
        </p:nvSpPr>
        <p:spPr bwMode="auto">
          <a:xfrm flipH="1">
            <a:off x="5999163" y="3029744"/>
            <a:ext cx="762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2" name="Line 45">
            <a:extLst>
              <a:ext uri="{FF2B5EF4-FFF2-40B4-BE49-F238E27FC236}">
                <a16:creationId xmlns:a16="http://schemas.microsoft.com/office/drawing/2014/main" id="{71861021-0010-478C-9C3D-EE396CCF1E6A}"/>
              </a:ext>
            </a:extLst>
          </p:cNvPr>
          <p:cNvSpPr>
            <a:spLocks noChangeShapeType="1"/>
          </p:cNvSpPr>
          <p:nvPr/>
        </p:nvSpPr>
        <p:spPr bwMode="auto">
          <a:xfrm>
            <a:off x="6075363" y="3029744"/>
            <a:ext cx="3810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 name="Rectangle 46">
            <a:extLst>
              <a:ext uri="{FF2B5EF4-FFF2-40B4-BE49-F238E27FC236}">
                <a16:creationId xmlns:a16="http://schemas.microsoft.com/office/drawing/2014/main" id="{593B93C9-6389-41F2-AB87-B2F9B1DDD98C}"/>
              </a:ext>
            </a:extLst>
          </p:cNvPr>
          <p:cNvSpPr>
            <a:spLocks noChangeArrowheads="1"/>
          </p:cNvSpPr>
          <p:nvPr/>
        </p:nvSpPr>
        <p:spPr bwMode="auto">
          <a:xfrm>
            <a:off x="5999163" y="29535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4" name="Oval 47">
            <a:extLst>
              <a:ext uri="{FF2B5EF4-FFF2-40B4-BE49-F238E27FC236}">
                <a16:creationId xmlns:a16="http://schemas.microsoft.com/office/drawing/2014/main" id="{A28D736F-5A74-4C2B-95B8-3CD7C2E2E3A4}"/>
              </a:ext>
            </a:extLst>
          </p:cNvPr>
          <p:cNvSpPr>
            <a:spLocks noChangeArrowheads="1"/>
          </p:cNvSpPr>
          <p:nvPr/>
        </p:nvSpPr>
        <p:spPr bwMode="auto">
          <a:xfrm>
            <a:off x="77517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 name="Line 48">
            <a:extLst>
              <a:ext uri="{FF2B5EF4-FFF2-40B4-BE49-F238E27FC236}">
                <a16:creationId xmlns:a16="http://schemas.microsoft.com/office/drawing/2014/main" id="{089DCCBB-55FA-4C5D-8A99-CEB3B52BBC8A}"/>
              </a:ext>
            </a:extLst>
          </p:cNvPr>
          <p:cNvSpPr>
            <a:spLocks noChangeShapeType="1"/>
          </p:cNvSpPr>
          <p:nvPr/>
        </p:nvSpPr>
        <p:spPr bwMode="auto">
          <a:xfrm flipH="1">
            <a:off x="7446963" y="3105944"/>
            <a:ext cx="3810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 name="Line 49">
            <a:extLst>
              <a:ext uri="{FF2B5EF4-FFF2-40B4-BE49-F238E27FC236}">
                <a16:creationId xmlns:a16="http://schemas.microsoft.com/office/drawing/2014/main" id="{4F1AABCF-1E0F-4E60-A66B-3772A1A9F2CF}"/>
              </a:ext>
            </a:extLst>
          </p:cNvPr>
          <p:cNvSpPr>
            <a:spLocks noChangeShapeType="1"/>
          </p:cNvSpPr>
          <p:nvPr/>
        </p:nvSpPr>
        <p:spPr bwMode="auto">
          <a:xfrm>
            <a:off x="7827963" y="3029744"/>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 name="Line 50">
            <a:extLst>
              <a:ext uri="{FF2B5EF4-FFF2-40B4-BE49-F238E27FC236}">
                <a16:creationId xmlns:a16="http://schemas.microsoft.com/office/drawing/2014/main" id="{9AA24BF3-B5AC-4FFA-8D96-34CB5E855249}"/>
              </a:ext>
            </a:extLst>
          </p:cNvPr>
          <p:cNvSpPr>
            <a:spLocks noChangeShapeType="1"/>
          </p:cNvSpPr>
          <p:nvPr/>
        </p:nvSpPr>
        <p:spPr bwMode="auto">
          <a:xfrm>
            <a:off x="7827963" y="3029744"/>
            <a:ext cx="533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 name="Line 51">
            <a:extLst>
              <a:ext uri="{FF2B5EF4-FFF2-40B4-BE49-F238E27FC236}">
                <a16:creationId xmlns:a16="http://schemas.microsoft.com/office/drawing/2014/main" id="{DDCBE172-0073-42A4-ABF7-A194F4BDB6D2}"/>
              </a:ext>
            </a:extLst>
          </p:cNvPr>
          <p:cNvSpPr>
            <a:spLocks noChangeShapeType="1"/>
          </p:cNvSpPr>
          <p:nvPr/>
        </p:nvSpPr>
        <p:spPr bwMode="auto">
          <a:xfrm>
            <a:off x="7827963" y="3029744"/>
            <a:ext cx="914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9" name="Line 52">
            <a:extLst>
              <a:ext uri="{FF2B5EF4-FFF2-40B4-BE49-F238E27FC236}">
                <a16:creationId xmlns:a16="http://schemas.microsoft.com/office/drawing/2014/main" id="{7DCC94E9-D630-42B4-8BC8-21094804583C}"/>
              </a:ext>
            </a:extLst>
          </p:cNvPr>
          <p:cNvSpPr>
            <a:spLocks noChangeShapeType="1"/>
          </p:cNvSpPr>
          <p:nvPr/>
        </p:nvSpPr>
        <p:spPr bwMode="auto">
          <a:xfrm flipH="1">
            <a:off x="7446963" y="3029744"/>
            <a:ext cx="9906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0" name="Line 53">
            <a:extLst>
              <a:ext uri="{FF2B5EF4-FFF2-40B4-BE49-F238E27FC236}">
                <a16:creationId xmlns:a16="http://schemas.microsoft.com/office/drawing/2014/main" id="{D1C9B09E-CDCA-4EDC-9E8C-8C0A3D114E67}"/>
              </a:ext>
            </a:extLst>
          </p:cNvPr>
          <p:cNvSpPr>
            <a:spLocks noChangeShapeType="1"/>
          </p:cNvSpPr>
          <p:nvPr/>
        </p:nvSpPr>
        <p:spPr bwMode="auto">
          <a:xfrm flipH="1">
            <a:off x="7904163" y="3029744"/>
            <a:ext cx="533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 name="Line 54">
            <a:extLst>
              <a:ext uri="{FF2B5EF4-FFF2-40B4-BE49-F238E27FC236}">
                <a16:creationId xmlns:a16="http://schemas.microsoft.com/office/drawing/2014/main" id="{62A5A6E9-D996-4702-B341-98AF427D6EF0}"/>
              </a:ext>
            </a:extLst>
          </p:cNvPr>
          <p:cNvSpPr>
            <a:spLocks noChangeShapeType="1"/>
          </p:cNvSpPr>
          <p:nvPr/>
        </p:nvSpPr>
        <p:spPr bwMode="auto">
          <a:xfrm flipH="1">
            <a:off x="8361363" y="3029744"/>
            <a:ext cx="762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 name="Line 55">
            <a:extLst>
              <a:ext uri="{FF2B5EF4-FFF2-40B4-BE49-F238E27FC236}">
                <a16:creationId xmlns:a16="http://schemas.microsoft.com/office/drawing/2014/main" id="{ACADC7E6-1EC6-42D6-8CCC-95E25ED42065}"/>
              </a:ext>
            </a:extLst>
          </p:cNvPr>
          <p:cNvSpPr>
            <a:spLocks noChangeShapeType="1"/>
          </p:cNvSpPr>
          <p:nvPr/>
        </p:nvSpPr>
        <p:spPr bwMode="auto">
          <a:xfrm>
            <a:off x="8437563" y="3029744"/>
            <a:ext cx="3810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 name="Rectangle 56">
            <a:extLst>
              <a:ext uri="{FF2B5EF4-FFF2-40B4-BE49-F238E27FC236}">
                <a16:creationId xmlns:a16="http://schemas.microsoft.com/office/drawing/2014/main" id="{2B346AA6-01C0-48BE-80C9-1EEB263EECD1}"/>
              </a:ext>
            </a:extLst>
          </p:cNvPr>
          <p:cNvSpPr>
            <a:spLocks noChangeArrowheads="1"/>
          </p:cNvSpPr>
          <p:nvPr/>
        </p:nvSpPr>
        <p:spPr bwMode="auto">
          <a:xfrm>
            <a:off x="7675563" y="29535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4" name="Rectangle 57">
            <a:extLst>
              <a:ext uri="{FF2B5EF4-FFF2-40B4-BE49-F238E27FC236}">
                <a16:creationId xmlns:a16="http://schemas.microsoft.com/office/drawing/2014/main" id="{D81EB588-19A0-43DB-A975-AF41E3A75353}"/>
              </a:ext>
            </a:extLst>
          </p:cNvPr>
          <p:cNvSpPr>
            <a:spLocks noChangeArrowheads="1"/>
          </p:cNvSpPr>
          <p:nvPr/>
        </p:nvSpPr>
        <p:spPr bwMode="auto">
          <a:xfrm>
            <a:off x="8361363" y="29535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 name="Line 58">
            <a:extLst>
              <a:ext uri="{FF2B5EF4-FFF2-40B4-BE49-F238E27FC236}">
                <a16:creationId xmlns:a16="http://schemas.microsoft.com/office/drawing/2014/main" id="{3DCD1F70-6C0A-4805-949A-0082B79E479A}"/>
              </a:ext>
            </a:extLst>
          </p:cNvPr>
          <p:cNvSpPr>
            <a:spLocks noChangeShapeType="1"/>
          </p:cNvSpPr>
          <p:nvPr/>
        </p:nvSpPr>
        <p:spPr bwMode="auto">
          <a:xfrm flipH="1">
            <a:off x="5465763" y="1277144"/>
            <a:ext cx="6096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 name="Line 59">
            <a:extLst>
              <a:ext uri="{FF2B5EF4-FFF2-40B4-BE49-F238E27FC236}">
                <a16:creationId xmlns:a16="http://schemas.microsoft.com/office/drawing/2014/main" id="{B42D2FAB-6A1C-4608-9BCF-65C8AFB52307}"/>
              </a:ext>
            </a:extLst>
          </p:cNvPr>
          <p:cNvSpPr>
            <a:spLocks noChangeShapeType="1"/>
          </p:cNvSpPr>
          <p:nvPr/>
        </p:nvSpPr>
        <p:spPr bwMode="auto">
          <a:xfrm>
            <a:off x="6075363" y="1277144"/>
            <a:ext cx="16764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7" name="Line 60">
            <a:extLst>
              <a:ext uri="{FF2B5EF4-FFF2-40B4-BE49-F238E27FC236}">
                <a16:creationId xmlns:a16="http://schemas.microsoft.com/office/drawing/2014/main" id="{FCF2C35F-32BA-4B96-B756-9CB6072A2D9E}"/>
              </a:ext>
            </a:extLst>
          </p:cNvPr>
          <p:cNvSpPr>
            <a:spLocks noChangeShapeType="1"/>
          </p:cNvSpPr>
          <p:nvPr/>
        </p:nvSpPr>
        <p:spPr bwMode="auto">
          <a:xfrm flipH="1">
            <a:off x="6151563" y="1277144"/>
            <a:ext cx="1905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 name="Line 61">
            <a:extLst>
              <a:ext uri="{FF2B5EF4-FFF2-40B4-BE49-F238E27FC236}">
                <a16:creationId xmlns:a16="http://schemas.microsoft.com/office/drawing/2014/main" id="{DA79BDDC-11F6-42FD-9F29-4874496FD751}"/>
              </a:ext>
            </a:extLst>
          </p:cNvPr>
          <p:cNvSpPr>
            <a:spLocks noChangeShapeType="1"/>
          </p:cNvSpPr>
          <p:nvPr/>
        </p:nvSpPr>
        <p:spPr bwMode="auto">
          <a:xfrm>
            <a:off x="8056563" y="1277144"/>
            <a:ext cx="381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 name="Rectangle 62">
            <a:extLst>
              <a:ext uri="{FF2B5EF4-FFF2-40B4-BE49-F238E27FC236}">
                <a16:creationId xmlns:a16="http://schemas.microsoft.com/office/drawing/2014/main" id="{05245F3A-4A12-4620-B2CE-59572BB8A394}"/>
              </a:ext>
            </a:extLst>
          </p:cNvPr>
          <p:cNvSpPr>
            <a:spLocks noChangeArrowheads="1"/>
          </p:cNvSpPr>
          <p:nvPr/>
        </p:nvSpPr>
        <p:spPr bwMode="auto">
          <a:xfrm>
            <a:off x="5313363" y="29535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0" name="Oval 63">
            <a:extLst>
              <a:ext uri="{FF2B5EF4-FFF2-40B4-BE49-F238E27FC236}">
                <a16:creationId xmlns:a16="http://schemas.microsoft.com/office/drawing/2014/main" id="{F60603B4-197B-47AE-9EFC-ADC023CE5C49}"/>
              </a:ext>
            </a:extLst>
          </p:cNvPr>
          <p:cNvSpPr>
            <a:spLocks noChangeArrowheads="1"/>
          </p:cNvSpPr>
          <p:nvPr/>
        </p:nvSpPr>
        <p:spPr bwMode="auto">
          <a:xfrm>
            <a:off x="49323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1" name="Oval 64">
            <a:extLst>
              <a:ext uri="{FF2B5EF4-FFF2-40B4-BE49-F238E27FC236}">
                <a16:creationId xmlns:a16="http://schemas.microsoft.com/office/drawing/2014/main" id="{AA43AFE3-F88B-4FAA-99A1-2861D051265D}"/>
              </a:ext>
            </a:extLst>
          </p:cNvPr>
          <p:cNvSpPr>
            <a:spLocks noChangeArrowheads="1"/>
          </p:cNvSpPr>
          <p:nvPr/>
        </p:nvSpPr>
        <p:spPr bwMode="auto">
          <a:xfrm>
            <a:off x="58467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2" name="Oval 65">
            <a:extLst>
              <a:ext uri="{FF2B5EF4-FFF2-40B4-BE49-F238E27FC236}">
                <a16:creationId xmlns:a16="http://schemas.microsoft.com/office/drawing/2014/main" id="{4B33E9E5-F4B5-425B-A279-6EE5EBA66A5D}"/>
              </a:ext>
            </a:extLst>
          </p:cNvPr>
          <p:cNvSpPr>
            <a:spLocks noChangeArrowheads="1"/>
          </p:cNvSpPr>
          <p:nvPr/>
        </p:nvSpPr>
        <p:spPr bwMode="auto">
          <a:xfrm>
            <a:off x="63039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3" name="Oval 66">
            <a:extLst>
              <a:ext uri="{FF2B5EF4-FFF2-40B4-BE49-F238E27FC236}">
                <a16:creationId xmlns:a16="http://schemas.microsoft.com/office/drawing/2014/main" id="{1039C220-8CDF-4E29-97DC-4104ECBB6A41}"/>
              </a:ext>
            </a:extLst>
          </p:cNvPr>
          <p:cNvSpPr>
            <a:spLocks noChangeArrowheads="1"/>
          </p:cNvSpPr>
          <p:nvPr/>
        </p:nvSpPr>
        <p:spPr bwMode="auto">
          <a:xfrm>
            <a:off x="72945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4" name="Oval 67">
            <a:extLst>
              <a:ext uri="{FF2B5EF4-FFF2-40B4-BE49-F238E27FC236}">
                <a16:creationId xmlns:a16="http://schemas.microsoft.com/office/drawing/2014/main" id="{3016A8ED-A2BB-4A95-9054-77D639E3D8CE}"/>
              </a:ext>
            </a:extLst>
          </p:cNvPr>
          <p:cNvSpPr>
            <a:spLocks noChangeArrowheads="1"/>
          </p:cNvSpPr>
          <p:nvPr/>
        </p:nvSpPr>
        <p:spPr bwMode="auto">
          <a:xfrm>
            <a:off x="82089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 name="Oval 68">
            <a:extLst>
              <a:ext uri="{FF2B5EF4-FFF2-40B4-BE49-F238E27FC236}">
                <a16:creationId xmlns:a16="http://schemas.microsoft.com/office/drawing/2014/main" id="{40EF9563-E283-4785-8733-0CBAFEB7DEC7}"/>
              </a:ext>
            </a:extLst>
          </p:cNvPr>
          <p:cNvSpPr>
            <a:spLocks noChangeArrowheads="1"/>
          </p:cNvSpPr>
          <p:nvPr/>
        </p:nvSpPr>
        <p:spPr bwMode="auto">
          <a:xfrm>
            <a:off x="86661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 name="Rectangle 71">
            <a:extLst>
              <a:ext uri="{FF2B5EF4-FFF2-40B4-BE49-F238E27FC236}">
                <a16:creationId xmlns:a16="http://schemas.microsoft.com/office/drawing/2014/main" id="{B07861D0-2488-44B6-B30C-DDFF7D386C46}"/>
              </a:ext>
            </a:extLst>
          </p:cNvPr>
          <p:cNvSpPr>
            <a:spLocks noChangeArrowheads="1"/>
          </p:cNvSpPr>
          <p:nvPr/>
        </p:nvSpPr>
        <p:spPr bwMode="auto">
          <a:xfrm>
            <a:off x="920750" y="29852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 name="Line 72">
            <a:extLst>
              <a:ext uri="{FF2B5EF4-FFF2-40B4-BE49-F238E27FC236}">
                <a16:creationId xmlns:a16="http://schemas.microsoft.com/office/drawing/2014/main" id="{AEBAD382-D75E-421B-8D98-0B595FDA71BA}"/>
              </a:ext>
            </a:extLst>
          </p:cNvPr>
          <p:cNvSpPr>
            <a:spLocks noChangeShapeType="1"/>
          </p:cNvSpPr>
          <p:nvPr/>
        </p:nvSpPr>
        <p:spPr bwMode="auto">
          <a:xfrm flipH="1" flipV="1">
            <a:off x="1692275" y="1267619"/>
            <a:ext cx="3600450"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73">
            <a:extLst>
              <a:ext uri="{FF2B5EF4-FFF2-40B4-BE49-F238E27FC236}">
                <a16:creationId xmlns:a16="http://schemas.microsoft.com/office/drawing/2014/main" id="{650E074A-750D-4BFD-8889-0DE43E1E7B80}"/>
              </a:ext>
            </a:extLst>
          </p:cNvPr>
          <p:cNvSpPr>
            <a:spLocks noChangeShapeType="1"/>
          </p:cNvSpPr>
          <p:nvPr/>
        </p:nvSpPr>
        <p:spPr bwMode="auto">
          <a:xfrm flipH="1" flipV="1">
            <a:off x="1835150" y="1267619"/>
            <a:ext cx="5832475"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 name="Rectangle 74">
            <a:extLst>
              <a:ext uri="{FF2B5EF4-FFF2-40B4-BE49-F238E27FC236}">
                <a16:creationId xmlns:a16="http://schemas.microsoft.com/office/drawing/2014/main" id="{73F5E042-9AD6-4317-982C-AF77FBCADBDB}"/>
              </a:ext>
            </a:extLst>
          </p:cNvPr>
          <p:cNvSpPr>
            <a:spLocks noChangeArrowheads="1"/>
          </p:cNvSpPr>
          <p:nvPr/>
        </p:nvSpPr>
        <p:spPr bwMode="auto">
          <a:xfrm>
            <a:off x="1606550" y="11564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0" name="Line 75">
            <a:extLst>
              <a:ext uri="{FF2B5EF4-FFF2-40B4-BE49-F238E27FC236}">
                <a16:creationId xmlns:a16="http://schemas.microsoft.com/office/drawing/2014/main" id="{9CF1872B-C13B-4344-AB48-483489CFD52E}"/>
              </a:ext>
            </a:extLst>
          </p:cNvPr>
          <p:cNvSpPr>
            <a:spLocks noChangeShapeType="1"/>
          </p:cNvSpPr>
          <p:nvPr/>
        </p:nvSpPr>
        <p:spPr bwMode="auto">
          <a:xfrm flipH="1" flipV="1">
            <a:off x="3708400" y="1340644"/>
            <a:ext cx="2303463" cy="16557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 name="Line 76">
            <a:extLst>
              <a:ext uri="{FF2B5EF4-FFF2-40B4-BE49-F238E27FC236}">
                <a16:creationId xmlns:a16="http://schemas.microsoft.com/office/drawing/2014/main" id="{DD4793CB-70CD-422A-B07C-B1B3C33FC4E2}"/>
              </a:ext>
            </a:extLst>
          </p:cNvPr>
          <p:cNvSpPr>
            <a:spLocks noChangeShapeType="1"/>
          </p:cNvSpPr>
          <p:nvPr/>
        </p:nvSpPr>
        <p:spPr bwMode="auto">
          <a:xfrm flipH="1" flipV="1">
            <a:off x="3779838" y="1340644"/>
            <a:ext cx="4608512"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2" name="Line 77">
            <a:extLst>
              <a:ext uri="{FF2B5EF4-FFF2-40B4-BE49-F238E27FC236}">
                <a16:creationId xmlns:a16="http://schemas.microsoft.com/office/drawing/2014/main" id="{A4BBDE4A-E780-4E14-906C-1800BFE2CC1B}"/>
              </a:ext>
            </a:extLst>
          </p:cNvPr>
          <p:cNvSpPr>
            <a:spLocks noChangeShapeType="1"/>
          </p:cNvSpPr>
          <p:nvPr/>
        </p:nvSpPr>
        <p:spPr bwMode="auto">
          <a:xfrm flipV="1">
            <a:off x="1116013" y="1267619"/>
            <a:ext cx="4895850"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78">
            <a:extLst>
              <a:ext uri="{FF2B5EF4-FFF2-40B4-BE49-F238E27FC236}">
                <a16:creationId xmlns:a16="http://schemas.microsoft.com/office/drawing/2014/main" id="{82DC4883-8979-49F0-867C-C43C75EB8CAB}"/>
              </a:ext>
            </a:extLst>
          </p:cNvPr>
          <p:cNvSpPr>
            <a:spLocks noChangeShapeType="1"/>
          </p:cNvSpPr>
          <p:nvPr/>
        </p:nvSpPr>
        <p:spPr bwMode="auto">
          <a:xfrm flipV="1">
            <a:off x="3419475" y="1267619"/>
            <a:ext cx="2665413"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79">
            <a:extLst>
              <a:ext uri="{FF2B5EF4-FFF2-40B4-BE49-F238E27FC236}">
                <a16:creationId xmlns:a16="http://schemas.microsoft.com/office/drawing/2014/main" id="{2B1BAEAF-1AB6-41B3-8676-B4DE22991B05}"/>
              </a:ext>
            </a:extLst>
          </p:cNvPr>
          <p:cNvSpPr>
            <a:spLocks noChangeShapeType="1"/>
          </p:cNvSpPr>
          <p:nvPr/>
        </p:nvSpPr>
        <p:spPr bwMode="auto">
          <a:xfrm flipV="1">
            <a:off x="4140200" y="1267619"/>
            <a:ext cx="3887788"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80">
            <a:extLst>
              <a:ext uri="{FF2B5EF4-FFF2-40B4-BE49-F238E27FC236}">
                <a16:creationId xmlns:a16="http://schemas.microsoft.com/office/drawing/2014/main" id="{7F64E48D-9C88-48DB-B793-E6715C82EBDF}"/>
              </a:ext>
            </a:extLst>
          </p:cNvPr>
          <p:cNvSpPr>
            <a:spLocks noChangeShapeType="1"/>
          </p:cNvSpPr>
          <p:nvPr/>
        </p:nvSpPr>
        <p:spPr bwMode="auto">
          <a:xfrm flipV="1">
            <a:off x="1835150" y="1267619"/>
            <a:ext cx="6192838"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ja-JP" sz="4000"/>
              <a:t>Return paths with MIN = Fat tree</a:t>
            </a:r>
          </a:p>
        </p:txBody>
      </p:sp>
      <p:grpSp>
        <p:nvGrpSpPr>
          <p:cNvPr id="53251" name="グループ化 177"/>
          <p:cNvGrpSpPr>
            <a:grpSpLocks/>
          </p:cNvGrpSpPr>
          <p:nvPr/>
        </p:nvGrpSpPr>
        <p:grpSpPr bwMode="auto">
          <a:xfrm rot="-5400000">
            <a:off x="2880519" y="1591469"/>
            <a:ext cx="3095625" cy="4465637"/>
            <a:chOff x="5220071" y="1700808"/>
            <a:chExt cx="1946169" cy="2402449"/>
          </a:xfrm>
        </p:grpSpPr>
        <p:sp>
          <p:nvSpPr>
            <p:cNvPr id="97" name="正方形/長方形 96"/>
            <p:cNvSpPr>
              <a:spLocks noChangeArrowheads="1"/>
            </p:cNvSpPr>
            <p:nvPr/>
          </p:nvSpPr>
          <p:spPr bwMode="auto">
            <a:xfrm flipH="1">
              <a:off x="6426695" y="1700808"/>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98" name="正方形/長方形 97"/>
            <p:cNvSpPr>
              <a:spLocks noChangeArrowheads="1"/>
            </p:cNvSpPr>
            <p:nvPr/>
          </p:nvSpPr>
          <p:spPr bwMode="auto">
            <a:xfrm flipH="1">
              <a:off x="6426695" y="2006559"/>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99" name="正方形/長方形 98"/>
            <p:cNvSpPr>
              <a:spLocks noChangeArrowheads="1"/>
            </p:cNvSpPr>
            <p:nvPr/>
          </p:nvSpPr>
          <p:spPr bwMode="auto">
            <a:xfrm flipH="1">
              <a:off x="6426695" y="231145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0" name="正方形/長方形 99"/>
            <p:cNvSpPr>
              <a:spLocks noChangeArrowheads="1"/>
            </p:cNvSpPr>
            <p:nvPr/>
          </p:nvSpPr>
          <p:spPr bwMode="auto">
            <a:xfrm flipH="1">
              <a:off x="6426695" y="2617206"/>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1" name="正方形/長方形 100"/>
            <p:cNvSpPr>
              <a:spLocks noChangeArrowheads="1"/>
            </p:cNvSpPr>
            <p:nvPr/>
          </p:nvSpPr>
          <p:spPr bwMode="auto">
            <a:xfrm flipH="1">
              <a:off x="5920692" y="1700808"/>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2" name="正方形/長方形 101"/>
            <p:cNvSpPr>
              <a:spLocks noChangeArrowheads="1"/>
            </p:cNvSpPr>
            <p:nvPr/>
          </p:nvSpPr>
          <p:spPr bwMode="auto">
            <a:xfrm flipH="1">
              <a:off x="5920692" y="2006559"/>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3" name="正方形/長方形 102"/>
            <p:cNvSpPr>
              <a:spLocks noChangeArrowheads="1"/>
            </p:cNvSpPr>
            <p:nvPr/>
          </p:nvSpPr>
          <p:spPr bwMode="auto">
            <a:xfrm flipH="1">
              <a:off x="5920692" y="231145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4" name="正方形/長方形 103"/>
            <p:cNvSpPr>
              <a:spLocks noChangeArrowheads="1"/>
            </p:cNvSpPr>
            <p:nvPr/>
          </p:nvSpPr>
          <p:spPr bwMode="auto">
            <a:xfrm flipH="1">
              <a:off x="5920692" y="2617206"/>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5" name="正方形/長方形 104"/>
            <p:cNvSpPr>
              <a:spLocks noChangeArrowheads="1"/>
            </p:cNvSpPr>
            <p:nvPr/>
          </p:nvSpPr>
          <p:spPr bwMode="auto">
            <a:xfrm flipH="1">
              <a:off x="5414687" y="1700808"/>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6" name="正方形/長方形 105"/>
            <p:cNvSpPr>
              <a:spLocks noChangeArrowheads="1"/>
            </p:cNvSpPr>
            <p:nvPr/>
          </p:nvSpPr>
          <p:spPr bwMode="auto">
            <a:xfrm flipH="1">
              <a:off x="5414688" y="2006559"/>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7" name="正方形/長方形 106"/>
            <p:cNvSpPr>
              <a:spLocks noChangeArrowheads="1"/>
            </p:cNvSpPr>
            <p:nvPr/>
          </p:nvSpPr>
          <p:spPr bwMode="auto">
            <a:xfrm flipH="1">
              <a:off x="5414688" y="231145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8" name="正方形/長方形 107"/>
            <p:cNvSpPr>
              <a:spLocks noChangeArrowheads="1"/>
            </p:cNvSpPr>
            <p:nvPr/>
          </p:nvSpPr>
          <p:spPr bwMode="auto">
            <a:xfrm flipH="1">
              <a:off x="5414688" y="2617206"/>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9" name="円/楕円 108"/>
            <p:cNvSpPr>
              <a:spLocks noChangeArrowheads="1"/>
            </p:cNvSpPr>
            <p:nvPr/>
          </p:nvSpPr>
          <p:spPr bwMode="auto">
            <a:xfrm flipH="1">
              <a:off x="5220071" y="1700808"/>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0" name="円/楕円 109"/>
            <p:cNvSpPr>
              <a:spLocks noChangeArrowheads="1"/>
            </p:cNvSpPr>
            <p:nvPr/>
          </p:nvSpPr>
          <p:spPr bwMode="auto">
            <a:xfrm flipH="1">
              <a:off x="5220071" y="1875034"/>
              <a:ext cx="77847" cy="87967"/>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1" name="円/楕円 110"/>
            <p:cNvSpPr>
              <a:spLocks noChangeArrowheads="1"/>
            </p:cNvSpPr>
            <p:nvPr/>
          </p:nvSpPr>
          <p:spPr bwMode="auto">
            <a:xfrm flipH="1">
              <a:off x="5220071" y="2006559"/>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2" name="円/楕円 111"/>
            <p:cNvSpPr>
              <a:spLocks noChangeArrowheads="1"/>
            </p:cNvSpPr>
            <p:nvPr/>
          </p:nvSpPr>
          <p:spPr bwMode="auto">
            <a:xfrm flipH="1">
              <a:off x="5220071" y="2180785"/>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3" name="円/楕円 112"/>
            <p:cNvSpPr>
              <a:spLocks noChangeArrowheads="1"/>
            </p:cNvSpPr>
            <p:nvPr/>
          </p:nvSpPr>
          <p:spPr bwMode="auto">
            <a:xfrm flipH="1">
              <a:off x="5220071" y="2311455"/>
              <a:ext cx="77847" cy="87968"/>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4" name="円/楕円 113"/>
            <p:cNvSpPr>
              <a:spLocks noChangeArrowheads="1"/>
            </p:cNvSpPr>
            <p:nvPr/>
          </p:nvSpPr>
          <p:spPr bwMode="auto">
            <a:xfrm flipH="1">
              <a:off x="5220071" y="2486536"/>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5" name="円/楕円 114"/>
            <p:cNvSpPr>
              <a:spLocks noChangeArrowheads="1"/>
            </p:cNvSpPr>
            <p:nvPr/>
          </p:nvSpPr>
          <p:spPr bwMode="auto">
            <a:xfrm flipH="1">
              <a:off x="5220071" y="2617206"/>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6" name="円/楕円 115"/>
            <p:cNvSpPr>
              <a:spLocks noChangeArrowheads="1"/>
            </p:cNvSpPr>
            <p:nvPr/>
          </p:nvSpPr>
          <p:spPr bwMode="auto">
            <a:xfrm flipH="1">
              <a:off x="5220071" y="2791433"/>
              <a:ext cx="77847" cy="87968"/>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cxnSp>
          <p:nvCxnSpPr>
            <p:cNvPr id="117" name="直線コネクタ 116"/>
            <p:cNvCxnSpPr/>
            <p:nvPr/>
          </p:nvCxnSpPr>
          <p:spPr>
            <a:xfrm flipH="1">
              <a:off x="5299914" y="1744364"/>
              <a:ext cx="116770" cy="0"/>
            </a:xfrm>
            <a:prstGeom prst="line">
              <a:avLst/>
            </a:prstGeom>
            <a:ln w="508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H="1">
              <a:off x="5299914" y="1918591"/>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flipH="1">
              <a:off x="5299914" y="2050115"/>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flipH="1">
              <a:off x="5299914" y="2224342"/>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flipH="1">
              <a:off x="5299914" y="2355012"/>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flipH="1">
              <a:off x="5299914" y="2530092"/>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flipH="1">
              <a:off x="5299914" y="2660763"/>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flipH="1">
              <a:off x="5299914" y="2835843"/>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H="1">
              <a:off x="5650224" y="1744364"/>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flipH="1">
              <a:off x="6156228" y="1744364"/>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flipH="1">
              <a:off x="6156228" y="2050115"/>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flipH="1">
              <a:off x="6156228" y="2530092"/>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flipH="1">
              <a:off x="6156228" y="2835843"/>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flipH="1">
              <a:off x="5650224" y="2224342"/>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H="1">
              <a:off x="5650224" y="2355012"/>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H="1">
              <a:off x="5650224" y="2835843"/>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flipH="1">
              <a:off x="6156228" y="1875035"/>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6156228" y="1875035"/>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flipH="1">
              <a:off x="6156228" y="2180785"/>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6156228" y="2180785"/>
              <a:ext cx="272463" cy="479977"/>
            </a:xfrm>
            <a:prstGeom prst="line">
              <a:avLst/>
            </a:prstGeom>
            <a:ln w="508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flipH="1">
              <a:off x="5650224" y="1918591"/>
              <a:ext cx="272464" cy="13152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flipH="1" flipV="1">
              <a:off x="5650224" y="1918591"/>
              <a:ext cx="272464" cy="131524"/>
            </a:xfrm>
            <a:prstGeom prst="line">
              <a:avLst/>
            </a:prstGeom>
            <a:ln w="508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flipH="1">
              <a:off x="5650224" y="2530093"/>
              <a:ext cx="272464" cy="13067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H="1" flipV="1">
              <a:off x="5650224" y="2530093"/>
              <a:ext cx="272464" cy="13067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1" name="正方形/長方形 50"/>
            <p:cNvSpPr>
              <a:spLocks noChangeArrowheads="1"/>
            </p:cNvSpPr>
            <p:nvPr/>
          </p:nvSpPr>
          <p:spPr bwMode="auto">
            <a:xfrm flipH="1">
              <a:off x="6426695" y="292466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2" name="正方形/長方形 51"/>
            <p:cNvSpPr>
              <a:spLocks noChangeArrowheads="1"/>
            </p:cNvSpPr>
            <p:nvPr/>
          </p:nvSpPr>
          <p:spPr bwMode="auto">
            <a:xfrm flipH="1">
              <a:off x="6426695" y="323041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3" name="正方形/長方形 52"/>
            <p:cNvSpPr>
              <a:spLocks noChangeArrowheads="1"/>
            </p:cNvSpPr>
            <p:nvPr/>
          </p:nvSpPr>
          <p:spPr bwMode="auto">
            <a:xfrm flipH="1">
              <a:off x="6426695" y="3536166"/>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4" name="正方形/長方形 53"/>
            <p:cNvSpPr>
              <a:spLocks noChangeArrowheads="1"/>
            </p:cNvSpPr>
            <p:nvPr/>
          </p:nvSpPr>
          <p:spPr bwMode="auto">
            <a:xfrm flipH="1">
              <a:off x="6426695" y="3841063"/>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5" name="正方形/長方形 54"/>
            <p:cNvSpPr>
              <a:spLocks noChangeArrowheads="1"/>
            </p:cNvSpPr>
            <p:nvPr/>
          </p:nvSpPr>
          <p:spPr bwMode="auto">
            <a:xfrm flipH="1">
              <a:off x="5920692" y="292466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6" name="正方形/長方形 55"/>
            <p:cNvSpPr>
              <a:spLocks noChangeArrowheads="1"/>
            </p:cNvSpPr>
            <p:nvPr/>
          </p:nvSpPr>
          <p:spPr bwMode="auto">
            <a:xfrm flipH="1">
              <a:off x="5920692" y="323041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7" name="正方形/長方形 56"/>
            <p:cNvSpPr>
              <a:spLocks noChangeArrowheads="1"/>
            </p:cNvSpPr>
            <p:nvPr/>
          </p:nvSpPr>
          <p:spPr bwMode="auto">
            <a:xfrm flipH="1">
              <a:off x="5920692" y="3536166"/>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8" name="正方形/長方形 57"/>
            <p:cNvSpPr>
              <a:spLocks noChangeArrowheads="1"/>
            </p:cNvSpPr>
            <p:nvPr/>
          </p:nvSpPr>
          <p:spPr bwMode="auto">
            <a:xfrm flipH="1">
              <a:off x="5920692" y="3841063"/>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9" name="正方形/長方形 58"/>
            <p:cNvSpPr>
              <a:spLocks noChangeArrowheads="1"/>
            </p:cNvSpPr>
            <p:nvPr/>
          </p:nvSpPr>
          <p:spPr bwMode="auto">
            <a:xfrm flipH="1">
              <a:off x="5414688" y="292466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0" name="正方形/長方形 59"/>
            <p:cNvSpPr>
              <a:spLocks noChangeArrowheads="1"/>
            </p:cNvSpPr>
            <p:nvPr/>
          </p:nvSpPr>
          <p:spPr bwMode="auto">
            <a:xfrm flipH="1">
              <a:off x="5414688" y="323041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1" name="正方形/長方形 60"/>
            <p:cNvSpPr>
              <a:spLocks noChangeArrowheads="1"/>
            </p:cNvSpPr>
            <p:nvPr/>
          </p:nvSpPr>
          <p:spPr bwMode="auto">
            <a:xfrm flipH="1">
              <a:off x="5414688" y="3536166"/>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2" name="正方形/長方形 61"/>
            <p:cNvSpPr>
              <a:spLocks noChangeArrowheads="1"/>
            </p:cNvSpPr>
            <p:nvPr/>
          </p:nvSpPr>
          <p:spPr bwMode="auto">
            <a:xfrm flipH="1">
              <a:off x="5414687" y="3841063"/>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3" name="円/楕円 62"/>
            <p:cNvSpPr>
              <a:spLocks noChangeArrowheads="1"/>
            </p:cNvSpPr>
            <p:nvPr/>
          </p:nvSpPr>
          <p:spPr bwMode="auto">
            <a:xfrm flipH="1">
              <a:off x="5220071" y="2924665"/>
              <a:ext cx="77847" cy="87968"/>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4" name="円/楕円 63"/>
            <p:cNvSpPr>
              <a:spLocks noChangeArrowheads="1"/>
            </p:cNvSpPr>
            <p:nvPr/>
          </p:nvSpPr>
          <p:spPr bwMode="auto">
            <a:xfrm flipH="1">
              <a:off x="5220071" y="3099746"/>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5" name="円/楕円 64"/>
            <p:cNvSpPr>
              <a:spLocks noChangeArrowheads="1"/>
            </p:cNvSpPr>
            <p:nvPr/>
          </p:nvSpPr>
          <p:spPr bwMode="auto">
            <a:xfrm flipH="1">
              <a:off x="5220071" y="3230415"/>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6" name="円/楕円 65"/>
            <p:cNvSpPr>
              <a:spLocks noChangeArrowheads="1"/>
            </p:cNvSpPr>
            <p:nvPr/>
          </p:nvSpPr>
          <p:spPr bwMode="auto">
            <a:xfrm flipH="1">
              <a:off x="5220071" y="3404642"/>
              <a:ext cx="77847" cy="87968"/>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7" name="円/楕円 66"/>
            <p:cNvSpPr>
              <a:spLocks noChangeArrowheads="1"/>
            </p:cNvSpPr>
            <p:nvPr/>
          </p:nvSpPr>
          <p:spPr bwMode="auto">
            <a:xfrm flipH="1">
              <a:off x="5220071" y="3536166"/>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8" name="円/楕円 67"/>
            <p:cNvSpPr>
              <a:spLocks noChangeArrowheads="1"/>
            </p:cNvSpPr>
            <p:nvPr/>
          </p:nvSpPr>
          <p:spPr bwMode="auto">
            <a:xfrm flipH="1">
              <a:off x="5220071" y="3710393"/>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9" name="円/楕円 68"/>
            <p:cNvSpPr>
              <a:spLocks noChangeArrowheads="1"/>
            </p:cNvSpPr>
            <p:nvPr/>
          </p:nvSpPr>
          <p:spPr bwMode="auto">
            <a:xfrm flipH="1">
              <a:off x="5220071" y="3841063"/>
              <a:ext cx="77847" cy="87967"/>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70" name="円/楕円 69"/>
            <p:cNvSpPr>
              <a:spLocks noChangeArrowheads="1"/>
            </p:cNvSpPr>
            <p:nvPr/>
          </p:nvSpPr>
          <p:spPr bwMode="auto">
            <a:xfrm flipH="1">
              <a:off x="5220071" y="4016144"/>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cxnSp>
          <p:nvCxnSpPr>
            <p:cNvPr id="71" name="直線コネクタ 70"/>
            <p:cNvCxnSpPr/>
            <p:nvPr/>
          </p:nvCxnSpPr>
          <p:spPr>
            <a:xfrm flipH="1">
              <a:off x="5299914" y="2968221"/>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H="1">
              <a:off x="5299914" y="3143302"/>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H="1">
              <a:off x="5299914" y="3273972"/>
              <a:ext cx="116770" cy="0"/>
            </a:xfrm>
            <a:prstGeom prst="line">
              <a:avLst/>
            </a:prstGeom>
            <a:ln w="508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H="1">
              <a:off x="5299914" y="3449053"/>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flipH="1">
              <a:off x="5299914" y="3579723"/>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H="1">
              <a:off x="5299914" y="3753950"/>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flipH="1">
              <a:off x="5299914" y="3885474"/>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flipH="1">
              <a:off x="5299914" y="4059700"/>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5650224" y="2968222"/>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flipH="1">
              <a:off x="6156228" y="2968221"/>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flipH="1">
              <a:off x="6156228" y="3273972"/>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flipH="1">
              <a:off x="6156228" y="3753950"/>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flipH="1">
              <a:off x="6156228" y="4059700"/>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flipH="1">
              <a:off x="5650224" y="3449053"/>
              <a:ext cx="272464" cy="0"/>
            </a:xfrm>
            <a:prstGeom prst="line">
              <a:avLst/>
            </a:prstGeom>
            <a:ln w="508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flipH="1">
              <a:off x="5650224" y="3579723"/>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H="1">
              <a:off x="5650224" y="4059701"/>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H="1">
              <a:off x="6156228" y="3099746"/>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6156228" y="3099746"/>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H="1">
              <a:off x="6156228" y="3404642"/>
              <a:ext cx="272463" cy="480832"/>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156228" y="3404642"/>
              <a:ext cx="272463" cy="480832"/>
            </a:xfrm>
            <a:prstGeom prst="line">
              <a:avLst/>
            </a:prstGeom>
            <a:ln w="508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flipH="1">
              <a:off x="5650224" y="3143302"/>
              <a:ext cx="272464" cy="13067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H="1" flipV="1">
              <a:off x="5650224" y="3143302"/>
              <a:ext cx="272464" cy="13067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H="1">
              <a:off x="5650224" y="3753950"/>
              <a:ext cx="272464" cy="13152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flipH="1" flipV="1">
              <a:off x="5650224" y="3753950"/>
              <a:ext cx="272464" cy="13152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95" name="正方形/長方形 94"/>
            <p:cNvSpPr>
              <a:spLocks noChangeArrowheads="1"/>
            </p:cNvSpPr>
            <p:nvPr/>
          </p:nvSpPr>
          <p:spPr bwMode="auto">
            <a:xfrm flipH="1">
              <a:off x="6932699" y="1700808"/>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96" name="正方形/長方形 95"/>
            <p:cNvSpPr>
              <a:spLocks noChangeArrowheads="1"/>
            </p:cNvSpPr>
            <p:nvPr/>
          </p:nvSpPr>
          <p:spPr bwMode="auto">
            <a:xfrm flipH="1">
              <a:off x="6932700" y="2006559"/>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43" name="正方形/長方形 142"/>
            <p:cNvSpPr>
              <a:spLocks noChangeArrowheads="1"/>
            </p:cNvSpPr>
            <p:nvPr/>
          </p:nvSpPr>
          <p:spPr bwMode="auto">
            <a:xfrm flipH="1">
              <a:off x="6932700" y="231145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44" name="正方形/長方形 143"/>
            <p:cNvSpPr>
              <a:spLocks noChangeArrowheads="1"/>
            </p:cNvSpPr>
            <p:nvPr/>
          </p:nvSpPr>
          <p:spPr bwMode="auto">
            <a:xfrm flipH="1">
              <a:off x="6932700" y="2617206"/>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cxnSp>
          <p:nvCxnSpPr>
            <p:cNvPr id="145" name="直線コネクタ 144"/>
            <p:cNvCxnSpPr/>
            <p:nvPr/>
          </p:nvCxnSpPr>
          <p:spPr>
            <a:xfrm flipH="1">
              <a:off x="6662232" y="1744364"/>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H="1">
              <a:off x="6662232" y="2050115"/>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flipH="1">
              <a:off x="6662232" y="2327682"/>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flipH="1">
              <a:off x="6662232" y="2641119"/>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a:stCxn id="155" idx="3"/>
            </p:cNvCxnSpPr>
            <p:nvPr/>
          </p:nvCxnSpPr>
          <p:spPr>
            <a:xfrm rot="10800000">
              <a:off x="6670216" y="2536071"/>
              <a:ext cx="264480" cy="1130765"/>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a:endCxn id="153" idx="3"/>
            </p:cNvCxnSpPr>
            <p:nvPr/>
          </p:nvCxnSpPr>
          <p:spPr>
            <a:xfrm rot="16200000" flipH="1">
              <a:off x="6207887" y="2329380"/>
              <a:ext cx="1181154" cy="27246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rot="16200000" flipV="1">
              <a:off x="6281700" y="3236028"/>
              <a:ext cx="1044506" cy="271466"/>
            </a:xfrm>
            <a:prstGeom prst="line">
              <a:avLst/>
            </a:prstGeom>
            <a:ln w="508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a:endCxn id="154" idx="3"/>
            </p:cNvCxnSpPr>
            <p:nvPr/>
          </p:nvCxnSpPr>
          <p:spPr>
            <a:xfrm rot="16200000" flipH="1">
              <a:off x="6208314" y="2634704"/>
              <a:ext cx="1180300" cy="27246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53" name="正方形/長方形 152"/>
            <p:cNvSpPr>
              <a:spLocks noChangeArrowheads="1"/>
            </p:cNvSpPr>
            <p:nvPr/>
          </p:nvSpPr>
          <p:spPr bwMode="auto">
            <a:xfrm flipH="1">
              <a:off x="6932700" y="292466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54" name="正方形/長方形 153"/>
            <p:cNvSpPr>
              <a:spLocks noChangeArrowheads="1"/>
            </p:cNvSpPr>
            <p:nvPr/>
          </p:nvSpPr>
          <p:spPr bwMode="auto">
            <a:xfrm flipH="1">
              <a:off x="6932700" y="323041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55" name="正方形/長方形 154"/>
            <p:cNvSpPr>
              <a:spLocks noChangeArrowheads="1"/>
            </p:cNvSpPr>
            <p:nvPr/>
          </p:nvSpPr>
          <p:spPr bwMode="auto">
            <a:xfrm flipH="1">
              <a:off x="6932700" y="3536166"/>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56" name="正方形/長方形 155"/>
            <p:cNvSpPr>
              <a:spLocks noChangeArrowheads="1"/>
            </p:cNvSpPr>
            <p:nvPr/>
          </p:nvSpPr>
          <p:spPr bwMode="auto">
            <a:xfrm flipH="1">
              <a:off x="6932699" y="3841063"/>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cxnSp>
          <p:nvCxnSpPr>
            <p:cNvPr id="157" name="直線コネクタ 156"/>
            <p:cNvCxnSpPr/>
            <p:nvPr/>
          </p:nvCxnSpPr>
          <p:spPr>
            <a:xfrm flipH="1">
              <a:off x="6662232" y="3162946"/>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8" name="直線コネクタ 157"/>
            <p:cNvCxnSpPr/>
            <p:nvPr/>
          </p:nvCxnSpPr>
          <p:spPr>
            <a:xfrm flipH="1">
              <a:off x="6662232" y="3429410"/>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flipH="1">
              <a:off x="6662232" y="3753950"/>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0" name="直線コネクタ 159"/>
            <p:cNvCxnSpPr/>
            <p:nvPr/>
          </p:nvCxnSpPr>
          <p:spPr>
            <a:xfrm flipH="1">
              <a:off x="6662232" y="4059701"/>
              <a:ext cx="272464" cy="0"/>
            </a:xfrm>
            <a:prstGeom prst="line">
              <a:avLst/>
            </a:prstGeom>
            <a:ln w="508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61" name="直線コネクタ 160"/>
            <p:cNvCxnSpPr>
              <a:stCxn id="143" idx="3"/>
            </p:cNvCxnSpPr>
            <p:nvPr/>
          </p:nvCxnSpPr>
          <p:spPr>
            <a:xfrm rot="10800000" flipV="1">
              <a:off x="6662232" y="2442979"/>
              <a:ext cx="272464" cy="113674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3" name="直線コネクタ 162"/>
            <p:cNvCxnSpPr>
              <a:stCxn id="144" idx="3"/>
            </p:cNvCxnSpPr>
            <p:nvPr/>
          </p:nvCxnSpPr>
          <p:spPr>
            <a:xfrm rot="10800000" flipV="1">
              <a:off x="6662232" y="2747876"/>
              <a:ext cx="272464" cy="1137598"/>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4" name="直線コネクタ 163"/>
            <p:cNvCxnSpPr/>
            <p:nvPr/>
          </p:nvCxnSpPr>
          <p:spPr>
            <a:xfrm rot="5400000" flipH="1" flipV="1">
              <a:off x="6209384" y="2674340"/>
              <a:ext cx="1181154" cy="27945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a:xfrm rot="5400000" flipH="1" flipV="1">
              <a:off x="6198708" y="2371578"/>
              <a:ext cx="1202506" cy="27945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68313" y="188913"/>
            <a:ext cx="8229600" cy="939800"/>
          </a:xfrm>
        </p:spPr>
        <p:txBody>
          <a:bodyPr/>
          <a:lstStyle/>
          <a:p>
            <a:pPr eaLnBrk="1" hangingPunct="1"/>
            <a:r>
              <a:rPr lang="en-US" altLang="ja-JP"/>
              <a:t>Myrinet-Clos</a:t>
            </a:r>
            <a:r>
              <a:rPr lang="ja-JP" altLang="en-US"/>
              <a:t>（１</a:t>
            </a:r>
            <a:r>
              <a:rPr lang="en-US" altLang="ja-JP"/>
              <a:t>/2)</a:t>
            </a:r>
          </a:p>
        </p:txBody>
      </p:sp>
      <p:sp>
        <p:nvSpPr>
          <p:cNvPr id="54275" name="Rectangle 3"/>
          <p:cNvSpPr>
            <a:spLocks noGrp="1" noChangeArrowheads="1"/>
          </p:cNvSpPr>
          <p:nvPr>
            <p:ph type="body" idx="1"/>
          </p:nvPr>
        </p:nvSpPr>
        <p:spPr>
          <a:xfrm>
            <a:off x="323850" y="5661025"/>
            <a:ext cx="8229600" cy="719138"/>
          </a:xfrm>
        </p:spPr>
        <p:txBody>
          <a:bodyPr/>
          <a:lstStyle/>
          <a:p>
            <a:pPr eaLnBrk="1" hangingPunct="1"/>
            <a:r>
              <a:rPr lang="ja-JP" altLang="en-US"/>
              <a:t>１２８</a:t>
            </a:r>
            <a:r>
              <a:rPr lang="en-US" altLang="ja-JP"/>
              <a:t>nodes(Clos128)</a:t>
            </a:r>
          </a:p>
        </p:txBody>
      </p:sp>
      <p:pic>
        <p:nvPicPr>
          <p:cNvPr id="54276" name="Picture 4" descr="clos1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341438"/>
            <a:ext cx="8505825"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95288" y="188913"/>
            <a:ext cx="8229600" cy="844550"/>
          </a:xfrm>
        </p:spPr>
        <p:txBody>
          <a:bodyPr/>
          <a:lstStyle/>
          <a:p>
            <a:pPr eaLnBrk="1" hangingPunct="1"/>
            <a:r>
              <a:rPr lang="en-US" altLang="ja-JP"/>
              <a:t>Clos64+64</a:t>
            </a:r>
          </a:p>
        </p:txBody>
      </p:sp>
      <p:pic>
        <p:nvPicPr>
          <p:cNvPr id="55299" name="Picture 3" descr="clos64-6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75" y="1042988"/>
            <a:ext cx="6419850"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ja-JP"/>
              <a:t>Classification of MIN</a:t>
            </a:r>
          </a:p>
        </p:txBody>
      </p:sp>
      <p:sp>
        <p:nvSpPr>
          <p:cNvPr id="9219" name="Rectangle 3"/>
          <p:cNvSpPr>
            <a:spLocks noGrp="1" noChangeArrowheads="1"/>
          </p:cNvSpPr>
          <p:nvPr>
            <p:ph type="body" idx="1"/>
          </p:nvPr>
        </p:nvSpPr>
        <p:spPr/>
        <p:txBody>
          <a:bodyPr/>
          <a:lstStyle/>
          <a:p>
            <a:pPr eaLnBrk="1" hangingPunct="1"/>
            <a:r>
              <a:rPr lang="en-US" altLang="ja-JP" dirty="0"/>
              <a:t>Blocking network</a:t>
            </a:r>
            <a:r>
              <a:rPr lang="ja-JP" altLang="en-US" dirty="0"/>
              <a:t>：</a:t>
            </a:r>
            <a:r>
              <a:rPr lang="en-US" altLang="ja-JP" dirty="0"/>
              <a:t>Conflict may occur for destination is different</a:t>
            </a:r>
            <a:r>
              <a:rPr lang="ja-JP" altLang="en-US" dirty="0"/>
              <a:t>：Ｎ</a:t>
            </a:r>
            <a:r>
              <a:rPr lang="en-US" altLang="ja-JP" dirty="0"/>
              <a:t>log</a:t>
            </a:r>
            <a:r>
              <a:rPr lang="en-US" altLang="ja-JP" baseline="-25000" dirty="0"/>
              <a:t>2</a:t>
            </a:r>
            <a:r>
              <a:rPr lang="ja-JP" altLang="en-US" dirty="0"/>
              <a:t>Ｎ </a:t>
            </a:r>
            <a:r>
              <a:rPr lang="en-US" altLang="ja-JP" dirty="0"/>
              <a:t>type standard MIN,π-network,</a:t>
            </a:r>
          </a:p>
          <a:p>
            <a:pPr eaLnBrk="1" hangingPunct="1"/>
            <a:r>
              <a:rPr lang="en-US" altLang="ja-JP" dirty="0"/>
              <a:t>Re-arrangeable</a:t>
            </a:r>
            <a:r>
              <a:rPr lang="ja-JP" altLang="en-US" dirty="0"/>
              <a:t>：</a:t>
            </a:r>
            <a:r>
              <a:rPr lang="en-US" altLang="ja-JP" dirty="0"/>
              <a:t>Conflict free scheduling is possible</a:t>
            </a:r>
            <a:r>
              <a:rPr lang="ja-JP" altLang="en-US" dirty="0"/>
              <a:t>：</a:t>
            </a:r>
            <a:r>
              <a:rPr lang="en-US" altLang="ja-JP" dirty="0"/>
              <a:t>Benes network</a:t>
            </a:r>
            <a:r>
              <a:rPr lang="ja-JP" altLang="en-US" dirty="0"/>
              <a:t>、</a:t>
            </a:r>
            <a:r>
              <a:rPr lang="en-US" altLang="ja-JP" dirty="0"/>
              <a:t>Clos network</a:t>
            </a:r>
            <a:r>
              <a:rPr lang="ja-JP" altLang="en-US" dirty="0"/>
              <a:t>（</a:t>
            </a:r>
            <a:r>
              <a:rPr lang="en-US" altLang="ja-JP" dirty="0"/>
              <a:t>rearrangeable configuration</a:t>
            </a:r>
            <a:r>
              <a:rPr lang="ja-JP" altLang="en-US" dirty="0"/>
              <a:t>）</a:t>
            </a:r>
          </a:p>
          <a:p>
            <a:pPr eaLnBrk="1" hangingPunct="1"/>
            <a:r>
              <a:rPr lang="en-US" altLang="ja-JP" dirty="0"/>
              <a:t>Non-blocking</a:t>
            </a:r>
            <a:r>
              <a:rPr lang="ja-JP" altLang="en-US" dirty="0"/>
              <a:t>：</a:t>
            </a:r>
            <a:r>
              <a:rPr lang="en-US" altLang="ja-JP" dirty="0"/>
              <a:t>Conflict free without scheduling</a:t>
            </a:r>
            <a:r>
              <a:rPr lang="ja-JP" altLang="en-US" dirty="0"/>
              <a:t>：</a:t>
            </a:r>
            <a:r>
              <a:rPr lang="en-US" altLang="ja-JP" dirty="0"/>
              <a:t>Clos network (non-blocking configuration)</a:t>
            </a:r>
            <a:r>
              <a:rPr lang="ja-JP" altLang="en-US" dirty="0"/>
              <a:t>、</a:t>
            </a:r>
            <a:r>
              <a:rPr lang="en-US" altLang="ja-JP" dirty="0"/>
              <a:t>Batcher-Banyan network</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68313" y="333375"/>
            <a:ext cx="8229600" cy="844550"/>
          </a:xfrm>
        </p:spPr>
        <p:txBody>
          <a:bodyPr/>
          <a:lstStyle/>
          <a:p>
            <a:pPr eaLnBrk="1" hangingPunct="1"/>
            <a:r>
              <a:rPr lang="en-US" altLang="ja-JP"/>
              <a:t>Myrinet-Clos(2/2)</a:t>
            </a:r>
          </a:p>
        </p:txBody>
      </p:sp>
      <p:sp>
        <p:nvSpPr>
          <p:cNvPr id="56323" name="Rectangle 3"/>
          <p:cNvSpPr>
            <a:spLocks noGrp="1" noChangeArrowheads="1"/>
          </p:cNvSpPr>
          <p:nvPr>
            <p:ph type="body" idx="1"/>
          </p:nvPr>
        </p:nvSpPr>
        <p:spPr>
          <a:xfrm>
            <a:off x="455844" y="5527982"/>
            <a:ext cx="8229600" cy="800100"/>
          </a:xfrm>
        </p:spPr>
        <p:txBody>
          <a:bodyPr/>
          <a:lstStyle/>
          <a:p>
            <a:pPr eaLnBrk="1" hangingPunct="1"/>
            <a:r>
              <a:rPr lang="en-US" altLang="ja-JP" dirty="0"/>
              <a:t>512nodes</a:t>
            </a:r>
          </a:p>
        </p:txBody>
      </p:sp>
      <p:pic>
        <p:nvPicPr>
          <p:cNvPr id="56324" name="Picture 4" descr="clos5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1362075"/>
            <a:ext cx="9134475"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タイトル 1"/>
          <p:cNvSpPr>
            <a:spLocks noGrp="1"/>
          </p:cNvSpPr>
          <p:nvPr>
            <p:ph type="title" idx="4294967295"/>
          </p:nvPr>
        </p:nvSpPr>
        <p:spPr>
          <a:xfrm>
            <a:off x="457200" y="115888"/>
            <a:ext cx="8229600" cy="1143000"/>
          </a:xfrm>
        </p:spPr>
        <p:txBody>
          <a:bodyPr/>
          <a:lstStyle/>
          <a:p>
            <a:r>
              <a:rPr lang="en-US" altLang="ja-JP" sz="3200"/>
              <a:t>Flattened butterfly</a:t>
            </a:r>
          </a:p>
        </p:txBody>
      </p:sp>
      <p:grpSp>
        <p:nvGrpSpPr>
          <p:cNvPr id="205828" name="グループ化 244"/>
          <p:cNvGrpSpPr>
            <a:grpSpLocks/>
          </p:cNvGrpSpPr>
          <p:nvPr/>
        </p:nvGrpSpPr>
        <p:grpSpPr bwMode="auto">
          <a:xfrm>
            <a:off x="1547813" y="1341438"/>
            <a:ext cx="6192837" cy="4083050"/>
            <a:chOff x="1979712" y="3738071"/>
            <a:chExt cx="4608512" cy="2910383"/>
          </a:xfrm>
        </p:grpSpPr>
        <p:grpSp>
          <p:nvGrpSpPr>
            <p:cNvPr id="205829" name="グループ化 231"/>
            <p:cNvGrpSpPr>
              <a:grpSpLocks/>
            </p:cNvGrpSpPr>
            <p:nvPr/>
          </p:nvGrpSpPr>
          <p:grpSpPr bwMode="auto">
            <a:xfrm>
              <a:off x="1979712" y="4221088"/>
              <a:ext cx="2427366" cy="2427366"/>
              <a:chOff x="179512" y="1700808"/>
              <a:chExt cx="3960440" cy="3960440"/>
            </a:xfrm>
          </p:grpSpPr>
          <p:sp>
            <p:nvSpPr>
              <p:cNvPr id="4" name="正方形/長方形 3"/>
              <p:cNvSpPr/>
              <p:nvPr/>
            </p:nvSpPr>
            <p:spPr>
              <a:xfrm>
                <a:off x="539953" y="170107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正方形/長方形 4"/>
              <p:cNvSpPr/>
              <p:nvPr/>
            </p:nvSpPr>
            <p:spPr>
              <a:xfrm>
                <a:off x="539953" y="220509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正方形/長方形 5"/>
              <p:cNvSpPr/>
              <p:nvPr/>
            </p:nvSpPr>
            <p:spPr>
              <a:xfrm>
                <a:off x="539953" y="270911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正方形/長方形 6"/>
              <p:cNvSpPr/>
              <p:nvPr/>
            </p:nvSpPr>
            <p:spPr>
              <a:xfrm>
                <a:off x="539953" y="3213138"/>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 name="正方形/長方形 7"/>
              <p:cNvSpPr/>
              <p:nvPr/>
            </p:nvSpPr>
            <p:spPr>
              <a:xfrm>
                <a:off x="539953" y="371716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正方形/長方形 8"/>
              <p:cNvSpPr/>
              <p:nvPr/>
            </p:nvSpPr>
            <p:spPr>
              <a:xfrm>
                <a:off x="539953" y="422118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正方形/長方形 9"/>
              <p:cNvSpPr/>
              <p:nvPr/>
            </p:nvSpPr>
            <p:spPr>
              <a:xfrm>
                <a:off x="539953" y="472520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正方形/長方形 10"/>
              <p:cNvSpPr/>
              <p:nvPr/>
            </p:nvSpPr>
            <p:spPr>
              <a:xfrm>
                <a:off x="539953" y="5229229"/>
                <a:ext cx="431759"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正方形/長方形 11"/>
              <p:cNvSpPr/>
              <p:nvPr/>
            </p:nvSpPr>
            <p:spPr>
              <a:xfrm>
                <a:off x="1476715" y="170107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正方形/長方形 12"/>
              <p:cNvSpPr/>
              <p:nvPr/>
            </p:nvSpPr>
            <p:spPr>
              <a:xfrm>
                <a:off x="1476715" y="220509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正方形/長方形 13"/>
              <p:cNvSpPr/>
              <p:nvPr/>
            </p:nvSpPr>
            <p:spPr>
              <a:xfrm>
                <a:off x="1476715" y="270911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正方形/長方形 14"/>
              <p:cNvSpPr/>
              <p:nvPr/>
            </p:nvSpPr>
            <p:spPr>
              <a:xfrm>
                <a:off x="1476715" y="3213138"/>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正方形/長方形 15"/>
              <p:cNvSpPr/>
              <p:nvPr/>
            </p:nvSpPr>
            <p:spPr>
              <a:xfrm>
                <a:off x="1476715" y="371716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正方形/長方形 16"/>
              <p:cNvSpPr/>
              <p:nvPr/>
            </p:nvSpPr>
            <p:spPr>
              <a:xfrm>
                <a:off x="1476715" y="422118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正方形/長方形 17"/>
              <p:cNvSpPr/>
              <p:nvPr/>
            </p:nvSpPr>
            <p:spPr>
              <a:xfrm>
                <a:off x="1476715" y="472520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正方形/長方形 18"/>
              <p:cNvSpPr/>
              <p:nvPr/>
            </p:nvSpPr>
            <p:spPr>
              <a:xfrm>
                <a:off x="1476715" y="5229229"/>
                <a:ext cx="431759"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正方形/長方形 19"/>
              <p:cNvSpPr/>
              <p:nvPr/>
            </p:nvSpPr>
            <p:spPr>
              <a:xfrm>
                <a:off x="2411549" y="170107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正方形/長方形 20"/>
              <p:cNvSpPr/>
              <p:nvPr/>
            </p:nvSpPr>
            <p:spPr>
              <a:xfrm>
                <a:off x="2411549" y="220509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正方形/長方形 21"/>
              <p:cNvSpPr/>
              <p:nvPr/>
            </p:nvSpPr>
            <p:spPr>
              <a:xfrm>
                <a:off x="2411549" y="270911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正方形/長方形 22"/>
              <p:cNvSpPr/>
              <p:nvPr/>
            </p:nvSpPr>
            <p:spPr>
              <a:xfrm>
                <a:off x="2411549" y="3213138"/>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正方形/長方形 23"/>
              <p:cNvSpPr/>
              <p:nvPr/>
            </p:nvSpPr>
            <p:spPr>
              <a:xfrm>
                <a:off x="2411549" y="371716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正方形/長方形 24"/>
              <p:cNvSpPr/>
              <p:nvPr/>
            </p:nvSpPr>
            <p:spPr>
              <a:xfrm>
                <a:off x="2411549" y="422118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正方形/長方形 25"/>
              <p:cNvSpPr/>
              <p:nvPr/>
            </p:nvSpPr>
            <p:spPr>
              <a:xfrm>
                <a:off x="2411549" y="472520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7" name="正方形/長方形 26"/>
              <p:cNvSpPr/>
              <p:nvPr/>
            </p:nvSpPr>
            <p:spPr>
              <a:xfrm>
                <a:off x="2411549" y="5229229"/>
                <a:ext cx="431759"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正方形/長方形 27"/>
              <p:cNvSpPr/>
              <p:nvPr/>
            </p:nvSpPr>
            <p:spPr>
              <a:xfrm>
                <a:off x="3348311" y="170107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正方形/長方形 28"/>
              <p:cNvSpPr/>
              <p:nvPr/>
            </p:nvSpPr>
            <p:spPr>
              <a:xfrm>
                <a:off x="3348311" y="220509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正方形/長方形 29"/>
              <p:cNvSpPr/>
              <p:nvPr/>
            </p:nvSpPr>
            <p:spPr>
              <a:xfrm>
                <a:off x="3348311" y="270911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正方形/長方形 30"/>
              <p:cNvSpPr/>
              <p:nvPr/>
            </p:nvSpPr>
            <p:spPr>
              <a:xfrm>
                <a:off x="3348311" y="3213138"/>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正方形/長方形 31"/>
              <p:cNvSpPr/>
              <p:nvPr/>
            </p:nvSpPr>
            <p:spPr>
              <a:xfrm>
                <a:off x="3348311" y="371716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 name="正方形/長方形 32"/>
              <p:cNvSpPr/>
              <p:nvPr/>
            </p:nvSpPr>
            <p:spPr>
              <a:xfrm>
                <a:off x="3348311" y="422118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正方形/長方形 33"/>
              <p:cNvSpPr/>
              <p:nvPr/>
            </p:nvSpPr>
            <p:spPr>
              <a:xfrm>
                <a:off x="3348311" y="472520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正方形/長方形 34"/>
              <p:cNvSpPr/>
              <p:nvPr/>
            </p:nvSpPr>
            <p:spPr>
              <a:xfrm>
                <a:off x="3348311" y="5229229"/>
                <a:ext cx="431759"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p:nvPr/>
            </p:nvSpPr>
            <p:spPr>
              <a:xfrm>
                <a:off x="179512" y="170107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円/楕円 36"/>
              <p:cNvSpPr/>
              <p:nvPr/>
            </p:nvSpPr>
            <p:spPr>
              <a:xfrm>
                <a:off x="179512" y="19890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8" name="円/楕円 37"/>
              <p:cNvSpPr/>
              <p:nvPr/>
            </p:nvSpPr>
            <p:spPr>
              <a:xfrm>
                <a:off x="179512" y="220509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9" name="円/楕円 38"/>
              <p:cNvSpPr/>
              <p:nvPr/>
            </p:nvSpPr>
            <p:spPr>
              <a:xfrm>
                <a:off x="179512" y="249310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0" name="円/楕円 39"/>
              <p:cNvSpPr/>
              <p:nvPr/>
            </p:nvSpPr>
            <p:spPr>
              <a:xfrm>
                <a:off x="179512" y="270911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1" name="円/楕円 40"/>
              <p:cNvSpPr/>
              <p:nvPr/>
            </p:nvSpPr>
            <p:spPr>
              <a:xfrm>
                <a:off x="179512" y="299712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2" name="円/楕円 41"/>
              <p:cNvSpPr/>
              <p:nvPr/>
            </p:nvSpPr>
            <p:spPr>
              <a:xfrm>
                <a:off x="179512" y="321313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3" name="円/楕円 42"/>
              <p:cNvSpPr/>
              <p:nvPr/>
            </p:nvSpPr>
            <p:spPr>
              <a:xfrm>
                <a:off x="179512" y="3501151"/>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4" name="円/楕円 43"/>
              <p:cNvSpPr/>
              <p:nvPr/>
            </p:nvSpPr>
            <p:spPr>
              <a:xfrm>
                <a:off x="179512" y="371716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5" name="円/楕円 44"/>
              <p:cNvSpPr/>
              <p:nvPr/>
            </p:nvSpPr>
            <p:spPr>
              <a:xfrm>
                <a:off x="179512" y="400517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6" name="円/楕円 45"/>
              <p:cNvSpPr/>
              <p:nvPr/>
            </p:nvSpPr>
            <p:spPr>
              <a:xfrm>
                <a:off x="179512" y="42211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7" name="円/楕円 46"/>
              <p:cNvSpPr/>
              <p:nvPr/>
            </p:nvSpPr>
            <p:spPr>
              <a:xfrm>
                <a:off x="179512" y="450919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8" name="円/楕円 47"/>
              <p:cNvSpPr/>
              <p:nvPr/>
            </p:nvSpPr>
            <p:spPr>
              <a:xfrm>
                <a:off x="179512" y="472520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9" name="円/楕円 48"/>
              <p:cNvSpPr/>
              <p:nvPr/>
            </p:nvSpPr>
            <p:spPr>
              <a:xfrm>
                <a:off x="179512" y="501321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0" name="円/楕円 49"/>
              <p:cNvSpPr/>
              <p:nvPr/>
            </p:nvSpPr>
            <p:spPr>
              <a:xfrm>
                <a:off x="179512" y="5229229"/>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 name="円/楕円 50"/>
              <p:cNvSpPr/>
              <p:nvPr/>
            </p:nvSpPr>
            <p:spPr>
              <a:xfrm>
                <a:off x="179512" y="5517242"/>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2" name="直線コネクタ 51"/>
              <p:cNvCxnSpPr>
                <a:stCxn id="36" idx="6"/>
              </p:cNvCxnSpPr>
              <p:nvPr/>
            </p:nvCxnSpPr>
            <p:spPr>
              <a:xfrm>
                <a:off x="324073" y="1773073"/>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324073" y="20610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324073" y="227709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24073" y="2565108"/>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24073" y="278111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324073" y="306913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324073" y="328514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324073" y="357315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324073" y="3789164"/>
                <a:ext cx="215879"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324073" y="4077177"/>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324073" y="42931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324073" y="458119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324073" y="479720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24073" y="508522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324073" y="530123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324073" y="558924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円/楕円 67"/>
              <p:cNvSpPr/>
              <p:nvPr/>
            </p:nvSpPr>
            <p:spPr>
              <a:xfrm>
                <a:off x="3995949" y="170107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9" name="円/楕円 68"/>
              <p:cNvSpPr/>
              <p:nvPr/>
            </p:nvSpPr>
            <p:spPr>
              <a:xfrm>
                <a:off x="3995949" y="19890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0" name="円/楕円 69"/>
              <p:cNvSpPr/>
              <p:nvPr/>
            </p:nvSpPr>
            <p:spPr>
              <a:xfrm>
                <a:off x="3995949" y="220509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1" name="円/楕円 70"/>
              <p:cNvSpPr/>
              <p:nvPr/>
            </p:nvSpPr>
            <p:spPr>
              <a:xfrm>
                <a:off x="3995949" y="249310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2" name="円/楕円 71"/>
              <p:cNvSpPr/>
              <p:nvPr/>
            </p:nvSpPr>
            <p:spPr>
              <a:xfrm>
                <a:off x="3995949" y="270911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3" name="円/楕円 72"/>
              <p:cNvSpPr/>
              <p:nvPr/>
            </p:nvSpPr>
            <p:spPr>
              <a:xfrm>
                <a:off x="3995949" y="299712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4" name="円/楕円 73"/>
              <p:cNvSpPr/>
              <p:nvPr/>
            </p:nvSpPr>
            <p:spPr>
              <a:xfrm>
                <a:off x="3995949" y="321313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5" name="円/楕円 74"/>
              <p:cNvSpPr/>
              <p:nvPr/>
            </p:nvSpPr>
            <p:spPr>
              <a:xfrm>
                <a:off x="3995949" y="3501151"/>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6" name="円/楕円 75"/>
              <p:cNvSpPr/>
              <p:nvPr/>
            </p:nvSpPr>
            <p:spPr>
              <a:xfrm>
                <a:off x="3995949" y="371716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7" name="円/楕円 76"/>
              <p:cNvSpPr/>
              <p:nvPr/>
            </p:nvSpPr>
            <p:spPr>
              <a:xfrm>
                <a:off x="3995949" y="400517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8" name="円/楕円 77"/>
              <p:cNvSpPr/>
              <p:nvPr/>
            </p:nvSpPr>
            <p:spPr>
              <a:xfrm>
                <a:off x="3995949" y="42211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9" name="円/楕円 78"/>
              <p:cNvSpPr/>
              <p:nvPr/>
            </p:nvSpPr>
            <p:spPr>
              <a:xfrm>
                <a:off x="3995949" y="450919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0" name="円/楕円 79"/>
              <p:cNvSpPr/>
              <p:nvPr/>
            </p:nvSpPr>
            <p:spPr>
              <a:xfrm>
                <a:off x="3995949" y="472520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1" name="円/楕円 80"/>
              <p:cNvSpPr/>
              <p:nvPr/>
            </p:nvSpPr>
            <p:spPr>
              <a:xfrm>
                <a:off x="3995949" y="501321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2" name="円/楕円 81"/>
              <p:cNvSpPr/>
              <p:nvPr/>
            </p:nvSpPr>
            <p:spPr>
              <a:xfrm>
                <a:off x="3995949" y="5229229"/>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3" name="円/楕円 82"/>
              <p:cNvSpPr/>
              <p:nvPr/>
            </p:nvSpPr>
            <p:spPr>
              <a:xfrm>
                <a:off x="3995949" y="5517242"/>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84" name="直線コネクタ 83"/>
              <p:cNvCxnSpPr/>
              <p:nvPr/>
            </p:nvCxnSpPr>
            <p:spPr>
              <a:xfrm>
                <a:off x="3780070" y="1773073"/>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3780070" y="20610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3780070" y="227709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3780070" y="2565108"/>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3780070" y="2781119"/>
                <a:ext cx="215879"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3780070" y="306913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3780070" y="328514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a:off x="3780070" y="357315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3780070" y="378916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a:off x="3780070" y="4077177"/>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a:off x="3780070" y="42931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3780070" y="458119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3780070" y="479720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3780070" y="508522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3780070" y="530123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a:off x="3780070" y="558924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971711" y="1773073"/>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2843308" y="1773073"/>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971711" y="2277096"/>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971711" y="2781119"/>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971711" y="3285141"/>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971711" y="4077177"/>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71711" y="4581199"/>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a:off x="971711" y="5085222"/>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971711" y="5589244"/>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971711" y="2061086"/>
                <a:ext cx="505003" cy="172807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flipH="1">
                <a:off x="971711" y="2061086"/>
                <a:ext cx="505003" cy="1728078"/>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a:off x="971711" y="2565108"/>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H="1">
                <a:off x="971711" y="2565108"/>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a:off x="971711" y="3069132"/>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971711" y="3069132"/>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a:off x="971711" y="3573154"/>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flipH="1">
                <a:off x="971711" y="3573154"/>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1908473" y="1773073"/>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a:off x="1908473" y="2277096"/>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1908473" y="3789164"/>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1908473" y="4293186"/>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1908473" y="3069132"/>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1908473" y="3573154"/>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a:off x="1908473" y="5085222"/>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a:off x="1908473" y="5589244"/>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a:off x="2843308" y="2565108"/>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a:off x="2843308" y="2781119"/>
                <a:ext cx="505003"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2843308" y="3573154"/>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a:off x="2843308" y="3789164"/>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2843308" y="4581199"/>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2843308" y="4797209"/>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a:off x="2843308" y="5589244"/>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1908473" y="1989083"/>
                <a:ext cx="503076" cy="792036"/>
              </a:xfrm>
              <a:prstGeom prst="line">
                <a:avLst/>
              </a:prstGeom>
              <a:ln w="50800">
                <a:solidFill>
                  <a:srgbClr val="92D050"/>
                </a:solidFill>
                <a:tailEnd type="none"/>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flipH="1">
                <a:off x="1908473" y="1989083"/>
                <a:ext cx="503076" cy="792036"/>
              </a:xfrm>
              <a:prstGeom prst="line">
                <a:avLst/>
              </a:prstGeom>
              <a:ln w="508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1908473" y="4581199"/>
                <a:ext cx="503076" cy="7920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flipH="1">
                <a:off x="1908473" y="4581199"/>
                <a:ext cx="503076" cy="7920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1908473" y="4077177"/>
                <a:ext cx="503076" cy="792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flipH="1">
                <a:off x="1908473" y="4077177"/>
                <a:ext cx="503076" cy="792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1908473" y="2493106"/>
                <a:ext cx="503076" cy="792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flipH="1">
                <a:off x="1908473" y="2493106"/>
                <a:ext cx="503076" cy="792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2843308" y="2061086"/>
                <a:ext cx="505003" cy="216009"/>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V="1">
                <a:off x="2843308" y="2061086"/>
                <a:ext cx="505003" cy="216009"/>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2843308" y="3069132"/>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flipV="1">
                <a:off x="2843308" y="3069132"/>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a:off x="2843308" y="4077177"/>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2843308" y="4077177"/>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2843308" y="5085222"/>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flipV="1">
                <a:off x="2843308" y="5085222"/>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5974" name="グループ化 232"/>
            <p:cNvGrpSpPr>
              <a:grpSpLocks/>
            </p:cNvGrpSpPr>
            <p:nvPr/>
          </p:nvGrpSpPr>
          <p:grpSpPr bwMode="auto">
            <a:xfrm>
              <a:off x="5220072" y="4221088"/>
              <a:ext cx="1368152" cy="2427366"/>
              <a:chOff x="4644008" y="1700808"/>
              <a:chExt cx="2232248" cy="3960440"/>
            </a:xfrm>
          </p:grpSpPr>
          <p:sp>
            <p:nvSpPr>
              <p:cNvPr id="148" name="正方形/長方形 147"/>
              <p:cNvSpPr/>
              <p:nvPr/>
            </p:nvSpPr>
            <p:spPr>
              <a:xfrm>
                <a:off x="5004660" y="1701070"/>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9" name="円/楕円 148"/>
              <p:cNvSpPr/>
              <p:nvPr/>
            </p:nvSpPr>
            <p:spPr>
              <a:xfrm>
                <a:off x="4644218" y="1701070"/>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50" name="円/楕円 149"/>
              <p:cNvSpPr/>
              <p:nvPr/>
            </p:nvSpPr>
            <p:spPr>
              <a:xfrm>
                <a:off x="4644218" y="1989083"/>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51" name="直線コネクタ 150"/>
              <p:cNvCxnSpPr>
                <a:stCxn id="149" idx="6"/>
              </p:cNvCxnSpPr>
              <p:nvPr/>
            </p:nvCxnSpPr>
            <p:spPr>
              <a:xfrm>
                <a:off x="4788781" y="1773073"/>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4788781" y="20610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3" name="円/楕円 152"/>
              <p:cNvSpPr/>
              <p:nvPr/>
            </p:nvSpPr>
            <p:spPr>
              <a:xfrm>
                <a:off x="6731695" y="170107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54" name="円/楕円 153"/>
              <p:cNvSpPr/>
              <p:nvPr/>
            </p:nvSpPr>
            <p:spPr>
              <a:xfrm>
                <a:off x="6731695" y="19890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55" name="直線コネクタ 154"/>
              <p:cNvCxnSpPr/>
              <p:nvPr/>
            </p:nvCxnSpPr>
            <p:spPr>
              <a:xfrm>
                <a:off x="6515815" y="1773073"/>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p:cNvCxnSpPr/>
              <p:nvPr/>
            </p:nvCxnSpPr>
            <p:spPr>
              <a:xfrm>
                <a:off x="6515815" y="20610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正方形/長方形 156"/>
              <p:cNvSpPr/>
              <p:nvPr/>
            </p:nvSpPr>
            <p:spPr>
              <a:xfrm>
                <a:off x="5004660" y="2205093"/>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8" name="円/楕円 157"/>
              <p:cNvSpPr/>
              <p:nvPr/>
            </p:nvSpPr>
            <p:spPr>
              <a:xfrm>
                <a:off x="4644218" y="2205093"/>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59" name="円/楕円 158"/>
              <p:cNvSpPr/>
              <p:nvPr/>
            </p:nvSpPr>
            <p:spPr>
              <a:xfrm>
                <a:off x="4644218" y="2493106"/>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60" name="直線コネクタ 159"/>
              <p:cNvCxnSpPr>
                <a:stCxn id="158" idx="6"/>
              </p:cNvCxnSpPr>
              <p:nvPr/>
            </p:nvCxnSpPr>
            <p:spPr>
              <a:xfrm>
                <a:off x="4788781" y="227709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コネクタ 160"/>
              <p:cNvCxnSpPr/>
              <p:nvPr/>
            </p:nvCxnSpPr>
            <p:spPr>
              <a:xfrm>
                <a:off x="4788781" y="2565108"/>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2" name="円/楕円 161"/>
              <p:cNvSpPr/>
              <p:nvPr/>
            </p:nvSpPr>
            <p:spPr>
              <a:xfrm>
                <a:off x="6731695" y="220509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63" name="円/楕円 162"/>
              <p:cNvSpPr/>
              <p:nvPr/>
            </p:nvSpPr>
            <p:spPr>
              <a:xfrm>
                <a:off x="6731695" y="249310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64" name="直線コネクタ 163"/>
              <p:cNvCxnSpPr/>
              <p:nvPr/>
            </p:nvCxnSpPr>
            <p:spPr>
              <a:xfrm>
                <a:off x="6515815" y="227709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a:xfrm>
                <a:off x="6515815" y="2565108"/>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正方形/長方形 165"/>
              <p:cNvSpPr/>
              <p:nvPr/>
            </p:nvSpPr>
            <p:spPr>
              <a:xfrm>
                <a:off x="5004660" y="2709115"/>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7" name="円/楕円 166"/>
              <p:cNvSpPr/>
              <p:nvPr/>
            </p:nvSpPr>
            <p:spPr>
              <a:xfrm>
                <a:off x="4644218" y="2709115"/>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68" name="円/楕円 167"/>
              <p:cNvSpPr/>
              <p:nvPr/>
            </p:nvSpPr>
            <p:spPr>
              <a:xfrm>
                <a:off x="4644218" y="2997128"/>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69" name="直線コネクタ 168"/>
              <p:cNvCxnSpPr>
                <a:stCxn id="167" idx="6"/>
              </p:cNvCxnSpPr>
              <p:nvPr/>
            </p:nvCxnSpPr>
            <p:spPr>
              <a:xfrm>
                <a:off x="4788781" y="278111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a:off x="4788781" y="306913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1" name="円/楕円 170"/>
              <p:cNvSpPr/>
              <p:nvPr/>
            </p:nvSpPr>
            <p:spPr>
              <a:xfrm>
                <a:off x="6731695" y="270911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72" name="円/楕円 171"/>
              <p:cNvSpPr/>
              <p:nvPr/>
            </p:nvSpPr>
            <p:spPr>
              <a:xfrm>
                <a:off x="6731695" y="299712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73" name="直線コネクタ 172"/>
              <p:cNvCxnSpPr/>
              <p:nvPr/>
            </p:nvCxnSpPr>
            <p:spPr>
              <a:xfrm>
                <a:off x="6515815" y="2781119"/>
                <a:ext cx="215879"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a:xfrm>
                <a:off x="6515815" y="306913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5" name="正方形/長方形 174"/>
              <p:cNvSpPr/>
              <p:nvPr/>
            </p:nvSpPr>
            <p:spPr>
              <a:xfrm>
                <a:off x="5004660" y="3213138"/>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6" name="円/楕円 175"/>
              <p:cNvSpPr/>
              <p:nvPr/>
            </p:nvSpPr>
            <p:spPr>
              <a:xfrm>
                <a:off x="4644218" y="3213138"/>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77" name="円/楕円 176"/>
              <p:cNvSpPr/>
              <p:nvPr/>
            </p:nvSpPr>
            <p:spPr>
              <a:xfrm>
                <a:off x="4644218" y="3501151"/>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78" name="直線コネクタ 177"/>
              <p:cNvCxnSpPr>
                <a:stCxn id="176" idx="6"/>
              </p:cNvCxnSpPr>
              <p:nvPr/>
            </p:nvCxnSpPr>
            <p:spPr>
              <a:xfrm>
                <a:off x="4788781" y="328514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a:off x="4788781" y="357315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0" name="円/楕円 179"/>
              <p:cNvSpPr/>
              <p:nvPr/>
            </p:nvSpPr>
            <p:spPr>
              <a:xfrm>
                <a:off x="6731695" y="321313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81" name="円/楕円 180"/>
              <p:cNvSpPr/>
              <p:nvPr/>
            </p:nvSpPr>
            <p:spPr>
              <a:xfrm>
                <a:off x="6731695" y="3501151"/>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82" name="直線コネクタ 181"/>
              <p:cNvCxnSpPr/>
              <p:nvPr/>
            </p:nvCxnSpPr>
            <p:spPr>
              <a:xfrm>
                <a:off x="6515815" y="328514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a:xfrm>
                <a:off x="6515815" y="357315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4" name="正方形/長方形 183"/>
              <p:cNvSpPr/>
              <p:nvPr/>
            </p:nvSpPr>
            <p:spPr>
              <a:xfrm>
                <a:off x="5004660" y="3717160"/>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5" name="円/楕円 184"/>
              <p:cNvSpPr/>
              <p:nvPr/>
            </p:nvSpPr>
            <p:spPr>
              <a:xfrm>
                <a:off x="4644218" y="3717160"/>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86" name="円/楕円 185"/>
              <p:cNvSpPr/>
              <p:nvPr/>
            </p:nvSpPr>
            <p:spPr>
              <a:xfrm>
                <a:off x="4644218" y="4005173"/>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87" name="直線コネクタ 186"/>
              <p:cNvCxnSpPr>
                <a:stCxn id="185" idx="6"/>
              </p:cNvCxnSpPr>
              <p:nvPr/>
            </p:nvCxnSpPr>
            <p:spPr>
              <a:xfrm>
                <a:off x="4788781" y="3789164"/>
                <a:ext cx="215879"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8" name="直線コネクタ 187"/>
              <p:cNvCxnSpPr/>
              <p:nvPr/>
            </p:nvCxnSpPr>
            <p:spPr>
              <a:xfrm>
                <a:off x="4788781" y="4077177"/>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9" name="円/楕円 188"/>
              <p:cNvSpPr/>
              <p:nvPr/>
            </p:nvSpPr>
            <p:spPr>
              <a:xfrm>
                <a:off x="6731695" y="371716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90" name="円/楕円 189"/>
              <p:cNvSpPr/>
              <p:nvPr/>
            </p:nvSpPr>
            <p:spPr>
              <a:xfrm>
                <a:off x="6731695" y="400517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91" name="直線コネクタ 190"/>
              <p:cNvCxnSpPr/>
              <p:nvPr/>
            </p:nvCxnSpPr>
            <p:spPr>
              <a:xfrm>
                <a:off x="6515815" y="378916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6515815" y="4077177"/>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3" name="正方形/長方形 192"/>
              <p:cNvSpPr/>
              <p:nvPr/>
            </p:nvSpPr>
            <p:spPr>
              <a:xfrm>
                <a:off x="5004660" y="4221183"/>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4" name="円/楕円 193"/>
              <p:cNvSpPr/>
              <p:nvPr/>
            </p:nvSpPr>
            <p:spPr>
              <a:xfrm>
                <a:off x="4644218" y="4221183"/>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95" name="円/楕円 194"/>
              <p:cNvSpPr/>
              <p:nvPr/>
            </p:nvSpPr>
            <p:spPr>
              <a:xfrm>
                <a:off x="4644218" y="4509196"/>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96" name="直線コネクタ 195"/>
              <p:cNvCxnSpPr>
                <a:stCxn id="194" idx="6"/>
              </p:cNvCxnSpPr>
              <p:nvPr/>
            </p:nvCxnSpPr>
            <p:spPr>
              <a:xfrm>
                <a:off x="4788781" y="42931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a:off x="4788781" y="458119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8" name="円/楕円 197"/>
              <p:cNvSpPr/>
              <p:nvPr/>
            </p:nvSpPr>
            <p:spPr>
              <a:xfrm>
                <a:off x="6731695" y="42211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99" name="円/楕円 198"/>
              <p:cNvSpPr/>
              <p:nvPr/>
            </p:nvSpPr>
            <p:spPr>
              <a:xfrm>
                <a:off x="6731695" y="450919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00" name="直線コネクタ 199"/>
              <p:cNvCxnSpPr/>
              <p:nvPr/>
            </p:nvCxnSpPr>
            <p:spPr>
              <a:xfrm>
                <a:off x="6515815" y="42931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a:off x="6515815" y="458119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2" name="正方形/長方形 201"/>
              <p:cNvSpPr/>
              <p:nvPr/>
            </p:nvSpPr>
            <p:spPr>
              <a:xfrm>
                <a:off x="5004660" y="4725205"/>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3" name="円/楕円 202"/>
              <p:cNvSpPr/>
              <p:nvPr/>
            </p:nvSpPr>
            <p:spPr>
              <a:xfrm>
                <a:off x="4644218" y="4725205"/>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4" name="円/楕円 203"/>
              <p:cNvSpPr/>
              <p:nvPr/>
            </p:nvSpPr>
            <p:spPr>
              <a:xfrm>
                <a:off x="4644218" y="5013218"/>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05" name="直線コネクタ 204"/>
              <p:cNvCxnSpPr>
                <a:stCxn id="203" idx="6"/>
              </p:cNvCxnSpPr>
              <p:nvPr/>
            </p:nvCxnSpPr>
            <p:spPr>
              <a:xfrm>
                <a:off x="4788781" y="479720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a:xfrm>
                <a:off x="4788781" y="508522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円/楕円 206"/>
              <p:cNvSpPr/>
              <p:nvPr/>
            </p:nvSpPr>
            <p:spPr>
              <a:xfrm>
                <a:off x="6731695" y="472520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8" name="円/楕円 207"/>
              <p:cNvSpPr/>
              <p:nvPr/>
            </p:nvSpPr>
            <p:spPr>
              <a:xfrm>
                <a:off x="6731695" y="501321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09" name="直線コネクタ 208"/>
              <p:cNvCxnSpPr/>
              <p:nvPr/>
            </p:nvCxnSpPr>
            <p:spPr>
              <a:xfrm>
                <a:off x="6515815" y="479720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a:off x="6515815" y="508522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正方形/長方形 210"/>
              <p:cNvSpPr/>
              <p:nvPr/>
            </p:nvSpPr>
            <p:spPr>
              <a:xfrm>
                <a:off x="5004660" y="5229229"/>
                <a:ext cx="1511155"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2" name="円/楕円 211"/>
              <p:cNvSpPr/>
              <p:nvPr/>
            </p:nvSpPr>
            <p:spPr>
              <a:xfrm>
                <a:off x="4644218" y="5229229"/>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13" name="円/楕円 212"/>
              <p:cNvSpPr/>
              <p:nvPr/>
            </p:nvSpPr>
            <p:spPr>
              <a:xfrm>
                <a:off x="4644218" y="5517242"/>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14" name="直線コネクタ 213"/>
              <p:cNvCxnSpPr>
                <a:stCxn id="212" idx="6"/>
              </p:cNvCxnSpPr>
              <p:nvPr/>
            </p:nvCxnSpPr>
            <p:spPr>
              <a:xfrm>
                <a:off x="4788781" y="530123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a:off x="4788781" y="558924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6" name="円/楕円 215"/>
              <p:cNvSpPr/>
              <p:nvPr/>
            </p:nvSpPr>
            <p:spPr>
              <a:xfrm>
                <a:off x="6731695" y="5229229"/>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17" name="円/楕円 216"/>
              <p:cNvSpPr/>
              <p:nvPr/>
            </p:nvSpPr>
            <p:spPr>
              <a:xfrm>
                <a:off x="6731695" y="5517242"/>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18" name="直線コネクタ 217"/>
              <p:cNvCxnSpPr/>
              <p:nvPr/>
            </p:nvCxnSpPr>
            <p:spPr>
              <a:xfrm>
                <a:off x="6515815" y="530123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a:off x="6515815" y="558924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直線コネクタ 219"/>
              <p:cNvCxnSpPr/>
              <p:nvPr/>
            </p:nvCxnSpPr>
            <p:spPr>
              <a:xfrm>
                <a:off x="6299936" y="2133089"/>
                <a:ext cx="0" cy="72004"/>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21" name="直線コネクタ 220"/>
              <p:cNvCxnSpPr/>
              <p:nvPr/>
            </p:nvCxnSpPr>
            <p:spPr>
              <a:xfrm>
                <a:off x="6299936" y="3141134"/>
                <a:ext cx="0" cy="720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直線コネクタ 221"/>
              <p:cNvCxnSpPr/>
              <p:nvPr/>
            </p:nvCxnSpPr>
            <p:spPr>
              <a:xfrm>
                <a:off x="6299936" y="4149180"/>
                <a:ext cx="0" cy="720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6299936" y="5157225"/>
                <a:ext cx="0" cy="720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直線コネクタ 223"/>
              <p:cNvCxnSpPr/>
              <p:nvPr/>
            </p:nvCxnSpPr>
            <p:spPr>
              <a:xfrm flipV="1">
                <a:off x="5723615" y="2133089"/>
                <a:ext cx="0" cy="576026"/>
              </a:xfrm>
              <a:prstGeom prst="line">
                <a:avLst/>
              </a:prstGeom>
              <a:ln w="50800">
                <a:solidFill>
                  <a:srgbClr val="92D05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5" name="直線コネクタ 224"/>
              <p:cNvCxnSpPr/>
              <p:nvPr/>
            </p:nvCxnSpPr>
            <p:spPr>
              <a:xfrm flipV="1">
                <a:off x="5818062" y="2637112"/>
                <a:ext cx="0" cy="5760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直線コネクタ 225"/>
              <p:cNvCxnSpPr/>
              <p:nvPr/>
            </p:nvCxnSpPr>
            <p:spPr>
              <a:xfrm flipV="1">
                <a:off x="5723615" y="3645158"/>
                <a:ext cx="0" cy="5760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直線コネクタ 226"/>
              <p:cNvCxnSpPr/>
              <p:nvPr/>
            </p:nvCxnSpPr>
            <p:spPr>
              <a:xfrm flipV="1">
                <a:off x="5818062" y="4149180"/>
                <a:ext cx="0" cy="576026"/>
              </a:xfrm>
              <a:prstGeom prst="line">
                <a:avLst/>
              </a:prstGeom>
              <a:ln w="2540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28" name="直線コネクタ 227"/>
              <p:cNvCxnSpPr/>
              <p:nvPr/>
            </p:nvCxnSpPr>
            <p:spPr>
              <a:xfrm flipV="1">
                <a:off x="5147295" y="2133089"/>
                <a:ext cx="0" cy="1584071"/>
              </a:xfrm>
              <a:prstGeom prst="line">
                <a:avLst/>
              </a:prstGeom>
              <a:ln w="508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p:nvPr/>
            </p:nvCxnSpPr>
            <p:spPr>
              <a:xfrm flipV="1">
                <a:off x="5232104" y="2637112"/>
                <a:ext cx="0" cy="15840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直線コネクタ 229"/>
              <p:cNvCxnSpPr/>
              <p:nvPr/>
            </p:nvCxnSpPr>
            <p:spPr>
              <a:xfrm flipV="1">
                <a:off x="5301494" y="3141134"/>
                <a:ext cx="0" cy="1584071"/>
              </a:xfrm>
              <a:prstGeom prst="line">
                <a:avLst/>
              </a:prstGeom>
              <a:ln w="2540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31" name="直線コネクタ 230"/>
              <p:cNvCxnSpPr/>
              <p:nvPr/>
            </p:nvCxnSpPr>
            <p:spPr>
              <a:xfrm flipV="1">
                <a:off x="5372811" y="3645158"/>
                <a:ext cx="0" cy="15840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39" name="直線矢印コネクタ 238"/>
            <p:cNvCxnSpPr/>
            <p:nvPr/>
          </p:nvCxnSpPr>
          <p:spPr>
            <a:xfrm>
              <a:off x="4499567" y="6525113"/>
              <a:ext cx="648571"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06060" name="テキスト ボックス 239"/>
            <p:cNvSpPr txBox="1">
              <a:spLocks noChangeArrowheads="1"/>
            </p:cNvSpPr>
            <p:nvPr/>
          </p:nvSpPr>
          <p:spPr bwMode="auto">
            <a:xfrm>
              <a:off x="5867590" y="3738071"/>
              <a:ext cx="648571" cy="45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a:latin typeface="Calibri" panose="020F0502020204030204" pitchFamily="34" charset="0"/>
                </a:rPr>
                <a:t>router</a:t>
              </a:r>
            </a:p>
            <a:p>
              <a:pPr eaLnBrk="1" hangingPunct="1"/>
              <a:r>
                <a:rPr lang="en-US" altLang="ja-JP" sz="1800">
                  <a:latin typeface="Calibri" panose="020F0502020204030204" pitchFamily="34" charset="0"/>
                </a:rPr>
                <a:t>(5×5)</a:t>
              </a:r>
            </a:p>
          </p:txBody>
        </p:sp>
        <p:cxnSp>
          <p:nvCxnSpPr>
            <p:cNvPr id="241" name="直線矢印コネクタ 240"/>
            <p:cNvCxnSpPr/>
            <p:nvPr/>
          </p:nvCxnSpPr>
          <p:spPr>
            <a:xfrm flipH="1">
              <a:off x="5677390" y="3945147"/>
              <a:ext cx="216190" cy="2874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6062" name="テキスト ボックス 241"/>
            <p:cNvSpPr txBox="1">
              <a:spLocks noChangeArrowheads="1"/>
            </p:cNvSpPr>
            <p:nvPr/>
          </p:nvSpPr>
          <p:spPr bwMode="auto">
            <a:xfrm>
              <a:off x="2484156" y="3738071"/>
              <a:ext cx="647389" cy="45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a:latin typeface="Calibri" panose="020F0502020204030204" pitchFamily="34" charset="0"/>
                </a:rPr>
                <a:t>router (2×2)</a:t>
              </a:r>
            </a:p>
          </p:txBody>
        </p:sp>
        <p:cxnSp>
          <p:nvCxnSpPr>
            <p:cNvPr id="243" name="直線矢印コネクタ 242"/>
            <p:cNvCxnSpPr/>
            <p:nvPr/>
          </p:nvCxnSpPr>
          <p:spPr>
            <a:xfrm flipH="1">
              <a:off x="2301044" y="3945147"/>
              <a:ext cx="216190" cy="2874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06065" name="テキスト ボックス 244"/>
          <p:cNvSpPr txBox="1">
            <a:spLocks noChangeArrowheads="1"/>
          </p:cNvSpPr>
          <p:nvPr/>
        </p:nvSpPr>
        <p:spPr bwMode="auto">
          <a:xfrm>
            <a:off x="107950" y="2711450"/>
            <a:ext cx="14398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00" i="1">
                <a:latin typeface="Calibri" panose="020F0502020204030204" pitchFamily="34" charset="0"/>
              </a:rPr>
              <a:t>2-ary 4-fly</a:t>
            </a:r>
          </a:p>
          <a:p>
            <a:pPr algn="ctr" eaLnBrk="1" hangingPunct="1"/>
            <a:r>
              <a:rPr lang="en-US" altLang="ja-JP" sz="1800">
                <a:latin typeface="Calibri" panose="020F0502020204030204" pitchFamily="34" charset="0"/>
              </a:rPr>
              <a:t>2</a:t>
            </a:r>
            <a:r>
              <a:rPr lang="en-US" altLang="ja-JP" sz="1800" baseline="30000">
                <a:latin typeface="Calibri" panose="020F0502020204030204" pitchFamily="34" charset="0"/>
              </a:rPr>
              <a:t>4</a:t>
            </a:r>
            <a:r>
              <a:rPr lang="en-US" altLang="ja-JP" sz="1800">
                <a:latin typeface="Calibri" panose="020F0502020204030204" pitchFamily="34" charset="0"/>
              </a:rPr>
              <a:t>=16 node</a:t>
            </a:r>
            <a:endParaRPr lang="en-US" altLang="ja-JP" sz="1800" baseline="30000">
              <a:latin typeface="Calibri" panose="020F0502020204030204" pitchFamily="34" charset="0"/>
            </a:endParaRPr>
          </a:p>
        </p:txBody>
      </p:sp>
      <p:sp>
        <p:nvSpPr>
          <p:cNvPr id="206066" name="テキスト ボックス 245"/>
          <p:cNvSpPr txBox="1">
            <a:spLocks noChangeArrowheads="1"/>
          </p:cNvSpPr>
          <p:nvPr/>
        </p:nvSpPr>
        <p:spPr bwMode="auto">
          <a:xfrm>
            <a:off x="7740650" y="2863850"/>
            <a:ext cx="14398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00" i="1">
                <a:latin typeface="Calibri" panose="020F0502020204030204" pitchFamily="34" charset="0"/>
              </a:rPr>
              <a:t>2-ary 4-flat</a:t>
            </a:r>
          </a:p>
          <a:p>
            <a:pPr algn="ctr" eaLnBrk="1" hangingPunct="1"/>
            <a:r>
              <a:rPr lang="en-US" altLang="ja-JP" sz="1800">
                <a:latin typeface="Calibri" panose="020F0502020204030204" pitchFamily="34" charset="0"/>
              </a:rPr>
              <a:t>2</a:t>
            </a:r>
            <a:r>
              <a:rPr lang="en-US" altLang="ja-JP" sz="1800" baseline="30000">
                <a:latin typeface="Calibri" panose="020F0502020204030204" pitchFamily="34" charset="0"/>
              </a:rPr>
              <a:t>4</a:t>
            </a:r>
            <a:r>
              <a:rPr lang="en-US" altLang="ja-JP" sz="1800">
                <a:latin typeface="Calibri" panose="020F0502020204030204" pitchFamily="34" charset="0"/>
              </a:rPr>
              <a:t>=16 node</a:t>
            </a:r>
            <a:endParaRPr lang="en-US" altLang="ja-JP" sz="1800" baseline="30000">
              <a:latin typeface="Calibri" panose="020F0502020204030204" pitchFamily="34" charset="0"/>
            </a:endParaRPr>
          </a:p>
        </p:txBody>
      </p:sp>
      <p:sp>
        <p:nvSpPr>
          <p:cNvPr id="206067" name="Text Box 243"/>
          <p:cNvSpPr txBox="1">
            <a:spLocks noChangeArrowheads="1"/>
          </p:cNvSpPr>
          <p:nvPr/>
        </p:nvSpPr>
        <p:spPr bwMode="auto">
          <a:xfrm>
            <a:off x="880517" y="5529946"/>
            <a:ext cx="78592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dirty="0"/>
              <a:t>A row of MIN is fused. High radix → High bandwidth</a:t>
            </a:r>
          </a:p>
          <a:p>
            <a:r>
              <a:rPr lang="en-US" altLang="ja-JP" dirty="0"/>
              <a:t>Multiple paths can be formed</a:t>
            </a:r>
          </a:p>
        </p:txBody>
      </p:sp>
    </p:spTree>
    <p:extLst>
      <p:ext uri="{BB962C8B-B14F-4D97-AF65-F5344CB8AC3E}">
        <p14:creationId xmlns:p14="http://schemas.microsoft.com/office/powerpoint/2010/main" val="41762867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7"/>
          <p:cNvSpPr>
            <a:spLocks noChangeArrowheads="1"/>
          </p:cNvSpPr>
          <p:nvPr/>
        </p:nvSpPr>
        <p:spPr bwMode="auto">
          <a:xfrm>
            <a:off x="468313" y="1773238"/>
            <a:ext cx="3384550" cy="19431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7347" name="Rectangle 2"/>
          <p:cNvSpPr>
            <a:spLocks noGrp="1" noChangeArrowheads="1"/>
          </p:cNvSpPr>
          <p:nvPr>
            <p:ph type="title"/>
          </p:nvPr>
        </p:nvSpPr>
        <p:spPr/>
        <p:txBody>
          <a:bodyPr/>
          <a:lstStyle/>
          <a:p>
            <a:pPr eaLnBrk="1" hangingPunct="1"/>
            <a:r>
              <a:rPr lang="en-US" altLang="ja-JP"/>
              <a:t>Dragonfly </a:t>
            </a:r>
          </a:p>
        </p:txBody>
      </p:sp>
      <p:sp>
        <p:nvSpPr>
          <p:cNvPr id="57348" name="Rectangle 4"/>
          <p:cNvSpPr>
            <a:spLocks noChangeArrowheads="1"/>
          </p:cNvSpPr>
          <p:nvPr/>
        </p:nvSpPr>
        <p:spPr bwMode="auto">
          <a:xfrm>
            <a:off x="757238" y="3068638"/>
            <a:ext cx="431800" cy="431800"/>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a:t>R0</a:t>
            </a:r>
          </a:p>
        </p:txBody>
      </p:sp>
      <p:sp>
        <p:nvSpPr>
          <p:cNvPr id="57349" name="Rectangle 6"/>
          <p:cNvSpPr>
            <a:spLocks noChangeArrowheads="1"/>
          </p:cNvSpPr>
          <p:nvPr/>
        </p:nvSpPr>
        <p:spPr bwMode="auto">
          <a:xfrm>
            <a:off x="1838325" y="3068638"/>
            <a:ext cx="431800" cy="431800"/>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a:t>R1</a:t>
            </a:r>
          </a:p>
        </p:txBody>
      </p:sp>
      <p:sp>
        <p:nvSpPr>
          <p:cNvPr id="57350" name="Rectangle 7"/>
          <p:cNvSpPr>
            <a:spLocks noChangeArrowheads="1"/>
          </p:cNvSpPr>
          <p:nvPr/>
        </p:nvSpPr>
        <p:spPr bwMode="auto">
          <a:xfrm>
            <a:off x="3278188" y="3068638"/>
            <a:ext cx="431800" cy="431800"/>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a:t>Rn-1</a:t>
            </a:r>
          </a:p>
        </p:txBody>
      </p:sp>
      <p:sp>
        <p:nvSpPr>
          <p:cNvPr id="57351" name="Text Box 8"/>
          <p:cNvSpPr txBox="1">
            <a:spLocks noChangeArrowheads="1"/>
          </p:cNvSpPr>
          <p:nvPr/>
        </p:nvSpPr>
        <p:spPr bwMode="auto">
          <a:xfrm>
            <a:off x="2609850" y="3101975"/>
            <a:ext cx="588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a:t>．．．</a:t>
            </a:r>
          </a:p>
        </p:txBody>
      </p:sp>
      <p:sp>
        <p:nvSpPr>
          <p:cNvPr id="57352" name="Line 10"/>
          <p:cNvSpPr>
            <a:spLocks noChangeShapeType="1"/>
          </p:cNvSpPr>
          <p:nvPr/>
        </p:nvSpPr>
        <p:spPr bwMode="auto">
          <a:xfrm flipH="1" flipV="1">
            <a:off x="541338" y="1484313"/>
            <a:ext cx="287337"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3" name="Line 11"/>
          <p:cNvSpPr>
            <a:spLocks noChangeShapeType="1"/>
          </p:cNvSpPr>
          <p:nvPr/>
        </p:nvSpPr>
        <p:spPr bwMode="auto">
          <a:xfrm flipH="1" flipV="1">
            <a:off x="612775" y="1484313"/>
            <a:ext cx="287338"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4" name="Line 12"/>
          <p:cNvSpPr>
            <a:spLocks noChangeShapeType="1"/>
          </p:cNvSpPr>
          <p:nvPr/>
        </p:nvSpPr>
        <p:spPr bwMode="auto">
          <a:xfrm flipV="1">
            <a:off x="973138" y="148431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5" name="Line 13"/>
          <p:cNvSpPr>
            <a:spLocks noChangeShapeType="1"/>
          </p:cNvSpPr>
          <p:nvPr/>
        </p:nvSpPr>
        <p:spPr bwMode="auto">
          <a:xfrm flipV="1">
            <a:off x="1117600" y="2420938"/>
            <a:ext cx="215900" cy="6477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6" name="Line 14"/>
          <p:cNvSpPr>
            <a:spLocks noChangeShapeType="1"/>
          </p:cNvSpPr>
          <p:nvPr/>
        </p:nvSpPr>
        <p:spPr bwMode="auto">
          <a:xfrm flipH="1" flipV="1">
            <a:off x="1693863" y="1557338"/>
            <a:ext cx="21590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7" name="Text Box 15"/>
          <p:cNvSpPr txBox="1">
            <a:spLocks noChangeArrowheads="1"/>
          </p:cNvSpPr>
          <p:nvPr/>
        </p:nvSpPr>
        <p:spPr bwMode="auto">
          <a:xfrm>
            <a:off x="665163" y="14319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58" name="Line 16"/>
          <p:cNvSpPr>
            <a:spLocks noChangeShapeType="1"/>
          </p:cNvSpPr>
          <p:nvPr/>
        </p:nvSpPr>
        <p:spPr bwMode="auto">
          <a:xfrm flipH="1" flipV="1">
            <a:off x="1765300" y="1484313"/>
            <a:ext cx="21590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9" name="Line 17"/>
          <p:cNvSpPr>
            <a:spLocks noChangeShapeType="1"/>
          </p:cNvSpPr>
          <p:nvPr/>
        </p:nvSpPr>
        <p:spPr bwMode="auto">
          <a:xfrm flipV="1">
            <a:off x="2052638" y="148431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0" name="Text Box 18"/>
          <p:cNvSpPr txBox="1">
            <a:spLocks noChangeArrowheads="1"/>
          </p:cNvSpPr>
          <p:nvPr/>
        </p:nvSpPr>
        <p:spPr bwMode="auto">
          <a:xfrm>
            <a:off x="1693863" y="13414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61" name="Line 19"/>
          <p:cNvSpPr>
            <a:spLocks noChangeShapeType="1"/>
          </p:cNvSpPr>
          <p:nvPr/>
        </p:nvSpPr>
        <p:spPr bwMode="auto">
          <a:xfrm flipV="1">
            <a:off x="2197100" y="2492375"/>
            <a:ext cx="215900" cy="5762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2" name="AutoShape 9"/>
          <p:cNvSpPr>
            <a:spLocks noChangeArrowheads="1"/>
          </p:cNvSpPr>
          <p:nvPr/>
        </p:nvSpPr>
        <p:spPr bwMode="auto">
          <a:xfrm>
            <a:off x="1044575" y="1844675"/>
            <a:ext cx="2160588" cy="720725"/>
          </a:xfrm>
          <a:prstGeom prst="cloudCallout">
            <a:avLst>
              <a:gd name="adj1" fmla="val -6574"/>
              <a:gd name="adj2" fmla="val 45153"/>
            </a:avLst>
          </a:prstGeom>
          <a:solidFill>
            <a:srgbClr val="99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Intra-group int. network</a:t>
            </a:r>
          </a:p>
        </p:txBody>
      </p:sp>
      <p:sp>
        <p:nvSpPr>
          <p:cNvPr id="57363" name="Line 20"/>
          <p:cNvSpPr>
            <a:spLocks noChangeShapeType="1"/>
          </p:cNvSpPr>
          <p:nvPr/>
        </p:nvSpPr>
        <p:spPr bwMode="auto">
          <a:xfrm flipH="1" flipV="1">
            <a:off x="3060700" y="1484313"/>
            <a:ext cx="287338"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4" name="Line 21"/>
          <p:cNvSpPr>
            <a:spLocks noChangeShapeType="1"/>
          </p:cNvSpPr>
          <p:nvPr/>
        </p:nvSpPr>
        <p:spPr bwMode="auto">
          <a:xfrm flipH="1" flipV="1">
            <a:off x="3132138" y="1484313"/>
            <a:ext cx="287337"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5" name="Line 22"/>
          <p:cNvSpPr>
            <a:spLocks noChangeShapeType="1"/>
          </p:cNvSpPr>
          <p:nvPr/>
        </p:nvSpPr>
        <p:spPr bwMode="auto">
          <a:xfrm flipV="1">
            <a:off x="3492500" y="148431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6" name="Text Box 23"/>
          <p:cNvSpPr txBox="1">
            <a:spLocks noChangeArrowheads="1"/>
          </p:cNvSpPr>
          <p:nvPr/>
        </p:nvSpPr>
        <p:spPr bwMode="auto">
          <a:xfrm>
            <a:off x="3184525" y="14128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67" name="Line 24"/>
          <p:cNvSpPr>
            <a:spLocks noChangeShapeType="1"/>
          </p:cNvSpPr>
          <p:nvPr/>
        </p:nvSpPr>
        <p:spPr bwMode="auto">
          <a:xfrm flipH="1" flipV="1">
            <a:off x="3060700" y="2276475"/>
            <a:ext cx="576263"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8" name="Line 25"/>
          <p:cNvSpPr>
            <a:spLocks noChangeShapeType="1"/>
          </p:cNvSpPr>
          <p:nvPr/>
        </p:nvSpPr>
        <p:spPr bwMode="auto">
          <a:xfrm flipH="1">
            <a:off x="612775" y="3500438"/>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9" name="Line 26"/>
          <p:cNvSpPr>
            <a:spLocks noChangeShapeType="1"/>
          </p:cNvSpPr>
          <p:nvPr/>
        </p:nvSpPr>
        <p:spPr bwMode="auto">
          <a:xfrm flipH="1">
            <a:off x="757238" y="3500438"/>
            <a:ext cx="1444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0" name="Line 27"/>
          <p:cNvSpPr>
            <a:spLocks noChangeShapeType="1"/>
          </p:cNvSpPr>
          <p:nvPr/>
        </p:nvSpPr>
        <p:spPr bwMode="auto">
          <a:xfrm>
            <a:off x="1044575" y="3500438"/>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1" name="Text Box 28"/>
          <p:cNvSpPr txBox="1">
            <a:spLocks noChangeArrowheads="1"/>
          </p:cNvSpPr>
          <p:nvPr/>
        </p:nvSpPr>
        <p:spPr bwMode="auto">
          <a:xfrm>
            <a:off x="828675" y="342265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72" name="Line 29"/>
          <p:cNvSpPr>
            <a:spLocks noChangeShapeType="1"/>
          </p:cNvSpPr>
          <p:nvPr/>
        </p:nvSpPr>
        <p:spPr bwMode="auto">
          <a:xfrm flipH="1">
            <a:off x="1692275" y="3500438"/>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3" name="Line 30"/>
          <p:cNvSpPr>
            <a:spLocks noChangeShapeType="1"/>
          </p:cNvSpPr>
          <p:nvPr/>
        </p:nvSpPr>
        <p:spPr bwMode="auto">
          <a:xfrm flipH="1">
            <a:off x="1836738" y="3500438"/>
            <a:ext cx="1444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4" name="Line 31"/>
          <p:cNvSpPr>
            <a:spLocks noChangeShapeType="1"/>
          </p:cNvSpPr>
          <p:nvPr/>
        </p:nvSpPr>
        <p:spPr bwMode="auto">
          <a:xfrm>
            <a:off x="2124075" y="3500438"/>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5" name="Text Box 32"/>
          <p:cNvSpPr txBox="1">
            <a:spLocks noChangeArrowheads="1"/>
          </p:cNvSpPr>
          <p:nvPr/>
        </p:nvSpPr>
        <p:spPr bwMode="auto">
          <a:xfrm>
            <a:off x="1855788" y="342265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76" name="Line 33"/>
          <p:cNvSpPr>
            <a:spLocks noChangeShapeType="1"/>
          </p:cNvSpPr>
          <p:nvPr/>
        </p:nvSpPr>
        <p:spPr bwMode="auto">
          <a:xfrm flipH="1">
            <a:off x="3132138" y="3500438"/>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7" name="Line 34"/>
          <p:cNvSpPr>
            <a:spLocks noChangeShapeType="1"/>
          </p:cNvSpPr>
          <p:nvPr/>
        </p:nvSpPr>
        <p:spPr bwMode="auto">
          <a:xfrm flipH="1">
            <a:off x="3276600" y="3500438"/>
            <a:ext cx="1444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8" name="Line 35"/>
          <p:cNvSpPr>
            <a:spLocks noChangeShapeType="1"/>
          </p:cNvSpPr>
          <p:nvPr/>
        </p:nvSpPr>
        <p:spPr bwMode="auto">
          <a:xfrm>
            <a:off x="3563938" y="3500438"/>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9" name="Text Box 36"/>
          <p:cNvSpPr txBox="1">
            <a:spLocks noChangeArrowheads="1"/>
          </p:cNvSpPr>
          <p:nvPr/>
        </p:nvSpPr>
        <p:spPr bwMode="auto">
          <a:xfrm>
            <a:off x="3348038" y="34290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80" name="Rectangle 38"/>
          <p:cNvSpPr>
            <a:spLocks noChangeArrowheads="1"/>
          </p:cNvSpPr>
          <p:nvPr/>
        </p:nvSpPr>
        <p:spPr bwMode="auto">
          <a:xfrm>
            <a:off x="3348038" y="4941888"/>
            <a:ext cx="1439862" cy="719137"/>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G0</a:t>
            </a:r>
          </a:p>
        </p:txBody>
      </p:sp>
      <p:sp>
        <p:nvSpPr>
          <p:cNvPr id="57381" name="Oval 40"/>
          <p:cNvSpPr>
            <a:spLocks noChangeArrowheads="1"/>
          </p:cNvSpPr>
          <p:nvPr/>
        </p:nvSpPr>
        <p:spPr bwMode="auto">
          <a:xfrm>
            <a:off x="3276600"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P0</a:t>
            </a:r>
          </a:p>
        </p:txBody>
      </p:sp>
      <p:sp>
        <p:nvSpPr>
          <p:cNvPr id="57382" name="Oval 41"/>
          <p:cNvSpPr>
            <a:spLocks noChangeArrowheads="1"/>
          </p:cNvSpPr>
          <p:nvPr/>
        </p:nvSpPr>
        <p:spPr bwMode="auto">
          <a:xfrm>
            <a:off x="3636963" y="5949950"/>
            <a:ext cx="287337"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P1</a:t>
            </a:r>
          </a:p>
        </p:txBody>
      </p:sp>
      <p:sp>
        <p:nvSpPr>
          <p:cNvPr id="57383" name="Oval 42"/>
          <p:cNvSpPr>
            <a:spLocks noChangeArrowheads="1"/>
          </p:cNvSpPr>
          <p:nvPr/>
        </p:nvSpPr>
        <p:spPr bwMode="auto">
          <a:xfrm>
            <a:off x="4572000"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Pk-1</a:t>
            </a:r>
          </a:p>
        </p:txBody>
      </p:sp>
      <p:sp>
        <p:nvSpPr>
          <p:cNvPr id="57384" name="Line 43"/>
          <p:cNvSpPr>
            <a:spLocks noChangeShapeType="1"/>
          </p:cNvSpPr>
          <p:nvPr/>
        </p:nvSpPr>
        <p:spPr bwMode="auto">
          <a:xfrm flipH="1">
            <a:off x="3419475"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5" name="Line 44"/>
          <p:cNvSpPr>
            <a:spLocks noChangeShapeType="1"/>
          </p:cNvSpPr>
          <p:nvPr/>
        </p:nvSpPr>
        <p:spPr bwMode="auto">
          <a:xfrm>
            <a:off x="3779838" y="56610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6" name="Line 45"/>
          <p:cNvSpPr>
            <a:spLocks noChangeShapeType="1"/>
          </p:cNvSpPr>
          <p:nvPr/>
        </p:nvSpPr>
        <p:spPr bwMode="auto">
          <a:xfrm>
            <a:off x="4643438"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7" name="Text Box 46"/>
          <p:cNvSpPr txBox="1">
            <a:spLocks noChangeArrowheads="1"/>
          </p:cNvSpPr>
          <p:nvPr/>
        </p:nvSpPr>
        <p:spPr bwMode="auto">
          <a:xfrm>
            <a:off x="3995738" y="558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88" name="Rectangle 47"/>
          <p:cNvSpPr>
            <a:spLocks noChangeArrowheads="1"/>
          </p:cNvSpPr>
          <p:nvPr/>
        </p:nvSpPr>
        <p:spPr bwMode="auto">
          <a:xfrm>
            <a:off x="5005388" y="4941888"/>
            <a:ext cx="1439862" cy="719137"/>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G1</a:t>
            </a:r>
          </a:p>
        </p:txBody>
      </p:sp>
      <p:sp>
        <p:nvSpPr>
          <p:cNvPr id="57389" name="Oval 48"/>
          <p:cNvSpPr>
            <a:spLocks noChangeArrowheads="1"/>
          </p:cNvSpPr>
          <p:nvPr/>
        </p:nvSpPr>
        <p:spPr bwMode="auto">
          <a:xfrm>
            <a:off x="4933950"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Pk</a:t>
            </a:r>
          </a:p>
        </p:txBody>
      </p:sp>
      <p:sp>
        <p:nvSpPr>
          <p:cNvPr id="57390" name="Oval 49"/>
          <p:cNvSpPr>
            <a:spLocks noChangeArrowheads="1"/>
          </p:cNvSpPr>
          <p:nvPr/>
        </p:nvSpPr>
        <p:spPr bwMode="auto">
          <a:xfrm>
            <a:off x="5294313" y="5949950"/>
            <a:ext cx="287337"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Pk+1</a:t>
            </a:r>
          </a:p>
        </p:txBody>
      </p:sp>
      <p:sp>
        <p:nvSpPr>
          <p:cNvPr id="57391" name="Oval 50"/>
          <p:cNvSpPr>
            <a:spLocks noChangeArrowheads="1"/>
          </p:cNvSpPr>
          <p:nvPr/>
        </p:nvSpPr>
        <p:spPr bwMode="auto">
          <a:xfrm>
            <a:off x="6229350"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P2k-1</a:t>
            </a:r>
          </a:p>
        </p:txBody>
      </p:sp>
      <p:sp>
        <p:nvSpPr>
          <p:cNvPr id="57392" name="Line 51"/>
          <p:cNvSpPr>
            <a:spLocks noChangeShapeType="1"/>
          </p:cNvSpPr>
          <p:nvPr/>
        </p:nvSpPr>
        <p:spPr bwMode="auto">
          <a:xfrm flipH="1">
            <a:off x="5076825"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3" name="Line 52"/>
          <p:cNvSpPr>
            <a:spLocks noChangeShapeType="1"/>
          </p:cNvSpPr>
          <p:nvPr/>
        </p:nvSpPr>
        <p:spPr bwMode="auto">
          <a:xfrm>
            <a:off x="5437188" y="56610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4" name="Line 53"/>
          <p:cNvSpPr>
            <a:spLocks noChangeShapeType="1"/>
          </p:cNvSpPr>
          <p:nvPr/>
        </p:nvSpPr>
        <p:spPr bwMode="auto">
          <a:xfrm>
            <a:off x="6300788"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5" name="Text Box 54"/>
          <p:cNvSpPr txBox="1">
            <a:spLocks noChangeArrowheads="1"/>
          </p:cNvSpPr>
          <p:nvPr/>
        </p:nvSpPr>
        <p:spPr bwMode="auto">
          <a:xfrm>
            <a:off x="5653088" y="558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96" name="Rectangle 55"/>
          <p:cNvSpPr>
            <a:spLocks noChangeArrowheads="1"/>
          </p:cNvSpPr>
          <p:nvPr/>
        </p:nvSpPr>
        <p:spPr bwMode="auto">
          <a:xfrm>
            <a:off x="7453313" y="4941888"/>
            <a:ext cx="1439862" cy="719137"/>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Gg</a:t>
            </a:r>
          </a:p>
        </p:txBody>
      </p:sp>
      <p:sp>
        <p:nvSpPr>
          <p:cNvPr id="57397" name="Oval 56"/>
          <p:cNvSpPr>
            <a:spLocks noChangeArrowheads="1"/>
          </p:cNvSpPr>
          <p:nvPr/>
        </p:nvSpPr>
        <p:spPr bwMode="auto">
          <a:xfrm>
            <a:off x="7381875"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PN-k-1</a:t>
            </a:r>
          </a:p>
        </p:txBody>
      </p:sp>
      <p:sp>
        <p:nvSpPr>
          <p:cNvPr id="57398" name="Oval 57"/>
          <p:cNvSpPr>
            <a:spLocks noChangeArrowheads="1"/>
          </p:cNvSpPr>
          <p:nvPr/>
        </p:nvSpPr>
        <p:spPr bwMode="auto">
          <a:xfrm>
            <a:off x="7742238" y="5949950"/>
            <a:ext cx="287337"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PN-k</a:t>
            </a:r>
          </a:p>
        </p:txBody>
      </p:sp>
      <p:sp>
        <p:nvSpPr>
          <p:cNvPr id="57399" name="Oval 58"/>
          <p:cNvSpPr>
            <a:spLocks noChangeArrowheads="1"/>
          </p:cNvSpPr>
          <p:nvPr/>
        </p:nvSpPr>
        <p:spPr bwMode="auto">
          <a:xfrm>
            <a:off x="8677275"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PN-1</a:t>
            </a:r>
          </a:p>
        </p:txBody>
      </p:sp>
      <p:sp>
        <p:nvSpPr>
          <p:cNvPr id="57400" name="Line 59"/>
          <p:cNvSpPr>
            <a:spLocks noChangeShapeType="1"/>
          </p:cNvSpPr>
          <p:nvPr/>
        </p:nvSpPr>
        <p:spPr bwMode="auto">
          <a:xfrm flipH="1">
            <a:off x="7524750"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1" name="Line 60"/>
          <p:cNvSpPr>
            <a:spLocks noChangeShapeType="1"/>
          </p:cNvSpPr>
          <p:nvPr/>
        </p:nvSpPr>
        <p:spPr bwMode="auto">
          <a:xfrm>
            <a:off x="7885113" y="56610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2" name="Line 61"/>
          <p:cNvSpPr>
            <a:spLocks noChangeShapeType="1"/>
          </p:cNvSpPr>
          <p:nvPr/>
        </p:nvSpPr>
        <p:spPr bwMode="auto">
          <a:xfrm>
            <a:off x="8748713"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3" name="Text Box 62"/>
          <p:cNvSpPr txBox="1">
            <a:spLocks noChangeArrowheads="1"/>
          </p:cNvSpPr>
          <p:nvPr/>
        </p:nvSpPr>
        <p:spPr bwMode="auto">
          <a:xfrm>
            <a:off x="8101013" y="558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404" name="AutoShape 63"/>
          <p:cNvSpPr>
            <a:spLocks noChangeArrowheads="1"/>
          </p:cNvSpPr>
          <p:nvPr/>
        </p:nvSpPr>
        <p:spPr bwMode="auto">
          <a:xfrm>
            <a:off x="4787900" y="3284538"/>
            <a:ext cx="2160588" cy="720725"/>
          </a:xfrm>
          <a:prstGeom prst="cloudCallout">
            <a:avLst>
              <a:gd name="adj1" fmla="val -6574"/>
              <a:gd name="adj2" fmla="val 45153"/>
            </a:avLst>
          </a:prstGeom>
          <a:solidFill>
            <a:srgbClr val="99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Inter-group int. network</a:t>
            </a:r>
          </a:p>
        </p:txBody>
      </p:sp>
      <p:sp>
        <p:nvSpPr>
          <p:cNvPr id="57405" name="Line 64"/>
          <p:cNvSpPr>
            <a:spLocks noChangeShapeType="1"/>
          </p:cNvSpPr>
          <p:nvPr/>
        </p:nvSpPr>
        <p:spPr bwMode="auto">
          <a:xfrm flipH="1">
            <a:off x="4140200" y="3860800"/>
            <a:ext cx="936625" cy="10810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6" name="Line 65"/>
          <p:cNvSpPr>
            <a:spLocks noChangeShapeType="1"/>
          </p:cNvSpPr>
          <p:nvPr/>
        </p:nvSpPr>
        <p:spPr bwMode="auto">
          <a:xfrm>
            <a:off x="5724525" y="4076700"/>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7" name="Line 66"/>
          <p:cNvSpPr>
            <a:spLocks noChangeShapeType="1"/>
          </p:cNvSpPr>
          <p:nvPr/>
        </p:nvSpPr>
        <p:spPr bwMode="auto">
          <a:xfrm>
            <a:off x="6588125" y="3860800"/>
            <a:ext cx="1512888" cy="10810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8" name="Text Box 67"/>
          <p:cNvSpPr txBox="1">
            <a:spLocks noChangeArrowheads="1"/>
          </p:cNvSpPr>
          <p:nvPr/>
        </p:nvSpPr>
        <p:spPr bwMode="auto">
          <a:xfrm>
            <a:off x="6175375" y="40767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409" name="Line 68"/>
          <p:cNvSpPr>
            <a:spLocks noChangeShapeType="1"/>
          </p:cNvSpPr>
          <p:nvPr/>
        </p:nvSpPr>
        <p:spPr bwMode="auto">
          <a:xfrm>
            <a:off x="3851275" y="1773238"/>
            <a:ext cx="936625" cy="3168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10" name="Line 69"/>
          <p:cNvSpPr>
            <a:spLocks noChangeShapeType="1"/>
          </p:cNvSpPr>
          <p:nvPr/>
        </p:nvSpPr>
        <p:spPr bwMode="auto">
          <a:xfrm flipH="1" flipV="1">
            <a:off x="468313" y="3716338"/>
            <a:ext cx="2879725" cy="1944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11" name="Text Box 70"/>
          <p:cNvSpPr txBox="1">
            <a:spLocks noChangeArrowheads="1"/>
          </p:cNvSpPr>
          <p:nvPr/>
        </p:nvSpPr>
        <p:spPr bwMode="auto">
          <a:xfrm>
            <a:off x="3759200" y="13604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global channels</a:t>
            </a:r>
          </a:p>
        </p:txBody>
      </p:sp>
      <p:sp>
        <p:nvSpPr>
          <p:cNvPr id="57412" name="Text Box 71"/>
          <p:cNvSpPr txBox="1">
            <a:spLocks noChangeArrowheads="1"/>
          </p:cNvSpPr>
          <p:nvPr/>
        </p:nvSpPr>
        <p:spPr bwMode="auto">
          <a:xfrm>
            <a:off x="1619250" y="3854450"/>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terminal channels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1"/>
          <p:cNvSpPr>
            <a:spLocks noChangeArrowheads="1"/>
          </p:cNvSpPr>
          <p:nvPr/>
        </p:nvSpPr>
        <p:spPr bwMode="auto">
          <a:xfrm>
            <a:off x="179388" y="4005263"/>
            <a:ext cx="5400675" cy="18716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371" name="Rectangle 4"/>
          <p:cNvSpPr>
            <a:spLocks noChangeArrowheads="1"/>
          </p:cNvSpPr>
          <p:nvPr/>
        </p:nvSpPr>
        <p:spPr bwMode="auto">
          <a:xfrm>
            <a:off x="684213" y="4940300"/>
            <a:ext cx="719137" cy="647700"/>
          </a:xfrm>
          <a:prstGeom prst="rect">
            <a:avLst/>
          </a:prstGeom>
          <a:solidFill>
            <a:srgbClr val="99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R0</a:t>
            </a:r>
          </a:p>
        </p:txBody>
      </p:sp>
      <p:sp>
        <p:nvSpPr>
          <p:cNvPr id="58372" name="Oval 5"/>
          <p:cNvSpPr>
            <a:spLocks noChangeArrowheads="1"/>
          </p:cNvSpPr>
          <p:nvPr/>
        </p:nvSpPr>
        <p:spPr bwMode="auto">
          <a:xfrm>
            <a:off x="468313" y="6092825"/>
            <a:ext cx="503237"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P0</a:t>
            </a:r>
          </a:p>
        </p:txBody>
      </p:sp>
      <p:sp>
        <p:nvSpPr>
          <p:cNvPr id="58373" name="Line 6"/>
          <p:cNvSpPr>
            <a:spLocks noChangeShapeType="1"/>
          </p:cNvSpPr>
          <p:nvPr/>
        </p:nvSpPr>
        <p:spPr bwMode="auto">
          <a:xfrm flipV="1">
            <a:off x="7556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74" name="Oval 7"/>
          <p:cNvSpPr>
            <a:spLocks noChangeArrowheads="1"/>
          </p:cNvSpPr>
          <p:nvPr/>
        </p:nvSpPr>
        <p:spPr bwMode="auto">
          <a:xfrm>
            <a:off x="1117600" y="6092825"/>
            <a:ext cx="503238"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P1</a:t>
            </a:r>
          </a:p>
        </p:txBody>
      </p:sp>
      <p:sp>
        <p:nvSpPr>
          <p:cNvPr id="58375" name="Line 8"/>
          <p:cNvSpPr>
            <a:spLocks noChangeShapeType="1"/>
          </p:cNvSpPr>
          <p:nvPr/>
        </p:nvSpPr>
        <p:spPr bwMode="auto">
          <a:xfrm flipH="1" flipV="1">
            <a:off x="11874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76" name="Line 9"/>
          <p:cNvSpPr>
            <a:spLocks noChangeShapeType="1"/>
          </p:cNvSpPr>
          <p:nvPr/>
        </p:nvSpPr>
        <p:spPr bwMode="auto">
          <a:xfrm flipV="1">
            <a:off x="755650" y="1628775"/>
            <a:ext cx="0"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77" name="Line 10"/>
          <p:cNvSpPr>
            <a:spLocks noChangeShapeType="1"/>
          </p:cNvSpPr>
          <p:nvPr/>
        </p:nvSpPr>
        <p:spPr bwMode="auto">
          <a:xfrm flipH="1" flipV="1">
            <a:off x="827088" y="2708275"/>
            <a:ext cx="1587" cy="2232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78" name="Rectangle 11"/>
          <p:cNvSpPr>
            <a:spLocks noChangeArrowheads="1"/>
          </p:cNvSpPr>
          <p:nvPr/>
        </p:nvSpPr>
        <p:spPr bwMode="auto">
          <a:xfrm>
            <a:off x="1979613" y="4940300"/>
            <a:ext cx="719137" cy="647700"/>
          </a:xfrm>
          <a:prstGeom prst="rect">
            <a:avLst/>
          </a:prstGeom>
          <a:solidFill>
            <a:srgbClr val="99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R1</a:t>
            </a:r>
          </a:p>
        </p:txBody>
      </p:sp>
      <p:sp>
        <p:nvSpPr>
          <p:cNvPr id="58379" name="Oval 12"/>
          <p:cNvSpPr>
            <a:spLocks noChangeArrowheads="1"/>
          </p:cNvSpPr>
          <p:nvPr/>
        </p:nvSpPr>
        <p:spPr bwMode="auto">
          <a:xfrm>
            <a:off x="1763713" y="6092825"/>
            <a:ext cx="503237"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P2</a:t>
            </a:r>
          </a:p>
        </p:txBody>
      </p:sp>
      <p:sp>
        <p:nvSpPr>
          <p:cNvPr id="58380" name="Line 13"/>
          <p:cNvSpPr>
            <a:spLocks noChangeShapeType="1"/>
          </p:cNvSpPr>
          <p:nvPr/>
        </p:nvSpPr>
        <p:spPr bwMode="auto">
          <a:xfrm flipV="1">
            <a:off x="20510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1" name="Oval 14"/>
          <p:cNvSpPr>
            <a:spLocks noChangeArrowheads="1"/>
          </p:cNvSpPr>
          <p:nvPr/>
        </p:nvSpPr>
        <p:spPr bwMode="auto">
          <a:xfrm>
            <a:off x="2413000" y="6092825"/>
            <a:ext cx="503238"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P3</a:t>
            </a:r>
          </a:p>
        </p:txBody>
      </p:sp>
      <p:sp>
        <p:nvSpPr>
          <p:cNvPr id="58382" name="Line 15"/>
          <p:cNvSpPr>
            <a:spLocks noChangeShapeType="1"/>
          </p:cNvSpPr>
          <p:nvPr/>
        </p:nvSpPr>
        <p:spPr bwMode="auto">
          <a:xfrm flipH="1" flipV="1">
            <a:off x="24828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3" name="Line 16"/>
          <p:cNvSpPr>
            <a:spLocks noChangeShapeType="1"/>
          </p:cNvSpPr>
          <p:nvPr/>
        </p:nvSpPr>
        <p:spPr bwMode="auto">
          <a:xfrm flipV="1">
            <a:off x="2051050" y="3716338"/>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4" name="Line 17"/>
          <p:cNvSpPr>
            <a:spLocks noChangeShapeType="1"/>
          </p:cNvSpPr>
          <p:nvPr/>
        </p:nvSpPr>
        <p:spPr bwMode="auto">
          <a:xfrm flipV="1">
            <a:off x="2124075" y="3714750"/>
            <a:ext cx="0" cy="1225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5" name="Rectangle 18"/>
          <p:cNvSpPr>
            <a:spLocks noChangeArrowheads="1"/>
          </p:cNvSpPr>
          <p:nvPr/>
        </p:nvSpPr>
        <p:spPr bwMode="auto">
          <a:xfrm>
            <a:off x="3275013" y="4940300"/>
            <a:ext cx="719137" cy="647700"/>
          </a:xfrm>
          <a:prstGeom prst="rect">
            <a:avLst/>
          </a:prstGeom>
          <a:solidFill>
            <a:srgbClr val="99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R2</a:t>
            </a:r>
          </a:p>
        </p:txBody>
      </p:sp>
      <p:sp>
        <p:nvSpPr>
          <p:cNvPr id="58386" name="Oval 19"/>
          <p:cNvSpPr>
            <a:spLocks noChangeArrowheads="1"/>
          </p:cNvSpPr>
          <p:nvPr/>
        </p:nvSpPr>
        <p:spPr bwMode="auto">
          <a:xfrm>
            <a:off x="3059113" y="6092825"/>
            <a:ext cx="503237"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P4</a:t>
            </a:r>
          </a:p>
        </p:txBody>
      </p:sp>
      <p:sp>
        <p:nvSpPr>
          <p:cNvPr id="58387" name="Line 20"/>
          <p:cNvSpPr>
            <a:spLocks noChangeShapeType="1"/>
          </p:cNvSpPr>
          <p:nvPr/>
        </p:nvSpPr>
        <p:spPr bwMode="auto">
          <a:xfrm flipV="1">
            <a:off x="33464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8" name="Oval 21"/>
          <p:cNvSpPr>
            <a:spLocks noChangeArrowheads="1"/>
          </p:cNvSpPr>
          <p:nvPr/>
        </p:nvSpPr>
        <p:spPr bwMode="auto">
          <a:xfrm>
            <a:off x="3708400" y="6092825"/>
            <a:ext cx="503238"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P5</a:t>
            </a:r>
          </a:p>
        </p:txBody>
      </p:sp>
      <p:sp>
        <p:nvSpPr>
          <p:cNvPr id="58389" name="Line 22"/>
          <p:cNvSpPr>
            <a:spLocks noChangeShapeType="1"/>
          </p:cNvSpPr>
          <p:nvPr/>
        </p:nvSpPr>
        <p:spPr bwMode="auto">
          <a:xfrm flipH="1" flipV="1">
            <a:off x="37782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0" name="Line 23"/>
          <p:cNvSpPr>
            <a:spLocks noChangeShapeType="1"/>
          </p:cNvSpPr>
          <p:nvPr/>
        </p:nvSpPr>
        <p:spPr bwMode="auto">
          <a:xfrm flipV="1">
            <a:off x="3346450" y="3644900"/>
            <a:ext cx="1588"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1" name="Line 24"/>
          <p:cNvSpPr>
            <a:spLocks noChangeShapeType="1"/>
          </p:cNvSpPr>
          <p:nvPr/>
        </p:nvSpPr>
        <p:spPr bwMode="auto">
          <a:xfrm flipV="1">
            <a:off x="3419475" y="3714750"/>
            <a:ext cx="0" cy="1225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2" name="Rectangle 25"/>
          <p:cNvSpPr>
            <a:spLocks noChangeArrowheads="1"/>
          </p:cNvSpPr>
          <p:nvPr/>
        </p:nvSpPr>
        <p:spPr bwMode="auto">
          <a:xfrm>
            <a:off x="4570413" y="4940300"/>
            <a:ext cx="719137" cy="647700"/>
          </a:xfrm>
          <a:prstGeom prst="rect">
            <a:avLst/>
          </a:prstGeom>
          <a:solidFill>
            <a:srgbClr val="99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R3</a:t>
            </a:r>
          </a:p>
        </p:txBody>
      </p:sp>
      <p:sp>
        <p:nvSpPr>
          <p:cNvPr id="58393" name="Oval 26"/>
          <p:cNvSpPr>
            <a:spLocks noChangeArrowheads="1"/>
          </p:cNvSpPr>
          <p:nvPr/>
        </p:nvSpPr>
        <p:spPr bwMode="auto">
          <a:xfrm>
            <a:off x="4354513" y="6092825"/>
            <a:ext cx="503237"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P6</a:t>
            </a:r>
          </a:p>
        </p:txBody>
      </p:sp>
      <p:sp>
        <p:nvSpPr>
          <p:cNvPr id="58394" name="Line 27"/>
          <p:cNvSpPr>
            <a:spLocks noChangeShapeType="1"/>
          </p:cNvSpPr>
          <p:nvPr/>
        </p:nvSpPr>
        <p:spPr bwMode="auto">
          <a:xfrm flipV="1">
            <a:off x="46418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5" name="Oval 28"/>
          <p:cNvSpPr>
            <a:spLocks noChangeArrowheads="1"/>
          </p:cNvSpPr>
          <p:nvPr/>
        </p:nvSpPr>
        <p:spPr bwMode="auto">
          <a:xfrm>
            <a:off x="5003800" y="6092825"/>
            <a:ext cx="503238"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P7</a:t>
            </a:r>
          </a:p>
        </p:txBody>
      </p:sp>
      <p:sp>
        <p:nvSpPr>
          <p:cNvPr id="58396" name="Line 29"/>
          <p:cNvSpPr>
            <a:spLocks noChangeShapeType="1"/>
          </p:cNvSpPr>
          <p:nvPr/>
        </p:nvSpPr>
        <p:spPr bwMode="auto">
          <a:xfrm flipH="1" flipV="1">
            <a:off x="50736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7" name="Line 30"/>
          <p:cNvSpPr>
            <a:spLocks noChangeShapeType="1"/>
          </p:cNvSpPr>
          <p:nvPr/>
        </p:nvSpPr>
        <p:spPr bwMode="auto">
          <a:xfrm flipV="1">
            <a:off x="4641850" y="3644900"/>
            <a:ext cx="1588"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8" name="Line 31"/>
          <p:cNvSpPr>
            <a:spLocks noChangeShapeType="1"/>
          </p:cNvSpPr>
          <p:nvPr/>
        </p:nvSpPr>
        <p:spPr bwMode="auto">
          <a:xfrm flipV="1">
            <a:off x="4714875" y="2852738"/>
            <a:ext cx="1588" cy="20875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9" name="Line 33"/>
          <p:cNvSpPr>
            <a:spLocks noChangeShapeType="1"/>
          </p:cNvSpPr>
          <p:nvPr/>
        </p:nvSpPr>
        <p:spPr bwMode="auto">
          <a:xfrm flipV="1">
            <a:off x="900113" y="458152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0" name="Line 34"/>
          <p:cNvSpPr>
            <a:spLocks noChangeShapeType="1"/>
          </p:cNvSpPr>
          <p:nvPr/>
        </p:nvSpPr>
        <p:spPr bwMode="auto">
          <a:xfrm>
            <a:off x="900113" y="4581525"/>
            <a:ext cx="4248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1" name="Line 35"/>
          <p:cNvSpPr>
            <a:spLocks noChangeShapeType="1"/>
          </p:cNvSpPr>
          <p:nvPr/>
        </p:nvSpPr>
        <p:spPr bwMode="auto">
          <a:xfrm flipV="1">
            <a:off x="5148263" y="458152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2" name="Line 36"/>
          <p:cNvSpPr>
            <a:spLocks noChangeShapeType="1"/>
          </p:cNvSpPr>
          <p:nvPr/>
        </p:nvSpPr>
        <p:spPr bwMode="auto">
          <a:xfrm flipV="1">
            <a:off x="971550" y="472440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3" name="Line 37"/>
          <p:cNvSpPr>
            <a:spLocks noChangeShapeType="1"/>
          </p:cNvSpPr>
          <p:nvPr/>
        </p:nvSpPr>
        <p:spPr bwMode="auto">
          <a:xfrm>
            <a:off x="971550" y="4724400"/>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4" name="Line 38"/>
          <p:cNvSpPr>
            <a:spLocks noChangeShapeType="1"/>
          </p:cNvSpPr>
          <p:nvPr/>
        </p:nvSpPr>
        <p:spPr bwMode="auto">
          <a:xfrm flipV="1">
            <a:off x="3708400" y="472440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5" name="Line 39"/>
          <p:cNvSpPr>
            <a:spLocks noChangeShapeType="1"/>
          </p:cNvSpPr>
          <p:nvPr/>
        </p:nvSpPr>
        <p:spPr bwMode="auto">
          <a:xfrm flipV="1">
            <a:off x="1042988" y="47974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6" name="Line 40"/>
          <p:cNvSpPr>
            <a:spLocks noChangeShapeType="1"/>
          </p:cNvSpPr>
          <p:nvPr/>
        </p:nvSpPr>
        <p:spPr bwMode="auto">
          <a:xfrm>
            <a:off x="1042988" y="4797425"/>
            <a:ext cx="12255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7" name="Line 41"/>
          <p:cNvSpPr>
            <a:spLocks noChangeShapeType="1"/>
          </p:cNvSpPr>
          <p:nvPr/>
        </p:nvSpPr>
        <p:spPr bwMode="auto">
          <a:xfrm>
            <a:off x="2268538" y="47974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8" name="Line 42"/>
          <p:cNvSpPr>
            <a:spLocks noChangeShapeType="1"/>
          </p:cNvSpPr>
          <p:nvPr/>
        </p:nvSpPr>
        <p:spPr bwMode="auto">
          <a:xfrm flipV="1">
            <a:off x="2339975" y="44370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9" name="Line 43"/>
          <p:cNvSpPr>
            <a:spLocks noChangeShapeType="1"/>
          </p:cNvSpPr>
          <p:nvPr/>
        </p:nvSpPr>
        <p:spPr bwMode="auto">
          <a:xfrm>
            <a:off x="2339975" y="4437063"/>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0" name="Line 44"/>
          <p:cNvSpPr>
            <a:spLocks noChangeShapeType="1"/>
          </p:cNvSpPr>
          <p:nvPr/>
        </p:nvSpPr>
        <p:spPr bwMode="auto">
          <a:xfrm flipV="1">
            <a:off x="3563938" y="44370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1" name="Line 45"/>
          <p:cNvSpPr>
            <a:spLocks noChangeShapeType="1"/>
          </p:cNvSpPr>
          <p:nvPr/>
        </p:nvSpPr>
        <p:spPr bwMode="auto">
          <a:xfrm flipV="1">
            <a:off x="2484438" y="4292600"/>
            <a:ext cx="0" cy="649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2" name="Line 46"/>
          <p:cNvSpPr>
            <a:spLocks noChangeShapeType="1"/>
          </p:cNvSpPr>
          <p:nvPr/>
        </p:nvSpPr>
        <p:spPr bwMode="auto">
          <a:xfrm>
            <a:off x="2484438" y="4292600"/>
            <a:ext cx="2519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3" name="Line 47"/>
          <p:cNvSpPr>
            <a:spLocks noChangeShapeType="1"/>
          </p:cNvSpPr>
          <p:nvPr/>
        </p:nvSpPr>
        <p:spPr bwMode="auto">
          <a:xfrm>
            <a:off x="5003800" y="4292600"/>
            <a:ext cx="0" cy="649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4" name="Line 48"/>
          <p:cNvSpPr>
            <a:spLocks noChangeShapeType="1"/>
          </p:cNvSpPr>
          <p:nvPr/>
        </p:nvSpPr>
        <p:spPr bwMode="auto">
          <a:xfrm flipV="1">
            <a:off x="3851275" y="472440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5" name="Line 49"/>
          <p:cNvSpPr>
            <a:spLocks noChangeShapeType="1"/>
          </p:cNvSpPr>
          <p:nvPr/>
        </p:nvSpPr>
        <p:spPr bwMode="auto">
          <a:xfrm>
            <a:off x="3851275" y="4724400"/>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6" name="Line 50"/>
          <p:cNvSpPr>
            <a:spLocks noChangeShapeType="1"/>
          </p:cNvSpPr>
          <p:nvPr/>
        </p:nvSpPr>
        <p:spPr bwMode="auto">
          <a:xfrm>
            <a:off x="4859338" y="472440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7" name="Text Box 52"/>
          <p:cNvSpPr txBox="1">
            <a:spLocks noChangeArrowheads="1"/>
          </p:cNvSpPr>
          <p:nvPr/>
        </p:nvSpPr>
        <p:spPr bwMode="auto">
          <a:xfrm>
            <a:off x="122238" y="40973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G0</a:t>
            </a:r>
          </a:p>
        </p:txBody>
      </p:sp>
      <p:sp>
        <p:nvSpPr>
          <p:cNvPr id="58418" name="Rectangle 53"/>
          <p:cNvSpPr>
            <a:spLocks noChangeArrowheads="1"/>
          </p:cNvSpPr>
          <p:nvPr/>
        </p:nvSpPr>
        <p:spPr bwMode="auto">
          <a:xfrm>
            <a:off x="611188" y="981075"/>
            <a:ext cx="1368425"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G1</a:t>
            </a:r>
          </a:p>
        </p:txBody>
      </p:sp>
      <p:sp>
        <p:nvSpPr>
          <p:cNvPr id="58419" name="Oval 54"/>
          <p:cNvSpPr>
            <a:spLocks noChangeArrowheads="1"/>
          </p:cNvSpPr>
          <p:nvPr/>
        </p:nvSpPr>
        <p:spPr bwMode="auto">
          <a:xfrm>
            <a:off x="6842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0" name="Line 55"/>
          <p:cNvSpPr>
            <a:spLocks noChangeShapeType="1"/>
          </p:cNvSpPr>
          <p:nvPr/>
        </p:nvSpPr>
        <p:spPr bwMode="auto">
          <a:xfrm>
            <a:off x="7556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1" name="Oval 56"/>
          <p:cNvSpPr>
            <a:spLocks noChangeArrowheads="1"/>
          </p:cNvSpPr>
          <p:nvPr/>
        </p:nvSpPr>
        <p:spPr bwMode="auto">
          <a:xfrm>
            <a:off x="82708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2" name="Line 57"/>
          <p:cNvSpPr>
            <a:spLocks noChangeShapeType="1"/>
          </p:cNvSpPr>
          <p:nvPr/>
        </p:nvSpPr>
        <p:spPr bwMode="auto">
          <a:xfrm>
            <a:off x="89852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3" name="Oval 58"/>
          <p:cNvSpPr>
            <a:spLocks noChangeArrowheads="1"/>
          </p:cNvSpPr>
          <p:nvPr/>
        </p:nvSpPr>
        <p:spPr bwMode="auto">
          <a:xfrm>
            <a:off x="97313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4" name="Line 59"/>
          <p:cNvSpPr>
            <a:spLocks noChangeShapeType="1"/>
          </p:cNvSpPr>
          <p:nvPr/>
        </p:nvSpPr>
        <p:spPr bwMode="auto">
          <a:xfrm>
            <a:off x="104457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5" name="Oval 60"/>
          <p:cNvSpPr>
            <a:spLocks noChangeArrowheads="1"/>
          </p:cNvSpPr>
          <p:nvPr/>
        </p:nvSpPr>
        <p:spPr bwMode="auto">
          <a:xfrm>
            <a:off x="111918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6" name="Line 61"/>
          <p:cNvSpPr>
            <a:spLocks noChangeShapeType="1"/>
          </p:cNvSpPr>
          <p:nvPr/>
        </p:nvSpPr>
        <p:spPr bwMode="auto">
          <a:xfrm>
            <a:off x="119062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7" name="Oval 62"/>
          <p:cNvSpPr>
            <a:spLocks noChangeArrowheads="1"/>
          </p:cNvSpPr>
          <p:nvPr/>
        </p:nvSpPr>
        <p:spPr bwMode="auto">
          <a:xfrm>
            <a:off x="126523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8" name="Line 63"/>
          <p:cNvSpPr>
            <a:spLocks noChangeShapeType="1"/>
          </p:cNvSpPr>
          <p:nvPr/>
        </p:nvSpPr>
        <p:spPr bwMode="auto">
          <a:xfrm>
            <a:off x="133667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9" name="Oval 64"/>
          <p:cNvSpPr>
            <a:spLocks noChangeArrowheads="1"/>
          </p:cNvSpPr>
          <p:nvPr/>
        </p:nvSpPr>
        <p:spPr bwMode="auto">
          <a:xfrm>
            <a:off x="141128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0" name="Line 65"/>
          <p:cNvSpPr>
            <a:spLocks noChangeShapeType="1"/>
          </p:cNvSpPr>
          <p:nvPr/>
        </p:nvSpPr>
        <p:spPr bwMode="auto">
          <a:xfrm>
            <a:off x="148272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1" name="Oval 66"/>
          <p:cNvSpPr>
            <a:spLocks noChangeArrowheads="1"/>
          </p:cNvSpPr>
          <p:nvPr/>
        </p:nvSpPr>
        <p:spPr bwMode="auto">
          <a:xfrm>
            <a:off x="155733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2" name="Line 67"/>
          <p:cNvSpPr>
            <a:spLocks noChangeShapeType="1"/>
          </p:cNvSpPr>
          <p:nvPr/>
        </p:nvSpPr>
        <p:spPr bwMode="auto">
          <a:xfrm>
            <a:off x="162877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3" name="Oval 68"/>
          <p:cNvSpPr>
            <a:spLocks noChangeArrowheads="1"/>
          </p:cNvSpPr>
          <p:nvPr/>
        </p:nvSpPr>
        <p:spPr bwMode="auto">
          <a:xfrm>
            <a:off x="170338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4" name="Line 69"/>
          <p:cNvSpPr>
            <a:spLocks noChangeShapeType="1"/>
          </p:cNvSpPr>
          <p:nvPr/>
        </p:nvSpPr>
        <p:spPr bwMode="auto">
          <a:xfrm>
            <a:off x="177482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5" name="Rectangle 72"/>
          <p:cNvSpPr>
            <a:spLocks noChangeArrowheads="1"/>
          </p:cNvSpPr>
          <p:nvPr/>
        </p:nvSpPr>
        <p:spPr bwMode="auto">
          <a:xfrm>
            <a:off x="2195513" y="981075"/>
            <a:ext cx="1368425"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G2</a:t>
            </a:r>
          </a:p>
        </p:txBody>
      </p:sp>
      <p:sp>
        <p:nvSpPr>
          <p:cNvPr id="58436" name="Oval 73"/>
          <p:cNvSpPr>
            <a:spLocks noChangeArrowheads="1"/>
          </p:cNvSpPr>
          <p:nvPr/>
        </p:nvSpPr>
        <p:spPr bwMode="auto">
          <a:xfrm>
            <a:off x="226853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7" name="Line 74"/>
          <p:cNvSpPr>
            <a:spLocks noChangeShapeType="1"/>
          </p:cNvSpPr>
          <p:nvPr/>
        </p:nvSpPr>
        <p:spPr bwMode="auto">
          <a:xfrm>
            <a:off x="233997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8" name="Oval 75"/>
          <p:cNvSpPr>
            <a:spLocks noChangeArrowheads="1"/>
          </p:cNvSpPr>
          <p:nvPr/>
        </p:nvSpPr>
        <p:spPr bwMode="auto">
          <a:xfrm>
            <a:off x="24114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9" name="Line 76"/>
          <p:cNvSpPr>
            <a:spLocks noChangeShapeType="1"/>
          </p:cNvSpPr>
          <p:nvPr/>
        </p:nvSpPr>
        <p:spPr bwMode="auto">
          <a:xfrm>
            <a:off x="24828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0" name="Oval 77"/>
          <p:cNvSpPr>
            <a:spLocks noChangeArrowheads="1"/>
          </p:cNvSpPr>
          <p:nvPr/>
        </p:nvSpPr>
        <p:spPr bwMode="auto">
          <a:xfrm>
            <a:off x="255746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1" name="Line 78"/>
          <p:cNvSpPr>
            <a:spLocks noChangeShapeType="1"/>
          </p:cNvSpPr>
          <p:nvPr/>
        </p:nvSpPr>
        <p:spPr bwMode="auto">
          <a:xfrm>
            <a:off x="262890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2" name="Oval 79"/>
          <p:cNvSpPr>
            <a:spLocks noChangeArrowheads="1"/>
          </p:cNvSpPr>
          <p:nvPr/>
        </p:nvSpPr>
        <p:spPr bwMode="auto">
          <a:xfrm>
            <a:off x="27035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3" name="Line 80"/>
          <p:cNvSpPr>
            <a:spLocks noChangeShapeType="1"/>
          </p:cNvSpPr>
          <p:nvPr/>
        </p:nvSpPr>
        <p:spPr bwMode="auto">
          <a:xfrm>
            <a:off x="27749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4" name="Oval 81"/>
          <p:cNvSpPr>
            <a:spLocks noChangeArrowheads="1"/>
          </p:cNvSpPr>
          <p:nvPr/>
        </p:nvSpPr>
        <p:spPr bwMode="auto">
          <a:xfrm>
            <a:off x="284956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5" name="Line 82"/>
          <p:cNvSpPr>
            <a:spLocks noChangeShapeType="1"/>
          </p:cNvSpPr>
          <p:nvPr/>
        </p:nvSpPr>
        <p:spPr bwMode="auto">
          <a:xfrm>
            <a:off x="292100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6" name="Oval 83"/>
          <p:cNvSpPr>
            <a:spLocks noChangeArrowheads="1"/>
          </p:cNvSpPr>
          <p:nvPr/>
        </p:nvSpPr>
        <p:spPr bwMode="auto">
          <a:xfrm>
            <a:off x="29956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7" name="Line 84"/>
          <p:cNvSpPr>
            <a:spLocks noChangeShapeType="1"/>
          </p:cNvSpPr>
          <p:nvPr/>
        </p:nvSpPr>
        <p:spPr bwMode="auto">
          <a:xfrm>
            <a:off x="30670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8" name="Oval 85"/>
          <p:cNvSpPr>
            <a:spLocks noChangeArrowheads="1"/>
          </p:cNvSpPr>
          <p:nvPr/>
        </p:nvSpPr>
        <p:spPr bwMode="auto">
          <a:xfrm>
            <a:off x="314166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9" name="Line 86"/>
          <p:cNvSpPr>
            <a:spLocks noChangeShapeType="1"/>
          </p:cNvSpPr>
          <p:nvPr/>
        </p:nvSpPr>
        <p:spPr bwMode="auto">
          <a:xfrm>
            <a:off x="321310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0" name="Oval 87"/>
          <p:cNvSpPr>
            <a:spLocks noChangeArrowheads="1"/>
          </p:cNvSpPr>
          <p:nvPr/>
        </p:nvSpPr>
        <p:spPr bwMode="auto">
          <a:xfrm>
            <a:off x="32877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51" name="Line 88"/>
          <p:cNvSpPr>
            <a:spLocks noChangeShapeType="1"/>
          </p:cNvSpPr>
          <p:nvPr/>
        </p:nvSpPr>
        <p:spPr bwMode="auto">
          <a:xfrm>
            <a:off x="33591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2" name="Rectangle 89"/>
          <p:cNvSpPr>
            <a:spLocks noChangeArrowheads="1"/>
          </p:cNvSpPr>
          <p:nvPr/>
        </p:nvSpPr>
        <p:spPr bwMode="auto">
          <a:xfrm>
            <a:off x="5435600" y="981075"/>
            <a:ext cx="1368425"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G8</a:t>
            </a:r>
          </a:p>
        </p:txBody>
      </p:sp>
      <p:sp>
        <p:nvSpPr>
          <p:cNvPr id="58453" name="Oval 90"/>
          <p:cNvSpPr>
            <a:spLocks noChangeArrowheads="1"/>
          </p:cNvSpPr>
          <p:nvPr/>
        </p:nvSpPr>
        <p:spPr bwMode="auto">
          <a:xfrm>
            <a:off x="5508625"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54" name="Line 91"/>
          <p:cNvSpPr>
            <a:spLocks noChangeShapeType="1"/>
          </p:cNvSpPr>
          <p:nvPr/>
        </p:nvSpPr>
        <p:spPr bwMode="auto">
          <a:xfrm>
            <a:off x="5580063"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5" name="Oval 92"/>
          <p:cNvSpPr>
            <a:spLocks noChangeArrowheads="1"/>
          </p:cNvSpPr>
          <p:nvPr/>
        </p:nvSpPr>
        <p:spPr bwMode="auto">
          <a:xfrm>
            <a:off x="565150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56" name="Line 93"/>
          <p:cNvSpPr>
            <a:spLocks noChangeShapeType="1"/>
          </p:cNvSpPr>
          <p:nvPr/>
        </p:nvSpPr>
        <p:spPr bwMode="auto">
          <a:xfrm>
            <a:off x="572293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7" name="Oval 94"/>
          <p:cNvSpPr>
            <a:spLocks noChangeArrowheads="1"/>
          </p:cNvSpPr>
          <p:nvPr/>
        </p:nvSpPr>
        <p:spPr bwMode="auto">
          <a:xfrm>
            <a:off x="579755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58" name="Line 95"/>
          <p:cNvSpPr>
            <a:spLocks noChangeShapeType="1"/>
          </p:cNvSpPr>
          <p:nvPr/>
        </p:nvSpPr>
        <p:spPr bwMode="auto">
          <a:xfrm>
            <a:off x="586898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9" name="Oval 96"/>
          <p:cNvSpPr>
            <a:spLocks noChangeArrowheads="1"/>
          </p:cNvSpPr>
          <p:nvPr/>
        </p:nvSpPr>
        <p:spPr bwMode="auto">
          <a:xfrm>
            <a:off x="594360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0" name="Line 97"/>
          <p:cNvSpPr>
            <a:spLocks noChangeShapeType="1"/>
          </p:cNvSpPr>
          <p:nvPr/>
        </p:nvSpPr>
        <p:spPr bwMode="auto">
          <a:xfrm>
            <a:off x="601503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1" name="Oval 98"/>
          <p:cNvSpPr>
            <a:spLocks noChangeArrowheads="1"/>
          </p:cNvSpPr>
          <p:nvPr/>
        </p:nvSpPr>
        <p:spPr bwMode="auto">
          <a:xfrm>
            <a:off x="608965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2" name="Line 99"/>
          <p:cNvSpPr>
            <a:spLocks noChangeShapeType="1"/>
          </p:cNvSpPr>
          <p:nvPr/>
        </p:nvSpPr>
        <p:spPr bwMode="auto">
          <a:xfrm>
            <a:off x="616108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3" name="Oval 100"/>
          <p:cNvSpPr>
            <a:spLocks noChangeArrowheads="1"/>
          </p:cNvSpPr>
          <p:nvPr/>
        </p:nvSpPr>
        <p:spPr bwMode="auto">
          <a:xfrm>
            <a:off x="623570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4" name="Line 101"/>
          <p:cNvSpPr>
            <a:spLocks noChangeShapeType="1"/>
          </p:cNvSpPr>
          <p:nvPr/>
        </p:nvSpPr>
        <p:spPr bwMode="auto">
          <a:xfrm>
            <a:off x="630713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5" name="Oval 102"/>
          <p:cNvSpPr>
            <a:spLocks noChangeArrowheads="1"/>
          </p:cNvSpPr>
          <p:nvPr/>
        </p:nvSpPr>
        <p:spPr bwMode="auto">
          <a:xfrm>
            <a:off x="638175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6" name="Line 103"/>
          <p:cNvSpPr>
            <a:spLocks noChangeShapeType="1"/>
          </p:cNvSpPr>
          <p:nvPr/>
        </p:nvSpPr>
        <p:spPr bwMode="auto">
          <a:xfrm>
            <a:off x="645318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7" name="Oval 104"/>
          <p:cNvSpPr>
            <a:spLocks noChangeArrowheads="1"/>
          </p:cNvSpPr>
          <p:nvPr/>
        </p:nvSpPr>
        <p:spPr bwMode="auto">
          <a:xfrm>
            <a:off x="652780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8" name="Line 105"/>
          <p:cNvSpPr>
            <a:spLocks noChangeShapeType="1"/>
          </p:cNvSpPr>
          <p:nvPr/>
        </p:nvSpPr>
        <p:spPr bwMode="auto">
          <a:xfrm>
            <a:off x="659923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9" name="Line 106"/>
          <p:cNvSpPr>
            <a:spLocks noChangeShapeType="1"/>
          </p:cNvSpPr>
          <p:nvPr/>
        </p:nvSpPr>
        <p:spPr bwMode="auto">
          <a:xfrm flipV="1">
            <a:off x="827088" y="1628775"/>
            <a:ext cx="1584325"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0" name="Line 107"/>
          <p:cNvSpPr>
            <a:spLocks noChangeShapeType="1"/>
          </p:cNvSpPr>
          <p:nvPr/>
        </p:nvSpPr>
        <p:spPr bwMode="auto">
          <a:xfrm flipV="1">
            <a:off x="4716463" y="1628775"/>
            <a:ext cx="935037"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1" name="Text Box 108"/>
          <p:cNvSpPr txBox="1">
            <a:spLocks noChangeArrowheads="1"/>
          </p:cNvSpPr>
          <p:nvPr/>
        </p:nvSpPr>
        <p:spPr bwMode="auto">
          <a:xfrm>
            <a:off x="3975100" y="114458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8472" name="Line 109"/>
          <p:cNvSpPr>
            <a:spLocks noChangeShapeType="1"/>
          </p:cNvSpPr>
          <p:nvPr/>
        </p:nvSpPr>
        <p:spPr bwMode="auto">
          <a:xfrm>
            <a:off x="1835150" y="1628775"/>
            <a:ext cx="2889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3" name="Line 110"/>
          <p:cNvSpPr>
            <a:spLocks noChangeShapeType="1"/>
          </p:cNvSpPr>
          <p:nvPr/>
        </p:nvSpPr>
        <p:spPr bwMode="auto">
          <a:xfrm flipH="1">
            <a:off x="5508625" y="1628775"/>
            <a:ext cx="2159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4" name="Line 111"/>
          <p:cNvSpPr>
            <a:spLocks noChangeShapeType="1"/>
          </p:cNvSpPr>
          <p:nvPr/>
        </p:nvSpPr>
        <p:spPr bwMode="auto">
          <a:xfrm flipH="1">
            <a:off x="2124075" y="1916113"/>
            <a:ext cx="33845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5" name="Line 112"/>
          <p:cNvSpPr>
            <a:spLocks noChangeShapeType="1"/>
          </p:cNvSpPr>
          <p:nvPr/>
        </p:nvSpPr>
        <p:spPr bwMode="auto">
          <a:xfrm>
            <a:off x="3346450" y="1628775"/>
            <a:ext cx="43338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6" name="Line 113"/>
          <p:cNvSpPr>
            <a:spLocks noChangeShapeType="1"/>
          </p:cNvSpPr>
          <p:nvPr/>
        </p:nvSpPr>
        <p:spPr bwMode="auto">
          <a:xfrm flipH="1">
            <a:off x="3779838" y="2060575"/>
            <a:ext cx="2663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7" name="Line 114"/>
          <p:cNvSpPr>
            <a:spLocks noChangeShapeType="1"/>
          </p:cNvSpPr>
          <p:nvPr/>
        </p:nvSpPr>
        <p:spPr bwMode="auto">
          <a:xfrm flipV="1">
            <a:off x="6443663" y="1628775"/>
            <a:ext cx="288925"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8" name="Text Box 115"/>
          <p:cNvSpPr txBox="1">
            <a:spLocks noChangeArrowheads="1"/>
          </p:cNvSpPr>
          <p:nvPr/>
        </p:nvSpPr>
        <p:spPr bwMode="auto">
          <a:xfrm>
            <a:off x="5919788" y="2944813"/>
            <a:ext cx="2686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An example of Dragonfly</a:t>
            </a:r>
          </a:p>
          <a:p>
            <a:pPr eaLnBrk="1" hangingPunct="1"/>
            <a:r>
              <a:rPr lang="en-US" altLang="ja-JP"/>
              <a:t>(N=72)</a:t>
            </a:r>
          </a:p>
        </p:txBody>
      </p:sp>
      <p:sp>
        <p:nvSpPr>
          <p:cNvPr id="58479" name="Text Box 116"/>
          <p:cNvSpPr txBox="1">
            <a:spLocks noChangeArrowheads="1"/>
          </p:cNvSpPr>
          <p:nvPr/>
        </p:nvSpPr>
        <p:spPr bwMode="auto">
          <a:xfrm>
            <a:off x="5775325" y="4889500"/>
            <a:ext cx="3409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The interconnection of</a:t>
            </a:r>
          </a:p>
          <a:p>
            <a:pPr eaLnBrk="1" hangingPunct="1"/>
            <a:r>
              <a:rPr lang="en-US" altLang="ja-JP"/>
              <a:t>this part can be Flatten Butterfly</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4x24</a:t>
            </a:r>
            <a:r>
              <a:rPr lang="en-US" altLang="ja-JP" dirty="0"/>
              <a:t> Full mesh Connected Cycles (FCC)</a:t>
            </a:r>
            <a:endParaRPr kumimoji="1" lang="ja-JP" altLang="en-US" dirty="0"/>
          </a:p>
        </p:txBody>
      </p:sp>
      <p:sp>
        <p:nvSpPr>
          <p:cNvPr id="4" name="正方形/長方形 3"/>
          <p:cNvSpPr/>
          <p:nvPr/>
        </p:nvSpPr>
        <p:spPr>
          <a:xfrm>
            <a:off x="1062326" y="3264274"/>
            <a:ext cx="726141" cy="7395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5" name="テキスト ボックス 4"/>
          <p:cNvSpPr txBox="1"/>
          <p:nvPr/>
        </p:nvSpPr>
        <p:spPr>
          <a:xfrm>
            <a:off x="1519526" y="3681132"/>
            <a:ext cx="242047" cy="276999"/>
          </a:xfrm>
          <a:prstGeom prst="rect">
            <a:avLst/>
          </a:prstGeom>
          <a:solidFill>
            <a:schemeClr val="bg1"/>
          </a:solidFill>
        </p:spPr>
        <p:txBody>
          <a:bodyPr wrap="square" rtlCol="0">
            <a:spAutoFit/>
          </a:bodyPr>
          <a:lstStyle/>
          <a:p>
            <a:r>
              <a:rPr kumimoji="1" lang="en-US" altLang="ja-JP" sz="1200" dirty="0"/>
              <a:t>0</a:t>
            </a:r>
            <a:endParaRPr kumimoji="1" lang="ja-JP" altLang="en-US" sz="1200" dirty="0"/>
          </a:p>
        </p:txBody>
      </p:sp>
      <p:sp>
        <p:nvSpPr>
          <p:cNvPr id="6" name="テキスト ボックス 5"/>
          <p:cNvSpPr txBox="1"/>
          <p:nvPr/>
        </p:nvSpPr>
        <p:spPr>
          <a:xfrm>
            <a:off x="1122838" y="3674408"/>
            <a:ext cx="242047" cy="276999"/>
          </a:xfrm>
          <a:prstGeom prst="rect">
            <a:avLst/>
          </a:prstGeom>
          <a:solidFill>
            <a:schemeClr val="bg1"/>
          </a:solidFill>
        </p:spPr>
        <p:txBody>
          <a:bodyPr wrap="square" rtlCol="0">
            <a:spAutoFit/>
          </a:bodyPr>
          <a:lstStyle/>
          <a:p>
            <a:r>
              <a:rPr lang="en-US" altLang="ja-JP" sz="1200" dirty="0"/>
              <a:t>1</a:t>
            </a:r>
            <a:endParaRPr kumimoji="1" lang="ja-JP" altLang="en-US" sz="1200" dirty="0"/>
          </a:p>
        </p:txBody>
      </p:sp>
      <p:sp>
        <p:nvSpPr>
          <p:cNvPr id="7" name="正方形/長方形 6"/>
          <p:cNvSpPr/>
          <p:nvPr/>
        </p:nvSpPr>
        <p:spPr>
          <a:xfrm>
            <a:off x="2467546" y="3257551"/>
            <a:ext cx="726141" cy="7395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8" name="テキスト ボックス 7"/>
          <p:cNvSpPr txBox="1"/>
          <p:nvPr/>
        </p:nvSpPr>
        <p:spPr>
          <a:xfrm>
            <a:off x="2924746" y="3674409"/>
            <a:ext cx="242047" cy="276999"/>
          </a:xfrm>
          <a:prstGeom prst="rect">
            <a:avLst/>
          </a:prstGeom>
          <a:solidFill>
            <a:schemeClr val="bg1"/>
          </a:solidFill>
        </p:spPr>
        <p:txBody>
          <a:bodyPr wrap="square" rtlCol="0">
            <a:spAutoFit/>
          </a:bodyPr>
          <a:lstStyle/>
          <a:p>
            <a:r>
              <a:rPr lang="en-US" altLang="ja-JP" sz="1200" dirty="0"/>
              <a:t>1</a:t>
            </a:r>
            <a:endParaRPr kumimoji="1" lang="ja-JP" altLang="en-US" sz="1200" dirty="0"/>
          </a:p>
        </p:txBody>
      </p:sp>
      <p:sp>
        <p:nvSpPr>
          <p:cNvPr id="9" name="テキスト ボックス 8"/>
          <p:cNvSpPr txBox="1"/>
          <p:nvPr/>
        </p:nvSpPr>
        <p:spPr>
          <a:xfrm>
            <a:off x="2528058" y="3667685"/>
            <a:ext cx="242047" cy="276999"/>
          </a:xfrm>
          <a:prstGeom prst="rect">
            <a:avLst/>
          </a:prstGeom>
          <a:solidFill>
            <a:schemeClr val="bg1"/>
          </a:solidFill>
        </p:spPr>
        <p:txBody>
          <a:bodyPr wrap="square" rtlCol="0">
            <a:spAutoFit/>
          </a:bodyPr>
          <a:lstStyle/>
          <a:p>
            <a:r>
              <a:rPr lang="en-US" altLang="ja-JP" sz="1200" dirty="0"/>
              <a:t>0</a:t>
            </a:r>
            <a:endParaRPr kumimoji="1" lang="ja-JP" altLang="en-US" sz="1200" dirty="0"/>
          </a:p>
        </p:txBody>
      </p:sp>
      <p:sp>
        <p:nvSpPr>
          <p:cNvPr id="10" name="テキスト ボックス 9"/>
          <p:cNvSpPr txBox="1"/>
          <p:nvPr/>
        </p:nvSpPr>
        <p:spPr>
          <a:xfrm>
            <a:off x="1277479" y="3277721"/>
            <a:ext cx="443753" cy="276999"/>
          </a:xfrm>
          <a:prstGeom prst="rect">
            <a:avLst/>
          </a:prstGeom>
          <a:solidFill>
            <a:schemeClr val="bg1"/>
          </a:solidFill>
        </p:spPr>
        <p:txBody>
          <a:bodyPr wrap="square" rtlCol="0">
            <a:spAutoFit/>
          </a:bodyPr>
          <a:lstStyle/>
          <a:p>
            <a:r>
              <a:rPr lang="en-US" altLang="ja-JP" sz="1200" dirty="0"/>
              <a:t>2..7</a:t>
            </a:r>
            <a:endParaRPr kumimoji="1" lang="ja-JP" altLang="en-US" sz="1200" dirty="0"/>
          </a:p>
        </p:txBody>
      </p:sp>
      <p:sp>
        <p:nvSpPr>
          <p:cNvPr id="11" name="テキスト ボックス 10"/>
          <p:cNvSpPr txBox="1"/>
          <p:nvPr/>
        </p:nvSpPr>
        <p:spPr>
          <a:xfrm>
            <a:off x="2628910" y="3270998"/>
            <a:ext cx="443753" cy="276999"/>
          </a:xfrm>
          <a:prstGeom prst="rect">
            <a:avLst/>
          </a:prstGeom>
          <a:solidFill>
            <a:schemeClr val="bg1"/>
          </a:solidFill>
        </p:spPr>
        <p:txBody>
          <a:bodyPr wrap="square" rtlCol="0">
            <a:spAutoFit/>
          </a:bodyPr>
          <a:lstStyle/>
          <a:p>
            <a:r>
              <a:rPr lang="en-US" altLang="ja-JP" sz="1200" dirty="0"/>
              <a:t>2..7</a:t>
            </a:r>
            <a:endParaRPr kumimoji="1" lang="ja-JP" altLang="en-US" sz="1200" dirty="0"/>
          </a:p>
        </p:txBody>
      </p:sp>
      <p:sp>
        <p:nvSpPr>
          <p:cNvPr id="12" name="正方形/長方形 11"/>
          <p:cNvSpPr/>
          <p:nvPr/>
        </p:nvSpPr>
        <p:spPr>
          <a:xfrm>
            <a:off x="1082496" y="4588809"/>
            <a:ext cx="726141" cy="7395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3" name="テキスト ボックス 12"/>
          <p:cNvSpPr txBox="1"/>
          <p:nvPr/>
        </p:nvSpPr>
        <p:spPr>
          <a:xfrm>
            <a:off x="1553143" y="4615703"/>
            <a:ext cx="242047" cy="276999"/>
          </a:xfrm>
          <a:prstGeom prst="rect">
            <a:avLst/>
          </a:prstGeom>
          <a:solidFill>
            <a:schemeClr val="bg1"/>
          </a:solidFill>
        </p:spPr>
        <p:txBody>
          <a:bodyPr wrap="square" rtlCol="0">
            <a:spAutoFit/>
          </a:bodyPr>
          <a:lstStyle/>
          <a:p>
            <a:r>
              <a:rPr kumimoji="1" lang="en-US" altLang="ja-JP" sz="1200" dirty="0"/>
              <a:t>0</a:t>
            </a:r>
            <a:endParaRPr kumimoji="1" lang="ja-JP" altLang="en-US" sz="1200" dirty="0"/>
          </a:p>
        </p:txBody>
      </p:sp>
      <p:sp>
        <p:nvSpPr>
          <p:cNvPr id="14" name="テキスト ボックス 13"/>
          <p:cNvSpPr txBox="1"/>
          <p:nvPr/>
        </p:nvSpPr>
        <p:spPr>
          <a:xfrm>
            <a:off x="1129563" y="4622426"/>
            <a:ext cx="242047" cy="276999"/>
          </a:xfrm>
          <a:prstGeom prst="rect">
            <a:avLst/>
          </a:prstGeom>
          <a:solidFill>
            <a:schemeClr val="bg1"/>
          </a:solidFill>
        </p:spPr>
        <p:txBody>
          <a:bodyPr wrap="square" rtlCol="0">
            <a:spAutoFit/>
          </a:bodyPr>
          <a:lstStyle/>
          <a:p>
            <a:r>
              <a:rPr lang="en-US" altLang="ja-JP" sz="1200" dirty="0"/>
              <a:t>1</a:t>
            </a:r>
            <a:endParaRPr kumimoji="1" lang="ja-JP" altLang="en-US" sz="1200" dirty="0"/>
          </a:p>
        </p:txBody>
      </p:sp>
      <p:sp>
        <p:nvSpPr>
          <p:cNvPr id="15" name="テキスト ボックス 14"/>
          <p:cNvSpPr txBox="1"/>
          <p:nvPr/>
        </p:nvSpPr>
        <p:spPr>
          <a:xfrm>
            <a:off x="1243861" y="5032561"/>
            <a:ext cx="477371" cy="276999"/>
          </a:xfrm>
          <a:prstGeom prst="rect">
            <a:avLst/>
          </a:prstGeom>
          <a:solidFill>
            <a:schemeClr val="bg1"/>
          </a:solidFill>
        </p:spPr>
        <p:txBody>
          <a:bodyPr wrap="square" rtlCol="0">
            <a:spAutoFit/>
          </a:bodyPr>
          <a:lstStyle/>
          <a:p>
            <a:r>
              <a:rPr lang="en-US" altLang="ja-JP" sz="1200" dirty="0"/>
              <a:t>2..7</a:t>
            </a:r>
            <a:endParaRPr kumimoji="1" lang="ja-JP" altLang="en-US" sz="1200" dirty="0"/>
          </a:p>
        </p:txBody>
      </p:sp>
      <p:sp>
        <p:nvSpPr>
          <p:cNvPr id="16" name="正方形/長方形 15"/>
          <p:cNvSpPr/>
          <p:nvPr/>
        </p:nvSpPr>
        <p:spPr>
          <a:xfrm>
            <a:off x="2460822" y="4608980"/>
            <a:ext cx="726141" cy="7395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 name="テキスト ボックス 16"/>
          <p:cNvSpPr txBox="1"/>
          <p:nvPr/>
        </p:nvSpPr>
        <p:spPr>
          <a:xfrm>
            <a:off x="2931469" y="4635873"/>
            <a:ext cx="242047" cy="276999"/>
          </a:xfrm>
          <a:prstGeom prst="rect">
            <a:avLst/>
          </a:prstGeom>
          <a:solidFill>
            <a:schemeClr val="bg1"/>
          </a:solidFill>
        </p:spPr>
        <p:txBody>
          <a:bodyPr wrap="square" rtlCol="0">
            <a:spAutoFit/>
          </a:bodyPr>
          <a:lstStyle/>
          <a:p>
            <a:r>
              <a:rPr lang="en-US" altLang="ja-JP" sz="1200" dirty="0"/>
              <a:t>1</a:t>
            </a:r>
            <a:endParaRPr kumimoji="1" lang="ja-JP" altLang="en-US" sz="1200" dirty="0"/>
          </a:p>
        </p:txBody>
      </p:sp>
      <p:sp>
        <p:nvSpPr>
          <p:cNvPr id="18" name="テキスト ボックス 17"/>
          <p:cNvSpPr txBox="1"/>
          <p:nvPr/>
        </p:nvSpPr>
        <p:spPr>
          <a:xfrm>
            <a:off x="2534782" y="4642596"/>
            <a:ext cx="242047" cy="276999"/>
          </a:xfrm>
          <a:prstGeom prst="rect">
            <a:avLst/>
          </a:prstGeom>
          <a:solidFill>
            <a:schemeClr val="bg1"/>
          </a:solidFill>
        </p:spPr>
        <p:txBody>
          <a:bodyPr wrap="square" rtlCol="0">
            <a:spAutoFit/>
          </a:bodyPr>
          <a:lstStyle/>
          <a:p>
            <a:r>
              <a:rPr lang="en-US" altLang="ja-JP" sz="1200" dirty="0"/>
              <a:t>0</a:t>
            </a:r>
            <a:endParaRPr kumimoji="1" lang="ja-JP" altLang="en-US" sz="1200" dirty="0"/>
          </a:p>
        </p:txBody>
      </p:sp>
      <p:sp>
        <p:nvSpPr>
          <p:cNvPr id="19" name="テキスト ボックス 18"/>
          <p:cNvSpPr txBox="1"/>
          <p:nvPr/>
        </p:nvSpPr>
        <p:spPr>
          <a:xfrm>
            <a:off x="2622187" y="5052731"/>
            <a:ext cx="477371" cy="276999"/>
          </a:xfrm>
          <a:prstGeom prst="rect">
            <a:avLst/>
          </a:prstGeom>
          <a:solidFill>
            <a:schemeClr val="bg1"/>
          </a:solidFill>
        </p:spPr>
        <p:txBody>
          <a:bodyPr wrap="square" rtlCol="0">
            <a:spAutoFit/>
          </a:bodyPr>
          <a:lstStyle/>
          <a:p>
            <a:r>
              <a:rPr lang="en-US" altLang="ja-JP" sz="1200" dirty="0"/>
              <a:t>2..7</a:t>
            </a:r>
            <a:endParaRPr kumimoji="1" lang="ja-JP" altLang="en-US" sz="1200" dirty="0"/>
          </a:p>
        </p:txBody>
      </p:sp>
      <p:cxnSp>
        <p:nvCxnSpPr>
          <p:cNvPr id="21" name="直線矢印コネクタ 20"/>
          <p:cNvCxnSpPr>
            <a:stCxn id="13" idx="3"/>
          </p:cNvCxnSpPr>
          <p:nvPr/>
        </p:nvCxnSpPr>
        <p:spPr>
          <a:xfrm>
            <a:off x="1795190" y="4754203"/>
            <a:ext cx="705971" cy="2694"/>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1775020" y="3833079"/>
            <a:ext cx="705971" cy="2695"/>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endCxn id="14" idx="0"/>
          </p:cNvCxnSpPr>
          <p:nvPr/>
        </p:nvCxnSpPr>
        <p:spPr>
          <a:xfrm>
            <a:off x="1250584" y="4017309"/>
            <a:ext cx="3" cy="60511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3059213" y="4010584"/>
            <a:ext cx="2" cy="60511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1021984" y="2941544"/>
            <a:ext cx="282389" cy="3092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1163178" y="2975162"/>
            <a:ext cx="282389" cy="3092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a:off x="1532972" y="2968438"/>
            <a:ext cx="188259" cy="32273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1633825" y="2988608"/>
            <a:ext cx="188259" cy="32273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317820" y="2995332"/>
            <a:ext cx="338554" cy="276999"/>
          </a:xfrm>
          <a:prstGeom prst="rect">
            <a:avLst/>
          </a:prstGeom>
          <a:noFill/>
        </p:spPr>
        <p:txBody>
          <a:bodyPr wrap="none" rtlCol="0">
            <a:spAutoFit/>
          </a:bodyPr>
          <a:lstStyle/>
          <a:p>
            <a:r>
              <a:rPr kumimoji="1" lang="en-US" altLang="ja-JP" sz="1200" dirty="0"/>
              <a:t>…</a:t>
            </a:r>
            <a:endParaRPr kumimoji="1" lang="ja-JP" altLang="en-US" sz="1200" dirty="0"/>
          </a:p>
        </p:txBody>
      </p:sp>
      <p:cxnSp>
        <p:nvCxnSpPr>
          <p:cNvPr id="35" name="直線矢印コネクタ 34"/>
          <p:cNvCxnSpPr/>
          <p:nvPr/>
        </p:nvCxnSpPr>
        <p:spPr>
          <a:xfrm>
            <a:off x="2386860" y="2934821"/>
            <a:ext cx="282389" cy="3092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2528054" y="2968439"/>
            <a:ext cx="282389" cy="3092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a:off x="2897849" y="2961715"/>
            <a:ext cx="188259" cy="32273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a:off x="2998701" y="2981885"/>
            <a:ext cx="188259" cy="32273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2682696" y="2988609"/>
            <a:ext cx="338554" cy="276999"/>
          </a:xfrm>
          <a:prstGeom prst="rect">
            <a:avLst/>
          </a:prstGeom>
          <a:noFill/>
        </p:spPr>
        <p:txBody>
          <a:bodyPr wrap="none" rtlCol="0">
            <a:spAutoFit/>
          </a:bodyPr>
          <a:lstStyle/>
          <a:p>
            <a:r>
              <a:rPr kumimoji="1" lang="en-US" altLang="ja-JP" sz="1200" dirty="0"/>
              <a:t>…</a:t>
            </a:r>
            <a:endParaRPr kumimoji="1" lang="ja-JP" altLang="en-US" sz="1200" dirty="0"/>
          </a:p>
        </p:txBody>
      </p:sp>
      <p:grpSp>
        <p:nvGrpSpPr>
          <p:cNvPr id="45" name="グループ化 44"/>
          <p:cNvGrpSpPr/>
          <p:nvPr/>
        </p:nvGrpSpPr>
        <p:grpSpPr>
          <a:xfrm flipV="1">
            <a:off x="995090" y="5321674"/>
            <a:ext cx="800100" cy="369794"/>
            <a:chOff x="6490446" y="2761131"/>
            <a:chExt cx="1066800" cy="493058"/>
          </a:xfrm>
        </p:grpSpPr>
        <p:cxnSp>
          <p:nvCxnSpPr>
            <p:cNvPr id="40" name="直線矢印コネクタ 39"/>
            <p:cNvCxnSpPr/>
            <p:nvPr/>
          </p:nvCxnSpPr>
          <p:spPr>
            <a:xfrm>
              <a:off x="6490446" y="2761131"/>
              <a:ext cx="376518" cy="4123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6678705" y="2805955"/>
              <a:ext cx="376518" cy="4123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H="1">
              <a:off x="7171764" y="2796989"/>
              <a:ext cx="251012" cy="43030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a:off x="7306234" y="2823882"/>
              <a:ext cx="251012" cy="43030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6884894" y="2832848"/>
              <a:ext cx="451405" cy="369331"/>
            </a:xfrm>
            <a:prstGeom prst="rect">
              <a:avLst/>
            </a:prstGeom>
            <a:noFill/>
          </p:spPr>
          <p:txBody>
            <a:bodyPr wrap="none" rtlCol="0">
              <a:spAutoFit/>
            </a:bodyPr>
            <a:lstStyle/>
            <a:p>
              <a:r>
                <a:rPr kumimoji="1" lang="en-US" altLang="ja-JP" sz="1200" dirty="0"/>
                <a:t>…</a:t>
              </a:r>
              <a:endParaRPr kumimoji="1" lang="ja-JP" altLang="en-US" sz="1200" dirty="0"/>
            </a:p>
          </p:txBody>
        </p:sp>
      </p:grpSp>
      <p:grpSp>
        <p:nvGrpSpPr>
          <p:cNvPr id="46" name="グループ化 45"/>
          <p:cNvGrpSpPr/>
          <p:nvPr/>
        </p:nvGrpSpPr>
        <p:grpSpPr>
          <a:xfrm flipV="1">
            <a:off x="2427201" y="5328398"/>
            <a:ext cx="800100" cy="369794"/>
            <a:chOff x="6490446" y="2761131"/>
            <a:chExt cx="1066800" cy="493058"/>
          </a:xfrm>
        </p:grpSpPr>
        <p:cxnSp>
          <p:nvCxnSpPr>
            <p:cNvPr id="47" name="直線矢印コネクタ 46"/>
            <p:cNvCxnSpPr/>
            <p:nvPr/>
          </p:nvCxnSpPr>
          <p:spPr>
            <a:xfrm>
              <a:off x="6490446" y="2761131"/>
              <a:ext cx="376518" cy="4123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6678705" y="2805955"/>
              <a:ext cx="376518" cy="4123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H="1">
              <a:off x="7171764" y="2796989"/>
              <a:ext cx="251012" cy="43030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H="1">
              <a:off x="7306234" y="2823882"/>
              <a:ext cx="251012" cy="43030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6884894" y="2832848"/>
              <a:ext cx="451405" cy="369331"/>
            </a:xfrm>
            <a:prstGeom prst="rect">
              <a:avLst/>
            </a:prstGeom>
            <a:noFill/>
          </p:spPr>
          <p:txBody>
            <a:bodyPr wrap="none" rtlCol="0">
              <a:spAutoFit/>
            </a:bodyPr>
            <a:lstStyle/>
            <a:p>
              <a:r>
                <a:rPr kumimoji="1" lang="en-US" altLang="ja-JP" sz="1200" dirty="0"/>
                <a:t>…</a:t>
              </a:r>
              <a:endParaRPr kumimoji="1" lang="ja-JP" altLang="en-US" sz="1200" dirty="0"/>
            </a:p>
          </p:txBody>
        </p:sp>
      </p:grpSp>
      <p:sp>
        <p:nvSpPr>
          <p:cNvPr id="52" name="テキスト ボックス 51"/>
          <p:cNvSpPr txBox="1"/>
          <p:nvPr/>
        </p:nvSpPr>
        <p:spPr>
          <a:xfrm>
            <a:off x="2017067" y="3573556"/>
            <a:ext cx="346570" cy="276999"/>
          </a:xfrm>
          <a:prstGeom prst="rect">
            <a:avLst/>
          </a:prstGeom>
          <a:noFill/>
        </p:spPr>
        <p:txBody>
          <a:bodyPr wrap="none" rtlCol="0">
            <a:spAutoFit/>
          </a:bodyPr>
          <a:lstStyle/>
          <a:p>
            <a:r>
              <a:rPr kumimoji="1" lang="en-US" altLang="ja-JP" sz="1200" dirty="0" err="1"/>
              <a:t>x4</a:t>
            </a:r>
            <a:endParaRPr kumimoji="1" lang="ja-JP" altLang="en-US" sz="1200" dirty="0"/>
          </a:p>
        </p:txBody>
      </p:sp>
      <p:sp>
        <p:nvSpPr>
          <p:cNvPr id="53" name="テキスト ボックス 52"/>
          <p:cNvSpPr txBox="1"/>
          <p:nvPr/>
        </p:nvSpPr>
        <p:spPr>
          <a:xfrm>
            <a:off x="1983449" y="4454338"/>
            <a:ext cx="346570" cy="276999"/>
          </a:xfrm>
          <a:prstGeom prst="rect">
            <a:avLst/>
          </a:prstGeom>
          <a:noFill/>
        </p:spPr>
        <p:txBody>
          <a:bodyPr wrap="none" rtlCol="0">
            <a:spAutoFit/>
          </a:bodyPr>
          <a:lstStyle/>
          <a:p>
            <a:r>
              <a:rPr kumimoji="1" lang="en-US" altLang="ja-JP" sz="1200" dirty="0" err="1"/>
              <a:t>x4</a:t>
            </a:r>
            <a:endParaRPr kumimoji="1" lang="ja-JP" altLang="en-US" sz="1200" dirty="0"/>
          </a:p>
        </p:txBody>
      </p:sp>
      <p:sp>
        <p:nvSpPr>
          <p:cNvPr id="54" name="テキスト ボックス 53"/>
          <p:cNvSpPr txBox="1"/>
          <p:nvPr/>
        </p:nvSpPr>
        <p:spPr>
          <a:xfrm>
            <a:off x="1290925" y="4151778"/>
            <a:ext cx="346570" cy="276999"/>
          </a:xfrm>
          <a:prstGeom prst="rect">
            <a:avLst/>
          </a:prstGeom>
          <a:noFill/>
        </p:spPr>
        <p:txBody>
          <a:bodyPr wrap="none" rtlCol="0">
            <a:spAutoFit/>
          </a:bodyPr>
          <a:lstStyle/>
          <a:p>
            <a:r>
              <a:rPr kumimoji="1" lang="en-US" altLang="ja-JP" sz="1200" dirty="0" err="1"/>
              <a:t>x4</a:t>
            </a:r>
            <a:endParaRPr kumimoji="1" lang="ja-JP" altLang="en-US" sz="1200" dirty="0"/>
          </a:p>
        </p:txBody>
      </p:sp>
      <p:sp>
        <p:nvSpPr>
          <p:cNvPr id="55" name="テキスト ボックス 54"/>
          <p:cNvSpPr txBox="1"/>
          <p:nvPr/>
        </p:nvSpPr>
        <p:spPr>
          <a:xfrm>
            <a:off x="3086107" y="4158501"/>
            <a:ext cx="346570" cy="276999"/>
          </a:xfrm>
          <a:prstGeom prst="rect">
            <a:avLst/>
          </a:prstGeom>
          <a:noFill/>
        </p:spPr>
        <p:txBody>
          <a:bodyPr wrap="none" rtlCol="0">
            <a:spAutoFit/>
          </a:bodyPr>
          <a:lstStyle/>
          <a:p>
            <a:r>
              <a:rPr kumimoji="1" lang="en-US" altLang="ja-JP" sz="1200" dirty="0" err="1"/>
              <a:t>x4</a:t>
            </a:r>
            <a:endParaRPr kumimoji="1" lang="ja-JP" altLang="en-US" sz="1200" dirty="0"/>
          </a:p>
        </p:txBody>
      </p:sp>
      <p:sp>
        <p:nvSpPr>
          <p:cNvPr id="56" name="テキスト ボックス 55"/>
          <p:cNvSpPr txBox="1"/>
          <p:nvPr/>
        </p:nvSpPr>
        <p:spPr>
          <a:xfrm>
            <a:off x="1317819" y="2699495"/>
            <a:ext cx="431528" cy="276999"/>
          </a:xfrm>
          <a:prstGeom prst="rect">
            <a:avLst/>
          </a:prstGeom>
          <a:noFill/>
        </p:spPr>
        <p:txBody>
          <a:bodyPr wrap="none" rtlCol="0">
            <a:spAutoFit/>
          </a:bodyPr>
          <a:lstStyle/>
          <a:p>
            <a:r>
              <a:rPr kumimoji="1" lang="en-US" altLang="ja-JP" sz="1200" dirty="0" err="1"/>
              <a:t>6x4</a:t>
            </a:r>
            <a:endParaRPr kumimoji="1" lang="ja-JP" altLang="en-US" sz="1200" dirty="0"/>
          </a:p>
        </p:txBody>
      </p:sp>
      <p:sp>
        <p:nvSpPr>
          <p:cNvPr id="57" name="テキスト ボックス 56"/>
          <p:cNvSpPr txBox="1"/>
          <p:nvPr/>
        </p:nvSpPr>
        <p:spPr>
          <a:xfrm>
            <a:off x="2588565" y="2719665"/>
            <a:ext cx="431528" cy="276999"/>
          </a:xfrm>
          <a:prstGeom prst="rect">
            <a:avLst/>
          </a:prstGeom>
          <a:noFill/>
        </p:spPr>
        <p:txBody>
          <a:bodyPr wrap="none" rtlCol="0">
            <a:spAutoFit/>
          </a:bodyPr>
          <a:lstStyle/>
          <a:p>
            <a:r>
              <a:rPr kumimoji="1" lang="en-US" altLang="ja-JP" sz="1200" dirty="0" err="1"/>
              <a:t>6x4</a:t>
            </a:r>
            <a:endParaRPr kumimoji="1" lang="ja-JP" altLang="en-US" sz="1200" dirty="0"/>
          </a:p>
        </p:txBody>
      </p:sp>
      <p:sp>
        <p:nvSpPr>
          <p:cNvPr id="58" name="テキスト ボックス 57"/>
          <p:cNvSpPr txBox="1"/>
          <p:nvPr/>
        </p:nvSpPr>
        <p:spPr>
          <a:xfrm>
            <a:off x="2675971" y="5577165"/>
            <a:ext cx="431528" cy="276999"/>
          </a:xfrm>
          <a:prstGeom prst="rect">
            <a:avLst/>
          </a:prstGeom>
          <a:noFill/>
        </p:spPr>
        <p:txBody>
          <a:bodyPr wrap="none" rtlCol="0">
            <a:spAutoFit/>
          </a:bodyPr>
          <a:lstStyle/>
          <a:p>
            <a:r>
              <a:rPr kumimoji="1" lang="en-US" altLang="ja-JP" sz="1200" dirty="0" err="1"/>
              <a:t>6x4</a:t>
            </a:r>
            <a:endParaRPr kumimoji="1" lang="ja-JP" altLang="en-US" sz="1200" dirty="0"/>
          </a:p>
        </p:txBody>
      </p:sp>
      <p:sp>
        <p:nvSpPr>
          <p:cNvPr id="59" name="テキスト ボックス 58"/>
          <p:cNvSpPr txBox="1"/>
          <p:nvPr/>
        </p:nvSpPr>
        <p:spPr>
          <a:xfrm>
            <a:off x="1257306" y="5624230"/>
            <a:ext cx="431528" cy="276999"/>
          </a:xfrm>
          <a:prstGeom prst="rect">
            <a:avLst/>
          </a:prstGeom>
          <a:noFill/>
        </p:spPr>
        <p:txBody>
          <a:bodyPr wrap="none" rtlCol="0">
            <a:spAutoFit/>
          </a:bodyPr>
          <a:lstStyle/>
          <a:p>
            <a:r>
              <a:rPr kumimoji="1" lang="en-US" altLang="ja-JP" sz="1200" dirty="0" err="1"/>
              <a:t>6x4</a:t>
            </a:r>
            <a:endParaRPr kumimoji="1" lang="ja-JP" altLang="en-US" sz="1200" dirty="0"/>
          </a:p>
        </p:txBody>
      </p:sp>
      <p:sp>
        <p:nvSpPr>
          <p:cNvPr id="60" name="楕円 59"/>
          <p:cNvSpPr/>
          <p:nvPr/>
        </p:nvSpPr>
        <p:spPr>
          <a:xfrm>
            <a:off x="564784" y="2995333"/>
            <a:ext cx="3307977" cy="2541494"/>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楕円 60"/>
          <p:cNvSpPr/>
          <p:nvPr/>
        </p:nvSpPr>
        <p:spPr>
          <a:xfrm>
            <a:off x="4572000" y="4393826"/>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楕円 61"/>
          <p:cNvSpPr/>
          <p:nvPr/>
        </p:nvSpPr>
        <p:spPr>
          <a:xfrm>
            <a:off x="4498041" y="3055844"/>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楕円 62"/>
          <p:cNvSpPr/>
          <p:nvPr/>
        </p:nvSpPr>
        <p:spPr>
          <a:xfrm>
            <a:off x="5903257" y="2322979"/>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楕円 63"/>
          <p:cNvSpPr/>
          <p:nvPr/>
        </p:nvSpPr>
        <p:spPr>
          <a:xfrm>
            <a:off x="6111686" y="4898092"/>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楕円 64"/>
          <p:cNvSpPr/>
          <p:nvPr/>
        </p:nvSpPr>
        <p:spPr>
          <a:xfrm>
            <a:off x="7449668" y="2511240"/>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楕円 65"/>
          <p:cNvSpPr/>
          <p:nvPr/>
        </p:nvSpPr>
        <p:spPr>
          <a:xfrm>
            <a:off x="7523625" y="4629153"/>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8229600" y="3842497"/>
            <a:ext cx="672353" cy="369332"/>
          </a:xfrm>
          <a:prstGeom prst="rect">
            <a:avLst/>
          </a:prstGeom>
          <a:noFill/>
        </p:spPr>
        <p:txBody>
          <a:bodyPr wrap="square" rtlCol="0">
            <a:spAutoFit/>
          </a:bodyPr>
          <a:lstStyle/>
          <a:p>
            <a:r>
              <a:rPr lang="en-US" altLang="ja-JP" dirty="0"/>
              <a:t>……</a:t>
            </a:r>
            <a:endParaRPr lang="ja-JP" altLang="en-US" dirty="0"/>
          </a:p>
        </p:txBody>
      </p:sp>
      <p:cxnSp>
        <p:nvCxnSpPr>
          <p:cNvPr id="69" name="直線矢印コネクタ 68"/>
          <p:cNvCxnSpPr>
            <a:stCxn id="62" idx="7"/>
          </p:cNvCxnSpPr>
          <p:nvPr/>
        </p:nvCxnSpPr>
        <p:spPr>
          <a:xfrm flipV="1">
            <a:off x="5347397" y="2847415"/>
            <a:ext cx="569309" cy="31674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stCxn id="62" idx="6"/>
          </p:cNvCxnSpPr>
          <p:nvPr/>
        </p:nvCxnSpPr>
        <p:spPr>
          <a:xfrm flipV="1">
            <a:off x="5493124" y="3035674"/>
            <a:ext cx="2037230" cy="38996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endCxn id="66" idx="1"/>
          </p:cNvCxnSpPr>
          <p:nvPr/>
        </p:nvCxnSpPr>
        <p:spPr>
          <a:xfrm>
            <a:off x="5472954" y="3587004"/>
            <a:ext cx="2196398" cy="115046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62" idx="5"/>
          </p:cNvCxnSpPr>
          <p:nvPr/>
        </p:nvCxnSpPr>
        <p:spPr>
          <a:xfrm>
            <a:off x="5347397" y="3687123"/>
            <a:ext cx="1039957" cy="124458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62" idx="4"/>
            <a:endCxn id="61" idx="0"/>
          </p:cNvCxnSpPr>
          <p:nvPr/>
        </p:nvCxnSpPr>
        <p:spPr>
          <a:xfrm>
            <a:off x="4995582" y="3795433"/>
            <a:ext cx="73959" cy="5983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H="1">
            <a:off x="5351930" y="3022227"/>
            <a:ext cx="658906" cy="13984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a:stCxn id="63" idx="4"/>
            <a:endCxn id="64" idx="0"/>
          </p:cNvCxnSpPr>
          <p:nvPr/>
        </p:nvCxnSpPr>
        <p:spPr>
          <a:xfrm>
            <a:off x="6400799" y="3062568"/>
            <a:ext cx="208429" cy="183552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a:stCxn id="65" idx="3"/>
          </p:cNvCxnSpPr>
          <p:nvPr/>
        </p:nvCxnSpPr>
        <p:spPr>
          <a:xfrm flipH="1">
            <a:off x="5567082" y="3142519"/>
            <a:ext cx="2028312" cy="13992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a:stCxn id="65" idx="4"/>
          </p:cNvCxnSpPr>
          <p:nvPr/>
        </p:nvCxnSpPr>
        <p:spPr>
          <a:xfrm flipH="1">
            <a:off x="6844553" y="3250828"/>
            <a:ext cx="1102656" cy="164054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a:endCxn id="66" idx="0"/>
          </p:cNvCxnSpPr>
          <p:nvPr/>
        </p:nvCxnSpPr>
        <p:spPr>
          <a:xfrm flipH="1">
            <a:off x="8021167" y="3210486"/>
            <a:ext cx="194987" cy="14186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a:endCxn id="63" idx="5"/>
          </p:cNvCxnSpPr>
          <p:nvPr/>
        </p:nvCxnSpPr>
        <p:spPr>
          <a:xfrm flipH="1" flipV="1">
            <a:off x="6752613" y="2954258"/>
            <a:ext cx="1073576" cy="168161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a:stCxn id="63" idx="6"/>
          </p:cNvCxnSpPr>
          <p:nvPr/>
        </p:nvCxnSpPr>
        <p:spPr>
          <a:xfrm>
            <a:off x="6898340" y="2692774"/>
            <a:ext cx="510990" cy="8740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stCxn id="61" idx="5"/>
            <a:endCxn id="64" idx="2"/>
          </p:cNvCxnSpPr>
          <p:nvPr/>
        </p:nvCxnSpPr>
        <p:spPr>
          <a:xfrm>
            <a:off x="5421356" y="5025104"/>
            <a:ext cx="690330" cy="24278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a:stCxn id="64" idx="6"/>
          </p:cNvCxnSpPr>
          <p:nvPr/>
        </p:nvCxnSpPr>
        <p:spPr>
          <a:xfrm flipV="1">
            <a:off x="7106768" y="5173756"/>
            <a:ext cx="423585" cy="9413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3173506" y="3170145"/>
            <a:ext cx="1801906" cy="126402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a:stCxn id="61" idx="4"/>
          </p:cNvCxnSpPr>
          <p:nvPr/>
        </p:nvCxnSpPr>
        <p:spPr>
          <a:xfrm flipH="1">
            <a:off x="3200400" y="5133415"/>
            <a:ext cx="1869141" cy="16136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1" name="テキスト ボックス 100"/>
          <p:cNvSpPr txBox="1"/>
          <p:nvPr/>
        </p:nvSpPr>
        <p:spPr>
          <a:xfrm>
            <a:off x="4182036" y="2148166"/>
            <a:ext cx="1595309" cy="923330"/>
          </a:xfrm>
          <a:prstGeom prst="rect">
            <a:avLst/>
          </a:prstGeom>
          <a:noFill/>
        </p:spPr>
        <p:txBody>
          <a:bodyPr wrap="none" rtlCol="0">
            <a:spAutoFit/>
          </a:bodyPr>
          <a:lstStyle/>
          <a:p>
            <a:r>
              <a:rPr lang="en-US" altLang="ja-JP" dirty="0"/>
              <a:t>24 Cycles are</a:t>
            </a:r>
          </a:p>
          <a:p>
            <a:r>
              <a:rPr lang="en-US" altLang="ja-JP" dirty="0"/>
              <a:t>connected</a:t>
            </a:r>
          </a:p>
          <a:p>
            <a:r>
              <a:rPr lang="en-US" altLang="ja-JP" dirty="0"/>
              <a:t>in full-mesh</a:t>
            </a:r>
            <a:endParaRPr lang="ja-JP" altLang="en-US" dirty="0"/>
          </a:p>
        </p:txBody>
      </p:sp>
      <p:sp>
        <p:nvSpPr>
          <p:cNvPr id="102" name="テキスト ボックス 101"/>
          <p:cNvSpPr txBox="1"/>
          <p:nvPr/>
        </p:nvSpPr>
        <p:spPr>
          <a:xfrm>
            <a:off x="3671047" y="5536827"/>
            <a:ext cx="3536576" cy="369332"/>
          </a:xfrm>
          <a:prstGeom prst="rect">
            <a:avLst/>
          </a:prstGeom>
          <a:noFill/>
        </p:spPr>
        <p:txBody>
          <a:bodyPr wrap="square" rtlCol="0">
            <a:spAutoFit/>
          </a:bodyPr>
          <a:lstStyle/>
          <a:p>
            <a:r>
              <a:rPr lang="en-US" altLang="ja-JP" dirty="0"/>
              <a:t>96 boards are connected</a:t>
            </a:r>
            <a:endParaRPr lang="ja-JP" altLang="en-US" dirty="0"/>
          </a:p>
        </p:txBody>
      </p:sp>
    </p:spTree>
    <p:extLst>
      <p:ext uri="{BB962C8B-B14F-4D97-AF65-F5344CB8AC3E}">
        <p14:creationId xmlns:p14="http://schemas.microsoft.com/office/powerpoint/2010/main" val="15417278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ja-JP" dirty="0"/>
              <a:t>Summary: k-</a:t>
            </a:r>
            <a:r>
              <a:rPr lang="en-US" altLang="ja-JP" dirty="0" err="1"/>
              <a:t>ary</a:t>
            </a:r>
            <a:r>
              <a:rPr lang="en-US" altLang="ja-JP" dirty="0"/>
              <a:t> n-cube vs. high radix</a:t>
            </a:r>
          </a:p>
        </p:txBody>
      </p:sp>
      <p:sp>
        <p:nvSpPr>
          <p:cNvPr id="59395" name="Text Box 4"/>
          <p:cNvSpPr txBox="1">
            <a:spLocks noChangeArrowheads="1"/>
          </p:cNvSpPr>
          <p:nvPr/>
        </p:nvSpPr>
        <p:spPr bwMode="auto">
          <a:xfrm>
            <a:off x="303213" y="2081213"/>
            <a:ext cx="197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supercomputers</a:t>
            </a:r>
          </a:p>
        </p:txBody>
      </p:sp>
      <p:sp>
        <p:nvSpPr>
          <p:cNvPr id="59396" name="Text Box 5"/>
          <p:cNvSpPr txBox="1">
            <a:spLocks noChangeArrowheads="1"/>
          </p:cNvSpPr>
          <p:nvPr/>
        </p:nvSpPr>
        <p:spPr bwMode="auto">
          <a:xfrm>
            <a:off x="179388" y="3422650"/>
            <a:ext cx="247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clusters/data centers</a:t>
            </a:r>
          </a:p>
        </p:txBody>
      </p:sp>
      <p:sp>
        <p:nvSpPr>
          <p:cNvPr id="59397" name="Text Box 6"/>
          <p:cNvSpPr txBox="1">
            <a:spLocks noChangeArrowheads="1"/>
          </p:cNvSpPr>
          <p:nvPr/>
        </p:nvSpPr>
        <p:spPr bwMode="auto">
          <a:xfrm>
            <a:off x="323850" y="5013325"/>
            <a:ext cx="781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NoCs</a:t>
            </a:r>
          </a:p>
        </p:txBody>
      </p:sp>
      <p:sp>
        <p:nvSpPr>
          <p:cNvPr id="59398" name="Rectangle 7"/>
          <p:cNvSpPr>
            <a:spLocks noChangeArrowheads="1"/>
          </p:cNvSpPr>
          <p:nvPr/>
        </p:nvSpPr>
        <p:spPr bwMode="auto">
          <a:xfrm>
            <a:off x="2843213" y="4868863"/>
            <a:ext cx="432117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k-ary n-cube</a:t>
            </a:r>
          </a:p>
        </p:txBody>
      </p:sp>
      <p:sp>
        <p:nvSpPr>
          <p:cNvPr id="59399" name="Rectangle 8"/>
          <p:cNvSpPr>
            <a:spLocks noChangeArrowheads="1"/>
          </p:cNvSpPr>
          <p:nvPr/>
        </p:nvSpPr>
        <p:spPr bwMode="auto">
          <a:xfrm>
            <a:off x="7164388" y="4868863"/>
            <a:ext cx="287337" cy="4318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9400" name="Rectangle 9"/>
          <p:cNvSpPr>
            <a:spLocks noChangeArrowheads="1"/>
          </p:cNvSpPr>
          <p:nvPr/>
        </p:nvSpPr>
        <p:spPr bwMode="auto">
          <a:xfrm>
            <a:off x="2843213" y="3429000"/>
            <a:ext cx="7302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9401" name="Rectangle 10"/>
          <p:cNvSpPr>
            <a:spLocks noChangeArrowheads="1"/>
          </p:cNvSpPr>
          <p:nvPr/>
        </p:nvSpPr>
        <p:spPr bwMode="auto">
          <a:xfrm>
            <a:off x="2916238" y="3429000"/>
            <a:ext cx="4535487"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high radix</a:t>
            </a:r>
          </a:p>
        </p:txBody>
      </p:sp>
      <p:sp>
        <p:nvSpPr>
          <p:cNvPr id="59402" name="Rectangle 12"/>
          <p:cNvSpPr>
            <a:spLocks noChangeArrowheads="1"/>
          </p:cNvSpPr>
          <p:nvPr/>
        </p:nvSpPr>
        <p:spPr bwMode="auto">
          <a:xfrm>
            <a:off x="2843213" y="2060575"/>
            <a:ext cx="1081087"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k-ary </a:t>
            </a:r>
          </a:p>
          <a:p>
            <a:pPr algn="ctr" eaLnBrk="1" hangingPunct="1"/>
            <a:r>
              <a:rPr lang="en-US" altLang="ja-JP"/>
              <a:t>n-cube</a:t>
            </a:r>
          </a:p>
        </p:txBody>
      </p:sp>
      <p:sp>
        <p:nvSpPr>
          <p:cNvPr id="59403" name="Rectangle 13"/>
          <p:cNvSpPr>
            <a:spLocks noChangeArrowheads="1"/>
          </p:cNvSpPr>
          <p:nvPr/>
        </p:nvSpPr>
        <p:spPr bwMode="auto">
          <a:xfrm>
            <a:off x="3924300" y="2060575"/>
            <a:ext cx="3527425"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high radix</a:t>
            </a:r>
          </a:p>
        </p:txBody>
      </p:sp>
      <p:sp>
        <p:nvSpPr>
          <p:cNvPr id="59404" name="Line 14"/>
          <p:cNvSpPr>
            <a:spLocks noChangeShapeType="1"/>
          </p:cNvSpPr>
          <p:nvPr/>
        </p:nvSpPr>
        <p:spPr bwMode="auto">
          <a:xfrm>
            <a:off x="2843213" y="1844675"/>
            <a:ext cx="0" cy="37449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5" name="Line 15"/>
          <p:cNvSpPr>
            <a:spLocks noChangeShapeType="1"/>
          </p:cNvSpPr>
          <p:nvPr/>
        </p:nvSpPr>
        <p:spPr bwMode="auto">
          <a:xfrm flipH="1" flipV="1">
            <a:off x="2916238" y="3860800"/>
            <a:ext cx="424815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6" name="Line 16"/>
          <p:cNvSpPr>
            <a:spLocks noChangeShapeType="1"/>
          </p:cNvSpPr>
          <p:nvPr/>
        </p:nvSpPr>
        <p:spPr bwMode="auto">
          <a:xfrm flipV="1">
            <a:off x="2916238" y="2492375"/>
            <a:ext cx="10080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7" name="Rectangle 17"/>
          <p:cNvSpPr>
            <a:spLocks noChangeArrowheads="1"/>
          </p:cNvSpPr>
          <p:nvPr/>
        </p:nvSpPr>
        <p:spPr bwMode="auto">
          <a:xfrm>
            <a:off x="7162800" y="4868863"/>
            <a:ext cx="73025"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9408" name="Text Box 18"/>
          <p:cNvSpPr txBox="1">
            <a:spLocks noChangeArrowheads="1"/>
          </p:cNvSpPr>
          <p:nvPr/>
        </p:nvSpPr>
        <p:spPr bwMode="auto">
          <a:xfrm>
            <a:off x="1600200" y="6015038"/>
            <a:ext cx="6572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Now, they dominate the world of Interconnection Networks</a:t>
            </a:r>
          </a:p>
        </p:txBody>
      </p:sp>
      <p:sp>
        <p:nvSpPr>
          <p:cNvPr id="59409" name="Text Box 19"/>
          <p:cNvSpPr txBox="1">
            <a:spLocks noChangeArrowheads="1"/>
          </p:cNvSpPr>
          <p:nvPr/>
        </p:nvSpPr>
        <p:spPr bwMode="auto">
          <a:xfrm>
            <a:off x="3903663" y="1406525"/>
            <a:ext cx="504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Sorry. This figure is not based on accurate data.</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1EEA4E-AF4B-42A2-B433-1704E8F2DDD5}"/>
              </a:ext>
            </a:extLst>
          </p:cNvPr>
          <p:cNvSpPr>
            <a:spLocks noGrp="1"/>
          </p:cNvSpPr>
          <p:nvPr>
            <p:ph type="title"/>
          </p:nvPr>
        </p:nvSpPr>
        <p:spPr/>
        <p:txBody>
          <a:bodyPr/>
          <a:lstStyle/>
          <a:p>
            <a:r>
              <a:rPr kumimoji="1" lang="en-US" altLang="ja-JP" dirty="0"/>
              <a:t>Recent</a:t>
            </a:r>
            <a:r>
              <a:rPr kumimoji="1" lang="ja-JP" altLang="en-US" dirty="0"/>
              <a:t> </a:t>
            </a:r>
            <a:r>
              <a:rPr kumimoji="1" lang="en-US" altLang="ja-JP" dirty="0"/>
              <a:t>Trends</a:t>
            </a:r>
            <a:endParaRPr kumimoji="1" lang="ja-JP" altLang="en-US" dirty="0"/>
          </a:p>
        </p:txBody>
      </p:sp>
      <p:sp>
        <p:nvSpPr>
          <p:cNvPr id="3" name="コンテンツ プレースホルダー 2">
            <a:extLst>
              <a:ext uri="{FF2B5EF4-FFF2-40B4-BE49-F238E27FC236}">
                <a16:creationId xmlns:a16="http://schemas.microsoft.com/office/drawing/2014/main" id="{A3B0F2C1-C5CF-45CB-A707-733E56148B8D}"/>
              </a:ext>
            </a:extLst>
          </p:cNvPr>
          <p:cNvSpPr>
            <a:spLocks noGrp="1"/>
          </p:cNvSpPr>
          <p:nvPr>
            <p:ph idx="1"/>
          </p:nvPr>
        </p:nvSpPr>
        <p:spPr/>
        <p:txBody>
          <a:bodyPr/>
          <a:lstStyle/>
          <a:p>
            <a:r>
              <a:rPr kumimoji="1" lang="en-US" altLang="ja-JP" dirty="0"/>
              <a:t>Random</a:t>
            </a:r>
            <a:r>
              <a:rPr kumimoji="1" lang="ja-JP" altLang="en-US" dirty="0"/>
              <a:t> </a:t>
            </a:r>
            <a:r>
              <a:rPr kumimoji="1" lang="en-US" altLang="ja-JP" dirty="0"/>
              <a:t>Networks</a:t>
            </a:r>
          </a:p>
          <a:p>
            <a:pPr lvl="1"/>
            <a:r>
              <a:rPr lang="en-US" altLang="ja-JP" dirty="0"/>
              <a:t>Reducing</a:t>
            </a:r>
            <a:r>
              <a:rPr lang="ja-JP" altLang="en-US" dirty="0"/>
              <a:t> </a:t>
            </a:r>
            <a:r>
              <a:rPr lang="en-US" altLang="ja-JP" dirty="0"/>
              <a:t>the</a:t>
            </a:r>
            <a:r>
              <a:rPr lang="ja-JP" altLang="en-US" dirty="0"/>
              <a:t> </a:t>
            </a:r>
            <a:r>
              <a:rPr lang="en-US" altLang="ja-JP" dirty="0"/>
              <a:t>latency</a:t>
            </a:r>
            <a:r>
              <a:rPr lang="ja-JP" altLang="en-US" dirty="0"/>
              <a:t> </a:t>
            </a:r>
            <a:r>
              <a:rPr lang="en-US" altLang="ja-JP" dirty="0"/>
              <a:t>with</a:t>
            </a:r>
            <a:r>
              <a:rPr lang="ja-JP" altLang="en-US" dirty="0"/>
              <a:t> </a:t>
            </a:r>
            <a:r>
              <a:rPr lang="en-US" altLang="ja-JP" dirty="0"/>
              <a:t>small</a:t>
            </a:r>
            <a:r>
              <a:rPr lang="ja-JP" altLang="en-US" dirty="0"/>
              <a:t> </a:t>
            </a:r>
            <a:r>
              <a:rPr lang="en-US" altLang="ja-JP" dirty="0"/>
              <a:t>world</a:t>
            </a:r>
            <a:r>
              <a:rPr lang="ja-JP" altLang="en-US" dirty="0"/>
              <a:t> </a:t>
            </a:r>
            <a:r>
              <a:rPr lang="en-US" altLang="ja-JP" dirty="0"/>
              <a:t>effect</a:t>
            </a:r>
          </a:p>
          <a:p>
            <a:r>
              <a:rPr kumimoji="1" lang="en-US" altLang="ja-JP" dirty="0"/>
              <a:t>Graph</a:t>
            </a:r>
            <a:r>
              <a:rPr kumimoji="1" lang="ja-JP" altLang="en-US" dirty="0"/>
              <a:t> </a:t>
            </a:r>
            <a:r>
              <a:rPr kumimoji="1" lang="en-US" altLang="ja-JP" dirty="0"/>
              <a:t>Theory</a:t>
            </a:r>
            <a:r>
              <a:rPr kumimoji="1" lang="ja-JP" altLang="en-US" dirty="0"/>
              <a:t> </a:t>
            </a:r>
            <a:r>
              <a:rPr kumimoji="1" lang="en-US" altLang="ja-JP" dirty="0"/>
              <a:t>+</a:t>
            </a:r>
            <a:r>
              <a:rPr kumimoji="1" lang="ja-JP" altLang="en-US" dirty="0"/>
              <a:t> </a:t>
            </a:r>
            <a:r>
              <a:rPr kumimoji="1" lang="en-US" altLang="ja-JP" dirty="0"/>
              <a:t>Interconnection</a:t>
            </a:r>
            <a:r>
              <a:rPr kumimoji="1" lang="ja-JP" altLang="en-US" dirty="0"/>
              <a:t> </a:t>
            </a:r>
            <a:r>
              <a:rPr kumimoji="1" lang="en-US" altLang="ja-JP" dirty="0"/>
              <a:t>Network</a:t>
            </a:r>
          </a:p>
          <a:p>
            <a:pPr lvl="1"/>
            <a:r>
              <a:rPr lang="en-US" altLang="ja-JP" dirty="0"/>
              <a:t>Near optimal</a:t>
            </a:r>
            <a:r>
              <a:rPr lang="ja-JP" altLang="en-US" dirty="0"/>
              <a:t>→</a:t>
            </a:r>
            <a:r>
              <a:rPr lang="en-US" altLang="ja-JP" dirty="0"/>
              <a:t>Moore’s</a:t>
            </a:r>
            <a:r>
              <a:rPr lang="ja-JP" altLang="en-US" dirty="0"/>
              <a:t> </a:t>
            </a:r>
            <a:r>
              <a:rPr lang="en-US" altLang="ja-JP" dirty="0"/>
              <a:t>bound</a:t>
            </a:r>
          </a:p>
          <a:p>
            <a:pPr lvl="2"/>
            <a:r>
              <a:rPr lang="en-US" altLang="ja-JP" dirty="0"/>
              <a:t>If</a:t>
            </a:r>
            <a:r>
              <a:rPr lang="ja-JP" altLang="en-US" dirty="0"/>
              <a:t> </a:t>
            </a:r>
            <a:r>
              <a:rPr lang="en-US" altLang="ja-JP" dirty="0"/>
              <a:t>the</a:t>
            </a:r>
            <a:r>
              <a:rPr lang="ja-JP" altLang="en-US" dirty="0"/>
              <a:t> </a:t>
            </a:r>
            <a:r>
              <a:rPr lang="en-US" altLang="ja-JP" dirty="0"/>
              <a:t>number</a:t>
            </a:r>
            <a:r>
              <a:rPr lang="ja-JP" altLang="en-US" dirty="0"/>
              <a:t> </a:t>
            </a:r>
            <a:r>
              <a:rPr lang="en-US" altLang="ja-JP" dirty="0"/>
              <a:t>of</a:t>
            </a:r>
            <a:r>
              <a:rPr lang="ja-JP" altLang="en-US" dirty="0"/>
              <a:t> </a:t>
            </a:r>
            <a:r>
              <a:rPr lang="en-US" altLang="ja-JP" dirty="0"/>
              <a:t>degree/order(number of nodes)</a:t>
            </a:r>
            <a:r>
              <a:rPr lang="ja-JP" altLang="en-US" dirty="0"/>
              <a:t> </a:t>
            </a:r>
            <a:r>
              <a:rPr lang="en-US" altLang="ja-JP" dirty="0"/>
              <a:t>is</a:t>
            </a:r>
            <a:r>
              <a:rPr lang="ja-JP" altLang="en-US" dirty="0"/>
              <a:t> </a:t>
            </a:r>
            <a:r>
              <a:rPr lang="en-US" altLang="ja-JP" dirty="0"/>
              <a:t>fixed,</a:t>
            </a:r>
            <a:r>
              <a:rPr lang="ja-JP" altLang="en-US" dirty="0"/>
              <a:t> </a:t>
            </a:r>
            <a:r>
              <a:rPr lang="en-US" altLang="ja-JP" dirty="0"/>
              <a:t>there</a:t>
            </a:r>
            <a:r>
              <a:rPr lang="ja-JP" altLang="en-US" dirty="0"/>
              <a:t> </a:t>
            </a:r>
            <a:r>
              <a:rPr lang="en-US" altLang="ja-JP" dirty="0"/>
              <a:t>is</a:t>
            </a:r>
            <a:r>
              <a:rPr lang="ja-JP" altLang="en-US" dirty="0"/>
              <a:t> </a:t>
            </a:r>
            <a:r>
              <a:rPr lang="en-US" altLang="ja-JP" dirty="0"/>
              <a:t>a</a:t>
            </a:r>
            <a:r>
              <a:rPr lang="ja-JP" altLang="en-US" dirty="0"/>
              <a:t> </a:t>
            </a:r>
            <a:r>
              <a:rPr lang="en-US" altLang="ja-JP" dirty="0"/>
              <a:t>limitation</a:t>
            </a:r>
            <a:r>
              <a:rPr lang="ja-JP" altLang="en-US" dirty="0"/>
              <a:t> </a:t>
            </a:r>
            <a:r>
              <a:rPr lang="en-US" altLang="ja-JP" dirty="0"/>
              <a:t>of</a:t>
            </a:r>
            <a:r>
              <a:rPr lang="ja-JP" altLang="en-US" dirty="0"/>
              <a:t> </a:t>
            </a:r>
            <a:r>
              <a:rPr lang="en-US" altLang="ja-JP" dirty="0"/>
              <a:t>Diameter:</a:t>
            </a:r>
            <a:r>
              <a:rPr lang="ja-JP" altLang="en-US" dirty="0"/>
              <a:t> </a:t>
            </a:r>
            <a:r>
              <a:rPr lang="en-US" altLang="ja-JP" dirty="0"/>
              <a:t>degree-order</a:t>
            </a:r>
            <a:r>
              <a:rPr lang="ja-JP" altLang="en-US" dirty="0"/>
              <a:t> </a:t>
            </a:r>
            <a:r>
              <a:rPr lang="en-US" altLang="ja-JP" dirty="0"/>
              <a:t>problem</a:t>
            </a:r>
          </a:p>
          <a:p>
            <a:pPr lvl="1"/>
            <a:r>
              <a:rPr kumimoji="1" lang="en-US" altLang="ja-JP" dirty="0"/>
              <a:t>Graph</a:t>
            </a:r>
            <a:r>
              <a:rPr kumimoji="1" lang="ja-JP" altLang="en-US" dirty="0"/>
              <a:t> </a:t>
            </a:r>
            <a:r>
              <a:rPr kumimoji="1" lang="en-US" altLang="ja-JP" dirty="0"/>
              <a:t>Golf</a:t>
            </a:r>
          </a:p>
          <a:p>
            <a:pPr lvl="2"/>
            <a:r>
              <a:rPr lang="en-US" altLang="ja-JP" dirty="0"/>
              <a:t>Contest for finding optimal topology</a:t>
            </a:r>
            <a:endParaRPr kumimoji="1" lang="en-US" altLang="ja-JP" dirty="0"/>
          </a:p>
          <a:p>
            <a:pPr lvl="1"/>
            <a:endParaRPr kumimoji="1" lang="ja-JP" altLang="en-US" dirty="0"/>
          </a:p>
        </p:txBody>
      </p:sp>
    </p:spTree>
    <p:extLst>
      <p:ext uri="{BB962C8B-B14F-4D97-AF65-F5344CB8AC3E}">
        <p14:creationId xmlns:p14="http://schemas.microsoft.com/office/powerpoint/2010/main" val="19513075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p:cNvGrpSpPr/>
          <p:nvPr/>
        </p:nvGrpSpPr>
        <p:grpSpPr>
          <a:xfrm>
            <a:off x="3348038" y="1550887"/>
            <a:ext cx="5761037" cy="4176713"/>
            <a:chOff x="3348038" y="1550887"/>
            <a:chExt cx="5761037" cy="4176713"/>
          </a:xfrm>
        </p:grpSpPr>
        <p:pic>
          <p:nvPicPr>
            <p:cNvPr id="20" name="Picture 14" descr="slide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1550887"/>
              <a:ext cx="5761037" cy="417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1" name="グループ化 20"/>
            <p:cNvGrpSpPr/>
            <p:nvPr/>
          </p:nvGrpSpPr>
          <p:grpSpPr>
            <a:xfrm>
              <a:off x="4980789" y="1635166"/>
              <a:ext cx="3982236" cy="1743072"/>
              <a:chOff x="4980789" y="1065007"/>
              <a:chExt cx="3982236" cy="1743072"/>
            </a:xfrm>
          </p:grpSpPr>
          <p:sp>
            <p:nvSpPr>
              <p:cNvPr id="26" name="正方形/長方形 25"/>
              <p:cNvSpPr/>
              <p:nvPr/>
            </p:nvSpPr>
            <p:spPr>
              <a:xfrm>
                <a:off x="5995652" y="1065007"/>
                <a:ext cx="2967373" cy="17104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7" name="直角三角形 26"/>
              <p:cNvSpPr/>
              <p:nvPr/>
            </p:nvSpPr>
            <p:spPr>
              <a:xfrm rot="10800000">
                <a:off x="4980789" y="1078084"/>
                <a:ext cx="1021976" cy="1729995"/>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sp>
          <p:nvSpPr>
            <p:cNvPr id="22" name="正方形/長方形 21"/>
            <p:cNvSpPr/>
            <p:nvPr/>
          </p:nvSpPr>
          <p:spPr>
            <a:xfrm>
              <a:off x="6408892" y="4074340"/>
              <a:ext cx="246807" cy="1301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4" name="フリーフォーム 23"/>
            <p:cNvSpPr/>
            <p:nvPr/>
          </p:nvSpPr>
          <p:spPr>
            <a:xfrm>
              <a:off x="4729795" y="1897582"/>
              <a:ext cx="1379692" cy="2241494"/>
            </a:xfrm>
            <a:custGeom>
              <a:avLst/>
              <a:gdLst>
                <a:gd name="connsiteX0" fmla="*/ 1323047 w 1379692"/>
                <a:gd name="connsiteY0" fmla="*/ 2027055 h 2241494"/>
                <a:gd name="connsiteX1" fmla="*/ 1379692 w 1379692"/>
                <a:gd name="connsiteY1" fmla="*/ 2213172 h 2241494"/>
                <a:gd name="connsiteX2" fmla="*/ 1104563 w 1379692"/>
                <a:gd name="connsiteY2" fmla="*/ 2241494 h 2241494"/>
                <a:gd name="connsiteX3" fmla="*/ 173978 w 1379692"/>
                <a:gd name="connsiteY3" fmla="*/ 1561763 h 2241494"/>
                <a:gd name="connsiteX4" fmla="*/ 0 w 1379692"/>
                <a:gd name="connsiteY4" fmla="*/ 8092 h 2241494"/>
                <a:gd name="connsiteX5" fmla="*/ 40460 w 1379692"/>
                <a:gd name="connsiteY5" fmla="*/ 0 h 2241494"/>
                <a:gd name="connsiteX6" fmla="*/ 1323047 w 1379692"/>
                <a:gd name="connsiteY6" fmla="*/ 2027055 h 2241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79692" h="2241494">
                  <a:moveTo>
                    <a:pt x="1323047" y="2027055"/>
                  </a:moveTo>
                  <a:lnTo>
                    <a:pt x="1379692" y="2213172"/>
                  </a:lnTo>
                  <a:lnTo>
                    <a:pt x="1104563" y="2241494"/>
                  </a:lnTo>
                  <a:lnTo>
                    <a:pt x="173978" y="1561763"/>
                  </a:lnTo>
                  <a:lnTo>
                    <a:pt x="0" y="8092"/>
                  </a:lnTo>
                  <a:lnTo>
                    <a:pt x="40460" y="0"/>
                  </a:lnTo>
                  <a:lnTo>
                    <a:pt x="1323047" y="20270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pic>
        <p:nvPicPr>
          <p:cNvPr id="17" name="図 16" descr="rando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753" y="1688392"/>
            <a:ext cx="3478791" cy="3499842"/>
          </a:xfrm>
          <a:prstGeom prst="rect">
            <a:avLst/>
          </a:prstGeom>
        </p:spPr>
      </p:pic>
      <p:sp>
        <p:nvSpPr>
          <p:cNvPr id="4112" name="Text Box 13"/>
          <p:cNvSpPr txBox="1">
            <a:spLocks noChangeArrowheads="1"/>
          </p:cNvSpPr>
          <p:nvPr/>
        </p:nvSpPr>
        <p:spPr bwMode="auto">
          <a:xfrm>
            <a:off x="234205" y="4941454"/>
            <a:ext cx="2643672"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2"/>
                </a:solidFill>
                <a:latin typeface="Arial" charset="0"/>
                <a:ea typeface="ＭＳ Ｐゴシック" charset="0"/>
                <a:cs typeface="ＭＳ Ｐゴシック" charset="0"/>
              </a:defRPr>
            </a:lvl1pPr>
            <a:lvl2pPr marL="742950" indent="-285750" eaLnBrk="0" hangingPunct="0">
              <a:defRPr kumimoji="1" sz="2000">
                <a:solidFill>
                  <a:schemeClr val="tx2"/>
                </a:solidFill>
                <a:latin typeface="Arial" charset="0"/>
                <a:ea typeface="ＭＳ Ｐゴシック" charset="0"/>
              </a:defRPr>
            </a:lvl2pPr>
            <a:lvl3pPr marL="1143000" indent="-228600" eaLnBrk="0" hangingPunct="0">
              <a:defRPr kumimoji="1" sz="2000">
                <a:solidFill>
                  <a:schemeClr val="tx2"/>
                </a:solidFill>
                <a:latin typeface="Arial" charset="0"/>
                <a:ea typeface="ＭＳ Ｐゴシック" charset="0"/>
              </a:defRPr>
            </a:lvl3pPr>
            <a:lvl4pPr marL="1600200" indent="-228600" eaLnBrk="0" hangingPunct="0">
              <a:defRPr kumimoji="1" sz="2000">
                <a:solidFill>
                  <a:schemeClr val="tx2"/>
                </a:solidFill>
                <a:latin typeface="Arial" charset="0"/>
                <a:ea typeface="ＭＳ Ｐゴシック" charset="0"/>
              </a:defRPr>
            </a:lvl4pPr>
            <a:lvl5pPr marL="2057400" indent="-228600" eaLnBrk="0" hangingPunct="0">
              <a:defRPr kumimoji="1" sz="2000">
                <a:solidFill>
                  <a:schemeClr val="tx2"/>
                </a:solidFill>
                <a:latin typeface="Arial" charset="0"/>
                <a:ea typeface="ＭＳ Ｐゴシック" charset="0"/>
              </a:defRPr>
            </a:lvl5pPr>
            <a:lvl6pPr marL="2514600" indent="-228600" eaLnBrk="0" fontAlgn="base" hangingPunct="0">
              <a:spcBef>
                <a:spcPct val="0"/>
              </a:spcBef>
              <a:spcAft>
                <a:spcPct val="0"/>
              </a:spcAft>
              <a:defRPr kumimoji="1" sz="2000">
                <a:solidFill>
                  <a:schemeClr val="tx2"/>
                </a:solidFill>
                <a:latin typeface="Arial" charset="0"/>
                <a:ea typeface="ＭＳ Ｐゴシック" charset="0"/>
              </a:defRPr>
            </a:lvl6pPr>
            <a:lvl7pPr marL="2971800" indent="-228600" eaLnBrk="0" fontAlgn="base" hangingPunct="0">
              <a:spcBef>
                <a:spcPct val="0"/>
              </a:spcBef>
              <a:spcAft>
                <a:spcPct val="0"/>
              </a:spcAft>
              <a:defRPr kumimoji="1" sz="2000">
                <a:solidFill>
                  <a:schemeClr val="tx2"/>
                </a:solidFill>
                <a:latin typeface="Arial" charset="0"/>
                <a:ea typeface="ＭＳ Ｐゴシック" charset="0"/>
              </a:defRPr>
            </a:lvl7pPr>
            <a:lvl8pPr marL="3429000" indent="-228600" eaLnBrk="0" fontAlgn="base" hangingPunct="0">
              <a:spcBef>
                <a:spcPct val="0"/>
              </a:spcBef>
              <a:spcAft>
                <a:spcPct val="0"/>
              </a:spcAft>
              <a:defRPr kumimoji="1" sz="2000">
                <a:solidFill>
                  <a:schemeClr val="tx2"/>
                </a:solidFill>
                <a:latin typeface="Arial" charset="0"/>
                <a:ea typeface="ＭＳ Ｐゴシック" charset="0"/>
              </a:defRPr>
            </a:lvl8pPr>
            <a:lvl9pPr marL="3886200" indent="-228600" eaLnBrk="0" fontAlgn="base" hangingPunct="0">
              <a:spcBef>
                <a:spcPct val="0"/>
              </a:spcBef>
              <a:spcAft>
                <a:spcPct val="0"/>
              </a:spcAft>
              <a:defRPr kumimoji="1" sz="2000">
                <a:solidFill>
                  <a:schemeClr val="tx2"/>
                </a:solidFill>
                <a:latin typeface="Arial" charset="0"/>
                <a:ea typeface="ＭＳ Ｐゴシック" charset="0"/>
              </a:defRPr>
            </a:lvl9pPr>
          </a:lstStyle>
          <a:p>
            <a:pPr eaLnBrk="1" hangingPunct="1"/>
            <a:r>
              <a:rPr lang="en-US" altLang="ja-JP" dirty="0">
                <a:solidFill>
                  <a:srgbClr val="FF0000"/>
                </a:solidFill>
                <a:latin typeface="+mn-lt"/>
                <a:ea typeface="+mn-ea"/>
              </a:rPr>
              <a:t>Ring +</a:t>
            </a:r>
            <a:r>
              <a:rPr lang="ja-JP" altLang="en-US" dirty="0">
                <a:solidFill>
                  <a:srgbClr val="FF0000"/>
                </a:solidFill>
                <a:latin typeface="+mn-lt"/>
                <a:ea typeface="+mn-ea"/>
              </a:rPr>
              <a:t> </a:t>
            </a:r>
            <a:r>
              <a:rPr lang="en-US" altLang="ja-JP" dirty="0">
                <a:solidFill>
                  <a:srgbClr val="FF0000"/>
                </a:solidFill>
                <a:latin typeface="+mn-lt"/>
                <a:ea typeface="+mn-ea"/>
              </a:rPr>
              <a:t>Random Links</a:t>
            </a:r>
          </a:p>
        </p:txBody>
      </p:sp>
      <p:sp>
        <p:nvSpPr>
          <p:cNvPr id="4104" name="Text Box 13"/>
          <p:cNvSpPr txBox="1">
            <a:spLocks noChangeArrowheads="1"/>
          </p:cNvSpPr>
          <p:nvPr/>
        </p:nvSpPr>
        <p:spPr bwMode="auto">
          <a:xfrm>
            <a:off x="6550361" y="3380900"/>
            <a:ext cx="2294218"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2"/>
                </a:solidFill>
                <a:latin typeface="Arial" charset="0"/>
                <a:ea typeface="ＭＳ Ｐゴシック" charset="0"/>
                <a:cs typeface="ＭＳ Ｐゴシック" charset="0"/>
              </a:defRPr>
            </a:lvl1pPr>
            <a:lvl2pPr marL="742950" indent="-285750" eaLnBrk="0" hangingPunct="0">
              <a:defRPr kumimoji="1" sz="2000">
                <a:solidFill>
                  <a:schemeClr val="tx2"/>
                </a:solidFill>
                <a:latin typeface="Arial" charset="0"/>
                <a:ea typeface="ＭＳ Ｐゴシック" charset="0"/>
              </a:defRPr>
            </a:lvl2pPr>
            <a:lvl3pPr marL="1143000" indent="-228600" eaLnBrk="0" hangingPunct="0">
              <a:defRPr kumimoji="1" sz="2000">
                <a:solidFill>
                  <a:schemeClr val="tx2"/>
                </a:solidFill>
                <a:latin typeface="Arial" charset="0"/>
                <a:ea typeface="ＭＳ Ｐゴシック" charset="0"/>
              </a:defRPr>
            </a:lvl3pPr>
            <a:lvl4pPr marL="1600200" indent="-228600" eaLnBrk="0" hangingPunct="0">
              <a:defRPr kumimoji="1" sz="2000">
                <a:solidFill>
                  <a:schemeClr val="tx2"/>
                </a:solidFill>
                <a:latin typeface="Arial" charset="0"/>
                <a:ea typeface="ＭＳ Ｐゴシック" charset="0"/>
              </a:defRPr>
            </a:lvl4pPr>
            <a:lvl5pPr marL="2057400" indent="-228600" eaLnBrk="0" hangingPunct="0">
              <a:defRPr kumimoji="1" sz="2000">
                <a:solidFill>
                  <a:schemeClr val="tx2"/>
                </a:solidFill>
                <a:latin typeface="Arial" charset="0"/>
                <a:ea typeface="ＭＳ Ｐゴシック" charset="0"/>
              </a:defRPr>
            </a:lvl5pPr>
            <a:lvl6pPr marL="2514600" indent="-228600" eaLnBrk="0" fontAlgn="base" hangingPunct="0">
              <a:spcBef>
                <a:spcPct val="0"/>
              </a:spcBef>
              <a:spcAft>
                <a:spcPct val="0"/>
              </a:spcAft>
              <a:defRPr kumimoji="1" sz="2000">
                <a:solidFill>
                  <a:schemeClr val="tx2"/>
                </a:solidFill>
                <a:latin typeface="Arial" charset="0"/>
                <a:ea typeface="ＭＳ Ｐゴシック" charset="0"/>
              </a:defRPr>
            </a:lvl6pPr>
            <a:lvl7pPr marL="2971800" indent="-228600" eaLnBrk="0" fontAlgn="base" hangingPunct="0">
              <a:spcBef>
                <a:spcPct val="0"/>
              </a:spcBef>
              <a:spcAft>
                <a:spcPct val="0"/>
              </a:spcAft>
              <a:defRPr kumimoji="1" sz="2000">
                <a:solidFill>
                  <a:schemeClr val="tx2"/>
                </a:solidFill>
                <a:latin typeface="Arial" charset="0"/>
                <a:ea typeface="ＭＳ Ｐゴシック" charset="0"/>
              </a:defRPr>
            </a:lvl7pPr>
            <a:lvl8pPr marL="3429000" indent="-228600" eaLnBrk="0" fontAlgn="base" hangingPunct="0">
              <a:spcBef>
                <a:spcPct val="0"/>
              </a:spcBef>
              <a:spcAft>
                <a:spcPct val="0"/>
              </a:spcAft>
              <a:defRPr kumimoji="1" sz="2000">
                <a:solidFill>
                  <a:schemeClr val="tx2"/>
                </a:solidFill>
                <a:latin typeface="Arial" charset="0"/>
                <a:ea typeface="ＭＳ Ｐゴシック" charset="0"/>
              </a:defRPr>
            </a:lvl8pPr>
            <a:lvl9pPr marL="3886200" indent="-228600" eaLnBrk="0" fontAlgn="base" hangingPunct="0">
              <a:spcBef>
                <a:spcPct val="0"/>
              </a:spcBef>
              <a:spcAft>
                <a:spcPct val="0"/>
              </a:spcAft>
              <a:defRPr kumimoji="1" sz="2000">
                <a:solidFill>
                  <a:schemeClr val="tx2"/>
                </a:solidFill>
                <a:latin typeface="Arial" charset="0"/>
                <a:ea typeface="ＭＳ Ｐゴシック" charset="0"/>
              </a:defRPr>
            </a:lvl9pPr>
          </a:lstStyle>
          <a:p>
            <a:pPr eaLnBrk="1" hangingPunct="1"/>
            <a:r>
              <a:rPr lang="en-US" altLang="ja-JP" dirty="0">
                <a:solidFill>
                  <a:srgbClr val="FF0000"/>
                </a:solidFill>
                <a:latin typeface="+mn-lt"/>
                <a:ea typeface="+mn-ea"/>
              </a:rPr>
              <a:t>Random</a:t>
            </a:r>
            <a:r>
              <a:rPr lang="ja-JP" altLang="en-US" dirty="0">
                <a:solidFill>
                  <a:srgbClr val="FF0000"/>
                </a:solidFill>
                <a:latin typeface="+mn-lt"/>
                <a:ea typeface="+mn-ea"/>
              </a:rPr>
              <a:t> </a:t>
            </a:r>
            <a:r>
              <a:rPr lang="en-US" altLang="ja-JP" dirty="0">
                <a:solidFill>
                  <a:srgbClr val="FF0000"/>
                </a:solidFill>
                <a:latin typeface="+mn-lt"/>
                <a:ea typeface="+mn-ea"/>
              </a:rPr>
              <a:t>Networks</a:t>
            </a:r>
          </a:p>
        </p:txBody>
      </p:sp>
      <p:cxnSp>
        <p:nvCxnSpPr>
          <p:cNvPr id="4107" name="直線矢印コネクタ 151"/>
          <p:cNvCxnSpPr>
            <a:cxnSpLocks noChangeShapeType="1"/>
            <a:stCxn id="4104" idx="2"/>
          </p:cNvCxnSpPr>
          <p:nvPr/>
        </p:nvCxnSpPr>
        <p:spPr bwMode="auto">
          <a:xfrm>
            <a:off x="7697470" y="3781010"/>
            <a:ext cx="15764" cy="431584"/>
          </a:xfrm>
          <a:prstGeom prst="straightConnector1">
            <a:avLst/>
          </a:prstGeom>
          <a:noFill/>
          <a:ln w="2540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8" name="スライド番号プレースホルダー 7"/>
          <p:cNvSpPr>
            <a:spLocks noGrp="1"/>
          </p:cNvSpPr>
          <p:nvPr>
            <p:ph type="sldNum" sz="quarter" idx="12"/>
          </p:nvPr>
        </p:nvSpPr>
        <p:spPr/>
        <p:txBody>
          <a:bodyPr/>
          <a:lstStyle/>
          <a:p>
            <a:fld id="{E8A50BDE-C997-47C0-AF9A-2E26CD64D579}" type="slidenum">
              <a:rPr kumimoji="1" lang="ja-JP" altLang="en-US" smtClean="0"/>
              <a:t>57</a:t>
            </a:fld>
            <a:endParaRPr kumimoji="1" lang="ja-JP" altLang="en-US" dirty="0"/>
          </a:p>
        </p:txBody>
      </p:sp>
      <p:grpSp>
        <p:nvGrpSpPr>
          <p:cNvPr id="12" name="グループ化 11"/>
          <p:cNvGrpSpPr/>
          <p:nvPr/>
        </p:nvGrpSpPr>
        <p:grpSpPr>
          <a:xfrm>
            <a:off x="4980789" y="1635166"/>
            <a:ext cx="3982236" cy="1743072"/>
            <a:chOff x="4980789" y="1065007"/>
            <a:chExt cx="3982236" cy="1743072"/>
          </a:xfrm>
        </p:grpSpPr>
        <p:sp>
          <p:nvSpPr>
            <p:cNvPr id="9" name="正方形/長方形 8"/>
            <p:cNvSpPr/>
            <p:nvPr/>
          </p:nvSpPr>
          <p:spPr>
            <a:xfrm>
              <a:off x="5995652" y="1065007"/>
              <a:ext cx="2967373" cy="17104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1" name="直角三角形 10"/>
            <p:cNvSpPr/>
            <p:nvPr/>
          </p:nvSpPr>
          <p:spPr>
            <a:xfrm rot="10800000">
              <a:off x="4980789" y="1078084"/>
              <a:ext cx="1021976" cy="1729995"/>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grpSp>
      <p:sp>
        <p:nvSpPr>
          <p:cNvPr id="13" name="Text Box 13"/>
          <p:cNvSpPr txBox="1">
            <a:spLocks noChangeArrowheads="1"/>
          </p:cNvSpPr>
          <p:nvPr/>
        </p:nvSpPr>
        <p:spPr bwMode="auto">
          <a:xfrm>
            <a:off x="5671297" y="1579851"/>
            <a:ext cx="2180405"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2"/>
                </a:solidFill>
                <a:latin typeface="Arial" charset="0"/>
                <a:ea typeface="ＭＳ Ｐゴシック" charset="0"/>
                <a:cs typeface="ＭＳ Ｐゴシック" charset="0"/>
              </a:defRPr>
            </a:lvl1pPr>
            <a:lvl2pPr marL="742950" indent="-285750" eaLnBrk="0" hangingPunct="0">
              <a:defRPr kumimoji="1" sz="2000">
                <a:solidFill>
                  <a:schemeClr val="tx2"/>
                </a:solidFill>
                <a:latin typeface="Arial" charset="0"/>
                <a:ea typeface="ＭＳ Ｐゴシック" charset="0"/>
              </a:defRPr>
            </a:lvl2pPr>
            <a:lvl3pPr marL="1143000" indent="-228600" eaLnBrk="0" hangingPunct="0">
              <a:defRPr kumimoji="1" sz="2000">
                <a:solidFill>
                  <a:schemeClr val="tx2"/>
                </a:solidFill>
                <a:latin typeface="Arial" charset="0"/>
                <a:ea typeface="ＭＳ Ｐゴシック" charset="0"/>
              </a:defRPr>
            </a:lvl3pPr>
            <a:lvl4pPr marL="1600200" indent="-228600" eaLnBrk="0" hangingPunct="0">
              <a:defRPr kumimoji="1" sz="2000">
                <a:solidFill>
                  <a:schemeClr val="tx2"/>
                </a:solidFill>
                <a:latin typeface="Arial" charset="0"/>
                <a:ea typeface="ＭＳ Ｐゴシック" charset="0"/>
              </a:defRPr>
            </a:lvl4pPr>
            <a:lvl5pPr marL="2057400" indent="-228600" eaLnBrk="0" hangingPunct="0">
              <a:defRPr kumimoji="1" sz="2000">
                <a:solidFill>
                  <a:schemeClr val="tx2"/>
                </a:solidFill>
                <a:latin typeface="Arial" charset="0"/>
                <a:ea typeface="ＭＳ Ｐゴシック" charset="0"/>
              </a:defRPr>
            </a:lvl5pPr>
            <a:lvl6pPr marL="2514600" indent="-228600" eaLnBrk="0" fontAlgn="base" hangingPunct="0">
              <a:spcBef>
                <a:spcPct val="0"/>
              </a:spcBef>
              <a:spcAft>
                <a:spcPct val="0"/>
              </a:spcAft>
              <a:defRPr kumimoji="1" sz="2000">
                <a:solidFill>
                  <a:schemeClr val="tx2"/>
                </a:solidFill>
                <a:latin typeface="Arial" charset="0"/>
                <a:ea typeface="ＭＳ Ｐゴシック" charset="0"/>
              </a:defRPr>
            </a:lvl6pPr>
            <a:lvl7pPr marL="2971800" indent="-228600" eaLnBrk="0" fontAlgn="base" hangingPunct="0">
              <a:spcBef>
                <a:spcPct val="0"/>
              </a:spcBef>
              <a:spcAft>
                <a:spcPct val="0"/>
              </a:spcAft>
              <a:defRPr kumimoji="1" sz="2000">
                <a:solidFill>
                  <a:schemeClr val="tx2"/>
                </a:solidFill>
                <a:latin typeface="Arial" charset="0"/>
                <a:ea typeface="ＭＳ Ｐゴシック" charset="0"/>
              </a:defRPr>
            </a:lvl7pPr>
            <a:lvl8pPr marL="3429000" indent="-228600" eaLnBrk="0" fontAlgn="base" hangingPunct="0">
              <a:spcBef>
                <a:spcPct val="0"/>
              </a:spcBef>
              <a:spcAft>
                <a:spcPct val="0"/>
              </a:spcAft>
              <a:defRPr kumimoji="1" sz="2000">
                <a:solidFill>
                  <a:schemeClr val="tx2"/>
                </a:solidFill>
                <a:latin typeface="Arial" charset="0"/>
                <a:ea typeface="ＭＳ Ｐゴシック" charset="0"/>
              </a:defRPr>
            </a:lvl8pPr>
            <a:lvl9pPr marL="3886200" indent="-228600" eaLnBrk="0" fontAlgn="base" hangingPunct="0">
              <a:spcBef>
                <a:spcPct val="0"/>
              </a:spcBef>
              <a:spcAft>
                <a:spcPct val="0"/>
              </a:spcAft>
              <a:defRPr kumimoji="1" sz="2000">
                <a:solidFill>
                  <a:schemeClr val="tx2"/>
                </a:solidFill>
                <a:latin typeface="Arial" charset="0"/>
                <a:ea typeface="ＭＳ Ｐゴシック" charset="0"/>
              </a:defRPr>
            </a:lvl9pPr>
          </a:lstStyle>
          <a:p>
            <a:pPr eaLnBrk="1" hangingPunct="1"/>
            <a:r>
              <a:rPr lang="en-US" altLang="ja-JP" dirty="0">
                <a:solidFill>
                  <a:srgbClr val="0070C0"/>
                </a:solidFill>
                <a:latin typeface="+mn-lt"/>
                <a:ea typeface="+mn-ea"/>
              </a:rPr>
              <a:t>Regular</a:t>
            </a:r>
            <a:r>
              <a:rPr lang="ja-JP" altLang="en-US" dirty="0">
                <a:solidFill>
                  <a:srgbClr val="0070C0"/>
                </a:solidFill>
                <a:latin typeface="+mn-lt"/>
                <a:ea typeface="+mn-ea"/>
              </a:rPr>
              <a:t> </a:t>
            </a:r>
            <a:r>
              <a:rPr lang="en-US" altLang="ja-JP" dirty="0">
                <a:solidFill>
                  <a:srgbClr val="0070C0"/>
                </a:solidFill>
                <a:latin typeface="+mn-lt"/>
                <a:ea typeface="+mn-ea"/>
              </a:rPr>
              <a:t>networks</a:t>
            </a:r>
          </a:p>
          <a:p>
            <a:pPr eaLnBrk="1" hangingPunct="1"/>
            <a:r>
              <a:rPr lang="en-US" altLang="ja-JP" dirty="0">
                <a:solidFill>
                  <a:srgbClr val="0070C0"/>
                </a:solidFill>
                <a:latin typeface="+mn-lt"/>
                <a:ea typeface="+mn-ea"/>
              </a:rPr>
              <a:t>(Fat-tree, Torus)</a:t>
            </a:r>
          </a:p>
        </p:txBody>
      </p:sp>
      <p:cxnSp>
        <p:nvCxnSpPr>
          <p:cNvPr id="14" name="直線矢印コネクタ 151"/>
          <p:cNvCxnSpPr>
            <a:cxnSpLocks noChangeShapeType="1"/>
          </p:cNvCxnSpPr>
          <p:nvPr/>
        </p:nvCxnSpPr>
        <p:spPr bwMode="auto">
          <a:xfrm flipH="1">
            <a:off x="5579709" y="2292397"/>
            <a:ext cx="648847" cy="413902"/>
          </a:xfrm>
          <a:prstGeom prst="straightConnector1">
            <a:avLst/>
          </a:prstGeom>
          <a:noFill/>
          <a:ln w="2540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23" name="テキスト ボックス 22"/>
          <p:cNvSpPr txBox="1"/>
          <p:nvPr/>
        </p:nvSpPr>
        <p:spPr>
          <a:xfrm>
            <a:off x="1403648" y="6420655"/>
            <a:ext cx="8810513" cy="307777"/>
          </a:xfrm>
          <a:prstGeom prst="rect">
            <a:avLst/>
          </a:prstGeom>
          <a:noFill/>
        </p:spPr>
        <p:txBody>
          <a:bodyPr wrap="square" rtlCol="0">
            <a:spAutoFit/>
          </a:bodyPr>
          <a:lstStyle/>
          <a:p>
            <a:r>
              <a:rPr kumimoji="1" lang="it-IT" altLang="ja-JP" sz="1400" dirty="0"/>
              <a:t>This slide was made by Dr. Kawano</a:t>
            </a:r>
            <a:endParaRPr kumimoji="1" lang="ja-JP" altLang="en-US" sz="1400" dirty="0"/>
          </a:p>
        </p:txBody>
      </p:sp>
      <p:sp>
        <p:nvSpPr>
          <p:cNvPr id="18" name="タイトル 1"/>
          <p:cNvSpPr txBox="1">
            <a:spLocks/>
          </p:cNvSpPr>
          <p:nvPr/>
        </p:nvSpPr>
        <p:spPr bwMode="auto">
          <a:xfrm>
            <a:off x="202404" y="583129"/>
            <a:ext cx="8686800" cy="685800"/>
          </a:xfrm>
          <a:prstGeom prst="rect">
            <a:avLst/>
          </a:prstGeom>
          <a:noFill/>
          <a:ln w="9525">
            <a:noFill/>
            <a:miter lim="800000"/>
            <a:headEnd/>
            <a:tailEnd/>
          </a:ln>
        </p:spPr>
        <p:txBody>
          <a:bodyPr anchor="ctr"/>
          <a:lstStyle/>
          <a:p>
            <a:pPr algn="ctr" eaLnBrk="0" hangingPunct="0">
              <a:defRPr/>
            </a:pPr>
            <a:r>
              <a:rPr lang="en-US" altLang="ja-JP" sz="3200" kern="0" dirty="0"/>
              <a:t>Random topologies</a:t>
            </a:r>
          </a:p>
        </p:txBody>
      </p:sp>
      <p:cxnSp>
        <p:nvCxnSpPr>
          <p:cNvPr id="28" name="直線コネクタ 27"/>
          <p:cNvCxnSpPr/>
          <p:nvPr/>
        </p:nvCxnSpPr>
        <p:spPr>
          <a:xfrm>
            <a:off x="4705350" y="1569937"/>
            <a:ext cx="60960" cy="361935"/>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646173" y="5829624"/>
            <a:ext cx="5769528" cy="523220"/>
          </a:xfrm>
          <a:prstGeom prst="rect">
            <a:avLst/>
          </a:prstGeom>
          <a:solidFill>
            <a:srgbClr val="FFFF00"/>
          </a:solidFill>
        </p:spPr>
        <p:txBody>
          <a:bodyPr wrap="none">
            <a:spAutoFit/>
          </a:bodyPr>
          <a:lstStyle/>
          <a:p>
            <a:r>
              <a:rPr lang="en-US" altLang="ja-JP" sz="2800" u="sng" dirty="0">
                <a:latin typeface="+mn-ea"/>
              </a:rPr>
              <a:t>Hop reduction with small world effect</a:t>
            </a:r>
            <a:endParaRPr lang="ja-JP" altLang="en-US" sz="2800" dirty="0">
              <a:latin typeface="+mn-ea"/>
            </a:endParaRPr>
          </a:p>
        </p:txBody>
      </p:sp>
      <p:sp>
        <p:nvSpPr>
          <p:cNvPr id="29" name="Text Box 9"/>
          <p:cNvSpPr txBox="1">
            <a:spLocks noChangeArrowheads="1"/>
          </p:cNvSpPr>
          <p:nvPr/>
        </p:nvSpPr>
        <p:spPr bwMode="auto">
          <a:xfrm>
            <a:off x="7283671" y="5407509"/>
            <a:ext cx="1830950" cy="461665"/>
          </a:xfrm>
          <a:prstGeom prst="rect">
            <a:avLst/>
          </a:prstGeom>
          <a:noFill/>
          <a:ln w="12700" algn="ctr">
            <a:noFill/>
            <a:miter lim="800000"/>
            <a:headEnd/>
            <a:tailEnd/>
          </a:ln>
        </p:spPr>
        <p:txBody>
          <a:bodyPr wrap="none">
            <a:spAutoFit/>
          </a:bodyPr>
          <a:lstStyle/>
          <a:p>
            <a:pPr>
              <a:defRPr/>
            </a:pPr>
            <a:r>
              <a:rPr lang="en-US" altLang="ja-JP" sz="2400" dirty="0">
                <a:solidFill>
                  <a:schemeClr val="tx1"/>
                </a:solidFill>
                <a:cs typeface="+mn-cs"/>
              </a:rPr>
              <a:t>1,024 nodes</a:t>
            </a:r>
          </a:p>
        </p:txBody>
      </p:sp>
    </p:spTree>
    <p:extLst>
      <p:ext uri="{BB962C8B-B14F-4D97-AF65-F5344CB8AC3E}">
        <p14:creationId xmlns:p14="http://schemas.microsoft.com/office/powerpoint/2010/main" val="4118735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図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60273" y="2414682"/>
            <a:ext cx="2991541" cy="2991541"/>
          </a:xfrm>
          <a:prstGeom prst="rect">
            <a:avLst/>
          </a:prstGeom>
        </p:spPr>
      </p:pic>
      <p:sp>
        <p:nvSpPr>
          <p:cNvPr id="54" name="タイトル 1"/>
          <p:cNvSpPr>
            <a:spLocks noGrp="1"/>
          </p:cNvSpPr>
          <p:nvPr>
            <p:ph type="title"/>
          </p:nvPr>
        </p:nvSpPr>
        <p:spPr>
          <a:xfrm>
            <a:off x="822960" y="286608"/>
            <a:ext cx="7543800" cy="1093909"/>
          </a:xfrm>
        </p:spPr>
        <p:txBody>
          <a:bodyPr/>
          <a:lstStyle/>
          <a:p>
            <a:r>
              <a:rPr lang="en-US" altLang="ja-JP" dirty="0"/>
              <a:t>Slim Fly topology</a:t>
            </a:r>
            <a:endParaRPr kumimoji="1" lang="ja-JP" altLang="en-US" dirty="0"/>
          </a:p>
        </p:txBody>
      </p:sp>
      <p:sp>
        <p:nvSpPr>
          <p:cNvPr id="2" name="スライド番号プレースホルダー 1"/>
          <p:cNvSpPr>
            <a:spLocks noGrp="1"/>
          </p:cNvSpPr>
          <p:nvPr>
            <p:ph type="sldNum" sz="quarter" idx="12"/>
          </p:nvPr>
        </p:nvSpPr>
        <p:spPr/>
        <p:txBody>
          <a:bodyPr/>
          <a:lstStyle/>
          <a:p>
            <a:fld id="{7FD967CD-6310-4CEC-9A33-2C1EF46B6209}" type="slidenum">
              <a:rPr kumimoji="1" lang="ja-JP" altLang="en-US" smtClean="0"/>
              <a:t>58</a:t>
            </a:fld>
            <a:endParaRPr kumimoji="1" lang="ja-JP" altLang="en-US"/>
          </a:p>
        </p:txBody>
      </p:sp>
      <p:sp>
        <p:nvSpPr>
          <p:cNvPr id="9" name="正方形/長方形 8"/>
          <p:cNvSpPr/>
          <p:nvPr/>
        </p:nvSpPr>
        <p:spPr>
          <a:xfrm>
            <a:off x="453492" y="5708935"/>
            <a:ext cx="7981620" cy="584775"/>
          </a:xfrm>
          <a:prstGeom prst="rect">
            <a:avLst/>
          </a:prstGeom>
        </p:spPr>
        <p:txBody>
          <a:bodyPr wrap="square">
            <a:spAutoFit/>
          </a:bodyPr>
          <a:lstStyle/>
          <a:p>
            <a:r>
              <a:rPr lang="en-US" altLang="ja-JP" sz="1600" dirty="0"/>
              <a:t>[5] </a:t>
            </a:r>
            <a:r>
              <a:rPr lang="ja-JP" altLang="en-US" sz="1600" dirty="0"/>
              <a:t>M. Besta and T. Hoefler: “Slim Fly: A Cost Effective Low-Diameter Network Topology”, </a:t>
            </a:r>
            <a:r>
              <a:rPr lang="en-US" altLang="ja-JP" sz="1600" dirty="0"/>
              <a:t>SC’14.</a:t>
            </a:r>
            <a:endParaRPr lang="ja-JP" altLang="en-US" sz="1600" dirty="0"/>
          </a:p>
        </p:txBody>
      </p:sp>
      <p:grpSp>
        <p:nvGrpSpPr>
          <p:cNvPr id="8" name="グループ化 7"/>
          <p:cNvGrpSpPr/>
          <p:nvPr/>
        </p:nvGrpSpPr>
        <p:grpSpPr>
          <a:xfrm>
            <a:off x="1436558" y="2485188"/>
            <a:ext cx="3007744" cy="2662016"/>
            <a:chOff x="2505735" y="1910236"/>
            <a:chExt cx="3867664" cy="3423091"/>
          </a:xfrm>
        </p:grpSpPr>
        <p:sp>
          <p:nvSpPr>
            <p:cNvPr id="3" name="正方形/長方形 2"/>
            <p:cNvSpPr/>
            <p:nvPr/>
          </p:nvSpPr>
          <p:spPr>
            <a:xfrm>
              <a:off x="2505735" y="1910236"/>
              <a:ext cx="3867664" cy="3423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p:cNvGrpSpPr/>
            <p:nvPr/>
          </p:nvGrpSpPr>
          <p:grpSpPr>
            <a:xfrm>
              <a:off x="3376943" y="2598159"/>
              <a:ext cx="695621" cy="635783"/>
              <a:chOff x="1852943" y="602211"/>
              <a:chExt cx="695621" cy="635783"/>
            </a:xfrm>
          </p:grpSpPr>
          <p:sp>
            <p:nvSpPr>
              <p:cNvPr id="10" name="角丸四角形 9"/>
              <p:cNvSpPr/>
              <p:nvPr/>
            </p:nvSpPr>
            <p:spPr>
              <a:xfrm>
                <a:off x="1852943" y="602211"/>
                <a:ext cx="695621" cy="635783"/>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1975638" y="721621"/>
                <a:ext cx="450233" cy="4502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2100443" y="639195"/>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1899821"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2301065"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p:cNvGrpSpPr/>
            <p:nvPr/>
          </p:nvGrpSpPr>
          <p:grpSpPr>
            <a:xfrm>
              <a:off x="4825483" y="2598158"/>
              <a:ext cx="695621" cy="635783"/>
              <a:chOff x="1852943" y="602211"/>
              <a:chExt cx="695621" cy="635783"/>
            </a:xfrm>
          </p:grpSpPr>
          <p:sp>
            <p:nvSpPr>
              <p:cNvPr id="14" name="角丸四角形 13"/>
              <p:cNvSpPr/>
              <p:nvPr/>
            </p:nvSpPr>
            <p:spPr>
              <a:xfrm>
                <a:off x="1852943" y="602211"/>
                <a:ext cx="695621" cy="635783"/>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1975638" y="721621"/>
                <a:ext cx="450233" cy="4502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100443" y="639195"/>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1899821"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2301065"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p:cNvGrpSpPr/>
            <p:nvPr/>
          </p:nvGrpSpPr>
          <p:grpSpPr>
            <a:xfrm>
              <a:off x="3376943" y="3505381"/>
              <a:ext cx="695621" cy="635783"/>
              <a:chOff x="1852943" y="602211"/>
              <a:chExt cx="695621" cy="635783"/>
            </a:xfrm>
          </p:grpSpPr>
          <p:sp>
            <p:nvSpPr>
              <p:cNvPr id="20" name="角丸四角形 19"/>
              <p:cNvSpPr/>
              <p:nvPr/>
            </p:nvSpPr>
            <p:spPr>
              <a:xfrm>
                <a:off x="1852943" y="602211"/>
                <a:ext cx="695621" cy="635783"/>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1975638" y="721621"/>
                <a:ext cx="450233" cy="4502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2100443" y="639195"/>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1899821"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2301065"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 name="グループ化 24"/>
            <p:cNvGrpSpPr/>
            <p:nvPr/>
          </p:nvGrpSpPr>
          <p:grpSpPr>
            <a:xfrm>
              <a:off x="4825483" y="3505380"/>
              <a:ext cx="695621" cy="635783"/>
              <a:chOff x="1852943" y="602211"/>
              <a:chExt cx="695621" cy="635783"/>
            </a:xfrm>
          </p:grpSpPr>
          <p:sp>
            <p:nvSpPr>
              <p:cNvPr id="26" name="角丸四角形 25"/>
              <p:cNvSpPr/>
              <p:nvPr/>
            </p:nvSpPr>
            <p:spPr>
              <a:xfrm>
                <a:off x="1852943" y="602211"/>
                <a:ext cx="695621" cy="635783"/>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a:off x="1975638" y="721621"/>
                <a:ext cx="450233" cy="4502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2100443" y="639195"/>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1899821"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a:off x="2301065"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p:cNvGrpSpPr/>
            <p:nvPr/>
          </p:nvGrpSpPr>
          <p:grpSpPr>
            <a:xfrm>
              <a:off x="3376943" y="4412603"/>
              <a:ext cx="695621" cy="635783"/>
              <a:chOff x="1852943" y="602211"/>
              <a:chExt cx="695621" cy="635783"/>
            </a:xfrm>
          </p:grpSpPr>
          <p:sp>
            <p:nvSpPr>
              <p:cNvPr id="32" name="角丸四角形 31"/>
              <p:cNvSpPr/>
              <p:nvPr/>
            </p:nvSpPr>
            <p:spPr>
              <a:xfrm>
                <a:off x="1852943" y="602211"/>
                <a:ext cx="695621" cy="635783"/>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a:off x="1975638" y="721621"/>
                <a:ext cx="450233" cy="4502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a:off x="2100443" y="639195"/>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1899821"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a:off x="2301065"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p:cNvGrpSpPr/>
            <p:nvPr/>
          </p:nvGrpSpPr>
          <p:grpSpPr>
            <a:xfrm>
              <a:off x="4825483" y="4412602"/>
              <a:ext cx="695621" cy="635783"/>
              <a:chOff x="1852943" y="602211"/>
              <a:chExt cx="695621" cy="635783"/>
            </a:xfrm>
          </p:grpSpPr>
          <p:sp>
            <p:nvSpPr>
              <p:cNvPr id="38" name="角丸四角形 37"/>
              <p:cNvSpPr/>
              <p:nvPr/>
            </p:nvSpPr>
            <p:spPr>
              <a:xfrm>
                <a:off x="1852943" y="602211"/>
                <a:ext cx="695621" cy="635783"/>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a:off x="1975638" y="721621"/>
                <a:ext cx="450233" cy="4502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2100443" y="639195"/>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1899821"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a:off x="2301065" y="971231"/>
                <a:ext cx="200622" cy="200622"/>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44" name="直線コネクタ 43"/>
            <p:cNvCxnSpPr>
              <a:stCxn id="10" idx="3"/>
              <a:endCxn id="14" idx="1"/>
            </p:cNvCxnSpPr>
            <p:nvPr/>
          </p:nvCxnSpPr>
          <p:spPr>
            <a:xfrm flipV="1">
              <a:off x="4072564" y="2916050"/>
              <a:ext cx="752919"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375754" y="2820725"/>
              <a:ext cx="146538" cy="1772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4171759" y="2294269"/>
              <a:ext cx="591492" cy="672810"/>
            </a:xfrm>
            <a:prstGeom prst="rect">
              <a:avLst/>
            </a:prstGeom>
            <a:noFill/>
          </p:spPr>
          <p:txBody>
            <a:bodyPr wrap="square" rtlCol="0">
              <a:spAutoFit/>
            </a:bodyPr>
            <a:lstStyle/>
            <a:p>
              <a:pPr algn="ctr"/>
              <a:r>
                <a:rPr kumimoji="1" lang="en-US" altLang="ja-JP" sz="2800" dirty="0">
                  <a:latin typeface="Times New Roman" panose="02020603050405020304" pitchFamily="18" charset="0"/>
                  <a:cs typeface="Times New Roman" panose="02020603050405020304" pitchFamily="18" charset="0"/>
                </a:rPr>
                <a:t>3</a:t>
              </a:r>
              <a:endParaRPr kumimoji="1" lang="ja-JP" altLang="en-US" sz="2800" dirty="0">
                <a:latin typeface="Times New Roman" panose="02020603050405020304" pitchFamily="18" charset="0"/>
                <a:cs typeface="Times New Roman" panose="02020603050405020304" pitchFamily="18" charset="0"/>
              </a:endParaRPr>
            </a:p>
          </p:txBody>
        </p:sp>
        <p:cxnSp>
          <p:nvCxnSpPr>
            <p:cNvPr id="49" name="直線コネクタ 48"/>
            <p:cNvCxnSpPr>
              <a:stCxn id="20" idx="3"/>
              <a:endCxn id="26" idx="1"/>
            </p:cNvCxnSpPr>
            <p:nvPr/>
          </p:nvCxnSpPr>
          <p:spPr>
            <a:xfrm flipV="1">
              <a:off x="4072564" y="3823272"/>
              <a:ext cx="752919"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a:stCxn id="32" idx="3"/>
              <a:endCxn id="38" idx="1"/>
            </p:cNvCxnSpPr>
            <p:nvPr/>
          </p:nvCxnSpPr>
          <p:spPr>
            <a:xfrm flipV="1">
              <a:off x="4072564" y="4730494"/>
              <a:ext cx="752919"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a:stCxn id="10" idx="3"/>
              <a:endCxn id="26" idx="1"/>
            </p:cNvCxnSpPr>
            <p:nvPr/>
          </p:nvCxnSpPr>
          <p:spPr>
            <a:xfrm>
              <a:off x="4072564" y="2916051"/>
              <a:ext cx="752919" cy="9072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10" idx="3"/>
              <a:endCxn id="38" idx="1"/>
            </p:cNvCxnSpPr>
            <p:nvPr/>
          </p:nvCxnSpPr>
          <p:spPr>
            <a:xfrm>
              <a:off x="4072564" y="2916051"/>
              <a:ext cx="752919" cy="181444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a:stCxn id="20" idx="3"/>
              <a:endCxn id="38" idx="1"/>
            </p:cNvCxnSpPr>
            <p:nvPr/>
          </p:nvCxnSpPr>
          <p:spPr>
            <a:xfrm>
              <a:off x="4072564" y="3823273"/>
              <a:ext cx="752919" cy="9072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a:stCxn id="20" idx="3"/>
              <a:endCxn id="14" idx="1"/>
            </p:cNvCxnSpPr>
            <p:nvPr/>
          </p:nvCxnSpPr>
          <p:spPr>
            <a:xfrm flipV="1">
              <a:off x="4072564" y="2916050"/>
              <a:ext cx="752919" cy="90722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32" idx="3"/>
              <a:endCxn id="14" idx="1"/>
            </p:cNvCxnSpPr>
            <p:nvPr/>
          </p:nvCxnSpPr>
          <p:spPr>
            <a:xfrm flipV="1">
              <a:off x="4072564" y="2916050"/>
              <a:ext cx="752919" cy="18144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a:stCxn id="32" idx="3"/>
              <a:endCxn id="26" idx="1"/>
            </p:cNvCxnSpPr>
            <p:nvPr/>
          </p:nvCxnSpPr>
          <p:spPr>
            <a:xfrm flipV="1">
              <a:off x="4072564" y="3823272"/>
              <a:ext cx="752919" cy="90722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 name="テキスト ボックス 52"/>
          <p:cNvSpPr txBox="1"/>
          <p:nvPr/>
        </p:nvSpPr>
        <p:spPr>
          <a:xfrm>
            <a:off x="2036924" y="5147204"/>
            <a:ext cx="1903705" cy="369332"/>
          </a:xfrm>
          <a:prstGeom prst="rect">
            <a:avLst/>
          </a:prstGeom>
          <a:noFill/>
        </p:spPr>
        <p:txBody>
          <a:bodyPr wrap="square" rtlCol="0">
            <a:spAutoFit/>
          </a:bodyPr>
          <a:lstStyle/>
          <a:p>
            <a:pPr algn="ctr"/>
            <a:r>
              <a:rPr lang="en-US" altLang="ja-JP" dirty="0"/>
              <a:t>(</a:t>
            </a:r>
            <a:r>
              <a:rPr kumimoji="1" lang="en-US" altLang="ja-JP" dirty="0"/>
              <a:t>n=18, d=5)</a:t>
            </a:r>
            <a:endParaRPr kumimoji="1" lang="ja-JP" altLang="en-US" dirty="0"/>
          </a:p>
        </p:txBody>
      </p:sp>
      <p:sp>
        <p:nvSpPr>
          <p:cNvPr id="71" name="テキスト ボックス 70"/>
          <p:cNvSpPr txBox="1"/>
          <p:nvPr/>
        </p:nvSpPr>
        <p:spPr>
          <a:xfrm>
            <a:off x="5304192" y="5119416"/>
            <a:ext cx="1903705" cy="369332"/>
          </a:xfrm>
          <a:prstGeom prst="rect">
            <a:avLst/>
          </a:prstGeom>
          <a:noFill/>
        </p:spPr>
        <p:txBody>
          <a:bodyPr wrap="square" rtlCol="0">
            <a:spAutoFit/>
          </a:bodyPr>
          <a:lstStyle/>
          <a:p>
            <a:pPr algn="ctr"/>
            <a:r>
              <a:rPr lang="en-US" altLang="ja-JP" dirty="0"/>
              <a:t>(</a:t>
            </a:r>
            <a:r>
              <a:rPr kumimoji="1" lang="en-US" altLang="ja-JP" dirty="0"/>
              <a:t>n=50, d=7)</a:t>
            </a:r>
            <a:endParaRPr kumimoji="1" lang="ja-JP" altLang="en-US" dirty="0"/>
          </a:p>
        </p:txBody>
      </p:sp>
      <p:sp>
        <p:nvSpPr>
          <p:cNvPr id="72" name="コンテンツ プレースホルダー 2"/>
          <p:cNvSpPr>
            <a:spLocks noGrp="1"/>
          </p:cNvSpPr>
          <p:nvPr>
            <p:ph idx="1"/>
          </p:nvPr>
        </p:nvSpPr>
        <p:spPr>
          <a:xfrm>
            <a:off x="721360" y="1320773"/>
            <a:ext cx="7711439" cy="1381870"/>
          </a:xfrm>
        </p:spPr>
        <p:txBody>
          <a:bodyPr>
            <a:noAutofit/>
          </a:bodyPr>
          <a:lstStyle/>
          <a:p>
            <a:r>
              <a:rPr lang="en-US" altLang="ja-JP" sz="2400" dirty="0"/>
              <a:t>Low diameter cost effective network</a:t>
            </a:r>
            <a:endParaRPr lang="en-US" altLang="ja-JP" sz="2400" dirty="0">
              <a:solidFill>
                <a:schemeClr val="tx1"/>
              </a:solidFill>
            </a:endParaRPr>
          </a:p>
          <a:p>
            <a:pPr lvl="1"/>
            <a:r>
              <a:rPr lang="en-US" altLang="ja-JP" sz="2000" dirty="0">
                <a:solidFill>
                  <a:srgbClr val="00B0F0"/>
                </a:solidFill>
              </a:rPr>
              <a:t>Diameter is 2, semi-optimal</a:t>
            </a:r>
            <a:endParaRPr lang="en-US" altLang="ja-JP" sz="1800" dirty="0">
              <a:solidFill>
                <a:schemeClr val="tx1"/>
              </a:solidFill>
            </a:endParaRPr>
          </a:p>
          <a:p>
            <a:pPr lvl="1"/>
            <a:r>
              <a:rPr lang="en-US" altLang="ja-JP" sz="2000" dirty="0">
                <a:sym typeface="Wingdings" panose="05000000000000000000" pitchFamily="2" charset="2"/>
              </a:rPr>
              <a:t>Built with a limited size</a:t>
            </a:r>
            <a:endParaRPr lang="en-US" altLang="ja-JP" sz="2000" dirty="0">
              <a:solidFill>
                <a:schemeClr val="tx1"/>
              </a:solidFill>
            </a:endParaRPr>
          </a:p>
        </p:txBody>
      </p:sp>
    </p:spTree>
    <p:extLst>
      <p:ext uri="{BB962C8B-B14F-4D97-AF65-F5344CB8AC3E}">
        <p14:creationId xmlns:p14="http://schemas.microsoft.com/office/powerpoint/2010/main" val="30516923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ja-JP"/>
              <a:t>Exercise</a:t>
            </a:r>
          </a:p>
        </p:txBody>
      </p:sp>
      <p:sp>
        <p:nvSpPr>
          <p:cNvPr id="60419" name="Rectangle 3"/>
          <p:cNvSpPr>
            <a:spLocks noGrp="1" noChangeArrowheads="1"/>
          </p:cNvSpPr>
          <p:nvPr>
            <p:ph type="body" idx="1"/>
          </p:nvPr>
        </p:nvSpPr>
        <p:spPr>
          <a:xfrm>
            <a:off x="457200" y="1600200"/>
            <a:ext cx="8291513" cy="4565650"/>
          </a:xfrm>
        </p:spPr>
        <p:txBody>
          <a:bodyPr/>
          <a:lstStyle/>
          <a:p>
            <a:pPr eaLnBrk="1" hangingPunct="1"/>
            <a:r>
              <a:rPr lang="en-US" altLang="ja-JP"/>
              <a:t>Every path between source and destination is determined with the destination routing in Omega network. Prove (or explain) the above theory in Omega network with 8-input/output.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ja-JP"/>
              <a:t>Blocking Networks</a:t>
            </a:r>
          </a:p>
        </p:txBody>
      </p:sp>
      <p:sp>
        <p:nvSpPr>
          <p:cNvPr id="10243" name="Rectangle 3"/>
          <p:cNvSpPr>
            <a:spLocks noGrp="1" noChangeArrowheads="1"/>
          </p:cNvSpPr>
          <p:nvPr>
            <p:ph type="body" idx="1"/>
          </p:nvPr>
        </p:nvSpPr>
        <p:spPr/>
        <p:txBody>
          <a:bodyPr/>
          <a:lstStyle/>
          <a:p>
            <a:pPr eaLnBrk="1" hangingPunct="1"/>
            <a:r>
              <a:rPr lang="en-US" altLang="ja-JP" dirty="0"/>
              <a:t>Standard Nlog</a:t>
            </a:r>
            <a:r>
              <a:rPr lang="en-US" altLang="ja-JP" baseline="-25000" dirty="0"/>
              <a:t>2</a:t>
            </a:r>
            <a:r>
              <a:rPr lang="en-US" altLang="ja-JP" dirty="0"/>
              <a:t>N networks</a:t>
            </a:r>
          </a:p>
          <a:p>
            <a:pPr lvl="1" eaLnBrk="1" hangingPunct="1"/>
            <a:r>
              <a:rPr lang="en-US" altLang="ja-JP" dirty="0"/>
              <a:t>Omega network</a:t>
            </a:r>
          </a:p>
          <a:p>
            <a:pPr lvl="1" eaLnBrk="1" hangingPunct="1"/>
            <a:r>
              <a:rPr lang="en-US" altLang="ja-JP" dirty="0"/>
              <a:t>Generalized</a:t>
            </a:r>
            <a:r>
              <a:rPr lang="ja-JP" altLang="en-US" dirty="0"/>
              <a:t>　</a:t>
            </a:r>
            <a:r>
              <a:rPr lang="en-US" altLang="ja-JP" dirty="0"/>
              <a:t>Cube</a:t>
            </a:r>
          </a:p>
          <a:p>
            <a:pPr lvl="1" eaLnBrk="1" hangingPunct="1"/>
            <a:r>
              <a:rPr lang="en-US" altLang="ja-JP" dirty="0"/>
              <a:t>Baseline</a:t>
            </a:r>
          </a:p>
          <a:p>
            <a:pPr eaLnBrk="1" hangingPunct="1"/>
            <a:r>
              <a:rPr lang="en-US" altLang="ja-JP" sz="2600" dirty="0"/>
              <a:t>Pass through ratio (throughput) is the same.</a:t>
            </a:r>
          </a:p>
          <a:p>
            <a:pPr eaLnBrk="1" hangingPunct="1"/>
            <a:r>
              <a:rPr lang="en-US" altLang="ja-JP" dirty="0"/>
              <a:t>Π-network</a:t>
            </a:r>
          </a:p>
          <a:p>
            <a:pPr eaLnBrk="1" hangingPunct="1"/>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152400"/>
            <a:ext cx="7772400" cy="990600"/>
          </a:xfrm>
        </p:spPr>
        <p:txBody>
          <a:bodyPr/>
          <a:lstStyle/>
          <a:p>
            <a:pPr eaLnBrk="1" hangingPunct="1"/>
            <a:r>
              <a:rPr lang="en-US" altLang="ja-JP"/>
              <a:t>Omega network</a:t>
            </a:r>
          </a:p>
        </p:txBody>
      </p:sp>
      <p:sp>
        <p:nvSpPr>
          <p:cNvPr id="11267" name="Rectangle 3"/>
          <p:cNvSpPr>
            <a:spLocks noGrp="1" noChangeArrowheads="1"/>
          </p:cNvSpPr>
          <p:nvPr>
            <p:ph type="body" idx="1"/>
          </p:nvPr>
        </p:nvSpPr>
        <p:spPr>
          <a:xfrm>
            <a:off x="457200" y="5291138"/>
            <a:ext cx="7875588" cy="839787"/>
          </a:xfrm>
        </p:spPr>
        <p:txBody>
          <a:bodyPr/>
          <a:lstStyle/>
          <a:p>
            <a:pPr eaLnBrk="1" hangingPunct="1">
              <a:lnSpc>
                <a:spcPct val="90000"/>
              </a:lnSpc>
            </a:pPr>
            <a:r>
              <a:rPr lang="en-US" altLang="ja-JP" sz="2600" dirty="0"/>
              <a:t>The number of switching element </a:t>
            </a:r>
            <a:r>
              <a:rPr lang="ja-JP" altLang="en-US" sz="2600" dirty="0"/>
              <a:t>（２ｘ２</a:t>
            </a:r>
            <a:r>
              <a:rPr lang="en-US" altLang="ja-JP" sz="2600" dirty="0"/>
              <a:t>, in this case</a:t>
            </a:r>
            <a:r>
              <a:rPr lang="ja-JP" altLang="en-US" sz="2600" dirty="0"/>
              <a:t>） </a:t>
            </a:r>
            <a:r>
              <a:rPr lang="en-US" altLang="ja-JP" sz="2600" dirty="0"/>
              <a:t>is </a:t>
            </a:r>
            <a:r>
              <a:rPr lang="ja-JP" altLang="en-US" sz="2600" dirty="0"/>
              <a:t>１／２・</a:t>
            </a:r>
            <a:r>
              <a:rPr lang="en-US" altLang="ja-JP" sz="2600" dirty="0"/>
              <a:t>N</a:t>
            </a:r>
            <a:r>
              <a:rPr lang="ja-JP" altLang="en-US" sz="2600" dirty="0"/>
              <a:t>ｘ</a:t>
            </a:r>
            <a:r>
              <a:rPr lang="en-US" altLang="ja-JP" sz="2600" dirty="0"/>
              <a:t>log</a:t>
            </a:r>
            <a:r>
              <a:rPr lang="en-US" altLang="ja-JP" sz="2600" baseline="-25000" dirty="0"/>
              <a:t>2</a:t>
            </a:r>
            <a:r>
              <a:rPr lang="en-US" altLang="ja-JP" sz="2600" dirty="0"/>
              <a:t>N</a:t>
            </a:r>
          </a:p>
        </p:txBody>
      </p:sp>
      <p:grpSp>
        <p:nvGrpSpPr>
          <p:cNvPr id="11268" name="Group 124"/>
          <p:cNvGrpSpPr>
            <a:grpSpLocks/>
          </p:cNvGrpSpPr>
          <p:nvPr/>
        </p:nvGrpSpPr>
        <p:grpSpPr bwMode="auto">
          <a:xfrm>
            <a:off x="1219200" y="1371600"/>
            <a:ext cx="6965950" cy="3886200"/>
            <a:chOff x="336" y="864"/>
            <a:chExt cx="4388" cy="2448"/>
          </a:xfrm>
        </p:grpSpPr>
        <p:grpSp>
          <p:nvGrpSpPr>
            <p:cNvPr id="11269" name="Group 4"/>
            <p:cNvGrpSpPr>
              <a:grpSpLocks/>
            </p:cNvGrpSpPr>
            <p:nvPr/>
          </p:nvGrpSpPr>
          <p:grpSpPr bwMode="auto">
            <a:xfrm>
              <a:off x="1536" y="864"/>
              <a:ext cx="480" cy="2400"/>
              <a:chOff x="1152" y="1008"/>
              <a:chExt cx="480" cy="2400"/>
            </a:xfrm>
          </p:grpSpPr>
          <p:grpSp>
            <p:nvGrpSpPr>
              <p:cNvPr id="11365" name="Group 5"/>
              <p:cNvGrpSpPr>
                <a:grpSpLocks/>
              </p:cNvGrpSpPr>
              <p:nvPr/>
            </p:nvGrpSpPr>
            <p:grpSpPr bwMode="auto">
              <a:xfrm>
                <a:off x="1152" y="1008"/>
                <a:ext cx="480" cy="528"/>
                <a:chOff x="1152" y="1056"/>
                <a:chExt cx="480" cy="528"/>
              </a:xfrm>
            </p:grpSpPr>
            <p:sp>
              <p:nvSpPr>
                <p:cNvPr id="11384" name="Rectangle 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85" name="Line 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86" name="Line 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87" name="Line 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88" name="Line 1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66" name="Group 11"/>
              <p:cNvGrpSpPr>
                <a:grpSpLocks/>
              </p:cNvGrpSpPr>
              <p:nvPr/>
            </p:nvGrpSpPr>
            <p:grpSpPr bwMode="auto">
              <a:xfrm>
                <a:off x="1152" y="1632"/>
                <a:ext cx="480" cy="528"/>
                <a:chOff x="1152" y="1056"/>
                <a:chExt cx="480" cy="528"/>
              </a:xfrm>
            </p:grpSpPr>
            <p:sp>
              <p:nvSpPr>
                <p:cNvPr id="11379" name="Rectangle 1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80" name="Line 1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81" name="Line 1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82" name="Line 1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83" name="Line 1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67" name="Group 17"/>
              <p:cNvGrpSpPr>
                <a:grpSpLocks/>
              </p:cNvGrpSpPr>
              <p:nvPr/>
            </p:nvGrpSpPr>
            <p:grpSpPr bwMode="auto">
              <a:xfrm>
                <a:off x="1152" y="2256"/>
                <a:ext cx="480" cy="528"/>
                <a:chOff x="1152" y="1056"/>
                <a:chExt cx="480" cy="528"/>
              </a:xfrm>
            </p:grpSpPr>
            <p:sp>
              <p:nvSpPr>
                <p:cNvPr id="11374" name="Rectangle 1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75" name="Line 1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76" name="Line 2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77" name="Line 2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78" name="Line 2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68" name="Group 23"/>
              <p:cNvGrpSpPr>
                <a:grpSpLocks/>
              </p:cNvGrpSpPr>
              <p:nvPr/>
            </p:nvGrpSpPr>
            <p:grpSpPr bwMode="auto">
              <a:xfrm>
                <a:off x="1152" y="2880"/>
                <a:ext cx="480" cy="528"/>
                <a:chOff x="1152" y="1056"/>
                <a:chExt cx="480" cy="528"/>
              </a:xfrm>
            </p:grpSpPr>
            <p:sp>
              <p:nvSpPr>
                <p:cNvPr id="11369" name="Rectangle 2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70" name="Line 2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71" name="Line 2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72" name="Line 2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73" name="Line 2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1270" name="Group 29"/>
            <p:cNvGrpSpPr>
              <a:grpSpLocks/>
            </p:cNvGrpSpPr>
            <p:nvPr/>
          </p:nvGrpSpPr>
          <p:grpSpPr bwMode="auto">
            <a:xfrm>
              <a:off x="3744" y="864"/>
              <a:ext cx="480" cy="2400"/>
              <a:chOff x="1152" y="1008"/>
              <a:chExt cx="480" cy="2400"/>
            </a:xfrm>
          </p:grpSpPr>
          <p:grpSp>
            <p:nvGrpSpPr>
              <p:cNvPr id="11341" name="Group 30"/>
              <p:cNvGrpSpPr>
                <a:grpSpLocks/>
              </p:cNvGrpSpPr>
              <p:nvPr/>
            </p:nvGrpSpPr>
            <p:grpSpPr bwMode="auto">
              <a:xfrm>
                <a:off x="1152" y="1008"/>
                <a:ext cx="480" cy="528"/>
                <a:chOff x="1152" y="1056"/>
                <a:chExt cx="480" cy="528"/>
              </a:xfrm>
            </p:grpSpPr>
            <p:sp>
              <p:nvSpPr>
                <p:cNvPr id="11360" name="Rectangle 31"/>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61" name="Line 32"/>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62" name="Line 33"/>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63" name="Line 34"/>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64" name="Line 35"/>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42" name="Group 36"/>
              <p:cNvGrpSpPr>
                <a:grpSpLocks/>
              </p:cNvGrpSpPr>
              <p:nvPr/>
            </p:nvGrpSpPr>
            <p:grpSpPr bwMode="auto">
              <a:xfrm>
                <a:off x="1152" y="1632"/>
                <a:ext cx="480" cy="528"/>
                <a:chOff x="1152" y="1056"/>
                <a:chExt cx="480" cy="528"/>
              </a:xfrm>
            </p:grpSpPr>
            <p:sp>
              <p:nvSpPr>
                <p:cNvPr id="11355" name="Rectangle 3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56" name="Line 3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57" name="Line 3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58" name="Line 4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59" name="Line 4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43" name="Group 42"/>
              <p:cNvGrpSpPr>
                <a:grpSpLocks/>
              </p:cNvGrpSpPr>
              <p:nvPr/>
            </p:nvGrpSpPr>
            <p:grpSpPr bwMode="auto">
              <a:xfrm>
                <a:off x="1152" y="2256"/>
                <a:ext cx="480" cy="528"/>
                <a:chOff x="1152" y="1056"/>
                <a:chExt cx="480" cy="528"/>
              </a:xfrm>
            </p:grpSpPr>
            <p:sp>
              <p:nvSpPr>
                <p:cNvPr id="11350" name="Rectangle 4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51" name="Line 4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52" name="Line 4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53" name="Line 4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54" name="Line 4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44" name="Group 48"/>
              <p:cNvGrpSpPr>
                <a:grpSpLocks/>
              </p:cNvGrpSpPr>
              <p:nvPr/>
            </p:nvGrpSpPr>
            <p:grpSpPr bwMode="auto">
              <a:xfrm>
                <a:off x="1152" y="2880"/>
                <a:ext cx="480" cy="528"/>
                <a:chOff x="1152" y="1056"/>
                <a:chExt cx="480" cy="528"/>
              </a:xfrm>
            </p:grpSpPr>
            <p:sp>
              <p:nvSpPr>
                <p:cNvPr id="11345" name="Rectangle 4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46" name="Line 5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47" name="Line 5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48" name="Line 5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49" name="Line 5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1271" name="Group 54"/>
            <p:cNvGrpSpPr>
              <a:grpSpLocks/>
            </p:cNvGrpSpPr>
            <p:nvPr/>
          </p:nvGrpSpPr>
          <p:grpSpPr bwMode="auto">
            <a:xfrm>
              <a:off x="2640" y="864"/>
              <a:ext cx="480" cy="2400"/>
              <a:chOff x="1152" y="1008"/>
              <a:chExt cx="480" cy="2400"/>
            </a:xfrm>
          </p:grpSpPr>
          <p:grpSp>
            <p:nvGrpSpPr>
              <p:cNvPr id="11317" name="Group 55"/>
              <p:cNvGrpSpPr>
                <a:grpSpLocks/>
              </p:cNvGrpSpPr>
              <p:nvPr/>
            </p:nvGrpSpPr>
            <p:grpSpPr bwMode="auto">
              <a:xfrm>
                <a:off x="1152" y="1008"/>
                <a:ext cx="480" cy="528"/>
                <a:chOff x="1152" y="1056"/>
                <a:chExt cx="480" cy="528"/>
              </a:xfrm>
            </p:grpSpPr>
            <p:sp>
              <p:nvSpPr>
                <p:cNvPr id="11336" name="Rectangle 56"/>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37" name="Line 57"/>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38" name="Line 58"/>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39" name="Line 59"/>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40" name="Line 60"/>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18" name="Group 61"/>
              <p:cNvGrpSpPr>
                <a:grpSpLocks/>
              </p:cNvGrpSpPr>
              <p:nvPr/>
            </p:nvGrpSpPr>
            <p:grpSpPr bwMode="auto">
              <a:xfrm>
                <a:off x="1152" y="1632"/>
                <a:ext cx="480" cy="528"/>
                <a:chOff x="1152" y="1056"/>
                <a:chExt cx="480" cy="528"/>
              </a:xfrm>
            </p:grpSpPr>
            <p:sp>
              <p:nvSpPr>
                <p:cNvPr id="11331" name="Rectangle 6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32" name="Line 6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33" name="Line 6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34" name="Line 6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35" name="Line 6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19" name="Group 67"/>
              <p:cNvGrpSpPr>
                <a:grpSpLocks/>
              </p:cNvGrpSpPr>
              <p:nvPr/>
            </p:nvGrpSpPr>
            <p:grpSpPr bwMode="auto">
              <a:xfrm>
                <a:off x="1152" y="2256"/>
                <a:ext cx="480" cy="528"/>
                <a:chOff x="1152" y="1056"/>
                <a:chExt cx="480" cy="528"/>
              </a:xfrm>
            </p:grpSpPr>
            <p:sp>
              <p:nvSpPr>
                <p:cNvPr id="11326" name="Rectangle 6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27" name="Line 6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28" name="Line 7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29" name="Line 7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30" name="Line 7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320" name="Group 73"/>
              <p:cNvGrpSpPr>
                <a:grpSpLocks/>
              </p:cNvGrpSpPr>
              <p:nvPr/>
            </p:nvGrpSpPr>
            <p:grpSpPr bwMode="auto">
              <a:xfrm>
                <a:off x="1152" y="2880"/>
                <a:ext cx="480" cy="528"/>
                <a:chOff x="1152" y="1056"/>
                <a:chExt cx="480" cy="528"/>
              </a:xfrm>
            </p:grpSpPr>
            <p:sp>
              <p:nvSpPr>
                <p:cNvPr id="11321" name="Rectangle 7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322" name="Line 7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23" name="Line 7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24" name="Line 7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25" name="Line 7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1272" name="Group 79"/>
            <p:cNvGrpSpPr>
              <a:grpSpLocks/>
            </p:cNvGrpSpPr>
            <p:nvPr/>
          </p:nvGrpSpPr>
          <p:grpSpPr bwMode="auto">
            <a:xfrm>
              <a:off x="2016" y="1008"/>
              <a:ext cx="624" cy="2112"/>
              <a:chOff x="2016" y="1008"/>
              <a:chExt cx="624" cy="2112"/>
            </a:xfrm>
          </p:grpSpPr>
          <p:sp>
            <p:nvSpPr>
              <p:cNvPr id="11309" name="Line 8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10" name="Line 8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11" name="Line 8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12" name="Line 8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13" name="Line 8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14" name="Line 8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15" name="Line 8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16" name="Line 8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273" name="Group 88"/>
            <p:cNvGrpSpPr>
              <a:grpSpLocks/>
            </p:cNvGrpSpPr>
            <p:nvPr/>
          </p:nvGrpSpPr>
          <p:grpSpPr bwMode="auto">
            <a:xfrm>
              <a:off x="3120" y="1008"/>
              <a:ext cx="624" cy="2112"/>
              <a:chOff x="2016" y="1008"/>
              <a:chExt cx="624" cy="2112"/>
            </a:xfrm>
          </p:grpSpPr>
          <p:sp>
            <p:nvSpPr>
              <p:cNvPr id="11301" name="Line 8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2" name="Line 9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3" name="Line 9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4" name="Line 9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5" name="Line 9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6" name="Line 9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7" name="Line 9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8" name="Line 9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274" name="Group 97"/>
            <p:cNvGrpSpPr>
              <a:grpSpLocks/>
            </p:cNvGrpSpPr>
            <p:nvPr/>
          </p:nvGrpSpPr>
          <p:grpSpPr bwMode="auto">
            <a:xfrm>
              <a:off x="912" y="1008"/>
              <a:ext cx="624" cy="2112"/>
              <a:chOff x="2016" y="1008"/>
              <a:chExt cx="624" cy="2112"/>
            </a:xfrm>
          </p:grpSpPr>
          <p:sp>
            <p:nvSpPr>
              <p:cNvPr id="11293" name="Line 98"/>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4" name="Line 99"/>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5" name="Line 100"/>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6" name="Line 101"/>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7" name="Line 102"/>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8" name="Line 103"/>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299" name="Line 104"/>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300" name="Line 105"/>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1275" name="Group 106"/>
            <p:cNvGrpSpPr>
              <a:grpSpLocks/>
            </p:cNvGrpSpPr>
            <p:nvPr/>
          </p:nvGrpSpPr>
          <p:grpSpPr bwMode="auto">
            <a:xfrm>
              <a:off x="336" y="864"/>
              <a:ext cx="404" cy="2400"/>
              <a:chOff x="336" y="864"/>
              <a:chExt cx="404" cy="2400"/>
            </a:xfrm>
          </p:grpSpPr>
          <p:sp>
            <p:nvSpPr>
              <p:cNvPr id="11285" name="Text Box 10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1286" name="Text Box 10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1287" name="Text Box 10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1288" name="Text Box 11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1289" name="Text Box 11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1290" name="Text Box 11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1291" name="Text Box 11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1292" name="Text Box 11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11276" name="Group 115"/>
            <p:cNvGrpSpPr>
              <a:grpSpLocks/>
            </p:cNvGrpSpPr>
            <p:nvPr/>
          </p:nvGrpSpPr>
          <p:grpSpPr bwMode="auto">
            <a:xfrm>
              <a:off x="4320" y="912"/>
              <a:ext cx="404" cy="2400"/>
              <a:chOff x="336" y="864"/>
              <a:chExt cx="404" cy="2400"/>
            </a:xfrm>
          </p:grpSpPr>
          <p:sp>
            <p:nvSpPr>
              <p:cNvPr id="11277" name="Text Box 116"/>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1278" name="Text Box 117"/>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1279" name="Text Box 118"/>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1280" name="Text Box 119"/>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1281" name="Text Box 120"/>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1282" name="Text Box 121"/>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1283" name="Text Box 122"/>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1284" name="Text Box 123"/>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a:t>Perfect</a:t>
            </a:r>
            <a:r>
              <a:rPr lang="ja-JP" altLang="en-US"/>
              <a:t>　</a:t>
            </a:r>
            <a:r>
              <a:rPr lang="en-US" altLang="ja-JP"/>
              <a:t>Shuffle</a:t>
            </a:r>
          </a:p>
        </p:txBody>
      </p:sp>
      <p:sp>
        <p:nvSpPr>
          <p:cNvPr id="12291" name="Rectangle 3"/>
          <p:cNvSpPr>
            <a:spLocks noGrp="1" noChangeArrowheads="1"/>
          </p:cNvSpPr>
          <p:nvPr>
            <p:ph type="body" idx="1"/>
          </p:nvPr>
        </p:nvSpPr>
        <p:spPr>
          <a:xfrm>
            <a:off x="1173163" y="1981200"/>
            <a:ext cx="7970837" cy="762000"/>
          </a:xfrm>
        </p:spPr>
        <p:txBody>
          <a:bodyPr/>
          <a:lstStyle/>
          <a:p>
            <a:pPr eaLnBrk="1" hangingPunct="1"/>
            <a:r>
              <a:rPr lang="en-US" altLang="ja-JP"/>
              <a:t>Rotate to left</a:t>
            </a:r>
          </a:p>
        </p:txBody>
      </p:sp>
      <p:sp>
        <p:nvSpPr>
          <p:cNvPr id="12292" name="Text Box 4"/>
          <p:cNvSpPr txBox="1">
            <a:spLocks noChangeArrowheads="1"/>
          </p:cNvSpPr>
          <p:nvPr/>
        </p:nvSpPr>
        <p:spPr bwMode="auto">
          <a:xfrm>
            <a:off x="2590800" y="3124200"/>
            <a:ext cx="808038"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０００</a:t>
            </a:r>
          </a:p>
          <a:p>
            <a:pPr eaLnBrk="1" hangingPunct="1"/>
            <a:r>
              <a:rPr lang="ja-JP" altLang="en-US" sz="2400">
                <a:latin typeface="Times New Roman" panose="02020603050405020304" pitchFamily="18" charset="0"/>
              </a:rPr>
              <a:t>００１</a:t>
            </a:r>
          </a:p>
          <a:p>
            <a:pPr eaLnBrk="1" hangingPunct="1"/>
            <a:r>
              <a:rPr lang="ja-JP" altLang="en-US" sz="2400">
                <a:latin typeface="Times New Roman" panose="02020603050405020304" pitchFamily="18" charset="0"/>
              </a:rPr>
              <a:t>０１０</a:t>
            </a:r>
          </a:p>
          <a:p>
            <a:pPr eaLnBrk="1" hangingPunct="1"/>
            <a:r>
              <a:rPr lang="ja-JP" altLang="en-US" sz="2400">
                <a:latin typeface="Times New Roman" panose="02020603050405020304" pitchFamily="18" charset="0"/>
              </a:rPr>
              <a:t>０１１</a:t>
            </a:r>
          </a:p>
          <a:p>
            <a:pPr eaLnBrk="1" hangingPunct="1"/>
            <a:r>
              <a:rPr lang="ja-JP" altLang="en-US" sz="2400">
                <a:latin typeface="Times New Roman" panose="02020603050405020304" pitchFamily="18" charset="0"/>
              </a:rPr>
              <a:t>１００</a:t>
            </a:r>
          </a:p>
          <a:p>
            <a:pPr eaLnBrk="1" hangingPunct="1"/>
            <a:r>
              <a:rPr lang="ja-JP" altLang="en-US" sz="2400">
                <a:latin typeface="Times New Roman" panose="02020603050405020304" pitchFamily="18" charset="0"/>
              </a:rPr>
              <a:t>１０１</a:t>
            </a:r>
          </a:p>
          <a:p>
            <a:pPr eaLnBrk="1" hangingPunct="1"/>
            <a:r>
              <a:rPr lang="ja-JP" altLang="en-US" sz="2400">
                <a:latin typeface="Times New Roman" panose="02020603050405020304" pitchFamily="18" charset="0"/>
              </a:rPr>
              <a:t>１１０</a:t>
            </a:r>
          </a:p>
          <a:p>
            <a:pPr eaLnBrk="1" hangingPunct="1"/>
            <a:r>
              <a:rPr lang="ja-JP" altLang="en-US" sz="2400">
                <a:latin typeface="Times New Roman" panose="02020603050405020304" pitchFamily="18" charset="0"/>
              </a:rPr>
              <a:t>１１１</a:t>
            </a:r>
          </a:p>
        </p:txBody>
      </p:sp>
      <p:grpSp>
        <p:nvGrpSpPr>
          <p:cNvPr id="91145" name="Group 9"/>
          <p:cNvGrpSpPr>
            <a:grpSpLocks/>
          </p:cNvGrpSpPr>
          <p:nvPr/>
        </p:nvGrpSpPr>
        <p:grpSpPr bwMode="auto">
          <a:xfrm>
            <a:off x="3733800" y="3124200"/>
            <a:ext cx="1874838" cy="3013075"/>
            <a:chOff x="2352" y="1968"/>
            <a:chExt cx="1181" cy="1898"/>
          </a:xfrm>
        </p:grpSpPr>
        <p:sp>
          <p:nvSpPr>
            <p:cNvPr id="12296" name="Text Box 5"/>
            <p:cNvSpPr txBox="1">
              <a:spLocks noChangeArrowheads="1"/>
            </p:cNvSpPr>
            <p:nvPr/>
          </p:nvSpPr>
          <p:spPr bwMode="auto">
            <a:xfrm>
              <a:off x="3024" y="1968"/>
              <a:ext cx="509" cy="1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０００</a:t>
              </a:r>
            </a:p>
            <a:p>
              <a:pPr eaLnBrk="1" hangingPunct="1"/>
              <a:r>
                <a:rPr lang="ja-JP" altLang="en-US" sz="2400">
                  <a:latin typeface="Times New Roman" panose="02020603050405020304" pitchFamily="18" charset="0"/>
                </a:rPr>
                <a:t>０１０</a:t>
              </a:r>
            </a:p>
            <a:p>
              <a:pPr eaLnBrk="1" hangingPunct="1"/>
              <a:r>
                <a:rPr lang="ja-JP" altLang="en-US" sz="2400">
                  <a:latin typeface="Times New Roman" panose="02020603050405020304" pitchFamily="18" charset="0"/>
                </a:rPr>
                <a:t>１００</a:t>
              </a:r>
            </a:p>
            <a:p>
              <a:pPr eaLnBrk="1" hangingPunct="1"/>
              <a:r>
                <a:rPr lang="ja-JP" altLang="en-US" sz="2400">
                  <a:latin typeface="Times New Roman" panose="02020603050405020304" pitchFamily="18" charset="0"/>
                </a:rPr>
                <a:t>１１０</a:t>
              </a:r>
            </a:p>
            <a:p>
              <a:pPr eaLnBrk="1" hangingPunct="1"/>
              <a:r>
                <a:rPr lang="ja-JP" altLang="en-US" sz="2400">
                  <a:latin typeface="Times New Roman" panose="02020603050405020304" pitchFamily="18" charset="0"/>
                </a:rPr>
                <a:t>００１</a:t>
              </a:r>
            </a:p>
            <a:p>
              <a:pPr eaLnBrk="1" hangingPunct="1"/>
              <a:r>
                <a:rPr lang="ja-JP" altLang="en-US" sz="2400">
                  <a:latin typeface="Times New Roman" panose="02020603050405020304" pitchFamily="18" charset="0"/>
                </a:rPr>
                <a:t>０１１</a:t>
              </a:r>
            </a:p>
            <a:p>
              <a:pPr eaLnBrk="1" hangingPunct="1"/>
              <a:r>
                <a:rPr lang="ja-JP" altLang="en-US" sz="2400">
                  <a:latin typeface="Times New Roman" panose="02020603050405020304" pitchFamily="18" charset="0"/>
                </a:rPr>
                <a:t>１０１</a:t>
              </a:r>
            </a:p>
            <a:p>
              <a:pPr eaLnBrk="1" hangingPunct="1"/>
              <a:r>
                <a:rPr lang="ja-JP" altLang="en-US" sz="2400">
                  <a:latin typeface="Times New Roman" panose="02020603050405020304" pitchFamily="18" charset="0"/>
                </a:rPr>
                <a:t>１１１</a:t>
              </a:r>
            </a:p>
          </p:txBody>
        </p:sp>
        <p:sp>
          <p:nvSpPr>
            <p:cNvPr id="12297" name="AutoShape 6"/>
            <p:cNvSpPr>
              <a:spLocks noChangeArrowheads="1"/>
            </p:cNvSpPr>
            <p:nvPr/>
          </p:nvSpPr>
          <p:spPr bwMode="auto">
            <a:xfrm>
              <a:off x="2352" y="2448"/>
              <a:ext cx="384" cy="288"/>
            </a:xfrm>
            <a:prstGeom prst="rightArrow">
              <a:avLst>
                <a:gd name="adj1" fmla="val 50000"/>
                <a:gd name="adj2"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2294" name="AutoShape 7"/>
          <p:cNvSpPr>
            <a:spLocks noChangeArrowheads="1"/>
          </p:cNvSpPr>
          <p:nvPr/>
        </p:nvSpPr>
        <p:spPr bwMode="auto">
          <a:xfrm>
            <a:off x="2362200" y="2819400"/>
            <a:ext cx="1295400" cy="457200"/>
          </a:xfrm>
          <a:prstGeom prst="curvedDownArrow">
            <a:avLst>
              <a:gd name="adj1" fmla="val 56667"/>
              <a:gd name="adj2" fmla="val 113333"/>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1144" name="Text Box 8"/>
          <p:cNvSpPr txBox="1">
            <a:spLocks noChangeArrowheads="1"/>
          </p:cNvSpPr>
          <p:nvPr/>
        </p:nvSpPr>
        <p:spPr bwMode="auto">
          <a:xfrm>
            <a:off x="6232525" y="3165475"/>
            <a:ext cx="21812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Inverse</a:t>
            </a:r>
            <a:r>
              <a:rPr lang="ja-JP" altLang="en-US" sz="2400">
                <a:latin typeface="Times New Roman" panose="02020603050405020304" pitchFamily="18" charset="0"/>
              </a:rPr>
              <a:t>　</a:t>
            </a:r>
            <a:r>
              <a:rPr lang="en-US" altLang="ja-JP" sz="2400">
                <a:latin typeface="Times New Roman" panose="02020603050405020304" pitchFamily="18" charset="0"/>
              </a:rPr>
              <a:t>Shuffle</a:t>
            </a:r>
          </a:p>
          <a:p>
            <a:pPr eaLnBrk="1" hangingPunct="1"/>
            <a:r>
              <a:rPr lang="en-US" altLang="ja-JP" sz="2400">
                <a:latin typeface="Times New Roman" panose="02020603050405020304" pitchFamily="18" charset="0"/>
              </a:rPr>
              <a:t>Rotate to right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9114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11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152400"/>
            <a:ext cx="7772400" cy="990600"/>
          </a:xfrm>
        </p:spPr>
        <p:txBody>
          <a:bodyPr/>
          <a:lstStyle/>
          <a:p>
            <a:pPr eaLnBrk="1" hangingPunct="1"/>
            <a:r>
              <a:rPr lang="en-US" altLang="ja-JP"/>
              <a:t>Destination</a:t>
            </a:r>
            <a:r>
              <a:rPr lang="ja-JP" altLang="en-US"/>
              <a:t>　</a:t>
            </a:r>
            <a:r>
              <a:rPr lang="en-US" altLang="ja-JP"/>
              <a:t>Routing</a:t>
            </a:r>
          </a:p>
        </p:txBody>
      </p:sp>
      <p:grpSp>
        <p:nvGrpSpPr>
          <p:cNvPr id="13315" name="Group 4"/>
          <p:cNvGrpSpPr>
            <a:grpSpLocks/>
          </p:cNvGrpSpPr>
          <p:nvPr/>
        </p:nvGrpSpPr>
        <p:grpSpPr bwMode="auto">
          <a:xfrm>
            <a:off x="1219200" y="2514600"/>
            <a:ext cx="6965950" cy="3886200"/>
            <a:chOff x="336" y="864"/>
            <a:chExt cx="4388" cy="2448"/>
          </a:xfrm>
        </p:grpSpPr>
        <p:grpSp>
          <p:nvGrpSpPr>
            <p:cNvPr id="13353" name="Group 5"/>
            <p:cNvGrpSpPr>
              <a:grpSpLocks/>
            </p:cNvGrpSpPr>
            <p:nvPr/>
          </p:nvGrpSpPr>
          <p:grpSpPr bwMode="auto">
            <a:xfrm>
              <a:off x="1536" y="864"/>
              <a:ext cx="480" cy="2400"/>
              <a:chOff x="1152" y="1008"/>
              <a:chExt cx="480" cy="2400"/>
            </a:xfrm>
          </p:grpSpPr>
          <p:grpSp>
            <p:nvGrpSpPr>
              <p:cNvPr id="13449" name="Group 6"/>
              <p:cNvGrpSpPr>
                <a:grpSpLocks/>
              </p:cNvGrpSpPr>
              <p:nvPr/>
            </p:nvGrpSpPr>
            <p:grpSpPr bwMode="auto">
              <a:xfrm>
                <a:off x="1152" y="1008"/>
                <a:ext cx="480" cy="528"/>
                <a:chOff x="1152" y="1056"/>
                <a:chExt cx="480" cy="528"/>
              </a:xfrm>
            </p:grpSpPr>
            <p:sp>
              <p:nvSpPr>
                <p:cNvPr id="13468" name="Rectangle 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69" name="Line 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70" name="Line 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71" name="Line 1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72" name="Line 1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50" name="Group 12"/>
              <p:cNvGrpSpPr>
                <a:grpSpLocks/>
              </p:cNvGrpSpPr>
              <p:nvPr/>
            </p:nvGrpSpPr>
            <p:grpSpPr bwMode="auto">
              <a:xfrm>
                <a:off x="1152" y="1632"/>
                <a:ext cx="480" cy="528"/>
                <a:chOff x="1152" y="1056"/>
                <a:chExt cx="480" cy="528"/>
              </a:xfrm>
            </p:grpSpPr>
            <p:sp>
              <p:nvSpPr>
                <p:cNvPr id="13463" name="Rectangle 1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64" name="Line 1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65" name="Line 1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66" name="Line 1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67" name="Line 1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51" name="Group 18"/>
              <p:cNvGrpSpPr>
                <a:grpSpLocks/>
              </p:cNvGrpSpPr>
              <p:nvPr/>
            </p:nvGrpSpPr>
            <p:grpSpPr bwMode="auto">
              <a:xfrm>
                <a:off x="1152" y="2256"/>
                <a:ext cx="480" cy="528"/>
                <a:chOff x="1152" y="1056"/>
                <a:chExt cx="480" cy="528"/>
              </a:xfrm>
            </p:grpSpPr>
            <p:sp>
              <p:nvSpPr>
                <p:cNvPr id="13458" name="Rectangle 1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59" name="Line 2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60" name="Line 2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61" name="Line 2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62" name="Line 2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52" name="Group 24"/>
              <p:cNvGrpSpPr>
                <a:grpSpLocks/>
              </p:cNvGrpSpPr>
              <p:nvPr/>
            </p:nvGrpSpPr>
            <p:grpSpPr bwMode="auto">
              <a:xfrm>
                <a:off x="1152" y="2880"/>
                <a:ext cx="480" cy="528"/>
                <a:chOff x="1152" y="1056"/>
                <a:chExt cx="480" cy="528"/>
              </a:xfrm>
            </p:grpSpPr>
            <p:sp>
              <p:nvSpPr>
                <p:cNvPr id="13453" name="Rectangle 2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54" name="Line 2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55" name="Line 2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56" name="Line 2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57" name="Line 2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3354" name="Group 30"/>
            <p:cNvGrpSpPr>
              <a:grpSpLocks/>
            </p:cNvGrpSpPr>
            <p:nvPr/>
          </p:nvGrpSpPr>
          <p:grpSpPr bwMode="auto">
            <a:xfrm>
              <a:off x="3744" y="864"/>
              <a:ext cx="480" cy="2400"/>
              <a:chOff x="1152" y="1008"/>
              <a:chExt cx="480" cy="2400"/>
            </a:xfrm>
          </p:grpSpPr>
          <p:grpSp>
            <p:nvGrpSpPr>
              <p:cNvPr id="13425" name="Group 31"/>
              <p:cNvGrpSpPr>
                <a:grpSpLocks/>
              </p:cNvGrpSpPr>
              <p:nvPr/>
            </p:nvGrpSpPr>
            <p:grpSpPr bwMode="auto">
              <a:xfrm>
                <a:off x="1152" y="1008"/>
                <a:ext cx="480" cy="528"/>
                <a:chOff x="1152" y="1056"/>
                <a:chExt cx="480" cy="528"/>
              </a:xfrm>
            </p:grpSpPr>
            <p:sp>
              <p:nvSpPr>
                <p:cNvPr id="13444" name="Rectangle 32"/>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45" name="Line 33"/>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46" name="Line 34"/>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47" name="Line 35"/>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48" name="Line 36"/>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26" name="Group 37"/>
              <p:cNvGrpSpPr>
                <a:grpSpLocks/>
              </p:cNvGrpSpPr>
              <p:nvPr/>
            </p:nvGrpSpPr>
            <p:grpSpPr bwMode="auto">
              <a:xfrm>
                <a:off x="1152" y="1632"/>
                <a:ext cx="480" cy="528"/>
                <a:chOff x="1152" y="1056"/>
                <a:chExt cx="480" cy="528"/>
              </a:xfrm>
            </p:grpSpPr>
            <p:sp>
              <p:nvSpPr>
                <p:cNvPr id="13439" name="Rectangle 38"/>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40" name="Line 39"/>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41" name="Line 40"/>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42" name="Line 41"/>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43" name="Line 42"/>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27" name="Group 43"/>
              <p:cNvGrpSpPr>
                <a:grpSpLocks/>
              </p:cNvGrpSpPr>
              <p:nvPr/>
            </p:nvGrpSpPr>
            <p:grpSpPr bwMode="auto">
              <a:xfrm>
                <a:off x="1152" y="2256"/>
                <a:ext cx="480" cy="528"/>
                <a:chOff x="1152" y="1056"/>
                <a:chExt cx="480" cy="528"/>
              </a:xfrm>
            </p:grpSpPr>
            <p:sp>
              <p:nvSpPr>
                <p:cNvPr id="13434" name="Rectangle 44"/>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35" name="Line 45"/>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36" name="Line 46"/>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37" name="Line 47"/>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38" name="Line 48"/>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28" name="Group 49"/>
              <p:cNvGrpSpPr>
                <a:grpSpLocks/>
              </p:cNvGrpSpPr>
              <p:nvPr/>
            </p:nvGrpSpPr>
            <p:grpSpPr bwMode="auto">
              <a:xfrm>
                <a:off x="1152" y="2880"/>
                <a:ext cx="480" cy="528"/>
                <a:chOff x="1152" y="1056"/>
                <a:chExt cx="480" cy="528"/>
              </a:xfrm>
            </p:grpSpPr>
            <p:sp>
              <p:nvSpPr>
                <p:cNvPr id="13429" name="Rectangle 50"/>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30" name="Line 51"/>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31" name="Line 52"/>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32" name="Line 53"/>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33" name="Line 54"/>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3355" name="Group 55"/>
            <p:cNvGrpSpPr>
              <a:grpSpLocks/>
            </p:cNvGrpSpPr>
            <p:nvPr/>
          </p:nvGrpSpPr>
          <p:grpSpPr bwMode="auto">
            <a:xfrm>
              <a:off x="2640" y="864"/>
              <a:ext cx="480" cy="2400"/>
              <a:chOff x="1152" y="1008"/>
              <a:chExt cx="480" cy="2400"/>
            </a:xfrm>
          </p:grpSpPr>
          <p:grpSp>
            <p:nvGrpSpPr>
              <p:cNvPr id="13401" name="Group 56"/>
              <p:cNvGrpSpPr>
                <a:grpSpLocks/>
              </p:cNvGrpSpPr>
              <p:nvPr/>
            </p:nvGrpSpPr>
            <p:grpSpPr bwMode="auto">
              <a:xfrm>
                <a:off x="1152" y="1008"/>
                <a:ext cx="480" cy="528"/>
                <a:chOff x="1152" y="1056"/>
                <a:chExt cx="480" cy="528"/>
              </a:xfrm>
            </p:grpSpPr>
            <p:sp>
              <p:nvSpPr>
                <p:cNvPr id="13420" name="Rectangle 57"/>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21" name="Line 58"/>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22" name="Line 59"/>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23" name="Line 60"/>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24" name="Line 61"/>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02" name="Group 62"/>
              <p:cNvGrpSpPr>
                <a:grpSpLocks/>
              </p:cNvGrpSpPr>
              <p:nvPr/>
            </p:nvGrpSpPr>
            <p:grpSpPr bwMode="auto">
              <a:xfrm>
                <a:off x="1152" y="1632"/>
                <a:ext cx="480" cy="528"/>
                <a:chOff x="1152" y="1056"/>
                <a:chExt cx="480" cy="528"/>
              </a:xfrm>
            </p:grpSpPr>
            <p:sp>
              <p:nvSpPr>
                <p:cNvPr id="13415" name="Rectangle 63"/>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16" name="Line 64"/>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17" name="Line 65"/>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18" name="Line 66"/>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19" name="Line 67"/>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03" name="Group 68"/>
              <p:cNvGrpSpPr>
                <a:grpSpLocks/>
              </p:cNvGrpSpPr>
              <p:nvPr/>
            </p:nvGrpSpPr>
            <p:grpSpPr bwMode="auto">
              <a:xfrm>
                <a:off x="1152" y="2256"/>
                <a:ext cx="480" cy="528"/>
                <a:chOff x="1152" y="1056"/>
                <a:chExt cx="480" cy="528"/>
              </a:xfrm>
            </p:grpSpPr>
            <p:sp>
              <p:nvSpPr>
                <p:cNvPr id="13410" name="Rectangle 69"/>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11" name="Line 70"/>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12" name="Line 71"/>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13" name="Line 72"/>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14" name="Line 73"/>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404" name="Group 74"/>
              <p:cNvGrpSpPr>
                <a:grpSpLocks/>
              </p:cNvGrpSpPr>
              <p:nvPr/>
            </p:nvGrpSpPr>
            <p:grpSpPr bwMode="auto">
              <a:xfrm>
                <a:off x="1152" y="2880"/>
                <a:ext cx="480" cy="528"/>
                <a:chOff x="1152" y="1056"/>
                <a:chExt cx="480" cy="528"/>
              </a:xfrm>
            </p:grpSpPr>
            <p:sp>
              <p:nvSpPr>
                <p:cNvPr id="13405" name="Rectangle 75"/>
                <p:cNvSpPr>
                  <a:spLocks noChangeArrowheads="1"/>
                </p:cNvSpPr>
                <p:nvPr/>
              </p:nvSpPr>
              <p:spPr bwMode="auto">
                <a:xfrm>
                  <a:off x="1248" y="1056"/>
                  <a:ext cx="288" cy="52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406" name="Line 76"/>
                <p:cNvSpPr>
                  <a:spLocks noChangeShapeType="1"/>
                </p:cNvSpPr>
                <p:nvPr/>
              </p:nvSpPr>
              <p:spPr bwMode="auto">
                <a:xfrm>
                  <a:off x="1536"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07" name="Line 77"/>
                <p:cNvSpPr>
                  <a:spLocks noChangeShapeType="1"/>
                </p:cNvSpPr>
                <p:nvPr/>
              </p:nvSpPr>
              <p:spPr bwMode="auto">
                <a:xfrm>
                  <a:off x="1536"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08" name="Line 78"/>
                <p:cNvSpPr>
                  <a:spLocks noChangeShapeType="1"/>
                </p:cNvSpPr>
                <p:nvPr/>
              </p:nvSpPr>
              <p:spPr bwMode="auto">
                <a:xfrm>
                  <a:off x="1152" y="120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09" name="Line 79"/>
                <p:cNvSpPr>
                  <a:spLocks noChangeShapeType="1"/>
                </p:cNvSpPr>
                <p:nvPr/>
              </p:nvSpPr>
              <p:spPr bwMode="auto">
                <a:xfrm>
                  <a:off x="1152" y="1440"/>
                  <a:ext cx="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3356" name="Group 80"/>
            <p:cNvGrpSpPr>
              <a:grpSpLocks/>
            </p:cNvGrpSpPr>
            <p:nvPr/>
          </p:nvGrpSpPr>
          <p:grpSpPr bwMode="auto">
            <a:xfrm>
              <a:off x="2016" y="1008"/>
              <a:ext cx="624" cy="2112"/>
              <a:chOff x="2016" y="1008"/>
              <a:chExt cx="624" cy="2112"/>
            </a:xfrm>
          </p:grpSpPr>
          <p:sp>
            <p:nvSpPr>
              <p:cNvPr id="13393" name="Line 81"/>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4" name="Line 82"/>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5" name="Line 83"/>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6" name="Line 84"/>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7" name="Line 85"/>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8" name="Line 86"/>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9" name="Line 87"/>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400" name="Line 88"/>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357" name="Group 89"/>
            <p:cNvGrpSpPr>
              <a:grpSpLocks/>
            </p:cNvGrpSpPr>
            <p:nvPr/>
          </p:nvGrpSpPr>
          <p:grpSpPr bwMode="auto">
            <a:xfrm>
              <a:off x="3120" y="1008"/>
              <a:ext cx="624" cy="2112"/>
              <a:chOff x="2016" y="1008"/>
              <a:chExt cx="624" cy="2112"/>
            </a:xfrm>
          </p:grpSpPr>
          <p:sp>
            <p:nvSpPr>
              <p:cNvPr id="13385" name="Line 90"/>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6" name="Line 91"/>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7" name="Line 92"/>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8" name="Line 93"/>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9" name="Line 94"/>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0" name="Line 95"/>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1" name="Line 96"/>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92" name="Line 97"/>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358" name="Group 98"/>
            <p:cNvGrpSpPr>
              <a:grpSpLocks/>
            </p:cNvGrpSpPr>
            <p:nvPr/>
          </p:nvGrpSpPr>
          <p:grpSpPr bwMode="auto">
            <a:xfrm>
              <a:off x="912" y="1008"/>
              <a:ext cx="624" cy="2112"/>
              <a:chOff x="2016" y="1008"/>
              <a:chExt cx="624" cy="2112"/>
            </a:xfrm>
          </p:grpSpPr>
          <p:sp>
            <p:nvSpPr>
              <p:cNvPr id="13377" name="Line 99"/>
              <p:cNvSpPr>
                <a:spLocks noChangeShapeType="1"/>
              </p:cNvSpPr>
              <p:nvPr/>
            </p:nvSpPr>
            <p:spPr bwMode="auto">
              <a:xfrm>
                <a:off x="2016" y="1008"/>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78" name="Line 100"/>
              <p:cNvSpPr>
                <a:spLocks noChangeShapeType="1"/>
              </p:cNvSpPr>
              <p:nvPr/>
            </p:nvSpPr>
            <p:spPr bwMode="auto">
              <a:xfrm>
                <a:off x="2016" y="1248"/>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79" name="Line 101"/>
              <p:cNvSpPr>
                <a:spLocks noChangeShapeType="1"/>
              </p:cNvSpPr>
              <p:nvPr/>
            </p:nvSpPr>
            <p:spPr bwMode="auto">
              <a:xfrm>
                <a:off x="2016" y="163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0" name="Line 102"/>
              <p:cNvSpPr>
                <a:spLocks noChangeShapeType="1"/>
              </p:cNvSpPr>
              <p:nvPr/>
            </p:nvSpPr>
            <p:spPr bwMode="auto">
              <a:xfrm>
                <a:off x="2016" y="1872"/>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1" name="Line 103"/>
              <p:cNvSpPr>
                <a:spLocks noChangeShapeType="1"/>
              </p:cNvSpPr>
              <p:nvPr/>
            </p:nvSpPr>
            <p:spPr bwMode="auto">
              <a:xfrm flipV="1">
                <a:off x="2016" y="1248"/>
                <a:ext cx="624"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2" name="Line 104"/>
              <p:cNvSpPr>
                <a:spLocks noChangeShapeType="1"/>
              </p:cNvSpPr>
              <p:nvPr/>
            </p:nvSpPr>
            <p:spPr bwMode="auto">
              <a:xfrm flipV="1">
                <a:off x="2016" y="1872"/>
                <a:ext cx="624" cy="6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3" name="Line 105"/>
              <p:cNvSpPr>
                <a:spLocks noChangeShapeType="1"/>
              </p:cNvSpPr>
              <p:nvPr/>
            </p:nvSpPr>
            <p:spPr bwMode="auto">
              <a:xfrm flipV="1">
                <a:off x="2016" y="2496"/>
                <a:ext cx="62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384" name="Line 106"/>
              <p:cNvSpPr>
                <a:spLocks noChangeShapeType="1"/>
              </p:cNvSpPr>
              <p:nvPr/>
            </p:nvSpPr>
            <p:spPr bwMode="auto">
              <a:xfrm>
                <a:off x="2016" y="312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3359" name="Group 107"/>
            <p:cNvGrpSpPr>
              <a:grpSpLocks/>
            </p:cNvGrpSpPr>
            <p:nvPr/>
          </p:nvGrpSpPr>
          <p:grpSpPr bwMode="auto">
            <a:xfrm>
              <a:off x="336" y="864"/>
              <a:ext cx="404" cy="2400"/>
              <a:chOff x="336" y="864"/>
              <a:chExt cx="404" cy="2400"/>
            </a:xfrm>
          </p:grpSpPr>
          <p:sp>
            <p:nvSpPr>
              <p:cNvPr id="13369" name="Text Box 108"/>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3370" name="Text Box 109"/>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3371" name="Text Box 110"/>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3372" name="Text Box 111"/>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3373" name="Text Box 112"/>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3374" name="Text Box 113"/>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3375" name="Text Box 114"/>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3376" name="Text Box 115"/>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nvGrpSpPr>
            <p:cNvPr id="13360" name="Group 116"/>
            <p:cNvGrpSpPr>
              <a:grpSpLocks/>
            </p:cNvGrpSpPr>
            <p:nvPr/>
          </p:nvGrpSpPr>
          <p:grpSpPr bwMode="auto">
            <a:xfrm>
              <a:off x="4320" y="912"/>
              <a:ext cx="404" cy="2400"/>
              <a:chOff x="336" y="864"/>
              <a:chExt cx="404" cy="2400"/>
            </a:xfrm>
          </p:grpSpPr>
          <p:sp>
            <p:nvSpPr>
              <p:cNvPr id="13361" name="Text Box 117"/>
              <p:cNvSpPr txBox="1">
                <a:spLocks noChangeArrowheads="1"/>
              </p:cNvSpPr>
              <p:nvPr/>
            </p:nvSpPr>
            <p:spPr bwMode="auto">
              <a:xfrm>
                <a:off x="336" y="86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000</a:t>
                </a:r>
              </a:p>
            </p:txBody>
          </p:sp>
          <p:sp>
            <p:nvSpPr>
              <p:cNvPr id="13362" name="Text Box 118"/>
              <p:cNvSpPr txBox="1">
                <a:spLocks noChangeArrowheads="1"/>
              </p:cNvSpPr>
              <p:nvPr/>
            </p:nvSpPr>
            <p:spPr bwMode="auto">
              <a:xfrm>
                <a:off x="336" y="1104"/>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001</a:t>
                </a:r>
              </a:p>
            </p:txBody>
          </p:sp>
          <p:sp>
            <p:nvSpPr>
              <p:cNvPr id="13363" name="Text Box 119"/>
              <p:cNvSpPr txBox="1">
                <a:spLocks noChangeArrowheads="1"/>
              </p:cNvSpPr>
              <p:nvPr/>
            </p:nvSpPr>
            <p:spPr bwMode="auto">
              <a:xfrm>
                <a:off x="336" y="1440"/>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010</a:t>
                </a:r>
              </a:p>
            </p:txBody>
          </p:sp>
          <p:sp>
            <p:nvSpPr>
              <p:cNvPr id="13364" name="Text Box 120"/>
              <p:cNvSpPr txBox="1">
                <a:spLocks noChangeArrowheads="1"/>
              </p:cNvSpPr>
              <p:nvPr/>
            </p:nvSpPr>
            <p:spPr bwMode="auto">
              <a:xfrm>
                <a:off x="336" y="1728"/>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011</a:t>
                </a:r>
              </a:p>
            </p:txBody>
          </p:sp>
          <p:sp>
            <p:nvSpPr>
              <p:cNvPr id="13365" name="Text Box 121"/>
              <p:cNvSpPr txBox="1">
                <a:spLocks noChangeArrowheads="1"/>
              </p:cNvSpPr>
              <p:nvPr/>
            </p:nvSpPr>
            <p:spPr bwMode="auto">
              <a:xfrm>
                <a:off x="336" y="211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100</a:t>
                </a:r>
              </a:p>
            </p:txBody>
          </p:sp>
          <p:sp>
            <p:nvSpPr>
              <p:cNvPr id="13366" name="Text Box 122"/>
              <p:cNvSpPr txBox="1">
                <a:spLocks noChangeArrowheads="1"/>
              </p:cNvSpPr>
              <p:nvPr/>
            </p:nvSpPr>
            <p:spPr bwMode="auto">
              <a:xfrm>
                <a:off x="336" y="2352"/>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101</a:t>
                </a:r>
              </a:p>
            </p:txBody>
          </p:sp>
          <p:sp>
            <p:nvSpPr>
              <p:cNvPr id="13367" name="Text Box 123"/>
              <p:cNvSpPr txBox="1">
                <a:spLocks noChangeArrowheads="1"/>
              </p:cNvSpPr>
              <p:nvPr/>
            </p:nvSpPr>
            <p:spPr bwMode="auto">
              <a:xfrm>
                <a:off x="336" y="273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110</a:t>
                </a:r>
              </a:p>
            </p:txBody>
          </p:sp>
          <p:sp>
            <p:nvSpPr>
              <p:cNvPr id="13368" name="Text Box 124"/>
              <p:cNvSpPr txBox="1">
                <a:spLocks noChangeArrowheads="1"/>
              </p:cNvSpPr>
              <p:nvPr/>
            </p:nvSpPr>
            <p:spPr bwMode="auto">
              <a:xfrm>
                <a:off x="336" y="2976"/>
                <a:ext cx="404"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111</a:t>
                </a:r>
              </a:p>
            </p:txBody>
          </p:sp>
        </p:grpSp>
      </p:grpSp>
      <p:sp>
        <p:nvSpPr>
          <p:cNvPr id="13316" name="Text Box 125"/>
          <p:cNvSpPr txBox="1">
            <a:spLocks noChangeArrowheads="1"/>
          </p:cNvSpPr>
          <p:nvPr/>
        </p:nvSpPr>
        <p:spPr bwMode="auto">
          <a:xfrm>
            <a:off x="1889125" y="1108075"/>
            <a:ext cx="49212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Check the destination tag from MSB</a:t>
            </a:r>
          </a:p>
          <a:p>
            <a:pPr eaLnBrk="1" hangingPunct="1"/>
            <a:r>
              <a:rPr lang="en-US" altLang="ja-JP" sz="2400">
                <a:latin typeface="Times New Roman" panose="02020603050405020304" pitchFamily="18" charset="0"/>
              </a:rPr>
              <a:t>If 0 use upper link, else use lower link.</a:t>
            </a:r>
          </a:p>
        </p:txBody>
      </p:sp>
      <p:sp>
        <p:nvSpPr>
          <p:cNvPr id="92286" name="Text Box 126"/>
          <p:cNvSpPr txBox="1">
            <a:spLocks noChangeArrowheads="1"/>
          </p:cNvSpPr>
          <p:nvPr/>
        </p:nvSpPr>
        <p:spPr bwMode="auto">
          <a:xfrm>
            <a:off x="7070725" y="955675"/>
            <a:ext cx="849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1→</a:t>
            </a:r>
            <a:r>
              <a:rPr lang="ja-JP" altLang="en-US" sz="2400">
                <a:latin typeface="Times New Roman" panose="02020603050405020304" pitchFamily="18" charset="0"/>
              </a:rPr>
              <a:t>３</a:t>
            </a:r>
          </a:p>
        </p:txBody>
      </p:sp>
      <p:grpSp>
        <p:nvGrpSpPr>
          <p:cNvPr id="92306" name="Group 146"/>
          <p:cNvGrpSpPr>
            <a:grpSpLocks/>
          </p:cNvGrpSpPr>
          <p:nvPr/>
        </p:nvGrpSpPr>
        <p:grpSpPr bwMode="auto">
          <a:xfrm>
            <a:off x="2133600" y="3124200"/>
            <a:ext cx="1985963" cy="609600"/>
            <a:chOff x="1344" y="1968"/>
            <a:chExt cx="1251" cy="384"/>
          </a:xfrm>
        </p:grpSpPr>
        <p:grpSp>
          <p:nvGrpSpPr>
            <p:cNvPr id="13348" name="Group 138"/>
            <p:cNvGrpSpPr>
              <a:grpSpLocks/>
            </p:cNvGrpSpPr>
            <p:nvPr/>
          </p:nvGrpSpPr>
          <p:grpSpPr bwMode="auto">
            <a:xfrm>
              <a:off x="1344" y="1968"/>
              <a:ext cx="1008" cy="384"/>
              <a:chOff x="1344" y="1968"/>
              <a:chExt cx="1008" cy="384"/>
            </a:xfrm>
          </p:grpSpPr>
          <p:sp>
            <p:nvSpPr>
              <p:cNvPr id="13350" name="Line 128"/>
              <p:cNvSpPr>
                <a:spLocks noChangeShapeType="1"/>
              </p:cNvSpPr>
              <p:nvPr/>
            </p:nvSpPr>
            <p:spPr bwMode="auto">
              <a:xfrm>
                <a:off x="1344" y="1968"/>
                <a:ext cx="624" cy="384"/>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51" name="Line 129"/>
              <p:cNvSpPr>
                <a:spLocks noChangeShapeType="1"/>
              </p:cNvSpPr>
              <p:nvPr/>
            </p:nvSpPr>
            <p:spPr bwMode="auto">
              <a:xfrm>
                <a:off x="1968" y="2352"/>
                <a:ext cx="96" cy="0"/>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52" name="Line 130"/>
              <p:cNvSpPr>
                <a:spLocks noChangeShapeType="1"/>
              </p:cNvSpPr>
              <p:nvPr/>
            </p:nvSpPr>
            <p:spPr bwMode="auto">
              <a:xfrm>
                <a:off x="2064" y="2352"/>
                <a:ext cx="288" cy="0"/>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3349" name="Text Box 139"/>
            <p:cNvSpPr txBox="1">
              <a:spLocks noChangeArrowheads="1"/>
            </p:cNvSpPr>
            <p:nvPr/>
          </p:nvSpPr>
          <p:spPr bwMode="auto">
            <a:xfrm>
              <a:off x="2342" y="2029"/>
              <a:ext cx="253" cy="294"/>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p:txBody>
        </p:sp>
      </p:grpSp>
      <p:grpSp>
        <p:nvGrpSpPr>
          <p:cNvPr id="92305" name="Group 145"/>
          <p:cNvGrpSpPr>
            <a:grpSpLocks/>
          </p:cNvGrpSpPr>
          <p:nvPr/>
        </p:nvGrpSpPr>
        <p:grpSpPr bwMode="auto">
          <a:xfrm>
            <a:off x="3733800" y="3733800"/>
            <a:ext cx="2366963" cy="1630363"/>
            <a:chOff x="2352" y="2352"/>
            <a:chExt cx="1491" cy="1027"/>
          </a:xfrm>
        </p:grpSpPr>
        <p:grpSp>
          <p:nvGrpSpPr>
            <p:cNvPr id="13342" name="Group 140"/>
            <p:cNvGrpSpPr>
              <a:grpSpLocks/>
            </p:cNvGrpSpPr>
            <p:nvPr/>
          </p:nvGrpSpPr>
          <p:grpSpPr bwMode="auto">
            <a:xfrm>
              <a:off x="2352" y="2352"/>
              <a:ext cx="1104" cy="864"/>
              <a:chOff x="2352" y="2352"/>
              <a:chExt cx="1104" cy="864"/>
            </a:xfrm>
          </p:grpSpPr>
          <p:sp>
            <p:nvSpPr>
              <p:cNvPr id="13344" name="Line 131"/>
              <p:cNvSpPr>
                <a:spLocks noChangeShapeType="1"/>
              </p:cNvSpPr>
              <p:nvPr/>
            </p:nvSpPr>
            <p:spPr bwMode="auto">
              <a:xfrm>
                <a:off x="2352" y="2352"/>
                <a:ext cx="48"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45" name="Line 132"/>
              <p:cNvSpPr>
                <a:spLocks noChangeShapeType="1"/>
              </p:cNvSpPr>
              <p:nvPr/>
            </p:nvSpPr>
            <p:spPr bwMode="auto">
              <a:xfrm>
                <a:off x="2448" y="2352"/>
                <a:ext cx="624" cy="62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46" name="Line 133"/>
              <p:cNvSpPr>
                <a:spLocks noChangeShapeType="1"/>
              </p:cNvSpPr>
              <p:nvPr/>
            </p:nvSpPr>
            <p:spPr bwMode="auto">
              <a:xfrm>
                <a:off x="3072" y="2976"/>
                <a:ext cx="96"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47" name="Line 134"/>
              <p:cNvSpPr>
                <a:spLocks noChangeShapeType="1"/>
              </p:cNvSpPr>
              <p:nvPr/>
            </p:nvSpPr>
            <p:spPr bwMode="auto">
              <a:xfrm>
                <a:off x="3168" y="2976"/>
                <a:ext cx="288" cy="24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3343" name="Text Box 141"/>
            <p:cNvSpPr txBox="1">
              <a:spLocks noChangeArrowheads="1"/>
            </p:cNvSpPr>
            <p:nvPr/>
          </p:nvSpPr>
          <p:spPr bwMode="auto">
            <a:xfrm>
              <a:off x="3590" y="3085"/>
              <a:ext cx="253" cy="294"/>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a:t>
              </a:r>
            </a:p>
          </p:txBody>
        </p:sp>
      </p:grpSp>
      <p:grpSp>
        <p:nvGrpSpPr>
          <p:cNvPr id="92304" name="Group 144"/>
          <p:cNvGrpSpPr>
            <a:grpSpLocks/>
          </p:cNvGrpSpPr>
          <p:nvPr/>
        </p:nvGrpSpPr>
        <p:grpSpPr bwMode="auto">
          <a:xfrm>
            <a:off x="5486400" y="3602038"/>
            <a:ext cx="2214563" cy="1503362"/>
            <a:chOff x="3456" y="2269"/>
            <a:chExt cx="1395" cy="947"/>
          </a:xfrm>
        </p:grpSpPr>
        <p:grpSp>
          <p:nvGrpSpPr>
            <p:cNvPr id="13337" name="Group 142"/>
            <p:cNvGrpSpPr>
              <a:grpSpLocks/>
            </p:cNvGrpSpPr>
            <p:nvPr/>
          </p:nvGrpSpPr>
          <p:grpSpPr bwMode="auto">
            <a:xfrm>
              <a:off x="3456" y="2592"/>
              <a:ext cx="1200" cy="624"/>
              <a:chOff x="3456" y="2592"/>
              <a:chExt cx="1200" cy="624"/>
            </a:xfrm>
          </p:grpSpPr>
          <p:sp>
            <p:nvSpPr>
              <p:cNvPr id="13339" name="Line 135"/>
              <p:cNvSpPr>
                <a:spLocks noChangeShapeType="1"/>
              </p:cNvSpPr>
              <p:nvPr/>
            </p:nvSpPr>
            <p:spPr bwMode="auto">
              <a:xfrm>
                <a:off x="3456" y="3216"/>
                <a:ext cx="96"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40" name="Line 136"/>
              <p:cNvSpPr>
                <a:spLocks noChangeShapeType="1"/>
              </p:cNvSpPr>
              <p:nvPr/>
            </p:nvSpPr>
            <p:spPr bwMode="auto">
              <a:xfrm flipV="1">
                <a:off x="3552" y="2592"/>
                <a:ext cx="624" cy="62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41" name="Line 137"/>
              <p:cNvSpPr>
                <a:spLocks noChangeShapeType="1"/>
              </p:cNvSpPr>
              <p:nvPr/>
            </p:nvSpPr>
            <p:spPr bwMode="auto">
              <a:xfrm>
                <a:off x="4176" y="2592"/>
                <a:ext cx="480"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3338" name="Text Box 143"/>
            <p:cNvSpPr txBox="1">
              <a:spLocks noChangeArrowheads="1"/>
            </p:cNvSpPr>
            <p:nvPr/>
          </p:nvSpPr>
          <p:spPr bwMode="auto">
            <a:xfrm>
              <a:off x="4598" y="2269"/>
              <a:ext cx="253" cy="294"/>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a:t>
              </a:r>
            </a:p>
          </p:txBody>
        </p:sp>
      </p:grpSp>
      <p:sp>
        <p:nvSpPr>
          <p:cNvPr id="92307" name="Text Box 147"/>
          <p:cNvSpPr txBox="1">
            <a:spLocks noChangeArrowheads="1"/>
          </p:cNvSpPr>
          <p:nvPr/>
        </p:nvSpPr>
        <p:spPr bwMode="auto">
          <a:xfrm>
            <a:off x="7086600" y="1524000"/>
            <a:ext cx="904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５→６</a:t>
            </a:r>
          </a:p>
        </p:txBody>
      </p:sp>
      <p:grpSp>
        <p:nvGrpSpPr>
          <p:cNvPr id="92320" name="Group 160"/>
          <p:cNvGrpSpPr>
            <a:grpSpLocks/>
          </p:cNvGrpSpPr>
          <p:nvPr/>
        </p:nvGrpSpPr>
        <p:grpSpPr bwMode="auto">
          <a:xfrm>
            <a:off x="2133600" y="4059238"/>
            <a:ext cx="1985963" cy="1046162"/>
            <a:chOff x="1344" y="2557"/>
            <a:chExt cx="1251" cy="659"/>
          </a:xfrm>
        </p:grpSpPr>
        <p:grpSp>
          <p:nvGrpSpPr>
            <p:cNvPr id="13333" name="Group 150"/>
            <p:cNvGrpSpPr>
              <a:grpSpLocks/>
            </p:cNvGrpSpPr>
            <p:nvPr/>
          </p:nvGrpSpPr>
          <p:grpSpPr bwMode="auto">
            <a:xfrm>
              <a:off x="1344" y="2592"/>
              <a:ext cx="1104" cy="624"/>
              <a:chOff x="1344" y="2592"/>
              <a:chExt cx="1104" cy="624"/>
            </a:xfrm>
          </p:grpSpPr>
          <p:sp>
            <p:nvSpPr>
              <p:cNvPr id="13335" name="Line 148"/>
              <p:cNvSpPr>
                <a:spLocks noChangeShapeType="1"/>
              </p:cNvSpPr>
              <p:nvPr/>
            </p:nvSpPr>
            <p:spPr bwMode="auto">
              <a:xfrm flipV="1">
                <a:off x="1344" y="2592"/>
                <a:ext cx="624" cy="624"/>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36" name="Line 149"/>
              <p:cNvSpPr>
                <a:spLocks noChangeShapeType="1"/>
              </p:cNvSpPr>
              <p:nvPr/>
            </p:nvSpPr>
            <p:spPr bwMode="auto">
              <a:xfrm>
                <a:off x="1968" y="2592"/>
                <a:ext cx="480" cy="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3334" name="Text Box 151"/>
            <p:cNvSpPr txBox="1">
              <a:spLocks noChangeArrowheads="1"/>
            </p:cNvSpPr>
            <p:nvPr/>
          </p:nvSpPr>
          <p:spPr bwMode="auto">
            <a:xfrm>
              <a:off x="2342" y="2557"/>
              <a:ext cx="253" cy="294"/>
            </a:xfrm>
            <a:prstGeom prst="rect">
              <a:avLst/>
            </a:prstGeom>
            <a:noFill/>
            <a:ln w="9525">
              <a:solidFill>
                <a:srgbClr val="FF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a:t>
              </a:r>
            </a:p>
          </p:txBody>
        </p:sp>
      </p:grpSp>
      <p:grpSp>
        <p:nvGrpSpPr>
          <p:cNvPr id="92319" name="Group 159"/>
          <p:cNvGrpSpPr>
            <a:grpSpLocks/>
          </p:cNvGrpSpPr>
          <p:nvPr/>
        </p:nvGrpSpPr>
        <p:grpSpPr bwMode="auto">
          <a:xfrm>
            <a:off x="3886200" y="4114800"/>
            <a:ext cx="2138363" cy="2011363"/>
            <a:chOff x="2448" y="2592"/>
            <a:chExt cx="1347" cy="1267"/>
          </a:xfrm>
        </p:grpSpPr>
        <p:sp>
          <p:nvSpPr>
            <p:cNvPr id="13329" name="Line 152"/>
            <p:cNvSpPr>
              <a:spLocks noChangeShapeType="1"/>
            </p:cNvSpPr>
            <p:nvPr/>
          </p:nvSpPr>
          <p:spPr bwMode="auto">
            <a:xfrm>
              <a:off x="2448" y="2592"/>
              <a:ext cx="624" cy="1008"/>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30" name="Line 153"/>
            <p:cNvSpPr>
              <a:spLocks noChangeShapeType="1"/>
            </p:cNvSpPr>
            <p:nvPr/>
          </p:nvSpPr>
          <p:spPr bwMode="auto">
            <a:xfrm>
              <a:off x="3072" y="3600"/>
              <a:ext cx="96" cy="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31" name="Line 154"/>
            <p:cNvSpPr>
              <a:spLocks noChangeShapeType="1"/>
            </p:cNvSpPr>
            <p:nvPr/>
          </p:nvSpPr>
          <p:spPr bwMode="auto">
            <a:xfrm>
              <a:off x="3168" y="3600"/>
              <a:ext cx="288" cy="24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32" name="Text Box 155"/>
            <p:cNvSpPr txBox="1">
              <a:spLocks noChangeArrowheads="1"/>
            </p:cNvSpPr>
            <p:nvPr/>
          </p:nvSpPr>
          <p:spPr bwMode="auto">
            <a:xfrm>
              <a:off x="3542" y="3565"/>
              <a:ext cx="253" cy="294"/>
            </a:xfrm>
            <a:prstGeom prst="rect">
              <a:avLst/>
            </a:prstGeom>
            <a:noFill/>
            <a:ln w="9525">
              <a:solidFill>
                <a:srgbClr val="FF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１</a:t>
              </a:r>
            </a:p>
          </p:txBody>
        </p:sp>
      </p:grpSp>
      <p:grpSp>
        <p:nvGrpSpPr>
          <p:cNvPr id="92324" name="Group 164"/>
          <p:cNvGrpSpPr>
            <a:grpSpLocks/>
          </p:cNvGrpSpPr>
          <p:nvPr/>
        </p:nvGrpSpPr>
        <p:grpSpPr bwMode="auto">
          <a:xfrm>
            <a:off x="5486400" y="5583238"/>
            <a:ext cx="2214563" cy="512762"/>
            <a:chOff x="3456" y="3517"/>
            <a:chExt cx="1395" cy="323"/>
          </a:xfrm>
        </p:grpSpPr>
        <p:sp>
          <p:nvSpPr>
            <p:cNvPr id="13325" name="Text Box 157"/>
            <p:cNvSpPr txBox="1">
              <a:spLocks noChangeArrowheads="1"/>
            </p:cNvSpPr>
            <p:nvPr/>
          </p:nvSpPr>
          <p:spPr bwMode="auto">
            <a:xfrm>
              <a:off x="4598" y="3517"/>
              <a:ext cx="253" cy="294"/>
            </a:xfrm>
            <a:prstGeom prst="rect">
              <a:avLst/>
            </a:prstGeom>
            <a:noFill/>
            <a:ln w="9525">
              <a:solidFill>
                <a:srgbClr val="FF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０</a:t>
              </a:r>
            </a:p>
          </p:txBody>
        </p:sp>
        <p:sp>
          <p:nvSpPr>
            <p:cNvPr id="13326" name="Line 161"/>
            <p:cNvSpPr>
              <a:spLocks noChangeShapeType="1"/>
            </p:cNvSpPr>
            <p:nvPr/>
          </p:nvSpPr>
          <p:spPr bwMode="auto">
            <a:xfrm>
              <a:off x="3456" y="3840"/>
              <a:ext cx="816" cy="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7" name="Line 162"/>
            <p:cNvSpPr>
              <a:spLocks noChangeShapeType="1"/>
            </p:cNvSpPr>
            <p:nvPr/>
          </p:nvSpPr>
          <p:spPr bwMode="auto">
            <a:xfrm flipV="1">
              <a:off x="4272" y="3600"/>
              <a:ext cx="288" cy="24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8" name="Line 163"/>
            <p:cNvSpPr>
              <a:spLocks noChangeShapeType="1"/>
            </p:cNvSpPr>
            <p:nvPr/>
          </p:nvSpPr>
          <p:spPr bwMode="auto">
            <a:xfrm>
              <a:off x="4560" y="3600"/>
              <a:ext cx="48" cy="0"/>
            </a:xfrm>
            <a:prstGeom prst="line">
              <a:avLst/>
            </a:prstGeom>
            <a:noFill/>
            <a:ln w="28575">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2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923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9230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9230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30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9232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923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92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86" grpId="0" autoUpdateAnimBg="0"/>
      <p:bldP spid="92307"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8.1|24.5"/>
</p:tagLst>
</file>

<file path=ppt/tags/tag10.xml><?xml version="1.0" encoding="utf-8"?>
<p:tagLst xmlns:a="http://schemas.openxmlformats.org/drawingml/2006/main" xmlns:r="http://schemas.openxmlformats.org/officeDocument/2006/relationships" xmlns:p="http://schemas.openxmlformats.org/presentationml/2006/main">
  <p:tag name="TIMING" val="|19.1|2.5|3.3"/>
</p:tagLst>
</file>

<file path=ppt/tags/tag2.xml><?xml version="1.0" encoding="utf-8"?>
<p:tagLst xmlns:a="http://schemas.openxmlformats.org/drawingml/2006/main" xmlns:r="http://schemas.openxmlformats.org/officeDocument/2006/relationships" xmlns:p="http://schemas.openxmlformats.org/presentationml/2006/main">
  <p:tag name="TIMING" val="|41.2|9.7|13.1|8.1|10.4|6.3|9.7|3.7"/>
</p:tagLst>
</file>

<file path=ppt/tags/tag3.xml><?xml version="1.0" encoding="utf-8"?>
<p:tagLst xmlns:a="http://schemas.openxmlformats.org/drawingml/2006/main" xmlns:r="http://schemas.openxmlformats.org/officeDocument/2006/relationships" xmlns:p="http://schemas.openxmlformats.org/presentationml/2006/main">
  <p:tag name="TIMING" val="|13.7|3.9|3.4|8.7"/>
</p:tagLst>
</file>

<file path=ppt/tags/tag4.xml><?xml version="1.0" encoding="utf-8"?>
<p:tagLst xmlns:a="http://schemas.openxmlformats.org/drawingml/2006/main" xmlns:r="http://schemas.openxmlformats.org/officeDocument/2006/relationships" xmlns:p="http://schemas.openxmlformats.org/presentationml/2006/main">
  <p:tag name="TIMING" val="|33.5|2"/>
</p:tagLst>
</file>

<file path=ppt/tags/tag5.xml><?xml version="1.0" encoding="utf-8"?>
<p:tagLst xmlns:a="http://schemas.openxmlformats.org/drawingml/2006/main" xmlns:r="http://schemas.openxmlformats.org/officeDocument/2006/relationships" xmlns:p="http://schemas.openxmlformats.org/presentationml/2006/main">
  <p:tag name="TIMING" val="|52|11|7"/>
</p:tagLst>
</file>

<file path=ppt/tags/tag6.xml><?xml version="1.0" encoding="utf-8"?>
<p:tagLst xmlns:a="http://schemas.openxmlformats.org/drawingml/2006/main" xmlns:r="http://schemas.openxmlformats.org/officeDocument/2006/relationships" xmlns:p="http://schemas.openxmlformats.org/presentationml/2006/main">
  <p:tag name="TIMING" val="|7.7|1.3|1.5"/>
</p:tagLst>
</file>

<file path=ppt/tags/tag7.xml><?xml version="1.0" encoding="utf-8"?>
<p:tagLst xmlns:a="http://schemas.openxmlformats.org/drawingml/2006/main" xmlns:r="http://schemas.openxmlformats.org/officeDocument/2006/relationships" xmlns:p="http://schemas.openxmlformats.org/presentationml/2006/main">
  <p:tag name="TIMING" val="|47.3|2.8"/>
</p:tagLst>
</file>

<file path=ppt/tags/tag8.xml><?xml version="1.0" encoding="utf-8"?>
<p:tagLst xmlns:a="http://schemas.openxmlformats.org/drawingml/2006/main" xmlns:r="http://schemas.openxmlformats.org/officeDocument/2006/relationships" xmlns:p="http://schemas.openxmlformats.org/presentationml/2006/main">
  <p:tag name="TIMING" val="|20.4|9.9|9.1"/>
</p:tagLst>
</file>

<file path=ppt/tags/tag9.xml><?xml version="1.0" encoding="utf-8"?>
<p:tagLst xmlns:a="http://schemas.openxmlformats.org/drawingml/2006/main" xmlns:r="http://schemas.openxmlformats.org/officeDocument/2006/relationships" xmlns:p="http://schemas.openxmlformats.org/presentationml/2006/main">
  <p:tag name="TIMING" val="|11.7|6.8"/>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2076</TotalTime>
  <Words>4301</Words>
  <Application>Microsoft Office PowerPoint</Application>
  <PresentationFormat>画面に合わせる (4:3)</PresentationFormat>
  <Paragraphs>918</Paragraphs>
  <Slides>59</Slides>
  <Notes>57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59</vt:i4>
      </vt:variant>
    </vt:vector>
  </HeadingPairs>
  <TitlesOfParts>
    <vt:vector size="66" baseType="lpstr">
      <vt:lpstr>ＭＳ Ｐゴシック</vt:lpstr>
      <vt:lpstr>Arial</vt:lpstr>
      <vt:lpstr>Calibri</vt:lpstr>
      <vt:lpstr>Garamond</vt:lpstr>
      <vt:lpstr>Times New Roman</vt:lpstr>
      <vt:lpstr>Wingdings</vt:lpstr>
      <vt:lpstr>Edge</vt:lpstr>
      <vt:lpstr>Indirect(centralized)  switching networks</vt:lpstr>
      <vt:lpstr>Indirect (Centralized) interconnection networks</vt:lpstr>
      <vt:lpstr>MIN（Multistage　Interconnection　Network)</vt:lpstr>
      <vt:lpstr>Properties of MIN</vt:lpstr>
      <vt:lpstr>Classification of MIN</vt:lpstr>
      <vt:lpstr>Blocking Networks</vt:lpstr>
      <vt:lpstr>Omega network</vt:lpstr>
      <vt:lpstr>Perfect　Shuffle</vt:lpstr>
      <vt:lpstr>Destination　Routing</vt:lpstr>
      <vt:lpstr>Blocking Property</vt:lpstr>
      <vt:lpstr>For using large switching elements（Delta network）</vt:lpstr>
      <vt:lpstr>Omega network</vt:lpstr>
      <vt:lpstr>Generalized Cube (Butterfly)</vt:lpstr>
      <vt:lpstr>Routing in Generalized Cube</vt:lpstr>
      <vt:lpstr>Partitioning</vt:lpstr>
      <vt:lpstr>Expandability</vt:lpstr>
      <vt:lpstr>Generalized　Cube</vt:lpstr>
      <vt:lpstr>Baseline Network</vt:lpstr>
      <vt:lpstr>Destination　Routing in Baseline network</vt:lpstr>
      <vt:lpstr>Partitioning in Baseline</vt:lpstr>
      <vt:lpstr>Baseline network</vt:lpstr>
      <vt:lpstr>Quiz</vt:lpstr>
      <vt:lpstr>Π network</vt:lpstr>
      <vt:lpstr>Bit reversal permutation (Used in FFT)</vt:lpstr>
      <vt:lpstr>Bit reversal permutation in Π network</vt:lpstr>
      <vt:lpstr>Permutation capacity</vt:lpstr>
      <vt:lpstr>Ｂｅｎｅｓ Network</vt:lpstr>
      <vt:lpstr>Non-blocking network</vt:lpstr>
      <vt:lpstr>Clos network</vt:lpstr>
      <vt:lpstr>Batcher network</vt:lpstr>
      <vt:lpstr>Batcher-Banyan</vt:lpstr>
      <vt:lpstr>Banyan networks</vt:lpstr>
      <vt:lpstr>Batcher-banyan</vt:lpstr>
      <vt:lpstr>Classification of MINs</vt:lpstr>
      <vt:lpstr>Fault tolerant MINs</vt:lpstr>
      <vt:lpstr>Extra　Stage　Cube　(ESC)</vt:lpstr>
      <vt:lpstr>The buffer in switching element</vt:lpstr>
      <vt:lpstr>Hot spot contention</vt:lpstr>
      <vt:lpstr>Relaxing the hot spot contention</vt:lpstr>
      <vt:lpstr>Other issues in MINs</vt:lpstr>
      <vt:lpstr>Glossary 1</vt:lpstr>
      <vt:lpstr>Centralized interconnection networks</vt:lpstr>
      <vt:lpstr>Asymmetric indirect networks</vt:lpstr>
      <vt:lpstr>base-m　n-cube (Hyper crossbar)</vt:lpstr>
      <vt:lpstr>HyperCross</vt:lpstr>
      <vt:lpstr>Fat　Tree</vt:lpstr>
      <vt:lpstr>Return paths with MIN = Fat tree</vt:lpstr>
      <vt:lpstr>Myrinet-Clos（１/2)</vt:lpstr>
      <vt:lpstr>Clos64+64</vt:lpstr>
      <vt:lpstr>Myrinet-Clos(2/2)</vt:lpstr>
      <vt:lpstr>Flattened butterfly</vt:lpstr>
      <vt:lpstr>Dragonfly </vt:lpstr>
      <vt:lpstr>PowerPoint プレゼンテーション</vt:lpstr>
      <vt:lpstr>4x24 Full mesh Connected Cycles (FCC)</vt:lpstr>
      <vt:lpstr>Summary: k-ary n-cube vs. high radix</vt:lpstr>
      <vt:lpstr>Recent Trends</vt:lpstr>
      <vt:lpstr>PowerPoint プレゼンテーション</vt:lpstr>
      <vt:lpstr>Slim Fly topology</vt:lpstr>
      <vt:lpstr>Exercise</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間接網のいろいろ</dc:title>
  <dc:creator>情報工学科</dc:creator>
  <cp:lastModifiedBy>天野 英晴</cp:lastModifiedBy>
  <cp:revision>70</cp:revision>
  <dcterms:created xsi:type="dcterms:W3CDTF">1998-11-04T01:31:44Z</dcterms:created>
  <dcterms:modified xsi:type="dcterms:W3CDTF">2020-06-18T00:08:55Z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Documents\HUNGA</vt:lpwstr>
  </property>
</Properties>
</file>