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6"/>
  </p:notesMasterIdLst>
  <p:handoutMasterIdLst>
    <p:handoutMasterId r:id="rId37"/>
  </p:handoutMasterIdLst>
  <p:sldIdLst>
    <p:sldId id="256" r:id="rId2"/>
    <p:sldId id="384" r:id="rId3"/>
    <p:sldId id="386" r:id="rId4"/>
    <p:sldId id="388" r:id="rId5"/>
    <p:sldId id="333" r:id="rId6"/>
    <p:sldId id="335" r:id="rId7"/>
    <p:sldId id="347" r:id="rId8"/>
    <p:sldId id="353" r:id="rId9"/>
    <p:sldId id="285" r:id="rId10"/>
    <p:sldId id="328" r:id="rId11"/>
    <p:sldId id="287" r:id="rId12"/>
    <p:sldId id="286" r:id="rId13"/>
    <p:sldId id="288" r:id="rId14"/>
    <p:sldId id="319" r:id="rId15"/>
    <p:sldId id="330" r:id="rId16"/>
    <p:sldId id="329" r:id="rId17"/>
    <p:sldId id="331" r:id="rId18"/>
    <p:sldId id="332" r:id="rId19"/>
    <p:sldId id="373" r:id="rId20"/>
    <p:sldId id="374" r:id="rId21"/>
    <p:sldId id="375" r:id="rId22"/>
    <p:sldId id="376" r:id="rId23"/>
    <p:sldId id="337" r:id="rId24"/>
    <p:sldId id="755" r:id="rId25"/>
    <p:sldId id="338" r:id="rId26"/>
    <p:sldId id="378" r:id="rId27"/>
    <p:sldId id="379" r:id="rId28"/>
    <p:sldId id="381" r:id="rId29"/>
    <p:sldId id="380" r:id="rId30"/>
    <p:sldId id="324" r:id="rId31"/>
    <p:sldId id="356" r:id="rId32"/>
    <p:sldId id="382" r:id="rId33"/>
    <p:sldId id="383" r:id="rId34"/>
    <p:sldId id="357" r:id="rId3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7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9900"/>
    <a:srgbClr val="0000FF"/>
    <a:srgbClr val="FF0000"/>
    <a:srgbClr val="FF505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186" autoAdjust="0"/>
  </p:normalViewPr>
  <p:slideViewPr>
    <p:cSldViewPr>
      <p:cViewPr varScale="1">
        <p:scale>
          <a:sx n="43" d="100"/>
          <a:sy n="43" d="100"/>
        </p:scale>
        <p:origin x="474" y="42"/>
      </p:cViewPr>
      <p:guideLst>
        <p:guide orient="horz" pos="2160"/>
        <p:guide pos="2784"/>
      </p:guideLst>
    </p:cSldViewPr>
  </p:slideViewPr>
  <p:notesTextViewPr>
    <p:cViewPr>
      <p:scale>
        <a:sx n="100" d="100"/>
        <a:sy n="100" d="100"/>
      </p:scale>
      <p:origin x="0" y="0"/>
    </p:cViewPr>
  </p:notesTextViewPr>
  <p:sorterViewPr>
    <p:cViewPr>
      <p:scale>
        <a:sx n="66" d="100"/>
        <a:sy n="66" d="100"/>
      </p:scale>
      <p:origin x="0" y="4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200">
                <a:latin typeface="Times New Roman" panose="02020603050405020304" pitchFamily="18" charset="0"/>
              </a:defRPr>
            </a:lvl1pPr>
          </a:lstStyle>
          <a:p>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spcBef>
                <a:spcPct val="50000"/>
              </a:spcBef>
              <a:defRPr sz="1200">
                <a:latin typeface="Times New Roman" panose="02020603050405020304" pitchFamily="18" charset="0"/>
              </a:defRPr>
            </a:lvl1pPr>
          </a:lstStyle>
          <a:p>
            <a:fld id="{E6037B41-0159-4765-846C-BB473CC8FB07}" type="slidenum">
              <a:rPr lang="en-US" altLang="ja-JP"/>
              <a:pPr/>
              <a:t>‹#›</a:t>
            </a:fld>
            <a:endParaRPr lang="en-US" altLang="ja-JP"/>
          </a:p>
        </p:txBody>
      </p:sp>
    </p:spTree>
    <p:extLst>
      <p:ext uri="{BB962C8B-B14F-4D97-AF65-F5344CB8AC3E}">
        <p14:creationId xmlns:p14="http://schemas.microsoft.com/office/powerpoint/2010/main" val="3099389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200">
                <a:latin typeface="Times New Roman" panose="02020603050405020304" pitchFamily="18" charset="0"/>
              </a:defRPr>
            </a:lvl1pPr>
          </a:lstStyle>
          <a:p>
            <a:endParaRPr lang="en-US" altLang="ja-JP"/>
          </a:p>
        </p:txBody>
      </p:sp>
      <p:sp>
        <p:nvSpPr>
          <p:cNvPr id="4100" name="Rectangle 1028"/>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spcBef>
                <a:spcPct val="50000"/>
              </a:spcBef>
              <a:defRPr sz="1200">
                <a:latin typeface="Times New Roman" panose="02020603050405020304" pitchFamily="18" charset="0"/>
              </a:defRPr>
            </a:lvl1pPr>
          </a:lstStyle>
          <a:p>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spcBef>
                <a:spcPct val="50000"/>
              </a:spcBef>
              <a:defRPr sz="1200">
                <a:latin typeface="Times New Roman" panose="02020603050405020304" pitchFamily="18" charset="0"/>
              </a:defRPr>
            </a:lvl1pPr>
          </a:lstStyle>
          <a:p>
            <a:fld id="{4B80E803-227D-45C6-8ECA-2770CDA4A661}" type="slidenum">
              <a:rPr lang="en-US" altLang="ja-JP"/>
              <a:pPr/>
              <a:t>‹#›</a:t>
            </a:fld>
            <a:endParaRPr lang="en-US" altLang="ja-JP"/>
          </a:p>
        </p:txBody>
      </p:sp>
    </p:spTree>
    <p:extLst>
      <p:ext uri="{BB962C8B-B14F-4D97-AF65-F5344CB8AC3E}">
        <p14:creationId xmlns:p14="http://schemas.microsoft.com/office/powerpoint/2010/main" val="36049914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B80E803-227D-45C6-8ECA-2770CDA4A661}" type="slidenum">
              <a:rPr lang="en-US" altLang="ja-JP" smtClean="0"/>
              <a:pPr/>
              <a:t>1</a:t>
            </a:fld>
            <a:endParaRPr lang="en-US" altLang="ja-JP"/>
          </a:p>
        </p:txBody>
      </p:sp>
    </p:spTree>
    <p:extLst>
      <p:ext uri="{BB962C8B-B14F-4D97-AF65-F5344CB8AC3E}">
        <p14:creationId xmlns:p14="http://schemas.microsoft.com/office/powerpoint/2010/main" val="3869304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By providing the message buffer, the sender can go forward without waiting for the receiver. However, when the reader executes earlier, it must wait. It is somehow unfair.</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10</a:t>
            </a:fld>
            <a:endParaRPr lang="en-US" altLang="ja-JP"/>
          </a:p>
        </p:txBody>
      </p:sp>
    </p:spTree>
    <p:extLst>
      <p:ext uri="{BB962C8B-B14F-4D97-AF65-F5344CB8AC3E}">
        <p14:creationId xmlns:p14="http://schemas.microsoft.com/office/powerpoint/2010/main" val="2030052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So, in MPI, when a receiver executes the receive function but the send has not arrived at the send function call, it can switch the process and execute other job for waiting time. This type of message passing is called non-blocking.</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11</a:t>
            </a:fld>
            <a:endParaRPr lang="en-US" altLang="ja-JP"/>
          </a:p>
        </p:txBody>
      </p:sp>
    </p:spTree>
    <p:extLst>
      <p:ext uri="{BB962C8B-B14F-4D97-AF65-F5344CB8AC3E}">
        <p14:creationId xmlns:p14="http://schemas.microsoft.com/office/powerpoint/2010/main" val="1148873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PVM or Parallel Virtual Machine is the first generation message passing library. Fundamental functions were provided. But, it was replaced by the upper compatible library MPI.</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12</a:t>
            </a:fld>
            <a:endParaRPr lang="en-US" altLang="ja-JP"/>
          </a:p>
        </p:txBody>
      </p:sp>
    </p:spTree>
    <p:extLst>
      <p:ext uri="{BB962C8B-B14F-4D97-AF65-F5344CB8AC3E}">
        <p14:creationId xmlns:p14="http://schemas.microsoft.com/office/powerpoint/2010/main" val="3180983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MPI is a superset of the PVM in 1 to 1 message communication. It also has group communication and various communication with error checking and communicating tag.</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13</a:t>
            </a:fld>
            <a:endParaRPr lang="en-US" altLang="ja-JP"/>
          </a:p>
        </p:txBody>
      </p:sp>
    </p:spTree>
    <p:extLst>
      <p:ext uri="{BB962C8B-B14F-4D97-AF65-F5344CB8AC3E}">
        <p14:creationId xmlns:p14="http://schemas.microsoft.com/office/powerpoint/2010/main" val="2417793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programming style using MPI is SPMD or Single Program Multiple Data streams. That is the same program is executed in multiple nodes in parallel. Independent processing can be done based on the process number. They are distributed at each node of the NORA machines of PC clusters and executed in parallel.</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14</a:t>
            </a:fld>
            <a:endParaRPr lang="en-US" altLang="ja-JP"/>
          </a:p>
        </p:txBody>
      </p:sp>
    </p:spTree>
    <p:extLst>
      <p:ext uri="{BB962C8B-B14F-4D97-AF65-F5344CB8AC3E}">
        <p14:creationId xmlns:p14="http://schemas.microsoft.com/office/powerpoint/2010/main" val="31694727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communication methods are classified into point-to-point communication and collective communication. In MPI, a sender and a receiver must be strictly matched. </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15</a:t>
            </a:fld>
            <a:endParaRPr lang="en-US" altLang="ja-JP"/>
          </a:p>
        </p:txBody>
      </p:sp>
    </p:spTree>
    <p:extLst>
      <p:ext uri="{BB962C8B-B14F-4D97-AF65-F5344CB8AC3E}">
        <p14:creationId xmlns:p14="http://schemas.microsoft.com/office/powerpoint/2010/main" val="4081725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slide shows fundamental MPI functions used in this class. Actually, most programs can be described using these six functions. </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16</a:t>
            </a:fld>
            <a:endParaRPr lang="en-US" altLang="ja-JP"/>
          </a:p>
        </p:txBody>
      </p:sp>
    </p:spTree>
    <p:extLst>
      <p:ext uri="{BB962C8B-B14F-4D97-AF65-F5344CB8AC3E}">
        <p14:creationId xmlns:p14="http://schemas.microsoft.com/office/powerpoint/2010/main" val="1676462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Other functions which can be used is barrier synchronization and get clock time.</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17</a:t>
            </a:fld>
            <a:endParaRPr lang="en-US" altLang="ja-JP"/>
          </a:p>
        </p:txBody>
      </p:sp>
    </p:spTree>
    <p:extLst>
      <p:ext uri="{BB962C8B-B14F-4D97-AF65-F5344CB8AC3E}">
        <p14:creationId xmlns:p14="http://schemas.microsoft.com/office/powerpoint/2010/main" val="15889046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let me explain the simplest example Hello. This main is distributed to all processors.</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18</a:t>
            </a:fld>
            <a:endParaRPr lang="en-US" altLang="ja-JP"/>
          </a:p>
        </p:txBody>
      </p:sp>
    </p:spTree>
    <p:extLst>
      <p:ext uri="{BB962C8B-B14F-4D97-AF65-F5344CB8AC3E}">
        <p14:creationId xmlns:p14="http://schemas.microsoft.com/office/powerpoint/2010/main" val="2370056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we must initialize the MPI function by using MPI </a:t>
            </a:r>
            <a:r>
              <a:rPr kumimoji="1" lang="en-US" altLang="ja-JP" dirty="0" err="1"/>
              <a:t>init.</a:t>
            </a:r>
            <a:r>
              <a:rPr kumimoji="1" lang="en-US" altLang="ja-JP" dirty="0"/>
              <a:t> For finishing it, MPI finalize is used.</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19</a:t>
            </a:fld>
            <a:endParaRPr lang="en-US" altLang="ja-JP"/>
          </a:p>
        </p:txBody>
      </p:sp>
    </p:spTree>
    <p:extLst>
      <p:ext uri="{BB962C8B-B14F-4D97-AF65-F5344CB8AC3E}">
        <p14:creationId xmlns:p14="http://schemas.microsoft.com/office/powerpoint/2010/main" val="2674329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PC Clusters are a cost efficient highly parallel systems which consist of a lot of PCs connected with high-bandwidth network. They were developed for an economical supercomputer, but recently, used for datacenters. Cloud computing is done on such clusters. One of a root of PC clusters is Beowulf clusters. It came from the name of NASA’s project to build a very cheap supercomputer. It used standard CPU boards and other standard components connected with LAN with TCP/IP. Free software is used for reducing the cost for the software. However, since the LAN with TCP/IP has a large latency, standard System Area Network or SANs like </a:t>
            </a:r>
            <a:r>
              <a:rPr kumimoji="1" lang="en-US" altLang="ja-JP" dirty="0" err="1"/>
              <a:t>Infiniband</a:t>
            </a:r>
            <a:r>
              <a:rPr kumimoji="1" lang="en-US" altLang="ja-JP" dirty="0"/>
              <a:t> are often used. Warehouse Scale Computers is a kind of large computer cluster, but the architecture is somehow dedicated to a large scale data center.</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a:t>
            </a:fld>
            <a:endParaRPr lang="en-US" altLang="ja-JP"/>
          </a:p>
        </p:txBody>
      </p:sp>
    </p:spTree>
    <p:extLst>
      <p:ext uri="{BB962C8B-B14F-4D97-AF65-F5344CB8AC3E}">
        <p14:creationId xmlns:p14="http://schemas.microsoft.com/office/powerpoint/2010/main" val="1815099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communication, a communicator is defined. It is a space for communication. Group communication can be done by using the communication, but here MPI COMM WORLD, a default communicator is used. MPI Comm rank gets the process ID called rank in MPI. MPI Comm size gets the number of all processes. They are variables needed for communication.</a:t>
            </a:r>
            <a:endParaRPr kumimoji="1" lang="ja-JP" altLang="en-US" dirty="0"/>
          </a:p>
        </p:txBody>
      </p:sp>
      <p:sp>
        <p:nvSpPr>
          <p:cNvPr id="4" name="スライド番号プレースホルダー 3"/>
          <p:cNvSpPr>
            <a:spLocks noGrp="1"/>
          </p:cNvSpPr>
          <p:nvPr>
            <p:ph type="sldNum" sz="quarter" idx="10"/>
          </p:nvPr>
        </p:nvSpPr>
        <p:spPr/>
        <p:txBody>
          <a:bodyPr/>
          <a:lstStyle/>
          <a:p>
            <a:fld id="{4B80E803-227D-45C6-8ECA-2770CDA4A661}" type="slidenum">
              <a:rPr lang="en-US" altLang="ja-JP" smtClean="0"/>
              <a:pPr/>
              <a:t>20</a:t>
            </a:fld>
            <a:endParaRPr lang="en-US" altLang="ja-JP"/>
          </a:p>
        </p:txBody>
      </p:sp>
    </p:spTree>
    <p:extLst>
      <p:ext uri="{BB962C8B-B14F-4D97-AF65-F5344CB8AC3E}">
        <p14:creationId xmlns:p14="http://schemas.microsoft.com/office/powerpoint/2010/main" val="3713758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MPI send is for 1 to 1 message send. It uses the parameters shown here. The message is sent for the receiver whose number of destination and the tag are matched.</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21</a:t>
            </a:fld>
            <a:endParaRPr lang="en-US" altLang="ja-JP"/>
          </a:p>
        </p:txBody>
      </p:sp>
    </p:spTree>
    <p:extLst>
      <p:ext uri="{BB962C8B-B14F-4D97-AF65-F5344CB8AC3E}">
        <p14:creationId xmlns:p14="http://schemas.microsoft.com/office/powerpoint/2010/main" val="2452974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MPI </a:t>
            </a:r>
            <a:r>
              <a:rPr kumimoji="1" lang="en-US" altLang="ja-JP" dirty="0" err="1"/>
              <a:t>Recv</a:t>
            </a:r>
            <a:r>
              <a:rPr kumimoji="1" lang="en-US" altLang="ja-JP" dirty="0"/>
              <a:t> is a corresponding function to MPI Send. It also uses the parameters shown here. They are almost the same as those of MPI send, but the MPI status which holds the state of message passing is added.</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22</a:t>
            </a:fld>
            <a:endParaRPr lang="en-US" altLang="ja-JP"/>
          </a:p>
        </p:txBody>
      </p:sp>
    </p:spTree>
    <p:extLst>
      <p:ext uri="{BB962C8B-B14F-4D97-AF65-F5344CB8AC3E}">
        <p14:creationId xmlns:p14="http://schemas.microsoft.com/office/powerpoint/2010/main" val="35790181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MPI datatype is almost the same as that of type in C language.</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23</a:t>
            </a:fld>
            <a:endParaRPr lang="en-US" altLang="ja-JP"/>
          </a:p>
        </p:txBody>
      </p:sp>
    </p:spTree>
    <p:extLst>
      <p:ext uri="{BB962C8B-B14F-4D97-AF65-F5344CB8AC3E}">
        <p14:creationId xmlns:p14="http://schemas.microsoft.com/office/powerpoint/2010/main" val="4625369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let’s use MPI. First, you should login ITC Linux machines and get the tar file.</a:t>
            </a:r>
          </a:p>
          <a:p>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24</a:t>
            </a:fld>
            <a:endParaRPr lang="en-US" altLang="ja-JP"/>
          </a:p>
        </p:txBody>
      </p:sp>
    </p:spTree>
    <p:extLst>
      <p:ext uri="{BB962C8B-B14F-4D97-AF65-F5344CB8AC3E}">
        <p14:creationId xmlns:p14="http://schemas.microsoft.com/office/powerpoint/2010/main" val="9701688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compile and execution are done with </a:t>
            </a:r>
            <a:r>
              <a:rPr kumimoji="1" lang="en-US" altLang="ja-JP" dirty="0" err="1"/>
              <a:t>mpicc</a:t>
            </a:r>
            <a:r>
              <a:rPr kumimoji="1" lang="en-US" altLang="ja-JP" dirty="0"/>
              <a:t> and </a:t>
            </a:r>
            <a:r>
              <a:rPr kumimoji="1" lang="en-US" altLang="ja-JP" dirty="0" err="1"/>
              <a:t>mpirun</a:t>
            </a:r>
            <a:r>
              <a:rPr kumimoji="1" lang="en-US" altLang="ja-JP" dirty="0"/>
              <a:t> respectively. –np specifies the number of executing nodes. The number must be smaller than those of node numbers in the system.</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25</a:t>
            </a:fld>
            <a:endParaRPr lang="en-US" altLang="ja-JP"/>
          </a:p>
        </p:txBody>
      </p:sp>
    </p:spTree>
    <p:extLst>
      <p:ext uri="{BB962C8B-B14F-4D97-AF65-F5344CB8AC3E}">
        <p14:creationId xmlns:p14="http://schemas.microsoft.com/office/powerpoint/2010/main" val="35361080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 me show another </a:t>
            </a:r>
            <a:r>
              <a:rPr kumimoji="1" lang="en-US" altLang="ja-JP" dirty="0" err="1"/>
              <a:t>proactical</a:t>
            </a:r>
            <a:r>
              <a:rPr kumimoji="1" lang="en-US" altLang="ja-JP" dirty="0"/>
              <a:t> example called </a:t>
            </a:r>
            <a:r>
              <a:rPr kumimoji="1" lang="en-US" altLang="ja-JP" dirty="0" err="1"/>
              <a:t>reduct.c</a:t>
            </a:r>
            <a:r>
              <a:rPr kumimoji="1" lang="en-US" altLang="ja-JP" dirty="0"/>
              <a:t> It computes the reduction calculation. </a:t>
            </a:r>
            <a:r>
              <a:rPr kumimoji="1" lang="en-US" altLang="ja-JP" dirty="0" err="1"/>
              <a:t>Fisrt</a:t>
            </a:r>
            <a:r>
              <a:rPr kumimoji="1" lang="en-US" altLang="ja-JP" dirty="0"/>
              <a:t> of all. data are loaded from the file and MPI is initialized.</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26</a:t>
            </a:fld>
            <a:endParaRPr lang="en-US" altLang="ja-JP"/>
          </a:p>
        </p:txBody>
      </p:sp>
    </p:spTree>
    <p:extLst>
      <p:ext uri="{BB962C8B-B14F-4D97-AF65-F5344CB8AC3E}">
        <p14:creationId xmlns:p14="http://schemas.microsoft.com/office/powerpoint/2010/main" val="29639388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Here is a program of the host, that is </a:t>
            </a:r>
            <a:r>
              <a:rPr kumimoji="1" lang="en-US" altLang="ja-JP" dirty="0" err="1"/>
              <a:t>pid</a:t>
            </a:r>
            <a:r>
              <a:rPr kumimoji="1" lang="en-US" altLang="ja-JP" dirty="0"/>
              <a:t> = 0. It reads the data from the file and distributes to node 1-3. Then it computes its own part. After computation, it receives the result of computation from node 1-3, and adds into its own result.</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27</a:t>
            </a:fld>
            <a:endParaRPr lang="en-US" altLang="ja-JP"/>
          </a:p>
        </p:txBody>
      </p:sp>
    </p:spTree>
    <p:extLst>
      <p:ext uri="{BB962C8B-B14F-4D97-AF65-F5344CB8AC3E}">
        <p14:creationId xmlns:p14="http://schemas.microsoft.com/office/powerpoint/2010/main" val="3286485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case, the host divides and distributes the array to other nodes.</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28</a:t>
            </a:fld>
            <a:endParaRPr lang="en-US" altLang="ja-JP"/>
          </a:p>
        </p:txBody>
      </p:sp>
    </p:spTree>
    <p:extLst>
      <p:ext uri="{BB962C8B-B14F-4D97-AF65-F5344CB8AC3E}">
        <p14:creationId xmlns:p14="http://schemas.microsoft.com/office/powerpoint/2010/main" val="20559750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Node 1-3, receives the part of array, and computes the sum of them. The result is returned to the host.</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29</a:t>
            </a:fld>
            <a:endParaRPr lang="en-US" altLang="ja-JP"/>
          </a:p>
        </p:txBody>
      </p:sp>
    </p:spTree>
    <p:extLst>
      <p:ext uri="{BB962C8B-B14F-4D97-AF65-F5344CB8AC3E}">
        <p14:creationId xmlns:p14="http://schemas.microsoft.com/office/powerpoint/2010/main" val="490436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System Area Network or SAN can use various types of techniques including virtual cut-through, virtual channels, and multicast. The topologies are not limited in a tree unlike Ethernet. It can support high thought with low latency compared to LAN. The area is in the floor, though the optical cables are introduced. Recent GB Ethernet has a high band-width, but the store and forward routing and tree based topologies are problems when they are used as network of PC clusters.</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3</a:t>
            </a:fld>
            <a:endParaRPr lang="en-US" altLang="ja-JP"/>
          </a:p>
        </p:txBody>
      </p:sp>
    </p:spTree>
    <p:extLst>
      <p:ext uri="{BB962C8B-B14F-4D97-AF65-F5344CB8AC3E}">
        <p14:creationId xmlns:p14="http://schemas.microsoft.com/office/powerpoint/2010/main" val="34602551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Another example has double loops. </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30</a:t>
            </a:fld>
            <a:endParaRPr lang="en-US" altLang="ja-JP"/>
          </a:p>
        </p:txBody>
      </p:sp>
    </p:spTree>
    <p:extLst>
      <p:ext uri="{BB962C8B-B14F-4D97-AF65-F5344CB8AC3E}">
        <p14:creationId xmlns:p14="http://schemas.microsoft.com/office/powerpoint/2010/main" val="4220747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case, all elements of the array is distributed.</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31</a:t>
            </a:fld>
            <a:endParaRPr lang="en-US" altLang="ja-JP"/>
          </a:p>
        </p:txBody>
      </p:sp>
    </p:spTree>
    <p:extLst>
      <p:ext uri="{BB962C8B-B14F-4D97-AF65-F5344CB8AC3E}">
        <p14:creationId xmlns:p14="http://schemas.microsoft.com/office/powerpoint/2010/main" val="13028771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All nodes compute its own part and the whole array. It takes some time to compute it.</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32</a:t>
            </a:fld>
            <a:endParaRPr lang="en-US" altLang="ja-JP"/>
          </a:p>
        </p:txBody>
      </p:sp>
    </p:spTree>
    <p:extLst>
      <p:ext uri="{BB962C8B-B14F-4D97-AF65-F5344CB8AC3E}">
        <p14:creationId xmlns:p14="http://schemas.microsoft.com/office/powerpoint/2010/main" val="4780904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OK. Our example is conjugate gradient method to solve a large matrix. Parallelize only part of </a:t>
            </a:r>
            <a:r>
              <a:rPr kumimoji="1" lang="en-US" altLang="ja-JP" dirty="0" err="1"/>
              <a:t>Axp</a:t>
            </a:r>
            <a:r>
              <a:rPr kumimoji="1" lang="en-US" altLang="ja-JP" dirty="0"/>
              <a:t> which occupies a large part of the computation time. </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33</a:t>
            </a:fld>
            <a:endParaRPr lang="en-US" altLang="ja-JP"/>
          </a:p>
        </p:txBody>
      </p:sp>
    </p:spTree>
    <p:extLst>
      <p:ext uri="{BB962C8B-B14F-4D97-AF65-F5344CB8AC3E}">
        <p14:creationId xmlns:p14="http://schemas.microsoft.com/office/powerpoint/2010/main" val="7946167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report should be submitted to keio.jp, not hunga4125@gmail.com as the case </a:t>
            </a:r>
            <a:r>
              <a:rPr kumimoji="1" lang="en-US" altLang="ja-JP"/>
              <a:t>of OpenMP.</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34</a:t>
            </a:fld>
            <a:endParaRPr lang="en-US" altLang="ja-JP"/>
          </a:p>
        </p:txBody>
      </p:sp>
    </p:spTree>
    <p:extLst>
      <p:ext uri="{BB962C8B-B14F-4D97-AF65-F5344CB8AC3E}">
        <p14:creationId xmlns:p14="http://schemas.microsoft.com/office/powerpoint/2010/main" val="2583539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table shows the bandwidth of </a:t>
            </a:r>
            <a:r>
              <a:rPr kumimoji="1" lang="en-US" altLang="ja-JP" dirty="0" err="1"/>
              <a:t>Infiniband</a:t>
            </a:r>
            <a:r>
              <a:rPr kumimoji="1" lang="en-US" altLang="ja-JP" dirty="0"/>
              <a:t>. It is consisted of point-to-point serial interconnection and 8b/10b encoding is used. Recent bandwidth becomes huge.</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4</a:t>
            </a:fld>
            <a:endParaRPr lang="en-US" altLang="ja-JP"/>
          </a:p>
        </p:txBody>
      </p:sp>
    </p:spTree>
    <p:extLst>
      <p:ext uri="{BB962C8B-B14F-4D97-AF65-F5344CB8AC3E}">
        <p14:creationId xmlns:p14="http://schemas.microsoft.com/office/powerpoint/2010/main" val="2822238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User level remote Direct Memory Access is a frequently used technique in PC cluster. By using it, the data can transfer directly from the user area of a node to the user area of the other. Copy is only needed in the network interface.</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5</a:t>
            </a:fld>
            <a:endParaRPr lang="en-US" altLang="ja-JP"/>
          </a:p>
        </p:txBody>
      </p:sp>
    </p:spTree>
    <p:extLst>
      <p:ext uri="{BB962C8B-B14F-4D97-AF65-F5344CB8AC3E}">
        <p14:creationId xmlns:p14="http://schemas.microsoft.com/office/powerpoint/2010/main" val="4155002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a PC cluster which we implemented. It uses optical interconnects instead of standard </a:t>
            </a:r>
            <a:r>
              <a:rPr kumimoji="1" lang="en-US" altLang="ja-JP" dirty="0" err="1"/>
              <a:t>Infiniband</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6</a:t>
            </a:fld>
            <a:endParaRPr lang="en-US" altLang="ja-JP"/>
          </a:p>
        </p:txBody>
      </p:sp>
    </p:spTree>
    <p:extLst>
      <p:ext uri="{BB962C8B-B14F-4D97-AF65-F5344CB8AC3E}">
        <p14:creationId xmlns:p14="http://schemas.microsoft.com/office/powerpoint/2010/main" val="1533092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Google, Amazon and Yahoo use a large cluster with more than 50000 nodes for their datacenter. Hennessy and Patterson called such type of clusters Warehouse Scale Computing or WSC in their textbook. It consists of economical components, but special parts can be used since the number of nodes is huge. Reliability is kept by redundant structures and software. Power supply and Cooling System are important design factor of WSC.</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7</a:t>
            </a:fld>
            <a:endParaRPr lang="en-US" altLang="ja-JP"/>
          </a:p>
        </p:txBody>
      </p:sp>
    </p:spTree>
    <p:extLst>
      <p:ext uri="{BB962C8B-B14F-4D97-AF65-F5344CB8AC3E}">
        <p14:creationId xmlns:p14="http://schemas.microsoft.com/office/powerpoint/2010/main" val="292933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Today, I would like to introduce the programming model of PC clusters. Since they don’t have shared memory, message passing library is used. It is called from common programming language like C or C++, and easy to be implemented in any parallel machine. MPI or message passing interface is the commonly used library.</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8</a:t>
            </a:fld>
            <a:endParaRPr lang="en-US" altLang="ja-JP"/>
          </a:p>
        </p:txBody>
      </p:sp>
    </p:spTree>
    <p:extLst>
      <p:ext uri="{BB962C8B-B14F-4D97-AF65-F5344CB8AC3E}">
        <p14:creationId xmlns:p14="http://schemas.microsoft.com/office/powerpoint/2010/main" val="1162063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most fundamental way for message passing is blocking communication or </a:t>
            </a:r>
            <a:r>
              <a:rPr kumimoji="1" lang="en-US" altLang="ja-JP" dirty="0" err="1"/>
              <a:t>randezvous</a:t>
            </a:r>
            <a:r>
              <a:rPr kumimoji="1" lang="en-US" altLang="ja-JP" dirty="0"/>
              <a:t>. In this library, when the sender calls the send function and the receiver has not been arrived, the sender must wait. When receiver executes the function, both can go through. If the receiver executes the receive function earlier, it waits for the sender.</a:t>
            </a:r>
            <a:endParaRPr kumimoji="1" lang="ja-JP" altLang="en-US" dirty="0"/>
          </a:p>
        </p:txBody>
      </p:sp>
      <p:sp>
        <p:nvSpPr>
          <p:cNvPr id="4" name="スライド番号プレースホルダー 3"/>
          <p:cNvSpPr>
            <a:spLocks noGrp="1"/>
          </p:cNvSpPr>
          <p:nvPr>
            <p:ph type="sldNum" sz="quarter" idx="5"/>
          </p:nvPr>
        </p:nvSpPr>
        <p:spPr/>
        <p:txBody>
          <a:bodyPr/>
          <a:lstStyle/>
          <a:p>
            <a:fld id="{4B80E803-227D-45C6-8ECA-2770CDA4A661}" type="slidenum">
              <a:rPr lang="en-US" altLang="ja-JP" smtClean="0"/>
              <a:pPr/>
              <a:t>9</a:t>
            </a:fld>
            <a:endParaRPr lang="en-US" altLang="ja-JP"/>
          </a:p>
        </p:txBody>
      </p:sp>
    </p:spTree>
    <p:extLst>
      <p:ext uri="{BB962C8B-B14F-4D97-AF65-F5344CB8AC3E}">
        <p14:creationId xmlns:p14="http://schemas.microsoft.com/office/powerpoint/2010/main" val="3142669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70659"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70660" name="Rectangle 4"/>
          <p:cNvSpPr>
            <a:spLocks noGrp="1" noChangeArrowheads="1"/>
          </p:cNvSpPr>
          <p:nvPr>
            <p:ph type="dt" sz="half" idx="2"/>
          </p:nvPr>
        </p:nvSpPr>
        <p:spPr/>
        <p:txBody>
          <a:bodyPr/>
          <a:lstStyle>
            <a:lvl1pPr>
              <a:defRPr/>
            </a:lvl1pPr>
          </a:lstStyle>
          <a:p>
            <a:endParaRPr lang="en-US" altLang="ja-JP"/>
          </a:p>
        </p:txBody>
      </p:sp>
      <p:sp>
        <p:nvSpPr>
          <p:cNvPr id="70661"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ja-JP"/>
          </a:p>
        </p:txBody>
      </p:sp>
      <p:sp>
        <p:nvSpPr>
          <p:cNvPr id="70662" name="Rectangle 6"/>
          <p:cNvSpPr>
            <a:spLocks noGrp="1" noChangeArrowheads="1"/>
          </p:cNvSpPr>
          <p:nvPr>
            <p:ph type="sldNum" sz="quarter" idx="4"/>
          </p:nvPr>
        </p:nvSpPr>
        <p:spPr/>
        <p:txBody>
          <a:bodyPr/>
          <a:lstStyle>
            <a:lvl1pPr>
              <a:defRPr/>
            </a:lvl1pPr>
          </a:lstStyle>
          <a:p>
            <a:fld id="{068513B2-683D-42B6-AB4D-21B2ECEA844D}" type="slidenum">
              <a:rPr lang="en-US" altLang="ja-JP"/>
              <a:pPr/>
              <a:t>‹#›</a:t>
            </a:fld>
            <a:endParaRPr lang="en-US" altLang="ja-JP"/>
          </a:p>
        </p:txBody>
      </p:sp>
      <p:sp>
        <p:nvSpPr>
          <p:cNvPr id="70663"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7066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D9E7167-769C-4AC2-9A75-9990CC297B7B}" type="slidenum">
              <a:rPr lang="en-US" altLang="ja-JP"/>
              <a:pPr/>
              <a:t>‹#›</a:t>
            </a:fld>
            <a:endParaRPr lang="en-US" altLang="ja-JP"/>
          </a:p>
        </p:txBody>
      </p:sp>
    </p:spTree>
    <p:extLst>
      <p:ext uri="{BB962C8B-B14F-4D97-AF65-F5344CB8AC3E}">
        <p14:creationId xmlns:p14="http://schemas.microsoft.com/office/powerpoint/2010/main" val="3533828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5D79748-6805-4133-9EBF-2416F8A7CC81}" type="slidenum">
              <a:rPr lang="en-US" altLang="ja-JP"/>
              <a:pPr/>
              <a:t>‹#›</a:t>
            </a:fld>
            <a:endParaRPr lang="en-US" altLang="ja-JP"/>
          </a:p>
        </p:txBody>
      </p:sp>
    </p:spTree>
    <p:extLst>
      <p:ext uri="{BB962C8B-B14F-4D97-AF65-F5344CB8AC3E}">
        <p14:creationId xmlns:p14="http://schemas.microsoft.com/office/powerpoint/2010/main" val="2963442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43638"/>
            <a:ext cx="2133600" cy="457200"/>
          </a:xfrm>
        </p:spPr>
        <p:txBody>
          <a:bodyPr/>
          <a:lstStyle>
            <a:lvl1pPr>
              <a:defRPr/>
            </a:lvl1pPr>
          </a:lstStyle>
          <a:p>
            <a:endParaRPr lang="en-US" altLang="ja-JP"/>
          </a:p>
        </p:txBody>
      </p:sp>
      <p:sp>
        <p:nvSpPr>
          <p:cNvPr id="6" name="フッター プレースホルダー 5"/>
          <p:cNvSpPr>
            <a:spLocks noGrp="1"/>
          </p:cNvSpPr>
          <p:nvPr>
            <p:ph type="ftr" sz="quarter" idx="11"/>
          </p:nvPr>
        </p:nvSpPr>
        <p:spPr>
          <a:xfrm>
            <a:off x="3124200" y="6248400"/>
            <a:ext cx="2895600" cy="457200"/>
          </a:xfrm>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a:xfrm>
            <a:off x="6553200" y="6243638"/>
            <a:ext cx="2133600" cy="457200"/>
          </a:xfrm>
        </p:spPr>
        <p:txBody>
          <a:bodyPr/>
          <a:lstStyle>
            <a:lvl1pPr>
              <a:defRPr/>
            </a:lvl1pPr>
          </a:lstStyle>
          <a:p>
            <a:fld id="{54CD9C7B-F57B-4121-AD4C-D2497D90F124}" type="slidenum">
              <a:rPr lang="en-US" altLang="ja-JP"/>
              <a:pPr/>
              <a:t>‹#›</a:t>
            </a:fld>
            <a:endParaRPr lang="en-US" altLang="ja-JP"/>
          </a:p>
        </p:txBody>
      </p:sp>
    </p:spTree>
    <p:extLst>
      <p:ext uri="{BB962C8B-B14F-4D97-AF65-F5344CB8AC3E}">
        <p14:creationId xmlns:p14="http://schemas.microsoft.com/office/powerpoint/2010/main" val="348289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006D32D-D4E1-4FCE-B5C8-DBF452C6BEE7}" type="slidenum">
              <a:rPr lang="en-US" altLang="ja-JP"/>
              <a:pPr/>
              <a:t>‹#›</a:t>
            </a:fld>
            <a:endParaRPr lang="en-US" altLang="ja-JP"/>
          </a:p>
        </p:txBody>
      </p:sp>
    </p:spTree>
    <p:extLst>
      <p:ext uri="{BB962C8B-B14F-4D97-AF65-F5344CB8AC3E}">
        <p14:creationId xmlns:p14="http://schemas.microsoft.com/office/powerpoint/2010/main" val="3507518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910E338-D4AE-44E0-913F-1DDF114074BE}" type="slidenum">
              <a:rPr lang="en-US" altLang="ja-JP"/>
              <a:pPr/>
              <a:t>‹#›</a:t>
            </a:fld>
            <a:endParaRPr lang="en-US" altLang="ja-JP"/>
          </a:p>
        </p:txBody>
      </p:sp>
    </p:spTree>
    <p:extLst>
      <p:ext uri="{BB962C8B-B14F-4D97-AF65-F5344CB8AC3E}">
        <p14:creationId xmlns:p14="http://schemas.microsoft.com/office/powerpoint/2010/main" val="181645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21134350-89D2-4A35-A681-FF0E0492EEB2}" type="slidenum">
              <a:rPr lang="en-US" altLang="ja-JP"/>
              <a:pPr/>
              <a:t>‹#›</a:t>
            </a:fld>
            <a:endParaRPr lang="en-US" altLang="ja-JP"/>
          </a:p>
        </p:txBody>
      </p:sp>
    </p:spTree>
    <p:extLst>
      <p:ext uri="{BB962C8B-B14F-4D97-AF65-F5344CB8AC3E}">
        <p14:creationId xmlns:p14="http://schemas.microsoft.com/office/powerpoint/2010/main" val="2153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78A3FB3C-DBCC-4F5E-95AB-B419323E1847}" type="slidenum">
              <a:rPr lang="en-US" altLang="ja-JP"/>
              <a:pPr/>
              <a:t>‹#›</a:t>
            </a:fld>
            <a:endParaRPr lang="en-US" altLang="ja-JP"/>
          </a:p>
        </p:txBody>
      </p:sp>
    </p:spTree>
    <p:extLst>
      <p:ext uri="{BB962C8B-B14F-4D97-AF65-F5344CB8AC3E}">
        <p14:creationId xmlns:p14="http://schemas.microsoft.com/office/powerpoint/2010/main" val="3121122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25F3950C-CDAF-469C-B0D7-B52B99030C16}" type="slidenum">
              <a:rPr lang="en-US" altLang="ja-JP"/>
              <a:pPr/>
              <a:t>‹#›</a:t>
            </a:fld>
            <a:endParaRPr lang="en-US" altLang="ja-JP"/>
          </a:p>
        </p:txBody>
      </p:sp>
    </p:spTree>
    <p:extLst>
      <p:ext uri="{BB962C8B-B14F-4D97-AF65-F5344CB8AC3E}">
        <p14:creationId xmlns:p14="http://schemas.microsoft.com/office/powerpoint/2010/main" val="27899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5C980F51-1217-4397-9ABE-F41847A36F95}" type="slidenum">
              <a:rPr lang="en-US" altLang="ja-JP"/>
              <a:pPr/>
              <a:t>‹#›</a:t>
            </a:fld>
            <a:endParaRPr lang="en-US" altLang="ja-JP"/>
          </a:p>
        </p:txBody>
      </p:sp>
    </p:spTree>
    <p:extLst>
      <p:ext uri="{BB962C8B-B14F-4D97-AF65-F5344CB8AC3E}">
        <p14:creationId xmlns:p14="http://schemas.microsoft.com/office/powerpoint/2010/main" val="184883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EA8BB13A-945B-4D0C-95D4-D990CFE86E37}" type="slidenum">
              <a:rPr lang="en-US" altLang="ja-JP"/>
              <a:pPr/>
              <a:t>‹#›</a:t>
            </a:fld>
            <a:endParaRPr lang="en-US" altLang="ja-JP"/>
          </a:p>
        </p:txBody>
      </p:sp>
    </p:spTree>
    <p:extLst>
      <p:ext uri="{BB962C8B-B14F-4D97-AF65-F5344CB8AC3E}">
        <p14:creationId xmlns:p14="http://schemas.microsoft.com/office/powerpoint/2010/main" val="3228350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1DA02011-E400-4CEA-B49A-B856A99DC07F}" type="slidenum">
              <a:rPr lang="en-US" altLang="ja-JP"/>
              <a:pPr/>
              <a:t>‹#›</a:t>
            </a:fld>
            <a:endParaRPr lang="en-US" altLang="ja-JP"/>
          </a:p>
        </p:txBody>
      </p:sp>
    </p:spTree>
    <p:extLst>
      <p:ext uri="{BB962C8B-B14F-4D97-AF65-F5344CB8AC3E}">
        <p14:creationId xmlns:p14="http://schemas.microsoft.com/office/powerpoint/2010/main" val="2297200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69635"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9636"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200">
                <a:latin typeface="+mj-lt"/>
              </a:defRPr>
            </a:lvl1pPr>
          </a:lstStyle>
          <a:p>
            <a:endParaRPr lang="en-US" altLang="ja-JP"/>
          </a:p>
        </p:txBody>
      </p:sp>
      <p:sp>
        <p:nvSpPr>
          <p:cNvPr id="6963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200">
                <a:latin typeface="+mj-lt"/>
              </a:defRPr>
            </a:lvl1pPr>
          </a:lstStyle>
          <a:p>
            <a:endParaRPr lang="en-US" altLang="ja-JP"/>
          </a:p>
        </p:txBody>
      </p:sp>
      <p:sp>
        <p:nvSpPr>
          <p:cNvPr id="69638"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atin typeface="+mj-lt"/>
              </a:defRPr>
            </a:lvl1pPr>
          </a:lstStyle>
          <a:p>
            <a:fld id="{42CB9A5B-9D45-49DE-9C8A-56C9C5FFDC40}" type="slidenum">
              <a:rPr lang="en-US" altLang="ja-JP"/>
              <a:pPr/>
              <a:t>‹#›</a:t>
            </a:fld>
            <a:endParaRPr lang="en-US" altLang="ja-JP"/>
          </a:p>
        </p:txBody>
      </p:sp>
      <p:sp>
        <p:nvSpPr>
          <p:cNvPr id="69639"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6964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rtl="0" fontAlgn="base">
        <a:spcBef>
          <a:spcPct val="0"/>
        </a:spcBef>
        <a:spcAft>
          <a:spcPct val="0"/>
        </a:spcAft>
        <a:defRPr kumimoji="1" sz="4200" kern="1200">
          <a:solidFill>
            <a:schemeClr val="tx2"/>
          </a:solidFill>
          <a:latin typeface="+mj-lt"/>
          <a:ea typeface="+mj-ea"/>
          <a:cs typeface="+mj-cs"/>
        </a:defRPr>
      </a:lvl1pPr>
      <a:lvl2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login_name@XXXX.educ.cc.keio.ac.jp"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keio.box.com/s/uwlczjfq4sp73xsni2c1y4vbwrk3ityp" TargetMode="External"/><Relationship Id="rId4" Type="http://schemas.openxmlformats.org/officeDocument/2006/relationships/hyperlink" Target="http://www.am.ics.keio.ac.jp/arc/mpiexg.tar"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US" altLang="ja-JP" dirty="0"/>
              <a:t>Cluster Computing /Message</a:t>
            </a:r>
            <a:r>
              <a:rPr lang="ja-JP" altLang="en-US" dirty="0"/>
              <a:t> </a:t>
            </a:r>
            <a:r>
              <a:rPr lang="en-US" altLang="ja-JP" dirty="0"/>
              <a:t>Passing</a:t>
            </a:r>
            <a:r>
              <a:rPr lang="ja-JP" altLang="en-US" dirty="0"/>
              <a:t> </a:t>
            </a:r>
            <a:r>
              <a:rPr lang="en-US" altLang="ja-JP" dirty="0"/>
              <a:t>Programming</a:t>
            </a:r>
            <a:r>
              <a:rPr lang="ja-JP" altLang="en-US" dirty="0"/>
              <a:t> </a:t>
            </a:r>
            <a:r>
              <a:rPr lang="en-US" altLang="ja-JP" dirty="0"/>
              <a:t>Model</a:t>
            </a:r>
          </a:p>
        </p:txBody>
      </p:sp>
      <p:sp>
        <p:nvSpPr>
          <p:cNvPr id="8195" name="Rectangle 3"/>
          <p:cNvSpPr>
            <a:spLocks noGrp="1" noChangeArrowheads="1"/>
          </p:cNvSpPr>
          <p:nvPr>
            <p:ph type="subTitle" idx="1"/>
          </p:nvPr>
        </p:nvSpPr>
        <p:spPr/>
        <p:txBody>
          <a:bodyPr/>
          <a:lstStyle/>
          <a:p>
            <a:r>
              <a:rPr lang="en-US" altLang="ja-JP" dirty="0"/>
              <a:t>AMANO, </a:t>
            </a:r>
            <a:r>
              <a:rPr lang="en-US" altLang="ja-JP" dirty="0" err="1"/>
              <a:t>Hideharu</a:t>
            </a:r>
            <a:endParaRPr lang="en-US" altLang="ja-JP" dirty="0"/>
          </a:p>
          <a:p>
            <a:r>
              <a:rPr lang="en-US" altLang="ja-JP" dirty="0"/>
              <a:t>Textbook pp.</a:t>
            </a:r>
            <a:r>
              <a:rPr lang="ja-JP" altLang="en-US" dirty="0"/>
              <a:t>１４０－１４７</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ja-JP"/>
              <a:t>Message passing</a:t>
            </a:r>
            <a:br>
              <a:rPr lang="en-US" altLang="ja-JP"/>
            </a:br>
            <a:r>
              <a:rPr lang="ja-JP" altLang="en-US"/>
              <a:t>（</a:t>
            </a:r>
            <a:r>
              <a:rPr lang="en-US" altLang="ja-JP"/>
              <a:t>with buffer</a:t>
            </a:r>
            <a:r>
              <a:rPr lang="ja-JP" altLang="en-US"/>
              <a:t>）</a:t>
            </a:r>
          </a:p>
        </p:txBody>
      </p:sp>
      <p:sp>
        <p:nvSpPr>
          <p:cNvPr id="93187" name="Line 3"/>
          <p:cNvSpPr>
            <a:spLocks noChangeShapeType="1"/>
          </p:cNvSpPr>
          <p:nvPr/>
        </p:nvSpPr>
        <p:spPr bwMode="auto">
          <a:xfrm>
            <a:off x="3429000" y="3810000"/>
            <a:ext cx="0" cy="175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188" name="Line 4"/>
          <p:cNvSpPr>
            <a:spLocks noChangeShapeType="1"/>
          </p:cNvSpPr>
          <p:nvPr/>
        </p:nvSpPr>
        <p:spPr bwMode="auto">
          <a:xfrm>
            <a:off x="1752600" y="3886200"/>
            <a:ext cx="0" cy="175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93189" name="Group 5"/>
          <p:cNvGrpSpPr>
            <a:grpSpLocks/>
          </p:cNvGrpSpPr>
          <p:nvPr/>
        </p:nvGrpSpPr>
        <p:grpSpPr bwMode="auto">
          <a:xfrm>
            <a:off x="1524000" y="1752600"/>
            <a:ext cx="628650" cy="2127250"/>
            <a:chOff x="960" y="1104"/>
            <a:chExt cx="396" cy="1340"/>
          </a:xfrm>
        </p:grpSpPr>
        <p:sp>
          <p:nvSpPr>
            <p:cNvPr id="93190" name="Line 6"/>
            <p:cNvSpPr>
              <a:spLocks noChangeShapeType="1"/>
            </p:cNvSpPr>
            <p:nvPr/>
          </p:nvSpPr>
          <p:spPr bwMode="auto">
            <a:xfrm>
              <a:off x="1104"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191" name="Text Box 7"/>
            <p:cNvSpPr txBox="1">
              <a:spLocks noChangeArrowheads="1"/>
            </p:cNvSpPr>
            <p:nvPr/>
          </p:nvSpPr>
          <p:spPr bwMode="auto">
            <a:xfrm>
              <a:off x="960" y="2208"/>
              <a:ext cx="396" cy="236"/>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imes New Roman" panose="02020603050405020304" pitchFamily="18" charset="0"/>
                </a:rPr>
                <a:t>Send</a:t>
              </a:r>
            </a:p>
          </p:txBody>
        </p:sp>
      </p:grpSp>
      <p:grpSp>
        <p:nvGrpSpPr>
          <p:cNvPr id="93192" name="Group 8"/>
          <p:cNvGrpSpPr>
            <a:grpSpLocks/>
          </p:cNvGrpSpPr>
          <p:nvPr/>
        </p:nvGrpSpPr>
        <p:grpSpPr bwMode="auto">
          <a:xfrm>
            <a:off x="3124200" y="1752600"/>
            <a:ext cx="715963" cy="2065338"/>
            <a:chOff x="1968" y="1104"/>
            <a:chExt cx="451" cy="1301"/>
          </a:xfrm>
        </p:grpSpPr>
        <p:sp>
          <p:nvSpPr>
            <p:cNvPr id="93193" name="Line 9"/>
            <p:cNvSpPr>
              <a:spLocks noChangeShapeType="1"/>
            </p:cNvSpPr>
            <p:nvPr/>
          </p:nvSpPr>
          <p:spPr bwMode="auto">
            <a:xfrm>
              <a:off x="2160"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194" name="Text Box 10"/>
            <p:cNvSpPr txBox="1">
              <a:spLocks noChangeArrowheads="1"/>
            </p:cNvSpPr>
            <p:nvPr/>
          </p:nvSpPr>
          <p:spPr bwMode="auto">
            <a:xfrm>
              <a:off x="1968" y="2208"/>
              <a:ext cx="451" cy="19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anose="02020603050405020304" pitchFamily="18" charset="0"/>
                </a:rPr>
                <a:t>Receive</a:t>
              </a:r>
            </a:p>
          </p:txBody>
        </p:sp>
      </p:grpSp>
      <p:sp>
        <p:nvSpPr>
          <p:cNvPr id="93195" name="Line 11"/>
          <p:cNvSpPr>
            <a:spLocks noChangeShapeType="1"/>
          </p:cNvSpPr>
          <p:nvPr/>
        </p:nvSpPr>
        <p:spPr bwMode="auto">
          <a:xfrm>
            <a:off x="7010400" y="3810000"/>
            <a:ext cx="0" cy="175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196" name="Line 12"/>
          <p:cNvSpPr>
            <a:spLocks noChangeShapeType="1"/>
          </p:cNvSpPr>
          <p:nvPr/>
        </p:nvSpPr>
        <p:spPr bwMode="auto">
          <a:xfrm>
            <a:off x="5334000" y="3886200"/>
            <a:ext cx="0" cy="175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93197" name="Group 13"/>
          <p:cNvGrpSpPr>
            <a:grpSpLocks/>
          </p:cNvGrpSpPr>
          <p:nvPr/>
        </p:nvGrpSpPr>
        <p:grpSpPr bwMode="auto">
          <a:xfrm>
            <a:off x="5105400" y="1752600"/>
            <a:ext cx="628650" cy="2127250"/>
            <a:chOff x="3216" y="1104"/>
            <a:chExt cx="396" cy="1340"/>
          </a:xfrm>
        </p:grpSpPr>
        <p:sp>
          <p:nvSpPr>
            <p:cNvPr id="93198" name="Line 14"/>
            <p:cNvSpPr>
              <a:spLocks noChangeShapeType="1"/>
            </p:cNvSpPr>
            <p:nvPr/>
          </p:nvSpPr>
          <p:spPr bwMode="auto">
            <a:xfrm>
              <a:off x="3360"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199" name="Text Box 15"/>
            <p:cNvSpPr txBox="1">
              <a:spLocks noChangeArrowheads="1"/>
            </p:cNvSpPr>
            <p:nvPr/>
          </p:nvSpPr>
          <p:spPr bwMode="auto">
            <a:xfrm>
              <a:off x="3216" y="2208"/>
              <a:ext cx="396" cy="236"/>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imes New Roman" panose="02020603050405020304" pitchFamily="18" charset="0"/>
                </a:rPr>
                <a:t>Send</a:t>
              </a:r>
            </a:p>
          </p:txBody>
        </p:sp>
      </p:grpSp>
      <p:grpSp>
        <p:nvGrpSpPr>
          <p:cNvPr id="93200" name="Group 16"/>
          <p:cNvGrpSpPr>
            <a:grpSpLocks/>
          </p:cNvGrpSpPr>
          <p:nvPr/>
        </p:nvGrpSpPr>
        <p:grpSpPr bwMode="auto">
          <a:xfrm>
            <a:off x="6705600" y="1752600"/>
            <a:ext cx="715963" cy="2065338"/>
            <a:chOff x="4224" y="1104"/>
            <a:chExt cx="451" cy="1301"/>
          </a:xfrm>
        </p:grpSpPr>
        <p:sp>
          <p:nvSpPr>
            <p:cNvPr id="93201" name="Line 17"/>
            <p:cNvSpPr>
              <a:spLocks noChangeShapeType="1"/>
            </p:cNvSpPr>
            <p:nvPr/>
          </p:nvSpPr>
          <p:spPr bwMode="auto">
            <a:xfrm>
              <a:off x="4416"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202" name="Text Box 18"/>
            <p:cNvSpPr txBox="1">
              <a:spLocks noChangeArrowheads="1"/>
            </p:cNvSpPr>
            <p:nvPr/>
          </p:nvSpPr>
          <p:spPr bwMode="auto">
            <a:xfrm>
              <a:off x="4224" y="2208"/>
              <a:ext cx="451" cy="19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anose="02020603050405020304" pitchFamily="18" charset="0"/>
                </a:rPr>
                <a:t>Receive</a:t>
              </a:r>
            </a:p>
          </p:txBody>
        </p:sp>
      </p:grpSp>
      <p:grpSp>
        <p:nvGrpSpPr>
          <p:cNvPr id="93203" name="Group 19"/>
          <p:cNvGrpSpPr>
            <a:grpSpLocks/>
          </p:cNvGrpSpPr>
          <p:nvPr/>
        </p:nvGrpSpPr>
        <p:grpSpPr bwMode="auto">
          <a:xfrm>
            <a:off x="2133600" y="3505200"/>
            <a:ext cx="914400" cy="304800"/>
            <a:chOff x="1344" y="2208"/>
            <a:chExt cx="576" cy="192"/>
          </a:xfrm>
        </p:grpSpPr>
        <p:sp>
          <p:nvSpPr>
            <p:cNvPr id="93204" name="Line 20"/>
            <p:cNvSpPr>
              <a:spLocks noChangeShapeType="1"/>
            </p:cNvSpPr>
            <p:nvPr/>
          </p:nvSpPr>
          <p:spPr bwMode="auto">
            <a:xfrm>
              <a:off x="1344" y="2304"/>
              <a:ext cx="38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205" name="Rectangle 21"/>
            <p:cNvSpPr>
              <a:spLocks noChangeArrowheads="1"/>
            </p:cNvSpPr>
            <p:nvPr/>
          </p:nvSpPr>
          <p:spPr bwMode="auto">
            <a:xfrm>
              <a:off x="1728" y="2208"/>
              <a:ext cx="192"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93206" name="Group 22"/>
          <p:cNvGrpSpPr>
            <a:grpSpLocks/>
          </p:cNvGrpSpPr>
          <p:nvPr/>
        </p:nvGrpSpPr>
        <p:grpSpPr bwMode="auto">
          <a:xfrm>
            <a:off x="5791200" y="3505200"/>
            <a:ext cx="914400" cy="304800"/>
            <a:chOff x="1344" y="2208"/>
            <a:chExt cx="576" cy="192"/>
          </a:xfrm>
        </p:grpSpPr>
        <p:sp>
          <p:nvSpPr>
            <p:cNvPr id="93207" name="Line 23"/>
            <p:cNvSpPr>
              <a:spLocks noChangeShapeType="1"/>
            </p:cNvSpPr>
            <p:nvPr/>
          </p:nvSpPr>
          <p:spPr bwMode="auto">
            <a:xfrm>
              <a:off x="1344" y="2304"/>
              <a:ext cx="38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208" name="Rectangle 24"/>
            <p:cNvSpPr>
              <a:spLocks noChangeArrowheads="1"/>
            </p:cNvSpPr>
            <p:nvPr/>
          </p:nvSpPr>
          <p:spPr bwMode="auto">
            <a:xfrm>
              <a:off x="1728" y="2208"/>
              <a:ext cx="192"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3209" name="Oval 25"/>
          <p:cNvSpPr>
            <a:spLocks noChangeArrowheads="1"/>
          </p:cNvSpPr>
          <p:nvPr/>
        </p:nvSpPr>
        <p:spPr bwMode="auto">
          <a:xfrm>
            <a:off x="2819400" y="3581400"/>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210" name="Oval 26"/>
          <p:cNvSpPr>
            <a:spLocks noChangeArrowheads="1"/>
          </p:cNvSpPr>
          <p:nvPr/>
        </p:nvSpPr>
        <p:spPr bwMode="auto">
          <a:xfrm>
            <a:off x="6477000" y="3581400"/>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9318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9320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320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318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9319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318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9320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9319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9320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9321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9319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93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animBg="1"/>
      <p:bldP spid="93188" grpId="0" animBg="1"/>
      <p:bldP spid="93195" grpId="0" animBg="1"/>
      <p:bldP spid="93196" grpId="0" animBg="1"/>
      <p:bldP spid="93209" grpId="0" animBg="1"/>
      <p:bldP spid="932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ja-JP"/>
              <a:t>Message passing</a:t>
            </a:r>
            <a:br>
              <a:rPr lang="en-US" altLang="ja-JP"/>
            </a:br>
            <a:r>
              <a:rPr lang="ja-JP" altLang="en-US"/>
              <a:t>（</a:t>
            </a:r>
            <a:r>
              <a:rPr lang="en-US" altLang="ja-JP"/>
              <a:t>non-blocking</a:t>
            </a:r>
            <a:r>
              <a:rPr lang="ja-JP" altLang="en-US"/>
              <a:t>）</a:t>
            </a:r>
          </a:p>
        </p:txBody>
      </p:sp>
      <p:sp>
        <p:nvSpPr>
          <p:cNvPr id="41998" name="Line 14"/>
          <p:cNvSpPr>
            <a:spLocks noChangeShapeType="1"/>
          </p:cNvSpPr>
          <p:nvPr/>
        </p:nvSpPr>
        <p:spPr bwMode="auto">
          <a:xfrm>
            <a:off x="4389438" y="3810000"/>
            <a:ext cx="0" cy="175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999" name="Line 15"/>
          <p:cNvSpPr>
            <a:spLocks noChangeShapeType="1"/>
          </p:cNvSpPr>
          <p:nvPr/>
        </p:nvSpPr>
        <p:spPr bwMode="auto">
          <a:xfrm>
            <a:off x="2713038" y="3886200"/>
            <a:ext cx="0" cy="1752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42000" name="Group 16"/>
          <p:cNvGrpSpPr>
            <a:grpSpLocks/>
          </p:cNvGrpSpPr>
          <p:nvPr/>
        </p:nvGrpSpPr>
        <p:grpSpPr bwMode="auto">
          <a:xfrm>
            <a:off x="2484438" y="1752600"/>
            <a:ext cx="628650" cy="2127250"/>
            <a:chOff x="3216" y="1104"/>
            <a:chExt cx="396" cy="1340"/>
          </a:xfrm>
        </p:grpSpPr>
        <p:sp>
          <p:nvSpPr>
            <p:cNvPr id="42001" name="Line 17"/>
            <p:cNvSpPr>
              <a:spLocks noChangeShapeType="1"/>
            </p:cNvSpPr>
            <p:nvPr/>
          </p:nvSpPr>
          <p:spPr bwMode="auto">
            <a:xfrm>
              <a:off x="3360"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02" name="Text Box 18"/>
            <p:cNvSpPr txBox="1">
              <a:spLocks noChangeArrowheads="1"/>
            </p:cNvSpPr>
            <p:nvPr/>
          </p:nvSpPr>
          <p:spPr bwMode="auto">
            <a:xfrm>
              <a:off x="3216" y="2208"/>
              <a:ext cx="396" cy="236"/>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imes New Roman" panose="02020603050405020304" pitchFamily="18" charset="0"/>
                </a:rPr>
                <a:t>Send</a:t>
              </a:r>
            </a:p>
          </p:txBody>
        </p:sp>
      </p:grpSp>
      <p:grpSp>
        <p:nvGrpSpPr>
          <p:cNvPr id="42003" name="Group 19"/>
          <p:cNvGrpSpPr>
            <a:grpSpLocks/>
          </p:cNvGrpSpPr>
          <p:nvPr/>
        </p:nvGrpSpPr>
        <p:grpSpPr bwMode="auto">
          <a:xfrm>
            <a:off x="4084638" y="1752600"/>
            <a:ext cx="715962" cy="2065338"/>
            <a:chOff x="4224" y="1104"/>
            <a:chExt cx="451" cy="1301"/>
          </a:xfrm>
        </p:grpSpPr>
        <p:sp>
          <p:nvSpPr>
            <p:cNvPr id="42004" name="Line 20"/>
            <p:cNvSpPr>
              <a:spLocks noChangeShapeType="1"/>
            </p:cNvSpPr>
            <p:nvPr/>
          </p:nvSpPr>
          <p:spPr bwMode="auto">
            <a:xfrm>
              <a:off x="4416"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05" name="Text Box 21"/>
            <p:cNvSpPr txBox="1">
              <a:spLocks noChangeArrowheads="1"/>
            </p:cNvSpPr>
            <p:nvPr/>
          </p:nvSpPr>
          <p:spPr bwMode="auto">
            <a:xfrm>
              <a:off x="4224" y="2208"/>
              <a:ext cx="451" cy="19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anose="02020603050405020304" pitchFamily="18" charset="0"/>
                </a:rPr>
                <a:t>Receive</a:t>
              </a:r>
            </a:p>
          </p:txBody>
        </p:sp>
      </p:grpSp>
      <p:grpSp>
        <p:nvGrpSpPr>
          <p:cNvPr id="42009" name="Group 25"/>
          <p:cNvGrpSpPr>
            <a:grpSpLocks/>
          </p:cNvGrpSpPr>
          <p:nvPr/>
        </p:nvGrpSpPr>
        <p:grpSpPr bwMode="auto">
          <a:xfrm>
            <a:off x="3170238" y="3505200"/>
            <a:ext cx="914400" cy="304800"/>
            <a:chOff x="1344" y="2208"/>
            <a:chExt cx="576" cy="192"/>
          </a:xfrm>
        </p:grpSpPr>
        <p:sp>
          <p:nvSpPr>
            <p:cNvPr id="42010" name="Line 26"/>
            <p:cNvSpPr>
              <a:spLocks noChangeShapeType="1"/>
            </p:cNvSpPr>
            <p:nvPr/>
          </p:nvSpPr>
          <p:spPr bwMode="auto">
            <a:xfrm>
              <a:off x="1344" y="2304"/>
              <a:ext cx="38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11" name="Rectangle 27"/>
            <p:cNvSpPr>
              <a:spLocks noChangeArrowheads="1"/>
            </p:cNvSpPr>
            <p:nvPr/>
          </p:nvSpPr>
          <p:spPr bwMode="auto">
            <a:xfrm>
              <a:off x="1728" y="2208"/>
              <a:ext cx="192" cy="19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2013" name="Oval 29"/>
          <p:cNvSpPr>
            <a:spLocks noChangeArrowheads="1"/>
          </p:cNvSpPr>
          <p:nvPr/>
        </p:nvSpPr>
        <p:spPr bwMode="auto">
          <a:xfrm>
            <a:off x="3856038" y="3581400"/>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14" name="AutoShape 30"/>
          <p:cNvSpPr>
            <a:spLocks noChangeArrowheads="1"/>
          </p:cNvSpPr>
          <p:nvPr/>
        </p:nvSpPr>
        <p:spPr bwMode="auto">
          <a:xfrm>
            <a:off x="3967163" y="3213100"/>
            <a:ext cx="1368425" cy="720725"/>
          </a:xfrm>
          <a:prstGeom prst="roundRect">
            <a:avLst>
              <a:gd name="adj" fmla="val 16667"/>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b="1"/>
              <a:t>Other Job</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20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0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200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200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20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4201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199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19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8" grpId="0" animBg="1"/>
      <p:bldP spid="41999" grpId="0" animBg="1"/>
      <p:bldP spid="42013" grpId="0" animBg="1"/>
      <p:bldP spid="42014" grpId="0" animBg="1"/>
      <p:bldP spid="4201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ja-JP"/>
              <a:t>PVM (Parallel</a:t>
            </a:r>
            <a:r>
              <a:rPr lang="ja-JP" altLang="en-US"/>
              <a:t>　</a:t>
            </a:r>
            <a:r>
              <a:rPr lang="en-US" altLang="ja-JP"/>
              <a:t>Virtual</a:t>
            </a:r>
            <a:r>
              <a:rPr lang="ja-JP" altLang="en-US"/>
              <a:t>　</a:t>
            </a:r>
            <a:r>
              <a:rPr lang="en-US" altLang="ja-JP"/>
              <a:t>Machine)</a:t>
            </a:r>
          </a:p>
        </p:txBody>
      </p:sp>
      <p:sp>
        <p:nvSpPr>
          <p:cNvPr id="40963" name="Rectangle 3"/>
          <p:cNvSpPr>
            <a:spLocks noGrp="1" noChangeArrowheads="1"/>
          </p:cNvSpPr>
          <p:nvPr>
            <p:ph type="body" idx="1"/>
          </p:nvPr>
        </p:nvSpPr>
        <p:spPr/>
        <p:txBody>
          <a:bodyPr/>
          <a:lstStyle/>
          <a:p>
            <a:r>
              <a:rPr lang="en-US" altLang="ja-JP"/>
              <a:t>A buffer is provided for a sender.</a:t>
            </a:r>
          </a:p>
          <a:p>
            <a:r>
              <a:rPr lang="en-US" altLang="ja-JP"/>
              <a:t>Both blocking/non-blocking receive is provided.</a:t>
            </a:r>
          </a:p>
          <a:p>
            <a:r>
              <a:rPr lang="en-US" altLang="ja-JP"/>
              <a:t>Barrier synchronization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ja-JP"/>
              <a:t>MPI</a:t>
            </a:r>
            <a:br>
              <a:rPr lang="en-US" altLang="ja-JP"/>
            </a:br>
            <a:r>
              <a:rPr lang="en-US" altLang="ja-JP"/>
              <a:t>(Message</a:t>
            </a:r>
            <a:r>
              <a:rPr lang="ja-JP" altLang="en-US"/>
              <a:t>　</a:t>
            </a:r>
            <a:r>
              <a:rPr lang="en-US" altLang="ja-JP"/>
              <a:t>Passing</a:t>
            </a:r>
            <a:r>
              <a:rPr lang="ja-JP" altLang="en-US"/>
              <a:t>　</a:t>
            </a:r>
            <a:r>
              <a:rPr lang="en-US" altLang="ja-JP"/>
              <a:t>Interface)</a:t>
            </a:r>
          </a:p>
        </p:txBody>
      </p:sp>
      <p:sp>
        <p:nvSpPr>
          <p:cNvPr id="43011" name="Rectangle 3"/>
          <p:cNvSpPr>
            <a:spLocks noGrp="1" noChangeArrowheads="1"/>
          </p:cNvSpPr>
          <p:nvPr>
            <p:ph type="body" idx="1"/>
          </p:nvPr>
        </p:nvSpPr>
        <p:spPr>
          <a:xfrm>
            <a:off x="468313" y="1700213"/>
            <a:ext cx="8229600" cy="4530725"/>
          </a:xfrm>
        </p:spPr>
        <p:txBody>
          <a:bodyPr/>
          <a:lstStyle/>
          <a:p>
            <a:r>
              <a:rPr lang="en-US" altLang="ja-JP"/>
              <a:t>Superset of the PVM for 1 to 1 communication.</a:t>
            </a:r>
          </a:p>
          <a:p>
            <a:r>
              <a:rPr lang="en-US" altLang="ja-JP"/>
              <a:t>Group communication</a:t>
            </a:r>
          </a:p>
          <a:p>
            <a:r>
              <a:rPr lang="en-US" altLang="ja-JP"/>
              <a:t>Various communication is supported.</a:t>
            </a:r>
          </a:p>
          <a:p>
            <a:r>
              <a:rPr lang="en-US" altLang="ja-JP"/>
              <a:t>Error check with communication tag.</a:t>
            </a:r>
          </a:p>
          <a:p>
            <a:r>
              <a:rPr lang="en-US" altLang="ja-JP"/>
              <a:t>Detail will be introduced later.</a:t>
            </a:r>
            <a:endParaRPr lang="en-US" altLang="ja-JP">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ja-JP" sz="3800" b="1"/>
              <a:t>Programming style using MPI</a:t>
            </a:r>
            <a:br>
              <a:rPr lang="en-US" altLang="ja-JP" sz="3800" b="1"/>
            </a:br>
            <a:endParaRPr lang="en-US" altLang="ja-JP" sz="3800" b="1"/>
          </a:p>
        </p:txBody>
      </p:sp>
      <p:sp>
        <p:nvSpPr>
          <p:cNvPr id="80899" name="Rectangle 3"/>
          <p:cNvSpPr>
            <a:spLocks noGrp="1" noChangeArrowheads="1"/>
          </p:cNvSpPr>
          <p:nvPr>
            <p:ph type="body" idx="1"/>
          </p:nvPr>
        </p:nvSpPr>
        <p:spPr/>
        <p:txBody>
          <a:bodyPr/>
          <a:lstStyle/>
          <a:p>
            <a:r>
              <a:rPr lang="en-US" altLang="ja-JP"/>
              <a:t>SPMD (Single Program Multiple Data Streams) </a:t>
            </a:r>
          </a:p>
          <a:p>
            <a:pPr lvl="1"/>
            <a:r>
              <a:rPr lang="en-US" altLang="ja-JP"/>
              <a:t>Multiple processes executes the same program.</a:t>
            </a:r>
          </a:p>
          <a:p>
            <a:pPr lvl="1"/>
            <a:r>
              <a:rPr lang="en-US" altLang="ja-JP"/>
              <a:t>Independent processing is done based on  the process number.</a:t>
            </a:r>
          </a:p>
          <a:p>
            <a:r>
              <a:rPr lang="en-US" altLang="ja-JP"/>
              <a:t>Program execution using MPI</a:t>
            </a:r>
          </a:p>
          <a:p>
            <a:pPr lvl="1"/>
            <a:r>
              <a:rPr lang="en-US" altLang="ja-JP"/>
              <a:t>Specified number of processes are generated.</a:t>
            </a:r>
          </a:p>
          <a:p>
            <a:pPr lvl="1"/>
            <a:r>
              <a:rPr lang="en-US" altLang="ja-JP"/>
              <a:t>They are distributed to each node of the NORA machine or PC cluster.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ltLang="ja-JP" b="1"/>
              <a:t>Communication methods</a:t>
            </a:r>
          </a:p>
        </p:txBody>
      </p:sp>
      <p:sp>
        <p:nvSpPr>
          <p:cNvPr id="95235" name="Rectangle 3"/>
          <p:cNvSpPr>
            <a:spLocks noGrp="1" noChangeArrowheads="1"/>
          </p:cNvSpPr>
          <p:nvPr>
            <p:ph type="body" idx="1"/>
          </p:nvPr>
        </p:nvSpPr>
        <p:spPr/>
        <p:txBody>
          <a:bodyPr/>
          <a:lstStyle/>
          <a:p>
            <a:pPr>
              <a:lnSpc>
                <a:spcPct val="90000"/>
              </a:lnSpc>
            </a:pPr>
            <a:r>
              <a:rPr lang="en-US" altLang="ja-JP"/>
              <a:t>Point-to-Point communication</a:t>
            </a:r>
          </a:p>
          <a:p>
            <a:pPr lvl="1">
              <a:lnSpc>
                <a:spcPct val="90000"/>
              </a:lnSpc>
            </a:pPr>
            <a:r>
              <a:rPr lang="en-US" altLang="ja-JP"/>
              <a:t>A sender and a receiver executes function for sending and receiving.</a:t>
            </a:r>
          </a:p>
          <a:p>
            <a:pPr lvl="1">
              <a:lnSpc>
                <a:spcPct val="90000"/>
              </a:lnSpc>
            </a:pPr>
            <a:r>
              <a:rPr lang="en-US" altLang="ja-JP"/>
              <a:t>Each function must be strictly matched.</a:t>
            </a:r>
          </a:p>
          <a:p>
            <a:pPr>
              <a:lnSpc>
                <a:spcPct val="90000"/>
              </a:lnSpc>
            </a:pPr>
            <a:r>
              <a:rPr lang="en-US" altLang="ja-JP"/>
              <a:t>Collective communication</a:t>
            </a:r>
          </a:p>
          <a:p>
            <a:pPr lvl="1">
              <a:lnSpc>
                <a:spcPct val="90000"/>
              </a:lnSpc>
            </a:pPr>
            <a:r>
              <a:rPr lang="en-US" altLang="ja-JP"/>
              <a:t>Communication between multiple processes.</a:t>
            </a:r>
          </a:p>
          <a:p>
            <a:pPr lvl="1">
              <a:lnSpc>
                <a:spcPct val="90000"/>
              </a:lnSpc>
            </a:pPr>
            <a:r>
              <a:rPr lang="en-US" altLang="ja-JP"/>
              <a:t>The same function is executed by multiple processes.</a:t>
            </a:r>
          </a:p>
          <a:p>
            <a:pPr lvl="1">
              <a:lnSpc>
                <a:spcPct val="90000"/>
              </a:lnSpc>
            </a:pPr>
            <a:r>
              <a:rPr lang="en-US" altLang="ja-JP"/>
              <a:t>Can be replaced with a sequence of Point-to-Point communication, but sometimes effective.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ja-JP" b="1"/>
              <a:t>Fundamental MPI functions</a:t>
            </a:r>
          </a:p>
        </p:txBody>
      </p:sp>
      <p:sp>
        <p:nvSpPr>
          <p:cNvPr id="94211" name="Rectangle 3"/>
          <p:cNvSpPr>
            <a:spLocks noGrp="1" noChangeArrowheads="1"/>
          </p:cNvSpPr>
          <p:nvPr>
            <p:ph type="body" idx="1"/>
          </p:nvPr>
        </p:nvSpPr>
        <p:spPr/>
        <p:txBody>
          <a:bodyPr/>
          <a:lstStyle/>
          <a:p>
            <a:r>
              <a:rPr lang="en-US" altLang="ja-JP"/>
              <a:t>Most programs can be described using six fundamental functions</a:t>
            </a:r>
          </a:p>
          <a:p>
            <a:pPr lvl="1"/>
            <a:r>
              <a:rPr lang="en-US" altLang="ja-JP" b="1">
                <a:latin typeface="Courier New" panose="02070309020205020404" pitchFamily="49" charset="0"/>
              </a:rPr>
              <a:t>MPI_Init()</a:t>
            </a:r>
            <a:r>
              <a:rPr lang="en-US" altLang="ja-JP"/>
              <a:t> </a:t>
            </a:r>
            <a:r>
              <a:rPr lang="en-US" altLang="ja-JP">
                <a:latin typeface="Verdana" panose="020B0604030504040204" pitchFamily="34" charset="0"/>
              </a:rPr>
              <a:t>…</a:t>
            </a:r>
            <a:r>
              <a:rPr lang="en-US" altLang="ja-JP"/>
              <a:t> MPI Initialization</a:t>
            </a:r>
          </a:p>
          <a:p>
            <a:pPr lvl="1"/>
            <a:r>
              <a:rPr lang="en-US" altLang="ja-JP" b="1">
                <a:latin typeface="Courier New" panose="02070309020205020404" pitchFamily="49" charset="0"/>
              </a:rPr>
              <a:t>MPI_Comm_rank()</a:t>
            </a:r>
            <a:r>
              <a:rPr lang="en-US" altLang="ja-JP"/>
              <a:t> </a:t>
            </a:r>
            <a:r>
              <a:rPr lang="en-US" altLang="ja-JP">
                <a:latin typeface="Verdana" panose="020B0604030504040204" pitchFamily="34" charset="0"/>
              </a:rPr>
              <a:t>…</a:t>
            </a:r>
            <a:r>
              <a:rPr lang="en-US" altLang="ja-JP"/>
              <a:t> Get the process #</a:t>
            </a:r>
          </a:p>
          <a:p>
            <a:pPr lvl="1"/>
            <a:r>
              <a:rPr lang="en-US" altLang="ja-JP" b="1">
                <a:latin typeface="Courier New" panose="02070309020205020404" pitchFamily="49" charset="0"/>
              </a:rPr>
              <a:t>MPI_Comm_size()</a:t>
            </a:r>
            <a:r>
              <a:rPr lang="en-US" altLang="ja-JP"/>
              <a:t> </a:t>
            </a:r>
            <a:r>
              <a:rPr lang="en-US" altLang="ja-JP">
                <a:latin typeface="Verdana" panose="020B0604030504040204" pitchFamily="34" charset="0"/>
              </a:rPr>
              <a:t>…</a:t>
            </a:r>
            <a:r>
              <a:rPr lang="en-US" altLang="ja-JP"/>
              <a:t> Get the total process #</a:t>
            </a:r>
            <a:endParaRPr lang="en-US" altLang="ja-JP" b="1">
              <a:latin typeface="Courier New" panose="02070309020205020404" pitchFamily="49" charset="0"/>
            </a:endParaRPr>
          </a:p>
          <a:p>
            <a:pPr lvl="1"/>
            <a:r>
              <a:rPr lang="en-US" altLang="ja-JP" b="1">
                <a:latin typeface="Courier New" panose="02070309020205020404" pitchFamily="49" charset="0"/>
              </a:rPr>
              <a:t>MPI_Send()</a:t>
            </a:r>
            <a:r>
              <a:rPr lang="en-US" altLang="ja-JP"/>
              <a:t> </a:t>
            </a:r>
            <a:r>
              <a:rPr lang="en-US" altLang="ja-JP">
                <a:latin typeface="Verdana" panose="020B0604030504040204" pitchFamily="34" charset="0"/>
              </a:rPr>
              <a:t>…</a:t>
            </a:r>
            <a:r>
              <a:rPr lang="en-US" altLang="ja-JP"/>
              <a:t> Message send</a:t>
            </a:r>
          </a:p>
          <a:p>
            <a:pPr lvl="1"/>
            <a:r>
              <a:rPr lang="en-US" altLang="ja-JP" b="1">
                <a:latin typeface="Courier New" panose="02070309020205020404" pitchFamily="49" charset="0"/>
              </a:rPr>
              <a:t>MPI_Recv()</a:t>
            </a:r>
            <a:r>
              <a:rPr lang="en-US" altLang="ja-JP"/>
              <a:t> </a:t>
            </a:r>
            <a:r>
              <a:rPr lang="en-US" altLang="ja-JP">
                <a:latin typeface="Verdana" panose="020B0604030504040204" pitchFamily="34" charset="0"/>
              </a:rPr>
              <a:t>…</a:t>
            </a:r>
            <a:r>
              <a:rPr lang="en-US" altLang="ja-JP"/>
              <a:t> Message receive</a:t>
            </a:r>
          </a:p>
          <a:p>
            <a:pPr lvl="1"/>
            <a:r>
              <a:rPr lang="en-US" altLang="ja-JP" b="1">
                <a:latin typeface="Courier New" panose="02070309020205020404" pitchFamily="49" charset="0"/>
              </a:rPr>
              <a:t>MPI_Finalize()</a:t>
            </a:r>
            <a:r>
              <a:rPr lang="en-US" altLang="ja-JP"/>
              <a:t> </a:t>
            </a:r>
            <a:r>
              <a:rPr lang="en-US" altLang="ja-JP">
                <a:latin typeface="Verdana" panose="020B0604030504040204" pitchFamily="34" charset="0"/>
              </a:rPr>
              <a:t>…</a:t>
            </a:r>
            <a:r>
              <a:rPr lang="en-US" altLang="ja-JP"/>
              <a:t> MPI termination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ja-JP" b="1"/>
              <a:t>Other MPI functions</a:t>
            </a:r>
          </a:p>
        </p:txBody>
      </p:sp>
      <p:sp>
        <p:nvSpPr>
          <p:cNvPr id="96259" name="Rectangle 3"/>
          <p:cNvSpPr>
            <a:spLocks noGrp="1" noChangeArrowheads="1"/>
          </p:cNvSpPr>
          <p:nvPr>
            <p:ph type="body" idx="1"/>
          </p:nvPr>
        </p:nvSpPr>
        <p:spPr/>
        <p:txBody>
          <a:bodyPr/>
          <a:lstStyle/>
          <a:p>
            <a:r>
              <a:rPr lang="en-US" altLang="ja-JP"/>
              <a:t>Functions for measurement</a:t>
            </a:r>
          </a:p>
          <a:p>
            <a:pPr lvl="1"/>
            <a:r>
              <a:rPr lang="en-US" altLang="ja-JP" b="1">
                <a:latin typeface="Courier New" panose="02070309020205020404" pitchFamily="49" charset="0"/>
              </a:rPr>
              <a:t>MPI_Barrier()</a:t>
            </a:r>
            <a:r>
              <a:rPr lang="en-US" altLang="ja-JP"/>
              <a:t> … barrier synchronization</a:t>
            </a:r>
          </a:p>
          <a:p>
            <a:pPr lvl="1"/>
            <a:r>
              <a:rPr lang="en-US" altLang="ja-JP" b="1">
                <a:latin typeface="Courier New" panose="02070309020205020404" pitchFamily="49" charset="0"/>
              </a:rPr>
              <a:t>MPI_Wtime()</a:t>
            </a:r>
            <a:r>
              <a:rPr lang="en-US" altLang="ja-JP"/>
              <a:t> … get the clock time</a:t>
            </a:r>
          </a:p>
          <a:p>
            <a:r>
              <a:rPr lang="en-US" altLang="ja-JP"/>
              <a:t>Non-blocking function</a:t>
            </a:r>
          </a:p>
          <a:p>
            <a:pPr lvl="1"/>
            <a:r>
              <a:rPr lang="en-US" altLang="ja-JP"/>
              <a:t>Consisting of communication request and check</a:t>
            </a:r>
          </a:p>
          <a:p>
            <a:pPr lvl="1"/>
            <a:r>
              <a:rPr lang="en-US" altLang="ja-JP"/>
              <a:t>Other calculation can be executed during waiting.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ltLang="ja-JP" sz="2400" b="1" dirty="0"/>
              <a:t>A simple example:</a:t>
            </a:r>
            <a:r>
              <a:rPr lang="ja-JP" altLang="en-US" sz="2400" b="1" dirty="0"/>
              <a:t>　</a:t>
            </a:r>
            <a:r>
              <a:rPr lang="en-US" altLang="ja-JP" sz="2400" b="1" dirty="0"/>
              <a:t>Hello </a:t>
            </a:r>
          </a:p>
        </p:txBody>
      </p:sp>
      <p:sp>
        <p:nvSpPr>
          <p:cNvPr id="97283" name="Rectangle 3"/>
          <p:cNvSpPr>
            <a:spLocks noGrp="1" noChangeArrowheads="1"/>
          </p:cNvSpPr>
          <p:nvPr>
            <p:ph type="body" idx="1"/>
          </p:nvPr>
        </p:nvSpPr>
        <p:spPr>
          <a:xfrm>
            <a:off x="457200" y="692150"/>
            <a:ext cx="8435975" cy="6165850"/>
          </a:xfrm>
        </p:spPr>
        <p:txBody>
          <a:bodyPr/>
          <a:lstStyle/>
          <a:p>
            <a:pPr>
              <a:lnSpc>
                <a:spcPct val="80000"/>
              </a:lnSpc>
              <a:buFont typeface="Wingdings" panose="05000000000000000000" pitchFamily="2" charset="2"/>
              <a:buNone/>
            </a:pPr>
            <a:r>
              <a:rPr lang="en-US" altLang="ja-JP" sz="1300" b="1"/>
              <a:t>1: #include &lt;stdio.h&gt;</a:t>
            </a:r>
          </a:p>
          <a:p>
            <a:pPr>
              <a:lnSpc>
                <a:spcPct val="80000"/>
              </a:lnSpc>
              <a:buFont typeface="Wingdings" panose="05000000000000000000" pitchFamily="2" charset="2"/>
              <a:buNone/>
            </a:pPr>
            <a:r>
              <a:rPr lang="en-US" altLang="ja-JP" sz="1300" b="1"/>
              <a:t>2: #include &lt;mpi.h&gt;</a:t>
            </a:r>
          </a:p>
          <a:p>
            <a:pPr>
              <a:lnSpc>
                <a:spcPct val="80000"/>
              </a:lnSpc>
              <a:buFont typeface="Wingdings" panose="05000000000000000000" pitchFamily="2" charset="2"/>
              <a:buNone/>
            </a:pPr>
            <a:r>
              <a:rPr lang="en-US" altLang="ja-JP" sz="1300" b="1"/>
              <a:t>3:</a:t>
            </a:r>
          </a:p>
          <a:p>
            <a:pPr>
              <a:lnSpc>
                <a:spcPct val="80000"/>
              </a:lnSpc>
              <a:buFont typeface="Wingdings" panose="05000000000000000000" pitchFamily="2" charset="2"/>
              <a:buNone/>
            </a:pPr>
            <a:r>
              <a:rPr lang="en-US" altLang="ja-JP" sz="1300" b="1"/>
              <a:t>4: #define MSIZE 64</a:t>
            </a:r>
          </a:p>
          <a:p>
            <a:pPr>
              <a:lnSpc>
                <a:spcPct val="80000"/>
              </a:lnSpc>
              <a:buFont typeface="Wingdings" panose="05000000000000000000" pitchFamily="2" charset="2"/>
              <a:buNone/>
            </a:pPr>
            <a:r>
              <a:rPr lang="en-US" altLang="ja-JP" sz="1300" b="1"/>
              <a:t>5:</a:t>
            </a:r>
          </a:p>
          <a:p>
            <a:pPr>
              <a:lnSpc>
                <a:spcPct val="80000"/>
              </a:lnSpc>
              <a:buFont typeface="Wingdings" panose="05000000000000000000" pitchFamily="2" charset="2"/>
              <a:buNone/>
            </a:pPr>
            <a:r>
              <a:rPr lang="en-US" altLang="ja-JP" sz="1300" b="1"/>
              <a:t>6: int main(int argc, char **argv)</a:t>
            </a:r>
          </a:p>
          <a:p>
            <a:pPr>
              <a:lnSpc>
                <a:spcPct val="80000"/>
              </a:lnSpc>
              <a:buFont typeface="Wingdings" panose="05000000000000000000" pitchFamily="2" charset="2"/>
              <a:buNone/>
            </a:pPr>
            <a:r>
              <a:rPr lang="en-US" altLang="ja-JP" sz="1300" b="1"/>
              <a:t>7: {</a:t>
            </a:r>
          </a:p>
          <a:p>
            <a:pPr>
              <a:lnSpc>
                <a:spcPct val="80000"/>
              </a:lnSpc>
              <a:buFont typeface="Wingdings" panose="05000000000000000000" pitchFamily="2" charset="2"/>
              <a:buNone/>
            </a:pPr>
            <a:r>
              <a:rPr lang="en-US" altLang="ja-JP" sz="1300" b="1"/>
              <a:t>8: </a:t>
            </a:r>
            <a:r>
              <a:rPr lang="ja-JP" altLang="en-US" sz="1300" b="1"/>
              <a:t>　　</a:t>
            </a:r>
            <a:r>
              <a:rPr lang="en-US" altLang="ja-JP" sz="1300" b="1"/>
              <a:t>char msg[MSIZE];</a:t>
            </a:r>
          </a:p>
          <a:p>
            <a:pPr>
              <a:lnSpc>
                <a:spcPct val="80000"/>
              </a:lnSpc>
              <a:buFont typeface="Wingdings" panose="05000000000000000000" pitchFamily="2" charset="2"/>
              <a:buNone/>
            </a:pPr>
            <a:r>
              <a:rPr lang="en-US" altLang="ja-JP" sz="1300" b="1"/>
              <a:t>9: </a:t>
            </a:r>
            <a:r>
              <a:rPr lang="ja-JP" altLang="en-US" sz="1300" b="1"/>
              <a:t>　　</a:t>
            </a:r>
            <a:r>
              <a:rPr lang="en-US" altLang="ja-JP" sz="1300" b="1"/>
              <a:t>int pid, nprocs, i;</a:t>
            </a:r>
          </a:p>
          <a:p>
            <a:pPr>
              <a:lnSpc>
                <a:spcPct val="80000"/>
              </a:lnSpc>
              <a:buFont typeface="Wingdings" panose="05000000000000000000" pitchFamily="2" charset="2"/>
              <a:buNone/>
            </a:pPr>
            <a:r>
              <a:rPr lang="en-US" altLang="ja-JP" sz="1300" b="1"/>
              <a:t>10:</a:t>
            </a:r>
            <a:r>
              <a:rPr lang="ja-JP" altLang="en-US" sz="1300" b="1"/>
              <a:t>　 </a:t>
            </a:r>
            <a:r>
              <a:rPr lang="en-US" altLang="ja-JP" sz="1300" b="1"/>
              <a:t>MPI_Status status;</a:t>
            </a:r>
          </a:p>
          <a:p>
            <a:pPr>
              <a:lnSpc>
                <a:spcPct val="80000"/>
              </a:lnSpc>
              <a:buFont typeface="Wingdings" panose="05000000000000000000" pitchFamily="2" charset="2"/>
              <a:buNone/>
            </a:pPr>
            <a:r>
              <a:rPr lang="en-US" altLang="ja-JP" sz="1300" b="1"/>
              <a:t>11:</a:t>
            </a:r>
          </a:p>
          <a:p>
            <a:pPr>
              <a:lnSpc>
                <a:spcPct val="80000"/>
              </a:lnSpc>
              <a:buFont typeface="Wingdings" panose="05000000000000000000" pitchFamily="2" charset="2"/>
              <a:buNone/>
            </a:pPr>
            <a:r>
              <a:rPr lang="en-US" altLang="ja-JP" sz="1300" b="1"/>
              <a:t>12:</a:t>
            </a:r>
            <a:r>
              <a:rPr lang="ja-JP" altLang="en-US" sz="1300" b="1"/>
              <a:t>　 </a:t>
            </a:r>
            <a:r>
              <a:rPr lang="en-US" altLang="ja-JP" sz="1300" b="1"/>
              <a:t>MPI_Init(&amp;argc, &amp;argv);</a:t>
            </a:r>
          </a:p>
          <a:p>
            <a:pPr>
              <a:lnSpc>
                <a:spcPct val="80000"/>
              </a:lnSpc>
              <a:buFont typeface="Wingdings" panose="05000000000000000000" pitchFamily="2" charset="2"/>
              <a:buNone/>
            </a:pPr>
            <a:r>
              <a:rPr lang="en-US" altLang="ja-JP" sz="1300" b="1"/>
              <a:t>13: </a:t>
            </a:r>
            <a:r>
              <a:rPr lang="ja-JP" altLang="en-US" sz="1300" b="1"/>
              <a:t>　</a:t>
            </a:r>
            <a:r>
              <a:rPr lang="en-US" altLang="ja-JP" sz="1300" b="1"/>
              <a:t>MPI_Comm_rank(MPI_COMM_WORLD, &amp;pid);</a:t>
            </a:r>
          </a:p>
          <a:p>
            <a:pPr>
              <a:lnSpc>
                <a:spcPct val="80000"/>
              </a:lnSpc>
              <a:buFont typeface="Wingdings" panose="05000000000000000000" pitchFamily="2" charset="2"/>
              <a:buNone/>
            </a:pPr>
            <a:r>
              <a:rPr lang="en-US" altLang="ja-JP" sz="1300" b="1"/>
              <a:t>14:</a:t>
            </a:r>
            <a:r>
              <a:rPr lang="ja-JP" altLang="en-US" sz="1300" b="1"/>
              <a:t>　　</a:t>
            </a:r>
            <a:r>
              <a:rPr lang="en-US" altLang="ja-JP" sz="1300" b="1"/>
              <a:t>MPI_Comm_size(MPI_COMM_WORLD, &amp;nprocs);</a:t>
            </a:r>
          </a:p>
          <a:p>
            <a:pPr>
              <a:lnSpc>
                <a:spcPct val="80000"/>
              </a:lnSpc>
              <a:buFont typeface="Wingdings" panose="05000000000000000000" pitchFamily="2" charset="2"/>
              <a:buNone/>
            </a:pPr>
            <a:r>
              <a:rPr lang="en-US" altLang="ja-JP" sz="1300" b="1"/>
              <a:t>15:</a:t>
            </a:r>
          </a:p>
          <a:p>
            <a:pPr>
              <a:lnSpc>
                <a:spcPct val="80000"/>
              </a:lnSpc>
              <a:buFont typeface="Wingdings" panose="05000000000000000000" pitchFamily="2" charset="2"/>
              <a:buNone/>
            </a:pPr>
            <a:r>
              <a:rPr lang="en-US" altLang="ja-JP" sz="1300" b="1"/>
              <a:t>16: if (pid == 0) {</a:t>
            </a:r>
          </a:p>
          <a:p>
            <a:pPr>
              <a:lnSpc>
                <a:spcPct val="80000"/>
              </a:lnSpc>
              <a:buFont typeface="Wingdings" panose="05000000000000000000" pitchFamily="2" charset="2"/>
              <a:buNone/>
            </a:pPr>
            <a:r>
              <a:rPr lang="en-US" altLang="ja-JP" sz="1300" b="1"/>
              <a:t>17: </a:t>
            </a:r>
            <a:r>
              <a:rPr lang="ja-JP" altLang="en-US" sz="1300" b="1"/>
              <a:t>　</a:t>
            </a:r>
            <a:r>
              <a:rPr lang="en-US" altLang="ja-JP" sz="1300" b="1"/>
              <a:t>for (i = 1; i &lt; nprocs; i++) {</a:t>
            </a:r>
          </a:p>
          <a:p>
            <a:pPr>
              <a:lnSpc>
                <a:spcPct val="80000"/>
              </a:lnSpc>
              <a:buFont typeface="Wingdings" panose="05000000000000000000" pitchFamily="2" charset="2"/>
              <a:buNone/>
            </a:pPr>
            <a:r>
              <a:rPr lang="en-US" altLang="ja-JP" sz="1300" b="1"/>
              <a:t>18: </a:t>
            </a:r>
            <a:r>
              <a:rPr lang="ja-JP" altLang="en-US" sz="1300" b="1"/>
              <a:t>　　</a:t>
            </a:r>
            <a:r>
              <a:rPr lang="en-US" altLang="ja-JP" sz="1300" b="1"/>
              <a:t>MPI_Recv(msg, MSIZE, MPI_CHAR, i, 0, MPI_COMM_WORLD, &amp;status);</a:t>
            </a:r>
          </a:p>
          <a:p>
            <a:pPr>
              <a:lnSpc>
                <a:spcPct val="80000"/>
              </a:lnSpc>
              <a:buFont typeface="Wingdings" panose="05000000000000000000" pitchFamily="2" charset="2"/>
              <a:buNone/>
            </a:pPr>
            <a:r>
              <a:rPr lang="en-US" altLang="ja-JP" sz="1300" b="1"/>
              <a:t>19:</a:t>
            </a:r>
            <a:r>
              <a:rPr lang="ja-JP" altLang="en-US" sz="1300" b="1"/>
              <a:t>　　 </a:t>
            </a:r>
            <a:r>
              <a:rPr lang="en-US" altLang="ja-JP" sz="1300" b="1"/>
              <a:t>fputs(msg, stdout);</a:t>
            </a:r>
          </a:p>
          <a:p>
            <a:pPr>
              <a:lnSpc>
                <a:spcPct val="80000"/>
              </a:lnSpc>
              <a:buFont typeface="Wingdings" panose="05000000000000000000" pitchFamily="2" charset="2"/>
              <a:buNone/>
            </a:pPr>
            <a:r>
              <a:rPr lang="en-US" altLang="ja-JP" sz="1300" b="1"/>
              <a:t>20:</a:t>
            </a:r>
            <a:r>
              <a:rPr lang="ja-JP" altLang="en-US" sz="1300" b="1"/>
              <a:t>　　 </a:t>
            </a:r>
            <a:r>
              <a:rPr lang="en-US" altLang="ja-JP" sz="1300" b="1"/>
              <a:t>}</a:t>
            </a:r>
          </a:p>
          <a:p>
            <a:pPr>
              <a:lnSpc>
                <a:spcPct val="80000"/>
              </a:lnSpc>
              <a:buFont typeface="Wingdings" panose="05000000000000000000" pitchFamily="2" charset="2"/>
              <a:buNone/>
            </a:pPr>
            <a:r>
              <a:rPr lang="en-US" altLang="ja-JP" sz="1300" b="1"/>
              <a:t>21:</a:t>
            </a:r>
            <a:r>
              <a:rPr lang="ja-JP" altLang="en-US" sz="1300" b="1"/>
              <a:t>　 </a:t>
            </a:r>
            <a:r>
              <a:rPr lang="en-US" altLang="ja-JP" sz="1300" b="1"/>
              <a:t>}</a:t>
            </a:r>
          </a:p>
          <a:p>
            <a:pPr>
              <a:lnSpc>
                <a:spcPct val="80000"/>
              </a:lnSpc>
              <a:buFont typeface="Wingdings" panose="05000000000000000000" pitchFamily="2" charset="2"/>
              <a:buNone/>
            </a:pPr>
            <a:r>
              <a:rPr lang="en-US" altLang="ja-JP" sz="1300" b="1"/>
              <a:t>22:</a:t>
            </a:r>
            <a:r>
              <a:rPr lang="ja-JP" altLang="en-US" sz="1300" b="1"/>
              <a:t>　 </a:t>
            </a:r>
            <a:r>
              <a:rPr lang="en-US" altLang="ja-JP" sz="1300" b="1"/>
              <a:t>else {</a:t>
            </a:r>
          </a:p>
          <a:p>
            <a:pPr>
              <a:lnSpc>
                <a:spcPct val="80000"/>
              </a:lnSpc>
              <a:buFont typeface="Wingdings" panose="05000000000000000000" pitchFamily="2" charset="2"/>
              <a:buNone/>
            </a:pPr>
            <a:r>
              <a:rPr lang="en-US" altLang="ja-JP" sz="1300" b="1"/>
              <a:t>23: </a:t>
            </a:r>
            <a:r>
              <a:rPr lang="ja-JP" altLang="en-US" sz="1300" b="1"/>
              <a:t>　　</a:t>
            </a:r>
            <a:r>
              <a:rPr lang="en-US" altLang="ja-JP" sz="1300" b="1"/>
              <a:t>sprintf(msg, "Hello, world! (from process #%d)\n", pid);</a:t>
            </a:r>
          </a:p>
          <a:p>
            <a:pPr>
              <a:lnSpc>
                <a:spcPct val="80000"/>
              </a:lnSpc>
              <a:buFont typeface="Wingdings" panose="05000000000000000000" pitchFamily="2" charset="2"/>
              <a:buNone/>
            </a:pPr>
            <a:r>
              <a:rPr lang="en-US" altLang="ja-JP" sz="1300" b="1"/>
              <a:t>24:</a:t>
            </a:r>
            <a:r>
              <a:rPr lang="ja-JP" altLang="en-US" sz="1300" b="1"/>
              <a:t>　　 </a:t>
            </a:r>
            <a:r>
              <a:rPr lang="en-US" altLang="ja-JP" sz="1300" b="1"/>
              <a:t>MPI_Send(msg, MSIZE, MPI_CHAR, 0, 0, MPI_COMM_WORLD);</a:t>
            </a:r>
          </a:p>
          <a:p>
            <a:pPr>
              <a:lnSpc>
                <a:spcPct val="80000"/>
              </a:lnSpc>
              <a:buFont typeface="Wingdings" panose="05000000000000000000" pitchFamily="2" charset="2"/>
              <a:buNone/>
            </a:pPr>
            <a:r>
              <a:rPr lang="en-US" altLang="ja-JP" sz="1300" b="1"/>
              <a:t>25: </a:t>
            </a:r>
            <a:r>
              <a:rPr lang="ja-JP" altLang="en-US" sz="1300" b="1"/>
              <a:t>　</a:t>
            </a:r>
            <a:r>
              <a:rPr lang="en-US" altLang="ja-JP" sz="1300" b="1"/>
              <a:t>}</a:t>
            </a:r>
          </a:p>
          <a:p>
            <a:pPr>
              <a:lnSpc>
                <a:spcPct val="80000"/>
              </a:lnSpc>
              <a:buFont typeface="Wingdings" panose="05000000000000000000" pitchFamily="2" charset="2"/>
              <a:buNone/>
            </a:pPr>
            <a:r>
              <a:rPr lang="en-US" altLang="ja-JP" sz="1300" b="1"/>
              <a:t>26:</a:t>
            </a:r>
          </a:p>
          <a:p>
            <a:pPr>
              <a:lnSpc>
                <a:spcPct val="80000"/>
              </a:lnSpc>
              <a:buFont typeface="Wingdings" panose="05000000000000000000" pitchFamily="2" charset="2"/>
              <a:buNone/>
            </a:pPr>
            <a:r>
              <a:rPr lang="en-US" altLang="ja-JP" sz="1300" b="1"/>
              <a:t>27: </a:t>
            </a:r>
            <a:r>
              <a:rPr lang="ja-JP" altLang="en-US" sz="1300" b="1"/>
              <a:t>　</a:t>
            </a:r>
            <a:r>
              <a:rPr lang="en-US" altLang="ja-JP" sz="1300" b="1"/>
              <a:t>MPI_Finalize();</a:t>
            </a:r>
          </a:p>
          <a:p>
            <a:pPr>
              <a:lnSpc>
                <a:spcPct val="80000"/>
              </a:lnSpc>
              <a:buFont typeface="Wingdings" panose="05000000000000000000" pitchFamily="2" charset="2"/>
              <a:buNone/>
            </a:pPr>
            <a:r>
              <a:rPr lang="en-US" altLang="ja-JP" sz="1300" b="1"/>
              <a:t>28:</a:t>
            </a:r>
          </a:p>
          <a:p>
            <a:pPr>
              <a:lnSpc>
                <a:spcPct val="80000"/>
              </a:lnSpc>
              <a:buFont typeface="Wingdings" panose="05000000000000000000" pitchFamily="2" charset="2"/>
              <a:buNone/>
            </a:pPr>
            <a:r>
              <a:rPr lang="en-US" altLang="ja-JP" sz="1300" b="1"/>
              <a:t>29: </a:t>
            </a:r>
            <a:r>
              <a:rPr lang="ja-JP" altLang="en-US" sz="1300" b="1"/>
              <a:t>　</a:t>
            </a:r>
            <a:r>
              <a:rPr lang="en-US" altLang="ja-JP" sz="1300" b="1"/>
              <a:t>return 0;</a:t>
            </a:r>
          </a:p>
          <a:p>
            <a:pPr>
              <a:lnSpc>
                <a:spcPct val="80000"/>
              </a:lnSpc>
              <a:buFont typeface="Wingdings" panose="05000000000000000000" pitchFamily="2" charset="2"/>
              <a:buNone/>
            </a:pPr>
            <a:r>
              <a:rPr lang="en-US" altLang="ja-JP" sz="1300" b="1"/>
              <a:t>30: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ja-JP" dirty="0"/>
              <a:t>Initialization and termination</a:t>
            </a:r>
          </a:p>
        </p:txBody>
      </p:sp>
      <p:sp>
        <p:nvSpPr>
          <p:cNvPr id="98307" name="Rectangle 3"/>
          <p:cNvSpPr>
            <a:spLocks noGrp="1" noChangeArrowheads="1"/>
          </p:cNvSpPr>
          <p:nvPr>
            <p:ph type="body" idx="1"/>
          </p:nvPr>
        </p:nvSpPr>
        <p:spPr/>
        <p:txBody>
          <a:bodyPr/>
          <a:lstStyle/>
          <a:p>
            <a:pPr>
              <a:buFont typeface="Wingdings" panose="05000000000000000000" pitchFamily="2" charset="2"/>
              <a:buNone/>
            </a:pPr>
            <a:r>
              <a:rPr lang="en-US" altLang="ja-JP" sz="1800" dirty="0" err="1"/>
              <a:t>int</a:t>
            </a:r>
            <a:r>
              <a:rPr lang="en-US" altLang="ja-JP" sz="1800" dirty="0"/>
              <a:t> </a:t>
            </a:r>
            <a:r>
              <a:rPr lang="en-US" altLang="ja-JP" sz="1800" dirty="0" err="1"/>
              <a:t>MPI_Init</a:t>
            </a:r>
            <a:r>
              <a:rPr lang="en-US" altLang="ja-JP" sz="1800" dirty="0"/>
              <a:t>(</a:t>
            </a:r>
          </a:p>
          <a:p>
            <a:pPr>
              <a:buFont typeface="Wingdings" panose="05000000000000000000" pitchFamily="2" charset="2"/>
              <a:buNone/>
            </a:pPr>
            <a:r>
              <a:rPr lang="ja-JP" altLang="en-US" sz="1800" dirty="0"/>
              <a:t>　　</a:t>
            </a:r>
            <a:r>
              <a:rPr lang="en-US" altLang="ja-JP" sz="1800" dirty="0" err="1"/>
              <a:t>int</a:t>
            </a:r>
            <a:r>
              <a:rPr lang="en-US" altLang="ja-JP" sz="1800" dirty="0"/>
              <a:t> *</a:t>
            </a:r>
            <a:r>
              <a:rPr lang="en-US" altLang="ja-JP" sz="1800" dirty="0" err="1"/>
              <a:t>argc</a:t>
            </a:r>
            <a:r>
              <a:rPr lang="en-US" altLang="ja-JP" sz="1800" dirty="0"/>
              <a:t>, /* pointer to </a:t>
            </a:r>
            <a:r>
              <a:rPr lang="en-US" altLang="ja-JP" sz="1800" dirty="0" err="1"/>
              <a:t>argc</a:t>
            </a:r>
            <a:r>
              <a:rPr lang="en-US" altLang="ja-JP" sz="1800" dirty="0"/>
              <a:t> */</a:t>
            </a:r>
          </a:p>
          <a:p>
            <a:pPr>
              <a:buFont typeface="Wingdings" panose="05000000000000000000" pitchFamily="2" charset="2"/>
              <a:buNone/>
            </a:pPr>
            <a:r>
              <a:rPr lang="ja-JP" altLang="en-US" sz="1800" dirty="0"/>
              <a:t>　　</a:t>
            </a:r>
            <a:r>
              <a:rPr lang="en-US" altLang="ja-JP" sz="1800" dirty="0"/>
              <a:t>char ***</a:t>
            </a:r>
            <a:r>
              <a:rPr lang="en-US" altLang="ja-JP" sz="1800" dirty="0" err="1"/>
              <a:t>argv</a:t>
            </a:r>
            <a:r>
              <a:rPr lang="en-US" altLang="ja-JP" sz="1800" dirty="0"/>
              <a:t> /* pointer to </a:t>
            </a:r>
            <a:r>
              <a:rPr lang="en-US" altLang="ja-JP" sz="1800" dirty="0" err="1"/>
              <a:t>argv</a:t>
            </a:r>
            <a:r>
              <a:rPr lang="en-US" altLang="ja-JP" sz="1800" dirty="0"/>
              <a:t> */ );</a:t>
            </a:r>
          </a:p>
          <a:p>
            <a:pPr>
              <a:buFont typeface="Wingdings" panose="05000000000000000000" pitchFamily="2" charset="2"/>
              <a:buNone/>
            </a:pPr>
            <a:r>
              <a:rPr lang="en-US" altLang="ja-JP" sz="1800" dirty="0" err="1"/>
              <a:t>argc</a:t>
            </a:r>
            <a:r>
              <a:rPr lang="en-US" altLang="ja-JP" sz="1800" dirty="0"/>
              <a:t> </a:t>
            </a:r>
            <a:r>
              <a:rPr lang="ja-JP" altLang="en-US" sz="1800" dirty="0"/>
              <a:t> </a:t>
            </a:r>
            <a:r>
              <a:rPr lang="en-US" altLang="ja-JP" sz="1800" dirty="0"/>
              <a:t>and</a:t>
            </a:r>
            <a:r>
              <a:rPr lang="ja-JP" altLang="en-US" sz="1800" dirty="0"/>
              <a:t> </a:t>
            </a:r>
            <a:r>
              <a:rPr lang="en-US" altLang="ja-JP" sz="1800" dirty="0" err="1"/>
              <a:t>argv</a:t>
            </a:r>
            <a:r>
              <a:rPr lang="ja-JP" altLang="en-US" sz="1800" dirty="0"/>
              <a:t> </a:t>
            </a:r>
            <a:r>
              <a:rPr lang="en-US" altLang="ja-JP" sz="1800" dirty="0"/>
              <a:t>come</a:t>
            </a:r>
            <a:r>
              <a:rPr lang="ja-JP" altLang="en-US" sz="1800" dirty="0"/>
              <a:t> </a:t>
            </a:r>
            <a:r>
              <a:rPr lang="en-US" altLang="ja-JP" sz="1800" dirty="0"/>
              <a:t>from command line like common C programming</a:t>
            </a:r>
          </a:p>
          <a:p>
            <a:pPr>
              <a:buFont typeface="Wingdings" panose="05000000000000000000" pitchFamily="2" charset="2"/>
              <a:buNone/>
            </a:pPr>
            <a:endParaRPr lang="en-US" altLang="ja-JP" sz="1800" dirty="0"/>
          </a:p>
          <a:p>
            <a:pPr>
              <a:buFont typeface="Wingdings" panose="05000000000000000000" pitchFamily="2" charset="2"/>
              <a:buNone/>
            </a:pPr>
            <a:r>
              <a:rPr lang="en-US" altLang="ja-JP" sz="1800" dirty="0" err="1"/>
              <a:t>int</a:t>
            </a:r>
            <a:r>
              <a:rPr lang="en-US" altLang="ja-JP" sz="1800" dirty="0"/>
              <a:t> </a:t>
            </a:r>
            <a:r>
              <a:rPr lang="en-US" altLang="ja-JP" sz="1800" dirty="0" err="1"/>
              <a:t>MPI_Finalize</a:t>
            </a:r>
            <a:r>
              <a:rPr lang="en-US" altLang="ja-JP" sz="1800" dirty="0"/>
              <a:t>();</a:t>
            </a:r>
          </a:p>
          <a:p>
            <a:pPr>
              <a:buFont typeface="Wingdings" panose="05000000000000000000" pitchFamily="2" charset="2"/>
              <a:buNone/>
            </a:pPr>
            <a:endParaRPr lang="en-US" altLang="ja-JP" sz="1800" dirty="0"/>
          </a:p>
          <a:p>
            <a:pPr>
              <a:buFont typeface="Wingdings" panose="05000000000000000000" pitchFamily="2" charset="2"/>
              <a:buNone/>
            </a:pPr>
            <a:r>
              <a:rPr lang="en-US" altLang="ja-JP" sz="1800" dirty="0"/>
              <a:t>Example:</a:t>
            </a:r>
            <a:r>
              <a:rPr lang="ja-JP" altLang="en-US" sz="1800" dirty="0"/>
              <a:t>　</a:t>
            </a:r>
            <a:endParaRPr lang="en-US" altLang="ja-JP" sz="1800" dirty="0"/>
          </a:p>
          <a:p>
            <a:pPr>
              <a:buFont typeface="Wingdings" panose="05000000000000000000" pitchFamily="2" charset="2"/>
              <a:buNone/>
            </a:pPr>
            <a:r>
              <a:rPr lang="en-US" altLang="ja-JP" sz="1800" dirty="0" err="1"/>
              <a:t>MPI_Init</a:t>
            </a:r>
            <a:r>
              <a:rPr lang="ja-JP" altLang="en-US" sz="1800" dirty="0"/>
              <a:t> </a:t>
            </a:r>
            <a:r>
              <a:rPr lang="en-US" altLang="ja-JP" sz="1800" dirty="0"/>
              <a:t>(&amp;</a:t>
            </a:r>
            <a:r>
              <a:rPr lang="en-US" altLang="ja-JP" sz="1800" dirty="0" err="1"/>
              <a:t>argc</a:t>
            </a:r>
            <a:r>
              <a:rPr lang="en-US" altLang="ja-JP" sz="1800" dirty="0"/>
              <a:t>,</a:t>
            </a:r>
            <a:r>
              <a:rPr lang="ja-JP" altLang="en-US" sz="1800" dirty="0"/>
              <a:t> </a:t>
            </a:r>
            <a:r>
              <a:rPr lang="en-US" altLang="ja-JP" sz="1800" dirty="0"/>
              <a:t>&amp;</a:t>
            </a:r>
            <a:r>
              <a:rPr lang="en-US" altLang="ja-JP" sz="1800" dirty="0" err="1"/>
              <a:t>argv</a:t>
            </a:r>
            <a:r>
              <a:rPr lang="en-US" altLang="ja-JP" sz="1800" dirty="0"/>
              <a:t>);</a:t>
            </a:r>
          </a:p>
          <a:p>
            <a:pPr>
              <a:buFont typeface="Wingdings" panose="05000000000000000000" pitchFamily="2" charset="2"/>
              <a:buNone/>
            </a:pPr>
            <a:r>
              <a:rPr lang="en-US" altLang="ja-JP" sz="1800" dirty="0"/>
              <a:t>…</a:t>
            </a:r>
          </a:p>
          <a:p>
            <a:pPr>
              <a:buFont typeface="Wingdings" panose="05000000000000000000" pitchFamily="2" charset="2"/>
              <a:buNone/>
            </a:pPr>
            <a:r>
              <a:rPr lang="en-US" altLang="ja-JP" sz="1800" dirty="0" err="1"/>
              <a:t>MPI_Finalize</a:t>
            </a:r>
            <a:r>
              <a:rPr lang="en-US" altLang="ja-JP" sz="1800" dirty="0"/>
              <a:t>();</a:t>
            </a:r>
          </a:p>
          <a:p>
            <a:pPr>
              <a:buFont typeface="Wingdings" panose="05000000000000000000" pitchFamily="2" charset="2"/>
              <a:buNone/>
            </a:pPr>
            <a:endParaRPr lang="en-US" altLang="ja-JP" sz="1800" dirty="0"/>
          </a:p>
          <a:p>
            <a:pPr>
              <a:buFont typeface="Wingdings" panose="05000000000000000000" pitchFamily="2" charset="2"/>
              <a:buNone/>
            </a:pPr>
            <a:endParaRPr lang="en-US" altLang="ja-JP" sz="1800" dirty="0"/>
          </a:p>
          <a:p>
            <a:pPr>
              <a:buFont typeface="Wingdings" panose="05000000000000000000" pitchFamily="2" charset="2"/>
              <a:buNone/>
            </a:pPr>
            <a:endParaRPr lang="en-US" altLang="ja-JP" sz="1800" dirty="0"/>
          </a:p>
        </p:txBody>
      </p:sp>
    </p:spTree>
    <p:extLst>
      <p:ext uri="{BB962C8B-B14F-4D97-AF65-F5344CB8AC3E}">
        <p14:creationId xmlns:p14="http://schemas.microsoft.com/office/powerpoint/2010/main" val="129219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a:t>PC Clusters</a:t>
            </a:r>
          </a:p>
        </p:txBody>
      </p:sp>
      <p:sp>
        <p:nvSpPr>
          <p:cNvPr id="4099" name="Rectangle 3"/>
          <p:cNvSpPr>
            <a:spLocks noGrp="1" noChangeArrowheads="1"/>
          </p:cNvSpPr>
          <p:nvPr>
            <p:ph type="body" idx="1"/>
          </p:nvPr>
        </p:nvSpPr>
        <p:spPr>
          <a:xfrm>
            <a:off x="539750" y="1125538"/>
            <a:ext cx="8229600" cy="4530725"/>
          </a:xfrm>
        </p:spPr>
        <p:txBody>
          <a:bodyPr/>
          <a:lstStyle/>
          <a:p>
            <a:pPr marL="0" indent="0" eaLnBrk="1" hangingPunct="1">
              <a:lnSpc>
                <a:spcPct val="80000"/>
              </a:lnSpc>
              <a:buNone/>
            </a:pPr>
            <a:endParaRPr lang="en-US" altLang="ja-JP" sz="2200" dirty="0"/>
          </a:p>
          <a:p>
            <a:pPr eaLnBrk="1" hangingPunct="1">
              <a:lnSpc>
                <a:spcPct val="80000"/>
              </a:lnSpc>
            </a:pPr>
            <a:r>
              <a:rPr lang="en-US" altLang="ja-JP" sz="2400" dirty="0"/>
              <a:t>PC Clusters</a:t>
            </a:r>
          </a:p>
          <a:p>
            <a:pPr lvl="1" eaLnBrk="1" hangingPunct="1">
              <a:lnSpc>
                <a:spcPct val="80000"/>
              </a:lnSpc>
            </a:pPr>
            <a:r>
              <a:rPr lang="en-US" altLang="ja-JP" sz="2200" dirty="0"/>
              <a:t>A Cost efficient highly parallel systems</a:t>
            </a:r>
          </a:p>
          <a:p>
            <a:pPr lvl="1" eaLnBrk="1" hangingPunct="1">
              <a:lnSpc>
                <a:spcPct val="80000"/>
              </a:lnSpc>
            </a:pPr>
            <a:r>
              <a:rPr lang="en-US" altLang="ja-JP" sz="2200" dirty="0"/>
              <a:t>Recently used in datacenters</a:t>
            </a:r>
          </a:p>
          <a:p>
            <a:pPr eaLnBrk="1" hangingPunct="1">
              <a:lnSpc>
                <a:spcPct val="80000"/>
              </a:lnSpc>
            </a:pPr>
            <a:r>
              <a:rPr lang="en-US" altLang="ja-JP" sz="2400" dirty="0"/>
              <a:t>Beowulf Clusters</a:t>
            </a:r>
            <a:r>
              <a:rPr lang="ja-JP" altLang="en-US" sz="2400" dirty="0"/>
              <a:t>→</a:t>
            </a:r>
            <a:r>
              <a:rPr lang="en-US" altLang="ja-JP" sz="2400" dirty="0"/>
              <a:t>A</a:t>
            </a:r>
            <a:r>
              <a:rPr lang="ja-JP" altLang="en-US" sz="2400" dirty="0"/>
              <a:t> </a:t>
            </a:r>
            <a:r>
              <a:rPr lang="en-US" altLang="ja-JP" sz="2400" dirty="0"/>
              <a:t>root</a:t>
            </a:r>
            <a:r>
              <a:rPr lang="ja-JP" altLang="en-US" sz="2400" dirty="0"/>
              <a:t> </a:t>
            </a:r>
            <a:r>
              <a:rPr lang="en-US" altLang="ja-JP" sz="2400" dirty="0"/>
              <a:t>of</a:t>
            </a:r>
            <a:r>
              <a:rPr lang="ja-JP" altLang="en-US" sz="2400" dirty="0"/>
              <a:t> </a:t>
            </a:r>
            <a:r>
              <a:rPr lang="en-US" altLang="ja-JP" sz="2400" dirty="0"/>
              <a:t>PC</a:t>
            </a:r>
            <a:r>
              <a:rPr lang="ja-JP" altLang="en-US" sz="2400" dirty="0"/>
              <a:t> </a:t>
            </a:r>
            <a:r>
              <a:rPr lang="en-US" altLang="ja-JP" sz="2400" dirty="0"/>
              <a:t>clusters</a:t>
            </a:r>
          </a:p>
          <a:p>
            <a:pPr lvl="1" eaLnBrk="1" hangingPunct="1">
              <a:lnSpc>
                <a:spcPct val="80000"/>
              </a:lnSpc>
            </a:pPr>
            <a:r>
              <a:rPr lang="en-US" altLang="ja-JP" sz="2400" dirty="0"/>
              <a:t>Standard CPU boards, Standard components</a:t>
            </a:r>
          </a:p>
          <a:p>
            <a:pPr lvl="1" eaLnBrk="1" hangingPunct="1">
              <a:lnSpc>
                <a:spcPct val="80000"/>
              </a:lnSpc>
            </a:pPr>
            <a:r>
              <a:rPr lang="en-US" altLang="ja-JP" sz="2400" dirty="0"/>
              <a:t>LAN+TCP/IP</a:t>
            </a:r>
          </a:p>
          <a:p>
            <a:pPr lvl="1" eaLnBrk="1" hangingPunct="1">
              <a:lnSpc>
                <a:spcPct val="80000"/>
              </a:lnSpc>
            </a:pPr>
            <a:r>
              <a:rPr lang="en-US" altLang="ja-JP" sz="2400" dirty="0"/>
              <a:t>Free-software</a:t>
            </a:r>
          </a:p>
          <a:p>
            <a:pPr lvl="1" eaLnBrk="1" hangingPunct="1">
              <a:lnSpc>
                <a:spcPct val="80000"/>
              </a:lnSpc>
            </a:pPr>
            <a:r>
              <a:rPr lang="en-US" altLang="ja-JP" sz="2400" dirty="0"/>
              <a:t>A </a:t>
            </a:r>
            <a:r>
              <a:rPr lang="en-US" altLang="ja-JP" sz="2200" dirty="0"/>
              <a:t>cluster with</a:t>
            </a:r>
            <a:r>
              <a:rPr lang="en-US" altLang="ja-JP" sz="2600" dirty="0"/>
              <a:t> </a:t>
            </a:r>
            <a:r>
              <a:rPr lang="en-US" altLang="ja-JP" sz="2400" dirty="0"/>
              <a:t>Standard System Area Network(SAN) like </a:t>
            </a:r>
            <a:r>
              <a:rPr lang="en-US" altLang="ja-JP" sz="2400" dirty="0" err="1"/>
              <a:t>Infiniband</a:t>
            </a:r>
            <a:r>
              <a:rPr lang="en-US" altLang="ja-JP" sz="2400" dirty="0"/>
              <a:t> is also common.</a:t>
            </a:r>
          </a:p>
          <a:p>
            <a:pPr eaLnBrk="1" hangingPunct="1">
              <a:lnSpc>
                <a:spcPct val="80000"/>
              </a:lnSpc>
            </a:pPr>
            <a:r>
              <a:rPr lang="en-US" altLang="ja-JP" sz="2400" dirty="0"/>
              <a:t>Warehouse Scale Computers (Computing)</a:t>
            </a:r>
          </a:p>
          <a:p>
            <a:pPr lvl="1">
              <a:lnSpc>
                <a:spcPct val="80000"/>
              </a:lnSpc>
            </a:pPr>
            <a:r>
              <a:rPr lang="en-US" altLang="ja-JP" sz="2000" dirty="0"/>
              <a:t>A dedicated computer architecture for a large scale data center.</a:t>
            </a:r>
          </a:p>
          <a:p>
            <a:pPr eaLnBrk="1" hangingPunct="1">
              <a:lnSpc>
                <a:spcPct val="80000"/>
              </a:lnSpc>
            </a:pPr>
            <a:endParaRPr lang="en-US" altLang="ja-JP"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ja-JP" sz="2400" b="1" dirty="0"/>
              <a:t>Communicators: a space for communication</a:t>
            </a:r>
            <a:br>
              <a:rPr lang="en-US" altLang="ja-JP" sz="2000" b="1" dirty="0"/>
            </a:br>
            <a:br>
              <a:rPr lang="en-US" altLang="ja-JP" sz="2000" b="1" dirty="0"/>
            </a:br>
            <a:r>
              <a:rPr lang="en-US" altLang="ja-JP" sz="2000" b="1" dirty="0"/>
              <a:t>MPI_COMM_WORLD</a:t>
            </a:r>
            <a:r>
              <a:rPr lang="ja-JP" altLang="en-US" sz="2000" b="1" dirty="0"/>
              <a:t> </a:t>
            </a:r>
            <a:r>
              <a:rPr lang="en-US" altLang="ja-JP" sz="2000" b="1" dirty="0"/>
              <a:t>is</a:t>
            </a:r>
            <a:r>
              <a:rPr lang="ja-JP" altLang="en-US" sz="2000" b="1" dirty="0"/>
              <a:t> </a:t>
            </a:r>
            <a:r>
              <a:rPr lang="en-US" altLang="ja-JP" sz="2000" b="1" dirty="0"/>
              <a:t>a communicator for all processes.</a:t>
            </a:r>
            <a:br>
              <a:rPr lang="en-US" altLang="ja-JP" sz="2000" b="1" dirty="0"/>
            </a:br>
            <a:endParaRPr lang="en-US" altLang="ja-JP" sz="2000" b="1" dirty="0"/>
          </a:p>
        </p:txBody>
      </p:sp>
      <p:sp>
        <p:nvSpPr>
          <p:cNvPr id="99331" name="Rectangle 3"/>
          <p:cNvSpPr>
            <a:spLocks noGrp="1" noChangeArrowheads="1"/>
          </p:cNvSpPr>
          <p:nvPr>
            <p:ph type="body" idx="1"/>
          </p:nvPr>
        </p:nvSpPr>
        <p:spPr>
          <a:xfrm>
            <a:off x="323528" y="2060848"/>
            <a:ext cx="8712968" cy="5005388"/>
          </a:xfrm>
        </p:spPr>
        <p:txBody>
          <a:bodyPr/>
          <a:lstStyle/>
          <a:p>
            <a:pPr>
              <a:lnSpc>
                <a:spcPct val="80000"/>
              </a:lnSpc>
              <a:buFont typeface="Wingdings" panose="05000000000000000000" pitchFamily="2" charset="2"/>
              <a:buNone/>
            </a:pPr>
            <a:r>
              <a:rPr lang="en-US" altLang="ja-JP" sz="1800" dirty="0" err="1"/>
              <a:t>int</a:t>
            </a:r>
            <a:r>
              <a:rPr lang="en-US" altLang="ja-JP" sz="1800" dirty="0"/>
              <a:t> </a:t>
            </a:r>
            <a:r>
              <a:rPr lang="en-US" altLang="ja-JP" sz="1800" dirty="0" err="1"/>
              <a:t>MPI_Comm_rank</a:t>
            </a:r>
            <a:r>
              <a:rPr lang="en-US" altLang="ja-JP" sz="1800" dirty="0"/>
              <a:t>(</a:t>
            </a:r>
          </a:p>
          <a:p>
            <a:pPr>
              <a:lnSpc>
                <a:spcPct val="80000"/>
              </a:lnSpc>
              <a:buFont typeface="Wingdings" panose="05000000000000000000" pitchFamily="2" charset="2"/>
              <a:buNone/>
            </a:pPr>
            <a:r>
              <a:rPr lang="ja-JP" altLang="en-US" sz="1800" dirty="0"/>
              <a:t>　　</a:t>
            </a:r>
            <a:r>
              <a:rPr lang="en-US" altLang="ja-JP" sz="1800" dirty="0" err="1"/>
              <a:t>MPI_Comm</a:t>
            </a:r>
            <a:r>
              <a:rPr lang="en-US" altLang="ja-JP" sz="1800" dirty="0"/>
              <a:t> </a:t>
            </a:r>
            <a:r>
              <a:rPr lang="en-US" altLang="ja-JP" sz="1800" dirty="0" err="1"/>
              <a:t>comm</a:t>
            </a:r>
            <a:r>
              <a:rPr lang="en-US" altLang="ja-JP" sz="1800" dirty="0"/>
              <a:t>, /* communicator */</a:t>
            </a:r>
          </a:p>
          <a:p>
            <a:pPr>
              <a:lnSpc>
                <a:spcPct val="80000"/>
              </a:lnSpc>
              <a:buFont typeface="Wingdings" panose="05000000000000000000" pitchFamily="2" charset="2"/>
              <a:buNone/>
            </a:pPr>
            <a:r>
              <a:rPr lang="ja-JP" altLang="en-US" sz="1800" dirty="0"/>
              <a:t>　　</a:t>
            </a:r>
            <a:r>
              <a:rPr lang="en-US" altLang="ja-JP" sz="1800" dirty="0" err="1"/>
              <a:t>int</a:t>
            </a:r>
            <a:r>
              <a:rPr lang="en-US" altLang="ja-JP" sz="1800" dirty="0"/>
              <a:t> *rank /* process ID (output) */ );</a:t>
            </a:r>
            <a:r>
              <a:rPr lang="ja-JP" altLang="en-US" sz="1800" dirty="0"/>
              <a:t>　　　　　</a:t>
            </a:r>
            <a:r>
              <a:rPr lang="en-US" altLang="ja-JP" sz="1800" dirty="0"/>
              <a:t>//Return</a:t>
            </a:r>
            <a:r>
              <a:rPr lang="ja-JP" altLang="en-US" sz="1800" dirty="0"/>
              <a:t> </a:t>
            </a:r>
            <a:r>
              <a:rPr lang="en-US" altLang="ja-JP" sz="1800" dirty="0"/>
              <a:t>process</a:t>
            </a:r>
            <a:r>
              <a:rPr lang="ja-JP" altLang="en-US" sz="1800" dirty="0"/>
              <a:t> </a:t>
            </a:r>
            <a:r>
              <a:rPr lang="en-US" altLang="ja-JP" sz="1800" dirty="0"/>
              <a:t>ID (rank)</a:t>
            </a:r>
          </a:p>
          <a:p>
            <a:pPr>
              <a:lnSpc>
                <a:spcPct val="80000"/>
              </a:lnSpc>
              <a:buFont typeface="Wingdings" panose="05000000000000000000" pitchFamily="2" charset="2"/>
              <a:buNone/>
            </a:pPr>
            <a:endParaRPr lang="en-US" altLang="ja-JP" sz="1800" dirty="0"/>
          </a:p>
          <a:p>
            <a:pPr>
              <a:lnSpc>
                <a:spcPct val="80000"/>
              </a:lnSpc>
              <a:buNone/>
            </a:pPr>
            <a:r>
              <a:rPr lang="en-US" altLang="ja-JP" sz="1800" dirty="0" err="1"/>
              <a:t>int</a:t>
            </a:r>
            <a:r>
              <a:rPr lang="en-US" altLang="ja-JP" sz="1800" dirty="0"/>
              <a:t> </a:t>
            </a:r>
            <a:r>
              <a:rPr lang="en-US" altLang="ja-JP" sz="1800" dirty="0" err="1"/>
              <a:t>MPI_Comm_size</a:t>
            </a:r>
            <a:r>
              <a:rPr lang="en-US" altLang="ja-JP" sz="1800" dirty="0"/>
              <a:t>(</a:t>
            </a:r>
          </a:p>
          <a:p>
            <a:pPr>
              <a:lnSpc>
                <a:spcPct val="80000"/>
              </a:lnSpc>
              <a:buNone/>
            </a:pPr>
            <a:r>
              <a:rPr lang="ja-JP" altLang="en-US" sz="1800" dirty="0"/>
              <a:t>　　</a:t>
            </a:r>
            <a:r>
              <a:rPr lang="en-US" altLang="ja-JP" sz="1800" dirty="0" err="1"/>
              <a:t>MPI_Comm</a:t>
            </a:r>
            <a:r>
              <a:rPr lang="en-US" altLang="ja-JP" sz="1800" dirty="0"/>
              <a:t> </a:t>
            </a:r>
            <a:r>
              <a:rPr lang="en-US" altLang="ja-JP" sz="1800" dirty="0" err="1"/>
              <a:t>comm</a:t>
            </a:r>
            <a:r>
              <a:rPr lang="en-US" altLang="ja-JP" sz="1800" dirty="0"/>
              <a:t>, /* communicator */</a:t>
            </a:r>
          </a:p>
          <a:p>
            <a:pPr>
              <a:lnSpc>
                <a:spcPct val="80000"/>
              </a:lnSpc>
              <a:buNone/>
            </a:pPr>
            <a:r>
              <a:rPr lang="ja-JP" altLang="en-US" sz="1800" dirty="0"/>
              <a:t>　　</a:t>
            </a:r>
            <a:r>
              <a:rPr lang="en-US" altLang="ja-JP" sz="1800" dirty="0" err="1"/>
              <a:t>int</a:t>
            </a:r>
            <a:r>
              <a:rPr lang="en-US" altLang="ja-JP" sz="1800" dirty="0"/>
              <a:t> *size /* number of process (output) */ );</a:t>
            </a:r>
            <a:r>
              <a:rPr lang="ja-JP" altLang="en-US" sz="1800" dirty="0"/>
              <a:t>　</a:t>
            </a:r>
            <a:r>
              <a:rPr lang="en-US" altLang="ja-JP" sz="1800" dirty="0"/>
              <a:t>//Return</a:t>
            </a:r>
            <a:r>
              <a:rPr lang="ja-JP" altLang="en-US" sz="1800" dirty="0"/>
              <a:t> </a:t>
            </a:r>
            <a:r>
              <a:rPr lang="en-US" altLang="ja-JP" sz="1800" dirty="0"/>
              <a:t>the number of all processes.</a:t>
            </a:r>
          </a:p>
          <a:p>
            <a:pPr>
              <a:lnSpc>
                <a:spcPct val="80000"/>
              </a:lnSpc>
              <a:buFont typeface="Wingdings" panose="05000000000000000000" pitchFamily="2" charset="2"/>
              <a:buNone/>
            </a:pPr>
            <a:endParaRPr lang="en-US" altLang="ja-JP" sz="1800" dirty="0"/>
          </a:p>
          <a:p>
            <a:pPr>
              <a:lnSpc>
                <a:spcPct val="80000"/>
              </a:lnSpc>
              <a:buFont typeface="Wingdings" panose="05000000000000000000" pitchFamily="2" charset="2"/>
              <a:buNone/>
            </a:pPr>
            <a:r>
              <a:rPr lang="en-US" altLang="ja-JP" sz="1800" dirty="0"/>
              <a:t>Example</a:t>
            </a:r>
            <a:r>
              <a:rPr lang="ja-JP" altLang="en-US" sz="1800" dirty="0"/>
              <a:t>：</a:t>
            </a:r>
            <a:endParaRPr lang="en-US" altLang="ja-JP" sz="1800" dirty="0"/>
          </a:p>
          <a:p>
            <a:pPr>
              <a:lnSpc>
                <a:spcPct val="80000"/>
              </a:lnSpc>
              <a:buFont typeface="Wingdings" panose="05000000000000000000" pitchFamily="2" charset="2"/>
              <a:buNone/>
            </a:pPr>
            <a:r>
              <a:rPr lang="en-US" altLang="ja-JP" sz="1800" dirty="0" err="1"/>
              <a:t>int</a:t>
            </a:r>
            <a:r>
              <a:rPr lang="en-US" altLang="ja-JP" sz="1800" dirty="0"/>
              <a:t> </a:t>
            </a:r>
            <a:r>
              <a:rPr lang="en-US" altLang="ja-JP" sz="1800" dirty="0" err="1"/>
              <a:t>pid</a:t>
            </a:r>
            <a:r>
              <a:rPr lang="en-US" altLang="ja-JP" sz="1800" dirty="0"/>
              <a:t>, </a:t>
            </a:r>
            <a:r>
              <a:rPr lang="en-US" altLang="ja-JP" sz="1800" dirty="0" err="1"/>
              <a:t>nproc</a:t>
            </a:r>
            <a:r>
              <a:rPr lang="en-US" altLang="ja-JP" sz="1800" dirty="0"/>
              <a:t>;</a:t>
            </a:r>
          </a:p>
          <a:p>
            <a:pPr>
              <a:lnSpc>
                <a:spcPct val="80000"/>
              </a:lnSpc>
              <a:buFont typeface="Wingdings" panose="05000000000000000000" pitchFamily="2" charset="2"/>
              <a:buNone/>
            </a:pPr>
            <a:r>
              <a:rPr lang="en-US" altLang="ja-JP" sz="1800" dirty="0" err="1"/>
              <a:t>MPI_Comm_rank</a:t>
            </a:r>
            <a:r>
              <a:rPr lang="en-US" altLang="ja-JP" sz="1800" dirty="0"/>
              <a:t>(MPI_COMM_WORLD, &amp;</a:t>
            </a:r>
            <a:r>
              <a:rPr lang="en-US" altLang="ja-JP" sz="1800" dirty="0" err="1"/>
              <a:t>pid</a:t>
            </a:r>
            <a:r>
              <a:rPr lang="en-US" altLang="ja-JP" sz="1800" dirty="0"/>
              <a:t>);    // My</a:t>
            </a:r>
            <a:r>
              <a:rPr lang="ja-JP" altLang="en-US" sz="1800" dirty="0"/>
              <a:t> </a:t>
            </a:r>
            <a:r>
              <a:rPr lang="en-US" altLang="ja-JP" sz="1800" dirty="0"/>
              <a:t>process</a:t>
            </a:r>
            <a:r>
              <a:rPr lang="ja-JP" altLang="en-US" sz="1800" dirty="0"/>
              <a:t> </a:t>
            </a:r>
            <a:r>
              <a:rPr lang="en-US" altLang="ja-JP" sz="1800" dirty="0"/>
              <a:t>id</a:t>
            </a:r>
          </a:p>
          <a:p>
            <a:pPr>
              <a:lnSpc>
                <a:spcPct val="80000"/>
              </a:lnSpc>
              <a:buFont typeface="Wingdings" panose="05000000000000000000" pitchFamily="2" charset="2"/>
              <a:buNone/>
            </a:pPr>
            <a:r>
              <a:rPr lang="en-US" altLang="ja-JP" sz="1800" dirty="0" err="1"/>
              <a:t>MPI_Comm_rank</a:t>
            </a:r>
            <a:r>
              <a:rPr lang="en-US" altLang="ja-JP" sz="1800" dirty="0"/>
              <a:t>(MPI_COMM_WORLD,&amp;</a:t>
            </a:r>
            <a:r>
              <a:rPr lang="en-US" altLang="ja-JP" sz="1800" dirty="0" err="1"/>
              <a:t>nproc</a:t>
            </a:r>
            <a:r>
              <a:rPr lang="en-US" altLang="ja-JP" sz="1800" dirty="0"/>
              <a:t>); //</a:t>
            </a:r>
            <a:r>
              <a:rPr lang="ja-JP" altLang="en-US" sz="1800" dirty="0"/>
              <a:t>　</a:t>
            </a:r>
            <a:r>
              <a:rPr lang="en-US" altLang="ja-JP" sz="1800" dirty="0"/>
              <a:t>Total</a:t>
            </a:r>
            <a:r>
              <a:rPr lang="ja-JP" altLang="en-US" sz="1800" dirty="0"/>
              <a:t> </a:t>
            </a:r>
            <a:r>
              <a:rPr lang="en-US" altLang="ja-JP" sz="1800" dirty="0"/>
              <a:t>processor</a:t>
            </a:r>
            <a:r>
              <a:rPr lang="ja-JP" altLang="en-US" sz="1800" dirty="0"/>
              <a:t> </a:t>
            </a:r>
            <a:r>
              <a:rPr lang="en-US" altLang="ja-JP" sz="1800" dirty="0"/>
              <a:t>number</a:t>
            </a:r>
          </a:p>
          <a:p>
            <a:pPr marL="0" indent="0">
              <a:lnSpc>
                <a:spcPct val="80000"/>
              </a:lnSpc>
              <a:buNone/>
            </a:pPr>
            <a:endParaRPr lang="en-US" altLang="ja-JP" sz="1800" dirty="0"/>
          </a:p>
          <a:p>
            <a:pPr>
              <a:lnSpc>
                <a:spcPct val="80000"/>
              </a:lnSpc>
              <a:buFont typeface="Wingdings" panose="05000000000000000000" pitchFamily="2" charset="2"/>
              <a:buNone/>
            </a:pPr>
            <a:endParaRPr lang="en-US" altLang="ja-JP" sz="1800" dirty="0"/>
          </a:p>
        </p:txBody>
      </p:sp>
    </p:spTree>
    <p:extLst>
      <p:ext uri="{BB962C8B-B14F-4D97-AF65-F5344CB8AC3E}">
        <p14:creationId xmlns:p14="http://schemas.microsoft.com/office/powerpoint/2010/main" val="3799435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ja-JP" sz="2400" b="1"/>
              <a:t>MPI_Send</a:t>
            </a:r>
          </a:p>
        </p:txBody>
      </p:sp>
      <p:sp>
        <p:nvSpPr>
          <p:cNvPr id="100355" name="Rectangle 3"/>
          <p:cNvSpPr>
            <a:spLocks noGrp="1" noChangeArrowheads="1"/>
          </p:cNvSpPr>
          <p:nvPr>
            <p:ph type="body" idx="1"/>
          </p:nvPr>
        </p:nvSpPr>
        <p:spPr>
          <a:xfrm>
            <a:off x="468313" y="1196975"/>
            <a:ext cx="8229600" cy="4530725"/>
          </a:xfrm>
        </p:spPr>
        <p:txBody>
          <a:bodyPr/>
          <a:lstStyle/>
          <a:p>
            <a:pPr>
              <a:lnSpc>
                <a:spcPct val="80000"/>
              </a:lnSpc>
              <a:buFont typeface="Wingdings" panose="05000000000000000000" pitchFamily="2" charset="2"/>
              <a:buNone/>
            </a:pPr>
            <a:r>
              <a:rPr lang="en-US" altLang="ja-JP" sz="1900" dirty="0"/>
              <a:t>1 to 1 message send</a:t>
            </a:r>
          </a:p>
          <a:p>
            <a:pPr>
              <a:lnSpc>
                <a:spcPct val="80000"/>
              </a:lnSpc>
              <a:buFont typeface="Wingdings" panose="05000000000000000000" pitchFamily="2" charset="2"/>
              <a:buNone/>
            </a:pPr>
            <a:endParaRPr lang="en-US" altLang="ja-JP" sz="1900" dirty="0"/>
          </a:p>
          <a:p>
            <a:pPr>
              <a:lnSpc>
                <a:spcPct val="80000"/>
              </a:lnSpc>
              <a:buFont typeface="Wingdings" panose="05000000000000000000" pitchFamily="2" charset="2"/>
              <a:buNone/>
            </a:pPr>
            <a:r>
              <a:rPr lang="en-US" altLang="ja-JP" sz="1900" dirty="0" err="1"/>
              <a:t>int</a:t>
            </a:r>
            <a:r>
              <a:rPr lang="en-US" altLang="ja-JP" sz="1900" dirty="0"/>
              <a:t> </a:t>
            </a:r>
            <a:r>
              <a:rPr lang="en-US" altLang="ja-JP" sz="1900" dirty="0" err="1"/>
              <a:t>MPI_Send</a:t>
            </a:r>
            <a:r>
              <a:rPr lang="en-US" altLang="ja-JP" sz="1900" dirty="0"/>
              <a:t>(</a:t>
            </a:r>
          </a:p>
          <a:p>
            <a:pPr>
              <a:lnSpc>
                <a:spcPct val="80000"/>
              </a:lnSpc>
              <a:buFont typeface="Wingdings" panose="05000000000000000000" pitchFamily="2" charset="2"/>
              <a:buNone/>
            </a:pPr>
            <a:r>
              <a:rPr lang="en-US" altLang="ja-JP" sz="1900" dirty="0"/>
              <a:t>   void *</a:t>
            </a:r>
            <a:r>
              <a:rPr lang="en-US" altLang="ja-JP" sz="1900" dirty="0" err="1"/>
              <a:t>buf</a:t>
            </a:r>
            <a:r>
              <a:rPr lang="en-US" altLang="ja-JP" sz="1900" dirty="0"/>
              <a:t>, /* send buffer */</a:t>
            </a:r>
          </a:p>
          <a:p>
            <a:pPr>
              <a:lnSpc>
                <a:spcPct val="80000"/>
              </a:lnSpc>
              <a:buFont typeface="Wingdings" panose="05000000000000000000" pitchFamily="2" charset="2"/>
              <a:buNone/>
            </a:pPr>
            <a:r>
              <a:rPr lang="en-US" altLang="ja-JP" sz="1900" dirty="0"/>
              <a:t>   </a:t>
            </a:r>
            <a:r>
              <a:rPr lang="en-US" altLang="ja-JP" sz="1900" dirty="0" err="1"/>
              <a:t>int</a:t>
            </a:r>
            <a:r>
              <a:rPr lang="en-US" altLang="ja-JP" sz="1900" dirty="0"/>
              <a:t> count, /* # of elements to send */</a:t>
            </a:r>
          </a:p>
          <a:p>
            <a:pPr>
              <a:lnSpc>
                <a:spcPct val="80000"/>
              </a:lnSpc>
              <a:buFont typeface="Wingdings" panose="05000000000000000000" pitchFamily="2" charset="2"/>
              <a:buNone/>
            </a:pPr>
            <a:r>
              <a:rPr lang="en-US" altLang="ja-JP" sz="1900" dirty="0"/>
              <a:t>   </a:t>
            </a:r>
            <a:r>
              <a:rPr lang="en-US" altLang="ja-JP" sz="1900" dirty="0" err="1"/>
              <a:t>MPI_Datatype</a:t>
            </a:r>
            <a:r>
              <a:rPr lang="en-US" altLang="ja-JP" sz="1900" dirty="0"/>
              <a:t> datatype, /* datatype of elements */</a:t>
            </a:r>
          </a:p>
          <a:p>
            <a:pPr>
              <a:lnSpc>
                <a:spcPct val="80000"/>
              </a:lnSpc>
              <a:buFont typeface="Wingdings" panose="05000000000000000000" pitchFamily="2" charset="2"/>
              <a:buNone/>
            </a:pPr>
            <a:r>
              <a:rPr lang="en-US" altLang="ja-JP" sz="1900" dirty="0"/>
              <a:t>   </a:t>
            </a:r>
            <a:r>
              <a:rPr lang="en-US" altLang="ja-JP" sz="1900" dirty="0" err="1"/>
              <a:t>int</a:t>
            </a:r>
            <a:r>
              <a:rPr lang="en-US" altLang="ja-JP" sz="1900" dirty="0"/>
              <a:t> </a:t>
            </a:r>
            <a:r>
              <a:rPr lang="en-US" altLang="ja-JP" sz="1900" dirty="0" err="1"/>
              <a:t>dest</a:t>
            </a:r>
            <a:r>
              <a:rPr lang="en-US" altLang="ja-JP" sz="1900" dirty="0"/>
              <a:t>, /* destination (receiver) process ID */</a:t>
            </a:r>
          </a:p>
          <a:p>
            <a:pPr>
              <a:lnSpc>
                <a:spcPct val="80000"/>
              </a:lnSpc>
              <a:buFont typeface="Wingdings" panose="05000000000000000000" pitchFamily="2" charset="2"/>
              <a:buNone/>
            </a:pPr>
            <a:r>
              <a:rPr lang="en-US" altLang="ja-JP" sz="1900" dirty="0"/>
              <a:t>   </a:t>
            </a:r>
            <a:r>
              <a:rPr lang="en-US" altLang="ja-JP" sz="1900" dirty="0" err="1"/>
              <a:t>int</a:t>
            </a:r>
            <a:r>
              <a:rPr lang="en-US" altLang="ja-JP" sz="1900" dirty="0"/>
              <a:t> tag, /* tag */</a:t>
            </a:r>
          </a:p>
          <a:p>
            <a:pPr>
              <a:lnSpc>
                <a:spcPct val="80000"/>
              </a:lnSpc>
              <a:buFont typeface="Wingdings" panose="05000000000000000000" pitchFamily="2" charset="2"/>
              <a:buNone/>
            </a:pPr>
            <a:r>
              <a:rPr lang="en-US" altLang="ja-JP" sz="1900" dirty="0"/>
              <a:t>   </a:t>
            </a:r>
            <a:r>
              <a:rPr lang="en-US" altLang="ja-JP" sz="1900" dirty="0" err="1"/>
              <a:t>MPI_Comm</a:t>
            </a:r>
            <a:r>
              <a:rPr lang="en-US" altLang="ja-JP" sz="1900" dirty="0"/>
              <a:t> </a:t>
            </a:r>
            <a:r>
              <a:rPr lang="en-US" altLang="ja-JP" sz="1900" dirty="0" err="1"/>
              <a:t>comm</a:t>
            </a:r>
            <a:r>
              <a:rPr lang="en-US" altLang="ja-JP" sz="1900" dirty="0"/>
              <a:t> /* communicator */ );</a:t>
            </a:r>
          </a:p>
          <a:p>
            <a:pPr>
              <a:lnSpc>
                <a:spcPct val="80000"/>
              </a:lnSpc>
              <a:buFont typeface="Wingdings" panose="05000000000000000000" pitchFamily="2" charset="2"/>
              <a:buNone/>
            </a:pPr>
            <a:endParaRPr lang="en-US" altLang="ja-JP" sz="1900" dirty="0"/>
          </a:p>
          <a:p>
            <a:pPr>
              <a:lnSpc>
                <a:spcPct val="80000"/>
              </a:lnSpc>
              <a:buFont typeface="Wingdings" panose="05000000000000000000" pitchFamily="2" charset="2"/>
              <a:buNone/>
            </a:pPr>
            <a:r>
              <a:rPr lang="en-US" altLang="ja-JP" sz="1900" dirty="0" err="1"/>
              <a:t>MPI_Send</a:t>
            </a:r>
            <a:r>
              <a:rPr lang="en-US" altLang="ja-JP" sz="1900" dirty="0"/>
              <a:t>(msg, MSIZE, MPI_CHAR, 0,0, MPI_COMM_WORLD);</a:t>
            </a:r>
          </a:p>
          <a:p>
            <a:pPr>
              <a:lnSpc>
                <a:spcPct val="80000"/>
              </a:lnSpc>
              <a:buFont typeface="Wingdings" panose="05000000000000000000" pitchFamily="2" charset="2"/>
              <a:buNone/>
            </a:pPr>
            <a:endParaRPr lang="en-US" altLang="ja-JP" sz="1900" dirty="0"/>
          </a:p>
          <a:p>
            <a:pPr>
              <a:lnSpc>
                <a:spcPct val="80000"/>
              </a:lnSpc>
              <a:buFont typeface="Wingdings" panose="05000000000000000000" pitchFamily="2" charset="2"/>
              <a:buNone/>
            </a:pPr>
            <a:r>
              <a:rPr lang="en-US" altLang="ja-JP" sz="1900" dirty="0"/>
              <a:t>Send MSIZE characters in the array “msg” to process 0 with tag 0.</a:t>
            </a:r>
          </a:p>
          <a:p>
            <a:pPr>
              <a:lnSpc>
                <a:spcPct val="80000"/>
              </a:lnSpc>
              <a:buFont typeface="Wingdings" panose="05000000000000000000" pitchFamily="2" charset="2"/>
              <a:buNone/>
            </a:pPr>
            <a:endParaRPr lang="en-US" altLang="ja-JP" sz="1900" dirty="0"/>
          </a:p>
          <a:p>
            <a:pPr>
              <a:lnSpc>
                <a:spcPct val="80000"/>
              </a:lnSpc>
              <a:buFont typeface="Wingdings" panose="05000000000000000000" pitchFamily="2" charset="2"/>
              <a:buNone/>
            </a:pPr>
            <a:r>
              <a:rPr lang="en-US" altLang="ja-JP" sz="1900" dirty="0" err="1"/>
              <a:t>MPI_Recv</a:t>
            </a:r>
            <a:r>
              <a:rPr lang="en-US" altLang="ja-JP" sz="1900" dirty="0"/>
              <a:t> which matches the tag can receive the message.</a:t>
            </a:r>
          </a:p>
          <a:p>
            <a:pPr>
              <a:lnSpc>
                <a:spcPct val="80000"/>
              </a:lnSpc>
              <a:buFont typeface="Wingdings" panose="05000000000000000000" pitchFamily="2" charset="2"/>
              <a:buNone/>
            </a:pPr>
            <a:endParaRPr lang="en-US" altLang="ja-JP" sz="1900" dirty="0"/>
          </a:p>
        </p:txBody>
      </p:sp>
    </p:spTree>
    <p:extLst>
      <p:ext uri="{BB962C8B-B14F-4D97-AF65-F5344CB8AC3E}">
        <p14:creationId xmlns:p14="http://schemas.microsoft.com/office/powerpoint/2010/main" val="26870791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ja-JP" sz="2400" b="1"/>
              <a:t>MPI_Recv</a:t>
            </a:r>
          </a:p>
        </p:txBody>
      </p:sp>
      <p:sp>
        <p:nvSpPr>
          <p:cNvPr id="101379" name="Rectangle 3"/>
          <p:cNvSpPr>
            <a:spLocks noGrp="1" noChangeArrowheads="1"/>
          </p:cNvSpPr>
          <p:nvPr>
            <p:ph type="body" idx="1"/>
          </p:nvPr>
        </p:nvSpPr>
        <p:spPr>
          <a:xfrm>
            <a:off x="468313" y="1130523"/>
            <a:ext cx="8229600" cy="4674741"/>
          </a:xfrm>
        </p:spPr>
        <p:txBody>
          <a:bodyPr/>
          <a:lstStyle/>
          <a:p>
            <a:pPr>
              <a:lnSpc>
                <a:spcPct val="80000"/>
              </a:lnSpc>
              <a:buFont typeface="Wingdings" panose="05000000000000000000" pitchFamily="2" charset="2"/>
              <a:buNone/>
            </a:pPr>
            <a:r>
              <a:rPr lang="en-US" altLang="ja-JP" sz="1600" b="1" dirty="0"/>
              <a:t>1 to 1 message receive</a:t>
            </a:r>
          </a:p>
          <a:p>
            <a:pPr>
              <a:lnSpc>
                <a:spcPct val="80000"/>
              </a:lnSpc>
              <a:buFont typeface="Wingdings" panose="05000000000000000000" pitchFamily="2" charset="2"/>
              <a:buNone/>
            </a:pPr>
            <a:endParaRPr lang="en-US" altLang="ja-JP" sz="1600" b="1" dirty="0"/>
          </a:p>
          <a:p>
            <a:pPr>
              <a:lnSpc>
                <a:spcPct val="80000"/>
              </a:lnSpc>
              <a:buFont typeface="Wingdings" panose="05000000000000000000" pitchFamily="2" charset="2"/>
              <a:buNone/>
            </a:pPr>
            <a:r>
              <a:rPr lang="en-US" altLang="ja-JP" sz="1600" b="1" dirty="0" err="1"/>
              <a:t>int</a:t>
            </a:r>
            <a:r>
              <a:rPr lang="en-US" altLang="ja-JP" sz="1600" b="1" dirty="0"/>
              <a:t> </a:t>
            </a:r>
            <a:r>
              <a:rPr lang="en-US" altLang="ja-JP" sz="1600" b="1" dirty="0" err="1"/>
              <a:t>MPI_Recv</a:t>
            </a:r>
            <a:r>
              <a:rPr lang="en-US" altLang="ja-JP" sz="1600" b="1" dirty="0"/>
              <a:t>(</a:t>
            </a:r>
          </a:p>
          <a:p>
            <a:pPr>
              <a:lnSpc>
                <a:spcPct val="80000"/>
              </a:lnSpc>
              <a:buFont typeface="Wingdings" panose="05000000000000000000" pitchFamily="2" charset="2"/>
              <a:buNone/>
            </a:pPr>
            <a:r>
              <a:rPr lang="en-US" altLang="ja-JP" sz="1600" b="1" dirty="0"/>
              <a:t>        void        *</a:t>
            </a:r>
            <a:r>
              <a:rPr lang="en-US" altLang="ja-JP" sz="1600" b="1" dirty="0" err="1"/>
              <a:t>buf</a:t>
            </a:r>
            <a:r>
              <a:rPr lang="en-US" altLang="ja-JP" sz="1600" b="1" dirty="0"/>
              <a:t>,                        /* receiver buffer */</a:t>
            </a:r>
          </a:p>
          <a:p>
            <a:pPr>
              <a:lnSpc>
                <a:spcPct val="80000"/>
              </a:lnSpc>
              <a:buFont typeface="Wingdings" panose="05000000000000000000" pitchFamily="2" charset="2"/>
              <a:buNone/>
            </a:pPr>
            <a:r>
              <a:rPr lang="en-US" altLang="ja-JP" sz="1600" b="1" dirty="0"/>
              <a:t>        </a:t>
            </a:r>
            <a:r>
              <a:rPr lang="en-US" altLang="ja-JP" sz="1600" b="1" dirty="0" err="1"/>
              <a:t>int</a:t>
            </a:r>
            <a:r>
              <a:rPr lang="en-US" altLang="ja-JP" sz="1600" b="1" dirty="0"/>
              <a:t>            count,                    /* # of elements to receive */</a:t>
            </a:r>
          </a:p>
          <a:p>
            <a:pPr>
              <a:lnSpc>
                <a:spcPct val="80000"/>
              </a:lnSpc>
              <a:buFont typeface="Wingdings" panose="05000000000000000000" pitchFamily="2" charset="2"/>
              <a:buNone/>
            </a:pPr>
            <a:r>
              <a:rPr lang="en-US" altLang="ja-JP" sz="1600" b="1" dirty="0"/>
              <a:t>        </a:t>
            </a:r>
            <a:r>
              <a:rPr lang="en-US" altLang="ja-JP" sz="1600" b="1" dirty="0" err="1"/>
              <a:t>MPI_Datatype</a:t>
            </a:r>
            <a:r>
              <a:rPr lang="en-US" altLang="ja-JP" sz="1600" b="1" dirty="0"/>
              <a:t> datatype,      /* datatype of elements */</a:t>
            </a:r>
          </a:p>
          <a:p>
            <a:pPr>
              <a:lnSpc>
                <a:spcPct val="80000"/>
              </a:lnSpc>
              <a:buFont typeface="Wingdings" panose="05000000000000000000" pitchFamily="2" charset="2"/>
              <a:buNone/>
            </a:pPr>
            <a:r>
              <a:rPr lang="en-US" altLang="ja-JP" sz="1600" b="1" dirty="0"/>
              <a:t>        </a:t>
            </a:r>
            <a:r>
              <a:rPr lang="en-US" altLang="ja-JP" sz="1600" b="1" dirty="0" err="1"/>
              <a:t>int</a:t>
            </a:r>
            <a:r>
              <a:rPr lang="en-US" altLang="ja-JP" sz="1600" b="1" dirty="0"/>
              <a:t>            source,                 /* source (sender) process ID */</a:t>
            </a:r>
          </a:p>
          <a:p>
            <a:pPr>
              <a:lnSpc>
                <a:spcPct val="80000"/>
              </a:lnSpc>
              <a:buFont typeface="Wingdings" panose="05000000000000000000" pitchFamily="2" charset="2"/>
              <a:buNone/>
            </a:pPr>
            <a:r>
              <a:rPr lang="en-US" altLang="ja-JP" sz="1600" b="1" dirty="0"/>
              <a:t>        </a:t>
            </a:r>
            <a:r>
              <a:rPr lang="en-US" altLang="ja-JP" sz="1600" b="1" dirty="0" err="1"/>
              <a:t>int</a:t>
            </a:r>
            <a:r>
              <a:rPr lang="en-US" altLang="ja-JP" sz="1600" b="1" dirty="0"/>
              <a:t>            tag,                       /* tag */</a:t>
            </a:r>
          </a:p>
          <a:p>
            <a:pPr>
              <a:lnSpc>
                <a:spcPct val="80000"/>
              </a:lnSpc>
              <a:buFont typeface="Wingdings" panose="05000000000000000000" pitchFamily="2" charset="2"/>
              <a:buNone/>
            </a:pPr>
            <a:r>
              <a:rPr lang="en-US" altLang="ja-JP" sz="1600" b="1" dirty="0"/>
              <a:t>        </a:t>
            </a:r>
            <a:r>
              <a:rPr lang="en-US" altLang="ja-JP" sz="1600" b="1" dirty="0" err="1"/>
              <a:t>MPI_Comm</a:t>
            </a:r>
            <a:r>
              <a:rPr lang="en-US" altLang="ja-JP" sz="1600" b="1" dirty="0"/>
              <a:t> </a:t>
            </a:r>
            <a:r>
              <a:rPr lang="en-US" altLang="ja-JP" sz="1600" b="1" dirty="0" err="1"/>
              <a:t>comm</a:t>
            </a:r>
            <a:r>
              <a:rPr lang="en-US" altLang="ja-JP" sz="1600" b="1" dirty="0"/>
              <a:t>,             /* communicator */</a:t>
            </a:r>
          </a:p>
          <a:p>
            <a:pPr>
              <a:lnSpc>
                <a:spcPct val="80000"/>
              </a:lnSpc>
              <a:buFont typeface="Wingdings" panose="05000000000000000000" pitchFamily="2" charset="2"/>
              <a:buNone/>
            </a:pPr>
            <a:r>
              <a:rPr lang="en-US" altLang="ja-JP" sz="1600" b="1" dirty="0"/>
              <a:t>        </a:t>
            </a:r>
            <a:r>
              <a:rPr lang="en-US" altLang="ja-JP" sz="1600" b="1" dirty="0" err="1"/>
              <a:t>MPI_Status</a:t>
            </a:r>
            <a:r>
              <a:rPr lang="en-US" altLang="ja-JP" sz="1600" b="1" dirty="0"/>
              <a:t>                         /* status (output) */ );</a:t>
            </a:r>
          </a:p>
          <a:p>
            <a:pPr>
              <a:lnSpc>
                <a:spcPct val="80000"/>
              </a:lnSpc>
              <a:buFont typeface="Wingdings" panose="05000000000000000000" pitchFamily="2" charset="2"/>
              <a:buNone/>
            </a:pPr>
            <a:endParaRPr lang="en-US" altLang="ja-JP" sz="1600" b="1" dirty="0"/>
          </a:p>
          <a:p>
            <a:pPr>
              <a:lnSpc>
                <a:spcPct val="80000"/>
              </a:lnSpc>
              <a:buFont typeface="Wingdings" panose="05000000000000000000" pitchFamily="2" charset="2"/>
              <a:buNone/>
            </a:pPr>
            <a:r>
              <a:rPr lang="en-US" altLang="ja-JP" sz="1600" b="1" dirty="0"/>
              <a:t>char </a:t>
            </a:r>
            <a:r>
              <a:rPr lang="en-US" altLang="ja-JP" sz="1600" b="1" dirty="0" err="1"/>
              <a:t>msg</a:t>
            </a:r>
            <a:r>
              <a:rPr lang="en-US" altLang="ja-JP" sz="1600" b="1" dirty="0"/>
              <a:t>[</a:t>
            </a:r>
            <a:r>
              <a:rPr lang="en-US" altLang="ja-JP" sz="1600" b="1" dirty="0" err="1"/>
              <a:t>MSIZE</a:t>
            </a:r>
            <a:r>
              <a:rPr lang="en-US" altLang="ja-JP" sz="1600" b="1" dirty="0"/>
              <a:t>]</a:t>
            </a:r>
          </a:p>
          <a:p>
            <a:pPr>
              <a:lnSpc>
                <a:spcPct val="80000"/>
              </a:lnSpc>
              <a:buFont typeface="Wingdings" panose="05000000000000000000" pitchFamily="2" charset="2"/>
              <a:buNone/>
            </a:pPr>
            <a:r>
              <a:rPr lang="en-US" altLang="ja-JP" sz="1600" b="1" dirty="0" err="1"/>
              <a:t>MPI_Status</a:t>
            </a:r>
            <a:r>
              <a:rPr lang="en-US" altLang="ja-JP" sz="1600" b="1" dirty="0"/>
              <a:t> status;</a:t>
            </a:r>
          </a:p>
          <a:p>
            <a:pPr>
              <a:lnSpc>
                <a:spcPct val="80000"/>
              </a:lnSpc>
              <a:buFont typeface="Wingdings" panose="05000000000000000000" pitchFamily="2" charset="2"/>
              <a:buNone/>
            </a:pPr>
            <a:endParaRPr lang="en-US" altLang="ja-JP" sz="1600" b="1" dirty="0"/>
          </a:p>
          <a:p>
            <a:pPr>
              <a:lnSpc>
                <a:spcPct val="80000"/>
              </a:lnSpc>
              <a:buFont typeface="Wingdings" panose="05000000000000000000" pitchFamily="2" charset="2"/>
              <a:buNone/>
            </a:pPr>
            <a:r>
              <a:rPr lang="en-US" altLang="ja-JP" sz="1600" b="1" dirty="0" err="1"/>
              <a:t>MPI_Recv</a:t>
            </a:r>
            <a:r>
              <a:rPr lang="en-US" altLang="ja-JP" sz="1600" b="1" dirty="0"/>
              <a:t>(</a:t>
            </a:r>
            <a:r>
              <a:rPr lang="en-US" altLang="ja-JP" sz="1600" b="1" dirty="0" err="1"/>
              <a:t>msg</a:t>
            </a:r>
            <a:r>
              <a:rPr lang="en-US" altLang="ja-JP" sz="1600" b="1" dirty="0"/>
              <a:t>,</a:t>
            </a:r>
            <a:r>
              <a:rPr lang="ja-JP" altLang="en-US" sz="1600" b="1" dirty="0"/>
              <a:t> </a:t>
            </a:r>
            <a:r>
              <a:rPr lang="en-US" altLang="ja-JP" sz="1600" b="1" dirty="0" err="1"/>
              <a:t>MSIZE</a:t>
            </a:r>
            <a:r>
              <a:rPr lang="en-US" altLang="ja-JP" sz="1600" b="1" dirty="0"/>
              <a:t>,</a:t>
            </a:r>
            <a:r>
              <a:rPr lang="ja-JP" altLang="en-US" sz="1600" b="1" dirty="0"/>
              <a:t> </a:t>
            </a:r>
            <a:r>
              <a:rPr lang="en-US" altLang="ja-JP" sz="1600" b="1" dirty="0" err="1"/>
              <a:t>MPI_CHAR</a:t>
            </a:r>
            <a:r>
              <a:rPr lang="en-US" altLang="ja-JP" sz="1600" b="1" dirty="0"/>
              <a:t>,</a:t>
            </a:r>
            <a:r>
              <a:rPr lang="ja-JP" altLang="en-US" sz="1600" b="1" dirty="0"/>
              <a:t> </a:t>
            </a:r>
            <a:r>
              <a:rPr lang="en-US" altLang="ja-JP" sz="1600" b="1" dirty="0"/>
              <a:t>1,</a:t>
            </a:r>
            <a:r>
              <a:rPr lang="ja-JP" altLang="en-US" sz="1600" b="1" dirty="0"/>
              <a:t> </a:t>
            </a:r>
            <a:r>
              <a:rPr lang="en-US" altLang="ja-JP" sz="1600" b="1" dirty="0"/>
              <a:t>0,</a:t>
            </a:r>
            <a:r>
              <a:rPr lang="ja-JP" altLang="en-US" sz="1600" b="1" dirty="0"/>
              <a:t> </a:t>
            </a:r>
            <a:r>
              <a:rPr lang="en-US" altLang="ja-JP" sz="1600" b="1" dirty="0" err="1"/>
              <a:t>MPI_COMM_WORLD</a:t>
            </a:r>
            <a:r>
              <a:rPr lang="en-US" altLang="ja-JP" sz="1600" b="1" dirty="0"/>
              <a:t>,</a:t>
            </a:r>
            <a:r>
              <a:rPr lang="ja-JP" altLang="en-US" sz="1600" b="1" dirty="0"/>
              <a:t> </a:t>
            </a:r>
            <a:r>
              <a:rPr lang="en-US" altLang="ja-JP" sz="1600" b="1" dirty="0"/>
              <a:t>&amp;status);</a:t>
            </a:r>
          </a:p>
          <a:p>
            <a:pPr>
              <a:lnSpc>
                <a:spcPct val="80000"/>
              </a:lnSpc>
              <a:buFont typeface="Wingdings" panose="05000000000000000000" pitchFamily="2" charset="2"/>
              <a:buNone/>
            </a:pPr>
            <a:r>
              <a:rPr lang="en-US" altLang="ja-JP" sz="1600" b="1" dirty="0" err="1"/>
              <a:t>fputs</a:t>
            </a:r>
            <a:r>
              <a:rPr lang="en-US" altLang="ja-JP" sz="1600" b="1" dirty="0"/>
              <a:t>(</a:t>
            </a:r>
            <a:r>
              <a:rPr lang="en-US" altLang="ja-JP" sz="1600" b="1" dirty="0" err="1"/>
              <a:t>msg</a:t>
            </a:r>
            <a:r>
              <a:rPr lang="en-US" altLang="ja-JP" sz="1600" b="1" dirty="0"/>
              <a:t>, </a:t>
            </a:r>
            <a:r>
              <a:rPr lang="en-US" altLang="ja-JP" sz="1600" b="1" dirty="0" err="1"/>
              <a:t>stdout</a:t>
            </a:r>
            <a:r>
              <a:rPr lang="en-US" altLang="ja-JP" sz="1600" b="1" dirty="0"/>
              <a:t>);</a:t>
            </a:r>
          </a:p>
          <a:p>
            <a:pPr>
              <a:lnSpc>
                <a:spcPct val="80000"/>
              </a:lnSpc>
              <a:buFont typeface="Wingdings" panose="05000000000000000000" pitchFamily="2" charset="2"/>
              <a:buNone/>
            </a:pPr>
            <a:endParaRPr lang="en-US" altLang="ja-JP" sz="1600" b="1" dirty="0"/>
          </a:p>
          <a:p>
            <a:pPr>
              <a:lnSpc>
                <a:spcPct val="80000"/>
              </a:lnSpc>
              <a:buFont typeface="Wingdings" panose="05000000000000000000" pitchFamily="2" charset="2"/>
              <a:buNone/>
            </a:pPr>
            <a:r>
              <a:rPr lang="en-US" altLang="ja-JP" sz="1600" b="1" dirty="0"/>
              <a:t>Receive MSIZE characters from process 1 with tag 0, and store  in the array “msg”.</a:t>
            </a:r>
            <a:r>
              <a:rPr lang="ja-JP" altLang="en-US" sz="1600" b="1" dirty="0" err="1"/>
              <a:t>、</a:t>
            </a:r>
            <a:endParaRPr lang="en-US" altLang="ja-JP" sz="1600" b="1" dirty="0"/>
          </a:p>
          <a:p>
            <a:pPr>
              <a:lnSpc>
                <a:spcPct val="80000"/>
              </a:lnSpc>
            </a:pPr>
            <a:r>
              <a:rPr lang="en-US" altLang="ja-JP" sz="1600" b="1" dirty="0"/>
              <a:t>“status” shows the status of receiving message.</a:t>
            </a:r>
          </a:p>
          <a:p>
            <a:pPr>
              <a:lnSpc>
                <a:spcPct val="80000"/>
              </a:lnSpc>
              <a:buFont typeface="Wingdings" panose="05000000000000000000" pitchFamily="2" charset="2"/>
              <a:buNone/>
            </a:pPr>
            <a:endParaRPr lang="en-US" altLang="ja-JP" sz="1600" b="1" dirty="0"/>
          </a:p>
        </p:txBody>
      </p:sp>
    </p:spTree>
    <p:extLst>
      <p:ext uri="{BB962C8B-B14F-4D97-AF65-F5344CB8AC3E}">
        <p14:creationId xmlns:p14="http://schemas.microsoft.com/office/powerpoint/2010/main" val="3690347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ja-JP"/>
              <a:t>datatype and count </a:t>
            </a:r>
          </a:p>
        </p:txBody>
      </p:sp>
      <p:sp>
        <p:nvSpPr>
          <p:cNvPr id="102403" name="Rectangle 3"/>
          <p:cNvSpPr>
            <a:spLocks noGrp="1" noChangeArrowheads="1"/>
          </p:cNvSpPr>
          <p:nvPr>
            <p:ph type="body" idx="1"/>
          </p:nvPr>
        </p:nvSpPr>
        <p:spPr/>
        <p:txBody>
          <a:bodyPr/>
          <a:lstStyle/>
          <a:p>
            <a:r>
              <a:rPr lang="en-US" altLang="ja-JP"/>
              <a:t>The size of the message is identified with count and datatype.</a:t>
            </a:r>
          </a:p>
          <a:p>
            <a:pPr lvl="1"/>
            <a:r>
              <a:rPr lang="en-US" altLang="ja-JP"/>
              <a:t>MPI_CHAR  char</a:t>
            </a:r>
          </a:p>
          <a:p>
            <a:pPr lvl="1"/>
            <a:r>
              <a:rPr lang="en-US" altLang="ja-JP"/>
              <a:t>MPI_INT       int</a:t>
            </a:r>
          </a:p>
          <a:p>
            <a:pPr lvl="1"/>
            <a:r>
              <a:rPr lang="en-US" altLang="ja-JP"/>
              <a:t>MPI_FLOAT float</a:t>
            </a:r>
          </a:p>
          <a:p>
            <a:pPr lvl="1"/>
            <a:r>
              <a:rPr lang="en-US" altLang="ja-JP"/>
              <a:t>MPI_DOUBLE double … etc.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D2D77-BEC3-4E54-8CA6-CE7EA7DEC744}"/>
              </a:ext>
            </a:extLst>
          </p:cNvPr>
          <p:cNvSpPr>
            <a:spLocks noGrp="1"/>
          </p:cNvSpPr>
          <p:nvPr>
            <p:ph type="title"/>
          </p:nvPr>
        </p:nvSpPr>
        <p:spPr/>
        <p:txBody>
          <a:bodyPr/>
          <a:lstStyle/>
          <a:p>
            <a:r>
              <a:rPr kumimoji="1" lang="en-US" altLang="ja-JP" dirty="0"/>
              <a:t>Using MPI</a:t>
            </a:r>
            <a:endParaRPr kumimoji="1" lang="ja-JP" altLang="en-US" dirty="0"/>
          </a:p>
        </p:txBody>
      </p:sp>
      <p:sp>
        <p:nvSpPr>
          <p:cNvPr id="3" name="コンテンツ プレースホルダー 2">
            <a:extLst>
              <a:ext uri="{FF2B5EF4-FFF2-40B4-BE49-F238E27FC236}">
                <a16:creationId xmlns:a16="http://schemas.microsoft.com/office/drawing/2014/main" id="{3370B499-811E-4223-AF6F-9CD908AA54A0}"/>
              </a:ext>
            </a:extLst>
          </p:cNvPr>
          <p:cNvSpPr>
            <a:spLocks noGrp="1"/>
          </p:cNvSpPr>
          <p:nvPr>
            <p:ph idx="1"/>
          </p:nvPr>
        </p:nvSpPr>
        <p:spPr>
          <a:xfrm>
            <a:off x="90032" y="1340768"/>
            <a:ext cx="9073008" cy="4525963"/>
          </a:xfrm>
        </p:spPr>
        <p:txBody>
          <a:bodyPr/>
          <a:lstStyle/>
          <a:p>
            <a:r>
              <a:rPr kumimoji="1" lang="en-US" altLang="ja-JP" dirty="0"/>
              <a:t>login to the assigned ITC Linux machine</a:t>
            </a:r>
          </a:p>
          <a:p>
            <a:endParaRPr kumimoji="1" lang="en-US" altLang="ja-JP" dirty="0"/>
          </a:p>
          <a:p>
            <a:pPr lvl="1"/>
            <a:r>
              <a:rPr lang="en-US" altLang="ja-JP" dirty="0"/>
              <a:t>If you use windows 10, open command prompt</a:t>
            </a:r>
            <a:endParaRPr kumimoji="1" lang="en-US" altLang="ja-JP" dirty="0"/>
          </a:p>
          <a:p>
            <a:pPr marL="400050" lvl="1" indent="0">
              <a:buNone/>
            </a:pPr>
            <a:r>
              <a:rPr kumimoji="1" lang="en-US" altLang="ja-JP" dirty="0"/>
              <a:t>    </a:t>
            </a:r>
            <a:r>
              <a:rPr kumimoji="1" lang="en-US" altLang="ja-JP" dirty="0" err="1"/>
              <a:t>ssh</a:t>
            </a:r>
            <a:r>
              <a:rPr kumimoji="1" lang="en-US" altLang="ja-JP" dirty="0"/>
              <a:t>  </a:t>
            </a:r>
            <a:r>
              <a:rPr kumimoji="1" lang="en-US" altLang="ja-JP" dirty="0">
                <a:hlinkClick r:id="rId3"/>
              </a:rPr>
              <a:t>login_name@</a:t>
            </a:r>
            <a:r>
              <a:rPr lang="en-US" altLang="ja-JP" dirty="0">
                <a:hlinkClick r:id="rId3"/>
              </a:rPr>
              <a:t>XXXX</a:t>
            </a:r>
            <a:r>
              <a:rPr kumimoji="1" lang="en-US" altLang="ja-JP" dirty="0">
                <a:hlinkClick r:id="rId3"/>
              </a:rPr>
              <a:t>.educ.cc.keio.ac.jp</a:t>
            </a:r>
            <a:endParaRPr lang="ja-JP" altLang="en-US" dirty="0"/>
          </a:p>
          <a:p>
            <a:pPr marL="800100" lvl="2" indent="0">
              <a:buNone/>
            </a:pPr>
            <a:endParaRPr lang="en-US" altLang="ja-JP" dirty="0"/>
          </a:p>
          <a:p>
            <a:pPr marL="457200" indent="-457200"/>
            <a:r>
              <a:rPr lang="en-US" altLang="ja-JP" dirty="0"/>
              <a:t>Get</a:t>
            </a:r>
            <a:r>
              <a:rPr lang="ja-JP" altLang="en-US" dirty="0"/>
              <a:t> </a:t>
            </a:r>
            <a:r>
              <a:rPr lang="en-US" altLang="ja-JP" dirty="0"/>
              <a:t>the</a:t>
            </a:r>
            <a:r>
              <a:rPr lang="ja-JP" altLang="en-US" dirty="0"/>
              <a:t> </a:t>
            </a:r>
            <a:r>
              <a:rPr lang="en-US" altLang="ja-JP" dirty="0"/>
              <a:t>compressed file:</a:t>
            </a:r>
            <a:endParaRPr kumimoji="1" lang="en-US" altLang="ja-JP" dirty="0"/>
          </a:p>
          <a:p>
            <a:pPr marL="857250" lvl="1" indent="-457200"/>
            <a:r>
              <a:rPr lang="en-US" altLang="ja-JP" dirty="0" err="1"/>
              <a:t>wget</a:t>
            </a:r>
            <a:r>
              <a:rPr lang="en-US" altLang="ja-JP" dirty="0"/>
              <a:t> </a:t>
            </a:r>
            <a:r>
              <a:rPr lang="en-US" altLang="ja-JP" dirty="0">
                <a:hlinkClick r:id="rId4"/>
              </a:rPr>
              <a:t>http://www.am.ics.keio.ac.jp/comparc/mpiexg.tar</a:t>
            </a:r>
            <a:endParaRPr lang="en-US" altLang="ja-JP" dirty="0"/>
          </a:p>
          <a:p>
            <a:pPr marL="857250" lvl="1" indent="-457200"/>
            <a:r>
              <a:rPr kumimoji="1" lang="en-US" altLang="ja-JP" dirty="0"/>
              <a:t>tar </a:t>
            </a:r>
            <a:r>
              <a:rPr kumimoji="1" lang="en-US" altLang="ja-JP" dirty="0" err="1"/>
              <a:t>xvf</a:t>
            </a:r>
            <a:r>
              <a:rPr kumimoji="1" lang="en-US" altLang="ja-JP" dirty="0"/>
              <a:t> </a:t>
            </a:r>
            <a:r>
              <a:rPr lang="en-US" altLang="ja-JP" dirty="0"/>
              <a:t>mpiexg</a:t>
            </a:r>
            <a:r>
              <a:rPr kumimoji="1" lang="en-US" altLang="ja-JP" dirty="0"/>
              <a:t>.tar</a:t>
            </a:r>
          </a:p>
          <a:p>
            <a:pPr marL="857250" lvl="1" indent="-457200"/>
            <a:r>
              <a:rPr lang="en-US" altLang="ja-JP" dirty="0"/>
              <a:t>cd </a:t>
            </a:r>
            <a:r>
              <a:rPr lang="en-US" altLang="ja-JP" dirty="0" err="1"/>
              <a:t>mpi</a:t>
            </a:r>
            <a:endParaRPr kumimoji="1" lang="ja-JP" altLang="en-US" dirty="0"/>
          </a:p>
        </p:txBody>
      </p:sp>
      <p:sp>
        <p:nvSpPr>
          <p:cNvPr id="6" name="Rectangle 1">
            <a:extLst>
              <a:ext uri="{FF2B5EF4-FFF2-40B4-BE49-F238E27FC236}">
                <a16:creationId xmlns:a16="http://schemas.microsoft.com/office/drawing/2014/main" id="{4D8398EF-D695-42D8-9105-195945638C9C}"/>
              </a:ext>
            </a:extLst>
          </p:cNvPr>
          <p:cNvSpPr txBox="1">
            <a:spLocks noChangeArrowheads="1"/>
          </p:cNvSpPr>
          <p:nvPr/>
        </p:nvSpPr>
        <p:spPr bwMode="auto">
          <a:xfrm>
            <a:off x="755576" y="1844824"/>
            <a:ext cx="6045245"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marL="342900" indent="-342900" algn="l" rtl="0" fontAlgn="base">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eaLnBrk="0" hangingPunct="0">
              <a:spcBef>
                <a:spcPct val="0"/>
              </a:spcBef>
              <a:buClrTx/>
              <a:buSzTx/>
              <a:buFontTx/>
              <a:buNone/>
            </a:pPr>
            <a:r>
              <a:rPr kumimoji="0" lang="ja-JP" altLang="ja-JP" sz="1800">
                <a:solidFill>
                  <a:srgbClr val="1155CC"/>
                </a:solidFill>
                <a:latin typeface="Arial" panose="020B0604020202020204" pitchFamily="34" charset="0"/>
                <a:cs typeface="Arial" panose="020B0604020202020204" pitchFamily="34" charset="0"/>
                <a:hlinkClick r:id="rId5"/>
              </a:rPr>
              <a:t>https://keio.box.com/s/uwlczjfq4sp73xsni2c1y4vbwrk3ityp</a:t>
            </a:r>
            <a:br>
              <a:rPr kumimoji="0" lang="ja-JP" altLang="ja-JP" sz="1800"/>
            </a:br>
            <a:endParaRPr kumimoji="0" lang="ja-JP" altLang="ja-JP" sz="1800" dirty="0">
              <a:latin typeface="Arial" panose="020B0604020202020204" pitchFamily="34" charset="0"/>
            </a:endParaRPr>
          </a:p>
        </p:txBody>
      </p:sp>
    </p:spTree>
    <p:extLst>
      <p:ext uri="{BB962C8B-B14F-4D97-AF65-F5344CB8AC3E}">
        <p14:creationId xmlns:p14="http://schemas.microsoft.com/office/powerpoint/2010/main" val="3016431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ja-JP"/>
              <a:t>Compile and Execution</a:t>
            </a:r>
          </a:p>
        </p:txBody>
      </p:sp>
      <p:sp>
        <p:nvSpPr>
          <p:cNvPr id="103427" name="Rectangle 3"/>
          <p:cNvSpPr>
            <a:spLocks noGrp="1" noChangeArrowheads="1"/>
          </p:cNvSpPr>
          <p:nvPr>
            <p:ph type="body" idx="1"/>
          </p:nvPr>
        </p:nvSpPr>
        <p:spPr/>
        <p:txBody>
          <a:bodyPr/>
          <a:lstStyle/>
          <a:p>
            <a:pPr>
              <a:buFont typeface="Wingdings" panose="05000000000000000000" pitchFamily="2" charset="2"/>
              <a:buNone/>
            </a:pPr>
            <a:r>
              <a:rPr lang="en-US" altLang="ja-JP" sz="2400" dirty="0"/>
              <a:t>% </a:t>
            </a:r>
            <a:r>
              <a:rPr lang="en-US" altLang="ja-JP" sz="2400" dirty="0" err="1"/>
              <a:t>mpicc</a:t>
            </a:r>
            <a:r>
              <a:rPr lang="en-US" altLang="ja-JP" sz="2400" dirty="0"/>
              <a:t> –o hello </a:t>
            </a:r>
            <a:r>
              <a:rPr lang="en-US" altLang="ja-JP" sz="2400" dirty="0" err="1"/>
              <a:t>hello.c</a:t>
            </a:r>
            <a:r>
              <a:rPr lang="en-US" altLang="ja-JP" sz="2400" dirty="0"/>
              <a:t> </a:t>
            </a:r>
          </a:p>
          <a:p>
            <a:pPr>
              <a:buFont typeface="Wingdings" panose="05000000000000000000" pitchFamily="2" charset="2"/>
              <a:buNone/>
            </a:pPr>
            <a:r>
              <a:rPr lang="en-US" altLang="ja-JP" sz="2400" dirty="0"/>
              <a:t>% </a:t>
            </a:r>
            <a:r>
              <a:rPr lang="en-US" altLang="ja-JP" sz="2400" dirty="0" err="1"/>
              <a:t>mpirun</a:t>
            </a:r>
            <a:r>
              <a:rPr lang="en-US" altLang="ja-JP" sz="2400" dirty="0"/>
              <a:t> –np 4 ./hello</a:t>
            </a:r>
          </a:p>
          <a:p>
            <a:pPr>
              <a:buFont typeface="Wingdings" panose="05000000000000000000" pitchFamily="2" charset="2"/>
              <a:buNone/>
            </a:pPr>
            <a:r>
              <a:rPr lang="en-US" altLang="ja-JP" sz="2400" dirty="0"/>
              <a:t>Hello, world! (from process #1)</a:t>
            </a:r>
          </a:p>
          <a:p>
            <a:pPr>
              <a:buFont typeface="Wingdings" panose="05000000000000000000" pitchFamily="2" charset="2"/>
              <a:buNone/>
            </a:pPr>
            <a:r>
              <a:rPr lang="en-US" altLang="ja-JP" sz="2400" dirty="0"/>
              <a:t>Hello, world! (from process #2)</a:t>
            </a:r>
          </a:p>
          <a:p>
            <a:pPr>
              <a:buFont typeface="Wingdings" panose="05000000000000000000" pitchFamily="2" charset="2"/>
              <a:buNone/>
            </a:pPr>
            <a:r>
              <a:rPr lang="en-US" altLang="ja-JP" sz="2400" dirty="0"/>
              <a:t>Hello, world! (from process #3)</a:t>
            </a:r>
          </a:p>
          <a:p>
            <a:pPr>
              <a:buFont typeface="Wingdings" panose="05000000000000000000" pitchFamily="2" charset="2"/>
              <a:buNone/>
            </a:pPr>
            <a:endParaRPr lang="en-US" altLang="ja-JP" sz="2400" dirty="0"/>
          </a:p>
          <a:p>
            <a:pPr>
              <a:buFont typeface="Wingdings" panose="05000000000000000000" pitchFamily="2" charset="2"/>
              <a:buNone/>
            </a:pPr>
            <a:endParaRPr lang="en-US" altLang="ja-JP"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Example2 </a:t>
            </a:r>
            <a:r>
              <a:rPr kumimoji="1" lang="en-US" altLang="ja-JP" dirty="0" err="1"/>
              <a:t>reduct.c</a:t>
            </a:r>
            <a:r>
              <a:rPr kumimoji="1" lang="en-US" altLang="ja-JP" dirty="0"/>
              <a:t>: </a:t>
            </a:r>
            <a:r>
              <a:rPr lang="en-US" altLang="ja-JP" dirty="0"/>
              <a:t>Initialize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1800" dirty="0" err="1"/>
              <a:t>int</a:t>
            </a:r>
            <a:r>
              <a:rPr lang="en-US" altLang="ja-JP" sz="1800" dirty="0"/>
              <a:t> </a:t>
            </a:r>
            <a:r>
              <a:rPr lang="en-US" altLang="ja-JP" sz="1800" dirty="0" err="1"/>
              <a:t>pid</a:t>
            </a:r>
            <a:r>
              <a:rPr lang="en-US" altLang="ja-JP" sz="1800" dirty="0"/>
              <a:t>, </a:t>
            </a:r>
            <a:r>
              <a:rPr lang="en-US" altLang="ja-JP" sz="1800" dirty="0" err="1"/>
              <a:t>nproc</a:t>
            </a:r>
            <a:r>
              <a:rPr lang="en-US" altLang="ja-JP" sz="1800" dirty="0"/>
              <a:t>, </a:t>
            </a:r>
            <a:r>
              <a:rPr lang="en-US" altLang="ja-JP" sz="1800" dirty="0" err="1"/>
              <a:t>i</a:t>
            </a:r>
            <a:r>
              <a:rPr lang="en-US" altLang="ja-JP" sz="1800" dirty="0"/>
              <a:t>;</a:t>
            </a:r>
          </a:p>
          <a:p>
            <a:pPr marL="0" indent="0">
              <a:buNone/>
            </a:pPr>
            <a:r>
              <a:rPr lang="en-US" altLang="ja-JP" sz="1800" dirty="0"/>
              <a:t>  FILE *fin;</a:t>
            </a:r>
          </a:p>
          <a:p>
            <a:pPr marL="0" indent="0">
              <a:buNone/>
            </a:pPr>
            <a:r>
              <a:rPr lang="en-US" altLang="ja-JP" sz="1800" dirty="0"/>
              <a:t>  double mat[N];</a:t>
            </a:r>
          </a:p>
          <a:p>
            <a:pPr marL="0" indent="0">
              <a:buNone/>
            </a:pPr>
            <a:r>
              <a:rPr lang="en-US" altLang="ja-JP" sz="1800" dirty="0"/>
              <a:t>  double sum, </a:t>
            </a:r>
            <a:r>
              <a:rPr lang="en-US" altLang="ja-JP" sz="1800" dirty="0" err="1"/>
              <a:t>psum</a:t>
            </a:r>
            <a:r>
              <a:rPr lang="en-US" altLang="ja-JP" sz="1800" dirty="0"/>
              <a:t>;</a:t>
            </a:r>
          </a:p>
          <a:p>
            <a:pPr marL="0" indent="0">
              <a:buNone/>
            </a:pPr>
            <a:r>
              <a:rPr lang="en-US" altLang="ja-JP" sz="1800" dirty="0"/>
              <a:t>  double start, </a:t>
            </a:r>
            <a:r>
              <a:rPr lang="en-US" altLang="ja-JP" sz="1800" dirty="0" err="1"/>
              <a:t>startcomp</a:t>
            </a:r>
            <a:r>
              <a:rPr lang="en-US" altLang="ja-JP" sz="1800" dirty="0"/>
              <a:t>, end;</a:t>
            </a:r>
          </a:p>
          <a:p>
            <a:pPr marL="0" indent="0">
              <a:buNone/>
            </a:pPr>
            <a:r>
              <a:rPr lang="en-US" altLang="ja-JP" sz="1800" dirty="0"/>
              <a:t>  </a:t>
            </a:r>
            <a:r>
              <a:rPr lang="en-US" altLang="ja-JP" sz="1800" dirty="0" err="1"/>
              <a:t>MPI_Status</a:t>
            </a:r>
            <a:r>
              <a:rPr lang="en-US" altLang="ja-JP" sz="1800" dirty="0"/>
              <a:t> status;</a:t>
            </a:r>
          </a:p>
          <a:p>
            <a:pPr marL="0" indent="0">
              <a:buNone/>
            </a:pPr>
            <a:r>
              <a:rPr lang="en-US" altLang="ja-JP" sz="1800" dirty="0"/>
              <a:t>	if((fin = </a:t>
            </a:r>
            <a:r>
              <a:rPr lang="en-US" altLang="ja-JP" sz="1800" dirty="0" err="1"/>
              <a:t>fopen</a:t>
            </a:r>
            <a:r>
              <a:rPr lang="en-US" altLang="ja-JP" sz="1800" dirty="0"/>
              <a:t>("</a:t>
            </a:r>
            <a:r>
              <a:rPr lang="en-US" altLang="ja-JP" sz="1800" dirty="0" err="1"/>
              <a:t>mat4k.dat</a:t>
            </a:r>
            <a:r>
              <a:rPr lang="en-US" altLang="ja-JP" sz="1800" dirty="0"/>
              <a:t>", "r"))==NULL) {</a:t>
            </a:r>
          </a:p>
          <a:p>
            <a:pPr marL="0" indent="0">
              <a:buNone/>
            </a:pPr>
            <a:r>
              <a:rPr lang="en-US" altLang="ja-JP" sz="1800" dirty="0"/>
              <a:t>		</a:t>
            </a:r>
            <a:r>
              <a:rPr lang="en-US" altLang="ja-JP" sz="1800" dirty="0" err="1"/>
              <a:t>fprintf</a:t>
            </a:r>
            <a:r>
              <a:rPr lang="en-US" altLang="ja-JP" sz="1800" dirty="0"/>
              <a:t>(</a:t>
            </a:r>
            <a:r>
              <a:rPr lang="en-US" altLang="ja-JP" sz="1800" dirty="0" err="1"/>
              <a:t>stderr</a:t>
            </a:r>
            <a:r>
              <a:rPr lang="en-US" altLang="ja-JP" sz="1800" dirty="0"/>
              <a:t>, "</a:t>
            </a:r>
            <a:r>
              <a:rPr lang="en-US" altLang="ja-JP" sz="1800" dirty="0" err="1"/>
              <a:t>mat.dat</a:t>
            </a:r>
            <a:r>
              <a:rPr lang="en-US" altLang="ja-JP" sz="1800" dirty="0"/>
              <a:t> is not existing\n");</a:t>
            </a:r>
          </a:p>
          <a:p>
            <a:pPr marL="0" indent="0">
              <a:buNone/>
            </a:pPr>
            <a:r>
              <a:rPr lang="en-US" altLang="ja-JP" sz="1800" dirty="0"/>
              <a:t>		exit(1);</a:t>
            </a:r>
          </a:p>
          <a:p>
            <a:pPr marL="0" indent="0">
              <a:buNone/>
            </a:pPr>
            <a:r>
              <a:rPr lang="en-US" altLang="ja-JP" sz="1800" dirty="0"/>
              <a:t>	}</a:t>
            </a:r>
          </a:p>
          <a:p>
            <a:pPr marL="0" indent="0">
              <a:buNone/>
            </a:pPr>
            <a:r>
              <a:rPr lang="en-US" altLang="ja-JP" sz="1800" dirty="0"/>
              <a:t>  </a:t>
            </a:r>
            <a:r>
              <a:rPr lang="en-US" altLang="ja-JP" sz="1800" dirty="0" err="1"/>
              <a:t>MPI_Init</a:t>
            </a:r>
            <a:r>
              <a:rPr lang="en-US" altLang="ja-JP" sz="1800" dirty="0"/>
              <a:t>(&amp;</a:t>
            </a:r>
            <a:r>
              <a:rPr lang="en-US" altLang="ja-JP" sz="1800" dirty="0" err="1"/>
              <a:t>argc</a:t>
            </a:r>
            <a:r>
              <a:rPr lang="en-US" altLang="ja-JP" sz="1800" dirty="0"/>
              <a:t>, &amp;</a:t>
            </a:r>
            <a:r>
              <a:rPr lang="en-US" altLang="ja-JP" sz="1800" dirty="0" err="1"/>
              <a:t>argv</a:t>
            </a:r>
            <a:r>
              <a:rPr lang="en-US" altLang="ja-JP" sz="1800" dirty="0"/>
              <a:t>);</a:t>
            </a:r>
          </a:p>
          <a:p>
            <a:pPr marL="0" indent="0">
              <a:buNone/>
            </a:pPr>
            <a:r>
              <a:rPr lang="en-US" altLang="ja-JP" sz="1800" dirty="0"/>
              <a:t>  </a:t>
            </a:r>
            <a:r>
              <a:rPr lang="en-US" altLang="ja-JP" sz="1800" dirty="0" err="1"/>
              <a:t>MPI_Comm_rank</a:t>
            </a:r>
            <a:r>
              <a:rPr lang="en-US" altLang="ja-JP" sz="1800" dirty="0"/>
              <a:t>(</a:t>
            </a:r>
            <a:r>
              <a:rPr lang="en-US" altLang="ja-JP" sz="1800" dirty="0" err="1"/>
              <a:t>MPI_COMM_WORLD</a:t>
            </a:r>
            <a:r>
              <a:rPr lang="en-US" altLang="ja-JP" sz="1800" dirty="0"/>
              <a:t>, &amp;</a:t>
            </a:r>
            <a:r>
              <a:rPr lang="en-US" altLang="ja-JP" sz="1800" dirty="0" err="1"/>
              <a:t>pid</a:t>
            </a:r>
            <a:r>
              <a:rPr lang="en-US" altLang="ja-JP" sz="1800" dirty="0"/>
              <a:t>);</a:t>
            </a:r>
          </a:p>
          <a:p>
            <a:pPr marL="0" indent="0">
              <a:buNone/>
            </a:pPr>
            <a:r>
              <a:rPr lang="en-US" altLang="ja-JP" sz="1800" dirty="0"/>
              <a:t>  </a:t>
            </a:r>
            <a:r>
              <a:rPr lang="en-US" altLang="ja-JP" sz="1800" dirty="0" err="1"/>
              <a:t>MPI_Comm_size</a:t>
            </a:r>
            <a:r>
              <a:rPr lang="en-US" altLang="ja-JP" sz="1800" dirty="0"/>
              <a:t>(</a:t>
            </a:r>
            <a:r>
              <a:rPr lang="en-US" altLang="ja-JP" sz="1800" dirty="0" err="1"/>
              <a:t>MPI_COMM_WORLD</a:t>
            </a:r>
            <a:r>
              <a:rPr lang="en-US" altLang="ja-JP" sz="1800" dirty="0"/>
              <a:t>, &amp;</a:t>
            </a:r>
            <a:r>
              <a:rPr lang="en-US" altLang="ja-JP" sz="1800" dirty="0" err="1"/>
              <a:t>nproc</a:t>
            </a:r>
            <a:r>
              <a:rPr lang="en-US" altLang="ja-JP" sz="1800" dirty="0"/>
              <a:t>);</a:t>
            </a:r>
          </a:p>
          <a:p>
            <a:endParaRPr lang="en-US" altLang="ja-JP" dirty="0"/>
          </a:p>
          <a:p>
            <a:endParaRPr kumimoji="1" lang="ja-JP" altLang="en-US" dirty="0"/>
          </a:p>
        </p:txBody>
      </p:sp>
      <p:sp>
        <p:nvSpPr>
          <p:cNvPr id="4" name="円形吹き出し 3"/>
          <p:cNvSpPr/>
          <p:nvPr/>
        </p:nvSpPr>
        <p:spPr>
          <a:xfrm>
            <a:off x="5292080" y="2348880"/>
            <a:ext cx="3168352" cy="79208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mat4k.dat</a:t>
            </a:r>
            <a:r>
              <a:rPr lang="ja-JP" altLang="en-US" dirty="0"/>
              <a:t>　</a:t>
            </a:r>
            <a:r>
              <a:rPr lang="en-US" altLang="ja-JP" dirty="0"/>
              <a:t>has the data</a:t>
            </a:r>
            <a:endParaRPr kumimoji="1" lang="ja-JP" altLang="en-US" dirty="0"/>
          </a:p>
        </p:txBody>
      </p:sp>
      <p:sp>
        <p:nvSpPr>
          <p:cNvPr id="5" name="円形吹き出し 4"/>
          <p:cNvSpPr/>
          <p:nvPr/>
        </p:nvSpPr>
        <p:spPr>
          <a:xfrm>
            <a:off x="5652120" y="4725144"/>
            <a:ext cx="3168352" cy="79208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MPI</a:t>
            </a:r>
            <a:r>
              <a:rPr lang="ja-JP" altLang="en-US" dirty="0"/>
              <a:t> </a:t>
            </a:r>
            <a:r>
              <a:rPr lang="en-US" altLang="ja-JP" dirty="0"/>
              <a:t>Initialize</a:t>
            </a:r>
            <a:endParaRPr kumimoji="1" lang="ja-JP" altLang="en-US" dirty="0"/>
          </a:p>
        </p:txBody>
      </p:sp>
    </p:spTree>
    <p:extLst>
      <p:ext uri="{BB962C8B-B14F-4D97-AF65-F5344CB8AC3E}">
        <p14:creationId xmlns:p14="http://schemas.microsoft.com/office/powerpoint/2010/main" val="685726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reduct.c</a:t>
            </a:r>
            <a:r>
              <a:rPr kumimoji="1" lang="en-US" altLang="ja-JP" dirty="0"/>
              <a:t>: host (</a:t>
            </a:r>
            <a:r>
              <a:rPr kumimoji="1" lang="en-US" altLang="ja-JP" dirty="0" err="1"/>
              <a:t>pid</a:t>
            </a:r>
            <a:r>
              <a:rPr kumimoji="1" lang="en-US" altLang="ja-JP" dirty="0"/>
              <a:t>=0)</a:t>
            </a:r>
            <a:endParaRPr kumimoji="1" lang="ja-JP" altLang="en-US" dirty="0"/>
          </a:p>
        </p:txBody>
      </p:sp>
      <p:sp>
        <p:nvSpPr>
          <p:cNvPr id="3" name="コンテンツ プレースホルダー 2"/>
          <p:cNvSpPr>
            <a:spLocks noGrp="1"/>
          </p:cNvSpPr>
          <p:nvPr>
            <p:ph idx="1"/>
          </p:nvPr>
        </p:nvSpPr>
        <p:spPr>
          <a:xfrm>
            <a:off x="-33381" y="836712"/>
            <a:ext cx="8928992" cy="4530725"/>
          </a:xfrm>
        </p:spPr>
        <p:txBody>
          <a:bodyPr/>
          <a:lstStyle/>
          <a:p>
            <a:pPr marL="0" indent="0">
              <a:buNone/>
            </a:pPr>
            <a:r>
              <a:rPr lang="en-US" altLang="ja-JP" sz="1800" dirty="0"/>
              <a:t>sum=0.0;</a:t>
            </a:r>
          </a:p>
          <a:p>
            <a:pPr marL="0" indent="0">
              <a:buNone/>
            </a:pPr>
            <a:r>
              <a:rPr lang="en-US" altLang="ja-JP" sz="1800" dirty="0"/>
              <a:t>  if (</a:t>
            </a:r>
            <a:r>
              <a:rPr lang="en-US" altLang="ja-JP" sz="1800" dirty="0" err="1"/>
              <a:t>pid</a:t>
            </a:r>
            <a:r>
              <a:rPr lang="en-US" altLang="ja-JP" sz="1800" dirty="0"/>
              <a:t> == 0) {</a:t>
            </a:r>
          </a:p>
          <a:p>
            <a:pPr marL="0" indent="0">
              <a:buNone/>
            </a:pPr>
            <a:r>
              <a:rPr lang="nn-NO" altLang="ja-JP" sz="1800" dirty="0"/>
              <a:t>    for (i = 0; i&lt;N; i++)  {  </a:t>
            </a:r>
            <a:r>
              <a:rPr lang="en-US" altLang="ja-JP" sz="1800" dirty="0" err="1"/>
              <a:t>fscanf</a:t>
            </a:r>
            <a:r>
              <a:rPr lang="en-US" altLang="ja-JP" sz="1800" dirty="0"/>
              <a:t>(</a:t>
            </a:r>
            <a:r>
              <a:rPr lang="en-US" altLang="ja-JP" sz="1800" dirty="0" err="1"/>
              <a:t>fin,"%lf</a:t>
            </a:r>
            <a:r>
              <a:rPr lang="en-US" altLang="ja-JP" sz="1800" dirty="0"/>
              <a:t>", &amp;mat[</a:t>
            </a:r>
            <a:r>
              <a:rPr lang="en-US" altLang="ja-JP" sz="1800" dirty="0" err="1"/>
              <a:t>i</a:t>
            </a:r>
            <a:r>
              <a:rPr lang="en-US" altLang="ja-JP" sz="1800" dirty="0"/>
              <a:t>]);    }</a:t>
            </a:r>
          </a:p>
          <a:p>
            <a:pPr marL="0" indent="0">
              <a:buNone/>
            </a:pPr>
            <a:r>
              <a:rPr lang="en-US" altLang="ja-JP" sz="1800" dirty="0"/>
              <a:t>	start = </a:t>
            </a:r>
            <a:r>
              <a:rPr lang="en-US" altLang="ja-JP" sz="1800" dirty="0" err="1"/>
              <a:t>MPI_Wtime</a:t>
            </a:r>
            <a:r>
              <a:rPr lang="en-US" altLang="ja-JP" sz="1800" dirty="0"/>
              <a:t>();</a:t>
            </a:r>
          </a:p>
          <a:p>
            <a:pPr marL="0" indent="0">
              <a:buNone/>
            </a:pPr>
            <a:r>
              <a:rPr lang="nn-NO" altLang="ja-JP" sz="1800" dirty="0"/>
              <a:t>    for (i = 1; i &lt; nproc; i++) </a:t>
            </a:r>
          </a:p>
          <a:p>
            <a:pPr marL="0" indent="0">
              <a:buNone/>
            </a:pPr>
            <a:r>
              <a:rPr lang="en-US" altLang="ja-JP" sz="1800" dirty="0"/>
              <a:t>      </a:t>
            </a:r>
            <a:r>
              <a:rPr lang="en-US" altLang="ja-JP" sz="1800" dirty="0" err="1"/>
              <a:t>MPI_Send</a:t>
            </a:r>
            <a:r>
              <a:rPr lang="en-US" altLang="ja-JP" sz="1800" dirty="0"/>
              <a:t>(&amp;mat[</a:t>
            </a:r>
            <a:r>
              <a:rPr lang="en-US" altLang="ja-JP" sz="1800" dirty="0" err="1"/>
              <a:t>i</a:t>
            </a:r>
            <a:r>
              <a:rPr lang="en-US" altLang="ja-JP" sz="1800" dirty="0"/>
              <a:t>*N/</a:t>
            </a:r>
            <a:r>
              <a:rPr lang="en-US" altLang="ja-JP" sz="1800" dirty="0" err="1"/>
              <a:t>nproc</a:t>
            </a:r>
            <a:r>
              <a:rPr lang="en-US" altLang="ja-JP" sz="1800" dirty="0"/>
              <a:t>], N/</a:t>
            </a:r>
            <a:r>
              <a:rPr lang="en-US" altLang="ja-JP" sz="1800" dirty="0" err="1"/>
              <a:t>nproc</a:t>
            </a:r>
            <a:r>
              <a:rPr lang="en-US" altLang="ja-JP" sz="1800" dirty="0"/>
              <a:t>, </a:t>
            </a:r>
            <a:r>
              <a:rPr lang="en-US" altLang="ja-JP" sz="1800" dirty="0" err="1"/>
              <a:t>MPI_DOUBLE</a:t>
            </a:r>
            <a:r>
              <a:rPr lang="en-US" altLang="ja-JP" sz="1800" dirty="0"/>
              <a:t>, </a:t>
            </a:r>
            <a:r>
              <a:rPr lang="en-US" altLang="ja-JP" sz="1800" dirty="0" err="1"/>
              <a:t>i</a:t>
            </a:r>
            <a:r>
              <a:rPr lang="en-US" altLang="ja-JP" sz="1800" dirty="0"/>
              <a:t>, 0, </a:t>
            </a:r>
            <a:r>
              <a:rPr lang="en-US" altLang="ja-JP" sz="1800" dirty="0" err="1"/>
              <a:t>MPI_COMM_WORLD</a:t>
            </a:r>
            <a:r>
              <a:rPr lang="en-US" altLang="ja-JP" sz="1800" dirty="0"/>
              <a:t>);</a:t>
            </a:r>
          </a:p>
          <a:p>
            <a:pPr marL="0" indent="0">
              <a:buNone/>
            </a:pPr>
            <a:r>
              <a:rPr lang="en-US" altLang="ja-JP" sz="1800" dirty="0"/>
              <a:t>	</a:t>
            </a:r>
            <a:r>
              <a:rPr lang="en-US" altLang="ja-JP" sz="1800" dirty="0" err="1"/>
              <a:t>startcomp</a:t>
            </a:r>
            <a:r>
              <a:rPr lang="en-US" altLang="ja-JP" sz="1800" dirty="0"/>
              <a:t> = </a:t>
            </a:r>
            <a:r>
              <a:rPr lang="en-US" altLang="ja-JP" sz="1800" dirty="0" err="1"/>
              <a:t>MPI_Wtime</a:t>
            </a:r>
            <a:r>
              <a:rPr lang="en-US" altLang="ja-JP" sz="1800" dirty="0"/>
              <a:t>();</a:t>
            </a:r>
          </a:p>
          <a:p>
            <a:pPr marL="0" indent="0">
              <a:buNone/>
            </a:pPr>
            <a:r>
              <a:rPr lang="nn-NO" altLang="ja-JP" sz="1800" dirty="0"/>
              <a:t>	for(i = 0; i &lt; N/nproc; i++) sum += mat[i];</a:t>
            </a:r>
          </a:p>
          <a:p>
            <a:pPr marL="0" indent="0">
              <a:buNone/>
            </a:pPr>
            <a:r>
              <a:rPr lang="nn-NO" altLang="ja-JP" sz="1800" dirty="0"/>
              <a:t>    for (i = 1; i &lt; nproc; i++) {</a:t>
            </a:r>
          </a:p>
          <a:p>
            <a:pPr marL="0" indent="0">
              <a:buNone/>
            </a:pPr>
            <a:r>
              <a:rPr lang="en-US" altLang="ja-JP" sz="1800" dirty="0"/>
              <a:t>      </a:t>
            </a:r>
            <a:r>
              <a:rPr lang="en-US" altLang="ja-JP" sz="1800" dirty="0" err="1"/>
              <a:t>MPI_Recv</a:t>
            </a:r>
            <a:r>
              <a:rPr lang="en-US" altLang="ja-JP" sz="1800" dirty="0"/>
              <a:t>(&amp;</a:t>
            </a:r>
            <a:r>
              <a:rPr lang="en-US" altLang="ja-JP" sz="1800" dirty="0" err="1"/>
              <a:t>psum</a:t>
            </a:r>
            <a:r>
              <a:rPr lang="en-US" altLang="ja-JP" sz="1800" dirty="0"/>
              <a:t>, 1, </a:t>
            </a:r>
            <a:r>
              <a:rPr lang="en-US" altLang="ja-JP" sz="1800" dirty="0" err="1"/>
              <a:t>MPI_DOUBLE</a:t>
            </a:r>
            <a:r>
              <a:rPr lang="en-US" altLang="ja-JP" sz="1800" dirty="0"/>
              <a:t>, </a:t>
            </a:r>
            <a:r>
              <a:rPr lang="en-US" altLang="ja-JP" sz="1800" dirty="0" err="1"/>
              <a:t>i</a:t>
            </a:r>
            <a:r>
              <a:rPr lang="en-US" altLang="ja-JP" sz="1800" dirty="0"/>
              <a:t>, 0, </a:t>
            </a:r>
            <a:r>
              <a:rPr lang="en-US" altLang="ja-JP" sz="1800" dirty="0" err="1"/>
              <a:t>MPI_COMM_WORLD</a:t>
            </a:r>
            <a:r>
              <a:rPr lang="en-US" altLang="ja-JP" sz="1800" dirty="0"/>
              <a:t>, &amp;status);</a:t>
            </a:r>
          </a:p>
          <a:p>
            <a:pPr marL="0" indent="0">
              <a:buNone/>
            </a:pPr>
            <a:r>
              <a:rPr lang="en-US" altLang="ja-JP" sz="1800" dirty="0"/>
              <a:t>	  sum += </a:t>
            </a:r>
            <a:r>
              <a:rPr lang="en-US" altLang="ja-JP" sz="1800" dirty="0" err="1"/>
              <a:t>psum</a:t>
            </a:r>
            <a:r>
              <a:rPr lang="en-US" altLang="ja-JP" sz="1800" dirty="0"/>
              <a:t>;</a:t>
            </a:r>
          </a:p>
          <a:p>
            <a:pPr marL="0" indent="0">
              <a:buNone/>
            </a:pPr>
            <a:r>
              <a:rPr lang="en-US" altLang="ja-JP" sz="1800" dirty="0"/>
              <a:t>    }</a:t>
            </a:r>
          </a:p>
          <a:p>
            <a:pPr marL="0" indent="0">
              <a:buNone/>
            </a:pPr>
            <a:r>
              <a:rPr lang="en-US" altLang="ja-JP" sz="1800" dirty="0"/>
              <a:t>	end = </a:t>
            </a:r>
            <a:r>
              <a:rPr lang="en-US" altLang="ja-JP" sz="1800" dirty="0" err="1"/>
              <a:t>MPI_Wtime</a:t>
            </a:r>
            <a:r>
              <a:rPr lang="en-US" altLang="ja-JP" sz="1800" dirty="0"/>
              <a:t>();</a:t>
            </a:r>
          </a:p>
          <a:p>
            <a:pPr marL="0" indent="0">
              <a:buNone/>
            </a:pPr>
            <a:r>
              <a:rPr lang="en-US" altLang="ja-JP" sz="1800" dirty="0"/>
              <a:t>	  </a:t>
            </a:r>
            <a:r>
              <a:rPr lang="en-US" altLang="ja-JP" sz="1800" dirty="0" err="1"/>
              <a:t>printf</a:t>
            </a:r>
            <a:r>
              <a:rPr lang="en-US" altLang="ja-JP" sz="1800" dirty="0"/>
              <a:t>("%lf\n", sum);</a:t>
            </a:r>
          </a:p>
          <a:p>
            <a:pPr marL="0" indent="0">
              <a:buNone/>
            </a:pPr>
            <a:r>
              <a:rPr lang="en-US" altLang="ja-JP" sz="1800" dirty="0"/>
              <a:t>	  </a:t>
            </a:r>
            <a:r>
              <a:rPr lang="en-US" altLang="ja-JP" sz="1800" dirty="0" err="1"/>
              <a:t>printf</a:t>
            </a:r>
            <a:r>
              <a:rPr lang="en-US" altLang="ja-JP" sz="1800" dirty="0"/>
              <a:t>("Total time = %lf </a:t>
            </a:r>
            <a:r>
              <a:rPr lang="en-US" altLang="ja-JP" sz="1800" dirty="0" err="1"/>
              <a:t>Exect</a:t>
            </a:r>
            <a:r>
              <a:rPr lang="en-US" altLang="ja-JP" sz="1800" dirty="0"/>
              <a:t> time= %lf [sec]\n", end-start, end-</a:t>
            </a:r>
            <a:r>
              <a:rPr lang="en-US" altLang="ja-JP" sz="1800" dirty="0" err="1"/>
              <a:t>startcomp</a:t>
            </a:r>
            <a:r>
              <a:rPr lang="en-US" altLang="ja-JP" sz="1800" dirty="0"/>
              <a:t>);</a:t>
            </a:r>
          </a:p>
          <a:p>
            <a:pPr marL="0" indent="0">
              <a:buNone/>
            </a:pPr>
            <a:r>
              <a:rPr lang="en-US" altLang="ja-JP" sz="1800" dirty="0"/>
              <a:t>  }</a:t>
            </a:r>
          </a:p>
          <a:p>
            <a:endParaRPr kumimoji="1" lang="ja-JP" altLang="en-US" dirty="0"/>
          </a:p>
        </p:txBody>
      </p:sp>
      <p:sp>
        <p:nvSpPr>
          <p:cNvPr id="4" name="円形吹き出し 3"/>
          <p:cNvSpPr/>
          <p:nvPr/>
        </p:nvSpPr>
        <p:spPr>
          <a:xfrm>
            <a:off x="5868144" y="1052736"/>
            <a:ext cx="3024336" cy="57606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Read data from the file</a:t>
            </a:r>
            <a:endParaRPr kumimoji="1" lang="ja-JP" altLang="en-US" dirty="0"/>
          </a:p>
        </p:txBody>
      </p:sp>
      <p:sp>
        <p:nvSpPr>
          <p:cNvPr id="5" name="円形吹き出し 4"/>
          <p:cNvSpPr/>
          <p:nvPr/>
        </p:nvSpPr>
        <p:spPr>
          <a:xfrm>
            <a:off x="5868144" y="1916832"/>
            <a:ext cx="3024336" cy="57606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t>MPI</a:t>
            </a:r>
            <a:r>
              <a:rPr lang="en-US" altLang="ja-JP" dirty="0"/>
              <a:t> send</a:t>
            </a:r>
            <a:endParaRPr kumimoji="1" lang="ja-JP" altLang="en-US" dirty="0"/>
          </a:p>
        </p:txBody>
      </p:sp>
      <p:sp>
        <p:nvSpPr>
          <p:cNvPr id="6" name="円形吹き出し 5"/>
          <p:cNvSpPr/>
          <p:nvPr/>
        </p:nvSpPr>
        <p:spPr>
          <a:xfrm>
            <a:off x="5796136" y="2996952"/>
            <a:ext cx="3024336" cy="576064"/>
          </a:xfrm>
          <a:prstGeom prst="wedgeEllipseCallout">
            <a:avLst>
              <a:gd name="adj1" fmla="val -70894"/>
              <a:gd name="adj2" fmla="val 156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Compute its own part.</a:t>
            </a:r>
            <a:endParaRPr kumimoji="1" lang="ja-JP" altLang="en-US" dirty="0"/>
          </a:p>
        </p:txBody>
      </p:sp>
    </p:spTree>
    <p:extLst>
      <p:ext uri="{BB962C8B-B14F-4D97-AF65-F5344CB8AC3E}">
        <p14:creationId xmlns:p14="http://schemas.microsoft.com/office/powerpoint/2010/main" val="980682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Distribution of data in the array</a:t>
            </a:r>
            <a:br>
              <a:rPr kumimoji="1" lang="en-US" altLang="ja-JP" dirty="0"/>
            </a:br>
            <a:endParaRPr kumimoji="1" lang="ja-JP" altLang="en-US" dirty="0"/>
          </a:p>
        </p:txBody>
      </p:sp>
      <p:sp>
        <p:nvSpPr>
          <p:cNvPr id="4" name="正方形/長方形 3"/>
          <p:cNvSpPr/>
          <p:nvPr/>
        </p:nvSpPr>
        <p:spPr>
          <a:xfrm>
            <a:off x="2195736" y="2132856"/>
            <a:ext cx="1296144" cy="28803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p:cNvSpPr/>
          <p:nvPr/>
        </p:nvSpPr>
        <p:spPr>
          <a:xfrm>
            <a:off x="3419872" y="2132856"/>
            <a:ext cx="1296144" cy="28803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644008" y="2132856"/>
            <a:ext cx="1296144" cy="288032"/>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868144" y="2132856"/>
            <a:ext cx="1296144" cy="288032"/>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83568" y="2060848"/>
            <a:ext cx="1255472" cy="369332"/>
          </a:xfrm>
          <a:prstGeom prst="rect">
            <a:avLst/>
          </a:prstGeom>
          <a:noFill/>
        </p:spPr>
        <p:txBody>
          <a:bodyPr wrap="none" rtlCol="0">
            <a:spAutoFit/>
          </a:bodyPr>
          <a:lstStyle/>
          <a:p>
            <a:r>
              <a:rPr kumimoji="1" lang="en-US" altLang="ja-JP" dirty="0"/>
              <a:t>host </a:t>
            </a:r>
            <a:r>
              <a:rPr kumimoji="1" lang="en-US" altLang="ja-JP" dirty="0" err="1"/>
              <a:t>pid</a:t>
            </a:r>
            <a:r>
              <a:rPr kumimoji="1" lang="en-US" altLang="ja-JP" dirty="0"/>
              <a:t>=0</a:t>
            </a:r>
            <a:endParaRPr kumimoji="1" lang="ja-JP" altLang="en-US" dirty="0"/>
          </a:p>
        </p:txBody>
      </p:sp>
      <p:sp>
        <p:nvSpPr>
          <p:cNvPr id="9" name="正方形/長方形 8"/>
          <p:cNvSpPr/>
          <p:nvPr/>
        </p:nvSpPr>
        <p:spPr>
          <a:xfrm>
            <a:off x="2195736" y="3429000"/>
            <a:ext cx="1296144" cy="28803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195736" y="4149080"/>
            <a:ext cx="1296144" cy="288032"/>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195736" y="4869160"/>
            <a:ext cx="1296144" cy="288032"/>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83568" y="3356992"/>
            <a:ext cx="755335" cy="369332"/>
          </a:xfrm>
          <a:prstGeom prst="rect">
            <a:avLst/>
          </a:prstGeom>
          <a:noFill/>
        </p:spPr>
        <p:txBody>
          <a:bodyPr wrap="none" rtlCol="0">
            <a:spAutoFit/>
          </a:bodyPr>
          <a:lstStyle/>
          <a:p>
            <a:r>
              <a:rPr kumimoji="1" lang="en-US" altLang="ja-JP" dirty="0" err="1"/>
              <a:t>pid</a:t>
            </a:r>
            <a:r>
              <a:rPr kumimoji="1" lang="en-US" altLang="ja-JP" dirty="0"/>
              <a:t>=1</a:t>
            </a:r>
            <a:endParaRPr kumimoji="1" lang="ja-JP" altLang="en-US" dirty="0"/>
          </a:p>
        </p:txBody>
      </p:sp>
      <p:sp>
        <p:nvSpPr>
          <p:cNvPr id="13" name="テキスト ボックス 12"/>
          <p:cNvSpPr txBox="1"/>
          <p:nvPr/>
        </p:nvSpPr>
        <p:spPr>
          <a:xfrm>
            <a:off x="683568" y="4149080"/>
            <a:ext cx="755335" cy="369332"/>
          </a:xfrm>
          <a:prstGeom prst="rect">
            <a:avLst/>
          </a:prstGeom>
          <a:noFill/>
        </p:spPr>
        <p:txBody>
          <a:bodyPr wrap="none" rtlCol="0">
            <a:spAutoFit/>
          </a:bodyPr>
          <a:lstStyle/>
          <a:p>
            <a:r>
              <a:rPr kumimoji="1" lang="en-US" altLang="ja-JP" dirty="0" err="1"/>
              <a:t>pid</a:t>
            </a:r>
            <a:r>
              <a:rPr kumimoji="1" lang="en-US" altLang="ja-JP" dirty="0"/>
              <a:t>=2</a:t>
            </a:r>
            <a:endParaRPr kumimoji="1" lang="ja-JP" altLang="en-US" dirty="0"/>
          </a:p>
        </p:txBody>
      </p:sp>
      <p:sp>
        <p:nvSpPr>
          <p:cNvPr id="14" name="テキスト ボックス 13"/>
          <p:cNvSpPr txBox="1"/>
          <p:nvPr/>
        </p:nvSpPr>
        <p:spPr>
          <a:xfrm>
            <a:off x="683568" y="4941168"/>
            <a:ext cx="755335" cy="369332"/>
          </a:xfrm>
          <a:prstGeom prst="rect">
            <a:avLst/>
          </a:prstGeom>
          <a:noFill/>
        </p:spPr>
        <p:txBody>
          <a:bodyPr wrap="none" rtlCol="0">
            <a:spAutoFit/>
          </a:bodyPr>
          <a:lstStyle/>
          <a:p>
            <a:r>
              <a:rPr kumimoji="1" lang="en-US" altLang="ja-JP" dirty="0" err="1"/>
              <a:t>pid</a:t>
            </a:r>
            <a:r>
              <a:rPr kumimoji="1" lang="en-US" altLang="ja-JP" dirty="0"/>
              <a:t>=3</a:t>
            </a:r>
            <a:endParaRPr kumimoji="1" lang="ja-JP" altLang="en-US" dirty="0"/>
          </a:p>
        </p:txBody>
      </p:sp>
      <p:sp>
        <p:nvSpPr>
          <p:cNvPr id="16" name="テキスト ボックス 15"/>
          <p:cNvSpPr txBox="1"/>
          <p:nvPr/>
        </p:nvSpPr>
        <p:spPr>
          <a:xfrm>
            <a:off x="2195736" y="2492896"/>
            <a:ext cx="1133644" cy="369332"/>
          </a:xfrm>
          <a:prstGeom prst="rect">
            <a:avLst/>
          </a:prstGeom>
          <a:noFill/>
        </p:spPr>
        <p:txBody>
          <a:bodyPr wrap="none" rtlCol="0">
            <a:spAutoFit/>
          </a:bodyPr>
          <a:lstStyle/>
          <a:p>
            <a:r>
              <a:rPr lang="en-US" altLang="ja-JP" dirty="0"/>
              <a:t>reduction</a:t>
            </a:r>
            <a:endParaRPr kumimoji="1" lang="ja-JP" altLang="en-US" dirty="0"/>
          </a:p>
        </p:txBody>
      </p:sp>
      <p:cxnSp>
        <p:nvCxnSpPr>
          <p:cNvPr id="18" name="直線矢印コネクタ 17"/>
          <p:cNvCxnSpPr>
            <a:stCxn id="5" idx="2"/>
          </p:cNvCxnSpPr>
          <p:nvPr/>
        </p:nvCxnSpPr>
        <p:spPr>
          <a:xfrm flipH="1">
            <a:off x="3563888" y="2420888"/>
            <a:ext cx="504056"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3491880" y="2492896"/>
            <a:ext cx="2952328" cy="2520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endCxn id="10" idx="3"/>
          </p:cNvCxnSpPr>
          <p:nvPr/>
        </p:nvCxnSpPr>
        <p:spPr>
          <a:xfrm flipH="1">
            <a:off x="3491880" y="2276872"/>
            <a:ext cx="1728192" cy="2016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2267744" y="3645024"/>
            <a:ext cx="1133644" cy="369332"/>
          </a:xfrm>
          <a:prstGeom prst="rect">
            <a:avLst/>
          </a:prstGeom>
          <a:noFill/>
        </p:spPr>
        <p:txBody>
          <a:bodyPr wrap="none" rtlCol="0">
            <a:spAutoFit/>
          </a:bodyPr>
          <a:lstStyle/>
          <a:p>
            <a:r>
              <a:rPr lang="en-US" altLang="ja-JP" dirty="0"/>
              <a:t>reduction</a:t>
            </a:r>
            <a:endParaRPr kumimoji="1" lang="ja-JP" altLang="en-US" dirty="0"/>
          </a:p>
        </p:txBody>
      </p:sp>
      <p:sp>
        <p:nvSpPr>
          <p:cNvPr id="24" name="テキスト ボックス 23"/>
          <p:cNvSpPr txBox="1"/>
          <p:nvPr/>
        </p:nvSpPr>
        <p:spPr>
          <a:xfrm>
            <a:off x="2267744" y="4437112"/>
            <a:ext cx="1133644" cy="369332"/>
          </a:xfrm>
          <a:prstGeom prst="rect">
            <a:avLst/>
          </a:prstGeom>
          <a:noFill/>
        </p:spPr>
        <p:txBody>
          <a:bodyPr wrap="none" rtlCol="0">
            <a:spAutoFit/>
          </a:bodyPr>
          <a:lstStyle/>
          <a:p>
            <a:r>
              <a:rPr lang="en-US" altLang="ja-JP" dirty="0"/>
              <a:t>reduction</a:t>
            </a:r>
            <a:endParaRPr kumimoji="1" lang="ja-JP" altLang="en-US" dirty="0"/>
          </a:p>
        </p:txBody>
      </p:sp>
      <p:sp>
        <p:nvSpPr>
          <p:cNvPr id="25" name="テキスト ボックス 24"/>
          <p:cNvSpPr txBox="1"/>
          <p:nvPr/>
        </p:nvSpPr>
        <p:spPr>
          <a:xfrm>
            <a:off x="2267744" y="5229200"/>
            <a:ext cx="1133644" cy="369332"/>
          </a:xfrm>
          <a:prstGeom prst="rect">
            <a:avLst/>
          </a:prstGeom>
          <a:noFill/>
        </p:spPr>
        <p:txBody>
          <a:bodyPr wrap="none" rtlCol="0">
            <a:spAutoFit/>
          </a:bodyPr>
          <a:lstStyle/>
          <a:p>
            <a:r>
              <a:rPr lang="en-US" altLang="ja-JP" dirty="0"/>
              <a:t>reduction</a:t>
            </a:r>
            <a:endParaRPr kumimoji="1" lang="ja-JP" altLang="en-US" dirty="0"/>
          </a:p>
        </p:txBody>
      </p:sp>
      <p:sp>
        <p:nvSpPr>
          <p:cNvPr id="3" name="テキスト ボックス 2">
            <a:extLst>
              <a:ext uri="{FF2B5EF4-FFF2-40B4-BE49-F238E27FC236}">
                <a16:creationId xmlns:a16="http://schemas.microsoft.com/office/drawing/2014/main" id="{7E48A21A-113B-4DFD-A5E5-55AEB36E2E30}"/>
              </a:ext>
            </a:extLst>
          </p:cNvPr>
          <p:cNvSpPr txBox="1"/>
          <p:nvPr/>
        </p:nvSpPr>
        <p:spPr>
          <a:xfrm>
            <a:off x="2123728" y="1794882"/>
            <a:ext cx="312906" cy="369332"/>
          </a:xfrm>
          <a:prstGeom prst="rect">
            <a:avLst/>
          </a:prstGeom>
          <a:noFill/>
        </p:spPr>
        <p:txBody>
          <a:bodyPr wrap="none" rtlCol="0">
            <a:spAutoFit/>
          </a:bodyPr>
          <a:lstStyle/>
          <a:p>
            <a:r>
              <a:rPr kumimoji="1" lang="en-US" altLang="ja-JP" dirty="0"/>
              <a:t>0</a:t>
            </a:r>
            <a:endParaRPr kumimoji="1" lang="ja-JP" altLang="en-US" dirty="0"/>
          </a:p>
        </p:txBody>
      </p:sp>
      <p:sp>
        <p:nvSpPr>
          <p:cNvPr id="22" name="テキスト ボックス 21">
            <a:extLst>
              <a:ext uri="{FF2B5EF4-FFF2-40B4-BE49-F238E27FC236}">
                <a16:creationId xmlns:a16="http://schemas.microsoft.com/office/drawing/2014/main" id="{882FECEA-F22D-45C0-A0E9-527A2CAC92CE}"/>
              </a:ext>
            </a:extLst>
          </p:cNvPr>
          <p:cNvSpPr txBox="1"/>
          <p:nvPr/>
        </p:nvSpPr>
        <p:spPr>
          <a:xfrm>
            <a:off x="3296457" y="1794882"/>
            <a:ext cx="992579" cy="369332"/>
          </a:xfrm>
          <a:prstGeom prst="rect">
            <a:avLst/>
          </a:prstGeom>
          <a:noFill/>
        </p:spPr>
        <p:txBody>
          <a:bodyPr wrap="none" rtlCol="0">
            <a:spAutoFit/>
          </a:bodyPr>
          <a:lstStyle/>
          <a:p>
            <a:r>
              <a:rPr lang="en-US" altLang="ja-JP" dirty="0"/>
              <a:t>N/</a:t>
            </a:r>
            <a:r>
              <a:rPr lang="en-US" altLang="ja-JP" dirty="0" err="1"/>
              <a:t>nproc</a:t>
            </a:r>
            <a:endParaRPr kumimoji="1" lang="ja-JP" altLang="en-US" dirty="0"/>
          </a:p>
        </p:txBody>
      </p:sp>
      <p:sp>
        <p:nvSpPr>
          <p:cNvPr id="26" name="テキスト ボックス 25">
            <a:extLst>
              <a:ext uri="{FF2B5EF4-FFF2-40B4-BE49-F238E27FC236}">
                <a16:creationId xmlns:a16="http://schemas.microsoft.com/office/drawing/2014/main" id="{3AD70CE9-24CB-4A7D-B466-2A3C9BB915CC}"/>
              </a:ext>
            </a:extLst>
          </p:cNvPr>
          <p:cNvSpPr txBox="1"/>
          <p:nvPr/>
        </p:nvSpPr>
        <p:spPr>
          <a:xfrm>
            <a:off x="4560913" y="1769561"/>
            <a:ext cx="1210588" cy="369332"/>
          </a:xfrm>
          <a:prstGeom prst="rect">
            <a:avLst/>
          </a:prstGeom>
          <a:noFill/>
        </p:spPr>
        <p:txBody>
          <a:bodyPr wrap="none" rtlCol="0">
            <a:spAutoFit/>
          </a:bodyPr>
          <a:lstStyle/>
          <a:p>
            <a:r>
              <a:rPr lang="en-US" altLang="ja-JP" dirty="0"/>
              <a:t>2*N/</a:t>
            </a:r>
            <a:r>
              <a:rPr lang="en-US" altLang="ja-JP" dirty="0" err="1"/>
              <a:t>nproc</a:t>
            </a:r>
            <a:endParaRPr kumimoji="1" lang="ja-JP" altLang="en-US" dirty="0"/>
          </a:p>
        </p:txBody>
      </p:sp>
      <p:sp>
        <p:nvSpPr>
          <p:cNvPr id="27" name="テキスト ボックス 26">
            <a:extLst>
              <a:ext uri="{FF2B5EF4-FFF2-40B4-BE49-F238E27FC236}">
                <a16:creationId xmlns:a16="http://schemas.microsoft.com/office/drawing/2014/main" id="{57D740F6-9224-40A0-A5DD-2345A1E32208}"/>
              </a:ext>
            </a:extLst>
          </p:cNvPr>
          <p:cNvSpPr txBox="1"/>
          <p:nvPr/>
        </p:nvSpPr>
        <p:spPr>
          <a:xfrm>
            <a:off x="5819388" y="1794882"/>
            <a:ext cx="1210588" cy="369332"/>
          </a:xfrm>
          <a:prstGeom prst="rect">
            <a:avLst/>
          </a:prstGeom>
          <a:noFill/>
        </p:spPr>
        <p:txBody>
          <a:bodyPr wrap="none" rtlCol="0">
            <a:spAutoFit/>
          </a:bodyPr>
          <a:lstStyle/>
          <a:p>
            <a:r>
              <a:rPr lang="en-US" altLang="ja-JP" dirty="0"/>
              <a:t>3*N/</a:t>
            </a:r>
            <a:r>
              <a:rPr lang="en-US" altLang="ja-JP" dirty="0" err="1"/>
              <a:t>nproc</a:t>
            </a:r>
            <a:endParaRPr kumimoji="1" lang="ja-JP" altLang="en-US" dirty="0"/>
          </a:p>
        </p:txBody>
      </p:sp>
    </p:spTree>
    <p:extLst>
      <p:ext uri="{BB962C8B-B14F-4D97-AF65-F5344CB8AC3E}">
        <p14:creationId xmlns:p14="http://schemas.microsoft.com/office/powerpoint/2010/main" val="2132136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reduct.c</a:t>
            </a:r>
            <a:r>
              <a:rPr lang="en-US" altLang="ja-JP" dirty="0"/>
              <a:t>: slave processors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1800" dirty="0"/>
              <a:t>else {</a:t>
            </a:r>
          </a:p>
          <a:p>
            <a:pPr marL="0" indent="0">
              <a:buNone/>
            </a:pPr>
            <a:r>
              <a:rPr lang="en-US" altLang="ja-JP" sz="1800" dirty="0"/>
              <a:t>    </a:t>
            </a:r>
            <a:r>
              <a:rPr lang="en-US" altLang="ja-JP" sz="1800" dirty="0" err="1"/>
              <a:t>i</a:t>
            </a:r>
            <a:r>
              <a:rPr lang="en-US" altLang="ja-JP" sz="1800" dirty="0"/>
              <a:t>=0;</a:t>
            </a:r>
          </a:p>
          <a:p>
            <a:pPr marL="0" indent="0">
              <a:buNone/>
            </a:pPr>
            <a:r>
              <a:rPr lang="en-US" altLang="ja-JP" sz="1800" dirty="0"/>
              <a:t>    </a:t>
            </a:r>
            <a:r>
              <a:rPr lang="en-US" altLang="ja-JP" sz="1800" dirty="0" err="1"/>
              <a:t>MPI_Recv</a:t>
            </a:r>
            <a:r>
              <a:rPr lang="en-US" altLang="ja-JP" sz="1800" dirty="0"/>
              <a:t>(&amp;mat[</a:t>
            </a:r>
            <a:r>
              <a:rPr lang="en-US" altLang="ja-JP" sz="1800" dirty="0" err="1"/>
              <a:t>i</a:t>
            </a:r>
            <a:r>
              <a:rPr lang="en-US" altLang="ja-JP" sz="1800" dirty="0"/>
              <a:t>], N/</a:t>
            </a:r>
            <a:r>
              <a:rPr lang="en-US" altLang="ja-JP" sz="1800" dirty="0" err="1"/>
              <a:t>nproc</a:t>
            </a:r>
            <a:r>
              <a:rPr lang="en-US" altLang="ja-JP" sz="1800" dirty="0"/>
              <a:t>, </a:t>
            </a:r>
            <a:r>
              <a:rPr lang="en-US" altLang="ja-JP" sz="1800" dirty="0" err="1"/>
              <a:t>MPI_DOUBLE</a:t>
            </a:r>
            <a:r>
              <a:rPr lang="en-US" altLang="ja-JP" sz="1800" dirty="0"/>
              <a:t>, 0, 0, </a:t>
            </a:r>
            <a:r>
              <a:rPr lang="en-US" altLang="ja-JP" sz="1800" dirty="0" err="1"/>
              <a:t>MPI_COMM_WORLD</a:t>
            </a:r>
            <a:r>
              <a:rPr lang="en-US" altLang="ja-JP" sz="1800" dirty="0"/>
              <a:t>, &amp;status);</a:t>
            </a:r>
          </a:p>
          <a:p>
            <a:pPr marL="0" indent="0">
              <a:buNone/>
            </a:pPr>
            <a:r>
              <a:rPr lang="nn-NO" altLang="ja-JP" sz="1800" dirty="0"/>
              <a:t>	for(i = 0; i&lt; N/nproc; i++) sum += mat[i];</a:t>
            </a:r>
          </a:p>
          <a:p>
            <a:pPr marL="0" indent="0">
              <a:buNone/>
            </a:pPr>
            <a:r>
              <a:rPr lang="en-US" altLang="ja-JP" sz="1800" dirty="0"/>
              <a:t>    </a:t>
            </a:r>
            <a:r>
              <a:rPr lang="en-US" altLang="ja-JP" sz="1800" dirty="0" err="1"/>
              <a:t>MPI_Send</a:t>
            </a:r>
            <a:r>
              <a:rPr lang="en-US" altLang="ja-JP" sz="1800" dirty="0"/>
              <a:t>(&amp;sum, 1, </a:t>
            </a:r>
            <a:r>
              <a:rPr lang="en-US" altLang="ja-JP" sz="1800" dirty="0" err="1"/>
              <a:t>MPI_DOUBLE</a:t>
            </a:r>
            <a:r>
              <a:rPr lang="en-US" altLang="ja-JP" sz="1800" dirty="0"/>
              <a:t>, 0, 0, </a:t>
            </a:r>
            <a:r>
              <a:rPr lang="en-US" altLang="ja-JP" sz="1800" dirty="0" err="1"/>
              <a:t>MPI_COMM_WORLD</a:t>
            </a:r>
            <a:r>
              <a:rPr lang="en-US" altLang="ja-JP" sz="1800" dirty="0"/>
              <a:t>);</a:t>
            </a:r>
          </a:p>
          <a:p>
            <a:pPr marL="0" indent="0">
              <a:buNone/>
            </a:pPr>
            <a:r>
              <a:rPr lang="en-US" altLang="ja-JP" sz="1800" dirty="0"/>
              <a:t>  }</a:t>
            </a:r>
          </a:p>
          <a:p>
            <a:pPr marL="0" indent="0">
              <a:buNone/>
            </a:pPr>
            <a:endParaRPr lang="en-US" altLang="ja-JP" sz="1800" dirty="0"/>
          </a:p>
          <a:p>
            <a:pPr marL="0" indent="0">
              <a:buNone/>
            </a:pPr>
            <a:r>
              <a:rPr lang="en-US" altLang="ja-JP" sz="1800" dirty="0"/>
              <a:t>  </a:t>
            </a:r>
            <a:r>
              <a:rPr lang="en-US" altLang="ja-JP" sz="1800" dirty="0" err="1"/>
              <a:t>MPI_Finalize</a:t>
            </a:r>
            <a:r>
              <a:rPr lang="en-US" altLang="ja-JP" sz="1800" dirty="0"/>
              <a:t>();</a:t>
            </a:r>
          </a:p>
          <a:p>
            <a:pPr marL="0" indent="0">
              <a:buNone/>
            </a:pPr>
            <a:endParaRPr lang="en-US" altLang="ja-JP" sz="1800" dirty="0"/>
          </a:p>
          <a:p>
            <a:pPr marL="0" indent="0">
              <a:buNone/>
            </a:pPr>
            <a:r>
              <a:rPr lang="en-US" altLang="ja-JP" sz="1800" dirty="0"/>
              <a:t>  return 0;</a:t>
            </a:r>
          </a:p>
          <a:p>
            <a:pPr marL="0" indent="0">
              <a:buNone/>
            </a:pPr>
            <a:r>
              <a:rPr lang="en-US" altLang="ja-JP" sz="1800" dirty="0"/>
              <a:t>}</a:t>
            </a:r>
          </a:p>
          <a:p>
            <a:endParaRPr kumimoji="1" lang="ja-JP" altLang="en-US" dirty="0"/>
          </a:p>
        </p:txBody>
      </p:sp>
      <p:sp>
        <p:nvSpPr>
          <p:cNvPr id="4" name="円形吹き出し 3"/>
          <p:cNvSpPr/>
          <p:nvPr/>
        </p:nvSpPr>
        <p:spPr>
          <a:xfrm>
            <a:off x="5796136" y="1268760"/>
            <a:ext cx="2016224" cy="79208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Receive data</a:t>
            </a:r>
            <a:endParaRPr kumimoji="1" lang="ja-JP" altLang="en-US" dirty="0"/>
          </a:p>
        </p:txBody>
      </p:sp>
      <p:sp>
        <p:nvSpPr>
          <p:cNvPr id="5" name="円形吹き出し 4"/>
          <p:cNvSpPr/>
          <p:nvPr/>
        </p:nvSpPr>
        <p:spPr>
          <a:xfrm>
            <a:off x="7162908" y="2780928"/>
            <a:ext cx="2016224" cy="432048"/>
          </a:xfrm>
          <a:prstGeom prst="wedgeEllipseCallout">
            <a:avLst>
              <a:gd name="adj1" fmla="val -93694"/>
              <a:gd name="adj2" fmla="val -340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Partial sum</a:t>
            </a:r>
            <a:endParaRPr kumimoji="1" lang="ja-JP" altLang="en-US" dirty="0"/>
          </a:p>
        </p:txBody>
      </p:sp>
      <p:sp>
        <p:nvSpPr>
          <p:cNvPr id="6" name="円形吹き出し 5"/>
          <p:cNvSpPr/>
          <p:nvPr/>
        </p:nvSpPr>
        <p:spPr>
          <a:xfrm>
            <a:off x="6804248" y="3717032"/>
            <a:ext cx="2016224" cy="1152128"/>
          </a:xfrm>
          <a:prstGeom prst="wedgeEllipseCallout">
            <a:avLst>
              <a:gd name="adj1" fmla="val -91388"/>
              <a:gd name="adj2" fmla="val -541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Send the result</a:t>
            </a:r>
          </a:p>
          <a:p>
            <a:pPr algn="ctr"/>
            <a:r>
              <a:rPr kumimoji="1" lang="en-US" altLang="ja-JP" dirty="0"/>
              <a:t>to host</a:t>
            </a:r>
            <a:endParaRPr kumimoji="1" lang="ja-JP" altLang="en-US" dirty="0"/>
          </a:p>
        </p:txBody>
      </p:sp>
    </p:spTree>
    <p:extLst>
      <p:ext uri="{BB962C8B-B14F-4D97-AF65-F5344CB8AC3E}">
        <p14:creationId xmlns:p14="http://schemas.microsoft.com/office/powerpoint/2010/main" val="182726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3"/>
            <a:ext cx="8686800" cy="1139825"/>
          </a:xfrm>
        </p:spPr>
        <p:txBody>
          <a:bodyPr/>
          <a:lstStyle/>
          <a:p>
            <a:pPr eaLnBrk="1" hangingPunct="1"/>
            <a:r>
              <a:rPr lang="en-US" altLang="ja-JP" sz="3600" dirty="0"/>
              <a:t>SAN (System Area Network) for PC clusters</a:t>
            </a:r>
          </a:p>
        </p:txBody>
      </p:sp>
      <p:sp>
        <p:nvSpPr>
          <p:cNvPr id="7171" name="Rectangle 3"/>
          <p:cNvSpPr>
            <a:spLocks noGrp="1" noChangeArrowheads="1"/>
          </p:cNvSpPr>
          <p:nvPr>
            <p:ph type="body" idx="1"/>
          </p:nvPr>
        </p:nvSpPr>
        <p:spPr>
          <a:xfrm>
            <a:off x="457200" y="1341438"/>
            <a:ext cx="8229600" cy="4530725"/>
          </a:xfrm>
        </p:spPr>
        <p:txBody>
          <a:bodyPr/>
          <a:lstStyle/>
          <a:p>
            <a:pPr eaLnBrk="1" hangingPunct="1">
              <a:lnSpc>
                <a:spcPct val="90000"/>
              </a:lnSpc>
            </a:pPr>
            <a:r>
              <a:rPr lang="en-US" altLang="ja-JP" sz="2800" dirty="0"/>
              <a:t>Virtual Cut-through routing</a:t>
            </a:r>
          </a:p>
          <a:p>
            <a:pPr eaLnBrk="1" hangingPunct="1">
              <a:lnSpc>
                <a:spcPct val="90000"/>
              </a:lnSpc>
            </a:pPr>
            <a:r>
              <a:rPr lang="en-US" altLang="ja-JP" sz="2800" dirty="0"/>
              <a:t>High throughput/Low latency</a:t>
            </a:r>
          </a:p>
          <a:p>
            <a:pPr eaLnBrk="1" hangingPunct="1">
              <a:lnSpc>
                <a:spcPct val="90000"/>
              </a:lnSpc>
            </a:pPr>
            <a:r>
              <a:rPr lang="en-US" altLang="ja-JP" sz="2800" dirty="0"/>
              <a:t>Out of the cabinet but in the floor</a:t>
            </a:r>
          </a:p>
          <a:p>
            <a:pPr eaLnBrk="1" hangingPunct="1">
              <a:lnSpc>
                <a:spcPct val="90000"/>
              </a:lnSpc>
            </a:pPr>
            <a:r>
              <a:rPr lang="en-US" altLang="ja-JP" sz="2800" dirty="0"/>
              <a:t>Also used for connecting disk subsystems</a:t>
            </a:r>
          </a:p>
          <a:p>
            <a:pPr lvl="1" eaLnBrk="1" hangingPunct="1">
              <a:lnSpc>
                <a:spcPct val="90000"/>
              </a:lnSpc>
            </a:pPr>
            <a:r>
              <a:rPr lang="en-US" altLang="ja-JP" sz="2400" dirty="0"/>
              <a:t>Sometimes called System Area Network</a:t>
            </a:r>
          </a:p>
          <a:p>
            <a:pPr lvl="1" eaLnBrk="1" hangingPunct="1">
              <a:lnSpc>
                <a:spcPct val="90000"/>
              </a:lnSpc>
            </a:pPr>
            <a:r>
              <a:rPr lang="en-US" altLang="ja-JP" sz="2400" dirty="0" err="1"/>
              <a:t>Infiniband</a:t>
            </a:r>
            <a:r>
              <a:rPr lang="en-US" altLang="ja-JP" sz="2400" dirty="0"/>
              <a:t> </a:t>
            </a:r>
          </a:p>
          <a:p>
            <a:pPr lvl="1" eaLnBrk="1" hangingPunct="1">
              <a:lnSpc>
                <a:spcPct val="90000"/>
              </a:lnSpc>
            </a:pPr>
            <a:r>
              <a:rPr lang="en-US" altLang="ja-JP" sz="2400" dirty="0" err="1"/>
              <a:t>Myrinet</a:t>
            </a:r>
            <a:endParaRPr lang="en-US" altLang="ja-JP" sz="2400" dirty="0"/>
          </a:p>
          <a:p>
            <a:pPr lvl="1" eaLnBrk="1" hangingPunct="1">
              <a:lnSpc>
                <a:spcPct val="90000"/>
              </a:lnSpc>
            </a:pPr>
            <a:r>
              <a:rPr lang="en-US" altLang="ja-JP" sz="2400" dirty="0"/>
              <a:t>Quadrics</a:t>
            </a:r>
          </a:p>
          <a:p>
            <a:pPr eaLnBrk="1" hangingPunct="1">
              <a:lnSpc>
                <a:spcPct val="90000"/>
              </a:lnSpc>
              <a:buFont typeface="Wingdings" panose="05000000000000000000" pitchFamily="2" charset="2"/>
              <a:buChar char="ó"/>
            </a:pPr>
            <a:r>
              <a:rPr lang="en-US" altLang="ja-JP" sz="2800" dirty="0"/>
              <a:t>GB Ethernet: 10GB/40GB/100GB Ethernet</a:t>
            </a:r>
          </a:p>
          <a:p>
            <a:pPr lvl="1" eaLnBrk="1" hangingPunct="1">
              <a:lnSpc>
                <a:spcPct val="90000"/>
              </a:lnSpc>
              <a:buFont typeface="Wingdings" panose="05000000000000000000" pitchFamily="2" charset="2"/>
              <a:buNone/>
            </a:pPr>
            <a:r>
              <a:rPr lang="en-US" altLang="ja-JP" sz="2400" dirty="0"/>
              <a:t>Store &amp; Forward</a:t>
            </a:r>
          </a:p>
          <a:p>
            <a:pPr lvl="1" eaLnBrk="1" hangingPunct="1">
              <a:lnSpc>
                <a:spcPct val="90000"/>
              </a:lnSpc>
              <a:buFont typeface="Wingdings" panose="05000000000000000000" pitchFamily="2" charset="2"/>
              <a:buNone/>
            </a:pPr>
            <a:r>
              <a:rPr lang="en-US" altLang="ja-JP" sz="2400" dirty="0"/>
              <a:t>Tree based topologies</a:t>
            </a:r>
          </a:p>
          <a:p>
            <a:pPr eaLnBrk="1" hangingPunct="1">
              <a:lnSpc>
                <a:spcPct val="90000"/>
              </a:lnSpc>
              <a:buFont typeface="Wingdings" panose="05000000000000000000" pitchFamily="2" charset="2"/>
              <a:buNone/>
            </a:pPr>
            <a:endParaRPr lang="en-US" altLang="ja-JP" sz="2800" dirty="0"/>
          </a:p>
          <a:p>
            <a:pPr eaLnBrk="1" hangingPunct="1">
              <a:lnSpc>
                <a:spcPct val="90000"/>
              </a:lnSpc>
            </a:pPr>
            <a:endParaRPr lang="en-US" altLang="ja-JP"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ja-JP" b="1" dirty="0"/>
              <a:t>Example3: </a:t>
            </a:r>
            <a:r>
              <a:rPr lang="en-US" altLang="ja-JP" b="1" dirty="0" err="1"/>
              <a:t>ssum.c</a:t>
            </a:r>
            <a:endParaRPr lang="en-US" altLang="ja-JP" b="1" dirty="0"/>
          </a:p>
        </p:txBody>
      </p:sp>
      <p:sp>
        <p:nvSpPr>
          <p:cNvPr id="86019" name="Rectangle 3"/>
          <p:cNvSpPr>
            <a:spLocks noGrp="1" noChangeArrowheads="1"/>
          </p:cNvSpPr>
          <p:nvPr>
            <p:ph type="body" idx="1"/>
          </p:nvPr>
        </p:nvSpPr>
        <p:spPr/>
        <p:txBody>
          <a:bodyPr/>
          <a:lstStyle/>
          <a:p>
            <a:r>
              <a:rPr lang="en-US" altLang="ja-JP" b="1" dirty="0"/>
              <a:t>Assume that there is an array of coefficient x[4096]. </a:t>
            </a:r>
          </a:p>
          <a:p>
            <a:r>
              <a:rPr lang="en-US" altLang="ja-JP" b="1" dirty="0"/>
              <a:t>Write the MPI code for computing sum of square of difference of all combinations.</a:t>
            </a:r>
          </a:p>
          <a:p>
            <a:pPr marL="0" indent="0">
              <a:buNone/>
            </a:pPr>
            <a:r>
              <a:rPr lang="en-US" altLang="ja-JP" b="1" dirty="0"/>
              <a:t>sum = 0.0;</a:t>
            </a:r>
          </a:p>
          <a:p>
            <a:pPr marL="0" indent="0">
              <a:buNone/>
            </a:pPr>
            <a:r>
              <a:rPr lang="en-US" altLang="ja-JP" b="1" dirty="0"/>
              <a:t>for (</a:t>
            </a:r>
            <a:r>
              <a:rPr lang="en-US" altLang="ja-JP" b="1" dirty="0" err="1"/>
              <a:t>i</a:t>
            </a:r>
            <a:r>
              <a:rPr lang="en-US" altLang="ja-JP" b="1" dirty="0"/>
              <a:t>=0; </a:t>
            </a:r>
            <a:r>
              <a:rPr lang="en-US" altLang="ja-JP" b="1" dirty="0" err="1"/>
              <a:t>i</a:t>
            </a:r>
            <a:r>
              <a:rPr lang="en-US" altLang="ja-JP" b="1" dirty="0"/>
              <a:t>&lt;N; </a:t>
            </a:r>
            <a:r>
              <a:rPr lang="en-US" altLang="ja-JP" b="1" dirty="0" err="1"/>
              <a:t>i</a:t>
            </a:r>
            <a:r>
              <a:rPr lang="en-US" altLang="ja-JP" b="1" dirty="0"/>
              <a:t>++) </a:t>
            </a:r>
          </a:p>
          <a:p>
            <a:pPr marL="0" indent="0">
              <a:buNone/>
            </a:pPr>
            <a:r>
              <a:rPr lang="en-US" altLang="ja-JP" b="1" dirty="0"/>
              <a:t>      for(j=0; j&lt;N; j++)</a:t>
            </a:r>
          </a:p>
          <a:p>
            <a:pPr marL="0" indent="0">
              <a:buNone/>
            </a:pPr>
            <a:r>
              <a:rPr lang="en-US" altLang="ja-JP" b="1" dirty="0"/>
              <a:t>     sum += (x[</a:t>
            </a:r>
            <a:r>
              <a:rPr lang="en-US" altLang="ja-JP" b="1" dirty="0" err="1"/>
              <a:t>i</a:t>
            </a:r>
            <a:r>
              <a:rPr lang="en-US" altLang="ja-JP" b="1" dirty="0"/>
              <a:t>]-x[j])*(x[</a:t>
            </a:r>
            <a:r>
              <a:rPr lang="en-US" altLang="ja-JP" b="1" dirty="0" err="1"/>
              <a:t>i</a:t>
            </a:r>
            <a:r>
              <a:rPr lang="en-US" altLang="ja-JP" b="1" dirty="0"/>
              <a:t>]-x[j]);</a:t>
            </a:r>
          </a:p>
          <a:p>
            <a:pPr marL="0" indent="0">
              <a:buNone/>
            </a:pPr>
            <a:endParaRPr lang="en-US" altLang="ja-JP"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ja-JP" b="1" dirty="0"/>
              <a:t>Parallelization Policy</a:t>
            </a:r>
          </a:p>
        </p:txBody>
      </p:sp>
      <p:sp>
        <p:nvSpPr>
          <p:cNvPr id="86019" name="Rectangle 3"/>
          <p:cNvSpPr>
            <a:spLocks noGrp="1" noChangeArrowheads="1"/>
          </p:cNvSpPr>
          <p:nvPr>
            <p:ph type="body" idx="1"/>
          </p:nvPr>
        </p:nvSpPr>
        <p:spPr>
          <a:xfrm>
            <a:off x="457200" y="1052736"/>
            <a:ext cx="8229600" cy="4530725"/>
          </a:xfrm>
        </p:spPr>
        <p:txBody>
          <a:bodyPr/>
          <a:lstStyle/>
          <a:p>
            <a:r>
              <a:rPr lang="en-US" altLang="ja-JP" sz="2400" b="1" dirty="0"/>
              <a:t>Distribute x to all processors.</a:t>
            </a:r>
          </a:p>
          <a:p>
            <a:r>
              <a:rPr lang="en-US" altLang="ja-JP" sz="2400" b="1" dirty="0"/>
              <a:t>Each processor computes partial sums.</a:t>
            </a:r>
          </a:p>
          <a:p>
            <a:pPr marL="344487" lvl="1" indent="0">
              <a:buNone/>
            </a:pPr>
            <a:r>
              <a:rPr lang="en-US" altLang="ja-JP" sz="2400" b="1" dirty="0"/>
              <a:t>sum=0.0;</a:t>
            </a:r>
          </a:p>
          <a:p>
            <a:pPr marL="327025" lvl="1" indent="0">
              <a:buNone/>
            </a:pPr>
            <a:r>
              <a:rPr lang="en-US" altLang="ja-JP" sz="2400" b="1" dirty="0"/>
              <a:t>for (</a:t>
            </a:r>
            <a:r>
              <a:rPr lang="en-US" altLang="ja-JP" sz="2400" b="1" dirty="0" err="1"/>
              <a:t>i</a:t>
            </a:r>
            <a:r>
              <a:rPr lang="en-US" altLang="ja-JP" sz="2400" b="1" dirty="0"/>
              <a:t>=N/</a:t>
            </a:r>
            <a:r>
              <a:rPr lang="en-US" altLang="ja-JP" sz="2400" b="1" dirty="0" err="1"/>
              <a:t>nproc</a:t>
            </a:r>
            <a:r>
              <a:rPr lang="en-US" altLang="ja-JP" sz="2400" b="1" dirty="0"/>
              <a:t>*</a:t>
            </a:r>
            <a:r>
              <a:rPr lang="en-US" altLang="ja-JP" sz="2400" b="1" dirty="0" err="1"/>
              <a:t>pid</a:t>
            </a:r>
            <a:r>
              <a:rPr lang="en-US" altLang="ja-JP" sz="2400" b="1" dirty="0"/>
              <a:t>; </a:t>
            </a:r>
            <a:r>
              <a:rPr lang="en-US" altLang="ja-JP" sz="2400" b="1" dirty="0" err="1"/>
              <a:t>i</a:t>
            </a:r>
            <a:r>
              <a:rPr lang="en-US" altLang="ja-JP" sz="2400" b="1" dirty="0"/>
              <a:t>&lt;N/</a:t>
            </a:r>
            <a:r>
              <a:rPr lang="en-US" altLang="ja-JP" sz="2400" b="1" dirty="0" err="1"/>
              <a:t>nproc</a:t>
            </a:r>
            <a:r>
              <a:rPr lang="en-US" altLang="ja-JP" sz="2400" b="1" dirty="0"/>
              <a:t>*(pid+1); </a:t>
            </a:r>
            <a:r>
              <a:rPr lang="en-US" altLang="ja-JP" sz="2400" b="1" dirty="0" err="1"/>
              <a:t>i</a:t>
            </a:r>
            <a:r>
              <a:rPr lang="en-US" altLang="ja-JP" sz="2400" b="1" dirty="0"/>
              <a:t>++) </a:t>
            </a:r>
          </a:p>
          <a:p>
            <a:pPr marL="327025" lvl="1" indent="0">
              <a:buNone/>
            </a:pPr>
            <a:r>
              <a:rPr lang="en-US" altLang="ja-JP" sz="2400" b="1" dirty="0"/>
              <a:t>      for(j=0; j&lt;N; j++)</a:t>
            </a:r>
          </a:p>
          <a:p>
            <a:pPr marL="327025" lvl="1" indent="0">
              <a:buNone/>
            </a:pPr>
            <a:r>
              <a:rPr lang="en-US" altLang="ja-JP" sz="2400" b="1" dirty="0"/>
              <a:t>         sum += (x[</a:t>
            </a:r>
            <a:r>
              <a:rPr lang="en-US" altLang="ja-JP" sz="2400" b="1" dirty="0" err="1"/>
              <a:t>i</a:t>
            </a:r>
            <a:r>
              <a:rPr lang="en-US" altLang="ja-JP" sz="2400" b="1" dirty="0"/>
              <a:t>]-x[j])*(x[</a:t>
            </a:r>
            <a:r>
              <a:rPr lang="en-US" altLang="ja-JP" sz="2400" b="1" dirty="0" err="1"/>
              <a:t>i</a:t>
            </a:r>
            <a:r>
              <a:rPr lang="en-US" altLang="ja-JP" sz="2400" b="1" dirty="0"/>
              <a:t>]-x[j]);</a:t>
            </a:r>
          </a:p>
          <a:p>
            <a:pPr marL="784225" lvl="1" indent="-457200"/>
            <a:r>
              <a:rPr lang="en-US" altLang="ja-JP" sz="2400" b="1" dirty="0"/>
              <a:t>Then, send sum to processor 0.</a:t>
            </a:r>
          </a:p>
          <a:p>
            <a:pPr marL="457200" indent="-457200"/>
            <a:r>
              <a:rPr lang="en-US" altLang="ja-JP" sz="2400" b="1" dirty="0"/>
              <a:t>Note that the computation results are not exactly the same.</a:t>
            </a:r>
          </a:p>
          <a:p>
            <a:pPr marL="0" indent="0">
              <a:buNone/>
            </a:pPr>
            <a:endParaRPr lang="en-US" altLang="ja-JP" sz="2400" b="1" dirty="0"/>
          </a:p>
        </p:txBody>
      </p:sp>
    </p:spTree>
    <p:extLst>
      <p:ext uri="{BB962C8B-B14F-4D97-AF65-F5344CB8AC3E}">
        <p14:creationId xmlns:p14="http://schemas.microsoft.com/office/powerpoint/2010/main" val="3016334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Distribution of data in the array</a:t>
            </a:r>
            <a:br>
              <a:rPr kumimoji="1" lang="en-US" altLang="ja-JP" dirty="0"/>
            </a:br>
            <a:endParaRPr kumimoji="1" lang="ja-JP" altLang="en-US" dirty="0"/>
          </a:p>
        </p:txBody>
      </p:sp>
      <p:sp>
        <p:nvSpPr>
          <p:cNvPr id="4" name="正方形/長方形 3"/>
          <p:cNvSpPr/>
          <p:nvPr/>
        </p:nvSpPr>
        <p:spPr>
          <a:xfrm>
            <a:off x="2195736" y="2132856"/>
            <a:ext cx="1296144" cy="28803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p:cNvSpPr/>
          <p:nvPr/>
        </p:nvSpPr>
        <p:spPr>
          <a:xfrm>
            <a:off x="3419872" y="2132856"/>
            <a:ext cx="1296144" cy="28803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644008" y="2132856"/>
            <a:ext cx="1296144" cy="288032"/>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868144" y="2132856"/>
            <a:ext cx="1296144" cy="288032"/>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83568" y="2060848"/>
            <a:ext cx="1255472" cy="369332"/>
          </a:xfrm>
          <a:prstGeom prst="rect">
            <a:avLst/>
          </a:prstGeom>
          <a:noFill/>
        </p:spPr>
        <p:txBody>
          <a:bodyPr wrap="none" rtlCol="0">
            <a:spAutoFit/>
          </a:bodyPr>
          <a:lstStyle/>
          <a:p>
            <a:r>
              <a:rPr kumimoji="1" lang="en-US" altLang="ja-JP" dirty="0"/>
              <a:t>host </a:t>
            </a:r>
            <a:r>
              <a:rPr kumimoji="1" lang="en-US" altLang="ja-JP" dirty="0" err="1"/>
              <a:t>pid</a:t>
            </a:r>
            <a:r>
              <a:rPr kumimoji="1" lang="en-US" altLang="ja-JP" dirty="0"/>
              <a:t>=0</a:t>
            </a:r>
            <a:endParaRPr kumimoji="1" lang="ja-JP" altLang="en-US" dirty="0"/>
          </a:p>
        </p:txBody>
      </p:sp>
      <p:sp>
        <p:nvSpPr>
          <p:cNvPr id="12" name="テキスト ボックス 11"/>
          <p:cNvSpPr txBox="1"/>
          <p:nvPr/>
        </p:nvSpPr>
        <p:spPr>
          <a:xfrm>
            <a:off x="683568" y="3356992"/>
            <a:ext cx="755335" cy="369332"/>
          </a:xfrm>
          <a:prstGeom prst="rect">
            <a:avLst/>
          </a:prstGeom>
          <a:noFill/>
        </p:spPr>
        <p:txBody>
          <a:bodyPr wrap="none" rtlCol="0">
            <a:spAutoFit/>
          </a:bodyPr>
          <a:lstStyle/>
          <a:p>
            <a:r>
              <a:rPr kumimoji="1" lang="en-US" altLang="ja-JP" dirty="0" err="1"/>
              <a:t>pid</a:t>
            </a:r>
            <a:r>
              <a:rPr kumimoji="1" lang="en-US" altLang="ja-JP" dirty="0"/>
              <a:t>=1</a:t>
            </a:r>
            <a:endParaRPr kumimoji="1" lang="ja-JP" altLang="en-US" dirty="0"/>
          </a:p>
        </p:txBody>
      </p:sp>
      <p:sp>
        <p:nvSpPr>
          <p:cNvPr id="13" name="テキスト ボックス 12"/>
          <p:cNvSpPr txBox="1"/>
          <p:nvPr/>
        </p:nvSpPr>
        <p:spPr>
          <a:xfrm>
            <a:off x="683568" y="4149080"/>
            <a:ext cx="755335" cy="369332"/>
          </a:xfrm>
          <a:prstGeom prst="rect">
            <a:avLst/>
          </a:prstGeom>
          <a:noFill/>
        </p:spPr>
        <p:txBody>
          <a:bodyPr wrap="none" rtlCol="0">
            <a:spAutoFit/>
          </a:bodyPr>
          <a:lstStyle/>
          <a:p>
            <a:r>
              <a:rPr kumimoji="1" lang="en-US" altLang="ja-JP" dirty="0" err="1"/>
              <a:t>pid</a:t>
            </a:r>
            <a:r>
              <a:rPr kumimoji="1" lang="en-US" altLang="ja-JP" dirty="0"/>
              <a:t>=2</a:t>
            </a:r>
            <a:endParaRPr kumimoji="1" lang="ja-JP" altLang="en-US" dirty="0"/>
          </a:p>
        </p:txBody>
      </p:sp>
      <p:sp>
        <p:nvSpPr>
          <p:cNvPr id="14" name="テキスト ボックス 13"/>
          <p:cNvSpPr txBox="1"/>
          <p:nvPr/>
        </p:nvSpPr>
        <p:spPr>
          <a:xfrm>
            <a:off x="683568" y="4941168"/>
            <a:ext cx="755335" cy="369332"/>
          </a:xfrm>
          <a:prstGeom prst="rect">
            <a:avLst/>
          </a:prstGeom>
          <a:noFill/>
        </p:spPr>
        <p:txBody>
          <a:bodyPr wrap="none" rtlCol="0">
            <a:spAutoFit/>
          </a:bodyPr>
          <a:lstStyle/>
          <a:p>
            <a:r>
              <a:rPr kumimoji="1" lang="en-US" altLang="ja-JP" dirty="0" err="1"/>
              <a:t>pid</a:t>
            </a:r>
            <a:r>
              <a:rPr kumimoji="1" lang="en-US" altLang="ja-JP" dirty="0"/>
              <a:t>=3</a:t>
            </a:r>
            <a:endParaRPr kumimoji="1" lang="ja-JP" altLang="en-US" dirty="0"/>
          </a:p>
        </p:txBody>
      </p:sp>
      <p:sp>
        <p:nvSpPr>
          <p:cNvPr id="16" name="テキスト ボックス 15"/>
          <p:cNvSpPr txBox="1"/>
          <p:nvPr/>
        </p:nvSpPr>
        <p:spPr>
          <a:xfrm>
            <a:off x="2195736" y="2060848"/>
            <a:ext cx="1120820" cy="369332"/>
          </a:xfrm>
          <a:prstGeom prst="rect">
            <a:avLst/>
          </a:prstGeom>
          <a:noFill/>
        </p:spPr>
        <p:txBody>
          <a:bodyPr wrap="none" rtlCol="0">
            <a:spAutoFit/>
          </a:bodyPr>
          <a:lstStyle/>
          <a:p>
            <a:r>
              <a:rPr lang="en-US" altLang="ja-JP" dirty="0"/>
              <a:t>Compute</a:t>
            </a:r>
            <a:endParaRPr kumimoji="1" lang="ja-JP" altLang="en-US" dirty="0"/>
          </a:p>
        </p:txBody>
      </p:sp>
      <p:sp>
        <p:nvSpPr>
          <p:cNvPr id="26" name="正方形/長方形 25"/>
          <p:cNvSpPr/>
          <p:nvPr/>
        </p:nvSpPr>
        <p:spPr>
          <a:xfrm>
            <a:off x="2195736" y="3356992"/>
            <a:ext cx="1296144" cy="28803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6"/>
          <p:cNvSpPr/>
          <p:nvPr/>
        </p:nvSpPr>
        <p:spPr>
          <a:xfrm>
            <a:off x="3419872" y="3356992"/>
            <a:ext cx="1296144" cy="28803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644008" y="3356992"/>
            <a:ext cx="1296144" cy="288032"/>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868144" y="3356992"/>
            <a:ext cx="1296144" cy="288032"/>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2195736" y="4149080"/>
            <a:ext cx="1296144" cy="28803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p:cNvSpPr/>
          <p:nvPr/>
        </p:nvSpPr>
        <p:spPr>
          <a:xfrm>
            <a:off x="3419872" y="4149080"/>
            <a:ext cx="1296144" cy="28803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644008" y="4149080"/>
            <a:ext cx="1296144" cy="288032"/>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868144" y="4149080"/>
            <a:ext cx="1296144" cy="288032"/>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195736" y="4941168"/>
            <a:ext cx="1296144" cy="28803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p:nvPr/>
        </p:nvSpPr>
        <p:spPr>
          <a:xfrm>
            <a:off x="3419872" y="4941168"/>
            <a:ext cx="1296144" cy="28803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644008" y="4941168"/>
            <a:ext cx="1296144" cy="288032"/>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868144" y="4941168"/>
            <a:ext cx="1296144" cy="288032"/>
          </a:xfrm>
          <a:prstGeom prst="rect">
            <a:avLst/>
          </a:prstGeom>
          <a:solidFill>
            <a:schemeClr val="accent3">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3491880" y="3284984"/>
            <a:ext cx="1120820" cy="369332"/>
          </a:xfrm>
          <a:prstGeom prst="rect">
            <a:avLst/>
          </a:prstGeom>
          <a:noFill/>
        </p:spPr>
        <p:txBody>
          <a:bodyPr wrap="none" rtlCol="0">
            <a:spAutoFit/>
          </a:bodyPr>
          <a:lstStyle/>
          <a:p>
            <a:r>
              <a:rPr lang="en-US" altLang="ja-JP" dirty="0"/>
              <a:t>Compute</a:t>
            </a:r>
            <a:endParaRPr kumimoji="1" lang="ja-JP" altLang="en-US" dirty="0"/>
          </a:p>
        </p:txBody>
      </p:sp>
      <p:sp>
        <p:nvSpPr>
          <p:cNvPr id="40" name="テキスト ボックス 39"/>
          <p:cNvSpPr txBox="1"/>
          <p:nvPr/>
        </p:nvSpPr>
        <p:spPr>
          <a:xfrm>
            <a:off x="4716016" y="4149080"/>
            <a:ext cx="1120820" cy="369332"/>
          </a:xfrm>
          <a:prstGeom prst="rect">
            <a:avLst/>
          </a:prstGeom>
          <a:noFill/>
        </p:spPr>
        <p:txBody>
          <a:bodyPr wrap="none" rtlCol="0">
            <a:spAutoFit/>
          </a:bodyPr>
          <a:lstStyle/>
          <a:p>
            <a:r>
              <a:rPr lang="en-US" altLang="ja-JP" dirty="0"/>
              <a:t>Compute</a:t>
            </a:r>
            <a:endParaRPr kumimoji="1" lang="ja-JP" altLang="en-US" dirty="0"/>
          </a:p>
        </p:txBody>
      </p:sp>
      <p:sp>
        <p:nvSpPr>
          <p:cNvPr id="41" name="テキスト ボックス 40"/>
          <p:cNvSpPr txBox="1"/>
          <p:nvPr/>
        </p:nvSpPr>
        <p:spPr>
          <a:xfrm>
            <a:off x="6012160" y="4941168"/>
            <a:ext cx="1120820" cy="369332"/>
          </a:xfrm>
          <a:prstGeom prst="rect">
            <a:avLst/>
          </a:prstGeom>
          <a:noFill/>
        </p:spPr>
        <p:txBody>
          <a:bodyPr wrap="none" rtlCol="0">
            <a:spAutoFit/>
          </a:bodyPr>
          <a:lstStyle/>
          <a:p>
            <a:r>
              <a:rPr lang="en-US" altLang="ja-JP" dirty="0"/>
              <a:t>Compute</a:t>
            </a:r>
            <a:endParaRPr kumimoji="1" lang="ja-JP" altLang="en-US" dirty="0"/>
          </a:p>
        </p:txBody>
      </p:sp>
      <p:cxnSp>
        <p:nvCxnSpPr>
          <p:cNvPr id="15" name="直線矢印コネクタ 14"/>
          <p:cNvCxnSpPr/>
          <p:nvPr/>
        </p:nvCxnSpPr>
        <p:spPr>
          <a:xfrm>
            <a:off x="2195736" y="1916832"/>
            <a:ext cx="4896544"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2195736" y="3212976"/>
            <a:ext cx="4896544"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2195736" y="4005064"/>
            <a:ext cx="4896544"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2195736" y="4797152"/>
            <a:ext cx="4896544"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123728" y="2348880"/>
            <a:ext cx="0" cy="7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H="1">
            <a:off x="2267744" y="2501280"/>
            <a:ext cx="8384" cy="15037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2411760" y="2564904"/>
            <a:ext cx="0" cy="23762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1979712" y="5373216"/>
            <a:ext cx="2800767" cy="923330"/>
          </a:xfrm>
          <a:prstGeom prst="rect">
            <a:avLst/>
          </a:prstGeom>
          <a:noFill/>
        </p:spPr>
        <p:txBody>
          <a:bodyPr wrap="none" rtlCol="0">
            <a:spAutoFit/>
          </a:bodyPr>
          <a:lstStyle/>
          <a:p>
            <a:r>
              <a:rPr lang="en-US" altLang="ja-JP" dirty="0"/>
              <a:t>Distribute the whole array</a:t>
            </a:r>
          </a:p>
          <a:p>
            <a:r>
              <a:rPr kumimoji="1" lang="en-US" altLang="ja-JP" dirty="0"/>
              <a:t>Compute only a part</a:t>
            </a:r>
          </a:p>
          <a:p>
            <a:r>
              <a:rPr lang="en-US" altLang="ja-JP" dirty="0"/>
              <a:t>Return the computed part</a:t>
            </a:r>
            <a:endParaRPr kumimoji="1" lang="ja-JP" altLang="en-US" dirty="0"/>
          </a:p>
        </p:txBody>
      </p:sp>
      <p:cxnSp>
        <p:nvCxnSpPr>
          <p:cNvPr id="51" name="直線矢印コネクタ 50"/>
          <p:cNvCxnSpPr/>
          <p:nvPr/>
        </p:nvCxnSpPr>
        <p:spPr>
          <a:xfrm>
            <a:off x="3851920" y="2492896"/>
            <a:ext cx="0" cy="79208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stCxn id="6" idx="2"/>
            <a:endCxn id="40" idx="0"/>
          </p:cNvCxnSpPr>
          <p:nvPr/>
        </p:nvCxnSpPr>
        <p:spPr>
          <a:xfrm flipH="1">
            <a:off x="5276426" y="2420888"/>
            <a:ext cx="15654" cy="1728192"/>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a:stCxn id="7" idx="2"/>
            <a:endCxn id="41" idx="0"/>
          </p:cNvCxnSpPr>
          <p:nvPr/>
        </p:nvCxnSpPr>
        <p:spPr>
          <a:xfrm>
            <a:off x="6516216" y="2420888"/>
            <a:ext cx="56354" cy="252028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4B5BE528-7A27-4A50-B210-B9A59190DEEF}"/>
              </a:ext>
            </a:extLst>
          </p:cNvPr>
          <p:cNvSpPr txBox="1"/>
          <p:nvPr/>
        </p:nvSpPr>
        <p:spPr>
          <a:xfrm>
            <a:off x="2123728" y="1510105"/>
            <a:ext cx="312906" cy="369332"/>
          </a:xfrm>
          <a:prstGeom prst="rect">
            <a:avLst/>
          </a:prstGeom>
          <a:noFill/>
        </p:spPr>
        <p:txBody>
          <a:bodyPr wrap="none" rtlCol="0">
            <a:spAutoFit/>
          </a:bodyPr>
          <a:lstStyle/>
          <a:p>
            <a:r>
              <a:rPr kumimoji="1" lang="en-US" altLang="ja-JP" dirty="0"/>
              <a:t>0</a:t>
            </a:r>
            <a:endParaRPr kumimoji="1" lang="ja-JP" altLang="en-US" dirty="0"/>
          </a:p>
        </p:txBody>
      </p:sp>
      <p:sp>
        <p:nvSpPr>
          <p:cNvPr id="46" name="テキスト ボックス 45">
            <a:extLst>
              <a:ext uri="{FF2B5EF4-FFF2-40B4-BE49-F238E27FC236}">
                <a16:creationId xmlns:a16="http://schemas.microsoft.com/office/drawing/2014/main" id="{038FD3D0-3B76-4504-8969-B14F18DE9494}"/>
              </a:ext>
            </a:extLst>
          </p:cNvPr>
          <p:cNvSpPr txBox="1"/>
          <p:nvPr/>
        </p:nvSpPr>
        <p:spPr>
          <a:xfrm>
            <a:off x="3296457" y="1510105"/>
            <a:ext cx="992579" cy="369332"/>
          </a:xfrm>
          <a:prstGeom prst="rect">
            <a:avLst/>
          </a:prstGeom>
          <a:noFill/>
        </p:spPr>
        <p:txBody>
          <a:bodyPr wrap="none" rtlCol="0">
            <a:spAutoFit/>
          </a:bodyPr>
          <a:lstStyle/>
          <a:p>
            <a:r>
              <a:rPr lang="en-US" altLang="ja-JP" dirty="0"/>
              <a:t>N/</a:t>
            </a:r>
            <a:r>
              <a:rPr lang="en-US" altLang="ja-JP" dirty="0" err="1"/>
              <a:t>nproc</a:t>
            </a:r>
            <a:endParaRPr kumimoji="1" lang="ja-JP" altLang="en-US" dirty="0"/>
          </a:p>
        </p:txBody>
      </p:sp>
      <p:sp>
        <p:nvSpPr>
          <p:cNvPr id="48" name="テキスト ボックス 47">
            <a:extLst>
              <a:ext uri="{FF2B5EF4-FFF2-40B4-BE49-F238E27FC236}">
                <a16:creationId xmlns:a16="http://schemas.microsoft.com/office/drawing/2014/main" id="{BE2B849F-EFD7-475C-A987-0D059870F830}"/>
              </a:ext>
            </a:extLst>
          </p:cNvPr>
          <p:cNvSpPr txBox="1"/>
          <p:nvPr/>
        </p:nvSpPr>
        <p:spPr>
          <a:xfrm>
            <a:off x="4560913" y="1484784"/>
            <a:ext cx="1210588" cy="369332"/>
          </a:xfrm>
          <a:prstGeom prst="rect">
            <a:avLst/>
          </a:prstGeom>
          <a:noFill/>
        </p:spPr>
        <p:txBody>
          <a:bodyPr wrap="none" rtlCol="0">
            <a:spAutoFit/>
          </a:bodyPr>
          <a:lstStyle/>
          <a:p>
            <a:r>
              <a:rPr lang="en-US" altLang="ja-JP" dirty="0"/>
              <a:t>2*N/</a:t>
            </a:r>
            <a:r>
              <a:rPr lang="en-US" altLang="ja-JP" dirty="0" err="1"/>
              <a:t>nproc</a:t>
            </a:r>
            <a:endParaRPr kumimoji="1" lang="ja-JP" altLang="en-US" dirty="0"/>
          </a:p>
        </p:txBody>
      </p:sp>
      <p:sp>
        <p:nvSpPr>
          <p:cNvPr id="49" name="テキスト ボックス 48">
            <a:extLst>
              <a:ext uri="{FF2B5EF4-FFF2-40B4-BE49-F238E27FC236}">
                <a16:creationId xmlns:a16="http://schemas.microsoft.com/office/drawing/2014/main" id="{18433B0C-8168-4F0C-88D1-C917390E88B7}"/>
              </a:ext>
            </a:extLst>
          </p:cNvPr>
          <p:cNvSpPr txBox="1"/>
          <p:nvPr/>
        </p:nvSpPr>
        <p:spPr>
          <a:xfrm>
            <a:off x="5819388" y="1510105"/>
            <a:ext cx="1210588" cy="369332"/>
          </a:xfrm>
          <a:prstGeom prst="rect">
            <a:avLst/>
          </a:prstGeom>
          <a:noFill/>
        </p:spPr>
        <p:txBody>
          <a:bodyPr wrap="none" rtlCol="0">
            <a:spAutoFit/>
          </a:bodyPr>
          <a:lstStyle/>
          <a:p>
            <a:r>
              <a:rPr lang="en-US" altLang="ja-JP" dirty="0"/>
              <a:t>3*N/</a:t>
            </a:r>
            <a:r>
              <a:rPr lang="en-US" altLang="ja-JP" dirty="0" err="1"/>
              <a:t>nproc</a:t>
            </a:r>
            <a:endParaRPr kumimoji="1" lang="ja-JP" altLang="en-US" dirty="0"/>
          </a:p>
        </p:txBody>
      </p:sp>
    </p:spTree>
    <p:extLst>
      <p:ext uri="{BB962C8B-B14F-4D97-AF65-F5344CB8AC3E}">
        <p14:creationId xmlns:p14="http://schemas.microsoft.com/office/powerpoint/2010/main" val="30503520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71969-08F9-4A7C-A8D3-8E300138751B}"/>
              </a:ext>
            </a:extLst>
          </p:cNvPr>
          <p:cNvSpPr>
            <a:spLocks noGrp="1"/>
          </p:cNvSpPr>
          <p:nvPr>
            <p:ph type="title"/>
          </p:nvPr>
        </p:nvSpPr>
        <p:spPr/>
        <p:txBody>
          <a:bodyPr/>
          <a:lstStyle/>
          <a:p>
            <a:r>
              <a:rPr kumimoji="1" lang="en-US" altLang="ja-JP" dirty="0"/>
              <a:t>Exercise</a:t>
            </a:r>
            <a:r>
              <a:rPr lang="en-US" altLang="ja-JP" dirty="0"/>
              <a:t>: CG method</a:t>
            </a:r>
            <a:endParaRPr kumimoji="1" lang="ja-JP" altLang="en-US" dirty="0"/>
          </a:p>
        </p:txBody>
      </p:sp>
      <p:sp>
        <p:nvSpPr>
          <p:cNvPr id="3" name="コンテンツ プレースホルダー 2">
            <a:extLst>
              <a:ext uri="{FF2B5EF4-FFF2-40B4-BE49-F238E27FC236}">
                <a16:creationId xmlns:a16="http://schemas.microsoft.com/office/drawing/2014/main" id="{D2317900-0B3D-4A01-A3EF-583E24D51FE2}"/>
              </a:ext>
            </a:extLst>
          </p:cNvPr>
          <p:cNvSpPr>
            <a:spLocks noGrp="1"/>
          </p:cNvSpPr>
          <p:nvPr>
            <p:ph idx="1"/>
          </p:nvPr>
        </p:nvSpPr>
        <p:spPr>
          <a:xfrm>
            <a:off x="457200" y="980728"/>
            <a:ext cx="8229600" cy="4530725"/>
          </a:xfrm>
        </p:spPr>
        <p:txBody>
          <a:bodyPr/>
          <a:lstStyle/>
          <a:p>
            <a:pPr marL="0" indent="0">
              <a:buNone/>
            </a:pPr>
            <a:r>
              <a:rPr lang="en-US" altLang="ja-JP" dirty="0"/>
              <a:t>Parallelize only the part of A x p.</a:t>
            </a:r>
          </a:p>
          <a:p>
            <a:pPr lvl="1"/>
            <a:r>
              <a:rPr lang="en-US" altLang="ja-JP" dirty="0"/>
              <a:t>Other parts can be parallelized, but the performance is not improved.</a:t>
            </a:r>
          </a:p>
          <a:p>
            <a:r>
              <a:rPr kumimoji="1" lang="en-US" altLang="ja-JP" dirty="0"/>
              <a:t>MPI supports </a:t>
            </a:r>
            <a:r>
              <a:rPr kumimoji="1" lang="en-US" altLang="ja-JP" dirty="0" err="1"/>
              <a:t>MPI_Bcast</a:t>
            </a:r>
            <a:r>
              <a:rPr lang="en-US" altLang="ja-JP" dirty="0"/>
              <a:t>, </a:t>
            </a:r>
            <a:r>
              <a:rPr lang="en-US" altLang="ja-JP" dirty="0" err="1"/>
              <a:t>MPI_Reduce</a:t>
            </a:r>
            <a:r>
              <a:rPr lang="en-US" altLang="ja-JP" dirty="0"/>
              <a:t> which can be used for the program. </a:t>
            </a:r>
          </a:p>
          <a:p>
            <a:pPr lvl="1"/>
            <a:r>
              <a:rPr kumimoji="1" lang="en-US" altLang="ja-JP" dirty="0"/>
              <a:t>I tried to use </a:t>
            </a:r>
            <a:r>
              <a:rPr lang="en-US" altLang="ja-JP" dirty="0"/>
              <a:t>them, but the performance was severely degraded.</a:t>
            </a:r>
          </a:p>
          <a:p>
            <a:pPr lvl="1"/>
            <a:r>
              <a:rPr lang="en-US" altLang="ja-JP" dirty="0"/>
              <a:t>Challengers can use them, but I don’t recommend.</a:t>
            </a:r>
          </a:p>
          <a:p>
            <a:pPr lvl="1"/>
            <a:endParaRPr kumimoji="1" lang="ja-JP" altLang="en-US" dirty="0"/>
          </a:p>
        </p:txBody>
      </p:sp>
    </p:spTree>
    <p:extLst>
      <p:ext uri="{BB962C8B-B14F-4D97-AF65-F5344CB8AC3E}">
        <p14:creationId xmlns:p14="http://schemas.microsoft.com/office/powerpoint/2010/main" val="62561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Report</a:t>
            </a:r>
            <a:endParaRPr kumimoji="1" lang="ja-JP" altLang="en-US" dirty="0"/>
          </a:p>
        </p:txBody>
      </p:sp>
      <p:sp>
        <p:nvSpPr>
          <p:cNvPr id="3" name="コンテンツ プレースホルダー 2"/>
          <p:cNvSpPr>
            <a:spLocks noGrp="1"/>
          </p:cNvSpPr>
          <p:nvPr>
            <p:ph idx="1"/>
          </p:nvPr>
        </p:nvSpPr>
        <p:spPr/>
        <p:txBody>
          <a:bodyPr/>
          <a:lstStyle/>
          <a:p>
            <a:r>
              <a:rPr lang="en-US" altLang="ja-JP" dirty="0"/>
              <a:t>Submit the followings to keio.jp:</a:t>
            </a:r>
          </a:p>
          <a:p>
            <a:pPr lvl="1"/>
            <a:r>
              <a:rPr lang="en-US" altLang="ja-JP" dirty="0"/>
              <a:t>MPI C source code.</a:t>
            </a:r>
          </a:p>
          <a:p>
            <a:pPr lvl="1"/>
            <a:r>
              <a:rPr kumimoji="1" lang="en-US" altLang="ja-JP" dirty="0"/>
              <a:t>The results executed with 2,3, and 4 threads.</a:t>
            </a:r>
          </a:p>
        </p:txBody>
      </p:sp>
    </p:spTree>
    <p:extLst>
      <p:ext uri="{BB962C8B-B14F-4D97-AF65-F5344CB8AC3E}">
        <p14:creationId xmlns:p14="http://schemas.microsoft.com/office/powerpoint/2010/main" val="273939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ja-JP"/>
              <a:t>Infiniband</a:t>
            </a:r>
          </a:p>
        </p:txBody>
      </p:sp>
      <p:sp>
        <p:nvSpPr>
          <p:cNvPr id="10243" name="Rectangle 3"/>
          <p:cNvSpPr>
            <a:spLocks noGrp="1" noChangeArrowheads="1"/>
          </p:cNvSpPr>
          <p:nvPr>
            <p:ph type="body" sz="half" idx="1"/>
          </p:nvPr>
        </p:nvSpPr>
        <p:spPr>
          <a:xfrm>
            <a:off x="457200" y="1052513"/>
            <a:ext cx="8075613" cy="5078412"/>
          </a:xfrm>
        </p:spPr>
        <p:txBody>
          <a:bodyPr/>
          <a:lstStyle/>
          <a:p>
            <a:pPr eaLnBrk="1" hangingPunct="1"/>
            <a:r>
              <a:rPr lang="en-US" altLang="ja-JP" sz="2800"/>
              <a:t>Point-to-point direct serial interconnection.</a:t>
            </a:r>
          </a:p>
          <a:p>
            <a:pPr eaLnBrk="1" hangingPunct="1"/>
            <a:r>
              <a:rPr lang="en-US" altLang="ja-JP" sz="2800"/>
              <a:t>Using 8b/10b code.</a:t>
            </a:r>
          </a:p>
          <a:p>
            <a:pPr eaLnBrk="1" hangingPunct="1"/>
            <a:r>
              <a:rPr lang="en-US" altLang="ja-JP" sz="2800"/>
              <a:t>Various types of topologies can be supported.</a:t>
            </a:r>
          </a:p>
          <a:p>
            <a:pPr eaLnBrk="1" hangingPunct="1"/>
            <a:r>
              <a:rPr lang="en-US" altLang="ja-JP" sz="2800"/>
              <a:t>Multicasting/atomic transactions are supported.</a:t>
            </a:r>
          </a:p>
          <a:p>
            <a:pPr eaLnBrk="1" hangingPunct="1"/>
            <a:r>
              <a:rPr lang="en-US" altLang="ja-JP" sz="2800"/>
              <a:t>The maximum throughput</a:t>
            </a:r>
          </a:p>
          <a:p>
            <a:pPr eaLnBrk="1" hangingPunct="1"/>
            <a:endParaRPr lang="en-US" altLang="ja-JP" sz="2800"/>
          </a:p>
          <a:p>
            <a:pPr eaLnBrk="1" hangingPunct="1"/>
            <a:endParaRPr lang="en-US" altLang="ja-JP" sz="2800"/>
          </a:p>
          <a:p>
            <a:pPr eaLnBrk="1" hangingPunct="1"/>
            <a:endParaRPr lang="en-US" altLang="ja-JP" sz="2800"/>
          </a:p>
          <a:p>
            <a:pPr eaLnBrk="1" hangingPunct="1"/>
            <a:endParaRPr lang="en-US" altLang="ja-JP" sz="2800"/>
          </a:p>
          <a:p>
            <a:pPr eaLnBrk="1" hangingPunct="1"/>
            <a:endParaRPr lang="en-US" altLang="ja-JP" sz="2800"/>
          </a:p>
          <a:p>
            <a:pPr eaLnBrk="1" hangingPunct="1"/>
            <a:endParaRPr lang="en-US" altLang="ja-JP" sz="2800"/>
          </a:p>
          <a:p>
            <a:pPr eaLnBrk="1" hangingPunct="1">
              <a:buFontTx/>
              <a:buNone/>
            </a:pPr>
            <a:endParaRPr lang="en-US" altLang="ja-JP" sz="2800"/>
          </a:p>
        </p:txBody>
      </p:sp>
      <p:graphicFrame>
        <p:nvGraphicFramePr>
          <p:cNvPr id="96290" name="Group 34"/>
          <p:cNvGraphicFramePr>
            <a:graphicFrameLocks noGrp="1"/>
          </p:cNvGraphicFramePr>
          <p:nvPr>
            <p:ph sz="half" idx="2"/>
          </p:nvPr>
        </p:nvGraphicFramePr>
        <p:xfrm>
          <a:off x="611187" y="4149080"/>
          <a:ext cx="7921626" cy="2073276"/>
        </p:xfrm>
        <a:graphic>
          <a:graphicData uri="http://schemas.openxmlformats.org/drawingml/2006/table">
            <a:tbl>
              <a:tblPr/>
              <a:tblGrid>
                <a:gridCol w="972777">
                  <a:extLst>
                    <a:ext uri="{9D8B030D-6E8A-4147-A177-3AD203B41FA5}">
                      <a16:colId xmlns:a16="http://schemas.microsoft.com/office/drawing/2014/main" val="20000"/>
                    </a:ext>
                  </a:extLst>
                </a:gridCol>
                <a:gridCol w="1528869">
                  <a:extLst>
                    <a:ext uri="{9D8B030D-6E8A-4147-A177-3AD203B41FA5}">
                      <a16:colId xmlns:a16="http://schemas.microsoft.com/office/drawing/2014/main" val="20001"/>
                    </a:ext>
                  </a:extLst>
                </a:gridCol>
                <a:gridCol w="1666744">
                  <a:extLst>
                    <a:ext uri="{9D8B030D-6E8A-4147-A177-3AD203B41FA5}">
                      <a16:colId xmlns:a16="http://schemas.microsoft.com/office/drawing/2014/main" val="20002"/>
                    </a:ext>
                  </a:extLst>
                </a:gridCol>
                <a:gridCol w="1876618">
                  <a:extLst>
                    <a:ext uri="{9D8B030D-6E8A-4147-A177-3AD203B41FA5}">
                      <a16:colId xmlns:a16="http://schemas.microsoft.com/office/drawing/2014/main" val="20003"/>
                    </a:ext>
                  </a:extLst>
                </a:gridCol>
                <a:gridCol w="1876618">
                  <a:extLst>
                    <a:ext uri="{9D8B030D-6E8A-4147-A177-3AD203B41FA5}">
                      <a16:colId xmlns:a16="http://schemas.microsoft.com/office/drawing/2014/main" val="4256341745"/>
                    </a:ext>
                  </a:extLst>
                </a:gridCol>
              </a:tblGrid>
              <a:tr h="51831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SDR</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DDR</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QDR</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HDR</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31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1X</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4Gbit/s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8Gbit/s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50Gbit/s</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31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4X</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8Gbit/s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16Gbit/s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32Gbit/s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200Gbit/s</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31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12X</a:t>
                      </a:r>
                    </a:p>
                  </a:txBody>
                  <a:tcPr marT="45734" marB="4573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24Gbit/s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48Gbit/s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344488">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67151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023938">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341438">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17986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2558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7130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170238"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96Gbit/s</a:t>
                      </a:r>
                    </a:p>
                  </a:txBody>
                  <a:tcPr marT="45734" marB="457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400Gbit/s</a:t>
                      </a:r>
                    </a:p>
                  </a:txBody>
                  <a:tcPr marT="45734" marB="4573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a:t>Remote DMA (user level) </a:t>
            </a:r>
          </a:p>
        </p:txBody>
      </p:sp>
      <p:sp>
        <p:nvSpPr>
          <p:cNvPr id="11267" name="Rectangle 3"/>
          <p:cNvSpPr>
            <a:spLocks noChangeArrowheads="1"/>
          </p:cNvSpPr>
          <p:nvPr/>
        </p:nvSpPr>
        <p:spPr bwMode="auto">
          <a:xfrm>
            <a:off x="2444750" y="2057400"/>
            <a:ext cx="1746250" cy="2743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268" name="Line 4"/>
          <p:cNvSpPr>
            <a:spLocks noChangeShapeType="1"/>
          </p:cNvSpPr>
          <p:nvPr/>
        </p:nvSpPr>
        <p:spPr bwMode="auto">
          <a:xfrm>
            <a:off x="1447800" y="3276600"/>
            <a:ext cx="3124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 name="Text Box 5"/>
          <p:cNvSpPr txBox="1">
            <a:spLocks noChangeArrowheads="1"/>
          </p:cNvSpPr>
          <p:nvPr/>
        </p:nvSpPr>
        <p:spPr bwMode="auto">
          <a:xfrm>
            <a:off x="1466850" y="2932113"/>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en-US" altLang="ja-JP" i="1"/>
              <a:t>User</a:t>
            </a:r>
          </a:p>
        </p:txBody>
      </p:sp>
      <p:sp>
        <p:nvSpPr>
          <p:cNvPr id="11270" name="Text Box 6"/>
          <p:cNvSpPr txBox="1">
            <a:spLocks noChangeArrowheads="1"/>
          </p:cNvSpPr>
          <p:nvPr/>
        </p:nvSpPr>
        <p:spPr bwMode="auto">
          <a:xfrm>
            <a:off x="1447800" y="3276600"/>
            <a:ext cx="84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r>
              <a:rPr lang="en-US" altLang="ja-JP" i="1"/>
              <a:t>Kernel</a:t>
            </a:r>
          </a:p>
        </p:txBody>
      </p:sp>
      <p:sp>
        <p:nvSpPr>
          <p:cNvPr id="11271" name="Rectangle 7"/>
          <p:cNvSpPr>
            <a:spLocks noChangeArrowheads="1"/>
          </p:cNvSpPr>
          <p:nvPr/>
        </p:nvSpPr>
        <p:spPr bwMode="auto">
          <a:xfrm>
            <a:off x="2438400" y="4953000"/>
            <a:ext cx="1752600" cy="1447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272" name="AutoShape 8"/>
          <p:cNvSpPr>
            <a:spLocks noChangeArrowheads="1"/>
          </p:cNvSpPr>
          <p:nvPr/>
        </p:nvSpPr>
        <p:spPr bwMode="auto">
          <a:xfrm>
            <a:off x="2546350" y="5105400"/>
            <a:ext cx="1524000" cy="3810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Host I/F</a:t>
            </a:r>
          </a:p>
        </p:txBody>
      </p:sp>
      <p:sp>
        <p:nvSpPr>
          <p:cNvPr id="11273" name="AutoShape 9"/>
          <p:cNvSpPr>
            <a:spLocks noChangeArrowheads="1"/>
          </p:cNvSpPr>
          <p:nvPr/>
        </p:nvSpPr>
        <p:spPr bwMode="auto">
          <a:xfrm>
            <a:off x="2551113" y="2209800"/>
            <a:ext cx="1524000" cy="3810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Sender</a:t>
            </a:r>
          </a:p>
        </p:txBody>
      </p:sp>
      <p:sp>
        <p:nvSpPr>
          <p:cNvPr id="11274" name="AutoShape 10"/>
          <p:cNvSpPr>
            <a:spLocks noChangeArrowheads="1"/>
          </p:cNvSpPr>
          <p:nvPr/>
        </p:nvSpPr>
        <p:spPr bwMode="auto">
          <a:xfrm>
            <a:off x="2551113" y="4267200"/>
            <a:ext cx="1524000" cy="381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Buffer</a:t>
            </a:r>
          </a:p>
        </p:txBody>
      </p:sp>
      <p:sp>
        <p:nvSpPr>
          <p:cNvPr id="11275" name="AutoShape 11"/>
          <p:cNvSpPr>
            <a:spLocks noChangeArrowheads="1"/>
          </p:cNvSpPr>
          <p:nvPr/>
        </p:nvSpPr>
        <p:spPr bwMode="auto">
          <a:xfrm>
            <a:off x="2551113" y="2743200"/>
            <a:ext cx="1524000" cy="381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Data Source</a:t>
            </a:r>
          </a:p>
        </p:txBody>
      </p:sp>
      <p:cxnSp>
        <p:nvCxnSpPr>
          <p:cNvPr id="11276" name="AutoShape 12"/>
          <p:cNvCxnSpPr>
            <a:cxnSpLocks noChangeShapeType="1"/>
            <a:stCxn id="11275" idx="3"/>
            <a:endCxn id="11274" idx="3"/>
          </p:cNvCxnSpPr>
          <p:nvPr/>
        </p:nvCxnSpPr>
        <p:spPr bwMode="auto">
          <a:xfrm>
            <a:off x="4075113" y="2933700"/>
            <a:ext cx="1587" cy="1524000"/>
          </a:xfrm>
          <a:prstGeom prst="curvedConnector3">
            <a:avLst>
              <a:gd name="adj1" fmla="val 20400000"/>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77" name="AutoShape 13"/>
          <p:cNvCxnSpPr>
            <a:cxnSpLocks noChangeShapeType="1"/>
            <a:stCxn id="11274" idx="3"/>
            <a:endCxn id="11281" idx="3"/>
          </p:cNvCxnSpPr>
          <p:nvPr/>
        </p:nvCxnSpPr>
        <p:spPr bwMode="auto">
          <a:xfrm flipH="1">
            <a:off x="4067175" y="4457700"/>
            <a:ext cx="7938" cy="1485900"/>
          </a:xfrm>
          <a:prstGeom prst="curvedConnector3">
            <a:avLst>
              <a:gd name="adj1" fmla="val -4200000"/>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78" name="AutoShape 14"/>
          <p:cNvSpPr>
            <a:spLocks noChangeArrowheads="1"/>
          </p:cNvSpPr>
          <p:nvPr/>
        </p:nvSpPr>
        <p:spPr bwMode="auto">
          <a:xfrm>
            <a:off x="2566988" y="3505200"/>
            <a:ext cx="1524000" cy="6096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Kernel</a:t>
            </a:r>
          </a:p>
          <a:p>
            <a:pPr algn="ctr" eaLnBrk="1" hangingPunct="1"/>
            <a:r>
              <a:rPr lang="en-US" altLang="ja-JP"/>
              <a:t>Agent</a:t>
            </a:r>
          </a:p>
        </p:txBody>
      </p:sp>
      <p:cxnSp>
        <p:nvCxnSpPr>
          <p:cNvPr id="11279" name="AutoShape 15"/>
          <p:cNvCxnSpPr>
            <a:cxnSpLocks noChangeShapeType="1"/>
            <a:stCxn id="11273" idx="1"/>
            <a:endCxn id="11278" idx="1"/>
          </p:cNvCxnSpPr>
          <p:nvPr/>
        </p:nvCxnSpPr>
        <p:spPr bwMode="auto">
          <a:xfrm rot="10800000" flipH="1" flipV="1">
            <a:off x="2551113" y="2400300"/>
            <a:ext cx="15875" cy="1409700"/>
          </a:xfrm>
          <a:prstGeom prst="curvedConnector3">
            <a:avLst>
              <a:gd name="adj1" fmla="val -1440000"/>
            </a:avLst>
          </a:prstGeom>
          <a:noFill/>
          <a:ln w="57150">
            <a:solidFill>
              <a:schemeClr val="tx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80" name="AutoShape 16"/>
          <p:cNvCxnSpPr>
            <a:cxnSpLocks noChangeShapeType="1"/>
            <a:stCxn id="11278" idx="1"/>
            <a:endCxn id="11272" idx="1"/>
          </p:cNvCxnSpPr>
          <p:nvPr/>
        </p:nvCxnSpPr>
        <p:spPr bwMode="auto">
          <a:xfrm rot="10800000" flipV="1">
            <a:off x="2546350" y="3810000"/>
            <a:ext cx="20638" cy="1485900"/>
          </a:xfrm>
          <a:prstGeom prst="curvedConnector3">
            <a:avLst>
              <a:gd name="adj1" fmla="val 1207694"/>
            </a:avLst>
          </a:prstGeom>
          <a:noFill/>
          <a:ln w="57150">
            <a:solidFill>
              <a:schemeClr val="tx2"/>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81" name="AutoShape 17"/>
          <p:cNvSpPr>
            <a:spLocks noChangeArrowheads="1"/>
          </p:cNvSpPr>
          <p:nvPr/>
        </p:nvSpPr>
        <p:spPr bwMode="auto">
          <a:xfrm>
            <a:off x="2543175" y="5638800"/>
            <a:ext cx="1524000" cy="6096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Protocol</a:t>
            </a:r>
          </a:p>
          <a:p>
            <a:pPr algn="ctr" eaLnBrk="1" hangingPunct="1"/>
            <a:r>
              <a:rPr lang="en-US" altLang="ja-JP"/>
              <a:t>Engine</a:t>
            </a:r>
          </a:p>
        </p:txBody>
      </p:sp>
      <p:sp>
        <p:nvSpPr>
          <p:cNvPr id="11282" name="Rectangle 18"/>
          <p:cNvSpPr>
            <a:spLocks noChangeArrowheads="1"/>
          </p:cNvSpPr>
          <p:nvPr/>
        </p:nvSpPr>
        <p:spPr bwMode="auto">
          <a:xfrm>
            <a:off x="2438400" y="1676400"/>
            <a:ext cx="1339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i="1"/>
              <a:t>Local Node</a:t>
            </a:r>
          </a:p>
        </p:txBody>
      </p:sp>
      <p:sp>
        <p:nvSpPr>
          <p:cNvPr id="11283" name="Rectangle 19"/>
          <p:cNvSpPr>
            <a:spLocks noChangeArrowheads="1"/>
          </p:cNvSpPr>
          <p:nvPr/>
        </p:nvSpPr>
        <p:spPr bwMode="auto">
          <a:xfrm>
            <a:off x="2438400" y="6400800"/>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i="1"/>
              <a:t>Network Interface</a:t>
            </a:r>
          </a:p>
        </p:txBody>
      </p:sp>
      <p:sp>
        <p:nvSpPr>
          <p:cNvPr id="11284" name="Rectangle 20"/>
          <p:cNvSpPr>
            <a:spLocks noChangeArrowheads="1"/>
          </p:cNvSpPr>
          <p:nvPr/>
        </p:nvSpPr>
        <p:spPr bwMode="auto">
          <a:xfrm>
            <a:off x="6483350" y="2057400"/>
            <a:ext cx="1746250" cy="27432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285" name="Line 21"/>
          <p:cNvSpPr>
            <a:spLocks noChangeShapeType="1"/>
          </p:cNvSpPr>
          <p:nvPr/>
        </p:nvSpPr>
        <p:spPr bwMode="auto">
          <a:xfrm>
            <a:off x="6096000" y="3276600"/>
            <a:ext cx="25146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6" name="Rectangle 22"/>
          <p:cNvSpPr>
            <a:spLocks noChangeArrowheads="1"/>
          </p:cNvSpPr>
          <p:nvPr/>
        </p:nvSpPr>
        <p:spPr bwMode="auto">
          <a:xfrm>
            <a:off x="6477000" y="4953000"/>
            <a:ext cx="1752600" cy="1447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287" name="AutoShape 23"/>
          <p:cNvSpPr>
            <a:spLocks noChangeArrowheads="1"/>
          </p:cNvSpPr>
          <p:nvPr/>
        </p:nvSpPr>
        <p:spPr bwMode="auto">
          <a:xfrm>
            <a:off x="6584950" y="5105400"/>
            <a:ext cx="1524000" cy="3810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11288" name="AutoShape 24"/>
          <p:cNvSpPr>
            <a:spLocks noChangeArrowheads="1"/>
          </p:cNvSpPr>
          <p:nvPr/>
        </p:nvSpPr>
        <p:spPr bwMode="auto">
          <a:xfrm>
            <a:off x="6589713" y="2209800"/>
            <a:ext cx="1524000" cy="3810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11289" name="AutoShape 25"/>
          <p:cNvSpPr>
            <a:spLocks noChangeArrowheads="1"/>
          </p:cNvSpPr>
          <p:nvPr/>
        </p:nvSpPr>
        <p:spPr bwMode="auto">
          <a:xfrm>
            <a:off x="6589713" y="4267200"/>
            <a:ext cx="1524000" cy="381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Buffer</a:t>
            </a:r>
          </a:p>
        </p:txBody>
      </p:sp>
      <p:sp>
        <p:nvSpPr>
          <p:cNvPr id="11290" name="AutoShape 26"/>
          <p:cNvSpPr>
            <a:spLocks noChangeArrowheads="1"/>
          </p:cNvSpPr>
          <p:nvPr/>
        </p:nvSpPr>
        <p:spPr bwMode="auto">
          <a:xfrm>
            <a:off x="6589713" y="2743200"/>
            <a:ext cx="1524000" cy="381000"/>
          </a:xfrm>
          <a:prstGeom prst="roundRect">
            <a:avLst>
              <a:gd name="adj" fmla="val 16667"/>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Data Sink</a:t>
            </a:r>
          </a:p>
        </p:txBody>
      </p:sp>
      <p:sp>
        <p:nvSpPr>
          <p:cNvPr id="11291" name="AutoShape 27"/>
          <p:cNvSpPr>
            <a:spLocks noChangeArrowheads="1"/>
          </p:cNvSpPr>
          <p:nvPr/>
        </p:nvSpPr>
        <p:spPr bwMode="auto">
          <a:xfrm>
            <a:off x="6605588" y="3505200"/>
            <a:ext cx="1524000" cy="6096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11292" name="AutoShape 28"/>
          <p:cNvSpPr>
            <a:spLocks noChangeArrowheads="1"/>
          </p:cNvSpPr>
          <p:nvPr/>
        </p:nvSpPr>
        <p:spPr bwMode="auto">
          <a:xfrm>
            <a:off x="6581775" y="5638800"/>
            <a:ext cx="1524000" cy="609600"/>
          </a:xfrm>
          <a:prstGeom prst="roundRect">
            <a:avLst>
              <a:gd name="adj" fmla="val 16667"/>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Protocol</a:t>
            </a:r>
          </a:p>
          <a:p>
            <a:pPr algn="ctr" eaLnBrk="1" hangingPunct="1"/>
            <a:r>
              <a:rPr lang="en-US" altLang="ja-JP"/>
              <a:t>Engine</a:t>
            </a:r>
          </a:p>
        </p:txBody>
      </p:sp>
      <p:sp>
        <p:nvSpPr>
          <p:cNvPr id="11293" name="Rectangle 29"/>
          <p:cNvSpPr>
            <a:spLocks noChangeArrowheads="1"/>
          </p:cNvSpPr>
          <p:nvPr/>
        </p:nvSpPr>
        <p:spPr bwMode="auto">
          <a:xfrm>
            <a:off x="6477000" y="1676400"/>
            <a:ext cx="159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i="1"/>
              <a:t>Remote Node</a:t>
            </a:r>
          </a:p>
        </p:txBody>
      </p:sp>
      <p:sp>
        <p:nvSpPr>
          <p:cNvPr id="11294" name="Rectangle 30"/>
          <p:cNvSpPr>
            <a:spLocks noChangeArrowheads="1"/>
          </p:cNvSpPr>
          <p:nvPr/>
        </p:nvSpPr>
        <p:spPr bwMode="auto">
          <a:xfrm>
            <a:off x="6477000" y="6400800"/>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i="1"/>
              <a:t>Network Interface</a:t>
            </a:r>
          </a:p>
        </p:txBody>
      </p:sp>
      <p:cxnSp>
        <p:nvCxnSpPr>
          <p:cNvPr id="97311" name="AutoShape 31"/>
          <p:cNvCxnSpPr>
            <a:cxnSpLocks noChangeShapeType="1"/>
          </p:cNvCxnSpPr>
          <p:nvPr/>
        </p:nvCxnSpPr>
        <p:spPr bwMode="auto">
          <a:xfrm flipH="1">
            <a:off x="4067175" y="2933700"/>
            <a:ext cx="7938" cy="3009900"/>
          </a:xfrm>
          <a:prstGeom prst="bentConnector3">
            <a:avLst>
              <a:gd name="adj1" fmla="val -8880000"/>
            </a:avLst>
          </a:prstGeom>
          <a:noFill/>
          <a:ln w="76200">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312" name="Line 32"/>
          <p:cNvSpPr>
            <a:spLocks noChangeShapeType="1"/>
          </p:cNvSpPr>
          <p:nvPr/>
        </p:nvSpPr>
        <p:spPr bwMode="auto">
          <a:xfrm>
            <a:off x="4062413" y="6096000"/>
            <a:ext cx="2514600"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97313" name="AutoShape 33"/>
          <p:cNvCxnSpPr>
            <a:cxnSpLocks noChangeShapeType="1"/>
          </p:cNvCxnSpPr>
          <p:nvPr/>
        </p:nvCxnSpPr>
        <p:spPr bwMode="auto">
          <a:xfrm flipV="1">
            <a:off x="8105775" y="2933700"/>
            <a:ext cx="7938" cy="3009900"/>
          </a:xfrm>
          <a:prstGeom prst="bentConnector3">
            <a:avLst>
              <a:gd name="adj1" fmla="val 9340000"/>
            </a:avLst>
          </a:prstGeom>
          <a:noFill/>
          <a:ln w="76200">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98" name="AutoShape 34"/>
          <p:cNvSpPr>
            <a:spLocks noChangeArrowheads="1"/>
          </p:cNvSpPr>
          <p:nvPr/>
        </p:nvSpPr>
        <p:spPr bwMode="auto">
          <a:xfrm>
            <a:off x="533400" y="1828800"/>
            <a:ext cx="1447800" cy="381000"/>
          </a:xfrm>
          <a:prstGeom prst="wedgeRectCallout">
            <a:avLst>
              <a:gd name="adj1" fmla="val 72370"/>
              <a:gd name="adj2" fmla="val 216250"/>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solidFill>
                  <a:schemeClr val="bg1"/>
                </a:solidFill>
              </a:rPr>
              <a:t>System Call</a:t>
            </a:r>
          </a:p>
        </p:txBody>
      </p:sp>
      <p:cxnSp>
        <p:nvCxnSpPr>
          <p:cNvPr id="11299" name="AutoShape 35"/>
          <p:cNvCxnSpPr>
            <a:cxnSpLocks noChangeShapeType="1"/>
            <a:stCxn id="11292" idx="3"/>
            <a:endCxn id="11289" idx="3"/>
          </p:cNvCxnSpPr>
          <p:nvPr/>
        </p:nvCxnSpPr>
        <p:spPr bwMode="auto">
          <a:xfrm flipV="1">
            <a:off x="8105775" y="4457700"/>
            <a:ext cx="7938" cy="1485900"/>
          </a:xfrm>
          <a:prstGeom prst="curvedConnector3">
            <a:avLst>
              <a:gd name="adj1" fmla="val 2980000"/>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00" name="AutoShape 36"/>
          <p:cNvCxnSpPr>
            <a:cxnSpLocks noChangeShapeType="1"/>
            <a:stCxn id="11289" idx="3"/>
            <a:endCxn id="11290" idx="3"/>
          </p:cNvCxnSpPr>
          <p:nvPr/>
        </p:nvCxnSpPr>
        <p:spPr bwMode="auto">
          <a:xfrm flipV="1">
            <a:off x="8113713" y="2933700"/>
            <a:ext cx="1587" cy="1524000"/>
          </a:xfrm>
          <a:prstGeom prst="curvedConnector3">
            <a:avLst>
              <a:gd name="adj1" fmla="val 14400000"/>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01" name="Line 37"/>
          <p:cNvSpPr>
            <a:spLocks noChangeShapeType="1"/>
          </p:cNvSpPr>
          <p:nvPr/>
        </p:nvSpPr>
        <p:spPr bwMode="auto">
          <a:xfrm>
            <a:off x="4062413" y="6019800"/>
            <a:ext cx="2514600" cy="0"/>
          </a:xfrm>
          <a:prstGeom prst="line">
            <a:avLst/>
          </a:prstGeom>
          <a:noFill/>
          <a:ln w="5715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318" name="Text Box 38"/>
          <p:cNvSpPr txBox="1">
            <a:spLocks noChangeArrowheads="1"/>
          </p:cNvSpPr>
          <p:nvPr/>
        </p:nvSpPr>
        <p:spPr bwMode="auto">
          <a:xfrm>
            <a:off x="4648200" y="4170363"/>
            <a:ext cx="1252538" cy="519112"/>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2800" b="1" i="1">
                <a:solidFill>
                  <a:schemeClr val="bg1"/>
                </a:solidFill>
              </a:rPr>
              <a:t>RDMA</a:t>
            </a:r>
          </a:p>
        </p:txBody>
      </p:sp>
      <p:cxnSp>
        <p:nvCxnSpPr>
          <p:cNvPr id="97319" name="AutoShape 39"/>
          <p:cNvCxnSpPr>
            <a:cxnSpLocks noChangeShapeType="1"/>
          </p:cNvCxnSpPr>
          <p:nvPr/>
        </p:nvCxnSpPr>
        <p:spPr bwMode="auto">
          <a:xfrm rot="10800000" flipV="1">
            <a:off x="2546350" y="2400300"/>
            <a:ext cx="4763" cy="2895600"/>
          </a:xfrm>
          <a:prstGeom prst="bentConnector3">
            <a:avLst>
              <a:gd name="adj1" fmla="val 27633333"/>
            </a:avLst>
          </a:prstGeom>
          <a:noFill/>
          <a:ln w="76200">
            <a:solidFill>
              <a:srgbClr val="FF330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320" name="Text Box 40"/>
          <p:cNvSpPr txBox="1">
            <a:spLocks noChangeArrowheads="1"/>
          </p:cNvSpPr>
          <p:nvPr/>
        </p:nvSpPr>
        <p:spPr bwMode="auto">
          <a:xfrm>
            <a:off x="304800" y="3886200"/>
            <a:ext cx="1095375" cy="946150"/>
          </a:xfrm>
          <a:prstGeom prst="rect">
            <a:avLst/>
          </a:pr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2800" b="1" i="1">
                <a:solidFill>
                  <a:schemeClr val="bg1"/>
                </a:solidFill>
              </a:rPr>
              <a:t>User</a:t>
            </a:r>
          </a:p>
          <a:p>
            <a:pPr algn="ctr" eaLnBrk="1" hangingPunct="1"/>
            <a:r>
              <a:rPr lang="en-US" altLang="ja-JP" sz="2800" b="1" i="1">
                <a:solidFill>
                  <a:schemeClr val="bg1"/>
                </a:solidFill>
              </a:rPr>
              <a:t>Level</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7313"/>
                                        </p:tgtEl>
                                        <p:attrNameLst>
                                          <p:attrName>style.visibility</p:attrName>
                                        </p:attrNameLst>
                                      </p:cBhvr>
                                      <p:to>
                                        <p:strVal val="visible"/>
                                      </p:to>
                                    </p:set>
                                    <p:animEffect transition="in" filter="fade">
                                      <p:cBhvr>
                                        <p:cTn id="7" dur="500"/>
                                        <p:tgtEl>
                                          <p:spTgt spid="973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7312"/>
                                        </p:tgtEl>
                                        <p:attrNameLst>
                                          <p:attrName>style.visibility</p:attrName>
                                        </p:attrNameLst>
                                      </p:cBhvr>
                                      <p:to>
                                        <p:strVal val="visible"/>
                                      </p:to>
                                    </p:set>
                                    <p:animEffect transition="in" filter="fade">
                                      <p:cBhvr>
                                        <p:cTn id="10" dur="500"/>
                                        <p:tgtEl>
                                          <p:spTgt spid="97312"/>
                                        </p:tgtEl>
                                      </p:cBhvr>
                                    </p:animEffect>
                                  </p:childTnLst>
                                </p:cTn>
                              </p:par>
                              <p:par>
                                <p:cTn id="11" presetID="10" presetClass="entr" presetSubtype="0" fill="hold" nodeType="withEffect">
                                  <p:stCondLst>
                                    <p:cond delay="0"/>
                                  </p:stCondLst>
                                  <p:childTnLst>
                                    <p:set>
                                      <p:cBhvr>
                                        <p:cTn id="12" dur="1" fill="hold">
                                          <p:stCondLst>
                                            <p:cond delay="0"/>
                                          </p:stCondLst>
                                        </p:cTn>
                                        <p:tgtEl>
                                          <p:spTgt spid="97311"/>
                                        </p:tgtEl>
                                        <p:attrNameLst>
                                          <p:attrName>style.visibility</p:attrName>
                                        </p:attrNameLst>
                                      </p:cBhvr>
                                      <p:to>
                                        <p:strVal val="visible"/>
                                      </p:to>
                                    </p:set>
                                    <p:animEffect transition="in" filter="fade">
                                      <p:cBhvr>
                                        <p:cTn id="13" dur="500"/>
                                        <p:tgtEl>
                                          <p:spTgt spid="973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7318"/>
                                        </p:tgtEl>
                                        <p:attrNameLst>
                                          <p:attrName>style.visibility</p:attrName>
                                        </p:attrNameLst>
                                      </p:cBhvr>
                                      <p:to>
                                        <p:strVal val="visible"/>
                                      </p:to>
                                    </p:set>
                                    <p:animEffect transition="in" filter="fade">
                                      <p:cBhvr>
                                        <p:cTn id="16" dur="500"/>
                                        <p:tgtEl>
                                          <p:spTgt spid="97318"/>
                                        </p:tgtEl>
                                      </p:cBhvr>
                                    </p:animEffect>
                                  </p:childTnLst>
                                </p:cTn>
                              </p:par>
                              <p:par>
                                <p:cTn id="17" presetID="10" presetClass="entr" presetSubtype="0" fill="hold" nodeType="withEffect">
                                  <p:stCondLst>
                                    <p:cond delay="0"/>
                                  </p:stCondLst>
                                  <p:childTnLst>
                                    <p:set>
                                      <p:cBhvr>
                                        <p:cTn id="18" dur="1" fill="hold">
                                          <p:stCondLst>
                                            <p:cond delay="0"/>
                                          </p:stCondLst>
                                        </p:cTn>
                                        <p:tgtEl>
                                          <p:spTgt spid="97319"/>
                                        </p:tgtEl>
                                        <p:attrNameLst>
                                          <p:attrName>style.visibility</p:attrName>
                                        </p:attrNameLst>
                                      </p:cBhvr>
                                      <p:to>
                                        <p:strVal val="visible"/>
                                      </p:to>
                                    </p:set>
                                    <p:animEffect transition="in" filter="fade">
                                      <p:cBhvr>
                                        <p:cTn id="19" dur="500"/>
                                        <p:tgtEl>
                                          <p:spTgt spid="973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7320"/>
                                        </p:tgtEl>
                                        <p:attrNameLst>
                                          <p:attrName>style.visibility</p:attrName>
                                        </p:attrNameLst>
                                      </p:cBhvr>
                                      <p:to>
                                        <p:strVal val="visible"/>
                                      </p:to>
                                    </p:set>
                                    <p:animEffect transition="in" filter="fade">
                                      <p:cBhvr>
                                        <p:cTn id="22" dur="500"/>
                                        <p:tgtEl>
                                          <p:spTgt spid="97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12" grpId="0" animBg="1"/>
      <p:bldP spid="97318" grpId="0" animBg="1"/>
      <p:bldP spid="973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ja-JP" b="1"/>
              <a:t>RHiNET Cluster</a:t>
            </a:r>
          </a:p>
        </p:txBody>
      </p:sp>
      <p:sp>
        <p:nvSpPr>
          <p:cNvPr id="99331" name="Text Box 3"/>
          <p:cNvSpPr txBox="1">
            <a:spLocks noChangeArrowheads="1"/>
          </p:cNvSpPr>
          <p:nvPr/>
        </p:nvSpPr>
        <p:spPr bwMode="auto">
          <a:xfrm>
            <a:off x="5376863" y="1700213"/>
            <a:ext cx="291941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altLang="ja-JP">
                <a:effectLst>
                  <a:outerShdw blurRad="38100" dist="38100" dir="2700000" algn="tl">
                    <a:srgbClr val="C0C0C0"/>
                  </a:outerShdw>
                </a:effectLst>
                <a:latin typeface="Tahoma" panose="020B0604030504040204" pitchFamily="34" charset="0"/>
              </a:rPr>
              <a:t>Node</a:t>
            </a:r>
          </a:p>
          <a:p>
            <a:pPr eaLnBrk="1" hangingPunct="1">
              <a:defRPr/>
            </a:pPr>
            <a:r>
              <a:rPr lang="en-US" altLang="ja-JP">
                <a:effectLst>
                  <a:outerShdw blurRad="38100" dist="38100" dir="2700000" algn="tl">
                    <a:srgbClr val="C0C0C0"/>
                  </a:outerShdw>
                </a:effectLst>
                <a:latin typeface="Tahoma" panose="020B0604030504040204" pitchFamily="34" charset="0"/>
              </a:rPr>
              <a:t>  CPU: Pentium III 933MHz</a:t>
            </a:r>
          </a:p>
          <a:p>
            <a:pPr eaLnBrk="1" hangingPunct="1">
              <a:defRPr/>
            </a:pPr>
            <a:r>
              <a:rPr lang="en-US" altLang="ja-JP">
                <a:effectLst>
                  <a:outerShdw blurRad="38100" dist="38100" dir="2700000" algn="tl">
                    <a:srgbClr val="C0C0C0"/>
                  </a:outerShdw>
                </a:effectLst>
                <a:latin typeface="Tahoma" panose="020B0604030504040204" pitchFamily="34" charset="0"/>
              </a:rPr>
              <a:t>  Memory: 1Gbyte</a:t>
            </a:r>
          </a:p>
          <a:p>
            <a:pPr eaLnBrk="1" hangingPunct="1">
              <a:defRPr/>
            </a:pPr>
            <a:r>
              <a:rPr lang="en-US" altLang="ja-JP">
                <a:effectLst>
                  <a:outerShdw blurRad="38100" dist="38100" dir="2700000" algn="tl">
                    <a:srgbClr val="C0C0C0"/>
                  </a:outerShdw>
                </a:effectLst>
                <a:latin typeface="Tahoma" panose="020B0604030504040204" pitchFamily="34" charset="0"/>
              </a:rPr>
              <a:t>  PCI bus: 64bit/66MHz</a:t>
            </a:r>
          </a:p>
          <a:p>
            <a:pPr eaLnBrk="1" hangingPunct="1">
              <a:defRPr/>
            </a:pPr>
            <a:r>
              <a:rPr lang="en-US" altLang="ja-JP">
                <a:effectLst>
                  <a:outerShdw blurRad="38100" dist="38100" dir="2700000" algn="tl">
                    <a:srgbClr val="C0C0C0"/>
                  </a:outerShdw>
                </a:effectLst>
                <a:latin typeface="Tahoma" panose="020B0604030504040204" pitchFamily="34" charset="0"/>
              </a:rPr>
              <a:t>  OS: Linux kernel 2.4.18</a:t>
            </a:r>
          </a:p>
          <a:p>
            <a:pPr eaLnBrk="1" hangingPunct="1">
              <a:defRPr/>
            </a:pPr>
            <a:r>
              <a:rPr lang="en-US" altLang="ja-JP">
                <a:effectLst>
                  <a:outerShdw blurRad="38100" dist="38100" dir="2700000" algn="tl">
                    <a:srgbClr val="C0C0C0"/>
                  </a:outerShdw>
                </a:effectLst>
                <a:latin typeface="Tahoma" panose="020B0604030504040204" pitchFamily="34" charset="0"/>
              </a:rPr>
              <a:t>  SCore: version 5.0.1</a:t>
            </a:r>
          </a:p>
        </p:txBody>
      </p:sp>
      <p:sp>
        <p:nvSpPr>
          <p:cNvPr id="99332" name="Text Box 4"/>
          <p:cNvSpPr txBox="1">
            <a:spLocks noChangeArrowheads="1"/>
          </p:cNvSpPr>
          <p:nvPr/>
        </p:nvSpPr>
        <p:spPr bwMode="auto">
          <a:xfrm>
            <a:off x="1112838" y="5229225"/>
            <a:ext cx="3467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defRPr/>
            </a:pPr>
            <a:r>
              <a:rPr lang="en-US" altLang="ja-JP" sz="2400">
                <a:effectLst>
                  <a:outerShdw blurRad="38100" dist="38100" dir="2700000" algn="tl">
                    <a:srgbClr val="C0C0C0"/>
                  </a:outerShdw>
                </a:effectLst>
                <a:latin typeface="Tahoma" panose="020B0604030504040204" pitchFamily="34" charset="0"/>
              </a:rPr>
              <a:t>RHiNET-2 with 64 nodes</a:t>
            </a:r>
          </a:p>
        </p:txBody>
      </p:sp>
      <p:sp>
        <p:nvSpPr>
          <p:cNvPr id="99333" name="Rectangle 5"/>
          <p:cNvSpPr>
            <a:spLocks noChangeArrowheads="1"/>
          </p:cNvSpPr>
          <p:nvPr/>
        </p:nvSpPr>
        <p:spPr bwMode="auto">
          <a:xfrm>
            <a:off x="1908175" y="5734050"/>
            <a:ext cx="3168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altLang="ja-JP" dirty="0">
                <a:effectLst>
                  <a:outerShdw blurRad="38100" dist="38100" dir="2700000" algn="tl">
                    <a:srgbClr val="C0C0C0"/>
                  </a:outerShdw>
                </a:effectLst>
                <a:latin typeface="Tahoma" panose="020B0604030504040204" pitchFamily="34" charset="0"/>
              </a:rPr>
              <a:t>Network</a:t>
            </a:r>
          </a:p>
          <a:p>
            <a:pPr eaLnBrk="1" hangingPunct="1">
              <a:defRPr/>
            </a:pPr>
            <a:r>
              <a:rPr lang="en-US" altLang="ja-JP" dirty="0">
                <a:effectLst>
                  <a:outerShdw blurRad="38100" dist="38100" dir="2700000" algn="tl">
                    <a:srgbClr val="C0C0C0"/>
                  </a:outerShdw>
                </a:effectLst>
                <a:latin typeface="Tahoma" panose="020B0604030504040204" pitchFamily="34" charset="0"/>
              </a:rPr>
              <a:t>Optical</a:t>
            </a:r>
          </a:p>
        </p:txBody>
      </p:sp>
      <p:pic>
        <p:nvPicPr>
          <p:cNvPr id="13318" name="Picture 6" descr="図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1736725"/>
            <a:ext cx="4511675" cy="338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7" descr="図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725" y="3616325"/>
            <a:ext cx="3498850" cy="262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a:t>What is WSC? </a:t>
            </a:r>
          </a:p>
        </p:txBody>
      </p:sp>
      <p:sp>
        <p:nvSpPr>
          <p:cNvPr id="14339" name="Rectangle 3"/>
          <p:cNvSpPr>
            <a:spLocks noGrp="1" noChangeArrowheads="1"/>
          </p:cNvSpPr>
          <p:nvPr>
            <p:ph type="body" idx="1"/>
          </p:nvPr>
        </p:nvSpPr>
        <p:spPr/>
        <p:txBody>
          <a:bodyPr/>
          <a:lstStyle/>
          <a:p>
            <a:pPr eaLnBrk="1" hangingPunct="1"/>
            <a:r>
              <a:rPr lang="en-US" altLang="ja-JP" sz="2800" dirty="0"/>
              <a:t>WSC (Warehouse Scale Computing)</a:t>
            </a:r>
          </a:p>
          <a:p>
            <a:pPr lvl="1" eaLnBrk="1" hangingPunct="1"/>
            <a:r>
              <a:rPr lang="en-US" altLang="ja-JP" sz="2400" dirty="0"/>
              <a:t>Google, Amazon, Yahoo,.. etc.</a:t>
            </a:r>
          </a:p>
          <a:p>
            <a:pPr lvl="1" eaLnBrk="1" hangingPunct="1"/>
            <a:r>
              <a:rPr lang="en-US" altLang="ja-JP" sz="2400" dirty="0"/>
              <a:t>A Large cluster with more than 50000 nodes</a:t>
            </a:r>
          </a:p>
          <a:p>
            <a:pPr lvl="1" eaLnBrk="1" hangingPunct="1"/>
            <a:r>
              <a:rPr lang="en-US" altLang="ja-JP" sz="2400" dirty="0"/>
              <a:t>It consisted of economical components</a:t>
            </a:r>
          </a:p>
          <a:p>
            <a:pPr lvl="2"/>
            <a:r>
              <a:rPr lang="en-US" altLang="ja-JP" sz="2000" dirty="0"/>
              <a:t>Dedicated parts can be used.</a:t>
            </a:r>
          </a:p>
          <a:p>
            <a:pPr lvl="1" eaLnBrk="1" hangingPunct="1"/>
            <a:r>
              <a:rPr lang="en-US" altLang="ja-JP" sz="2400" dirty="0"/>
              <a:t>Reliability is kept by redundant structures and software.</a:t>
            </a:r>
          </a:p>
          <a:p>
            <a:pPr lvl="1" eaLnBrk="1" hangingPunct="1"/>
            <a:r>
              <a:rPr lang="en-US" altLang="ja-JP" sz="2400" dirty="0"/>
              <a:t>Power Supply and Cooling System are important design factor</a:t>
            </a:r>
          </a:p>
          <a:p>
            <a:pPr eaLnBrk="1" hangingPunct="1"/>
            <a:r>
              <a:rPr lang="en-US" altLang="ja-JP" sz="2800" dirty="0"/>
              <a:t>Cloud Computing is supported with such WSCs.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Message Passing Model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No shared memory</a:t>
            </a:r>
          </a:p>
          <a:p>
            <a:r>
              <a:rPr lang="en-US" altLang="ja-JP" dirty="0"/>
              <a:t>Easy to be implemented in any parallel machines</a:t>
            </a:r>
          </a:p>
          <a:p>
            <a:r>
              <a:rPr kumimoji="1" lang="en-US" altLang="ja-JP" dirty="0"/>
              <a:t>Popularly used for PC Clusters</a:t>
            </a:r>
          </a:p>
          <a:p>
            <a:r>
              <a:rPr lang="en-US" altLang="ja-JP" dirty="0"/>
              <a:t>Today, we focus on MPI.</a:t>
            </a:r>
            <a:endParaRPr kumimoji="1" lang="ja-JP" altLang="en-US" dirty="0"/>
          </a:p>
        </p:txBody>
      </p:sp>
    </p:spTree>
    <p:extLst>
      <p:ext uri="{BB962C8B-B14F-4D97-AF65-F5344CB8AC3E}">
        <p14:creationId xmlns:p14="http://schemas.microsoft.com/office/powerpoint/2010/main" val="288429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ja-JP"/>
              <a:t>Message passing</a:t>
            </a:r>
            <a:br>
              <a:rPr lang="en-US" altLang="ja-JP"/>
            </a:br>
            <a:r>
              <a:rPr lang="ja-JP" altLang="en-US"/>
              <a:t>（</a:t>
            </a:r>
            <a:r>
              <a:rPr lang="en-US" altLang="ja-JP"/>
              <a:t>Blocking: randezvous</a:t>
            </a:r>
            <a:r>
              <a:rPr lang="ja-JP" altLang="en-US"/>
              <a:t>）</a:t>
            </a:r>
          </a:p>
        </p:txBody>
      </p:sp>
      <p:grpSp>
        <p:nvGrpSpPr>
          <p:cNvPr id="39961" name="Group 25"/>
          <p:cNvGrpSpPr>
            <a:grpSpLocks/>
          </p:cNvGrpSpPr>
          <p:nvPr/>
        </p:nvGrpSpPr>
        <p:grpSpPr bwMode="auto">
          <a:xfrm>
            <a:off x="1752600" y="3810000"/>
            <a:ext cx="1676400" cy="1828800"/>
            <a:chOff x="1104" y="2400"/>
            <a:chExt cx="1056" cy="1152"/>
          </a:xfrm>
        </p:grpSpPr>
        <p:sp>
          <p:nvSpPr>
            <p:cNvPr id="39942" name="Line 6"/>
            <p:cNvSpPr>
              <a:spLocks noChangeShapeType="1"/>
            </p:cNvSpPr>
            <p:nvPr/>
          </p:nvSpPr>
          <p:spPr bwMode="auto">
            <a:xfrm>
              <a:off x="2160" y="2400"/>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43" name="Line 7"/>
            <p:cNvSpPr>
              <a:spLocks noChangeShapeType="1"/>
            </p:cNvSpPr>
            <p:nvPr/>
          </p:nvSpPr>
          <p:spPr bwMode="auto">
            <a:xfrm>
              <a:off x="1104" y="2448"/>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9957" name="Group 21"/>
          <p:cNvGrpSpPr>
            <a:grpSpLocks/>
          </p:cNvGrpSpPr>
          <p:nvPr/>
        </p:nvGrpSpPr>
        <p:grpSpPr bwMode="auto">
          <a:xfrm>
            <a:off x="1524000" y="1752600"/>
            <a:ext cx="628650" cy="2127250"/>
            <a:chOff x="960" y="1104"/>
            <a:chExt cx="396" cy="1340"/>
          </a:xfrm>
        </p:grpSpPr>
        <p:sp>
          <p:nvSpPr>
            <p:cNvPr id="39941" name="Line 5"/>
            <p:cNvSpPr>
              <a:spLocks noChangeShapeType="1"/>
            </p:cNvSpPr>
            <p:nvPr/>
          </p:nvSpPr>
          <p:spPr bwMode="auto">
            <a:xfrm>
              <a:off x="1104"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45" name="Text Box 9"/>
            <p:cNvSpPr txBox="1">
              <a:spLocks noChangeArrowheads="1"/>
            </p:cNvSpPr>
            <p:nvPr/>
          </p:nvSpPr>
          <p:spPr bwMode="auto">
            <a:xfrm>
              <a:off x="960" y="2208"/>
              <a:ext cx="396" cy="236"/>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imes New Roman" panose="02020603050405020304" pitchFamily="18" charset="0"/>
                </a:rPr>
                <a:t>Send</a:t>
              </a:r>
            </a:p>
          </p:txBody>
        </p:sp>
      </p:grpSp>
      <p:grpSp>
        <p:nvGrpSpPr>
          <p:cNvPr id="39958" name="Group 22"/>
          <p:cNvGrpSpPr>
            <a:grpSpLocks/>
          </p:cNvGrpSpPr>
          <p:nvPr/>
        </p:nvGrpSpPr>
        <p:grpSpPr bwMode="auto">
          <a:xfrm>
            <a:off x="3124200" y="1752600"/>
            <a:ext cx="715963" cy="2065338"/>
            <a:chOff x="1968" y="1104"/>
            <a:chExt cx="451" cy="1301"/>
          </a:xfrm>
        </p:grpSpPr>
        <p:sp>
          <p:nvSpPr>
            <p:cNvPr id="39944" name="Line 8"/>
            <p:cNvSpPr>
              <a:spLocks noChangeShapeType="1"/>
            </p:cNvSpPr>
            <p:nvPr/>
          </p:nvSpPr>
          <p:spPr bwMode="auto">
            <a:xfrm>
              <a:off x="2160"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46" name="Text Box 10"/>
            <p:cNvSpPr txBox="1">
              <a:spLocks noChangeArrowheads="1"/>
            </p:cNvSpPr>
            <p:nvPr/>
          </p:nvSpPr>
          <p:spPr bwMode="auto">
            <a:xfrm>
              <a:off x="1968" y="2208"/>
              <a:ext cx="451" cy="19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anose="02020603050405020304" pitchFamily="18" charset="0"/>
                </a:rPr>
                <a:t>Receive</a:t>
              </a:r>
            </a:p>
          </p:txBody>
        </p:sp>
      </p:grpSp>
      <p:sp>
        <p:nvSpPr>
          <p:cNvPr id="39947" name="Line 11"/>
          <p:cNvSpPr>
            <a:spLocks noChangeShapeType="1"/>
          </p:cNvSpPr>
          <p:nvPr/>
        </p:nvSpPr>
        <p:spPr bwMode="auto">
          <a:xfrm>
            <a:off x="2133600" y="3657600"/>
            <a:ext cx="990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39962" name="Group 26"/>
          <p:cNvGrpSpPr>
            <a:grpSpLocks/>
          </p:cNvGrpSpPr>
          <p:nvPr/>
        </p:nvGrpSpPr>
        <p:grpSpPr bwMode="auto">
          <a:xfrm>
            <a:off x="5334000" y="3810000"/>
            <a:ext cx="1676400" cy="1828800"/>
            <a:chOff x="3360" y="2400"/>
            <a:chExt cx="1056" cy="1152"/>
          </a:xfrm>
        </p:grpSpPr>
        <p:sp>
          <p:nvSpPr>
            <p:cNvPr id="39951" name="Line 15"/>
            <p:cNvSpPr>
              <a:spLocks noChangeShapeType="1"/>
            </p:cNvSpPr>
            <p:nvPr/>
          </p:nvSpPr>
          <p:spPr bwMode="auto">
            <a:xfrm>
              <a:off x="4416" y="2400"/>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2" name="Line 16"/>
            <p:cNvSpPr>
              <a:spLocks noChangeShapeType="1"/>
            </p:cNvSpPr>
            <p:nvPr/>
          </p:nvSpPr>
          <p:spPr bwMode="auto">
            <a:xfrm>
              <a:off x="3360" y="2448"/>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9959" name="Group 23"/>
          <p:cNvGrpSpPr>
            <a:grpSpLocks/>
          </p:cNvGrpSpPr>
          <p:nvPr/>
        </p:nvGrpSpPr>
        <p:grpSpPr bwMode="auto">
          <a:xfrm>
            <a:off x="5105400" y="1752600"/>
            <a:ext cx="628650" cy="2127250"/>
            <a:chOff x="3216" y="1104"/>
            <a:chExt cx="396" cy="1340"/>
          </a:xfrm>
        </p:grpSpPr>
        <p:sp>
          <p:nvSpPr>
            <p:cNvPr id="39950" name="Line 14"/>
            <p:cNvSpPr>
              <a:spLocks noChangeShapeType="1"/>
            </p:cNvSpPr>
            <p:nvPr/>
          </p:nvSpPr>
          <p:spPr bwMode="auto">
            <a:xfrm>
              <a:off x="3360"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4" name="Text Box 18"/>
            <p:cNvSpPr txBox="1">
              <a:spLocks noChangeArrowheads="1"/>
            </p:cNvSpPr>
            <p:nvPr/>
          </p:nvSpPr>
          <p:spPr bwMode="auto">
            <a:xfrm>
              <a:off x="3216" y="2208"/>
              <a:ext cx="396" cy="236"/>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600">
                  <a:latin typeface="Times New Roman" panose="02020603050405020304" pitchFamily="18" charset="0"/>
                </a:rPr>
                <a:t>Send</a:t>
              </a:r>
            </a:p>
          </p:txBody>
        </p:sp>
      </p:grpSp>
      <p:grpSp>
        <p:nvGrpSpPr>
          <p:cNvPr id="39960" name="Group 24"/>
          <p:cNvGrpSpPr>
            <a:grpSpLocks/>
          </p:cNvGrpSpPr>
          <p:nvPr/>
        </p:nvGrpSpPr>
        <p:grpSpPr bwMode="auto">
          <a:xfrm>
            <a:off x="6705600" y="1752600"/>
            <a:ext cx="715963" cy="2065338"/>
            <a:chOff x="4224" y="1104"/>
            <a:chExt cx="451" cy="1301"/>
          </a:xfrm>
        </p:grpSpPr>
        <p:sp>
          <p:nvSpPr>
            <p:cNvPr id="39953" name="Line 17"/>
            <p:cNvSpPr>
              <a:spLocks noChangeShapeType="1"/>
            </p:cNvSpPr>
            <p:nvPr/>
          </p:nvSpPr>
          <p:spPr bwMode="auto">
            <a:xfrm>
              <a:off x="4416" y="1104"/>
              <a:ext cx="0" cy="110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55" name="Text Box 19"/>
            <p:cNvSpPr txBox="1">
              <a:spLocks noChangeArrowheads="1"/>
            </p:cNvSpPr>
            <p:nvPr/>
          </p:nvSpPr>
          <p:spPr bwMode="auto">
            <a:xfrm>
              <a:off x="4224" y="2208"/>
              <a:ext cx="451" cy="19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Times New Roman" panose="02020603050405020304" pitchFamily="18" charset="0"/>
                </a:rPr>
                <a:t>Receive</a:t>
              </a:r>
            </a:p>
          </p:txBody>
        </p:sp>
      </p:grpSp>
      <p:sp>
        <p:nvSpPr>
          <p:cNvPr id="39956" name="Line 20"/>
          <p:cNvSpPr>
            <a:spLocks noChangeShapeType="1"/>
          </p:cNvSpPr>
          <p:nvPr/>
        </p:nvSpPr>
        <p:spPr bwMode="auto">
          <a:xfrm>
            <a:off x="5715000" y="3657600"/>
            <a:ext cx="990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99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995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9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3996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3996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3995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995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499"/>
                                          </p:stCondLst>
                                        </p:cTn>
                                        <p:tgtEl>
                                          <p:spTgt spid="39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7" grpId="0" animBg="1"/>
      <p:bldP spid="3995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2.2"/>
</p:tagLst>
</file>

<file path=ppt/tags/tag2.xml><?xml version="1.0" encoding="utf-8"?>
<p:tagLst xmlns:a="http://schemas.openxmlformats.org/drawingml/2006/main" xmlns:r="http://schemas.openxmlformats.org/officeDocument/2006/relationships" xmlns:p="http://schemas.openxmlformats.org/presentationml/2006/main">
  <p:tag name="TIMING" val="|14.2|8.7|4.6|4.7|3.1|10.7|4|4.4"/>
</p:tagLst>
</file>

<file path=ppt/tags/tag3.xml><?xml version="1.0" encoding="utf-8"?>
<p:tagLst xmlns:a="http://schemas.openxmlformats.org/drawingml/2006/main" xmlns:r="http://schemas.openxmlformats.org/officeDocument/2006/relationships" xmlns:p="http://schemas.openxmlformats.org/presentationml/2006/main">
  <p:tag name="TIMING" val="|26.1|1.3|1.4|2.1|1.4|5.9|5.3|6.2|3.7|1.4|2.3|1.2"/>
</p:tagLst>
</file>

<file path=ppt/tags/tag4.xml><?xml version="1.0" encoding="utf-8"?>
<p:tagLst xmlns:a="http://schemas.openxmlformats.org/drawingml/2006/main" xmlns:r="http://schemas.openxmlformats.org/officeDocument/2006/relationships" xmlns:p="http://schemas.openxmlformats.org/presentationml/2006/main">
  <p:tag name="TIMING" val="|1.4|1.4|22.4|1.5|1.2|1.3|2.3|1.1"/>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2533</TotalTime>
  <Words>3677</Words>
  <Application>Microsoft Office PowerPoint</Application>
  <PresentationFormat>画面に合わせる (4:3)</PresentationFormat>
  <Paragraphs>448</Paragraphs>
  <Slides>34</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34</vt:i4>
      </vt:variant>
    </vt:vector>
  </HeadingPairs>
  <TitlesOfParts>
    <vt:vector size="42" baseType="lpstr">
      <vt:lpstr>Arial</vt:lpstr>
      <vt:lpstr>Courier New</vt:lpstr>
      <vt:lpstr>Garamond</vt:lpstr>
      <vt:lpstr>Tahoma</vt:lpstr>
      <vt:lpstr>Times New Roman</vt:lpstr>
      <vt:lpstr>Verdana</vt:lpstr>
      <vt:lpstr>Wingdings</vt:lpstr>
      <vt:lpstr>Edge</vt:lpstr>
      <vt:lpstr>Cluster Computing /Message Passing Programming Model</vt:lpstr>
      <vt:lpstr>PC Clusters</vt:lpstr>
      <vt:lpstr>SAN (System Area Network) for PC clusters</vt:lpstr>
      <vt:lpstr>Infiniband</vt:lpstr>
      <vt:lpstr>Remote DMA (user level) </vt:lpstr>
      <vt:lpstr>RHiNET Cluster</vt:lpstr>
      <vt:lpstr>What is WSC? </vt:lpstr>
      <vt:lpstr>Message Passing Model</vt:lpstr>
      <vt:lpstr>Message passing （Blocking: randezvous）</vt:lpstr>
      <vt:lpstr>Message passing （with buffer）</vt:lpstr>
      <vt:lpstr>Message passing （non-blocking）</vt:lpstr>
      <vt:lpstr>PVM (Parallel　Virtual　Machine)</vt:lpstr>
      <vt:lpstr>MPI (Message　Passing　Interface)</vt:lpstr>
      <vt:lpstr>Programming style using MPI </vt:lpstr>
      <vt:lpstr>Communication methods</vt:lpstr>
      <vt:lpstr>Fundamental MPI functions</vt:lpstr>
      <vt:lpstr>Other MPI functions</vt:lpstr>
      <vt:lpstr>A simple example:　Hello </vt:lpstr>
      <vt:lpstr>Initialization and termination</vt:lpstr>
      <vt:lpstr>Communicators: a space for communication  MPI_COMM_WORLD is a communicator for all processes. </vt:lpstr>
      <vt:lpstr>MPI_Send</vt:lpstr>
      <vt:lpstr>MPI_Recv</vt:lpstr>
      <vt:lpstr>datatype and count </vt:lpstr>
      <vt:lpstr>Using MPI</vt:lpstr>
      <vt:lpstr>Compile and Execution</vt:lpstr>
      <vt:lpstr>Example2 reduct.c: Initialize</vt:lpstr>
      <vt:lpstr>reduct.c: host (pid=0)</vt:lpstr>
      <vt:lpstr>Distribution of data in the array </vt:lpstr>
      <vt:lpstr>reduct.c: slave processors</vt:lpstr>
      <vt:lpstr>Example3: ssum.c</vt:lpstr>
      <vt:lpstr>Parallelization Policy</vt:lpstr>
      <vt:lpstr>Distribution of data in the array </vt:lpstr>
      <vt:lpstr>Exercise: CG method</vt:lpstr>
      <vt:lpstr>Report</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NUMAの構成</dc:title>
  <dc:creator>情報工学科</dc:creator>
  <cp:lastModifiedBy>天野 英晴</cp:lastModifiedBy>
  <cp:revision>77</cp:revision>
  <dcterms:created xsi:type="dcterms:W3CDTF">1998-11-10T14:23:07Z</dcterms:created>
  <dcterms:modified xsi:type="dcterms:W3CDTF">2020-07-02T01:27:53Z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\\SIRIUS\hunga\</vt:lpwstr>
  </property>
</Properties>
</file>