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1.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tags/tag2.xml" ContentType="application/vnd.openxmlformats-officedocument.presentationml.tags+xml"/>
  <Override PartName="/ppt/notesSlides/notesSlide28.xml" ContentType="application/vnd.openxmlformats-officedocument.presentationml.notesSlide+xml"/>
  <Override PartName="/ppt/tags/tag3.xml" ContentType="application/vnd.openxmlformats-officedocument.presentationml.tags+xml"/>
  <Override PartName="/ppt/notesSlides/notesSlide29.xml" ContentType="application/vnd.openxmlformats-officedocument.presentationml.notesSlide+xml"/>
  <Override PartName="/ppt/tags/tag4.xml" ContentType="application/vnd.openxmlformats-officedocument.presentationml.tags+xml"/>
  <Override PartName="/ppt/notesSlides/notesSlide30.xml" ContentType="application/vnd.openxmlformats-officedocument.presentationml.notesSlide+xml"/>
  <Override PartName="/ppt/tags/tag5.xml" ContentType="application/vnd.openxmlformats-officedocument.presentationml.tags+xml"/>
  <Override PartName="/ppt/notesSlides/notesSlide31.xml" ContentType="application/vnd.openxmlformats-officedocument.presentationml.notesSlide+xml"/>
  <Override PartName="/ppt/tags/tag6.xml" ContentType="application/vnd.openxmlformats-officedocument.presentationml.tags+xml"/>
  <Override PartName="/ppt/notesSlides/notesSlide32.xml" ContentType="application/vnd.openxmlformats-officedocument.presentationml.notesSlide+xml"/>
  <Override PartName="/ppt/tags/tag7.xml" ContentType="application/vnd.openxmlformats-officedocument.presentationml.tags+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tags/tag8.xml" ContentType="application/vnd.openxmlformats-officedocument.presentationml.tags+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tags/tag9.xml" ContentType="application/vnd.openxmlformats-officedocument.presentationml.tags+xml"/>
  <Override PartName="/ppt/notesSlides/notesSlide37.xml" ContentType="application/vnd.openxmlformats-officedocument.presentationml.notesSlide+xml"/>
  <Override PartName="/ppt/tags/tag10.xml" ContentType="application/vnd.openxmlformats-officedocument.presentationml.tags+xml"/>
  <Override PartName="/ppt/notesSlides/notesSlide38.xml" ContentType="application/vnd.openxmlformats-officedocument.presentationml.notesSlide+xml"/>
  <Override PartName="/ppt/tags/tag11.xml" ContentType="application/vnd.openxmlformats-officedocument.presentationml.tags+xml"/>
  <Override PartName="/ppt/notesSlides/notesSlide39.xml" ContentType="application/vnd.openxmlformats-officedocument.presentationml.notesSlide+xml"/>
  <Override PartName="/ppt/tags/tag12.xml" ContentType="application/vnd.openxmlformats-officedocument.presentationml.tags+xml"/>
  <Override PartName="/ppt/notesSlides/notesSlide40.xml" ContentType="application/vnd.openxmlformats-officedocument.presentationml.notesSlide+xml"/>
  <Override PartName="/ppt/tags/tag13.xml" ContentType="application/vnd.openxmlformats-officedocument.presentationml.tags+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tags/tag14.xml" ContentType="application/vnd.openxmlformats-officedocument.presentationml.tags+xml"/>
  <Override PartName="/ppt/notesSlides/notesSlide43.xml" ContentType="application/vnd.openxmlformats-officedocument.presentationml.notesSlide+xml"/>
  <Override PartName="/ppt/tags/tag15.xml" ContentType="application/vnd.openxmlformats-officedocument.presentationml.tags+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tags/tag16.xml" ContentType="application/vnd.openxmlformats-officedocument.presentationml.tags+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tags/tag17.xml" ContentType="application/vnd.openxmlformats-officedocument.presentationml.tags+xml"/>
  <Override PartName="/ppt/notesSlides/notesSlide50.xml" ContentType="application/vnd.openxmlformats-officedocument.presentationml.notesSlide+xml"/>
  <Override PartName="/ppt/tags/tag18.xml" ContentType="application/vnd.openxmlformats-officedocument.presentationml.tags+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tags/tag19.xml" ContentType="application/vnd.openxmlformats-officedocument.presentationml.tags+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tags/tag20.xml" ContentType="application/vnd.openxmlformats-officedocument.presentationml.tags+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tags/tag21.xml" ContentType="application/vnd.openxmlformats-officedocument.presentationml.tags+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tags/tag22.xml" ContentType="application/vnd.openxmlformats-officedocument.presentationml.tags+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tags/tag23.xml" ContentType="application/vnd.openxmlformats-officedocument.presentationml.tags+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tags/tag24.xml" ContentType="application/vnd.openxmlformats-officedocument.presentationml.tags+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1"/>
  </p:sldMasterIdLst>
  <p:notesMasterIdLst>
    <p:notesMasterId r:id="rId80"/>
  </p:notesMasterIdLst>
  <p:handoutMasterIdLst>
    <p:handoutMasterId r:id="rId81"/>
  </p:handoutMasterIdLst>
  <p:sldIdLst>
    <p:sldId id="256" r:id="rId2"/>
    <p:sldId id="257" r:id="rId3"/>
    <p:sldId id="258" r:id="rId4"/>
    <p:sldId id="322" r:id="rId5"/>
    <p:sldId id="259" r:id="rId6"/>
    <p:sldId id="317" r:id="rId7"/>
    <p:sldId id="276" r:id="rId8"/>
    <p:sldId id="260" r:id="rId9"/>
    <p:sldId id="310" r:id="rId10"/>
    <p:sldId id="311" r:id="rId11"/>
    <p:sldId id="299" r:id="rId12"/>
    <p:sldId id="316" r:id="rId13"/>
    <p:sldId id="320" r:id="rId14"/>
    <p:sldId id="321" r:id="rId15"/>
    <p:sldId id="327" r:id="rId16"/>
    <p:sldId id="277" r:id="rId17"/>
    <p:sldId id="278" r:id="rId18"/>
    <p:sldId id="261" r:id="rId19"/>
    <p:sldId id="262" r:id="rId20"/>
    <p:sldId id="312" r:id="rId21"/>
    <p:sldId id="279" r:id="rId22"/>
    <p:sldId id="301" r:id="rId23"/>
    <p:sldId id="302" r:id="rId24"/>
    <p:sldId id="303" r:id="rId25"/>
    <p:sldId id="326" r:id="rId26"/>
    <p:sldId id="323" r:id="rId27"/>
    <p:sldId id="263" r:id="rId28"/>
    <p:sldId id="328" r:id="rId29"/>
    <p:sldId id="286" r:id="rId30"/>
    <p:sldId id="287" r:id="rId31"/>
    <p:sldId id="288" r:id="rId32"/>
    <p:sldId id="289" r:id="rId33"/>
    <p:sldId id="290" r:id="rId34"/>
    <p:sldId id="309" r:id="rId35"/>
    <p:sldId id="324" r:id="rId36"/>
    <p:sldId id="319" r:id="rId37"/>
    <p:sldId id="308" r:id="rId38"/>
    <p:sldId id="313" r:id="rId39"/>
    <p:sldId id="314" r:id="rId40"/>
    <p:sldId id="315" r:id="rId41"/>
    <p:sldId id="306" r:id="rId42"/>
    <p:sldId id="307" r:id="rId43"/>
    <p:sldId id="291" r:id="rId44"/>
    <p:sldId id="292" r:id="rId45"/>
    <p:sldId id="294" r:id="rId46"/>
    <p:sldId id="295" r:id="rId47"/>
    <p:sldId id="296" r:id="rId48"/>
    <p:sldId id="297" r:id="rId49"/>
    <p:sldId id="318" r:id="rId50"/>
    <p:sldId id="325" r:id="rId51"/>
    <p:sldId id="285" r:id="rId52"/>
    <p:sldId id="329" r:id="rId53"/>
    <p:sldId id="363" r:id="rId54"/>
    <p:sldId id="305" r:id="rId55"/>
    <p:sldId id="531" r:id="rId56"/>
    <p:sldId id="343" r:id="rId57"/>
    <p:sldId id="344" r:id="rId58"/>
    <p:sldId id="532" r:id="rId59"/>
    <p:sldId id="533" r:id="rId60"/>
    <p:sldId id="356" r:id="rId61"/>
    <p:sldId id="534" r:id="rId62"/>
    <p:sldId id="535" r:id="rId63"/>
    <p:sldId id="536" r:id="rId64"/>
    <p:sldId id="357" r:id="rId65"/>
    <p:sldId id="358" r:id="rId66"/>
    <p:sldId id="537" r:id="rId67"/>
    <p:sldId id="538" r:id="rId68"/>
    <p:sldId id="539" r:id="rId69"/>
    <p:sldId id="342" r:id="rId70"/>
    <p:sldId id="540" r:id="rId71"/>
    <p:sldId id="293" r:id="rId72"/>
    <p:sldId id="541" r:id="rId73"/>
    <p:sldId id="542" r:id="rId74"/>
    <p:sldId id="543" r:id="rId75"/>
    <p:sldId id="544" r:id="rId76"/>
    <p:sldId id="359" r:id="rId77"/>
    <p:sldId id="345" r:id="rId78"/>
    <p:sldId id="331" r:id="rId7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7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0066FF"/>
    <a:srgbClr val="FFFF66"/>
    <a:srgbClr val="00FFFF"/>
    <a:srgbClr val="FF5050"/>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10" autoAdjust="0"/>
    <p:restoredTop sz="72470" autoAdjust="0"/>
  </p:normalViewPr>
  <p:slideViewPr>
    <p:cSldViewPr>
      <p:cViewPr varScale="1">
        <p:scale>
          <a:sx n="51" d="100"/>
          <a:sy n="51" d="100"/>
        </p:scale>
        <p:origin x="1020" y="52"/>
      </p:cViewPr>
      <p:guideLst>
        <p:guide orient="horz" pos="2160"/>
        <p:guide pos="278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672"/>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handoutMaster" Target="handoutMasters/handoutMaster1.xml"/><Relationship Id="rId86"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天野 英晴" userId="674dbb661de14ef9" providerId="LiveId" clId="{1F54C078-068C-41A6-9133-F7218E49B874}"/>
    <pc:docChg chg="undo custSel addSld modSld">
      <pc:chgData name="天野 英晴" userId="674dbb661de14ef9" providerId="LiveId" clId="{1F54C078-068C-41A6-9133-F7218E49B874}" dt="2021-05-12T12:20:36.011" v="318" actId="20577"/>
      <pc:docMkLst>
        <pc:docMk/>
      </pc:docMkLst>
      <pc:sldChg chg="addSp delSp modSp new mod modNotesTx">
        <pc:chgData name="天野 英晴" userId="674dbb661de14ef9" providerId="LiveId" clId="{1F54C078-068C-41A6-9133-F7218E49B874}" dt="2021-05-12T12:20:36.011" v="318" actId="20577"/>
        <pc:sldMkLst>
          <pc:docMk/>
          <pc:sldMk cId="1673320422" sldId="328"/>
        </pc:sldMkLst>
        <pc:spChg chg="mod">
          <ac:chgData name="天野 英晴" userId="674dbb661de14ef9" providerId="LiveId" clId="{1F54C078-068C-41A6-9133-F7218E49B874}" dt="2021-05-12T12:10:23.826" v="35" actId="1076"/>
          <ac:spMkLst>
            <pc:docMk/>
            <pc:sldMk cId="1673320422" sldId="328"/>
            <ac:spMk id="2" creationId="{7C242AD2-9756-45C1-A6AA-CE5420808F52}"/>
          </ac:spMkLst>
        </pc:spChg>
        <pc:spChg chg="del">
          <ac:chgData name="天野 英晴" userId="674dbb661de14ef9" providerId="LiveId" clId="{1F54C078-068C-41A6-9133-F7218E49B874}" dt="2021-05-12T12:10:17.561" v="34" actId="21"/>
          <ac:spMkLst>
            <pc:docMk/>
            <pc:sldMk cId="1673320422" sldId="328"/>
            <ac:spMk id="3" creationId="{7C83F19C-2749-48FD-B257-D88A9025A6F8}"/>
          </ac:spMkLst>
        </pc:spChg>
        <pc:spChg chg="add mod">
          <ac:chgData name="天野 英晴" userId="674dbb661de14ef9" providerId="LiveId" clId="{1F54C078-068C-41A6-9133-F7218E49B874}" dt="2021-05-12T12:17:10.479" v="131" actId="1076"/>
          <ac:spMkLst>
            <pc:docMk/>
            <pc:sldMk cId="1673320422" sldId="328"/>
            <ac:spMk id="4" creationId="{E4340B05-DD53-4FD3-A468-59B6FFAAAD01}"/>
          </ac:spMkLst>
        </pc:spChg>
        <pc:spChg chg="add mod ord">
          <ac:chgData name="天野 英晴" userId="674dbb661de14ef9" providerId="LiveId" clId="{1F54C078-068C-41A6-9133-F7218E49B874}" dt="2021-05-12T12:17:10.479" v="131" actId="1076"/>
          <ac:spMkLst>
            <pc:docMk/>
            <pc:sldMk cId="1673320422" sldId="328"/>
            <ac:spMk id="5" creationId="{CDD89964-72E4-47BB-B2B5-1D6C9483EC59}"/>
          </ac:spMkLst>
        </pc:spChg>
        <pc:spChg chg="add mod ord">
          <ac:chgData name="天野 英晴" userId="674dbb661de14ef9" providerId="LiveId" clId="{1F54C078-068C-41A6-9133-F7218E49B874}" dt="2021-05-12T12:17:10.479" v="131" actId="1076"/>
          <ac:spMkLst>
            <pc:docMk/>
            <pc:sldMk cId="1673320422" sldId="328"/>
            <ac:spMk id="6" creationId="{9746ADD1-2671-4434-81F3-F65953C8AD6E}"/>
          </ac:spMkLst>
        </pc:spChg>
        <pc:spChg chg="add mod">
          <ac:chgData name="天野 英晴" userId="674dbb661de14ef9" providerId="LiveId" clId="{1F54C078-068C-41A6-9133-F7218E49B874}" dt="2021-05-12T12:17:10.479" v="131" actId="1076"/>
          <ac:spMkLst>
            <pc:docMk/>
            <pc:sldMk cId="1673320422" sldId="328"/>
            <ac:spMk id="7" creationId="{2A6C35AC-E118-467A-B5AB-3B36D652F26D}"/>
          </ac:spMkLst>
        </pc:spChg>
        <pc:spChg chg="add mod ord">
          <ac:chgData name="天野 英晴" userId="674dbb661de14ef9" providerId="LiveId" clId="{1F54C078-068C-41A6-9133-F7218E49B874}" dt="2021-05-12T12:17:10.479" v="131" actId="1076"/>
          <ac:spMkLst>
            <pc:docMk/>
            <pc:sldMk cId="1673320422" sldId="328"/>
            <ac:spMk id="8" creationId="{0C413DF7-38A6-4583-BE4C-BD9B896A17FF}"/>
          </ac:spMkLst>
        </pc:spChg>
        <pc:spChg chg="add mod">
          <ac:chgData name="天野 英晴" userId="674dbb661de14ef9" providerId="LiveId" clId="{1F54C078-068C-41A6-9133-F7218E49B874}" dt="2021-05-12T12:17:10.479" v="131" actId="1076"/>
          <ac:spMkLst>
            <pc:docMk/>
            <pc:sldMk cId="1673320422" sldId="328"/>
            <ac:spMk id="14" creationId="{DB96683E-796F-4733-91CB-3E7BC4C880B4}"/>
          </ac:spMkLst>
        </pc:spChg>
        <pc:spChg chg="add mod">
          <ac:chgData name="天野 英晴" userId="674dbb661de14ef9" providerId="LiveId" clId="{1F54C078-068C-41A6-9133-F7218E49B874}" dt="2021-05-12T12:16:32.502" v="126" actId="164"/>
          <ac:spMkLst>
            <pc:docMk/>
            <pc:sldMk cId="1673320422" sldId="328"/>
            <ac:spMk id="15" creationId="{36FF2363-BEE3-4FC5-B34B-E1AEE095048E}"/>
          </ac:spMkLst>
        </pc:spChg>
        <pc:spChg chg="add mod">
          <ac:chgData name="天野 英晴" userId="674dbb661de14ef9" providerId="LiveId" clId="{1F54C078-068C-41A6-9133-F7218E49B874}" dt="2021-05-12T12:16:32.502" v="126" actId="164"/>
          <ac:spMkLst>
            <pc:docMk/>
            <pc:sldMk cId="1673320422" sldId="328"/>
            <ac:spMk id="16" creationId="{E8B9E15C-D99B-4D31-8A9A-ECAACC1AA072}"/>
          </ac:spMkLst>
        </pc:spChg>
        <pc:spChg chg="add mod">
          <ac:chgData name="天野 英晴" userId="674dbb661de14ef9" providerId="LiveId" clId="{1F54C078-068C-41A6-9133-F7218E49B874}" dt="2021-05-12T12:17:10.479" v="131" actId="1076"/>
          <ac:spMkLst>
            <pc:docMk/>
            <pc:sldMk cId="1673320422" sldId="328"/>
            <ac:spMk id="18" creationId="{18B3337A-BA9A-4FC9-996F-AE33111D2931}"/>
          </ac:spMkLst>
        </pc:spChg>
        <pc:spChg chg="add mod">
          <ac:chgData name="天野 英晴" userId="674dbb661de14ef9" providerId="LiveId" clId="{1F54C078-068C-41A6-9133-F7218E49B874}" dt="2021-05-12T12:17:10.479" v="131" actId="1076"/>
          <ac:spMkLst>
            <pc:docMk/>
            <pc:sldMk cId="1673320422" sldId="328"/>
            <ac:spMk id="19" creationId="{BF7BB749-41AA-407E-87F8-46581628ADB5}"/>
          </ac:spMkLst>
        </pc:spChg>
        <pc:spChg chg="add mod">
          <ac:chgData name="天野 英晴" userId="674dbb661de14ef9" providerId="LiveId" clId="{1F54C078-068C-41A6-9133-F7218E49B874}" dt="2021-05-12T12:17:10.479" v="131" actId="1076"/>
          <ac:spMkLst>
            <pc:docMk/>
            <pc:sldMk cId="1673320422" sldId="328"/>
            <ac:spMk id="20" creationId="{4455FB1E-3ED8-4271-97A4-6E93EFC353B4}"/>
          </ac:spMkLst>
        </pc:spChg>
        <pc:spChg chg="add mod">
          <ac:chgData name="天野 英晴" userId="674dbb661de14ef9" providerId="LiveId" clId="{1F54C078-068C-41A6-9133-F7218E49B874}" dt="2021-05-12T12:17:10.479" v="131" actId="1076"/>
          <ac:spMkLst>
            <pc:docMk/>
            <pc:sldMk cId="1673320422" sldId="328"/>
            <ac:spMk id="21" creationId="{BB1D5F4D-45E4-41FF-BDF1-B14242A8C2B2}"/>
          </ac:spMkLst>
        </pc:spChg>
        <pc:spChg chg="add mod">
          <ac:chgData name="天野 英晴" userId="674dbb661de14ef9" providerId="LiveId" clId="{1F54C078-068C-41A6-9133-F7218E49B874}" dt="2021-05-12T12:17:10.479" v="131" actId="1076"/>
          <ac:spMkLst>
            <pc:docMk/>
            <pc:sldMk cId="1673320422" sldId="328"/>
            <ac:spMk id="24" creationId="{8B74B020-A90D-4278-BD04-AC20B1573235}"/>
          </ac:spMkLst>
        </pc:spChg>
        <pc:spChg chg="add mod">
          <ac:chgData name="天野 英晴" userId="674dbb661de14ef9" providerId="LiveId" clId="{1F54C078-068C-41A6-9133-F7218E49B874}" dt="2021-05-12T12:17:10.479" v="131" actId="1076"/>
          <ac:spMkLst>
            <pc:docMk/>
            <pc:sldMk cId="1673320422" sldId="328"/>
            <ac:spMk id="25" creationId="{D2FF01FE-81C7-4993-B6AB-5F8730C681D4}"/>
          </ac:spMkLst>
        </pc:spChg>
        <pc:spChg chg="mod">
          <ac:chgData name="天野 英晴" userId="674dbb661de14ef9" providerId="LiveId" clId="{1F54C078-068C-41A6-9133-F7218E49B874}" dt="2021-05-12T12:17:24.494" v="133" actId="1076"/>
          <ac:spMkLst>
            <pc:docMk/>
            <pc:sldMk cId="1673320422" sldId="328"/>
            <ac:spMk id="27" creationId="{72488777-AC69-4605-9798-DE49FC352F36}"/>
          </ac:spMkLst>
        </pc:spChg>
        <pc:spChg chg="mod">
          <ac:chgData name="天野 英晴" userId="674dbb661de14ef9" providerId="LiveId" clId="{1F54C078-068C-41A6-9133-F7218E49B874}" dt="2021-05-12T12:17:27.646" v="134" actId="1076"/>
          <ac:spMkLst>
            <pc:docMk/>
            <pc:sldMk cId="1673320422" sldId="328"/>
            <ac:spMk id="28" creationId="{405F5DD7-892D-4453-AE10-3DFF77645394}"/>
          </ac:spMkLst>
        </pc:spChg>
        <pc:spChg chg="add mod">
          <ac:chgData name="天野 英晴" userId="674dbb661de14ef9" providerId="LiveId" clId="{1F54C078-068C-41A6-9133-F7218E49B874}" dt="2021-05-12T12:17:44.006" v="136" actId="1076"/>
          <ac:spMkLst>
            <pc:docMk/>
            <pc:sldMk cId="1673320422" sldId="328"/>
            <ac:spMk id="29" creationId="{E1949CB2-1EA5-466D-90A0-F9BAF51C19EF}"/>
          </ac:spMkLst>
        </pc:spChg>
        <pc:spChg chg="add mod">
          <ac:chgData name="天野 英晴" userId="674dbb661de14ef9" providerId="LiveId" clId="{1F54C078-068C-41A6-9133-F7218E49B874}" dt="2021-05-12T12:17:44.006" v="136" actId="1076"/>
          <ac:spMkLst>
            <pc:docMk/>
            <pc:sldMk cId="1673320422" sldId="328"/>
            <ac:spMk id="30" creationId="{C62CDFB1-8EB6-4644-8D27-485FDDF7C0C4}"/>
          </ac:spMkLst>
        </pc:spChg>
        <pc:spChg chg="add mod">
          <ac:chgData name="天野 英晴" userId="674dbb661de14ef9" providerId="LiveId" clId="{1F54C078-068C-41A6-9133-F7218E49B874}" dt="2021-05-12T12:17:44.006" v="136" actId="1076"/>
          <ac:spMkLst>
            <pc:docMk/>
            <pc:sldMk cId="1673320422" sldId="328"/>
            <ac:spMk id="31" creationId="{0AD4D885-D1A3-4154-B0EB-A1485B3EAB2B}"/>
          </ac:spMkLst>
        </pc:spChg>
        <pc:spChg chg="add mod">
          <ac:chgData name="天野 英晴" userId="674dbb661de14ef9" providerId="LiveId" clId="{1F54C078-068C-41A6-9133-F7218E49B874}" dt="2021-05-12T12:18:01.968" v="138" actId="14100"/>
          <ac:spMkLst>
            <pc:docMk/>
            <pc:sldMk cId="1673320422" sldId="328"/>
            <ac:spMk id="32" creationId="{E5FC7291-2074-49AC-BEAE-F9A76CBDF15E}"/>
          </ac:spMkLst>
        </pc:spChg>
        <pc:spChg chg="add mod">
          <ac:chgData name="天野 英晴" userId="674dbb661de14ef9" providerId="LiveId" clId="{1F54C078-068C-41A6-9133-F7218E49B874}" dt="2021-05-12T12:17:44.006" v="136" actId="1076"/>
          <ac:spMkLst>
            <pc:docMk/>
            <pc:sldMk cId="1673320422" sldId="328"/>
            <ac:spMk id="35" creationId="{AB92C8D0-F47F-40D7-ABB1-C1AE6A8E5717}"/>
          </ac:spMkLst>
        </pc:spChg>
        <pc:spChg chg="add mod">
          <ac:chgData name="天野 英晴" userId="674dbb661de14ef9" providerId="LiveId" clId="{1F54C078-068C-41A6-9133-F7218E49B874}" dt="2021-05-12T12:17:44.006" v="136" actId="1076"/>
          <ac:spMkLst>
            <pc:docMk/>
            <pc:sldMk cId="1673320422" sldId="328"/>
            <ac:spMk id="36" creationId="{3178B5E7-93FA-4964-A8CB-92F65FE1A86F}"/>
          </ac:spMkLst>
        </pc:spChg>
        <pc:spChg chg="mod">
          <ac:chgData name="天野 英晴" userId="674dbb661de14ef9" providerId="LiveId" clId="{1F54C078-068C-41A6-9133-F7218E49B874}" dt="2021-05-12T12:17:33.511" v="135"/>
          <ac:spMkLst>
            <pc:docMk/>
            <pc:sldMk cId="1673320422" sldId="328"/>
            <ac:spMk id="38" creationId="{11F52264-54D6-4615-9254-88F00A19CEE1}"/>
          </ac:spMkLst>
        </pc:spChg>
        <pc:spChg chg="mod">
          <ac:chgData name="天野 英晴" userId="674dbb661de14ef9" providerId="LiveId" clId="{1F54C078-068C-41A6-9133-F7218E49B874}" dt="2021-05-12T12:17:33.511" v="135"/>
          <ac:spMkLst>
            <pc:docMk/>
            <pc:sldMk cId="1673320422" sldId="328"/>
            <ac:spMk id="39" creationId="{5339A4BC-C39A-416D-9B6A-69918F7A2127}"/>
          </ac:spMkLst>
        </pc:spChg>
        <pc:spChg chg="mod">
          <ac:chgData name="天野 英晴" userId="674dbb661de14ef9" providerId="LiveId" clId="{1F54C078-068C-41A6-9133-F7218E49B874}" dt="2021-05-12T12:18:12.140" v="139"/>
          <ac:spMkLst>
            <pc:docMk/>
            <pc:sldMk cId="1673320422" sldId="328"/>
            <ac:spMk id="42" creationId="{61C41628-AE4C-44E7-95D3-E2E13ED33DE9}"/>
          </ac:spMkLst>
        </pc:spChg>
        <pc:spChg chg="mod">
          <ac:chgData name="天野 英晴" userId="674dbb661de14ef9" providerId="LiveId" clId="{1F54C078-068C-41A6-9133-F7218E49B874}" dt="2021-05-12T12:18:38.100" v="149" actId="20577"/>
          <ac:spMkLst>
            <pc:docMk/>
            <pc:sldMk cId="1673320422" sldId="328"/>
            <ac:spMk id="43" creationId="{5983DC2B-D896-4552-8B1F-90E5769BFB92}"/>
          </ac:spMkLst>
        </pc:spChg>
        <pc:spChg chg="add mod">
          <ac:chgData name="天野 英晴" userId="674dbb661de14ef9" providerId="LiveId" clId="{1F54C078-068C-41A6-9133-F7218E49B874}" dt="2021-05-12T12:19:13.957" v="175" actId="1076"/>
          <ac:spMkLst>
            <pc:docMk/>
            <pc:sldMk cId="1673320422" sldId="328"/>
            <ac:spMk id="44" creationId="{68D1FCE3-A433-4A26-B961-967AB8F39E9A}"/>
          </ac:spMkLst>
        </pc:spChg>
        <pc:spChg chg="add mod">
          <ac:chgData name="天野 英晴" userId="674dbb661de14ef9" providerId="LiveId" clId="{1F54C078-068C-41A6-9133-F7218E49B874}" dt="2021-05-12T12:19:34.676" v="199" actId="1076"/>
          <ac:spMkLst>
            <pc:docMk/>
            <pc:sldMk cId="1673320422" sldId="328"/>
            <ac:spMk id="45" creationId="{06B7C623-668E-4D8D-8C7D-2498723ECC5C}"/>
          </ac:spMkLst>
        </pc:spChg>
        <pc:spChg chg="add mod">
          <ac:chgData name="天野 英晴" userId="674dbb661de14ef9" providerId="LiveId" clId="{1F54C078-068C-41A6-9133-F7218E49B874}" dt="2021-05-12T12:20:02.926" v="253" actId="1076"/>
          <ac:spMkLst>
            <pc:docMk/>
            <pc:sldMk cId="1673320422" sldId="328"/>
            <ac:spMk id="46" creationId="{3A32D413-9844-4028-BF63-8AB9045FB345}"/>
          </ac:spMkLst>
        </pc:spChg>
        <pc:grpChg chg="add mod">
          <ac:chgData name="天野 英晴" userId="674dbb661de14ef9" providerId="LiveId" clId="{1F54C078-068C-41A6-9133-F7218E49B874}" dt="2021-05-12T12:17:10.479" v="131" actId="1076"/>
          <ac:grpSpMkLst>
            <pc:docMk/>
            <pc:sldMk cId="1673320422" sldId="328"/>
            <ac:grpSpMk id="17" creationId="{D8EF0156-79C6-43AD-93B9-EB394ADEED89}"/>
          </ac:grpSpMkLst>
        </pc:grpChg>
        <pc:grpChg chg="add mod">
          <ac:chgData name="天野 英晴" userId="674dbb661de14ef9" providerId="LiveId" clId="{1F54C078-068C-41A6-9133-F7218E49B874}" dt="2021-05-12T12:17:10.479" v="131" actId="1076"/>
          <ac:grpSpMkLst>
            <pc:docMk/>
            <pc:sldMk cId="1673320422" sldId="328"/>
            <ac:grpSpMk id="26" creationId="{342157C6-4A05-4D34-A7C5-61DBE35DD27E}"/>
          </ac:grpSpMkLst>
        </pc:grpChg>
        <pc:grpChg chg="add mod">
          <ac:chgData name="天野 英晴" userId="674dbb661de14ef9" providerId="LiveId" clId="{1F54C078-068C-41A6-9133-F7218E49B874}" dt="2021-05-12T12:17:52.734" v="137" actId="1076"/>
          <ac:grpSpMkLst>
            <pc:docMk/>
            <pc:sldMk cId="1673320422" sldId="328"/>
            <ac:grpSpMk id="37" creationId="{AD204728-2191-41B5-AEA8-D5057C11205F}"/>
          </ac:grpSpMkLst>
        </pc:grpChg>
        <pc:grpChg chg="add mod">
          <ac:chgData name="天野 英晴" userId="674dbb661de14ef9" providerId="LiveId" clId="{1F54C078-068C-41A6-9133-F7218E49B874}" dt="2021-05-12T12:18:45.845" v="151" actId="1076"/>
          <ac:grpSpMkLst>
            <pc:docMk/>
            <pc:sldMk cId="1673320422" sldId="328"/>
            <ac:grpSpMk id="41" creationId="{30700248-946C-46EE-89D9-167E350CA487}"/>
          </ac:grpSpMkLst>
        </pc:grpChg>
        <pc:cxnChg chg="add mod">
          <ac:chgData name="天野 英晴" userId="674dbb661de14ef9" providerId="LiveId" clId="{1F54C078-068C-41A6-9133-F7218E49B874}" dt="2021-05-12T12:17:10.479" v="131" actId="1076"/>
          <ac:cxnSpMkLst>
            <pc:docMk/>
            <pc:sldMk cId="1673320422" sldId="328"/>
            <ac:cxnSpMk id="10" creationId="{ABF53DF1-AC1B-4E98-81A8-EBE726894030}"/>
          </ac:cxnSpMkLst>
        </pc:cxnChg>
        <pc:cxnChg chg="add mod">
          <ac:chgData name="天野 英晴" userId="674dbb661de14ef9" providerId="LiveId" clId="{1F54C078-068C-41A6-9133-F7218E49B874}" dt="2021-05-12T12:17:10.479" v="131" actId="1076"/>
          <ac:cxnSpMkLst>
            <pc:docMk/>
            <pc:sldMk cId="1673320422" sldId="328"/>
            <ac:cxnSpMk id="13" creationId="{E3869554-2298-47AD-B602-F9AF53FFAEE9}"/>
          </ac:cxnSpMkLst>
        </pc:cxnChg>
        <pc:cxnChg chg="add mod">
          <ac:chgData name="天野 英晴" userId="674dbb661de14ef9" providerId="LiveId" clId="{1F54C078-068C-41A6-9133-F7218E49B874}" dt="2021-05-12T12:17:10.479" v="131" actId="1076"/>
          <ac:cxnSpMkLst>
            <pc:docMk/>
            <pc:sldMk cId="1673320422" sldId="328"/>
            <ac:cxnSpMk id="22" creationId="{809C990D-A5E4-4D70-9823-8B844ED7E3BE}"/>
          </ac:cxnSpMkLst>
        </pc:cxnChg>
        <pc:cxnChg chg="add mod">
          <ac:chgData name="天野 英晴" userId="674dbb661de14ef9" providerId="LiveId" clId="{1F54C078-068C-41A6-9133-F7218E49B874}" dt="2021-05-12T12:17:10.479" v="131" actId="1076"/>
          <ac:cxnSpMkLst>
            <pc:docMk/>
            <pc:sldMk cId="1673320422" sldId="328"/>
            <ac:cxnSpMk id="23" creationId="{590DDD29-DF70-40A3-8E8C-2EA7118C5D44}"/>
          </ac:cxnSpMkLst>
        </pc:cxnChg>
        <pc:cxnChg chg="add mod">
          <ac:chgData name="天野 英晴" userId="674dbb661de14ef9" providerId="LiveId" clId="{1F54C078-068C-41A6-9133-F7218E49B874}" dt="2021-05-12T12:18:01.968" v="138" actId="14100"/>
          <ac:cxnSpMkLst>
            <pc:docMk/>
            <pc:sldMk cId="1673320422" sldId="328"/>
            <ac:cxnSpMk id="33" creationId="{E249E57A-4F18-4A6B-A247-F75F638FE430}"/>
          </ac:cxnSpMkLst>
        </pc:cxnChg>
        <pc:cxnChg chg="add mod">
          <ac:chgData name="天野 英晴" userId="674dbb661de14ef9" providerId="LiveId" clId="{1F54C078-068C-41A6-9133-F7218E49B874}" dt="2021-05-12T12:17:44.006" v="136" actId="1076"/>
          <ac:cxnSpMkLst>
            <pc:docMk/>
            <pc:sldMk cId="1673320422" sldId="328"/>
            <ac:cxnSpMk id="34" creationId="{1AF195FB-DC41-4B9C-B6DB-15AF2C889C13}"/>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1" hangingPunct="1">
              <a:spcBef>
                <a:spcPct val="50000"/>
              </a:spcBef>
              <a:defRPr sz="1200" smtClean="0">
                <a:latin typeface="Times New Roman" panose="02020603050405020304" pitchFamily="18" charset="0"/>
                <a:ea typeface="ＭＳ Ｐゴシック" panose="020B0600070205080204" pitchFamily="50" charset="-128"/>
              </a:defRPr>
            </a:lvl1pPr>
          </a:lstStyle>
          <a:p>
            <a:pPr>
              <a:defRPr/>
            </a:pPr>
            <a:endParaRPr lang="en-US" altLang="ja-JP"/>
          </a:p>
        </p:txBody>
      </p:sp>
      <p:sp>
        <p:nvSpPr>
          <p:cNvPr id="2051" name="Rectangle 3"/>
          <p:cNvSpPr>
            <a:spLocks noGrp="1" noChangeArrowheads="1"/>
          </p:cNvSpPr>
          <p:nvPr>
            <p:ph type="dt" sz="quarter"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1" hangingPunct="1">
              <a:spcBef>
                <a:spcPct val="50000"/>
              </a:spcBef>
              <a:defRPr sz="1200" smtClean="0">
                <a:latin typeface="Times New Roman" panose="02020603050405020304" pitchFamily="18" charset="0"/>
                <a:ea typeface="ＭＳ Ｐゴシック" panose="020B0600070205080204" pitchFamily="50" charset="-128"/>
              </a:defRPr>
            </a:lvl1pPr>
          </a:lstStyle>
          <a:p>
            <a:pPr>
              <a:defRPr/>
            </a:pPr>
            <a:endParaRPr lang="en-US" altLang="ja-JP"/>
          </a:p>
        </p:txBody>
      </p:sp>
      <p:sp>
        <p:nvSpPr>
          <p:cNvPr id="2052" name="Rectangle 4"/>
          <p:cNvSpPr>
            <a:spLocks noGrp="1" noChangeArrowheads="1"/>
          </p:cNvSpPr>
          <p:nvPr>
            <p:ph type="ftr" sz="quarter" idx="2"/>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eaLnBrk="1" hangingPunct="1">
              <a:spcBef>
                <a:spcPct val="50000"/>
              </a:spcBef>
              <a:defRPr sz="1200" smtClean="0">
                <a:latin typeface="Times New Roman" panose="02020603050405020304" pitchFamily="18" charset="0"/>
                <a:ea typeface="ＭＳ Ｐゴシック" panose="020B0600070205080204" pitchFamily="50" charset="-128"/>
              </a:defRPr>
            </a:lvl1pPr>
          </a:lstStyle>
          <a:p>
            <a:pPr>
              <a:defRPr/>
            </a:pPr>
            <a:endParaRPr lang="en-US" altLang="ja-JP"/>
          </a:p>
        </p:txBody>
      </p:sp>
      <p:sp>
        <p:nvSpPr>
          <p:cNvPr id="2053" name="Rectangle 5"/>
          <p:cNvSpPr>
            <a:spLocks noGrp="1" noChangeArrowheads="1"/>
          </p:cNvSpPr>
          <p:nvPr>
            <p:ph type="sldNum" sz="quarter" idx="3"/>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1" hangingPunct="1">
              <a:spcBef>
                <a:spcPct val="50000"/>
              </a:spcBef>
              <a:defRPr sz="1200" smtClean="0">
                <a:latin typeface="Times New Roman" panose="02020603050405020304" pitchFamily="18" charset="0"/>
                <a:ea typeface="ＭＳ Ｐゴシック" panose="020B0600070205080204" pitchFamily="50" charset="-128"/>
              </a:defRPr>
            </a:lvl1pPr>
          </a:lstStyle>
          <a:p>
            <a:pPr>
              <a:defRPr/>
            </a:pPr>
            <a:fld id="{D9E61A84-5730-45BA-9381-4E63739BF835}" type="slidenum">
              <a:rPr lang="en-US" altLang="ja-JP"/>
              <a:pPr>
                <a:defRPr/>
              </a:pPr>
              <a:t>‹#›</a:t>
            </a:fld>
            <a:endParaRPr lang="en-US" altLang="ja-JP"/>
          </a:p>
        </p:txBody>
      </p:sp>
    </p:spTree>
    <p:extLst>
      <p:ext uri="{BB962C8B-B14F-4D97-AF65-F5344CB8AC3E}">
        <p14:creationId xmlns:p14="http://schemas.microsoft.com/office/powerpoint/2010/main" val="27832770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1" hangingPunct="1">
              <a:spcBef>
                <a:spcPct val="50000"/>
              </a:spcBef>
              <a:defRPr sz="1200" smtClean="0">
                <a:latin typeface="Times New Roman" panose="02020603050405020304" pitchFamily="18" charset="0"/>
                <a:ea typeface="ＭＳ Ｐゴシック" panose="020B0600070205080204" pitchFamily="50" charset="-128"/>
              </a:defRPr>
            </a:lvl1pPr>
          </a:lstStyle>
          <a:p>
            <a:pPr>
              <a:defRPr/>
            </a:pPr>
            <a:endParaRPr lang="en-US" altLang="ja-JP"/>
          </a:p>
        </p:txBody>
      </p:sp>
      <p:sp>
        <p:nvSpPr>
          <p:cNvPr id="4099" name="Rectangle 1027"/>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1" hangingPunct="1">
              <a:spcBef>
                <a:spcPct val="50000"/>
              </a:spcBef>
              <a:defRPr sz="1200" smtClean="0">
                <a:latin typeface="Times New Roman" panose="02020603050405020304" pitchFamily="18" charset="0"/>
                <a:ea typeface="ＭＳ Ｐゴシック" panose="020B0600070205080204" pitchFamily="50" charset="-128"/>
              </a:defRPr>
            </a:lvl1pPr>
          </a:lstStyle>
          <a:p>
            <a:pPr>
              <a:defRPr/>
            </a:pPr>
            <a:endParaRPr lang="en-US" altLang="ja-JP"/>
          </a:p>
        </p:txBody>
      </p:sp>
      <p:sp>
        <p:nvSpPr>
          <p:cNvPr id="3076" name="Rectangle 1028"/>
          <p:cNvSpPr>
            <a:spLocks noGrp="1" noRot="1" noChangeAspect="1" noChangeArrowheads="1"/>
          </p:cNvSpPr>
          <p:nvPr>
            <p:ph type="sldImg" idx="2"/>
          </p:nvPr>
        </p:nvSpPr>
        <p:spPr bwMode="auto">
          <a:xfrm>
            <a:off x="1143000" y="685800"/>
            <a:ext cx="4572000" cy="3429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1029"/>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1030"/>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eaLnBrk="1" hangingPunct="1">
              <a:spcBef>
                <a:spcPct val="50000"/>
              </a:spcBef>
              <a:defRPr sz="1200" smtClean="0">
                <a:latin typeface="Times New Roman" panose="02020603050405020304" pitchFamily="18" charset="0"/>
                <a:ea typeface="ＭＳ Ｐゴシック" panose="020B0600070205080204" pitchFamily="50" charset="-128"/>
              </a:defRPr>
            </a:lvl1pPr>
          </a:lstStyle>
          <a:p>
            <a:pPr>
              <a:defRPr/>
            </a:pPr>
            <a:endParaRPr lang="en-US" altLang="ja-JP"/>
          </a:p>
        </p:txBody>
      </p:sp>
      <p:sp>
        <p:nvSpPr>
          <p:cNvPr id="4103" name="Rectangle 1031"/>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1" hangingPunct="1">
              <a:spcBef>
                <a:spcPct val="50000"/>
              </a:spcBef>
              <a:defRPr sz="1200" smtClean="0">
                <a:latin typeface="Times New Roman" panose="02020603050405020304" pitchFamily="18" charset="0"/>
                <a:ea typeface="ＭＳ Ｐゴシック" panose="020B0600070205080204" pitchFamily="50" charset="-128"/>
              </a:defRPr>
            </a:lvl1pPr>
          </a:lstStyle>
          <a:p>
            <a:pPr>
              <a:defRPr/>
            </a:pPr>
            <a:fld id="{0AB79532-6FF1-476C-A02B-40FCA5A568C0}" type="slidenum">
              <a:rPr lang="en-US" altLang="ja-JP"/>
              <a:pPr>
                <a:defRPr/>
              </a:pPr>
              <a:t>‹#›</a:t>
            </a:fld>
            <a:endParaRPr lang="en-US" altLang="ja-JP"/>
          </a:p>
        </p:txBody>
      </p:sp>
    </p:spTree>
    <p:extLst>
      <p:ext uri="{BB962C8B-B14F-4D97-AF65-F5344CB8AC3E}">
        <p14:creationId xmlns:p14="http://schemas.microsoft.com/office/powerpoint/2010/main" val="3047288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1</a:t>
            </a:fld>
            <a:endParaRPr lang="en-US" altLang="ja-JP"/>
          </a:p>
        </p:txBody>
      </p:sp>
    </p:spTree>
    <p:extLst>
      <p:ext uri="{BB962C8B-B14F-4D97-AF65-F5344CB8AC3E}">
        <p14:creationId xmlns:p14="http://schemas.microsoft.com/office/powerpoint/2010/main" val="31067167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It forms a node with 8 vector processors, and connects 639 nodes with a large crossbar switch. Since the performance of the interconnection network was huge, it achieved an efficient performance close to the peak performance.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11</a:t>
            </a:fld>
            <a:endParaRPr lang="en-US" altLang="ja-JP"/>
          </a:p>
        </p:txBody>
      </p:sp>
    </p:spTree>
    <p:extLst>
      <p:ext uri="{BB962C8B-B14F-4D97-AF65-F5344CB8AC3E}">
        <p14:creationId xmlns:p14="http://schemas.microsoft.com/office/powerpoint/2010/main" val="39119915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IBM blue gene series </a:t>
            </a:r>
            <a:r>
              <a:rPr kumimoji="1" lang="en-US" altLang="ja-JP" dirty="0" err="1"/>
              <a:t>BlueGene</a:t>
            </a:r>
            <a:r>
              <a:rPr kumimoji="1" lang="en-US" altLang="ja-JP" dirty="0"/>
              <a:t>/L, P and Q also used simple NUMA structure. They are connected with 3-D torus network instead of the crossbar of the earth simulator.</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12</a:t>
            </a:fld>
            <a:endParaRPr lang="en-US" altLang="ja-JP"/>
          </a:p>
        </p:txBody>
      </p:sp>
    </p:spTree>
    <p:extLst>
      <p:ext uri="{BB962C8B-B14F-4D97-AF65-F5344CB8AC3E}">
        <p14:creationId xmlns:p14="http://schemas.microsoft.com/office/powerpoint/2010/main" val="23981065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Japanese super computer K uses a simple NUMA structure. It provides Remote DMA mechanism to send the data from other nodes.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13</a:t>
            </a:fld>
            <a:endParaRPr lang="en-US" altLang="ja-JP"/>
          </a:p>
        </p:txBody>
      </p:sp>
    </p:spTree>
    <p:extLst>
      <p:ext uri="{BB962C8B-B14F-4D97-AF65-F5344CB8AC3E}">
        <p14:creationId xmlns:p14="http://schemas.microsoft.com/office/powerpoint/2010/main" val="24270859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IBM/SONY/Toshiba developed cell broadband engine for their game machine play station 3. It was also used as several supercomputers. In this architecture, all local memory modules attached to eight SPEs are mapped into the same address space of the host processor address space.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14</a:t>
            </a:fld>
            <a:endParaRPr lang="en-US" altLang="ja-JP"/>
          </a:p>
        </p:txBody>
      </p:sp>
    </p:spTree>
    <p:extLst>
      <p:ext uri="{BB962C8B-B14F-4D97-AF65-F5344CB8AC3E}">
        <p14:creationId xmlns:p14="http://schemas.microsoft.com/office/powerpoint/2010/main" val="625735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Pezy</a:t>
            </a:r>
            <a:r>
              <a:rPr kumimoji="1" lang="en-US" altLang="ja-JP" dirty="0"/>
              <a:t> SC 1 and 2 adopted a hierarchical structure. 4x4 cities which share the L3 cache form a prefecture. A city consists of 2x2 villages which share L2 cache, and a village is built by 4 PEs. 2PEs share the L1 cache. It can cache the main memory but coherence is only kept in each hierarchy. Although it has an interesting memory architecture, the company head was arrested for the illegal </a:t>
            </a:r>
            <a:r>
              <a:rPr kumimoji="1" lang="en-US" altLang="ja-JP" dirty="0" err="1"/>
              <a:t>acquition</a:t>
            </a:r>
            <a:r>
              <a:rPr kumimoji="1" lang="en-US" altLang="ja-JP" dirty="0"/>
              <a:t> of national research fund and the project was terminated.</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15</a:t>
            </a:fld>
            <a:endParaRPr lang="en-US" altLang="ja-JP"/>
          </a:p>
        </p:txBody>
      </p:sp>
    </p:spTree>
    <p:extLst>
      <p:ext uri="{BB962C8B-B14F-4D97-AF65-F5344CB8AC3E}">
        <p14:creationId xmlns:p14="http://schemas.microsoft.com/office/powerpoint/2010/main" val="2657775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Unlike simple NUMAs, CC-NUMAs provide a directory management mechanism for keeping the coherent cache. Early CC-NUMAs were an extension of the snoop cache and had hierarchical buses. But, later it was replaced to the directory management system with a point-to-point network. Some used complicated hardware logic, others used dedicated management processors.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16</a:t>
            </a:fld>
            <a:endParaRPr lang="en-US" altLang="ja-JP"/>
          </a:p>
        </p:txBody>
      </p:sp>
    </p:spTree>
    <p:extLst>
      <p:ext uri="{BB962C8B-B14F-4D97-AF65-F5344CB8AC3E}">
        <p14:creationId xmlns:p14="http://schemas.microsoft.com/office/powerpoint/2010/main" val="4017300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An early CC-NUMA used an extension of the snoop cache by introducing a hierarchical bus. Each cluster was a snoop cache connected multiprocessor, and the accesses for the other cluster uses hierarchical bus. With the similar protocol of the snoop cache also on the hierarchical bus, the cache coherence was kept.  Apparently, this approach causes the traffic congestion of the hierarchical bus.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17</a:t>
            </a:fld>
            <a:endParaRPr lang="en-US" altLang="ja-JP"/>
          </a:p>
        </p:txBody>
      </p:sp>
    </p:spTree>
    <p:extLst>
      <p:ext uri="{BB962C8B-B14F-4D97-AF65-F5344CB8AC3E}">
        <p14:creationId xmlns:p14="http://schemas.microsoft.com/office/powerpoint/2010/main" val="37567701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Stanford DASH introduced the directory coherent control mechanism, point-to-point interconnection and release consistency model which are used in the current servers. The cluster was SGI’s Power Challenge workstation and they attached the directory mechanism and the router. The router was developed in the Caltech university, and a simple 2-dimensional mesh network was used.</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18</a:t>
            </a:fld>
            <a:endParaRPr lang="en-US" altLang="ja-JP"/>
          </a:p>
        </p:txBody>
      </p:sp>
    </p:spTree>
    <p:extLst>
      <p:ext uri="{BB962C8B-B14F-4D97-AF65-F5344CB8AC3E}">
        <p14:creationId xmlns:p14="http://schemas.microsoft.com/office/powerpoint/2010/main" val="22714467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SGI Origin is a commercial version of the DASH. The number of Processors in a cluster was reduced because of the rapid performance improvement of a processor. Hub chip which manages the directory were used, and they formed a bristled hypercube.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19</a:t>
            </a:fld>
            <a:endParaRPr lang="en-US" altLang="ja-JP"/>
          </a:p>
        </p:txBody>
      </p:sp>
    </p:spTree>
    <p:extLst>
      <p:ext uri="{BB962C8B-B14F-4D97-AF65-F5344CB8AC3E}">
        <p14:creationId xmlns:p14="http://schemas.microsoft.com/office/powerpoint/2010/main" val="9779323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machine was working in the ITC of this campus. We developed parallel programs on this machine.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20</a:t>
            </a:fld>
            <a:endParaRPr lang="en-US" altLang="ja-JP"/>
          </a:p>
        </p:txBody>
      </p:sp>
    </p:spTree>
    <p:extLst>
      <p:ext uri="{BB962C8B-B14F-4D97-AF65-F5344CB8AC3E}">
        <p14:creationId xmlns:p14="http://schemas.microsoft.com/office/powerpoint/2010/main" val="2994976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NUMA or non-uniform memory access model has shared memory but their access latency and bandwidth are different by the address. Usually, its own memory module is easy to be accessed but ones with others PUs are not. All shared memory modules are mapped into a unique logical address space, thus the program for UMA machines works without modification. They are called with distributed shared memory. It is an opposite concept of a machine with centralized shared memory or UMA.</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2</a:t>
            </a:fld>
            <a:endParaRPr lang="en-US" altLang="ja-JP"/>
          </a:p>
        </p:txBody>
      </p:sp>
    </p:spTree>
    <p:extLst>
      <p:ext uri="{BB962C8B-B14F-4D97-AF65-F5344CB8AC3E}">
        <p14:creationId xmlns:p14="http://schemas.microsoft.com/office/powerpoint/2010/main" val="9855235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Since the hardware which controls the coherence became so complicated, the Stanford university developed a dedicated chip which controls the cache coherence with its software. </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21</a:t>
            </a:fld>
            <a:endParaRPr lang="en-US" altLang="ja-JP"/>
          </a:p>
        </p:txBody>
      </p:sp>
    </p:spTree>
    <p:extLst>
      <p:ext uri="{BB962C8B-B14F-4D97-AF65-F5344CB8AC3E}">
        <p14:creationId xmlns:p14="http://schemas.microsoft.com/office/powerpoint/2010/main" val="42409290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Jump-1, a CC-NUMA was developed by the Japanese national project by cooperation of seven Japanese Universities. </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22</a:t>
            </a:fld>
            <a:endParaRPr lang="en-US" altLang="ja-JP"/>
          </a:p>
        </p:txBody>
      </p:sp>
    </p:spTree>
    <p:extLst>
      <p:ext uri="{BB962C8B-B14F-4D97-AF65-F5344CB8AC3E}">
        <p14:creationId xmlns:p14="http://schemas.microsoft.com/office/powerpoint/2010/main" val="42702612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Like a Stanford project, it sed a dedicated processor called MBP light for the cache coherent control. 4 SPARC processors are used to develop a cluster, and a special interconnection network called RDT or recursive diagonal torus was used as an interconnection network.</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23</a:t>
            </a:fld>
            <a:endParaRPr lang="en-US" altLang="ja-JP"/>
          </a:p>
        </p:txBody>
      </p:sp>
    </p:spTree>
    <p:extLst>
      <p:ext uri="{BB962C8B-B14F-4D97-AF65-F5344CB8AC3E}">
        <p14:creationId xmlns:p14="http://schemas.microsoft.com/office/powerpoint/2010/main" val="32690524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They are outlook of Jump-1. A first prototype with 4cluster and 16 processors were developed in Keio University. Later 16 clusters with 64 processors worked in Kyoto University.</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24</a:t>
            </a:fld>
            <a:endParaRPr lang="en-US" altLang="ja-JP"/>
          </a:p>
        </p:txBody>
      </p:sp>
    </p:spTree>
    <p:extLst>
      <p:ext uri="{BB962C8B-B14F-4D97-AF65-F5344CB8AC3E}">
        <p14:creationId xmlns:p14="http://schemas.microsoft.com/office/powerpoint/2010/main" val="16530341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Xeon Phi microarchitecture is a CC-NUMA with directory control mechanism. It provides 8 cores each of which provide directory. L2 cache is kept coherent with this mechanism.</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25</a:t>
            </a:fld>
            <a:endParaRPr lang="en-US" altLang="ja-JP"/>
          </a:p>
        </p:txBody>
      </p:sp>
    </p:spTree>
    <p:extLst>
      <p:ext uri="{BB962C8B-B14F-4D97-AF65-F5344CB8AC3E}">
        <p14:creationId xmlns:p14="http://schemas.microsoft.com/office/powerpoint/2010/main" val="4273223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031"/>
          <p:cNvSpPr>
            <a:spLocks noGrp="1" noChangeArrowheads="1"/>
          </p:cNvSpPr>
          <p:nvPr>
            <p:ph type="sldNum" sz="quarter" idx="5"/>
          </p:nvPr>
        </p:nvSpPr>
        <p:spPr>
          <a:noFill/>
        </p:spPr>
        <p:txBody>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fld id="{2432F89E-3E13-437C-A940-9E20653962B0}" type="slidenum">
              <a:rPr lang="en-US" altLang="ja-JP">
                <a:latin typeface="Times New Roman" panose="02020603050405020304" pitchFamily="18" charset="0"/>
                <a:ea typeface="ＭＳ Ｐゴシック" panose="020B0600070205080204" pitchFamily="50" charset="-128"/>
              </a:rPr>
              <a:pPr/>
              <a:t>26</a:t>
            </a:fld>
            <a:endParaRPr lang="en-US" altLang="ja-JP">
              <a:latin typeface="Times New Roman" panose="02020603050405020304" pitchFamily="18" charset="0"/>
              <a:ea typeface="ＭＳ Ｐゴシック" panose="020B0600070205080204" pitchFamily="50" charset="-128"/>
            </a:endParaRPr>
          </a:p>
        </p:txBody>
      </p:sp>
      <p:sp>
        <p:nvSpPr>
          <p:cNvPr id="30723" name="Rectangle 2"/>
          <p:cNvSpPr txBox="1">
            <a:spLocks noGrp="1"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228" tIns="44614" rIns="89228" bIns="44614"/>
          <a:lstStyle>
            <a:lvl1pPr defTabSz="892175">
              <a:defRPr kumimoji="1">
                <a:solidFill>
                  <a:schemeClr val="tx1"/>
                </a:solidFill>
                <a:latin typeface="Arial Black" panose="020B0A04020102020204" pitchFamily="34" charset="0"/>
                <a:ea typeface="ＭＳ Ｐ明朝" panose="02020600040205080304" pitchFamily="18" charset="-128"/>
              </a:defRPr>
            </a:lvl1pPr>
            <a:lvl2pPr marL="685800" indent="-263525" defTabSz="892175">
              <a:defRPr kumimoji="1">
                <a:solidFill>
                  <a:schemeClr val="tx1"/>
                </a:solidFill>
                <a:latin typeface="Arial Black" panose="020B0A04020102020204" pitchFamily="34" charset="0"/>
                <a:ea typeface="ＭＳ Ｐ明朝" panose="02020600040205080304" pitchFamily="18" charset="-128"/>
              </a:defRPr>
            </a:lvl2pPr>
            <a:lvl3pPr marL="1055688" indent="-211138" defTabSz="892175">
              <a:defRPr kumimoji="1">
                <a:solidFill>
                  <a:schemeClr val="tx1"/>
                </a:solidFill>
                <a:latin typeface="Arial Black" panose="020B0A04020102020204" pitchFamily="34" charset="0"/>
                <a:ea typeface="ＭＳ Ｐ明朝" panose="02020600040205080304" pitchFamily="18" charset="-128"/>
              </a:defRPr>
            </a:lvl3pPr>
            <a:lvl4pPr marL="1476375" indent="-209550" defTabSz="892175">
              <a:defRPr kumimoji="1">
                <a:solidFill>
                  <a:schemeClr val="tx1"/>
                </a:solidFill>
                <a:latin typeface="Arial Black" panose="020B0A04020102020204" pitchFamily="34" charset="0"/>
                <a:ea typeface="ＭＳ Ｐ明朝" panose="02020600040205080304" pitchFamily="18" charset="-128"/>
              </a:defRPr>
            </a:lvl4pPr>
            <a:lvl5pPr marL="1898650" indent="-211138" defTabSz="892175">
              <a:defRPr kumimoji="1">
                <a:solidFill>
                  <a:schemeClr val="tx1"/>
                </a:solidFill>
                <a:latin typeface="Arial Black" panose="020B0A04020102020204" pitchFamily="34" charset="0"/>
                <a:ea typeface="ＭＳ Ｐ明朝" panose="02020600040205080304" pitchFamily="18" charset="-128"/>
              </a:defRPr>
            </a:lvl5pPr>
            <a:lvl6pPr marL="2355850" indent="-211138" defTabSz="892175"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813050" indent="-211138" defTabSz="892175"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270250" indent="-211138" defTabSz="892175"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727450" indent="-211138" defTabSz="892175"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r>
              <a:rPr kumimoji="0" lang="en-US" altLang="ja-JP" sz="1200">
                <a:latin typeface="Times New Roman" panose="02020603050405020304" pitchFamily="18" charset="0"/>
                <a:ea typeface="ＭＳ Ｐゴシック" panose="020B0600070205080204" pitchFamily="50" charset="-128"/>
              </a:rPr>
              <a:t>The University of Adelaide, School of Computer Science</a:t>
            </a:r>
          </a:p>
        </p:txBody>
      </p:sp>
      <p:sp>
        <p:nvSpPr>
          <p:cNvPr id="30724" name="Rectangle 3"/>
          <p:cNvSpPr txBox="1">
            <a:spLocks noGrp="1"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228" tIns="44614" rIns="89228" bIns="44614"/>
          <a:lstStyle>
            <a:lvl1pPr defTabSz="892175">
              <a:defRPr kumimoji="1">
                <a:solidFill>
                  <a:schemeClr val="tx1"/>
                </a:solidFill>
                <a:latin typeface="Arial Black" panose="020B0A04020102020204" pitchFamily="34" charset="0"/>
                <a:ea typeface="ＭＳ Ｐ明朝" panose="02020600040205080304" pitchFamily="18" charset="-128"/>
              </a:defRPr>
            </a:lvl1pPr>
            <a:lvl2pPr marL="685800" indent="-263525" defTabSz="892175">
              <a:defRPr kumimoji="1">
                <a:solidFill>
                  <a:schemeClr val="tx1"/>
                </a:solidFill>
                <a:latin typeface="Arial Black" panose="020B0A04020102020204" pitchFamily="34" charset="0"/>
                <a:ea typeface="ＭＳ Ｐ明朝" panose="02020600040205080304" pitchFamily="18" charset="-128"/>
              </a:defRPr>
            </a:lvl2pPr>
            <a:lvl3pPr marL="1055688" indent="-211138" defTabSz="892175">
              <a:defRPr kumimoji="1">
                <a:solidFill>
                  <a:schemeClr val="tx1"/>
                </a:solidFill>
                <a:latin typeface="Arial Black" panose="020B0A04020102020204" pitchFamily="34" charset="0"/>
                <a:ea typeface="ＭＳ Ｐ明朝" panose="02020600040205080304" pitchFamily="18" charset="-128"/>
              </a:defRPr>
            </a:lvl3pPr>
            <a:lvl4pPr marL="1476375" indent="-209550" defTabSz="892175">
              <a:defRPr kumimoji="1">
                <a:solidFill>
                  <a:schemeClr val="tx1"/>
                </a:solidFill>
                <a:latin typeface="Arial Black" panose="020B0A04020102020204" pitchFamily="34" charset="0"/>
                <a:ea typeface="ＭＳ Ｐ明朝" panose="02020600040205080304" pitchFamily="18" charset="-128"/>
              </a:defRPr>
            </a:lvl4pPr>
            <a:lvl5pPr marL="1898650" indent="-211138" defTabSz="892175">
              <a:defRPr kumimoji="1">
                <a:solidFill>
                  <a:schemeClr val="tx1"/>
                </a:solidFill>
                <a:latin typeface="Arial Black" panose="020B0A04020102020204" pitchFamily="34" charset="0"/>
                <a:ea typeface="ＭＳ Ｐ明朝" panose="02020600040205080304" pitchFamily="18" charset="-128"/>
              </a:defRPr>
            </a:lvl5pPr>
            <a:lvl6pPr marL="2355850" indent="-211138" defTabSz="892175"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813050" indent="-211138" defTabSz="892175"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270250" indent="-211138" defTabSz="892175"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727450" indent="-211138" defTabSz="892175"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r"/>
            <a:fld id="{CAA10DA8-57D8-4DBB-90E8-8F998F667BA3}" type="datetime3">
              <a:rPr kumimoji="0" lang="ja-JP" altLang="en-US" sz="1200">
                <a:latin typeface="Times New Roman" panose="02020603050405020304" pitchFamily="18" charset="0"/>
                <a:ea typeface="ＭＳ Ｐゴシック" panose="020B0600070205080204" pitchFamily="50" charset="-128"/>
              </a:rPr>
              <a:pPr algn="r"/>
              <a:t>令和5年5月11日</a:t>
            </a:fld>
            <a:endParaRPr kumimoji="0" lang="en-US" altLang="ja-JP" sz="1200">
              <a:latin typeface="Times New Roman" panose="02020603050405020304" pitchFamily="18" charset="0"/>
              <a:ea typeface="ＭＳ Ｐゴシック" panose="020B0600070205080204" pitchFamily="50" charset="-128"/>
            </a:endParaRPr>
          </a:p>
        </p:txBody>
      </p:sp>
      <p:sp>
        <p:nvSpPr>
          <p:cNvPr id="30725" name="Rectangle 6"/>
          <p:cNvSpPr txBox="1">
            <a:spLocks noGrp="1"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228" tIns="44614" rIns="89228" bIns="44614" anchor="b"/>
          <a:lstStyle>
            <a:lvl1pPr defTabSz="892175">
              <a:defRPr kumimoji="1">
                <a:solidFill>
                  <a:schemeClr val="tx1"/>
                </a:solidFill>
                <a:latin typeface="Arial Black" panose="020B0A04020102020204" pitchFamily="34" charset="0"/>
                <a:ea typeface="ＭＳ Ｐ明朝" panose="02020600040205080304" pitchFamily="18" charset="-128"/>
              </a:defRPr>
            </a:lvl1pPr>
            <a:lvl2pPr marL="685800" indent="-263525" defTabSz="892175">
              <a:defRPr kumimoji="1">
                <a:solidFill>
                  <a:schemeClr val="tx1"/>
                </a:solidFill>
                <a:latin typeface="Arial Black" panose="020B0A04020102020204" pitchFamily="34" charset="0"/>
                <a:ea typeface="ＭＳ Ｐ明朝" panose="02020600040205080304" pitchFamily="18" charset="-128"/>
              </a:defRPr>
            </a:lvl2pPr>
            <a:lvl3pPr marL="1055688" indent="-211138" defTabSz="892175">
              <a:defRPr kumimoji="1">
                <a:solidFill>
                  <a:schemeClr val="tx1"/>
                </a:solidFill>
                <a:latin typeface="Arial Black" panose="020B0A04020102020204" pitchFamily="34" charset="0"/>
                <a:ea typeface="ＭＳ Ｐ明朝" panose="02020600040205080304" pitchFamily="18" charset="-128"/>
              </a:defRPr>
            </a:lvl3pPr>
            <a:lvl4pPr marL="1476375" indent="-209550" defTabSz="892175">
              <a:defRPr kumimoji="1">
                <a:solidFill>
                  <a:schemeClr val="tx1"/>
                </a:solidFill>
                <a:latin typeface="Arial Black" panose="020B0A04020102020204" pitchFamily="34" charset="0"/>
                <a:ea typeface="ＭＳ Ｐ明朝" panose="02020600040205080304" pitchFamily="18" charset="-128"/>
              </a:defRPr>
            </a:lvl4pPr>
            <a:lvl5pPr marL="1898650" indent="-211138" defTabSz="892175">
              <a:defRPr kumimoji="1">
                <a:solidFill>
                  <a:schemeClr val="tx1"/>
                </a:solidFill>
                <a:latin typeface="Arial Black" panose="020B0A04020102020204" pitchFamily="34" charset="0"/>
                <a:ea typeface="ＭＳ Ｐ明朝" panose="02020600040205080304" pitchFamily="18" charset="-128"/>
              </a:defRPr>
            </a:lvl5pPr>
            <a:lvl6pPr marL="2355850" indent="-211138" defTabSz="892175"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813050" indent="-211138" defTabSz="892175"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270250" indent="-211138" defTabSz="892175"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727450" indent="-211138" defTabSz="892175"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r>
              <a:rPr kumimoji="0" lang="en-US" altLang="ja-JP" sz="1200">
                <a:latin typeface="Times New Roman" panose="02020603050405020304" pitchFamily="18" charset="0"/>
                <a:ea typeface="ＭＳ Ｐゴシック" panose="020B0600070205080204" pitchFamily="50" charset="-128"/>
              </a:rPr>
              <a:t>Chapter 2 — Instructions: Language of the Computer</a:t>
            </a:r>
          </a:p>
        </p:txBody>
      </p:sp>
      <p:sp>
        <p:nvSpPr>
          <p:cNvPr id="3072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228" tIns="44614" rIns="89228" bIns="44614" anchor="b"/>
          <a:lstStyle>
            <a:lvl1pPr defTabSz="892175">
              <a:defRPr kumimoji="1">
                <a:solidFill>
                  <a:schemeClr val="tx1"/>
                </a:solidFill>
                <a:latin typeface="Arial Black" panose="020B0A04020102020204" pitchFamily="34" charset="0"/>
                <a:ea typeface="ＭＳ Ｐ明朝" panose="02020600040205080304" pitchFamily="18" charset="-128"/>
              </a:defRPr>
            </a:lvl1pPr>
            <a:lvl2pPr marL="685800" indent="-263525" defTabSz="892175">
              <a:defRPr kumimoji="1">
                <a:solidFill>
                  <a:schemeClr val="tx1"/>
                </a:solidFill>
                <a:latin typeface="Arial Black" panose="020B0A04020102020204" pitchFamily="34" charset="0"/>
                <a:ea typeface="ＭＳ Ｐ明朝" panose="02020600040205080304" pitchFamily="18" charset="-128"/>
              </a:defRPr>
            </a:lvl2pPr>
            <a:lvl3pPr marL="1055688" indent="-211138" defTabSz="892175">
              <a:defRPr kumimoji="1">
                <a:solidFill>
                  <a:schemeClr val="tx1"/>
                </a:solidFill>
                <a:latin typeface="Arial Black" panose="020B0A04020102020204" pitchFamily="34" charset="0"/>
                <a:ea typeface="ＭＳ Ｐ明朝" panose="02020600040205080304" pitchFamily="18" charset="-128"/>
              </a:defRPr>
            </a:lvl3pPr>
            <a:lvl4pPr marL="1476375" indent="-209550" defTabSz="892175">
              <a:defRPr kumimoji="1">
                <a:solidFill>
                  <a:schemeClr val="tx1"/>
                </a:solidFill>
                <a:latin typeface="Arial Black" panose="020B0A04020102020204" pitchFamily="34" charset="0"/>
                <a:ea typeface="ＭＳ Ｐ明朝" panose="02020600040205080304" pitchFamily="18" charset="-128"/>
              </a:defRPr>
            </a:lvl4pPr>
            <a:lvl5pPr marL="1898650" indent="-211138" defTabSz="892175">
              <a:defRPr kumimoji="1">
                <a:solidFill>
                  <a:schemeClr val="tx1"/>
                </a:solidFill>
                <a:latin typeface="Arial Black" panose="020B0A04020102020204" pitchFamily="34" charset="0"/>
                <a:ea typeface="ＭＳ Ｐ明朝" panose="02020600040205080304" pitchFamily="18" charset="-128"/>
              </a:defRPr>
            </a:lvl5pPr>
            <a:lvl6pPr marL="2355850" indent="-211138" defTabSz="892175"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813050" indent="-211138" defTabSz="892175"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270250" indent="-211138" defTabSz="892175"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727450" indent="-211138" defTabSz="892175"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r"/>
            <a:fld id="{F0AFDA03-AEA4-4056-8874-D37E03E51892}" type="slidenum">
              <a:rPr kumimoji="0" lang="en-US" altLang="ja-JP" sz="1200">
                <a:latin typeface="Times New Roman" panose="02020603050405020304" pitchFamily="18" charset="0"/>
                <a:ea typeface="ＭＳ Ｐゴシック" panose="020B0600070205080204" pitchFamily="50" charset="-128"/>
              </a:rPr>
              <a:pPr algn="r"/>
              <a:t>26</a:t>
            </a:fld>
            <a:endParaRPr kumimoji="0" lang="en-US" altLang="ja-JP" sz="1200">
              <a:latin typeface="Times New Roman" panose="02020603050405020304" pitchFamily="18" charset="0"/>
              <a:ea typeface="ＭＳ Ｐゴシック" panose="020B0600070205080204" pitchFamily="50" charset="-128"/>
            </a:endParaRPr>
          </a:p>
        </p:txBody>
      </p:sp>
      <p:sp>
        <p:nvSpPr>
          <p:cNvPr id="30727" name="Rectangle 2"/>
          <p:cNvSpPr>
            <a:spLocks noGrp="1" noRot="1" noChangeAspect="1" noChangeArrowheads="1" noTextEdit="1"/>
          </p:cNvSpPr>
          <p:nvPr>
            <p:ph type="sldImg"/>
          </p:nvPr>
        </p:nvSpPr>
        <p:spPr>
          <a:xfrm>
            <a:off x="1143000" y="685800"/>
            <a:ext cx="4573588" cy="3430588"/>
          </a:xfrm>
          <a:ln/>
        </p:spPr>
      </p:sp>
      <p:sp>
        <p:nvSpPr>
          <p:cNvPr id="30728" name="Rectangle 3"/>
          <p:cNvSpPr>
            <a:spLocks noGrp="1" noChangeArrowheads="1"/>
          </p:cNvSpPr>
          <p:nvPr>
            <p:ph type="body" idx="1"/>
          </p:nvPr>
        </p:nvSpPr>
        <p:spPr>
          <a:xfrm>
            <a:off x="914400" y="4344988"/>
            <a:ext cx="5029200" cy="4113212"/>
          </a:xfrm>
          <a:noFill/>
        </p:spPr>
        <p:txBody>
          <a:bodyPr lIns="89228" tIns="44614" rIns="89228" bIns="44614"/>
          <a:lstStyle/>
          <a:p>
            <a:pPr eaLnBrk="1" hangingPunct="1"/>
            <a:r>
              <a:rPr lang="en-AU" altLang="ja-JP" dirty="0">
                <a:ea typeface="ＭＳ Ｐゴシック" panose="020B0600070205080204" pitchFamily="50" charset="-128"/>
              </a:rPr>
              <a:t>Some recent server used directory controlled CC-NUMA structure. Here directory is attached to each memory system.</a:t>
            </a:r>
          </a:p>
        </p:txBody>
      </p:sp>
    </p:spTree>
    <p:extLst>
      <p:ext uri="{BB962C8B-B14F-4D97-AF65-F5344CB8AC3E}">
        <p14:creationId xmlns:p14="http://schemas.microsoft.com/office/powerpoint/2010/main" val="35022440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directly is provided for each cache block of the home memory, and the cache coherence is kept by messages between nodes. </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27</a:t>
            </a:fld>
            <a:endParaRPr lang="en-US" altLang="ja-JP"/>
          </a:p>
        </p:txBody>
      </p:sp>
    </p:spTree>
    <p:extLst>
      <p:ext uri="{BB962C8B-B14F-4D97-AF65-F5344CB8AC3E}">
        <p14:creationId xmlns:p14="http://schemas.microsoft.com/office/powerpoint/2010/main" val="12504440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Three structures can be thought for </a:t>
            </a:r>
            <a:r>
              <a:rPr kumimoji="1" lang="en-US" altLang="ja-JP"/>
              <a:t>the implementation.</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28</a:t>
            </a:fld>
            <a:endParaRPr lang="en-US" altLang="ja-JP"/>
          </a:p>
        </p:txBody>
      </p:sp>
    </p:spTree>
    <p:extLst>
      <p:ext uri="{BB962C8B-B14F-4D97-AF65-F5344CB8AC3E}">
        <p14:creationId xmlns:p14="http://schemas.microsoft.com/office/powerpoint/2010/main" val="28616066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Let me explain the cache coherent control using the directory. Each directory entry for the home memory has the state of the block and the bit map which shows who has the copy of the block. There are three states: U, S and D. At first, the state is U. Each cache directory has also its state. We assume three states: I, S, and D.</a:t>
            </a:r>
          </a:p>
          <a:p>
            <a:r>
              <a:rPr kumimoji="1" lang="en-US" altLang="ja-JP" dirty="0"/>
              <a:t>Here, let’s assume Node 3 sends the request to the Node 0 home memory.</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29</a:t>
            </a:fld>
            <a:endParaRPr lang="en-US" altLang="ja-JP"/>
          </a:p>
        </p:txBody>
      </p:sp>
    </p:spTree>
    <p:extLst>
      <p:ext uri="{BB962C8B-B14F-4D97-AF65-F5344CB8AC3E}">
        <p14:creationId xmlns:p14="http://schemas.microsoft.com/office/powerpoint/2010/main" val="5228597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Node 0 replies it and sends the cache block to the requesting node 3. It also changes its state into S, and set 1 at the corresponding bit map. The state of the cache of the requesting node 3 turns its state into 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30</a:t>
            </a:fld>
            <a:endParaRPr lang="en-US" altLang="ja-JP"/>
          </a:p>
        </p:txBody>
      </p:sp>
    </p:spTree>
    <p:extLst>
      <p:ext uri="{BB962C8B-B14F-4D97-AF65-F5344CB8AC3E}">
        <p14:creationId xmlns:p14="http://schemas.microsoft.com/office/powerpoint/2010/main" val="147850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diagram shows the model of NUMA. Each memory module is assigned into the unique address space. If the node 0 accesses the address area 0, it accesses its own memory module. But, if it wants to access the other address, the request must be transferred through the interconnection network. Thus, the latency is stretched, and the bandwidth is limited.</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3</a:t>
            </a:fld>
            <a:endParaRPr lang="en-US" altLang="ja-JP"/>
          </a:p>
        </p:txBody>
      </p:sp>
    </p:spTree>
    <p:extLst>
      <p:ext uri="{BB962C8B-B14F-4D97-AF65-F5344CB8AC3E}">
        <p14:creationId xmlns:p14="http://schemas.microsoft.com/office/powerpoint/2010/main" val="143056944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similar thing happens when node 1 issues the request. The cache block is sent back from the node 0, and the corresponding bit is set.</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31</a:t>
            </a:fld>
            <a:endParaRPr lang="en-US" altLang="ja-JP"/>
          </a:p>
        </p:txBody>
      </p:sp>
    </p:spTree>
    <p:extLst>
      <p:ext uri="{BB962C8B-B14F-4D97-AF65-F5344CB8AC3E}">
        <p14:creationId xmlns:p14="http://schemas.microsoft.com/office/powerpoint/2010/main" val="183412780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When node 3 wants to write the data into the cache block, it sends the write request message to the home node 0. It checks the directory and knows that node 1 has the same block. So, node 0 sends the invalidation message to node 1. Node 1 invalids its cache block and sends back the acknowledge signal to node 0. Node 0 changes home memory state to D, and reset the bit corresponding to node 1. Then it sends the acknowledge message to node 3. After receiving it, node 3 changes its cache state into D. After that node 3 can read and write the block without sending any messages.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32</a:t>
            </a:fld>
            <a:endParaRPr lang="en-US" altLang="ja-JP"/>
          </a:p>
        </p:txBody>
      </p:sp>
    </p:spTree>
    <p:extLst>
      <p:ext uri="{BB962C8B-B14F-4D97-AF65-F5344CB8AC3E}">
        <p14:creationId xmlns:p14="http://schemas.microsoft.com/office/powerpoint/2010/main" val="320683459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What happens when node 2 wants to the same memory address. It sends the home memory and the home node knows that it has been updated by the node 3 by checking the directory. So, node 0 sends the write back request message to node 3. Node 3 replies to send the updated cache block and changes its state to S. After writing back the data, node 0, the home node changes its sate into S and set the bit corresponding to Node 2. Then node 0 send the cache block to node 2. The cache state of node 2 becomes 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33</a:t>
            </a:fld>
            <a:endParaRPr lang="en-US" altLang="ja-JP"/>
          </a:p>
        </p:txBody>
      </p:sp>
    </p:spTree>
    <p:extLst>
      <p:ext uri="{BB962C8B-B14F-4D97-AF65-F5344CB8AC3E}">
        <p14:creationId xmlns:p14="http://schemas.microsoft.com/office/powerpoint/2010/main" val="315185279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What happens node 2 sends the write request instead of the read request. Similar to the case of read request, node 3 writes back the cache block to the node 0 home memory. But the cache state becomes I. Node 0 changes its state into D and set the bit 2 instead of bit 3. After getting the cache block, node 2 changes its state into D.</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34</a:t>
            </a:fld>
            <a:endParaRPr lang="en-US" altLang="ja-JP"/>
          </a:p>
        </p:txBody>
      </p:sp>
    </p:spTree>
    <p:extLst>
      <p:ext uri="{BB962C8B-B14F-4D97-AF65-F5344CB8AC3E}">
        <p14:creationId xmlns:p14="http://schemas.microsoft.com/office/powerpoint/2010/main" val="36298078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Here is a quiz.</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35</a:t>
            </a:fld>
            <a:endParaRPr lang="en-US" altLang="ja-JP"/>
          </a:p>
        </p:txBody>
      </p:sp>
    </p:spTree>
    <p:extLst>
      <p:ext uri="{BB962C8B-B14F-4D97-AF65-F5344CB8AC3E}">
        <p14:creationId xmlns:p14="http://schemas.microsoft.com/office/powerpoint/2010/main" val="30705391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order to improve the performance, node 3 sends the cache block directly to the requesting node 2 instead of the home node 0. The node 2 writes the data directly and changes state into D. It is somehow similar to that of the ownership of the snoop protocol. Techniques proposed for the snoop cache can be used, but the performance improvement is not so large.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36</a:t>
            </a:fld>
            <a:endParaRPr lang="en-US" altLang="ja-JP"/>
          </a:p>
        </p:txBody>
      </p:sp>
    </p:spTree>
    <p:extLst>
      <p:ext uri="{BB962C8B-B14F-4D97-AF65-F5344CB8AC3E}">
        <p14:creationId xmlns:p14="http://schemas.microsoft.com/office/powerpoint/2010/main" val="303393900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Simple atomic operations increase traffic too much. Test and </a:t>
            </a:r>
            <a:r>
              <a:rPr kumimoji="1" lang="en-US" altLang="ja-JP" dirty="0" err="1"/>
              <a:t>Test&amp;Set</a:t>
            </a:r>
            <a:r>
              <a:rPr kumimoji="1" lang="en-US" altLang="ja-JP" dirty="0"/>
              <a:t> is effective, but not enough. So, Queue-based lock is proposed.</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37</a:t>
            </a:fld>
            <a:endParaRPr lang="en-US" altLang="ja-JP"/>
          </a:p>
        </p:txBody>
      </p:sp>
    </p:spTree>
    <p:extLst>
      <p:ext uri="{BB962C8B-B14F-4D97-AF65-F5344CB8AC3E}">
        <p14:creationId xmlns:p14="http://schemas.microsoft.com/office/powerpoint/2010/main" val="387960383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Assume that node 3 executes the critical section, and other nodes are waiting for the releasing the synchronization variable x. Thanks to test and </a:t>
            </a:r>
            <a:r>
              <a:rPr kumimoji="1" lang="en-US" altLang="ja-JP" dirty="0" err="1"/>
              <a:t>test&amp;Set</a:t>
            </a:r>
            <a:r>
              <a:rPr kumimoji="1" lang="en-US" altLang="ja-JP" dirty="0"/>
              <a:t>, each node executes busy waiting without sending messages.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38</a:t>
            </a:fld>
            <a:endParaRPr lang="en-US" altLang="ja-JP"/>
          </a:p>
        </p:txBody>
      </p:sp>
    </p:spTree>
    <p:extLst>
      <p:ext uri="{BB962C8B-B14F-4D97-AF65-F5344CB8AC3E}">
        <p14:creationId xmlns:p14="http://schemas.microsoft.com/office/powerpoint/2010/main" val="396996338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However, when the node 3 releases the critical section by writing x, it sends the write request to the home node. and the node 0 sends invalidation messages to all other nodes.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39</a:t>
            </a:fld>
            <a:endParaRPr lang="en-US" altLang="ja-JP"/>
          </a:p>
        </p:txBody>
      </p:sp>
    </p:spTree>
    <p:extLst>
      <p:ext uri="{BB962C8B-B14F-4D97-AF65-F5344CB8AC3E}">
        <p14:creationId xmlns:p14="http://schemas.microsoft.com/office/powerpoint/2010/main" val="227360034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After that, all nodes must reply the acknowledge messages, and requests again to get the synchronization variable x. All these operations require a lot of messages and causes the congestion around the home node.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40</a:t>
            </a:fld>
            <a:endParaRPr lang="en-US" altLang="ja-JP"/>
          </a:p>
        </p:txBody>
      </p:sp>
    </p:spTree>
    <p:extLst>
      <p:ext uri="{BB962C8B-B14F-4D97-AF65-F5344CB8AC3E}">
        <p14:creationId xmlns:p14="http://schemas.microsoft.com/office/powerpoint/2010/main" val="15074354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31"/>
          <p:cNvSpPr>
            <a:spLocks noGrp="1" noChangeArrowheads="1"/>
          </p:cNvSpPr>
          <p:nvPr>
            <p:ph type="sldNum" sz="quarter" idx="5"/>
          </p:nvPr>
        </p:nvSpPr>
        <p:spPr>
          <a:noFill/>
        </p:spPr>
        <p:txBody>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fld id="{67D54FFB-350A-4DA6-98E8-B7A6E0477777}" type="slidenum">
              <a:rPr lang="en-US" altLang="ja-JP">
                <a:latin typeface="Times New Roman" panose="02020603050405020304" pitchFamily="18" charset="0"/>
                <a:ea typeface="ＭＳ Ｐゴシック" panose="020B0600070205080204" pitchFamily="50" charset="-128"/>
              </a:rPr>
              <a:pPr/>
              <a:t>4</a:t>
            </a:fld>
            <a:endParaRPr lang="en-US" altLang="ja-JP">
              <a:latin typeface="Times New Roman" panose="02020603050405020304" pitchFamily="18" charset="0"/>
              <a:ea typeface="ＭＳ Ｐゴシック" panose="020B0600070205080204" pitchFamily="50" charset="-128"/>
            </a:endParaRPr>
          </a:p>
        </p:txBody>
      </p:sp>
      <p:sp>
        <p:nvSpPr>
          <p:cNvPr id="9219" name="Rectangle 2"/>
          <p:cNvSpPr txBox="1">
            <a:spLocks noGrp="1"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228" tIns="44614" rIns="89228" bIns="44614"/>
          <a:lstStyle>
            <a:lvl1pPr defTabSz="892175">
              <a:defRPr kumimoji="1">
                <a:solidFill>
                  <a:schemeClr val="tx1"/>
                </a:solidFill>
                <a:latin typeface="Arial Black" panose="020B0A04020102020204" pitchFamily="34" charset="0"/>
                <a:ea typeface="ＭＳ Ｐ明朝" panose="02020600040205080304" pitchFamily="18" charset="-128"/>
              </a:defRPr>
            </a:lvl1pPr>
            <a:lvl2pPr marL="685800" indent="-263525" defTabSz="892175">
              <a:defRPr kumimoji="1">
                <a:solidFill>
                  <a:schemeClr val="tx1"/>
                </a:solidFill>
                <a:latin typeface="Arial Black" panose="020B0A04020102020204" pitchFamily="34" charset="0"/>
                <a:ea typeface="ＭＳ Ｐ明朝" panose="02020600040205080304" pitchFamily="18" charset="-128"/>
              </a:defRPr>
            </a:lvl2pPr>
            <a:lvl3pPr marL="1055688" indent="-211138" defTabSz="892175">
              <a:defRPr kumimoji="1">
                <a:solidFill>
                  <a:schemeClr val="tx1"/>
                </a:solidFill>
                <a:latin typeface="Arial Black" panose="020B0A04020102020204" pitchFamily="34" charset="0"/>
                <a:ea typeface="ＭＳ Ｐ明朝" panose="02020600040205080304" pitchFamily="18" charset="-128"/>
              </a:defRPr>
            </a:lvl3pPr>
            <a:lvl4pPr marL="1476375" indent="-209550" defTabSz="892175">
              <a:defRPr kumimoji="1">
                <a:solidFill>
                  <a:schemeClr val="tx1"/>
                </a:solidFill>
                <a:latin typeface="Arial Black" panose="020B0A04020102020204" pitchFamily="34" charset="0"/>
                <a:ea typeface="ＭＳ Ｐ明朝" panose="02020600040205080304" pitchFamily="18" charset="-128"/>
              </a:defRPr>
            </a:lvl4pPr>
            <a:lvl5pPr marL="1898650" indent="-211138" defTabSz="892175">
              <a:defRPr kumimoji="1">
                <a:solidFill>
                  <a:schemeClr val="tx1"/>
                </a:solidFill>
                <a:latin typeface="Arial Black" panose="020B0A04020102020204" pitchFamily="34" charset="0"/>
                <a:ea typeface="ＭＳ Ｐ明朝" panose="02020600040205080304" pitchFamily="18" charset="-128"/>
              </a:defRPr>
            </a:lvl5pPr>
            <a:lvl6pPr marL="2355850" indent="-211138" defTabSz="892175"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813050" indent="-211138" defTabSz="892175"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270250" indent="-211138" defTabSz="892175"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727450" indent="-211138" defTabSz="892175"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r>
              <a:rPr kumimoji="0" lang="en-US" altLang="ja-JP" sz="1200">
                <a:latin typeface="Times New Roman" panose="02020603050405020304" pitchFamily="18" charset="0"/>
                <a:ea typeface="ＭＳ Ｐゴシック" panose="020B0600070205080204" pitchFamily="50" charset="-128"/>
              </a:rPr>
              <a:t>The University of Adelaide, School of Computer Science</a:t>
            </a:r>
          </a:p>
        </p:txBody>
      </p:sp>
      <p:sp>
        <p:nvSpPr>
          <p:cNvPr id="9220" name="Rectangle 3"/>
          <p:cNvSpPr txBox="1">
            <a:spLocks noGrp="1"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228" tIns="44614" rIns="89228" bIns="44614"/>
          <a:lstStyle>
            <a:lvl1pPr defTabSz="892175">
              <a:defRPr kumimoji="1">
                <a:solidFill>
                  <a:schemeClr val="tx1"/>
                </a:solidFill>
                <a:latin typeface="Arial Black" panose="020B0A04020102020204" pitchFamily="34" charset="0"/>
                <a:ea typeface="ＭＳ Ｐ明朝" panose="02020600040205080304" pitchFamily="18" charset="-128"/>
              </a:defRPr>
            </a:lvl1pPr>
            <a:lvl2pPr marL="685800" indent="-263525" defTabSz="892175">
              <a:defRPr kumimoji="1">
                <a:solidFill>
                  <a:schemeClr val="tx1"/>
                </a:solidFill>
                <a:latin typeface="Arial Black" panose="020B0A04020102020204" pitchFamily="34" charset="0"/>
                <a:ea typeface="ＭＳ Ｐ明朝" panose="02020600040205080304" pitchFamily="18" charset="-128"/>
              </a:defRPr>
            </a:lvl2pPr>
            <a:lvl3pPr marL="1055688" indent="-211138" defTabSz="892175">
              <a:defRPr kumimoji="1">
                <a:solidFill>
                  <a:schemeClr val="tx1"/>
                </a:solidFill>
                <a:latin typeface="Arial Black" panose="020B0A04020102020204" pitchFamily="34" charset="0"/>
                <a:ea typeface="ＭＳ Ｐ明朝" panose="02020600040205080304" pitchFamily="18" charset="-128"/>
              </a:defRPr>
            </a:lvl3pPr>
            <a:lvl4pPr marL="1476375" indent="-209550" defTabSz="892175">
              <a:defRPr kumimoji="1">
                <a:solidFill>
                  <a:schemeClr val="tx1"/>
                </a:solidFill>
                <a:latin typeface="Arial Black" panose="020B0A04020102020204" pitchFamily="34" charset="0"/>
                <a:ea typeface="ＭＳ Ｐ明朝" panose="02020600040205080304" pitchFamily="18" charset="-128"/>
              </a:defRPr>
            </a:lvl4pPr>
            <a:lvl5pPr marL="1898650" indent="-211138" defTabSz="892175">
              <a:defRPr kumimoji="1">
                <a:solidFill>
                  <a:schemeClr val="tx1"/>
                </a:solidFill>
                <a:latin typeface="Arial Black" panose="020B0A04020102020204" pitchFamily="34" charset="0"/>
                <a:ea typeface="ＭＳ Ｐ明朝" panose="02020600040205080304" pitchFamily="18" charset="-128"/>
              </a:defRPr>
            </a:lvl5pPr>
            <a:lvl6pPr marL="2355850" indent="-211138" defTabSz="892175"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813050" indent="-211138" defTabSz="892175"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270250" indent="-211138" defTabSz="892175"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727450" indent="-211138" defTabSz="892175"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r"/>
            <a:fld id="{F6150424-0BB8-485D-ADAE-13C664D49CEE}" type="datetime3">
              <a:rPr kumimoji="0" lang="ja-JP" altLang="en-US" sz="1200">
                <a:latin typeface="Times New Roman" panose="02020603050405020304" pitchFamily="18" charset="0"/>
                <a:ea typeface="ＭＳ Ｐゴシック" panose="020B0600070205080204" pitchFamily="50" charset="-128"/>
              </a:rPr>
              <a:pPr algn="r"/>
              <a:t>令和5年5月11日</a:t>
            </a:fld>
            <a:endParaRPr kumimoji="0" lang="en-US" altLang="ja-JP" sz="1200">
              <a:latin typeface="Times New Roman" panose="02020603050405020304" pitchFamily="18" charset="0"/>
              <a:ea typeface="ＭＳ Ｐゴシック" panose="020B0600070205080204" pitchFamily="50" charset="-128"/>
            </a:endParaRPr>
          </a:p>
        </p:txBody>
      </p:sp>
      <p:sp>
        <p:nvSpPr>
          <p:cNvPr id="9221" name="Rectangle 6"/>
          <p:cNvSpPr txBox="1">
            <a:spLocks noGrp="1"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228" tIns="44614" rIns="89228" bIns="44614" anchor="b"/>
          <a:lstStyle>
            <a:lvl1pPr defTabSz="892175">
              <a:defRPr kumimoji="1">
                <a:solidFill>
                  <a:schemeClr val="tx1"/>
                </a:solidFill>
                <a:latin typeface="Arial Black" panose="020B0A04020102020204" pitchFamily="34" charset="0"/>
                <a:ea typeface="ＭＳ Ｐ明朝" panose="02020600040205080304" pitchFamily="18" charset="-128"/>
              </a:defRPr>
            </a:lvl1pPr>
            <a:lvl2pPr marL="685800" indent="-263525" defTabSz="892175">
              <a:defRPr kumimoji="1">
                <a:solidFill>
                  <a:schemeClr val="tx1"/>
                </a:solidFill>
                <a:latin typeface="Arial Black" panose="020B0A04020102020204" pitchFamily="34" charset="0"/>
                <a:ea typeface="ＭＳ Ｐ明朝" panose="02020600040205080304" pitchFamily="18" charset="-128"/>
              </a:defRPr>
            </a:lvl2pPr>
            <a:lvl3pPr marL="1055688" indent="-211138" defTabSz="892175">
              <a:defRPr kumimoji="1">
                <a:solidFill>
                  <a:schemeClr val="tx1"/>
                </a:solidFill>
                <a:latin typeface="Arial Black" panose="020B0A04020102020204" pitchFamily="34" charset="0"/>
                <a:ea typeface="ＭＳ Ｐ明朝" panose="02020600040205080304" pitchFamily="18" charset="-128"/>
              </a:defRPr>
            </a:lvl3pPr>
            <a:lvl4pPr marL="1476375" indent="-209550" defTabSz="892175">
              <a:defRPr kumimoji="1">
                <a:solidFill>
                  <a:schemeClr val="tx1"/>
                </a:solidFill>
                <a:latin typeface="Arial Black" panose="020B0A04020102020204" pitchFamily="34" charset="0"/>
                <a:ea typeface="ＭＳ Ｐ明朝" panose="02020600040205080304" pitchFamily="18" charset="-128"/>
              </a:defRPr>
            </a:lvl4pPr>
            <a:lvl5pPr marL="1898650" indent="-211138" defTabSz="892175">
              <a:defRPr kumimoji="1">
                <a:solidFill>
                  <a:schemeClr val="tx1"/>
                </a:solidFill>
                <a:latin typeface="Arial Black" panose="020B0A04020102020204" pitchFamily="34" charset="0"/>
                <a:ea typeface="ＭＳ Ｐ明朝" panose="02020600040205080304" pitchFamily="18" charset="-128"/>
              </a:defRPr>
            </a:lvl5pPr>
            <a:lvl6pPr marL="2355850" indent="-211138" defTabSz="892175"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813050" indent="-211138" defTabSz="892175"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270250" indent="-211138" defTabSz="892175"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727450" indent="-211138" defTabSz="892175"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r>
              <a:rPr kumimoji="0" lang="en-US" altLang="ja-JP" sz="1200">
                <a:latin typeface="Times New Roman" panose="02020603050405020304" pitchFamily="18" charset="0"/>
                <a:ea typeface="ＭＳ Ｐゴシック" panose="020B0600070205080204" pitchFamily="50" charset="-128"/>
              </a:rPr>
              <a:t>Chapter 2 — Instructions: Language of the Computer</a:t>
            </a:r>
          </a:p>
        </p:txBody>
      </p:sp>
      <p:sp>
        <p:nvSpPr>
          <p:cNvPr id="9222"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228" tIns="44614" rIns="89228" bIns="44614" anchor="b"/>
          <a:lstStyle>
            <a:lvl1pPr defTabSz="892175">
              <a:defRPr kumimoji="1">
                <a:solidFill>
                  <a:schemeClr val="tx1"/>
                </a:solidFill>
                <a:latin typeface="Arial Black" panose="020B0A04020102020204" pitchFamily="34" charset="0"/>
                <a:ea typeface="ＭＳ Ｐ明朝" panose="02020600040205080304" pitchFamily="18" charset="-128"/>
              </a:defRPr>
            </a:lvl1pPr>
            <a:lvl2pPr marL="685800" indent="-263525" defTabSz="892175">
              <a:defRPr kumimoji="1">
                <a:solidFill>
                  <a:schemeClr val="tx1"/>
                </a:solidFill>
                <a:latin typeface="Arial Black" panose="020B0A04020102020204" pitchFamily="34" charset="0"/>
                <a:ea typeface="ＭＳ Ｐ明朝" panose="02020600040205080304" pitchFamily="18" charset="-128"/>
              </a:defRPr>
            </a:lvl2pPr>
            <a:lvl3pPr marL="1055688" indent="-211138" defTabSz="892175">
              <a:defRPr kumimoji="1">
                <a:solidFill>
                  <a:schemeClr val="tx1"/>
                </a:solidFill>
                <a:latin typeface="Arial Black" panose="020B0A04020102020204" pitchFamily="34" charset="0"/>
                <a:ea typeface="ＭＳ Ｐ明朝" panose="02020600040205080304" pitchFamily="18" charset="-128"/>
              </a:defRPr>
            </a:lvl3pPr>
            <a:lvl4pPr marL="1476375" indent="-209550" defTabSz="892175">
              <a:defRPr kumimoji="1">
                <a:solidFill>
                  <a:schemeClr val="tx1"/>
                </a:solidFill>
                <a:latin typeface="Arial Black" panose="020B0A04020102020204" pitchFamily="34" charset="0"/>
                <a:ea typeface="ＭＳ Ｐ明朝" panose="02020600040205080304" pitchFamily="18" charset="-128"/>
              </a:defRPr>
            </a:lvl4pPr>
            <a:lvl5pPr marL="1898650" indent="-211138" defTabSz="892175">
              <a:defRPr kumimoji="1">
                <a:solidFill>
                  <a:schemeClr val="tx1"/>
                </a:solidFill>
                <a:latin typeface="Arial Black" panose="020B0A04020102020204" pitchFamily="34" charset="0"/>
                <a:ea typeface="ＭＳ Ｐ明朝" panose="02020600040205080304" pitchFamily="18" charset="-128"/>
              </a:defRPr>
            </a:lvl5pPr>
            <a:lvl6pPr marL="2355850" indent="-211138" defTabSz="892175"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813050" indent="-211138" defTabSz="892175"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270250" indent="-211138" defTabSz="892175"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727450" indent="-211138" defTabSz="892175"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r"/>
            <a:fld id="{A72126AC-7F1B-4A58-A2E3-38970B4F7BB5}" type="slidenum">
              <a:rPr kumimoji="0" lang="en-US" altLang="ja-JP" sz="1200">
                <a:latin typeface="Times New Roman" panose="02020603050405020304" pitchFamily="18" charset="0"/>
                <a:ea typeface="ＭＳ Ｐゴシック" panose="020B0600070205080204" pitchFamily="50" charset="-128"/>
              </a:rPr>
              <a:pPr algn="r"/>
              <a:t>4</a:t>
            </a:fld>
            <a:endParaRPr kumimoji="0" lang="en-US" altLang="ja-JP" sz="1200">
              <a:latin typeface="Times New Roman" panose="02020603050405020304" pitchFamily="18" charset="0"/>
              <a:ea typeface="ＭＳ Ｐゴシック" panose="020B0600070205080204" pitchFamily="50" charset="-128"/>
            </a:endParaRPr>
          </a:p>
        </p:txBody>
      </p:sp>
      <p:sp>
        <p:nvSpPr>
          <p:cNvPr id="9223" name="Rectangle 2"/>
          <p:cNvSpPr>
            <a:spLocks noGrp="1" noRot="1" noChangeAspect="1" noChangeArrowheads="1" noTextEdit="1"/>
          </p:cNvSpPr>
          <p:nvPr>
            <p:ph type="sldImg"/>
          </p:nvPr>
        </p:nvSpPr>
        <p:spPr>
          <a:xfrm>
            <a:off x="1143000" y="685800"/>
            <a:ext cx="4573588" cy="3430588"/>
          </a:xfrm>
          <a:ln/>
        </p:spPr>
      </p:sp>
      <p:sp>
        <p:nvSpPr>
          <p:cNvPr id="9224" name="Rectangle 3"/>
          <p:cNvSpPr>
            <a:spLocks noGrp="1" noChangeArrowheads="1"/>
          </p:cNvSpPr>
          <p:nvPr>
            <p:ph type="body" idx="1"/>
          </p:nvPr>
        </p:nvSpPr>
        <p:spPr>
          <a:xfrm>
            <a:off x="914400" y="4344988"/>
            <a:ext cx="5029200" cy="4113212"/>
          </a:xfrm>
          <a:noFill/>
        </p:spPr>
        <p:txBody>
          <a:bodyPr lIns="89228" tIns="44614" rIns="89228" bIns="44614"/>
          <a:lstStyle/>
          <a:p>
            <a:pPr eaLnBrk="1" hangingPunct="1"/>
            <a:r>
              <a:rPr lang="en-AU" altLang="ja-JP" dirty="0">
                <a:ea typeface="ＭＳ Ｐゴシック" panose="020B0600070205080204" pitchFamily="50" charset="-128"/>
              </a:rPr>
              <a:t>In the recent servers, each node is a multicore, and its architecture is UMA which is introduced in the previous lesson.</a:t>
            </a:r>
          </a:p>
        </p:txBody>
      </p:sp>
    </p:spTree>
    <p:extLst>
      <p:ext uri="{BB962C8B-B14F-4D97-AF65-F5344CB8AC3E}">
        <p14:creationId xmlns:p14="http://schemas.microsoft.com/office/powerpoint/2010/main" val="252003988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Queue-based lock provides the pointer to each node. When synchronization request is issued from node3, a link to get the lock is made, and the pointer is stored. When other nodes make a request, they are linked to the list in order.</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41</a:t>
            </a:fld>
            <a:endParaRPr lang="en-US" altLang="ja-JP"/>
          </a:p>
        </p:txBody>
      </p:sp>
    </p:spTree>
    <p:extLst>
      <p:ext uri="{BB962C8B-B14F-4D97-AF65-F5344CB8AC3E}">
        <p14:creationId xmlns:p14="http://schemas.microsoft.com/office/powerpoint/2010/main" val="285085930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When node3 releases the synchronization variable, it changes the pointer so that it indicates the next node. So, lock, the right to access the critical section will move around the linked list.</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42</a:t>
            </a:fld>
            <a:endParaRPr lang="en-US" altLang="ja-JP"/>
          </a:p>
        </p:txBody>
      </p:sp>
    </p:spTree>
    <p:extLst>
      <p:ext uri="{BB962C8B-B14F-4D97-AF65-F5344CB8AC3E}">
        <p14:creationId xmlns:p14="http://schemas.microsoft.com/office/powerpoint/2010/main" val="148160868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Directory at the home memory tends become large, because the total size of the memory is much larger than cache.</a:t>
            </a:r>
          </a:p>
          <a:p>
            <a:r>
              <a:rPr kumimoji="1" lang="en-US" altLang="ja-JP" dirty="0"/>
              <a:t>In order to reduce the memory requirement, various methods have been proposed.</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43</a:t>
            </a:fld>
            <a:endParaRPr lang="en-US" altLang="ja-JP"/>
          </a:p>
        </p:txBody>
      </p:sp>
    </p:spTree>
    <p:extLst>
      <p:ext uri="{BB962C8B-B14F-4D97-AF65-F5344CB8AC3E}">
        <p14:creationId xmlns:p14="http://schemas.microsoft.com/office/powerpoint/2010/main" val="112285486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basic method which I introduced is called the full map directly. In this method, the number of bits are the same ss the number of nodes.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44</a:t>
            </a:fld>
            <a:endParaRPr lang="en-US" altLang="ja-JP"/>
          </a:p>
        </p:txBody>
      </p:sp>
    </p:spTree>
    <p:extLst>
      <p:ext uri="{BB962C8B-B14F-4D97-AF65-F5344CB8AC3E}">
        <p14:creationId xmlns:p14="http://schemas.microsoft.com/office/powerpoint/2010/main" val="183471282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Instead of the bit-map, how about providing pointers. In this example, two pointers to provide to store the node number.</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45</a:t>
            </a:fld>
            <a:endParaRPr lang="en-US" altLang="ja-JP"/>
          </a:p>
        </p:txBody>
      </p:sp>
    </p:spTree>
    <p:extLst>
      <p:ext uri="{BB962C8B-B14F-4D97-AF65-F5344CB8AC3E}">
        <p14:creationId xmlns:p14="http://schemas.microsoft.com/office/powerpoint/2010/main" val="193221630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apparent problem is that the number of nodes which share the data is limited. But how can we do when the number of nodes exceeds the pointers. Some methods have been proposed. One is called eviction. It invalidates one of pointer. But it of course may cause the performance degradation when the evicted node sends the request again. Another method is to give up keeping the shared nodes. That is, invalidation messages are broadcasted to all nodes. This invalidation messages are just discarded if the node is not related, but it may cause the traffic congestion. The third method is to invoke the management software. It was used in MIT Alewife.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46</a:t>
            </a:fld>
            <a:endParaRPr lang="en-US" altLang="ja-JP"/>
          </a:p>
        </p:txBody>
      </p:sp>
    </p:spTree>
    <p:extLst>
      <p:ext uri="{BB962C8B-B14F-4D97-AF65-F5344CB8AC3E}">
        <p14:creationId xmlns:p14="http://schemas.microsoft.com/office/powerpoint/2010/main" val="53799957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An alternative method is to make a linked list between nodes who want to share the block like the queue based lock. </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47</a:t>
            </a:fld>
            <a:endParaRPr lang="en-US" altLang="ja-JP"/>
          </a:p>
        </p:txBody>
      </p:sp>
    </p:spTree>
    <p:extLst>
      <p:ext uri="{BB962C8B-B14F-4D97-AF65-F5344CB8AC3E}">
        <p14:creationId xmlns:p14="http://schemas.microsoft.com/office/powerpoint/2010/main" val="355314824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It requires relatively long time to manage and to trace the pointer chain. The improvement method to make the tree link structure was proposed. However, the benefit of method is small resource requirement. So, it is adopted in the standard protocol called SCI.</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48</a:t>
            </a:fld>
            <a:endParaRPr lang="en-US" altLang="ja-JP"/>
          </a:p>
        </p:txBody>
      </p:sp>
    </p:spTree>
    <p:extLst>
      <p:ext uri="{BB962C8B-B14F-4D97-AF65-F5344CB8AC3E}">
        <p14:creationId xmlns:p14="http://schemas.microsoft.com/office/powerpoint/2010/main" val="351895805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Now, let’s make a summary of today’s lesson.</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50</a:t>
            </a:fld>
            <a:endParaRPr lang="en-US" altLang="ja-JP"/>
          </a:p>
        </p:txBody>
      </p:sp>
    </p:spTree>
    <p:extLst>
      <p:ext uri="{BB962C8B-B14F-4D97-AF65-F5344CB8AC3E}">
        <p14:creationId xmlns:p14="http://schemas.microsoft.com/office/powerpoint/2010/main" val="377736401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is </a:t>
            </a:r>
            <a:r>
              <a:rPr kumimoji="1" lang="en-US" altLang="ja-JP"/>
              <a:t>today’s exercise.</a:t>
            </a:r>
            <a:endParaRPr kumimoji="1" lang="ja-JP" altLang="en-US"/>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51</a:t>
            </a:fld>
            <a:endParaRPr lang="en-US" altLang="ja-JP"/>
          </a:p>
        </p:txBody>
      </p:sp>
    </p:spTree>
    <p:extLst>
      <p:ext uri="{BB962C8B-B14F-4D97-AF65-F5344CB8AC3E}">
        <p14:creationId xmlns:p14="http://schemas.microsoft.com/office/powerpoint/2010/main" val="22656672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NUMAs are classified into three categories. One is a simple NUMA. It can cache the memory attached to the other PUs, but the coherence is not kept. On the contrary, Cache Coherent NUMA provides the coherent cache. It must provide the hardware mechanism to keep the coherence, so it tends to be complicated. The last style is COMA. But the machines in this class is not used recently.</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5</a:t>
            </a:fld>
            <a:endParaRPr lang="en-US" altLang="ja-JP"/>
          </a:p>
        </p:txBody>
      </p:sp>
    </p:spTree>
    <p:extLst>
      <p:ext uri="{BB962C8B-B14F-4D97-AF65-F5344CB8AC3E}">
        <p14:creationId xmlns:p14="http://schemas.microsoft.com/office/powerpoint/2010/main" val="363307587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000" dirty="0"/>
              <a:t>Let’s revisit to the readers-writers problem. For sending data from the writer to the reader, I said first the writer writes the data, then write 1 to the synchronization variable.</a:t>
            </a:r>
            <a:endParaRPr kumimoji="1" lang="ja-JP" altLang="en-US" sz="1000" dirty="0"/>
          </a:p>
        </p:txBody>
      </p:sp>
      <p:sp>
        <p:nvSpPr>
          <p:cNvPr id="4" name="スライド番号プレースホルダー 3"/>
          <p:cNvSpPr>
            <a:spLocks noGrp="1"/>
          </p:cNvSpPr>
          <p:nvPr>
            <p:ph type="sldNum" sz="quarter" idx="5"/>
          </p:nvPr>
        </p:nvSpPr>
        <p:spPr/>
        <p:txBody>
          <a:bodyPr/>
          <a:lstStyle/>
          <a:p>
            <a:fld id="{8A93E6F5-C09D-46E1-A4D3-ABD55B14437F}" type="slidenum">
              <a:rPr lang="en-US" altLang="ja-JP" smtClean="0"/>
              <a:pPr/>
              <a:t>52</a:t>
            </a:fld>
            <a:endParaRPr lang="en-US" altLang="ja-JP"/>
          </a:p>
        </p:txBody>
      </p:sp>
    </p:spTree>
    <p:extLst>
      <p:ext uri="{BB962C8B-B14F-4D97-AF65-F5344CB8AC3E}">
        <p14:creationId xmlns:p14="http://schemas.microsoft.com/office/powerpoint/2010/main" val="9787368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reader reads the synchronization variable, and if it is 1, it reads the data from D. It seems to be correct. But is it true?</a:t>
            </a:r>
            <a:endParaRPr kumimoji="1" lang="ja-JP" altLang="en-US" dirty="0"/>
          </a:p>
        </p:txBody>
      </p:sp>
      <p:sp>
        <p:nvSpPr>
          <p:cNvPr id="4" name="スライド番号プレースホルダー 3"/>
          <p:cNvSpPr>
            <a:spLocks noGrp="1"/>
          </p:cNvSpPr>
          <p:nvPr>
            <p:ph type="sldNum" sz="quarter" idx="5"/>
          </p:nvPr>
        </p:nvSpPr>
        <p:spPr/>
        <p:txBody>
          <a:bodyPr/>
          <a:lstStyle/>
          <a:p>
            <a:fld id="{8A93E6F5-C09D-46E1-A4D3-ABD55B14437F}" type="slidenum">
              <a:rPr lang="en-US" altLang="ja-JP" smtClean="0"/>
              <a:pPr/>
              <a:t>53</a:t>
            </a:fld>
            <a:endParaRPr lang="en-US" altLang="ja-JP"/>
          </a:p>
        </p:txBody>
      </p:sp>
    </p:spTree>
    <p:extLst>
      <p:ext uri="{BB962C8B-B14F-4D97-AF65-F5344CB8AC3E}">
        <p14:creationId xmlns:p14="http://schemas.microsoft.com/office/powerpoint/2010/main" val="308033720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If the order of read/write access from/to different address is guaranteed, it is true. But, in most recent machines do not keep it. Exactly speaking if the sequential consistency or the total store ordering is guaranteed it the machine, it can be done.</a:t>
            </a:r>
          </a:p>
          <a:p>
            <a:r>
              <a:rPr kumimoji="1" lang="en-US" altLang="ja-JP" dirty="0"/>
              <a:t>Today, I would like to talk about the problem.</a:t>
            </a:r>
            <a:endParaRPr kumimoji="1" lang="ja-JP" altLang="en-US" dirty="0"/>
          </a:p>
        </p:txBody>
      </p:sp>
      <p:sp>
        <p:nvSpPr>
          <p:cNvPr id="4" name="スライド番号プレースホルダー 3"/>
          <p:cNvSpPr>
            <a:spLocks noGrp="1"/>
          </p:cNvSpPr>
          <p:nvPr>
            <p:ph type="sldNum" sz="quarter" idx="5"/>
          </p:nvPr>
        </p:nvSpPr>
        <p:spPr/>
        <p:txBody>
          <a:bodyPr/>
          <a:lstStyle/>
          <a:p>
            <a:fld id="{8A93E6F5-C09D-46E1-A4D3-ABD55B14437F}" type="slidenum">
              <a:rPr lang="en-US" altLang="ja-JP" smtClean="0"/>
              <a:pPr/>
              <a:t>54</a:t>
            </a:fld>
            <a:endParaRPr lang="en-US" altLang="ja-JP"/>
          </a:p>
        </p:txBody>
      </p:sp>
    </p:spTree>
    <p:extLst>
      <p:ext uri="{BB962C8B-B14F-4D97-AF65-F5344CB8AC3E}">
        <p14:creationId xmlns:p14="http://schemas.microsoft.com/office/powerpoint/2010/main" val="357376214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words coherence and consistency are complement. That is coherence defines the behavior or reads and writes to the same memory location, while consistency is for other memory location. Today, I am going to treat only consistency, that is the case of two accesses are done to/from the different addresses.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55</a:t>
            </a:fld>
            <a:endParaRPr lang="en-US" altLang="ja-JP"/>
          </a:p>
        </p:txBody>
      </p:sp>
    </p:spTree>
    <p:extLst>
      <p:ext uri="{BB962C8B-B14F-4D97-AF65-F5344CB8AC3E}">
        <p14:creationId xmlns:p14="http://schemas.microsoft.com/office/powerpoint/2010/main" val="63174557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First of all, let me explain about the sequential consistency. In this diagram, if both L1 and L2 are never established, the sequential consistency is guaranteed. I means that reads and writes are instantly reflected to the memory in order.</a:t>
            </a:r>
            <a:endParaRPr kumimoji="1" lang="ja-JP" altLang="en-US" dirty="0"/>
          </a:p>
        </p:txBody>
      </p:sp>
      <p:sp>
        <p:nvSpPr>
          <p:cNvPr id="4" name="スライド番号プレースホルダー 3"/>
          <p:cNvSpPr>
            <a:spLocks noGrp="1"/>
          </p:cNvSpPr>
          <p:nvPr>
            <p:ph type="sldNum" sz="quarter" idx="5"/>
          </p:nvPr>
        </p:nvSpPr>
        <p:spPr/>
        <p:txBody>
          <a:bodyPr/>
          <a:lstStyle/>
          <a:p>
            <a:fld id="{8A93E6F5-C09D-46E1-A4D3-ABD55B14437F}" type="slidenum">
              <a:rPr lang="en-US" altLang="ja-JP" smtClean="0"/>
              <a:pPr/>
              <a:t>56</a:t>
            </a:fld>
            <a:endParaRPr lang="en-US" altLang="ja-JP"/>
          </a:p>
        </p:txBody>
      </p:sp>
    </p:spTree>
    <p:extLst>
      <p:ext uri="{BB962C8B-B14F-4D97-AF65-F5344CB8AC3E}">
        <p14:creationId xmlns:p14="http://schemas.microsoft.com/office/powerpoint/2010/main" val="368430339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If it takes any delay to the memory or any change of the reference order, these two sentences can work at the same time. OK. let’s examine the problem for the access order in a single processor first.</a:t>
            </a:r>
            <a:endParaRPr kumimoji="1" lang="ja-JP" altLang="en-US" dirty="0"/>
          </a:p>
        </p:txBody>
      </p:sp>
      <p:sp>
        <p:nvSpPr>
          <p:cNvPr id="4" name="スライド番号プレースホルダー 3"/>
          <p:cNvSpPr>
            <a:spLocks noGrp="1"/>
          </p:cNvSpPr>
          <p:nvPr>
            <p:ph type="sldNum" sz="quarter" idx="5"/>
          </p:nvPr>
        </p:nvSpPr>
        <p:spPr/>
        <p:txBody>
          <a:bodyPr/>
          <a:lstStyle/>
          <a:p>
            <a:fld id="{8A93E6F5-C09D-46E1-A4D3-ABD55B14437F}" type="slidenum">
              <a:rPr lang="en-US" altLang="ja-JP" smtClean="0"/>
              <a:pPr/>
              <a:t>57</a:t>
            </a:fld>
            <a:endParaRPr lang="en-US" altLang="ja-JP"/>
          </a:p>
        </p:txBody>
      </p:sp>
    </p:spTree>
    <p:extLst>
      <p:ext uri="{BB962C8B-B14F-4D97-AF65-F5344CB8AC3E}">
        <p14:creationId xmlns:p14="http://schemas.microsoft.com/office/powerpoint/2010/main" val="429105473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the sequential consistency model, every access must be done in the order described in the program.</a:t>
            </a:r>
            <a:endParaRPr kumimoji="1" lang="ja-JP" altLang="en-US" dirty="0"/>
          </a:p>
        </p:txBody>
      </p:sp>
      <p:sp>
        <p:nvSpPr>
          <p:cNvPr id="4" name="スライド番号プレースホルダー 3"/>
          <p:cNvSpPr>
            <a:spLocks noGrp="1"/>
          </p:cNvSpPr>
          <p:nvPr>
            <p:ph type="sldNum" sz="quarter" idx="5"/>
          </p:nvPr>
        </p:nvSpPr>
        <p:spPr/>
        <p:txBody>
          <a:bodyPr/>
          <a:lstStyle/>
          <a:p>
            <a:fld id="{8A93E6F5-C09D-46E1-A4D3-ABD55B14437F}" type="slidenum">
              <a:rPr lang="en-US" altLang="ja-JP" smtClean="0"/>
              <a:pPr/>
              <a:t>58</a:t>
            </a:fld>
            <a:endParaRPr lang="en-US" altLang="ja-JP"/>
          </a:p>
        </p:txBody>
      </p:sp>
    </p:spTree>
    <p:extLst>
      <p:ext uri="{BB962C8B-B14F-4D97-AF65-F5344CB8AC3E}">
        <p14:creationId xmlns:p14="http://schemas.microsoft.com/office/powerpoint/2010/main" val="413689880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order to enhance the performance of a single processor, read requests are often executed before pre-issued writes to other address in the write buffer. Here, this arrow mark shows the order which must be kept. This is used in common processors </a:t>
            </a:r>
            <a:r>
              <a:rPr kumimoji="1" lang="en-US" altLang="ja-JP" dirty="0" err="1"/>
              <a:t>fromt</a:t>
            </a:r>
            <a:r>
              <a:rPr kumimoji="1" lang="en-US" altLang="ja-JP" dirty="0"/>
              <a:t> the era of IBM370. </a:t>
            </a:r>
            <a:endParaRPr kumimoji="1" lang="ja-JP" altLang="en-US" dirty="0"/>
          </a:p>
        </p:txBody>
      </p:sp>
      <p:sp>
        <p:nvSpPr>
          <p:cNvPr id="4" name="スライド番号プレースホルダー 3"/>
          <p:cNvSpPr>
            <a:spLocks noGrp="1"/>
          </p:cNvSpPr>
          <p:nvPr>
            <p:ph type="sldNum" sz="quarter" idx="5"/>
          </p:nvPr>
        </p:nvSpPr>
        <p:spPr/>
        <p:txBody>
          <a:bodyPr/>
          <a:lstStyle/>
          <a:p>
            <a:fld id="{8A93E6F5-C09D-46E1-A4D3-ABD55B14437F}" type="slidenum">
              <a:rPr lang="en-US" altLang="ja-JP" smtClean="0"/>
              <a:pPr/>
              <a:t>59</a:t>
            </a:fld>
            <a:endParaRPr lang="en-US" altLang="ja-JP"/>
          </a:p>
        </p:txBody>
      </p:sp>
    </p:spTree>
    <p:extLst>
      <p:ext uri="{BB962C8B-B14F-4D97-AF65-F5344CB8AC3E}">
        <p14:creationId xmlns:p14="http://schemas.microsoft.com/office/powerpoint/2010/main" val="221874647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order to avoid the interlock caused by the data dependency, the read operation must be done early as possible. So, it can be done before write requests in the write buffer. Of course, if the address in the write buffer is the same as the reading address, the data are directly read out from the write buffer. Note that we are today considering the consistency problem, not the coherent problem.</a:t>
            </a:r>
            <a:endParaRPr kumimoji="1" lang="ja-JP" altLang="en-US" dirty="0"/>
          </a:p>
        </p:txBody>
      </p:sp>
      <p:sp>
        <p:nvSpPr>
          <p:cNvPr id="4" name="スライド番号プレースホルダー 3"/>
          <p:cNvSpPr>
            <a:spLocks noGrp="1"/>
          </p:cNvSpPr>
          <p:nvPr>
            <p:ph type="sldNum" sz="quarter" idx="5"/>
          </p:nvPr>
        </p:nvSpPr>
        <p:spPr/>
        <p:txBody>
          <a:bodyPr/>
          <a:lstStyle/>
          <a:p>
            <a:fld id="{8A93E6F5-C09D-46E1-A4D3-ABD55B14437F}" type="slidenum">
              <a:rPr lang="en-US" altLang="ja-JP" smtClean="0"/>
              <a:pPr/>
              <a:t>60</a:t>
            </a:fld>
            <a:endParaRPr lang="en-US" altLang="ja-JP"/>
          </a:p>
        </p:txBody>
      </p:sp>
    </p:spTree>
    <p:extLst>
      <p:ext uri="{BB962C8B-B14F-4D97-AF65-F5344CB8AC3E}">
        <p14:creationId xmlns:p14="http://schemas.microsoft.com/office/powerpoint/2010/main" val="141489617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diagram shows the order which must be kept. The order between this write and read is not have to be kept in the total store ordering.</a:t>
            </a:r>
            <a:endParaRPr kumimoji="1" lang="ja-JP" altLang="en-US" dirty="0"/>
          </a:p>
        </p:txBody>
      </p:sp>
      <p:sp>
        <p:nvSpPr>
          <p:cNvPr id="4" name="スライド番号プレースホルダー 3"/>
          <p:cNvSpPr>
            <a:spLocks noGrp="1"/>
          </p:cNvSpPr>
          <p:nvPr>
            <p:ph type="sldNum" sz="quarter" idx="5"/>
          </p:nvPr>
        </p:nvSpPr>
        <p:spPr/>
        <p:txBody>
          <a:bodyPr/>
          <a:lstStyle/>
          <a:p>
            <a:fld id="{8A93E6F5-C09D-46E1-A4D3-ABD55B14437F}" type="slidenum">
              <a:rPr lang="en-US" altLang="ja-JP" smtClean="0"/>
              <a:pPr/>
              <a:t>61</a:t>
            </a:fld>
            <a:endParaRPr lang="en-US" altLang="ja-JP"/>
          </a:p>
        </p:txBody>
      </p:sp>
    </p:spTree>
    <p:extLst>
      <p:ext uri="{BB962C8B-B14F-4D97-AF65-F5344CB8AC3E}">
        <p14:creationId xmlns:p14="http://schemas.microsoft.com/office/powerpoint/2010/main" val="3891152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First of all, the simple NUMA is introduced. Some supercomputers use this style. It has some benefits. I will introduce some of them.</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7</a:t>
            </a:fld>
            <a:endParaRPr lang="en-US" altLang="ja-JP"/>
          </a:p>
        </p:txBody>
      </p:sp>
    </p:spTree>
    <p:extLst>
      <p:ext uri="{BB962C8B-B14F-4D97-AF65-F5344CB8AC3E}">
        <p14:creationId xmlns:p14="http://schemas.microsoft.com/office/powerpoint/2010/main" val="1530103046"/>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When there are multiple memory modules which have different access time, it is difficult to keep the order of multiple writes. So, the partial store ordering relaxes the order between two write requests. In this model, finish of writes must be guaranteed with the synchronization operations. This ordering model was used for SPARC microprocessors, and sometimes called the processor ordering.</a:t>
            </a:r>
            <a:endParaRPr kumimoji="1" lang="ja-JP" altLang="en-US" dirty="0"/>
          </a:p>
        </p:txBody>
      </p:sp>
      <p:sp>
        <p:nvSpPr>
          <p:cNvPr id="4" name="スライド番号プレースホルダー 3"/>
          <p:cNvSpPr>
            <a:spLocks noGrp="1"/>
          </p:cNvSpPr>
          <p:nvPr>
            <p:ph type="sldNum" sz="quarter" idx="5"/>
          </p:nvPr>
        </p:nvSpPr>
        <p:spPr/>
        <p:txBody>
          <a:bodyPr/>
          <a:lstStyle/>
          <a:p>
            <a:fld id="{8A93E6F5-C09D-46E1-A4D3-ABD55B14437F}" type="slidenum">
              <a:rPr lang="en-US" altLang="ja-JP" smtClean="0"/>
              <a:pPr/>
              <a:t>62</a:t>
            </a:fld>
            <a:endParaRPr lang="en-US" altLang="ja-JP"/>
          </a:p>
        </p:txBody>
      </p:sp>
    </p:spTree>
    <p:extLst>
      <p:ext uri="{BB962C8B-B14F-4D97-AF65-F5344CB8AC3E}">
        <p14:creationId xmlns:p14="http://schemas.microsoft.com/office/powerpoint/2010/main" val="304590135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As this diagram shows, two write operations are issued to the different memory modules. That is, it is natural for distributed memory systems.</a:t>
            </a:r>
            <a:endParaRPr kumimoji="1" lang="ja-JP" altLang="en-US" dirty="0"/>
          </a:p>
        </p:txBody>
      </p:sp>
      <p:sp>
        <p:nvSpPr>
          <p:cNvPr id="4" name="スライド番号プレースホルダー 3"/>
          <p:cNvSpPr>
            <a:spLocks noGrp="1"/>
          </p:cNvSpPr>
          <p:nvPr>
            <p:ph type="sldNum" sz="quarter" idx="5"/>
          </p:nvPr>
        </p:nvSpPr>
        <p:spPr/>
        <p:txBody>
          <a:bodyPr/>
          <a:lstStyle/>
          <a:p>
            <a:fld id="{8A93E6F5-C09D-46E1-A4D3-ABD55B14437F}" type="slidenum">
              <a:rPr lang="en-US" altLang="ja-JP" smtClean="0"/>
              <a:pPr/>
              <a:t>64</a:t>
            </a:fld>
            <a:endParaRPr lang="en-US" altLang="ja-JP"/>
          </a:p>
        </p:txBody>
      </p:sp>
    </p:spTree>
    <p:extLst>
      <p:ext uri="{BB962C8B-B14F-4D97-AF65-F5344CB8AC3E}">
        <p14:creationId xmlns:p14="http://schemas.microsoft.com/office/powerpoint/2010/main" val="63369606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OK. then here is a quiz. </a:t>
            </a:r>
            <a:endParaRPr kumimoji="1" lang="ja-JP" altLang="en-US" dirty="0"/>
          </a:p>
        </p:txBody>
      </p:sp>
      <p:sp>
        <p:nvSpPr>
          <p:cNvPr id="4" name="スライド番号プレースホルダー 3"/>
          <p:cNvSpPr>
            <a:spLocks noGrp="1"/>
          </p:cNvSpPr>
          <p:nvPr>
            <p:ph type="sldNum" sz="quarter" idx="5"/>
          </p:nvPr>
        </p:nvSpPr>
        <p:spPr/>
        <p:txBody>
          <a:bodyPr/>
          <a:lstStyle/>
          <a:p>
            <a:fld id="{8A93E6F5-C09D-46E1-A4D3-ABD55B14437F}" type="slidenum">
              <a:rPr lang="en-US" altLang="ja-JP" smtClean="0"/>
              <a:pPr/>
              <a:t>65</a:t>
            </a:fld>
            <a:endParaRPr lang="en-US" altLang="ja-JP"/>
          </a:p>
        </p:txBody>
      </p:sp>
    </p:spTree>
    <p:extLst>
      <p:ext uri="{BB962C8B-B14F-4D97-AF65-F5344CB8AC3E}">
        <p14:creationId xmlns:p14="http://schemas.microsoft.com/office/powerpoint/2010/main" val="3847893664"/>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If there are several different memory modules, even for a single processor, it is difficult to keep the order of memory request. So, it is natural to relax all orders of memory accesses. We only need to keep the order between synchronization operation. That is, all memory accesses are finished before a synchronization operation, and the next access must not be started before the end of synchronization. This ordering model was adopted in IBM PowerPC.</a:t>
            </a:r>
            <a:endParaRPr kumimoji="1" lang="ja-JP" altLang="en-US" dirty="0"/>
          </a:p>
        </p:txBody>
      </p:sp>
      <p:sp>
        <p:nvSpPr>
          <p:cNvPr id="4" name="スライド番号プレースホルダー 3"/>
          <p:cNvSpPr>
            <a:spLocks noGrp="1"/>
          </p:cNvSpPr>
          <p:nvPr>
            <p:ph type="sldNum" sz="quarter" idx="5"/>
          </p:nvPr>
        </p:nvSpPr>
        <p:spPr/>
        <p:txBody>
          <a:bodyPr/>
          <a:lstStyle/>
          <a:p>
            <a:fld id="{8A93E6F5-C09D-46E1-A4D3-ABD55B14437F}" type="slidenum">
              <a:rPr lang="en-US" altLang="ja-JP" smtClean="0"/>
              <a:pPr/>
              <a:t>66</a:t>
            </a:fld>
            <a:endParaRPr lang="en-US" altLang="ja-JP"/>
          </a:p>
        </p:txBody>
      </p:sp>
    </p:spTree>
    <p:extLst>
      <p:ext uri="{BB962C8B-B14F-4D97-AF65-F5344CB8AC3E}">
        <p14:creationId xmlns:p14="http://schemas.microsoft.com/office/powerpoint/2010/main" val="329425679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is the diagram of the weak ordering.</a:t>
            </a:r>
            <a:endParaRPr kumimoji="1" lang="ja-JP" altLang="en-US" dirty="0"/>
          </a:p>
        </p:txBody>
      </p:sp>
      <p:sp>
        <p:nvSpPr>
          <p:cNvPr id="4" name="スライド番号プレースホルダー 3"/>
          <p:cNvSpPr>
            <a:spLocks noGrp="1"/>
          </p:cNvSpPr>
          <p:nvPr>
            <p:ph type="sldNum" sz="quarter" idx="5"/>
          </p:nvPr>
        </p:nvSpPr>
        <p:spPr/>
        <p:txBody>
          <a:bodyPr/>
          <a:lstStyle/>
          <a:p>
            <a:fld id="{8A93E6F5-C09D-46E1-A4D3-ABD55B14437F}" type="slidenum">
              <a:rPr lang="en-US" altLang="ja-JP" smtClean="0"/>
              <a:pPr/>
              <a:t>67</a:t>
            </a:fld>
            <a:endParaRPr lang="en-US" altLang="ja-JP"/>
          </a:p>
        </p:txBody>
      </p:sp>
    </p:spTree>
    <p:extLst>
      <p:ext uri="{BB962C8B-B14F-4D97-AF65-F5344CB8AC3E}">
        <p14:creationId xmlns:p14="http://schemas.microsoft.com/office/powerpoint/2010/main" val="197632286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For keeping the memory consistency for CC-NUMA, first of all, consistency between different home memory must be relaxed. The data and related synchronization variables must be allocated on the same home memory.</a:t>
            </a:r>
            <a:endParaRPr kumimoji="1" lang="ja-JP" altLang="en-US" dirty="0"/>
          </a:p>
        </p:txBody>
      </p:sp>
      <p:sp>
        <p:nvSpPr>
          <p:cNvPr id="4" name="スライド番号プレースホルダー 3"/>
          <p:cNvSpPr>
            <a:spLocks noGrp="1"/>
          </p:cNvSpPr>
          <p:nvPr>
            <p:ph type="sldNum" sz="quarter" idx="5"/>
          </p:nvPr>
        </p:nvSpPr>
        <p:spPr/>
        <p:txBody>
          <a:bodyPr/>
          <a:lstStyle/>
          <a:p>
            <a:fld id="{8A93E6F5-C09D-46E1-A4D3-ABD55B14437F}" type="slidenum">
              <a:rPr lang="en-US" altLang="ja-JP" smtClean="0"/>
              <a:pPr/>
              <a:t>68</a:t>
            </a:fld>
            <a:endParaRPr lang="en-US" altLang="ja-JP"/>
          </a:p>
        </p:txBody>
      </p:sp>
    </p:spTree>
    <p:extLst>
      <p:ext uri="{BB962C8B-B14F-4D97-AF65-F5344CB8AC3E}">
        <p14:creationId xmlns:p14="http://schemas.microsoft.com/office/powerpoint/2010/main" val="396069401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As I introduced in the previous lesson, a lot of acknowledge messages are needed for invalidation, but since the writing data uses a relaxed consistency model, they are not needed. The home can reply just after sending invalidation messages.</a:t>
            </a:r>
            <a:endParaRPr kumimoji="1" lang="ja-JP" altLang="en-US" dirty="0"/>
          </a:p>
        </p:txBody>
      </p:sp>
      <p:sp>
        <p:nvSpPr>
          <p:cNvPr id="4" name="スライド番号プレースホルダー 3"/>
          <p:cNvSpPr>
            <a:spLocks noGrp="1"/>
          </p:cNvSpPr>
          <p:nvPr>
            <p:ph type="sldNum" sz="quarter" idx="5"/>
          </p:nvPr>
        </p:nvSpPr>
        <p:spPr/>
        <p:txBody>
          <a:bodyPr/>
          <a:lstStyle/>
          <a:p>
            <a:fld id="{8A93E6F5-C09D-46E1-A4D3-ABD55B14437F}" type="slidenum">
              <a:rPr lang="en-US" altLang="ja-JP" smtClean="0"/>
              <a:pPr/>
              <a:t>69</a:t>
            </a:fld>
            <a:endParaRPr lang="en-US" altLang="ja-JP"/>
          </a:p>
        </p:txBody>
      </p:sp>
    </p:spTree>
    <p:extLst>
      <p:ext uri="{BB962C8B-B14F-4D97-AF65-F5344CB8AC3E}">
        <p14:creationId xmlns:p14="http://schemas.microsoft.com/office/powerpoint/2010/main" val="191812944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We need to provide the memory fence operation for implementing the synchronization. Once this operation is issued, no access for the memory is accepted. They must wait for the finish of the synchronization operation.</a:t>
            </a:r>
            <a:endParaRPr kumimoji="1" lang="ja-JP" altLang="en-US" dirty="0"/>
          </a:p>
        </p:txBody>
      </p:sp>
      <p:sp>
        <p:nvSpPr>
          <p:cNvPr id="4" name="スライド番号プレースホルダー 3"/>
          <p:cNvSpPr>
            <a:spLocks noGrp="1"/>
          </p:cNvSpPr>
          <p:nvPr>
            <p:ph type="sldNum" sz="quarter" idx="5"/>
          </p:nvPr>
        </p:nvSpPr>
        <p:spPr/>
        <p:txBody>
          <a:bodyPr/>
          <a:lstStyle/>
          <a:p>
            <a:fld id="{8A93E6F5-C09D-46E1-A4D3-ABD55B14437F}" type="slidenum">
              <a:rPr lang="en-US" altLang="ja-JP" smtClean="0"/>
              <a:pPr/>
              <a:t>70</a:t>
            </a:fld>
            <a:endParaRPr lang="en-US" altLang="ja-JP"/>
          </a:p>
        </p:txBody>
      </p:sp>
    </p:spTree>
    <p:extLst>
      <p:ext uri="{BB962C8B-B14F-4D97-AF65-F5344CB8AC3E}">
        <p14:creationId xmlns:p14="http://schemas.microsoft.com/office/powerpoint/2010/main" val="117433017"/>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For further performance improvement, the Stanford university proposed a further relaxed model for CC-NUMA machine. In this model, a synchronization operation is divided into Acquire and Release. Considering two types of synchronization operations, the restriction is further relaxed. This model is called a release consistency.</a:t>
            </a:r>
          </a:p>
          <a:p>
            <a:endParaRPr kumimoji="1" lang="ja-JP" altLang="en-US" dirty="0"/>
          </a:p>
        </p:txBody>
      </p:sp>
      <p:sp>
        <p:nvSpPr>
          <p:cNvPr id="4" name="スライド番号プレースホルダー 3"/>
          <p:cNvSpPr>
            <a:spLocks noGrp="1"/>
          </p:cNvSpPr>
          <p:nvPr>
            <p:ph type="sldNum" sz="quarter" idx="5"/>
          </p:nvPr>
        </p:nvSpPr>
        <p:spPr/>
        <p:txBody>
          <a:bodyPr/>
          <a:lstStyle/>
          <a:p>
            <a:fld id="{8A93E6F5-C09D-46E1-A4D3-ABD55B14437F}" type="slidenum">
              <a:rPr lang="en-US" altLang="ja-JP" smtClean="0"/>
              <a:pPr/>
              <a:t>71</a:t>
            </a:fld>
            <a:endParaRPr lang="en-US" altLang="ja-JP"/>
          </a:p>
        </p:txBody>
      </p:sp>
    </p:spTree>
    <p:extLst>
      <p:ext uri="{BB962C8B-B14F-4D97-AF65-F5344CB8AC3E}">
        <p14:creationId xmlns:p14="http://schemas.microsoft.com/office/powerpoint/2010/main" val="146425852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this model, all memory accesses following acquire are not executed until the acquire is finished, and all memory accesses must be executed before release is finished. This is why it is called the release consistency model.</a:t>
            </a:r>
            <a:endParaRPr kumimoji="1" lang="ja-JP" altLang="en-US" dirty="0"/>
          </a:p>
        </p:txBody>
      </p:sp>
      <p:sp>
        <p:nvSpPr>
          <p:cNvPr id="4" name="スライド番号プレースホルダー 3"/>
          <p:cNvSpPr>
            <a:spLocks noGrp="1"/>
          </p:cNvSpPr>
          <p:nvPr>
            <p:ph type="sldNum" sz="quarter" idx="5"/>
          </p:nvPr>
        </p:nvSpPr>
        <p:spPr/>
        <p:txBody>
          <a:bodyPr/>
          <a:lstStyle/>
          <a:p>
            <a:fld id="{8A93E6F5-C09D-46E1-A4D3-ABD55B14437F}" type="slidenum">
              <a:rPr lang="en-US" altLang="ja-JP" smtClean="0"/>
              <a:pPr/>
              <a:t>72</a:t>
            </a:fld>
            <a:endParaRPr lang="en-US" altLang="ja-JP"/>
          </a:p>
        </p:txBody>
      </p:sp>
    </p:spTree>
    <p:extLst>
      <p:ext uri="{BB962C8B-B14F-4D97-AF65-F5344CB8AC3E}">
        <p14:creationId xmlns:p14="http://schemas.microsoft.com/office/powerpoint/2010/main" val="7666438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CM*, developed by CMU in the late 1970’s, is a root of multiprocessors. They used PDP11 as a cluster, and provided an address transform mechanism called </a:t>
            </a:r>
            <a:r>
              <a:rPr kumimoji="1" lang="en-US" altLang="ja-JP" dirty="0" err="1"/>
              <a:t>Slocal</a:t>
            </a:r>
            <a:r>
              <a:rPr kumimoji="1" lang="en-US" altLang="ja-JP" dirty="0"/>
              <a:t>. The link from </a:t>
            </a:r>
            <a:r>
              <a:rPr kumimoji="1" lang="en-US" altLang="ja-JP" dirty="0" err="1"/>
              <a:t>Slocal</a:t>
            </a:r>
            <a:r>
              <a:rPr kumimoji="1" lang="en-US" altLang="ja-JP" dirty="0"/>
              <a:t> is connected with </a:t>
            </a:r>
            <a:r>
              <a:rPr kumimoji="1" lang="en-US" altLang="ja-JP" dirty="0" err="1"/>
              <a:t>Kmap</a:t>
            </a:r>
            <a:r>
              <a:rPr kumimoji="1" lang="en-US" altLang="ja-JP" dirty="0"/>
              <a:t>, a kind of switch. The memory in the other cluster can be accessed through the </a:t>
            </a:r>
            <a:r>
              <a:rPr kumimoji="1" lang="en-US" altLang="ja-JP" dirty="0" err="1"/>
              <a:t>Kmap</a:t>
            </a:r>
            <a:r>
              <a:rPr kumimoji="1" lang="en-US" altLang="ja-JP" dirty="0"/>
              <a:t> and </a:t>
            </a:r>
            <a:r>
              <a:rPr kumimoji="1" lang="en-US" altLang="ja-JP" dirty="0" err="1"/>
              <a:t>Slocal</a:t>
            </a:r>
            <a:r>
              <a:rPr kumimoji="1" lang="en-US" altLang="ja-JP" dirty="0"/>
              <a:t>.</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8</a:t>
            </a:fld>
            <a:endParaRPr lang="en-US" altLang="ja-JP"/>
          </a:p>
        </p:txBody>
      </p:sp>
    </p:spTree>
    <p:extLst>
      <p:ext uri="{BB962C8B-B14F-4D97-AF65-F5344CB8AC3E}">
        <p14:creationId xmlns:p14="http://schemas.microsoft.com/office/powerpoint/2010/main" val="1505521709"/>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is the relationship between acquire, release and other accesses. Of course, the order between SA and SR must be kept.</a:t>
            </a:r>
            <a:endParaRPr kumimoji="1" lang="ja-JP" altLang="en-US" dirty="0"/>
          </a:p>
        </p:txBody>
      </p:sp>
      <p:sp>
        <p:nvSpPr>
          <p:cNvPr id="4" name="スライド番号プレースホルダー 3"/>
          <p:cNvSpPr>
            <a:spLocks noGrp="1"/>
          </p:cNvSpPr>
          <p:nvPr>
            <p:ph type="sldNum" sz="quarter" idx="5"/>
          </p:nvPr>
        </p:nvSpPr>
        <p:spPr/>
        <p:txBody>
          <a:bodyPr/>
          <a:lstStyle/>
          <a:p>
            <a:fld id="{8A93E6F5-C09D-46E1-A4D3-ABD55B14437F}" type="slidenum">
              <a:rPr lang="en-US" altLang="ja-JP" smtClean="0"/>
              <a:pPr/>
              <a:t>73</a:t>
            </a:fld>
            <a:endParaRPr lang="en-US" altLang="ja-JP"/>
          </a:p>
        </p:txBody>
      </p:sp>
    </p:spTree>
    <p:extLst>
      <p:ext uri="{BB962C8B-B14F-4D97-AF65-F5344CB8AC3E}">
        <p14:creationId xmlns:p14="http://schemas.microsoft.com/office/powerpoint/2010/main" val="165115973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shows the order which must be kept between multiple accesses.</a:t>
            </a:r>
            <a:endParaRPr kumimoji="1" lang="ja-JP" altLang="en-US" dirty="0"/>
          </a:p>
        </p:txBody>
      </p:sp>
      <p:sp>
        <p:nvSpPr>
          <p:cNvPr id="4" name="スライド番号プレースホルダー 3"/>
          <p:cNvSpPr>
            <a:spLocks noGrp="1"/>
          </p:cNvSpPr>
          <p:nvPr>
            <p:ph type="sldNum" sz="quarter" idx="5"/>
          </p:nvPr>
        </p:nvSpPr>
        <p:spPr/>
        <p:txBody>
          <a:bodyPr/>
          <a:lstStyle/>
          <a:p>
            <a:fld id="{8A93E6F5-C09D-46E1-A4D3-ABD55B14437F}" type="slidenum">
              <a:rPr lang="en-US" altLang="ja-JP" smtClean="0"/>
              <a:pPr/>
              <a:t>74</a:t>
            </a:fld>
            <a:endParaRPr lang="en-US" altLang="ja-JP"/>
          </a:p>
        </p:txBody>
      </p:sp>
    </p:spTree>
    <p:extLst>
      <p:ext uri="{BB962C8B-B14F-4D97-AF65-F5344CB8AC3E}">
        <p14:creationId xmlns:p14="http://schemas.microsoft.com/office/powerpoint/2010/main" val="49566965"/>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897E13-86BD-4008-9476-7BE93EABDD79}" type="slidenum">
              <a:rPr lang="en-US" altLang="ja-JP"/>
              <a:pPr/>
              <a:t>75</a:t>
            </a:fld>
            <a:endParaRPr lang="en-US" altLang="ja-JP"/>
          </a:p>
        </p:txBody>
      </p:sp>
      <p:sp>
        <p:nvSpPr>
          <p:cNvPr id="77826" name="Rectangle 2"/>
          <p:cNvSpPr>
            <a:spLocks noGrp="1" noRot="1" noChangeAspect="1" noChangeArrowheads="1"/>
          </p:cNvSpPr>
          <p:nvPr>
            <p:ph type="sldImg"/>
          </p:nvPr>
        </p:nvSpPr>
        <p:spPr>
          <a:ln/>
        </p:spPr>
      </p:sp>
      <p:sp>
        <p:nvSpPr>
          <p:cNvPr id="77827" name="Rectangle 3"/>
          <p:cNvSpPr>
            <a:spLocks noGrp="1" noChangeArrowheads="1"/>
          </p:cNvSpPr>
          <p:nvPr>
            <p:ph type="body" idx="1"/>
          </p:nvPr>
        </p:nvSpPr>
        <p:spPr/>
        <p:txBody>
          <a:bodyPr/>
          <a:lstStyle/>
          <a:p>
            <a:r>
              <a:rPr lang="en-US" altLang="ja-JP" dirty="0"/>
              <a:t>This diagram shows the benefit of the release consistency. Two critical sections can be executed in the overlapped manner.</a:t>
            </a:r>
            <a:endParaRPr lang="ja-JP" altLang="ja-JP" dirty="0"/>
          </a:p>
        </p:txBody>
      </p:sp>
    </p:spTree>
    <p:extLst>
      <p:ext uri="{BB962C8B-B14F-4D97-AF65-F5344CB8AC3E}">
        <p14:creationId xmlns:p14="http://schemas.microsoft.com/office/powerpoint/2010/main" val="2637393427"/>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Recently, most of high performance processors provide the speculative execution. This mechanism can be used instead of the release consistency model. That is, if there are unsynchronized that actually causes a race, the roll back is </a:t>
            </a:r>
            <a:r>
              <a:rPr kumimoji="1" lang="en-US" altLang="ja-JP" dirty="0" err="1"/>
              <a:t>trigered</a:t>
            </a:r>
            <a:r>
              <a:rPr kumimoji="1" lang="en-US" altLang="ja-JP" dirty="0"/>
              <a:t>. However, the detection is difficult and the rollback has a large overhead, so it is difficult to say which approach is better.</a:t>
            </a:r>
            <a:endParaRPr kumimoji="1" lang="ja-JP" altLang="en-US" dirty="0"/>
          </a:p>
        </p:txBody>
      </p:sp>
      <p:sp>
        <p:nvSpPr>
          <p:cNvPr id="4" name="スライド番号プレースホルダー 3"/>
          <p:cNvSpPr>
            <a:spLocks noGrp="1"/>
          </p:cNvSpPr>
          <p:nvPr>
            <p:ph type="sldNum" sz="quarter" idx="5"/>
          </p:nvPr>
        </p:nvSpPr>
        <p:spPr/>
        <p:txBody>
          <a:bodyPr/>
          <a:lstStyle/>
          <a:p>
            <a:fld id="{8A93E6F5-C09D-46E1-A4D3-ABD55B14437F}" type="slidenum">
              <a:rPr lang="en-US" altLang="ja-JP" smtClean="0"/>
              <a:pPr/>
              <a:t>76</a:t>
            </a:fld>
            <a:endParaRPr lang="en-US" altLang="ja-JP"/>
          </a:p>
        </p:txBody>
      </p:sp>
    </p:spTree>
    <p:extLst>
      <p:ext uri="{BB962C8B-B14F-4D97-AF65-F5344CB8AC3E}">
        <p14:creationId xmlns:p14="http://schemas.microsoft.com/office/powerpoint/2010/main" val="2746796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Supercomputers have used this style. Cray’s Tera three D was a simple NUMA supercomputer.</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9</a:t>
            </a:fld>
            <a:endParaRPr lang="en-US" altLang="ja-JP"/>
          </a:p>
        </p:txBody>
      </p:sp>
    </p:spTree>
    <p:extLst>
      <p:ext uri="{BB962C8B-B14F-4D97-AF65-F5344CB8AC3E}">
        <p14:creationId xmlns:p14="http://schemas.microsoft.com/office/powerpoint/2010/main" val="30745672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Earth Simulator got the top 1 in the world 2002. A lot of cabinets are placed on the big building like a gym. The deep blue ones are for computational nodes and light blue ones are for interconnection networks.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AB79532-6FF1-476C-A02B-40FCA5A568C0}" type="slidenum">
              <a:rPr lang="en-US" altLang="ja-JP" smtClean="0"/>
              <a:pPr>
                <a:defRPr/>
              </a:pPr>
              <a:t>10</a:t>
            </a:fld>
            <a:endParaRPr lang="en-US" altLang="ja-JP"/>
          </a:p>
        </p:txBody>
      </p:sp>
    </p:spTree>
    <p:extLst>
      <p:ext uri="{BB962C8B-B14F-4D97-AF65-F5344CB8AC3E}">
        <p14:creationId xmlns:p14="http://schemas.microsoft.com/office/powerpoint/2010/main" val="3300748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5DF49E-837E-43F9-ADC8-76F3B71FB9C9}"/>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EF69A60-0BFC-4208-BAF5-573C16B2A22C}"/>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189D4024-8E44-4F90-A687-AC91FA64090D}"/>
              </a:ext>
            </a:extLst>
          </p:cNvPr>
          <p:cNvSpPr>
            <a:spLocks noGrp="1"/>
          </p:cNvSpPr>
          <p:nvPr>
            <p:ph type="dt" sz="half" idx="10"/>
          </p:nvPr>
        </p:nvSpPr>
        <p:spPr/>
        <p:txBody>
          <a:bodyPr/>
          <a:lstStyle/>
          <a:p>
            <a:pPr>
              <a:defRPr/>
            </a:pPr>
            <a:endParaRPr lang="en-US" altLang="ja-JP"/>
          </a:p>
        </p:txBody>
      </p:sp>
      <p:sp>
        <p:nvSpPr>
          <p:cNvPr id="5" name="フッター プレースホルダー 4">
            <a:extLst>
              <a:ext uri="{FF2B5EF4-FFF2-40B4-BE49-F238E27FC236}">
                <a16:creationId xmlns:a16="http://schemas.microsoft.com/office/drawing/2014/main" id="{AD668E8F-404B-4D24-9B3E-2AE6215FCA3E}"/>
              </a:ext>
            </a:extLst>
          </p:cNvPr>
          <p:cNvSpPr>
            <a:spLocks noGrp="1"/>
          </p:cNvSpPr>
          <p:nvPr>
            <p:ph type="ftr" sz="quarter" idx="11"/>
          </p:nvPr>
        </p:nvSpPr>
        <p:spPr/>
        <p:txBody>
          <a:bodyPr/>
          <a:lstStyle/>
          <a:p>
            <a:pPr>
              <a:defRPr/>
            </a:pPr>
            <a:endParaRPr lang="en-US" altLang="ja-JP"/>
          </a:p>
        </p:txBody>
      </p:sp>
      <p:sp>
        <p:nvSpPr>
          <p:cNvPr id="6" name="スライド番号プレースホルダー 5">
            <a:extLst>
              <a:ext uri="{FF2B5EF4-FFF2-40B4-BE49-F238E27FC236}">
                <a16:creationId xmlns:a16="http://schemas.microsoft.com/office/drawing/2014/main" id="{88C095FA-E71F-455F-B826-8E12C40486D9}"/>
              </a:ext>
            </a:extLst>
          </p:cNvPr>
          <p:cNvSpPr>
            <a:spLocks noGrp="1"/>
          </p:cNvSpPr>
          <p:nvPr>
            <p:ph type="sldNum" sz="quarter" idx="12"/>
          </p:nvPr>
        </p:nvSpPr>
        <p:spPr/>
        <p:txBody>
          <a:bodyPr/>
          <a:lstStyle/>
          <a:p>
            <a:pPr>
              <a:defRPr/>
            </a:pPr>
            <a:fld id="{100605C1-CDAF-45EC-9BAE-0ADB58F02897}" type="slidenum">
              <a:rPr lang="en-US" altLang="ja-JP" smtClean="0"/>
              <a:pPr>
                <a:defRPr/>
              </a:pPr>
              <a:t>‹#›</a:t>
            </a:fld>
            <a:endParaRPr lang="en-US" altLang="ja-JP"/>
          </a:p>
        </p:txBody>
      </p:sp>
    </p:spTree>
    <p:extLst>
      <p:ext uri="{BB962C8B-B14F-4D97-AF65-F5344CB8AC3E}">
        <p14:creationId xmlns:p14="http://schemas.microsoft.com/office/powerpoint/2010/main" val="2064621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78A96C-10FD-4A74-90D9-739876EA9A3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B2FC505-9155-4AA4-9032-3C672373376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7CCD4C4-E624-48B4-8A11-94FC6ECC7AFA}"/>
              </a:ext>
            </a:extLst>
          </p:cNvPr>
          <p:cNvSpPr>
            <a:spLocks noGrp="1"/>
          </p:cNvSpPr>
          <p:nvPr>
            <p:ph type="dt" sz="half" idx="10"/>
          </p:nvPr>
        </p:nvSpPr>
        <p:spPr/>
        <p:txBody>
          <a:bodyPr/>
          <a:lstStyle/>
          <a:p>
            <a:pPr>
              <a:defRPr/>
            </a:pPr>
            <a:endParaRPr lang="en-US" altLang="ja-JP"/>
          </a:p>
        </p:txBody>
      </p:sp>
      <p:sp>
        <p:nvSpPr>
          <p:cNvPr id="5" name="フッター プレースホルダー 4">
            <a:extLst>
              <a:ext uri="{FF2B5EF4-FFF2-40B4-BE49-F238E27FC236}">
                <a16:creationId xmlns:a16="http://schemas.microsoft.com/office/drawing/2014/main" id="{4C925169-F80C-404F-9540-AB4E03281E45}"/>
              </a:ext>
            </a:extLst>
          </p:cNvPr>
          <p:cNvSpPr>
            <a:spLocks noGrp="1"/>
          </p:cNvSpPr>
          <p:nvPr>
            <p:ph type="ftr" sz="quarter" idx="11"/>
          </p:nvPr>
        </p:nvSpPr>
        <p:spPr/>
        <p:txBody>
          <a:bodyPr/>
          <a:lstStyle/>
          <a:p>
            <a:pPr>
              <a:defRPr/>
            </a:pPr>
            <a:endParaRPr lang="en-US" altLang="ja-JP"/>
          </a:p>
        </p:txBody>
      </p:sp>
      <p:sp>
        <p:nvSpPr>
          <p:cNvPr id="6" name="スライド番号プレースホルダー 5">
            <a:extLst>
              <a:ext uri="{FF2B5EF4-FFF2-40B4-BE49-F238E27FC236}">
                <a16:creationId xmlns:a16="http://schemas.microsoft.com/office/drawing/2014/main" id="{3F985849-BA48-450F-B19B-DEDC9CE9B73C}"/>
              </a:ext>
            </a:extLst>
          </p:cNvPr>
          <p:cNvSpPr>
            <a:spLocks noGrp="1"/>
          </p:cNvSpPr>
          <p:nvPr>
            <p:ph type="sldNum" sz="quarter" idx="12"/>
          </p:nvPr>
        </p:nvSpPr>
        <p:spPr/>
        <p:txBody>
          <a:bodyPr/>
          <a:lstStyle/>
          <a:p>
            <a:pPr>
              <a:defRPr/>
            </a:pPr>
            <a:fld id="{B5927223-9FF5-43ED-8E14-D545F14D7927}" type="slidenum">
              <a:rPr lang="en-US" altLang="ja-JP" smtClean="0"/>
              <a:pPr>
                <a:defRPr/>
              </a:pPr>
              <a:t>‹#›</a:t>
            </a:fld>
            <a:endParaRPr lang="en-US" altLang="ja-JP"/>
          </a:p>
        </p:txBody>
      </p:sp>
    </p:spTree>
    <p:extLst>
      <p:ext uri="{BB962C8B-B14F-4D97-AF65-F5344CB8AC3E}">
        <p14:creationId xmlns:p14="http://schemas.microsoft.com/office/powerpoint/2010/main" val="2206923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A43C2173-70AF-4D2E-A8E9-C3C65E26AFA4}"/>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BC4FB79-0B7F-45E2-BBCF-C7094F73DAFF}"/>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1BDB5EF-99BA-4B64-A84C-DB925695763C}"/>
              </a:ext>
            </a:extLst>
          </p:cNvPr>
          <p:cNvSpPr>
            <a:spLocks noGrp="1"/>
          </p:cNvSpPr>
          <p:nvPr>
            <p:ph type="dt" sz="half" idx="10"/>
          </p:nvPr>
        </p:nvSpPr>
        <p:spPr/>
        <p:txBody>
          <a:bodyPr/>
          <a:lstStyle/>
          <a:p>
            <a:pPr>
              <a:defRPr/>
            </a:pPr>
            <a:endParaRPr lang="en-US" altLang="ja-JP"/>
          </a:p>
        </p:txBody>
      </p:sp>
      <p:sp>
        <p:nvSpPr>
          <p:cNvPr id="5" name="フッター プレースホルダー 4">
            <a:extLst>
              <a:ext uri="{FF2B5EF4-FFF2-40B4-BE49-F238E27FC236}">
                <a16:creationId xmlns:a16="http://schemas.microsoft.com/office/drawing/2014/main" id="{961CF2E3-7C15-4ECA-B8C0-4FD643E973CC}"/>
              </a:ext>
            </a:extLst>
          </p:cNvPr>
          <p:cNvSpPr>
            <a:spLocks noGrp="1"/>
          </p:cNvSpPr>
          <p:nvPr>
            <p:ph type="ftr" sz="quarter" idx="11"/>
          </p:nvPr>
        </p:nvSpPr>
        <p:spPr/>
        <p:txBody>
          <a:bodyPr/>
          <a:lstStyle/>
          <a:p>
            <a:pPr>
              <a:defRPr/>
            </a:pPr>
            <a:endParaRPr lang="en-US" altLang="ja-JP"/>
          </a:p>
        </p:txBody>
      </p:sp>
      <p:sp>
        <p:nvSpPr>
          <p:cNvPr id="6" name="スライド番号プレースホルダー 5">
            <a:extLst>
              <a:ext uri="{FF2B5EF4-FFF2-40B4-BE49-F238E27FC236}">
                <a16:creationId xmlns:a16="http://schemas.microsoft.com/office/drawing/2014/main" id="{A2AE18B7-8464-4917-8E65-817D8F3C07C6}"/>
              </a:ext>
            </a:extLst>
          </p:cNvPr>
          <p:cNvSpPr>
            <a:spLocks noGrp="1"/>
          </p:cNvSpPr>
          <p:nvPr>
            <p:ph type="sldNum" sz="quarter" idx="12"/>
          </p:nvPr>
        </p:nvSpPr>
        <p:spPr/>
        <p:txBody>
          <a:bodyPr/>
          <a:lstStyle/>
          <a:p>
            <a:pPr>
              <a:defRPr/>
            </a:pPr>
            <a:fld id="{40458087-6A82-4D22-9B6C-E990D4F86C1D}" type="slidenum">
              <a:rPr lang="en-US" altLang="ja-JP" smtClean="0"/>
              <a:pPr>
                <a:defRPr/>
              </a:pPr>
              <a:t>‹#›</a:t>
            </a:fld>
            <a:endParaRPr lang="en-US" altLang="ja-JP"/>
          </a:p>
        </p:txBody>
      </p:sp>
    </p:spTree>
    <p:extLst>
      <p:ext uri="{BB962C8B-B14F-4D97-AF65-F5344CB8AC3E}">
        <p14:creationId xmlns:p14="http://schemas.microsoft.com/office/powerpoint/2010/main" val="19064237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タイトルと、図表または組織図">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7813"/>
            <a:ext cx="8229600" cy="1139825"/>
          </a:xfrm>
        </p:spPr>
        <p:txBody>
          <a:bodyPr/>
          <a:lstStyle/>
          <a:p>
            <a:r>
              <a:rPr lang="ja-JP" altLang="en-US"/>
              <a:t>マスター タイトルの書式設定</a:t>
            </a:r>
          </a:p>
        </p:txBody>
      </p:sp>
      <p:sp>
        <p:nvSpPr>
          <p:cNvPr id="3" name="SmartArt プレースホルダー 2"/>
          <p:cNvSpPr>
            <a:spLocks noGrp="1"/>
          </p:cNvSpPr>
          <p:nvPr>
            <p:ph type="dgm" idx="1"/>
          </p:nvPr>
        </p:nvSpPr>
        <p:spPr>
          <a:xfrm>
            <a:off x="457200" y="1600200"/>
            <a:ext cx="8229600" cy="4530725"/>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F350794-B5E5-404B-A14E-4E924853D147}" type="slidenum">
              <a:rPr lang="en-US" altLang="ja-JP"/>
              <a:pPr>
                <a:defRPr/>
              </a:pPr>
              <a:t>‹#›</a:t>
            </a:fld>
            <a:endParaRPr lang="en-US" altLang="ja-JP"/>
          </a:p>
        </p:txBody>
      </p:sp>
    </p:spTree>
    <p:extLst>
      <p:ext uri="{BB962C8B-B14F-4D97-AF65-F5344CB8AC3E}">
        <p14:creationId xmlns:p14="http://schemas.microsoft.com/office/powerpoint/2010/main" val="1341620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F175FB-2B0E-4D45-8D41-58FF4723933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84E59CE-05E6-41F3-BC97-E5048C533BF4}"/>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532C7EE-04A0-48A5-A2F4-D83ABA68521F}"/>
              </a:ext>
            </a:extLst>
          </p:cNvPr>
          <p:cNvSpPr>
            <a:spLocks noGrp="1"/>
          </p:cNvSpPr>
          <p:nvPr>
            <p:ph type="dt" sz="half" idx="10"/>
          </p:nvPr>
        </p:nvSpPr>
        <p:spPr/>
        <p:txBody>
          <a:bodyPr/>
          <a:lstStyle/>
          <a:p>
            <a:pPr>
              <a:defRPr/>
            </a:pPr>
            <a:endParaRPr lang="en-US" altLang="ja-JP"/>
          </a:p>
        </p:txBody>
      </p:sp>
      <p:sp>
        <p:nvSpPr>
          <p:cNvPr id="5" name="フッター プレースホルダー 4">
            <a:extLst>
              <a:ext uri="{FF2B5EF4-FFF2-40B4-BE49-F238E27FC236}">
                <a16:creationId xmlns:a16="http://schemas.microsoft.com/office/drawing/2014/main" id="{655BC2DF-E5E7-4DCD-A7A0-22BD164BE3F2}"/>
              </a:ext>
            </a:extLst>
          </p:cNvPr>
          <p:cNvSpPr>
            <a:spLocks noGrp="1"/>
          </p:cNvSpPr>
          <p:nvPr>
            <p:ph type="ftr" sz="quarter" idx="11"/>
          </p:nvPr>
        </p:nvSpPr>
        <p:spPr/>
        <p:txBody>
          <a:bodyPr/>
          <a:lstStyle/>
          <a:p>
            <a:pPr>
              <a:defRPr/>
            </a:pPr>
            <a:endParaRPr lang="en-US" altLang="ja-JP"/>
          </a:p>
        </p:txBody>
      </p:sp>
      <p:sp>
        <p:nvSpPr>
          <p:cNvPr id="6" name="スライド番号プレースホルダー 5">
            <a:extLst>
              <a:ext uri="{FF2B5EF4-FFF2-40B4-BE49-F238E27FC236}">
                <a16:creationId xmlns:a16="http://schemas.microsoft.com/office/drawing/2014/main" id="{1FB10E96-8EBE-4194-90AE-FDB0F89995A9}"/>
              </a:ext>
            </a:extLst>
          </p:cNvPr>
          <p:cNvSpPr>
            <a:spLocks noGrp="1"/>
          </p:cNvSpPr>
          <p:nvPr>
            <p:ph type="sldNum" sz="quarter" idx="12"/>
          </p:nvPr>
        </p:nvSpPr>
        <p:spPr/>
        <p:txBody>
          <a:bodyPr/>
          <a:lstStyle/>
          <a:p>
            <a:pPr>
              <a:defRPr/>
            </a:pPr>
            <a:fld id="{4274365C-0897-404A-A414-FF23E97B32F0}" type="slidenum">
              <a:rPr lang="en-US" altLang="ja-JP" smtClean="0"/>
              <a:pPr>
                <a:defRPr/>
              </a:pPr>
              <a:t>‹#›</a:t>
            </a:fld>
            <a:endParaRPr lang="en-US" altLang="ja-JP"/>
          </a:p>
        </p:txBody>
      </p:sp>
    </p:spTree>
    <p:extLst>
      <p:ext uri="{BB962C8B-B14F-4D97-AF65-F5344CB8AC3E}">
        <p14:creationId xmlns:p14="http://schemas.microsoft.com/office/powerpoint/2010/main" val="699536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DB6D49-4975-4C63-AD7B-E73C29B0FAE4}"/>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B73E3AE-D380-4E80-9C9B-1946F9FCEC02}"/>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901D5C6-DB41-4EBE-B75A-FBB76FD0EE6F}"/>
              </a:ext>
            </a:extLst>
          </p:cNvPr>
          <p:cNvSpPr>
            <a:spLocks noGrp="1"/>
          </p:cNvSpPr>
          <p:nvPr>
            <p:ph type="dt" sz="half" idx="10"/>
          </p:nvPr>
        </p:nvSpPr>
        <p:spPr/>
        <p:txBody>
          <a:bodyPr/>
          <a:lstStyle/>
          <a:p>
            <a:pPr>
              <a:defRPr/>
            </a:pPr>
            <a:endParaRPr lang="en-US" altLang="ja-JP"/>
          </a:p>
        </p:txBody>
      </p:sp>
      <p:sp>
        <p:nvSpPr>
          <p:cNvPr id="5" name="フッター プレースホルダー 4">
            <a:extLst>
              <a:ext uri="{FF2B5EF4-FFF2-40B4-BE49-F238E27FC236}">
                <a16:creationId xmlns:a16="http://schemas.microsoft.com/office/drawing/2014/main" id="{CB1F2F39-5A78-477F-AA7A-057D321640B5}"/>
              </a:ext>
            </a:extLst>
          </p:cNvPr>
          <p:cNvSpPr>
            <a:spLocks noGrp="1"/>
          </p:cNvSpPr>
          <p:nvPr>
            <p:ph type="ftr" sz="quarter" idx="11"/>
          </p:nvPr>
        </p:nvSpPr>
        <p:spPr/>
        <p:txBody>
          <a:bodyPr/>
          <a:lstStyle/>
          <a:p>
            <a:pPr>
              <a:defRPr/>
            </a:pPr>
            <a:endParaRPr lang="en-US" altLang="ja-JP"/>
          </a:p>
        </p:txBody>
      </p:sp>
      <p:sp>
        <p:nvSpPr>
          <p:cNvPr id="6" name="スライド番号プレースホルダー 5">
            <a:extLst>
              <a:ext uri="{FF2B5EF4-FFF2-40B4-BE49-F238E27FC236}">
                <a16:creationId xmlns:a16="http://schemas.microsoft.com/office/drawing/2014/main" id="{7D11521E-962A-4049-86C8-A19E7A8572FB}"/>
              </a:ext>
            </a:extLst>
          </p:cNvPr>
          <p:cNvSpPr>
            <a:spLocks noGrp="1"/>
          </p:cNvSpPr>
          <p:nvPr>
            <p:ph type="sldNum" sz="quarter" idx="12"/>
          </p:nvPr>
        </p:nvSpPr>
        <p:spPr/>
        <p:txBody>
          <a:bodyPr/>
          <a:lstStyle/>
          <a:p>
            <a:pPr>
              <a:defRPr/>
            </a:pPr>
            <a:fld id="{D355E800-92D6-4218-A921-BE0C7242CED5}" type="slidenum">
              <a:rPr lang="en-US" altLang="ja-JP" smtClean="0"/>
              <a:pPr>
                <a:defRPr/>
              </a:pPr>
              <a:t>‹#›</a:t>
            </a:fld>
            <a:endParaRPr lang="en-US" altLang="ja-JP"/>
          </a:p>
        </p:txBody>
      </p:sp>
    </p:spTree>
    <p:extLst>
      <p:ext uri="{BB962C8B-B14F-4D97-AF65-F5344CB8AC3E}">
        <p14:creationId xmlns:p14="http://schemas.microsoft.com/office/powerpoint/2010/main" val="1809383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924E7C-112F-483B-A77F-836399E523A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407D19F-D628-4A4C-A7B4-8D815DE80B4A}"/>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94D2595-28EB-4002-93B8-E81B7D3DE9F0}"/>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B72F7FD-2FEB-4407-8129-8BF2FF00D736}"/>
              </a:ext>
            </a:extLst>
          </p:cNvPr>
          <p:cNvSpPr>
            <a:spLocks noGrp="1"/>
          </p:cNvSpPr>
          <p:nvPr>
            <p:ph type="dt" sz="half" idx="10"/>
          </p:nvPr>
        </p:nvSpPr>
        <p:spPr/>
        <p:txBody>
          <a:bodyPr/>
          <a:lstStyle/>
          <a:p>
            <a:pPr>
              <a:defRPr/>
            </a:pPr>
            <a:endParaRPr lang="en-US" altLang="ja-JP"/>
          </a:p>
        </p:txBody>
      </p:sp>
      <p:sp>
        <p:nvSpPr>
          <p:cNvPr id="6" name="フッター プレースホルダー 5">
            <a:extLst>
              <a:ext uri="{FF2B5EF4-FFF2-40B4-BE49-F238E27FC236}">
                <a16:creationId xmlns:a16="http://schemas.microsoft.com/office/drawing/2014/main" id="{60B52E51-713F-494C-BB97-756F0D80A4DD}"/>
              </a:ext>
            </a:extLst>
          </p:cNvPr>
          <p:cNvSpPr>
            <a:spLocks noGrp="1"/>
          </p:cNvSpPr>
          <p:nvPr>
            <p:ph type="ftr" sz="quarter" idx="11"/>
          </p:nvPr>
        </p:nvSpPr>
        <p:spPr/>
        <p:txBody>
          <a:bodyPr/>
          <a:lstStyle/>
          <a:p>
            <a:pPr>
              <a:defRPr/>
            </a:pPr>
            <a:endParaRPr lang="en-US" altLang="ja-JP"/>
          </a:p>
        </p:txBody>
      </p:sp>
      <p:sp>
        <p:nvSpPr>
          <p:cNvPr id="7" name="スライド番号プレースホルダー 6">
            <a:extLst>
              <a:ext uri="{FF2B5EF4-FFF2-40B4-BE49-F238E27FC236}">
                <a16:creationId xmlns:a16="http://schemas.microsoft.com/office/drawing/2014/main" id="{694A3BBF-D9D5-4363-97E9-17708C3E219C}"/>
              </a:ext>
            </a:extLst>
          </p:cNvPr>
          <p:cNvSpPr>
            <a:spLocks noGrp="1"/>
          </p:cNvSpPr>
          <p:nvPr>
            <p:ph type="sldNum" sz="quarter" idx="12"/>
          </p:nvPr>
        </p:nvSpPr>
        <p:spPr/>
        <p:txBody>
          <a:bodyPr/>
          <a:lstStyle/>
          <a:p>
            <a:pPr>
              <a:defRPr/>
            </a:pPr>
            <a:fld id="{B0DACDCC-5640-4B14-8427-DC8FB3F462B0}" type="slidenum">
              <a:rPr lang="en-US" altLang="ja-JP" smtClean="0"/>
              <a:pPr>
                <a:defRPr/>
              </a:pPr>
              <a:t>‹#›</a:t>
            </a:fld>
            <a:endParaRPr lang="en-US" altLang="ja-JP"/>
          </a:p>
        </p:txBody>
      </p:sp>
    </p:spTree>
    <p:extLst>
      <p:ext uri="{BB962C8B-B14F-4D97-AF65-F5344CB8AC3E}">
        <p14:creationId xmlns:p14="http://schemas.microsoft.com/office/powerpoint/2010/main" val="3879119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67AC2D-44C3-4F1E-9AF2-FA81A9FF4805}"/>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5486B6F-2C30-40FB-9EAB-74B854470854}"/>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014D966-FAE4-4DA4-969D-1AD4A0C63EDA}"/>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D14F1C1-5F80-4573-8CA7-CBC90B613149}"/>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E445075-BBCA-4CC1-8529-8E6B84BCDC16}"/>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CB076945-E6E9-4B2D-A685-D8C2A4CA6663}"/>
              </a:ext>
            </a:extLst>
          </p:cNvPr>
          <p:cNvSpPr>
            <a:spLocks noGrp="1"/>
          </p:cNvSpPr>
          <p:nvPr>
            <p:ph type="dt" sz="half" idx="10"/>
          </p:nvPr>
        </p:nvSpPr>
        <p:spPr/>
        <p:txBody>
          <a:bodyPr/>
          <a:lstStyle/>
          <a:p>
            <a:pPr>
              <a:defRPr/>
            </a:pPr>
            <a:endParaRPr lang="en-US" altLang="ja-JP"/>
          </a:p>
        </p:txBody>
      </p:sp>
      <p:sp>
        <p:nvSpPr>
          <p:cNvPr id="8" name="フッター プレースホルダー 7">
            <a:extLst>
              <a:ext uri="{FF2B5EF4-FFF2-40B4-BE49-F238E27FC236}">
                <a16:creationId xmlns:a16="http://schemas.microsoft.com/office/drawing/2014/main" id="{446B69AE-0F45-4AEE-A436-3BA2F7B8C6EE}"/>
              </a:ext>
            </a:extLst>
          </p:cNvPr>
          <p:cNvSpPr>
            <a:spLocks noGrp="1"/>
          </p:cNvSpPr>
          <p:nvPr>
            <p:ph type="ftr" sz="quarter" idx="11"/>
          </p:nvPr>
        </p:nvSpPr>
        <p:spPr/>
        <p:txBody>
          <a:bodyPr/>
          <a:lstStyle/>
          <a:p>
            <a:pPr>
              <a:defRPr/>
            </a:pPr>
            <a:endParaRPr lang="en-US" altLang="ja-JP"/>
          </a:p>
        </p:txBody>
      </p:sp>
      <p:sp>
        <p:nvSpPr>
          <p:cNvPr id="9" name="スライド番号プレースホルダー 8">
            <a:extLst>
              <a:ext uri="{FF2B5EF4-FFF2-40B4-BE49-F238E27FC236}">
                <a16:creationId xmlns:a16="http://schemas.microsoft.com/office/drawing/2014/main" id="{9450FF3D-C539-4EA3-B2B9-B2444C3499C4}"/>
              </a:ext>
            </a:extLst>
          </p:cNvPr>
          <p:cNvSpPr>
            <a:spLocks noGrp="1"/>
          </p:cNvSpPr>
          <p:nvPr>
            <p:ph type="sldNum" sz="quarter" idx="12"/>
          </p:nvPr>
        </p:nvSpPr>
        <p:spPr/>
        <p:txBody>
          <a:bodyPr/>
          <a:lstStyle/>
          <a:p>
            <a:pPr>
              <a:defRPr/>
            </a:pPr>
            <a:fld id="{2DC02013-1A1D-4AD3-991D-5E35AB14CEB9}" type="slidenum">
              <a:rPr lang="en-US" altLang="ja-JP" smtClean="0"/>
              <a:pPr>
                <a:defRPr/>
              </a:pPr>
              <a:t>‹#›</a:t>
            </a:fld>
            <a:endParaRPr lang="en-US" altLang="ja-JP"/>
          </a:p>
        </p:txBody>
      </p:sp>
    </p:spTree>
    <p:extLst>
      <p:ext uri="{BB962C8B-B14F-4D97-AF65-F5344CB8AC3E}">
        <p14:creationId xmlns:p14="http://schemas.microsoft.com/office/powerpoint/2010/main" val="2271443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61367C-4C3A-48E9-9045-B1674CCBD55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52F1BC78-3AB8-4F90-8FC2-BA43B36A3413}"/>
              </a:ext>
            </a:extLst>
          </p:cNvPr>
          <p:cNvSpPr>
            <a:spLocks noGrp="1"/>
          </p:cNvSpPr>
          <p:nvPr>
            <p:ph type="dt" sz="half" idx="10"/>
          </p:nvPr>
        </p:nvSpPr>
        <p:spPr/>
        <p:txBody>
          <a:bodyPr/>
          <a:lstStyle/>
          <a:p>
            <a:pPr>
              <a:defRPr/>
            </a:pPr>
            <a:endParaRPr lang="en-US" altLang="ja-JP"/>
          </a:p>
        </p:txBody>
      </p:sp>
      <p:sp>
        <p:nvSpPr>
          <p:cNvPr id="4" name="フッター プレースホルダー 3">
            <a:extLst>
              <a:ext uri="{FF2B5EF4-FFF2-40B4-BE49-F238E27FC236}">
                <a16:creationId xmlns:a16="http://schemas.microsoft.com/office/drawing/2014/main" id="{AB36B834-3A3E-4F0E-A605-FA2E29C0F53F}"/>
              </a:ext>
            </a:extLst>
          </p:cNvPr>
          <p:cNvSpPr>
            <a:spLocks noGrp="1"/>
          </p:cNvSpPr>
          <p:nvPr>
            <p:ph type="ftr" sz="quarter" idx="11"/>
          </p:nvPr>
        </p:nvSpPr>
        <p:spPr/>
        <p:txBody>
          <a:bodyPr/>
          <a:lstStyle/>
          <a:p>
            <a:pPr>
              <a:defRPr/>
            </a:pPr>
            <a:endParaRPr lang="en-US" altLang="ja-JP"/>
          </a:p>
        </p:txBody>
      </p:sp>
      <p:sp>
        <p:nvSpPr>
          <p:cNvPr id="5" name="スライド番号プレースホルダー 4">
            <a:extLst>
              <a:ext uri="{FF2B5EF4-FFF2-40B4-BE49-F238E27FC236}">
                <a16:creationId xmlns:a16="http://schemas.microsoft.com/office/drawing/2014/main" id="{8C90C689-AC9F-4300-8EA3-780B3CC0425F}"/>
              </a:ext>
            </a:extLst>
          </p:cNvPr>
          <p:cNvSpPr>
            <a:spLocks noGrp="1"/>
          </p:cNvSpPr>
          <p:nvPr>
            <p:ph type="sldNum" sz="quarter" idx="12"/>
          </p:nvPr>
        </p:nvSpPr>
        <p:spPr/>
        <p:txBody>
          <a:bodyPr/>
          <a:lstStyle/>
          <a:p>
            <a:pPr>
              <a:defRPr/>
            </a:pPr>
            <a:fld id="{C4071EC1-B70F-4DEF-B248-58CC2C1801CD}" type="slidenum">
              <a:rPr lang="en-US" altLang="ja-JP" smtClean="0"/>
              <a:pPr>
                <a:defRPr/>
              </a:pPr>
              <a:t>‹#›</a:t>
            </a:fld>
            <a:endParaRPr lang="en-US" altLang="ja-JP"/>
          </a:p>
        </p:txBody>
      </p:sp>
    </p:spTree>
    <p:extLst>
      <p:ext uri="{BB962C8B-B14F-4D97-AF65-F5344CB8AC3E}">
        <p14:creationId xmlns:p14="http://schemas.microsoft.com/office/powerpoint/2010/main" val="3484260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7B31AE0-FB59-4E34-B832-3482A2492366}"/>
              </a:ext>
            </a:extLst>
          </p:cNvPr>
          <p:cNvSpPr>
            <a:spLocks noGrp="1"/>
          </p:cNvSpPr>
          <p:nvPr>
            <p:ph type="dt" sz="half" idx="10"/>
          </p:nvPr>
        </p:nvSpPr>
        <p:spPr/>
        <p:txBody>
          <a:bodyPr/>
          <a:lstStyle/>
          <a:p>
            <a:pPr>
              <a:defRPr/>
            </a:pPr>
            <a:endParaRPr lang="en-US" altLang="ja-JP"/>
          </a:p>
        </p:txBody>
      </p:sp>
      <p:sp>
        <p:nvSpPr>
          <p:cNvPr id="3" name="フッター プレースホルダー 2">
            <a:extLst>
              <a:ext uri="{FF2B5EF4-FFF2-40B4-BE49-F238E27FC236}">
                <a16:creationId xmlns:a16="http://schemas.microsoft.com/office/drawing/2014/main" id="{B75B5DC3-EFE8-4444-8854-CB72A5587CA0}"/>
              </a:ext>
            </a:extLst>
          </p:cNvPr>
          <p:cNvSpPr>
            <a:spLocks noGrp="1"/>
          </p:cNvSpPr>
          <p:nvPr>
            <p:ph type="ftr" sz="quarter" idx="11"/>
          </p:nvPr>
        </p:nvSpPr>
        <p:spPr/>
        <p:txBody>
          <a:bodyPr/>
          <a:lstStyle/>
          <a:p>
            <a:pPr>
              <a:defRPr/>
            </a:pPr>
            <a:endParaRPr lang="en-US" altLang="ja-JP"/>
          </a:p>
        </p:txBody>
      </p:sp>
      <p:sp>
        <p:nvSpPr>
          <p:cNvPr id="4" name="スライド番号プレースホルダー 3">
            <a:extLst>
              <a:ext uri="{FF2B5EF4-FFF2-40B4-BE49-F238E27FC236}">
                <a16:creationId xmlns:a16="http://schemas.microsoft.com/office/drawing/2014/main" id="{F54EAC21-6DFC-43D2-9BA7-6DAC1BE3270C}"/>
              </a:ext>
            </a:extLst>
          </p:cNvPr>
          <p:cNvSpPr>
            <a:spLocks noGrp="1"/>
          </p:cNvSpPr>
          <p:nvPr>
            <p:ph type="sldNum" sz="quarter" idx="12"/>
          </p:nvPr>
        </p:nvSpPr>
        <p:spPr/>
        <p:txBody>
          <a:bodyPr/>
          <a:lstStyle/>
          <a:p>
            <a:pPr>
              <a:defRPr/>
            </a:pPr>
            <a:fld id="{38AE1CC7-C345-4DE7-9E3B-FE471C00429E}" type="slidenum">
              <a:rPr lang="en-US" altLang="ja-JP" smtClean="0"/>
              <a:pPr>
                <a:defRPr/>
              </a:pPr>
              <a:t>‹#›</a:t>
            </a:fld>
            <a:endParaRPr lang="en-US" altLang="ja-JP"/>
          </a:p>
        </p:txBody>
      </p:sp>
    </p:spTree>
    <p:extLst>
      <p:ext uri="{BB962C8B-B14F-4D97-AF65-F5344CB8AC3E}">
        <p14:creationId xmlns:p14="http://schemas.microsoft.com/office/powerpoint/2010/main" val="1539844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1D7FB6-D6C8-4493-ABA0-00C01604236D}"/>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F35CCC9-8B9D-446A-9B3B-061CA9B23E1E}"/>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D475700B-4EAC-4311-BFCC-A2B238D0DFE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2AA719A-8B02-4A55-B954-316642FD22EB}"/>
              </a:ext>
            </a:extLst>
          </p:cNvPr>
          <p:cNvSpPr>
            <a:spLocks noGrp="1"/>
          </p:cNvSpPr>
          <p:nvPr>
            <p:ph type="dt" sz="half" idx="10"/>
          </p:nvPr>
        </p:nvSpPr>
        <p:spPr/>
        <p:txBody>
          <a:bodyPr/>
          <a:lstStyle/>
          <a:p>
            <a:pPr>
              <a:defRPr/>
            </a:pPr>
            <a:endParaRPr lang="en-US" altLang="ja-JP"/>
          </a:p>
        </p:txBody>
      </p:sp>
      <p:sp>
        <p:nvSpPr>
          <p:cNvPr id="6" name="フッター プレースホルダー 5">
            <a:extLst>
              <a:ext uri="{FF2B5EF4-FFF2-40B4-BE49-F238E27FC236}">
                <a16:creationId xmlns:a16="http://schemas.microsoft.com/office/drawing/2014/main" id="{5BCC5CC5-A31E-45D1-BE98-8B300BCD4ACE}"/>
              </a:ext>
            </a:extLst>
          </p:cNvPr>
          <p:cNvSpPr>
            <a:spLocks noGrp="1"/>
          </p:cNvSpPr>
          <p:nvPr>
            <p:ph type="ftr" sz="quarter" idx="11"/>
          </p:nvPr>
        </p:nvSpPr>
        <p:spPr/>
        <p:txBody>
          <a:bodyPr/>
          <a:lstStyle/>
          <a:p>
            <a:pPr>
              <a:defRPr/>
            </a:pPr>
            <a:endParaRPr lang="en-US" altLang="ja-JP"/>
          </a:p>
        </p:txBody>
      </p:sp>
      <p:sp>
        <p:nvSpPr>
          <p:cNvPr id="7" name="スライド番号プレースホルダー 6">
            <a:extLst>
              <a:ext uri="{FF2B5EF4-FFF2-40B4-BE49-F238E27FC236}">
                <a16:creationId xmlns:a16="http://schemas.microsoft.com/office/drawing/2014/main" id="{FDDB67FB-5267-4935-9B3C-49598695CEFB}"/>
              </a:ext>
            </a:extLst>
          </p:cNvPr>
          <p:cNvSpPr>
            <a:spLocks noGrp="1"/>
          </p:cNvSpPr>
          <p:nvPr>
            <p:ph type="sldNum" sz="quarter" idx="12"/>
          </p:nvPr>
        </p:nvSpPr>
        <p:spPr/>
        <p:txBody>
          <a:bodyPr/>
          <a:lstStyle/>
          <a:p>
            <a:pPr>
              <a:defRPr/>
            </a:pPr>
            <a:fld id="{B5927223-9FF5-43ED-8E14-D545F14D7927}" type="slidenum">
              <a:rPr lang="en-US" altLang="ja-JP" smtClean="0"/>
              <a:pPr>
                <a:defRPr/>
              </a:pPr>
              <a:t>‹#›</a:t>
            </a:fld>
            <a:endParaRPr lang="en-US" altLang="ja-JP"/>
          </a:p>
        </p:txBody>
      </p:sp>
    </p:spTree>
    <p:extLst>
      <p:ext uri="{BB962C8B-B14F-4D97-AF65-F5344CB8AC3E}">
        <p14:creationId xmlns:p14="http://schemas.microsoft.com/office/powerpoint/2010/main" val="3498161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2D3292-1FD3-4687-AF07-3136B3647526}"/>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CBE685F-FFC5-4060-B8E6-CC125E170FCE}"/>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B8440088-ECC6-4E07-BA37-5BEC87BF7E4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C685520-AF2C-41EE-800E-51E1FB590386}"/>
              </a:ext>
            </a:extLst>
          </p:cNvPr>
          <p:cNvSpPr>
            <a:spLocks noGrp="1"/>
          </p:cNvSpPr>
          <p:nvPr>
            <p:ph type="dt" sz="half" idx="10"/>
          </p:nvPr>
        </p:nvSpPr>
        <p:spPr/>
        <p:txBody>
          <a:bodyPr/>
          <a:lstStyle/>
          <a:p>
            <a:pPr>
              <a:defRPr/>
            </a:pPr>
            <a:endParaRPr lang="en-US" altLang="ja-JP"/>
          </a:p>
        </p:txBody>
      </p:sp>
      <p:sp>
        <p:nvSpPr>
          <p:cNvPr id="6" name="フッター プレースホルダー 5">
            <a:extLst>
              <a:ext uri="{FF2B5EF4-FFF2-40B4-BE49-F238E27FC236}">
                <a16:creationId xmlns:a16="http://schemas.microsoft.com/office/drawing/2014/main" id="{7610D91D-EABA-4DC9-95AF-EE73EC4DF34A}"/>
              </a:ext>
            </a:extLst>
          </p:cNvPr>
          <p:cNvSpPr>
            <a:spLocks noGrp="1"/>
          </p:cNvSpPr>
          <p:nvPr>
            <p:ph type="ftr" sz="quarter" idx="11"/>
          </p:nvPr>
        </p:nvSpPr>
        <p:spPr/>
        <p:txBody>
          <a:bodyPr/>
          <a:lstStyle/>
          <a:p>
            <a:pPr>
              <a:defRPr/>
            </a:pPr>
            <a:endParaRPr lang="en-US" altLang="ja-JP"/>
          </a:p>
        </p:txBody>
      </p:sp>
      <p:sp>
        <p:nvSpPr>
          <p:cNvPr id="7" name="スライド番号プレースホルダー 6">
            <a:extLst>
              <a:ext uri="{FF2B5EF4-FFF2-40B4-BE49-F238E27FC236}">
                <a16:creationId xmlns:a16="http://schemas.microsoft.com/office/drawing/2014/main" id="{327B2B66-D970-4C33-B0D7-659F1AC17835}"/>
              </a:ext>
            </a:extLst>
          </p:cNvPr>
          <p:cNvSpPr>
            <a:spLocks noGrp="1"/>
          </p:cNvSpPr>
          <p:nvPr>
            <p:ph type="sldNum" sz="quarter" idx="12"/>
          </p:nvPr>
        </p:nvSpPr>
        <p:spPr/>
        <p:txBody>
          <a:bodyPr/>
          <a:lstStyle/>
          <a:p>
            <a:pPr>
              <a:defRPr/>
            </a:pPr>
            <a:fld id="{13F862EF-522E-4D6E-B7BA-D86189F44EFC}" type="slidenum">
              <a:rPr lang="en-US" altLang="ja-JP" smtClean="0"/>
              <a:pPr>
                <a:defRPr/>
              </a:pPr>
              <a:t>‹#›</a:t>
            </a:fld>
            <a:endParaRPr lang="en-US" altLang="ja-JP"/>
          </a:p>
        </p:txBody>
      </p:sp>
    </p:spTree>
    <p:extLst>
      <p:ext uri="{BB962C8B-B14F-4D97-AF65-F5344CB8AC3E}">
        <p14:creationId xmlns:p14="http://schemas.microsoft.com/office/powerpoint/2010/main" val="2642643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455A37B-CB9F-4642-AEFA-908C3D9DEEDD}"/>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B3140CF-DDA2-4F6B-A184-DDF9F7557C4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7F0874A-9F4C-4D7B-9BB6-BA0F474BACE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ltLang="ja-JP"/>
          </a:p>
        </p:txBody>
      </p:sp>
      <p:sp>
        <p:nvSpPr>
          <p:cNvPr id="5" name="フッター プレースホルダー 4">
            <a:extLst>
              <a:ext uri="{FF2B5EF4-FFF2-40B4-BE49-F238E27FC236}">
                <a16:creationId xmlns:a16="http://schemas.microsoft.com/office/drawing/2014/main" id="{55220F27-ECD9-43C3-AB17-CB05E2A34511}"/>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ltLang="ja-JP"/>
          </a:p>
        </p:txBody>
      </p:sp>
      <p:sp>
        <p:nvSpPr>
          <p:cNvPr id="6" name="スライド番号プレースホルダー 5">
            <a:extLst>
              <a:ext uri="{FF2B5EF4-FFF2-40B4-BE49-F238E27FC236}">
                <a16:creationId xmlns:a16="http://schemas.microsoft.com/office/drawing/2014/main" id="{B4BA2FA5-0D92-4839-9917-ACD8674A596A}"/>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B5927223-9FF5-43ED-8E14-D545F14D7927}" type="slidenum">
              <a:rPr lang="en-US" altLang="ja-JP" smtClean="0"/>
              <a:pPr>
                <a:defRPr/>
              </a:pPr>
              <a:t>‹#›</a:t>
            </a:fld>
            <a:endParaRPr lang="en-US" altLang="ja-JP"/>
          </a:p>
        </p:txBody>
      </p:sp>
    </p:spTree>
    <p:extLst>
      <p:ext uri="{BB962C8B-B14F-4D97-AF65-F5344CB8AC3E}">
        <p14:creationId xmlns:p14="http://schemas.microsoft.com/office/powerpoint/2010/main" val="2280040415"/>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7" r:id="rId12"/>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6.xml"/><Relationship Id="rId5" Type="http://schemas.openxmlformats.org/officeDocument/2006/relationships/image" Target="../media/image5.jpeg"/><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3.xml"/><Relationship Id="rId1" Type="http://schemas.openxmlformats.org/officeDocument/2006/relationships/slideLayout" Target="../slideLayouts/slideLayout6.xml"/><Relationship Id="rId4" Type="http://schemas.openxmlformats.org/officeDocument/2006/relationships/image" Target="../media/image9.jpe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5.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7.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60.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notesSlide" Target="../notesSlides/notesSlide63.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notesSlide" Target="../notesSlides/notesSlide66.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notesSlide" Target="../notesSlides/notesSlide72.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normAutofit fontScale="90000"/>
          </a:bodyPr>
          <a:lstStyle/>
          <a:p>
            <a:pPr eaLnBrk="1" hangingPunct="1"/>
            <a:r>
              <a:rPr lang="en-US" altLang="ja-JP" b="1" dirty="0"/>
              <a:t>NUMA</a:t>
            </a:r>
            <a:r>
              <a:rPr lang="ja-JP" altLang="en-US" b="1" dirty="0"/>
              <a:t>　</a:t>
            </a:r>
            <a:r>
              <a:rPr lang="en-US" altLang="ja-JP" b="1" dirty="0"/>
              <a:t>machines,</a:t>
            </a:r>
            <a:br>
              <a:rPr lang="en-US" altLang="ja-JP" b="1" dirty="0"/>
            </a:br>
            <a:r>
              <a:rPr lang="en-US" altLang="ja-JP" b="1" dirty="0"/>
              <a:t> directory cache mechanisms and consistency model</a:t>
            </a:r>
            <a:br>
              <a:rPr lang="en-US" altLang="ja-JP" dirty="0"/>
            </a:br>
            <a:endParaRPr lang="en-US" altLang="ja-JP" dirty="0"/>
          </a:p>
        </p:txBody>
      </p:sp>
      <p:sp>
        <p:nvSpPr>
          <p:cNvPr id="5123" name="Rectangle 3"/>
          <p:cNvSpPr>
            <a:spLocks noGrp="1" noChangeArrowheads="1"/>
          </p:cNvSpPr>
          <p:nvPr>
            <p:ph type="subTitle" idx="1"/>
          </p:nvPr>
        </p:nvSpPr>
        <p:spPr/>
        <p:txBody>
          <a:bodyPr/>
          <a:lstStyle/>
          <a:p>
            <a:pPr eaLnBrk="1" hangingPunct="1"/>
            <a:r>
              <a:rPr lang="en-US" altLang="ja-JP" dirty="0" err="1"/>
              <a:t>AMANO,Hideharu</a:t>
            </a:r>
            <a:endParaRPr lang="en-US" altLang="ja-JP" dirty="0"/>
          </a:p>
          <a:p>
            <a:pPr eaLnBrk="1" hangingPunct="1"/>
            <a:r>
              <a:rPr lang="en-US" altLang="ja-JP" dirty="0"/>
              <a:t>Textbook pp.</a:t>
            </a:r>
            <a:r>
              <a:rPr lang="ja-JP" altLang="en-US"/>
              <a:t>７０～７９</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28650" y="280193"/>
            <a:ext cx="7886700" cy="1325563"/>
          </a:xfrm>
        </p:spPr>
        <p:txBody>
          <a:bodyPr/>
          <a:lstStyle/>
          <a:p>
            <a:pPr eaLnBrk="1" hangingPunct="1"/>
            <a:r>
              <a:rPr lang="en-US" altLang="ja-JP" sz="2400" b="1" dirty="0"/>
              <a:t>The Earth simulator</a:t>
            </a:r>
            <a:br>
              <a:rPr lang="en-US" altLang="ja-JP" sz="2400" b="1" dirty="0"/>
            </a:br>
            <a:r>
              <a:rPr lang="en-US" altLang="ja-JP" sz="2400" b="1" dirty="0"/>
              <a:t>(2002)</a:t>
            </a:r>
          </a:p>
        </p:txBody>
      </p:sp>
      <p:pic>
        <p:nvPicPr>
          <p:cNvPr id="15363" name="Picture 3" descr="simulat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11288"/>
            <a:ext cx="9144000" cy="544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4" name="Picture 4" descr="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67175" y="0"/>
            <a:ext cx="2514600" cy="188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5" descr="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29400" y="0"/>
            <a:ext cx="2514600" cy="188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ja-JP"/>
              <a:t>Earth Simulator (2002,NEC)</a:t>
            </a:r>
          </a:p>
        </p:txBody>
      </p:sp>
      <p:grpSp>
        <p:nvGrpSpPr>
          <p:cNvPr id="16387" name="Group 20"/>
          <p:cNvGrpSpPr>
            <a:grpSpLocks/>
          </p:cNvGrpSpPr>
          <p:nvPr/>
        </p:nvGrpSpPr>
        <p:grpSpPr bwMode="auto">
          <a:xfrm>
            <a:off x="1042988" y="2565400"/>
            <a:ext cx="2089150" cy="3894138"/>
            <a:chOff x="657" y="1616"/>
            <a:chExt cx="1316" cy="2453"/>
          </a:xfrm>
        </p:grpSpPr>
        <p:grpSp>
          <p:nvGrpSpPr>
            <p:cNvPr id="16427" name="Group 7"/>
            <p:cNvGrpSpPr>
              <a:grpSpLocks/>
            </p:cNvGrpSpPr>
            <p:nvPr/>
          </p:nvGrpSpPr>
          <p:grpSpPr bwMode="auto">
            <a:xfrm>
              <a:off x="657" y="2160"/>
              <a:ext cx="318" cy="1633"/>
              <a:chOff x="657" y="1797"/>
              <a:chExt cx="318" cy="1633"/>
            </a:xfrm>
          </p:grpSpPr>
          <p:sp>
            <p:nvSpPr>
              <p:cNvPr id="16439" name="Rectangle 4"/>
              <p:cNvSpPr>
                <a:spLocks noChangeArrowheads="1"/>
              </p:cNvSpPr>
              <p:nvPr/>
            </p:nvSpPr>
            <p:spPr bwMode="auto">
              <a:xfrm>
                <a:off x="657" y="1797"/>
                <a:ext cx="318" cy="1633"/>
              </a:xfrm>
              <a:prstGeom prst="rect">
                <a:avLst/>
              </a:prstGeom>
              <a:solidFill>
                <a:srgbClr val="CC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endParaRPr lang="ja-JP" altLang="ja-JP">
                  <a:latin typeface="Arial" panose="020B0604020202020204" pitchFamily="34" charset="0"/>
                  <a:ea typeface="ＭＳ Ｐゴシック" panose="020B0600070205080204" pitchFamily="50" charset="-128"/>
                </a:endParaRPr>
              </a:p>
            </p:txBody>
          </p:sp>
          <p:sp>
            <p:nvSpPr>
              <p:cNvPr id="16440" name="Text Box 6"/>
              <p:cNvSpPr txBox="1">
                <a:spLocks noChangeArrowheads="1"/>
              </p:cNvSpPr>
              <p:nvPr/>
            </p:nvSpPr>
            <p:spPr bwMode="auto">
              <a:xfrm rot="-5400000">
                <a:off x="77" y="2514"/>
                <a:ext cx="14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Vector Processor</a:t>
                </a:r>
              </a:p>
            </p:txBody>
          </p:sp>
        </p:grpSp>
        <p:grpSp>
          <p:nvGrpSpPr>
            <p:cNvPr id="16428" name="Group 8"/>
            <p:cNvGrpSpPr>
              <a:grpSpLocks/>
            </p:cNvGrpSpPr>
            <p:nvPr/>
          </p:nvGrpSpPr>
          <p:grpSpPr bwMode="auto">
            <a:xfrm>
              <a:off x="974" y="2160"/>
              <a:ext cx="318" cy="1633"/>
              <a:chOff x="657" y="1797"/>
              <a:chExt cx="318" cy="1633"/>
            </a:xfrm>
          </p:grpSpPr>
          <p:sp>
            <p:nvSpPr>
              <p:cNvPr id="16437" name="Rectangle 9"/>
              <p:cNvSpPr>
                <a:spLocks noChangeArrowheads="1"/>
              </p:cNvSpPr>
              <p:nvPr/>
            </p:nvSpPr>
            <p:spPr bwMode="auto">
              <a:xfrm>
                <a:off x="657" y="1797"/>
                <a:ext cx="318" cy="1633"/>
              </a:xfrm>
              <a:prstGeom prst="rect">
                <a:avLst/>
              </a:prstGeom>
              <a:solidFill>
                <a:srgbClr val="CC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endParaRPr lang="ja-JP" altLang="ja-JP">
                  <a:latin typeface="Arial" panose="020B0604020202020204" pitchFamily="34" charset="0"/>
                  <a:ea typeface="ＭＳ Ｐゴシック" panose="020B0600070205080204" pitchFamily="50" charset="-128"/>
                </a:endParaRPr>
              </a:p>
            </p:txBody>
          </p:sp>
          <p:sp>
            <p:nvSpPr>
              <p:cNvPr id="16438" name="Text Box 10"/>
              <p:cNvSpPr txBox="1">
                <a:spLocks noChangeArrowheads="1"/>
              </p:cNvSpPr>
              <p:nvPr/>
            </p:nvSpPr>
            <p:spPr bwMode="auto">
              <a:xfrm rot="-5400000">
                <a:off x="77" y="2514"/>
                <a:ext cx="14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Vector Processor</a:t>
                </a:r>
              </a:p>
            </p:txBody>
          </p:sp>
        </p:grpSp>
        <p:sp>
          <p:nvSpPr>
            <p:cNvPr id="16429" name="Text Box 11"/>
            <p:cNvSpPr txBox="1">
              <a:spLocks noChangeArrowheads="1"/>
            </p:cNvSpPr>
            <p:nvPr/>
          </p:nvSpPr>
          <p:spPr bwMode="auto">
            <a:xfrm>
              <a:off x="1371" y="2717"/>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latin typeface="Arial" panose="020B0604020202020204" pitchFamily="34" charset="0"/>
                  <a:ea typeface="ＭＳ Ｐゴシック" panose="020B0600070205080204" pitchFamily="50" charset="-128"/>
                </a:rPr>
                <a:t>…</a:t>
              </a:r>
            </a:p>
          </p:txBody>
        </p:sp>
        <p:grpSp>
          <p:nvGrpSpPr>
            <p:cNvPr id="16430" name="Group 12"/>
            <p:cNvGrpSpPr>
              <a:grpSpLocks/>
            </p:cNvGrpSpPr>
            <p:nvPr/>
          </p:nvGrpSpPr>
          <p:grpSpPr bwMode="auto">
            <a:xfrm>
              <a:off x="1655" y="2160"/>
              <a:ext cx="318" cy="1633"/>
              <a:chOff x="657" y="1797"/>
              <a:chExt cx="318" cy="1633"/>
            </a:xfrm>
          </p:grpSpPr>
          <p:sp>
            <p:nvSpPr>
              <p:cNvPr id="16435" name="Rectangle 13"/>
              <p:cNvSpPr>
                <a:spLocks noChangeArrowheads="1"/>
              </p:cNvSpPr>
              <p:nvPr/>
            </p:nvSpPr>
            <p:spPr bwMode="auto">
              <a:xfrm>
                <a:off x="657" y="1797"/>
                <a:ext cx="318" cy="1633"/>
              </a:xfrm>
              <a:prstGeom prst="rect">
                <a:avLst/>
              </a:prstGeom>
              <a:solidFill>
                <a:srgbClr val="CC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endParaRPr lang="ja-JP" altLang="ja-JP">
                  <a:latin typeface="Arial" panose="020B0604020202020204" pitchFamily="34" charset="0"/>
                  <a:ea typeface="ＭＳ Ｐゴシック" panose="020B0600070205080204" pitchFamily="50" charset="-128"/>
                </a:endParaRPr>
              </a:p>
            </p:txBody>
          </p:sp>
          <p:sp>
            <p:nvSpPr>
              <p:cNvPr id="16436" name="Text Box 14"/>
              <p:cNvSpPr txBox="1">
                <a:spLocks noChangeArrowheads="1"/>
              </p:cNvSpPr>
              <p:nvPr/>
            </p:nvSpPr>
            <p:spPr bwMode="auto">
              <a:xfrm rot="-5400000">
                <a:off x="77" y="2514"/>
                <a:ext cx="14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Vector Processor</a:t>
                </a:r>
              </a:p>
            </p:txBody>
          </p:sp>
        </p:grpSp>
        <p:sp>
          <p:nvSpPr>
            <p:cNvPr id="16431" name="Text Box 15"/>
            <p:cNvSpPr txBox="1">
              <a:spLocks noChangeArrowheads="1"/>
            </p:cNvSpPr>
            <p:nvPr/>
          </p:nvSpPr>
          <p:spPr bwMode="auto">
            <a:xfrm>
              <a:off x="703" y="3838"/>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0</a:t>
              </a:r>
            </a:p>
          </p:txBody>
        </p:sp>
        <p:sp>
          <p:nvSpPr>
            <p:cNvPr id="16432" name="Text Box 16"/>
            <p:cNvSpPr txBox="1">
              <a:spLocks noChangeArrowheads="1"/>
            </p:cNvSpPr>
            <p:nvPr/>
          </p:nvSpPr>
          <p:spPr bwMode="auto">
            <a:xfrm>
              <a:off x="1020" y="3838"/>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1</a:t>
              </a:r>
            </a:p>
          </p:txBody>
        </p:sp>
        <p:sp>
          <p:nvSpPr>
            <p:cNvPr id="16433" name="Text Box 17"/>
            <p:cNvSpPr txBox="1">
              <a:spLocks noChangeArrowheads="1"/>
            </p:cNvSpPr>
            <p:nvPr/>
          </p:nvSpPr>
          <p:spPr bwMode="auto">
            <a:xfrm>
              <a:off x="1701" y="3838"/>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7</a:t>
              </a:r>
            </a:p>
          </p:txBody>
        </p:sp>
        <p:sp>
          <p:nvSpPr>
            <p:cNvPr id="16434" name="Rectangle 18"/>
            <p:cNvSpPr>
              <a:spLocks noChangeArrowheads="1"/>
            </p:cNvSpPr>
            <p:nvPr/>
          </p:nvSpPr>
          <p:spPr bwMode="auto">
            <a:xfrm>
              <a:off x="657" y="1616"/>
              <a:ext cx="1316" cy="544"/>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a:ea typeface="ＭＳ Ｐゴシック" panose="020B0600070205080204" pitchFamily="50" charset="-128"/>
                </a:rPr>
                <a:t>Shared Memory</a:t>
              </a:r>
            </a:p>
            <a:p>
              <a:pPr algn="ctr" eaLnBrk="1" hangingPunct="1"/>
              <a:r>
                <a:rPr lang="en-US" altLang="ja-JP">
                  <a:ea typeface="ＭＳ Ｐゴシック" panose="020B0600070205080204" pitchFamily="50" charset="-128"/>
                </a:rPr>
                <a:t>16GB</a:t>
              </a:r>
            </a:p>
          </p:txBody>
        </p:sp>
      </p:grpSp>
      <p:grpSp>
        <p:nvGrpSpPr>
          <p:cNvPr id="16388" name="Group 21"/>
          <p:cNvGrpSpPr>
            <a:grpSpLocks/>
          </p:cNvGrpSpPr>
          <p:nvPr/>
        </p:nvGrpSpPr>
        <p:grpSpPr bwMode="auto">
          <a:xfrm>
            <a:off x="3419475" y="2565400"/>
            <a:ext cx="2089150" cy="3894138"/>
            <a:chOff x="657" y="1616"/>
            <a:chExt cx="1316" cy="2453"/>
          </a:xfrm>
        </p:grpSpPr>
        <p:grpSp>
          <p:nvGrpSpPr>
            <p:cNvPr id="16413" name="Group 22"/>
            <p:cNvGrpSpPr>
              <a:grpSpLocks/>
            </p:cNvGrpSpPr>
            <p:nvPr/>
          </p:nvGrpSpPr>
          <p:grpSpPr bwMode="auto">
            <a:xfrm>
              <a:off x="657" y="2160"/>
              <a:ext cx="318" cy="1633"/>
              <a:chOff x="657" y="1797"/>
              <a:chExt cx="318" cy="1633"/>
            </a:xfrm>
          </p:grpSpPr>
          <p:sp>
            <p:nvSpPr>
              <p:cNvPr id="16425" name="Rectangle 23"/>
              <p:cNvSpPr>
                <a:spLocks noChangeArrowheads="1"/>
              </p:cNvSpPr>
              <p:nvPr/>
            </p:nvSpPr>
            <p:spPr bwMode="auto">
              <a:xfrm>
                <a:off x="657" y="1797"/>
                <a:ext cx="318" cy="1633"/>
              </a:xfrm>
              <a:prstGeom prst="rect">
                <a:avLst/>
              </a:prstGeom>
              <a:solidFill>
                <a:srgbClr val="CC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endParaRPr lang="ja-JP" altLang="ja-JP">
                  <a:latin typeface="Arial" panose="020B0604020202020204" pitchFamily="34" charset="0"/>
                  <a:ea typeface="ＭＳ Ｐゴシック" panose="020B0600070205080204" pitchFamily="50" charset="-128"/>
                </a:endParaRPr>
              </a:p>
            </p:txBody>
          </p:sp>
          <p:sp>
            <p:nvSpPr>
              <p:cNvPr id="16426" name="Text Box 24"/>
              <p:cNvSpPr txBox="1">
                <a:spLocks noChangeArrowheads="1"/>
              </p:cNvSpPr>
              <p:nvPr/>
            </p:nvSpPr>
            <p:spPr bwMode="auto">
              <a:xfrm rot="-5400000">
                <a:off x="77" y="2514"/>
                <a:ext cx="14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Vector Processor</a:t>
                </a:r>
              </a:p>
            </p:txBody>
          </p:sp>
        </p:grpSp>
        <p:grpSp>
          <p:nvGrpSpPr>
            <p:cNvPr id="16414" name="Group 25"/>
            <p:cNvGrpSpPr>
              <a:grpSpLocks/>
            </p:cNvGrpSpPr>
            <p:nvPr/>
          </p:nvGrpSpPr>
          <p:grpSpPr bwMode="auto">
            <a:xfrm>
              <a:off x="974" y="2160"/>
              <a:ext cx="318" cy="1633"/>
              <a:chOff x="657" y="1797"/>
              <a:chExt cx="318" cy="1633"/>
            </a:xfrm>
          </p:grpSpPr>
          <p:sp>
            <p:nvSpPr>
              <p:cNvPr id="16423" name="Rectangle 26"/>
              <p:cNvSpPr>
                <a:spLocks noChangeArrowheads="1"/>
              </p:cNvSpPr>
              <p:nvPr/>
            </p:nvSpPr>
            <p:spPr bwMode="auto">
              <a:xfrm>
                <a:off x="657" y="1797"/>
                <a:ext cx="318" cy="1633"/>
              </a:xfrm>
              <a:prstGeom prst="rect">
                <a:avLst/>
              </a:prstGeom>
              <a:solidFill>
                <a:srgbClr val="CC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endParaRPr lang="ja-JP" altLang="ja-JP">
                  <a:latin typeface="Arial" panose="020B0604020202020204" pitchFamily="34" charset="0"/>
                  <a:ea typeface="ＭＳ Ｐゴシック" panose="020B0600070205080204" pitchFamily="50" charset="-128"/>
                </a:endParaRPr>
              </a:p>
            </p:txBody>
          </p:sp>
          <p:sp>
            <p:nvSpPr>
              <p:cNvPr id="16424" name="Text Box 27"/>
              <p:cNvSpPr txBox="1">
                <a:spLocks noChangeArrowheads="1"/>
              </p:cNvSpPr>
              <p:nvPr/>
            </p:nvSpPr>
            <p:spPr bwMode="auto">
              <a:xfrm rot="-5400000">
                <a:off x="77" y="2514"/>
                <a:ext cx="14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Vector Processor</a:t>
                </a:r>
              </a:p>
            </p:txBody>
          </p:sp>
        </p:grpSp>
        <p:sp>
          <p:nvSpPr>
            <p:cNvPr id="16415" name="Text Box 28"/>
            <p:cNvSpPr txBox="1">
              <a:spLocks noChangeArrowheads="1"/>
            </p:cNvSpPr>
            <p:nvPr/>
          </p:nvSpPr>
          <p:spPr bwMode="auto">
            <a:xfrm>
              <a:off x="1371" y="2717"/>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latin typeface="Arial" panose="020B0604020202020204" pitchFamily="34" charset="0"/>
                  <a:ea typeface="ＭＳ Ｐゴシック" panose="020B0600070205080204" pitchFamily="50" charset="-128"/>
                </a:rPr>
                <a:t>…</a:t>
              </a:r>
            </a:p>
          </p:txBody>
        </p:sp>
        <p:grpSp>
          <p:nvGrpSpPr>
            <p:cNvPr id="16416" name="Group 29"/>
            <p:cNvGrpSpPr>
              <a:grpSpLocks/>
            </p:cNvGrpSpPr>
            <p:nvPr/>
          </p:nvGrpSpPr>
          <p:grpSpPr bwMode="auto">
            <a:xfrm>
              <a:off x="1655" y="2160"/>
              <a:ext cx="318" cy="1633"/>
              <a:chOff x="657" y="1797"/>
              <a:chExt cx="318" cy="1633"/>
            </a:xfrm>
          </p:grpSpPr>
          <p:sp>
            <p:nvSpPr>
              <p:cNvPr id="16421" name="Rectangle 30"/>
              <p:cNvSpPr>
                <a:spLocks noChangeArrowheads="1"/>
              </p:cNvSpPr>
              <p:nvPr/>
            </p:nvSpPr>
            <p:spPr bwMode="auto">
              <a:xfrm>
                <a:off x="657" y="1797"/>
                <a:ext cx="318" cy="1633"/>
              </a:xfrm>
              <a:prstGeom prst="rect">
                <a:avLst/>
              </a:prstGeom>
              <a:solidFill>
                <a:srgbClr val="CC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endParaRPr lang="ja-JP" altLang="ja-JP">
                  <a:latin typeface="Arial" panose="020B0604020202020204" pitchFamily="34" charset="0"/>
                  <a:ea typeface="ＭＳ Ｐゴシック" panose="020B0600070205080204" pitchFamily="50" charset="-128"/>
                </a:endParaRPr>
              </a:p>
            </p:txBody>
          </p:sp>
          <p:sp>
            <p:nvSpPr>
              <p:cNvPr id="16422" name="Text Box 31"/>
              <p:cNvSpPr txBox="1">
                <a:spLocks noChangeArrowheads="1"/>
              </p:cNvSpPr>
              <p:nvPr/>
            </p:nvSpPr>
            <p:spPr bwMode="auto">
              <a:xfrm rot="-5400000">
                <a:off x="77" y="2514"/>
                <a:ext cx="14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Vector Processor</a:t>
                </a:r>
              </a:p>
            </p:txBody>
          </p:sp>
        </p:grpSp>
        <p:sp>
          <p:nvSpPr>
            <p:cNvPr id="16417" name="Text Box 32"/>
            <p:cNvSpPr txBox="1">
              <a:spLocks noChangeArrowheads="1"/>
            </p:cNvSpPr>
            <p:nvPr/>
          </p:nvSpPr>
          <p:spPr bwMode="auto">
            <a:xfrm>
              <a:off x="703" y="3838"/>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0</a:t>
              </a:r>
            </a:p>
          </p:txBody>
        </p:sp>
        <p:sp>
          <p:nvSpPr>
            <p:cNvPr id="16418" name="Text Box 33"/>
            <p:cNvSpPr txBox="1">
              <a:spLocks noChangeArrowheads="1"/>
            </p:cNvSpPr>
            <p:nvPr/>
          </p:nvSpPr>
          <p:spPr bwMode="auto">
            <a:xfrm>
              <a:off x="1020" y="3838"/>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1</a:t>
              </a:r>
            </a:p>
          </p:txBody>
        </p:sp>
        <p:sp>
          <p:nvSpPr>
            <p:cNvPr id="16419" name="Text Box 34"/>
            <p:cNvSpPr txBox="1">
              <a:spLocks noChangeArrowheads="1"/>
            </p:cNvSpPr>
            <p:nvPr/>
          </p:nvSpPr>
          <p:spPr bwMode="auto">
            <a:xfrm>
              <a:off x="1701" y="3838"/>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7</a:t>
              </a:r>
            </a:p>
          </p:txBody>
        </p:sp>
        <p:sp>
          <p:nvSpPr>
            <p:cNvPr id="16420" name="Rectangle 35"/>
            <p:cNvSpPr>
              <a:spLocks noChangeArrowheads="1"/>
            </p:cNvSpPr>
            <p:nvPr/>
          </p:nvSpPr>
          <p:spPr bwMode="auto">
            <a:xfrm>
              <a:off x="657" y="1616"/>
              <a:ext cx="1316" cy="544"/>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a:ea typeface="ＭＳ Ｐゴシック" panose="020B0600070205080204" pitchFamily="50" charset="-128"/>
                </a:rPr>
                <a:t>Shared Memory</a:t>
              </a:r>
            </a:p>
            <a:p>
              <a:pPr algn="ctr" eaLnBrk="1" hangingPunct="1"/>
              <a:r>
                <a:rPr lang="en-US" altLang="ja-JP">
                  <a:ea typeface="ＭＳ Ｐゴシック" panose="020B0600070205080204" pitchFamily="50" charset="-128"/>
                </a:rPr>
                <a:t>16GB</a:t>
              </a:r>
            </a:p>
          </p:txBody>
        </p:sp>
      </p:grpSp>
      <p:grpSp>
        <p:nvGrpSpPr>
          <p:cNvPr id="16389" name="Group 36"/>
          <p:cNvGrpSpPr>
            <a:grpSpLocks/>
          </p:cNvGrpSpPr>
          <p:nvPr/>
        </p:nvGrpSpPr>
        <p:grpSpPr bwMode="auto">
          <a:xfrm>
            <a:off x="6732588" y="2565400"/>
            <a:ext cx="2089150" cy="3894138"/>
            <a:chOff x="657" y="1616"/>
            <a:chExt cx="1316" cy="2453"/>
          </a:xfrm>
        </p:grpSpPr>
        <p:grpSp>
          <p:nvGrpSpPr>
            <p:cNvPr id="16399" name="Group 37"/>
            <p:cNvGrpSpPr>
              <a:grpSpLocks/>
            </p:cNvGrpSpPr>
            <p:nvPr/>
          </p:nvGrpSpPr>
          <p:grpSpPr bwMode="auto">
            <a:xfrm>
              <a:off x="657" y="2160"/>
              <a:ext cx="318" cy="1633"/>
              <a:chOff x="657" y="1797"/>
              <a:chExt cx="318" cy="1633"/>
            </a:xfrm>
          </p:grpSpPr>
          <p:sp>
            <p:nvSpPr>
              <p:cNvPr id="16411" name="Rectangle 38"/>
              <p:cNvSpPr>
                <a:spLocks noChangeArrowheads="1"/>
              </p:cNvSpPr>
              <p:nvPr/>
            </p:nvSpPr>
            <p:spPr bwMode="auto">
              <a:xfrm>
                <a:off x="657" y="1797"/>
                <a:ext cx="318" cy="1633"/>
              </a:xfrm>
              <a:prstGeom prst="rect">
                <a:avLst/>
              </a:prstGeom>
              <a:solidFill>
                <a:srgbClr val="CC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endParaRPr lang="ja-JP" altLang="ja-JP">
                  <a:latin typeface="Arial" panose="020B0604020202020204" pitchFamily="34" charset="0"/>
                  <a:ea typeface="ＭＳ Ｐゴシック" panose="020B0600070205080204" pitchFamily="50" charset="-128"/>
                </a:endParaRPr>
              </a:p>
            </p:txBody>
          </p:sp>
          <p:sp>
            <p:nvSpPr>
              <p:cNvPr id="16412" name="Text Box 39"/>
              <p:cNvSpPr txBox="1">
                <a:spLocks noChangeArrowheads="1"/>
              </p:cNvSpPr>
              <p:nvPr/>
            </p:nvSpPr>
            <p:spPr bwMode="auto">
              <a:xfrm rot="-5400000">
                <a:off x="77" y="2514"/>
                <a:ext cx="14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Vector Processor</a:t>
                </a:r>
              </a:p>
            </p:txBody>
          </p:sp>
        </p:grpSp>
        <p:grpSp>
          <p:nvGrpSpPr>
            <p:cNvPr id="16400" name="Group 40"/>
            <p:cNvGrpSpPr>
              <a:grpSpLocks/>
            </p:cNvGrpSpPr>
            <p:nvPr/>
          </p:nvGrpSpPr>
          <p:grpSpPr bwMode="auto">
            <a:xfrm>
              <a:off x="974" y="2160"/>
              <a:ext cx="318" cy="1633"/>
              <a:chOff x="657" y="1797"/>
              <a:chExt cx="318" cy="1633"/>
            </a:xfrm>
          </p:grpSpPr>
          <p:sp>
            <p:nvSpPr>
              <p:cNvPr id="16409" name="Rectangle 41"/>
              <p:cNvSpPr>
                <a:spLocks noChangeArrowheads="1"/>
              </p:cNvSpPr>
              <p:nvPr/>
            </p:nvSpPr>
            <p:spPr bwMode="auto">
              <a:xfrm>
                <a:off x="657" y="1797"/>
                <a:ext cx="318" cy="1633"/>
              </a:xfrm>
              <a:prstGeom prst="rect">
                <a:avLst/>
              </a:prstGeom>
              <a:solidFill>
                <a:srgbClr val="CC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endParaRPr lang="ja-JP" altLang="ja-JP">
                  <a:latin typeface="Arial" panose="020B0604020202020204" pitchFamily="34" charset="0"/>
                  <a:ea typeface="ＭＳ Ｐゴシック" panose="020B0600070205080204" pitchFamily="50" charset="-128"/>
                </a:endParaRPr>
              </a:p>
            </p:txBody>
          </p:sp>
          <p:sp>
            <p:nvSpPr>
              <p:cNvPr id="16410" name="Text Box 42"/>
              <p:cNvSpPr txBox="1">
                <a:spLocks noChangeArrowheads="1"/>
              </p:cNvSpPr>
              <p:nvPr/>
            </p:nvSpPr>
            <p:spPr bwMode="auto">
              <a:xfrm rot="-5400000">
                <a:off x="77" y="2514"/>
                <a:ext cx="14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Vector Processor</a:t>
                </a:r>
              </a:p>
            </p:txBody>
          </p:sp>
        </p:grpSp>
        <p:sp>
          <p:nvSpPr>
            <p:cNvPr id="16401" name="Text Box 43"/>
            <p:cNvSpPr txBox="1">
              <a:spLocks noChangeArrowheads="1"/>
            </p:cNvSpPr>
            <p:nvPr/>
          </p:nvSpPr>
          <p:spPr bwMode="auto">
            <a:xfrm>
              <a:off x="1371" y="2717"/>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latin typeface="Arial" panose="020B0604020202020204" pitchFamily="34" charset="0"/>
                  <a:ea typeface="ＭＳ Ｐゴシック" panose="020B0600070205080204" pitchFamily="50" charset="-128"/>
                </a:rPr>
                <a:t>…</a:t>
              </a:r>
            </a:p>
          </p:txBody>
        </p:sp>
        <p:grpSp>
          <p:nvGrpSpPr>
            <p:cNvPr id="16402" name="Group 44"/>
            <p:cNvGrpSpPr>
              <a:grpSpLocks/>
            </p:cNvGrpSpPr>
            <p:nvPr/>
          </p:nvGrpSpPr>
          <p:grpSpPr bwMode="auto">
            <a:xfrm>
              <a:off x="1655" y="2160"/>
              <a:ext cx="318" cy="1633"/>
              <a:chOff x="657" y="1797"/>
              <a:chExt cx="318" cy="1633"/>
            </a:xfrm>
          </p:grpSpPr>
          <p:sp>
            <p:nvSpPr>
              <p:cNvPr id="16407" name="Rectangle 45"/>
              <p:cNvSpPr>
                <a:spLocks noChangeArrowheads="1"/>
              </p:cNvSpPr>
              <p:nvPr/>
            </p:nvSpPr>
            <p:spPr bwMode="auto">
              <a:xfrm>
                <a:off x="657" y="1797"/>
                <a:ext cx="318" cy="1633"/>
              </a:xfrm>
              <a:prstGeom prst="rect">
                <a:avLst/>
              </a:prstGeom>
              <a:solidFill>
                <a:srgbClr val="CC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endParaRPr lang="ja-JP" altLang="ja-JP">
                  <a:latin typeface="Arial" panose="020B0604020202020204" pitchFamily="34" charset="0"/>
                  <a:ea typeface="ＭＳ Ｐゴシック" panose="020B0600070205080204" pitchFamily="50" charset="-128"/>
                </a:endParaRPr>
              </a:p>
            </p:txBody>
          </p:sp>
          <p:sp>
            <p:nvSpPr>
              <p:cNvPr id="16408" name="Text Box 46"/>
              <p:cNvSpPr txBox="1">
                <a:spLocks noChangeArrowheads="1"/>
              </p:cNvSpPr>
              <p:nvPr/>
            </p:nvSpPr>
            <p:spPr bwMode="auto">
              <a:xfrm rot="-5400000">
                <a:off x="77" y="2514"/>
                <a:ext cx="14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Vector Processor</a:t>
                </a:r>
              </a:p>
            </p:txBody>
          </p:sp>
        </p:grpSp>
        <p:sp>
          <p:nvSpPr>
            <p:cNvPr id="16403" name="Text Box 47"/>
            <p:cNvSpPr txBox="1">
              <a:spLocks noChangeArrowheads="1"/>
            </p:cNvSpPr>
            <p:nvPr/>
          </p:nvSpPr>
          <p:spPr bwMode="auto">
            <a:xfrm>
              <a:off x="703" y="3838"/>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0</a:t>
              </a:r>
            </a:p>
          </p:txBody>
        </p:sp>
        <p:sp>
          <p:nvSpPr>
            <p:cNvPr id="16404" name="Text Box 48"/>
            <p:cNvSpPr txBox="1">
              <a:spLocks noChangeArrowheads="1"/>
            </p:cNvSpPr>
            <p:nvPr/>
          </p:nvSpPr>
          <p:spPr bwMode="auto">
            <a:xfrm>
              <a:off x="1020" y="3838"/>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1</a:t>
              </a:r>
            </a:p>
          </p:txBody>
        </p:sp>
        <p:sp>
          <p:nvSpPr>
            <p:cNvPr id="16405" name="Text Box 49"/>
            <p:cNvSpPr txBox="1">
              <a:spLocks noChangeArrowheads="1"/>
            </p:cNvSpPr>
            <p:nvPr/>
          </p:nvSpPr>
          <p:spPr bwMode="auto">
            <a:xfrm>
              <a:off x="1701" y="3838"/>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7</a:t>
              </a:r>
            </a:p>
          </p:txBody>
        </p:sp>
        <p:sp>
          <p:nvSpPr>
            <p:cNvPr id="16406" name="Rectangle 50"/>
            <p:cNvSpPr>
              <a:spLocks noChangeArrowheads="1"/>
            </p:cNvSpPr>
            <p:nvPr/>
          </p:nvSpPr>
          <p:spPr bwMode="auto">
            <a:xfrm>
              <a:off x="657" y="1616"/>
              <a:ext cx="1316" cy="544"/>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a:ea typeface="ＭＳ Ｐゴシック" panose="020B0600070205080204" pitchFamily="50" charset="-128"/>
                </a:rPr>
                <a:t>Shared Memory</a:t>
              </a:r>
            </a:p>
            <a:p>
              <a:pPr algn="ctr" eaLnBrk="1" hangingPunct="1"/>
              <a:r>
                <a:rPr lang="en-US" altLang="ja-JP">
                  <a:ea typeface="ＭＳ Ｐゴシック" panose="020B0600070205080204" pitchFamily="50" charset="-128"/>
                </a:rPr>
                <a:t>16GB</a:t>
              </a:r>
            </a:p>
          </p:txBody>
        </p:sp>
      </p:grpSp>
      <p:sp>
        <p:nvSpPr>
          <p:cNvPr id="16390" name="Text Box 51"/>
          <p:cNvSpPr txBox="1">
            <a:spLocks noChangeArrowheads="1"/>
          </p:cNvSpPr>
          <p:nvPr/>
        </p:nvSpPr>
        <p:spPr bwMode="auto">
          <a:xfrm>
            <a:off x="5703888" y="4105275"/>
            <a:ext cx="48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a:t>
            </a:r>
          </a:p>
        </p:txBody>
      </p:sp>
      <p:sp>
        <p:nvSpPr>
          <p:cNvPr id="16391" name="AutoShape 52"/>
          <p:cNvSpPr>
            <a:spLocks noChangeArrowheads="1"/>
          </p:cNvSpPr>
          <p:nvPr/>
        </p:nvSpPr>
        <p:spPr bwMode="auto">
          <a:xfrm>
            <a:off x="1042988" y="1268413"/>
            <a:ext cx="7705725" cy="720725"/>
          </a:xfrm>
          <a:prstGeom prst="roundRect">
            <a:avLst>
              <a:gd name="adj" fmla="val 16667"/>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a:ea typeface="ＭＳ Ｐゴシック" panose="020B0600070205080204" pitchFamily="50" charset="-128"/>
              </a:rPr>
              <a:t>Interconnection Network (16GB/s x 2)</a:t>
            </a:r>
          </a:p>
        </p:txBody>
      </p:sp>
      <p:sp>
        <p:nvSpPr>
          <p:cNvPr id="16392" name="AutoShape 53"/>
          <p:cNvSpPr>
            <a:spLocks noChangeArrowheads="1"/>
          </p:cNvSpPr>
          <p:nvPr/>
        </p:nvSpPr>
        <p:spPr bwMode="auto">
          <a:xfrm>
            <a:off x="2051050" y="2060575"/>
            <a:ext cx="217488" cy="360363"/>
          </a:xfrm>
          <a:prstGeom prst="upDownArrow">
            <a:avLst>
              <a:gd name="adj1" fmla="val 50000"/>
              <a:gd name="adj2" fmla="val 33139"/>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16393" name="AutoShape 54"/>
          <p:cNvSpPr>
            <a:spLocks noChangeArrowheads="1"/>
          </p:cNvSpPr>
          <p:nvPr/>
        </p:nvSpPr>
        <p:spPr bwMode="auto">
          <a:xfrm>
            <a:off x="4284663" y="2060575"/>
            <a:ext cx="217487" cy="360363"/>
          </a:xfrm>
          <a:prstGeom prst="upDownArrow">
            <a:avLst>
              <a:gd name="adj1" fmla="val 50000"/>
              <a:gd name="adj2" fmla="val 33139"/>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16394" name="AutoShape 55"/>
          <p:cNvSpPr>
            <a:spLocks noChangeArrowheads="1"/>
          </p:cNvSpPr>
          <p:nvPr/>
        </p:nvSpPr>
        <p:spPr bwMode="auto">
          <a:xfrm>
            <a:off x="7667625" y="2060575"/>
            <a:ext cx="217488" cy="360363"/>
          </a:xfrm>
          <a:prstGeom prst="upDownArrow">
            <a:avLst>
              <a:gd name="adj1" fmla="val 50000"/>
              <a:gd name="adj2" fmla="val 33139"/>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16395" name="Text Box 57"/>
          <p:cNvSpPr txBox="1">
            <a:spLocks noChangeArrowheads="1"/>
          </p:cNvSpPr>
          <p:nvPr/>
        </p:nvSpPr>
        <p:spPr bwMode="auto">
          <a:xfrm>
            <a:off x="1743075" y="6408738"/>
            <a:ext cx="1060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Node 0</a:t>
            </a:r>
          </a:p>
        </p:txBody>
      </p:sp>
      <p:sp>
        <p:nvSpPr>
          <p:cNvPr id="16396" name="Text Box 58"/>
          <p:cNvSpPr txBox="1">
            <a:spLocks noChangeArrowheads="1"/>
          </p:cNvSpPr>
          <p:nvPr/>
        </p:nvSpPr>
        <p:spPr bwMode="auto">
          <a:xfrm>
            <a:off x="3995738" y="6491288"/>
            <a:ext cx="1060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Node 1</a:t>
            </a:r>
          </a:p>
        </p:txBody>
      </p:sp>
      <p:sp>
        <p:nvSpPr>
          <p:cNvPr id="16397" name="Text Box 59"/>
          <p:cNvSpPr txBox="1">
            <a:spLocks noChangeArrowheads="1"/>
          </p:cNvSpPr>
          <p:nvPr/>
        </p:nvSpPr>
        <p:spPr bwMode="auto">
          <a:xfrm>
            <a:off x="7380288" y="6491288"/>
            <a:ext cx="1365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Node 639</a:t>
            </a:r>
          </a:p>
        </p:txBody>
      </p:sp>
      <p:sp>
        <p:nvSpPr>
          <p:cNvPr id="16398" name="Text Box 60"/>
          <p:cNvSpPr txBox="1">
            <a:spLocks noChangeArrowheads="1"/>
          </p:cNvSpPr>
          <p:nvPr/>
        </p:nvSpPr>
        <p:spPr bwMode="auto">
          <a:xfrm>
            <a:off x="6673850" y="476250"/>
            <a:ext cx="2470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Peak performance</a:t>
            </a:r>
          </a:p>
          <a:p>
            <a:pPr eaLnBrk="1" hangingPunct="1"/>
            <a:r>
              <a:rPr lang="en-US" altLang="ja-JP">
                <a:ea typeface="ＭＳ Ｐゴシック" panose="020B0600070205080204" pitchFamily="50" charset="-128"/>
              </a:rPr>
              <a:t>40TFLOPS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005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000" y="260350"/>
            <a:ext cx="8128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Text Box 3"/>
          <p:cNvSpPr txBox="1">
            <a:spLocks noChangeArrowheads="1"/>
          </p:cNvSpPr>
          <p:nvPr/>
        </p:nvSpPr>
        <p:spPr bwMode="auto">
          <a:xfrm>
            <a:off x="3762375" y="6453188"/>
            <a:ext cx="2178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latin typeface="Arial" panose="020B0604020202020204" pitchFamily="34" charset="0"/>
                <a:ea typeface="ＭＳ Ｐゴシック" panose="020B0600070205080204" pitchFamily="50" charset="-128"/>
              </a:rPr>
              <a:t>From IBM</a:t>
            </a:r>
            <a:r>
              <a:rPr lang="ja-JP" altLang="en-US">
                <a:latin typeface="Arial" panose="020B0604020202020204" pitchFamily="34" charset="0"/>
                <a:ea typeface="ＭＳ Ｐゴシック" panose="020B0600070205080204" pitchFamily="50" charset="-128"/>
              </a:rPr>
              <a:t>　</a:t>
            </a:r>
            <a:r>
              <a:rPr lang="en-US" altLang="ja-JP">
                <a:latin typeface="Arial" panose="020B0604020202020204" pitchFamily="34" charset="0"/>
                <a:ea typeface="ＭＳ Ｐゴシック" panose="020B0600070205080204" pitchFamily="50" charset="-128"/>
              </a:rPr>
              <a:t>web site</a:t>
            </a:r>
          </a:p>
        </p:txBody>
      </p:sp>
      <p:sp>
        <p:nvSpPr>
          <p:cNvPr id="17412" name="Text Box 4"/>
          <p:cNvSpPr txBox="1">
            <a:spLocks noChangeArrowheads="1"/>
          </p:cNvSpPr>
          <p:nvPr/>
        </p:nvSpPr>
        <p:spPr bwMode="auto">
          <a:xfrm>
            <a:off x="735013" y="784225"/>
            <a:ext cx="235192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dirty="0">
                <a:latin typeface="Arial" panose="020B0604020202020204" pitchFamily="34" charset="0"/>
                <a:ea typeface="ＭＳ Ｐゴシック" panose="020B0600070205080204" pitchFamily="50" charset="-128"/>
              </a:rPr>
              <a:t>IBM blue gene series</a:t>
            </a:r>
          </a:p>
          <a:p>
            <a:pPr eaLnBrk="1" hangingPunct="1"/>
            <a:r>
              <a:rPr lang="en-US" altLang="ja-JP" dirty="0">
                <a:latin typeface="Arial" panose="020B0604020202020204" pitchFamily="34" charset="0"/>
                <a:ea typeface="ＭＳ Ｐゴシック" panose="020B0600070205080204" pitchFamily="50" charset="-128"/>
              </a:rPr>
              <a:t>Also simple NUMA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6"/>
          <p:cNvSpPr>
            <a:spLocks noChangeArrowheads="1"/>
          </p:cNvSpPr>
          <p:nvPr/>
        </p:nvSpPr>
        <p:spPr bwMode="auto">
          <a:xfrm>
            <a:off x="827088" y="1052513"/>
            <a:ext cx="2592387" cy="2881312"/>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18435" name="Rectangle 2"/>
          <p:cNvSpPr>
            <a:spLocks noGrp="1" noChangeArrowheads="1"/>
          </p:cNvSpPr>
          <p:nvPr>
            <p:ph type="title"/>
          </p:nvPr>
        </p:nvSpPr>
        <p:spPr>
          <a:xfrm>
            <a:off x="628650" y="79926"/>
            <a:ext cx="7886700" cy="1325563"/>
          </a:xfrm>
        </p:spPr>
        <p:txBody>
          <a:bodyPr/>
          <a:lstStyle/>
          <a:p>
            <a:pPr eaLnBrk="1" hangingPunct="1"/>
            <a:r>
              <a:rPr lang="en-US" altLang="ja-JP" dirty="0" err="1"/>
              <a:t>Supercompuer</a:t>
            </a:r>
            <a:r>
              <a:rPr lang="en-US" altLang="ja-JP" dirty="0"/>
              <a:t> K</a:t>
            </a:r>
          </a:p>
        </p:txBody>
      </p:sp>
      <p:sp>
        <p:nvSpPr>
          <p:cNvPr id="18436" name="Rectangle 4"/>
          <p:cNvSpPr>
            <a:spLocks noChangeArrowheads="1"/>
          </p:cNvSpPr>
          <p:nvPr/>
        </p:nvSpPr>
        <p:spPr bwMode="auto">
          <a:xfrm>
            <a:off x="1258888" y="1989138"/>
            <a:ext cx="576262" cy="431800"/>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a:ea typeface="ＭＳ Ｐゴシック" panose="020B0600070205080204" pitchFamily="50" charset="-128"/>
              </a:rPr>
              <a:t>Core</a:t>
            </a:r>
          </a:p>
        </p:txBody>
      </p:sp>
      <p:sp>
        <p:nvSpPr>
          <p:cNvPr id="18437" name="Rectangle 6"/>
          <p:cNvSpPr>
            <a:spLocks noChangeArrowheads="1"/>
          </p:cNvSpPr>
          <p:nvPr/>
        </p:nvSpPr>
        <p:spPr bwMode="auto">
          <a:xfrm>
            <a:off x="1258888" y="2420938"/>
            <a:ext cx="576262" cy="431800"/>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a:ea typeface="ＭＳ Ｐゴシック" panose="020B0600070205080204" pitchFamily="50" charset="-128"/>
              </a:rPr>
              <a:t>Core</a:t>
            </a:r>
          </a:p>
        </p:txBody>
      </p:sp>
      <p:sp>
        <p:nvSpPr>
          <p:cNvPr id="18438" name="Rectangle 7"/>
          <p:cNvSpPr>
            <a:spLocks noChangeArrowheads="1"/>
          </p:cNvSpPr>
          <p:nvPr/>
        </p:nvSpPr>
        <p:spPr bwMode="auto">
          <a:xfrm>
            <a:off x="1258888" y="2852738"/>
            <a:ext cx="576262" cy="431800"/>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a:ea typeface="ＭＳ Ｐゴシック" panose="020B0600070205080204" pitchFamily="50" charset="-128"/>
              </a:rPr>
              <a:t>Core</a:t>
            </a:r>
          </a:p>
        </p:txBody>
      </p:sp>
      <p:sp>
        <p:nvSpPr>
          <p:cNvPr id="18439" name="Rectangle 8"/>
          <p:cNvSpPr>
            <a:spLocks noChangeArrowheads="1"/>
          </p:cNvSpPr>
          <p:nvPr/>
        </p:nvSpPr>
        <p:spPr bwMode="auto">
          <a:xfrm>
            <a:off x="1258888" y="3284538"/>
            <a:ext cx="576262" cy="431800"/>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a:ea typeface="ＭＳ Ｐゴシック" panose="020B0600070205080204" pitchFamily="50" charset="-128"/>
              </a:rPr>
              <a:t>Core</a:t>
            </a:r>
          </a:p>
        </p:txBody>
      </p:sp>
      <p:sp>
        <p:nvSpPr>
          <p:cNvPr id="18440" name="Rectangle 9"/>
          <p:cNvSpPr>
            <a:spLocks noChangeArrowheads="1"/>
          </p:cNvSpPr>
          <p:nvPr/>
        </p:nvSpPr>
        <p:spPr bwMode="auto">
          <a:xfrm>
            <a:off x="2555875" y="1989138"/>
            <a:ext cx="576263" cy="431800"/>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a:ea typeface="ＭＳ Ｐゴシック" panose="020B0600070205080204" pitchFamily="50" charset="-128"/>
              </a:rPr>
              <a:t>Core</a:t>
            </a:r>
          </a:p>
        </p:txBody>
      </p:sp>
      <p:sp>
        <p:nvSpPr>
          <p:cNvPr id="18441" name="Rectangle 10"/>
          <p:cNvSpPr>
            <a:spLocks noChangeArrowheads="1"/>
          </p:cNvSpPr>
          <p:nvPr/>
        </p:nvSpPr>
        <p:spPr bwMode="auto">
          <a:xfrm>
            <a:off x="2555875" y="2420938"/>
            <a:ext cx="576263" cy="431800"/>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a:ea typeface="ＭＳ Ｐゴシック" panose="020B0600070205080204" pitchFamily="50" charset="-128"/>
              </a:rPr>
              <a:t>Core</a:t>
            </a:r>
          </a:p>
        </p:txBody>
      </p:sp>
      <p:sp>
        <p:nvSpPr>
          <p:cNvPr id="18442" name="Rectangle 11"/>
          <p:cNvSpPr>
            <a:spLocks noChangeArrowheads="1"/>
          </p:cNvSpPr>
          <p:nvPr/>
        </p:nvSpPr>
        <p:spPr bwMode="auto">
          <a:xfrm>
            <a:off x="2555875" y="2852738"/>
            <a:ext cx="576263" cy="431800"/>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a:ea typeface="ＭＳ Ｐゴシック" panose="020B0600070205080204" pitchFamily="50" charset="-128"/>
              </a:rPr>
              <a:t>Core</a:t>
            </a:r>
          </a:p>
        </p:txBody>
      </p:sp>
      <p:sp>
        <p:nvSpPr>
          <p:cNvPr id="18443" name="Rectangle 12"/>
          <p:cNvSpPr>
            <a:spLocks noChangeArrowheads="1"/>
          </p:cNvSpPr>
          <p:nvPr/>
        </p:nvSpPr>
        <p:spPr bwMode="auto">
          <a:xfrm>
            <a:off x="2555875" y="3284538"/>
            <a:ext cx="576263" cy="431800"/>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a:ea typeface="ＭＳ Ｐゴシック" panose="020B0600070205080204" pitchFamily="50" charset="-128"/>
              </a:rPr>
              <a:t>Core</a:t>
            </a:r>
          </a:p>
        </p:txBody>
      </p:sp>
      <p:sp>
        <p:nvSpPr>
          <p:cNvPr id="18444" name="Rectangle 13"/>
          <p:cNvSpPr>
            <a:spLocks noChangeArrowheads="1"/>
          </p:cNvSpPr>
          <p:nvPr/>
        </p:nvSpPr>
        <p:spPr bwMode="auto">
          <a:xfrm>
            <a:off x="1692275" y="1268413"/>
            <a:ext cx="1008063" cy="504825"/>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a:ea typeface="ＭＳ Ｐゴシック" panose="020B0600070205080204" pitchFamily="50" charset="-128"/>
              </a:rPr>
              <a:t>L2 C</a:t>
            </a:r>
          </a:p>
        </p:txBody>
      </p:sp>
      <p:sp>
        <p:nvSpPr>
          <p:cNvPr id="18445" name="Rectangle 14"/>
          <p:cNvSpPr>
            <a:spLocks noChangeArrowheads="1"/>
          </p:cNvSpPr>
          <p:nvPr/>
        </p:nvSpPr>
        <p:spPr bwMode="auto">
          <a:xfrm>
            <a:off x="2051050" y="1989138"/>
            <a:ext cx="288925" cy="1727200"/>
          </a:xfrm>
          <a:prstGeom prst="rect">
            <a:avLst/>
          </a:prstGeom>
          <a:solidFill>
            <a:srgbClr val="CC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18446" name="Line 15"/>
          <p:cNvSpPr>
            <a:spLocks noChangeShapeType="1"/>
          </p:cNvSpPr>
          <p:nvPr/>
        </p:nvSpPr>
        <p:spPr bwMode="auto">
          <a:xfrm>
            <a:off x="1835150" y="2205038"/>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47" name="Line 16"/>
          <p:cNvSpPr>
            <a:spLocks noChangeShapeType="1"/>
          </p:cNvSpPr>
          <p:nvPr/>
        </p:nvSpPr>
        <p:spPr bwMode="auto">
          <a:xfrm>
            <a:off x="2339975" y="2205038"/>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48" name="Line 17"/>
          <p:cNvSpPr>
            <a:spLocks noChangeShapeType="1"/>
          </p:cNvSpPr>
          <p:nvPr/>
        </p:nvSpPr>
        <p:spPr bwMode="auto">
          <a:xfrm>
            <a:off x="2339975" y="2565400"/>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49" name="Line 18"/>
          <p:cNvSpPr>
            <a:spLocks noChangeShapeType="1"/>
          </p:cNvSpPr>
          <p:nvPr/>
        </p:nvSpPr>
        <p:spPr bwMode="auto">
          <a:xfrm>
            <a:off x="2339975" y="2997200"/>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50" name="Line 19"/>
          <p:cNvSpPr>
            <a:spLocks noChangeShapeType="1"/>
          </p:cNvSpPr>
          <p:nvPr/>
        </p:nvSpPr>
        <p:spPr bwMode="auto">
          <a:xfrm>
            <a:off x="2339975" y="3429000"/>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51" name="Line 20"/>
          <p:cNvSpPr>
            <a:spLocks noChangeShapeType="1"/>
          </p:cNvSpPr>
          <p:nvPr/>
        </p:nvSpPr>
        <p:spPr bwMode="auto">
          <a:xfrm>
            <a:off x="1835150" y="2565400"/>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52" name="Line 21"/>
          <p:cNvSpPr>
            <a:spLocks noChangeShapeType="1"/>
          </p:cNvSpPr>
          <p:nvPr/>
        </p:nvSpPr>
        <p:spPr bwMode="auto">
          <a:xfrm>
            <a:off x="1835150" y="2997200"/>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53" name="Line 22"/>
          <p:cNvSpPr>
            <a:spLocks noChangeShapeType="1"/>
          </p:cNvSpPr>
          <p:nvPr/>
        </p:nvSpPr>
        <p:spPr bwMode="auto">
          <a:xfrm>
            <a:off x="1835150" y="3429000"/>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54" name="Line 23"/>
          <p:cNvSpPr>
            <a:spLocks noChangeShapeType="1"/>
          </p:cNvSpPr>
          <p:nvPr/>
        </p:nvSpPr>
        <p:spPr bwMode="auto">
          <a:xfrm>
            <a:off x="2195513" y="177323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55" name="Rectangle 24"/>
          <p:cNvSpPr>
            <a:spLocks noChangeArrowheads="1"/>
          </p:cNvSpPr>
          <p:nvPr/>
        </p:nvSpPr>
        <p:spPr bwMode="auto">
          <a:xfrm>
            <a:off x="2843213" y="1196975"/>
            <a:ext cx="215900" cy="647700"/>
          </a:xfrm>
          <a:prstGeom prst="rect">
            <a:avLst/>
          </a:prstGeom>
          <a:solidFill>
            <a:srgbClr val="CC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18456" name="Line 25"/>
          <p:cNvSpPr>
            <a:spLocks noChangeShapeType="1"/>
          </p:cNvSpPr>
          <p:nvPr/>
        </p:nvSpPr>
        <p:spPr bwMode="auto">
          <a:xfrm>
            <a:off x="2700338" y="1484313"/>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57" name="AutoShape 27"/>
          <p:cNvSpPr>
            <a:spLocks noChangeArrowheads="1"/>
          </p:cNvSpPr>
          <p:nvPr/>
        </p:nvSpPr>
        <p:spPr bwMode="auto">
          <a:xfrm>
            <a:off x="3059113" y="1412875"/>
            <a:ext cx="865187" cy="215900"/>
          </a:xfrm>
          <a:prstGeom prst="leftRightArrow">
            <a:avLst>
              <a:gd name="adj1" fmla="val 50000"/>
              <a:gd name="adj2" fmla="val 8014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18458" name="AutoShape 28"/>
          <p:cNvSpPr>
            <a:spLocks noChangeArrowheads="1"/>
          </p:cNvSpPr>
          <p:nvPr/>
        </p:nvSpPr>
        <p:spPr bwMode="auto">
          <a:xfrm>
            <a:off x="3203575" y="2997200"/>
            <a:ext cx="936625" cy="287338"/>
          </a:xfrm>
          <a:prstGeom prst="leftRightArrow">
            <a:avLst>
              <a:gd name="adj1" fmla="val 50000"/>
              <a:gd name="adj2" fmla="val 6519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18459" name="Rectangle 29"/>
          <p:cNvSpPr>
            <a:spLocks noChangeArrowheads="1"/>
          </p:cNvSpPr>
          <p:nvPr/>
        </p:nvSpPr>
        <p:spPr bwMode="auto">
          <a:xfrm>
            <a:off x="4211638" y="2420938"/>
            <a:ext cx="1081087" cy="1512887"/>
          </a:xfrm>
          <a:prstGeom prst="rect">
            <a:avLst/>
          </a:prstGeom>
          <a:solidFill>
            <a:srgbClr val="CC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sz="1400">
                <a:ea typeface="ＭＳ Ｐゴシック" panose="020B0600070205080204" pitchFamily="50" charset="-128"/>
              </a:rPr>
              <a:t>Inter</a:t>
            </a:r>
          </a:p>
          <a:p>
            <a:pPr algn="ctr" eaLnBrk="1" hangingPunct="1"/>
            <a:r>
              <a:rPr lang="en-US" altLang="ja-JP" sz="1400">
                <a:ea typeface="ＭＳ Ｐゴシック" panose="020B0600070205080204" pitchFamily="50" charset="-128"/>
              </a:rPr>
              <a:t>Connect</a:t>
            </a:r>
          </a:p>
          <a:p>
            <a:pPr algn="ctr" eaLnBrk="1" hangingPunct="1"/>
            <a:r>
              <a:rPr lang="en-US" altLang="ja-JP" sz="1400">
                <a:ea typeface="ＭＳ Ｐゴシック" panose="020B0600070205080204" pitchFamily="50" charset="-128"/>
              </a:rPr>
              <a:t>Controller</a:t>
            </a:r>
          </a:p>
        </p:txBody>
      </p:sp>
      <p:sp>
        <p:nvSpPr>
          <p:cNvPr id="18460" name="Line 31"/>
          <p:cNvSpPr>
            <a:spLocks noChangeShapeType="1"/>
          </p:cNvSpPr>
          <p:nvPr/>
        </p:nvSpPr>
        <p:spPr bwMode="auto">
          <a:xfrm>
            <a:off x="5292725" y="2636838"/>
            <a:ext cx="936625"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61" name="Line 32"/>
          <p:cNvSpPr>
            <a:spLocks noChangeShapeType="1"/>
          </p:cNvSpPr>
          <p:nvPr/>
        </p:nvSpPr>
        <p:spPr bwMode="auto">
          <a:xfrm>
            <a:off x="5292725" y="2852738"/>
            <a:ext cx="936625"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62" name="Line 33"/>
          <p:cNvSpPr>
            <a:spLocks noChangeShapeType="1"/>
          </p:cNvSpPr>
          <p:nvPr/>
        </p:nvSpPr>
        <p:spPr bwMode="auto">
          <a:xfrm>
            <a:off x="5292725" y="3068638"/>
            <a:ext cx="936625"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63" name="Line 34"/>
          <p:cNvSpPr>
            <a:spLocks noChangeShapeType="1"/>
          </p:cNvSpPr>
          <p:nvPr/>
        </p:nvSpPr>
        <p:spPr bwMode="auto">
          <a:xfrm>
            <a:off x="5292725" y="3284538"/>
            <a:ext cx="936625"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64" name="Line 35"/>
          <p:cNvSpPr>
            <a:spLocks noChangeShapeType="1"/>
          </p:cNvSpPr>
          <p:nvPr/>
        </p:nvSpPr>
        <p:spPr bwMode="auto">
          <a:xfrm>
            <a:off x="5292725" y="3500438"/>
            <a:ext cx="936625"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65" name="Line 36"/>
          <p:cNvSpPr>
            <a:spLocks noChangeShapeType="1"/>
          </p:cNvSpPr>
          <p:nvPr/>
        </p:nvSpPr>
        <p:spPr bwMode="auto">
          <a:xfrm>
            <a:off x="5292725" y="3716338"/>
            <a:ext cx="936625"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66" name="Text Box 37"/>
          <p:cNvSpPr txBox="1">
            <a:spLocks noChangeArrowheads="1"/>
          </p:cNvSpPr>
          <p:nvPr/>
        </p:nvSpPr>
        <p:spPr bwMode="auto">
          <a:xfrm>
            <a:off x="5703888" y="2232025"/>
            <a:ext cx="30162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Tofu Interconnect</a:t>
            </a:r>
          </a:p>
          <a:p>
            <a:pPr eaLnBrk="1" hangingPunct="1"/>
            <a:r>
              <a:rPr lang="ja-JP" altLang="en-US">
                <a:ea typeface="ＭＳ Ｐゴシック" panose="020B0600070205080204" pitchFamily="50" charset="-128"/>
              </a:rPr>
              <a:t>　　　　　　</a:t>
            </a:r>
            <a:r>
              <a:rPr lang="en-US" altLang="ja-JP">
                <a:ea typeface="ＭＳ Ｐゴシック" panose="020B0600070205080204" pitchFamily="50" charset="-128"/>
              </a:rPr>
              <a:t>6-D Torus/Mesh</a:t>
            </a:r>
          </a:p>
        </p:txBody>
      </p:sp>
      <p:sp>
        <p:nvSpPr>
          <p:cNvPr id="18467" name="Text Box 38"/>
          <p:cNvSpPr txBox="1">
            <a:spLocks noChangeArrowheads="1"/>
          </p:cNvSpPr>
          <p:nvPr/>
        </p:nvSpPr>
        <p:spPr bwMode="auto">
          <a:xfrm>
            <a:off x="950913" y="4105275"/>
            <a:ext cx="2749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SPARC64 VIIIfx Chip</a:t>
            </a:r>
          </a:p>
        </p:txBody>
      </p:sp>
      <p:sp>
        <p:nvSpPr>
          <p:cNvPr id="18468" name="Text Box 39"/>
          <p:cNvSpPr txBox="1">
            <a:spLocks noChangeArrowheads="1"/>
          </p:cNvSpPr>
          <p:nvPr/>
        </p:nvSpPr>
        <p:spPr bwMode="auto">
          <a:xfrm>
            <a:off x="1239838" y="4791075"/>
            <a:ext cx="170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latin typeface="Arial" panose="020B0604020202020204" pitchFamily="34" charset="0"/>
              </a:rPr>
              <a:t>4 nodes/board </a:t>
            </a:r>
          </a:p>
        </p:txBody>
      </p:sp>
      <p:sp>
        <p:nvSpPr>
          <p:cNvPr id="18469" name="Text Box 40"/>
          <p:cNvSpPr txBox="1">
            <a:spLocks noChangeArrowheads="1"/>
          </p:cNvSpPr>
          <p:nvPr/>
        </p:nvSpPr>
        <p:spPr bwMode="auto">
          <a:xfrm>
            <a:off x="1233488" y="5516563"/>
            <a:ext cx="168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latin typeface="Arial" panose="020B0604020202020204" pitchFamily="34" charset="0"/>
              </a:rPr>
              <a:t>24boards/Lack</a:t>
            </a:r>
          </a:p>
        </p:txBody>
      </p:sp>
      <p:sp>
        <p:nvSpPr>
          <p:cNvPr id="18470" name="Line 41"/>
          <p:cNvSpPr>
            <a:spLocks noChangeShapeType="1"/>
          </p:cNvSpPr>
          <p:nvPr/>
        </p:nvSpPr>
        <p:spPr bwMode="auto">
          <a:xfrm>
            <a:off x="2124075" y="4508500"/>
            <a:ext cx="0"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71" name="Line 42"/>
          <p:cNvSpPr>
            <a:spLocks noChangeShapeType="1"/>
          </p:cNvSpPr>
          <p:nvPr/>
        </p:nvSpPr>
        <p:spPr bwMode="auto">
          <a:xfrm>
            <a:off x="2124075" y="5156200"/>
            <a:ext cx="0"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72" name="Text Box 43"/>
          <p:cNvSpPr txBox="1">
            <a:spLocks noChangeArrowheads="1"/>
          </p:cNvSpPr>
          <p:nvPr/>
        </p:nvSpPr>
        <p:spPr bwMode="auto">
          <a:xfrm>
            <a:off x="2895600" y="5184775"/>
            <a:ext cx="191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t>96nodes/Lack</a:t>
            </a:r>
          </a:p>
        </p:txBody>
      </p:sp>
      <p:sp>
        <p:nvSpPr>
          <p:cNvPr id="18473" name="Text Box 44"/>
          <p:cNvSpPr txBox="1">
            <a:spLocks noChangeArrowheads="1"/>
          </p:cNvSpPr>
          <p:nvPr/>
        </p:nvSpPr>
        <p:spPr bwMode="auto">
          <a:xfrm>
            <a:off x="5487988" y="4248150"/>
            <a:ext cx="305276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t>RDMA mechanism</a:t>
            </a:r>
          </a:p>
          <a:p>
            <a:pPr eaLnBrk="1" hangingPunct="1"/>
            <a:r>
              <a:rPr lang="en-US" altLang="ja-JP"/>
              <a:t>NUMA or UMA+NORMA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Oval 2"/>
          <p:cNvSpPr>
            <a:spLocks noChangeArrowheads="1"/>
          </p:cNvSpPr>
          <p:nvPr/>
        </p:nvSpPr>
        <p:spPr bwMode="auto">
          <a:xfrm>
            <a:off x="2987675" y="2852738"/>
            <a:ext cx="3816350" cy="863600"/>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19459" name="Rectangle 3"/>
          <p:cNvSpPr>
            <a:spLocks noGrp="1" noChangeArrowheads="1"/>
          </p:cNvSpPr>
          <p:nvPr>
            <p:ph type="title"/>
          </p:nvPr>
        </p:nvSpPr>
        <p:spPr>
          <a:xfrm>
            <a:off x="350838" y="84138"/>
            <a:ext cx="8229600" cy="1143000"/>
          </a:xfrm>
        </p:spPr>
        <p:txBody>
          <a:bodyPr/>
          <a:lstStyle/>
          <a:p>
            <a:pPr eaLnBrk="1" hangingPunct="1"/>
            <a:r>
              <a:rPr lang="en-US" altLang="ja-JP" sz="3400" dirty="0"/>
              <a:t>Cell</a:t>
            </a:r>
            <a:r>
              <a:rPr lang="ja-JP" altLang="en-US" sz="3400" dirty="0"/>
              <a:t>（</a:t>
            </a:r>
            <a:r>
              <a:rPr lang="en-US" altLang="ja-JP" sz="3400" dirty="0"/>
              <a:t>IBM/SONY/Toshiba</a:t>
            </a:r>
            <a:r>
              <a:rPr lang="ja-JP" altLang="en-US" sz="3400" dirty="0"/>
              <a:t>）</a:t>
            </a:r>
          </a:p>
        </p:txBody>
      </p:sp>
      <p:grpSp>
        <p:nvGrpSpPr>
          <p:cNvPr id="19460" name="Group 4"/>
          <p:cNvGrpSpPr>
            <a:grpSpLocks/>
          </p:cNvGrpSpPr>
          <p:nvPr/>
        </p:nvGrpSpPr>
        <p:grpSpPr bwMode="auto">
          <a:xfrm>
            <a:off x="5651500" y="981075"/>
            <a:ext cx="720725" cy="2016125"/>
            <a:chOff x="3560" y="663"/>
            <a:chExt cx="454" cy="1270"/>
          </a:xfrm>
        </p:grpSpPr>
        <p:sp>
          <p:nvSpPr>
            <p:cNvPr id="19517" name="Rectangle 5"/>
            <p:cNvSpPr>
              <a:spLocks noChangeArrowheads="1"/>
            </p:cNvSpPr>
            <p:nvPr/>
          </p:nvSpPr>
          <p:spPr bwMode="auto">
            <a:xfrm>
              <a:off x="3560" y="663"/>
              <a:ext cx="454" cy="127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19518" name="Rectangle 6"/>
            <p:cNvSpPr>
              <a:spLocks noChangeArrowheads="1"/>
            </p:cNvSpPr>
            <p:nvPr/>
          </p:nvSpPr>
          <p:spPr bwMode="auto">
            <a:xfrm>
              <a:off x="3608" y="754"/>
              <a:ext cx="316" cy="544"/>
            </a:xfrm>
            <a:prstGeom prst="rect">
              <a:avLst/>
            </a:prstGeom>
            <a:solidFill>
              <a:srgbClr val="FF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b="1">
                  <a:latin typeface="Arial" panose="020B0604020202020204" pitchFamily="34" charset="0"/>
                  <a:ea typeface="ＭＳ Ｐゴシック" panose="020B0600070205080204" pitchFamily="50" charset="-128"/>
                </a:rPr>
                <a:t>SXU</a:t>
              </a:r>
            </a:p>
          </p:txBody>
        </p:sp>
        <p:sp>
          <p:nvSpPr>
            <p:cNvPr id="19519" name="Rectangle 7"/>
            <p:cNvSpPr>
              <a:spLocks noChangeArrowheads="1"/>
            </p:cNvSpPr>
            <p:nvPr/>
          </p:nvSpPr>
          <p:spPr bwMode="auto">
            <a:xfrm>
              <a:off x="3608" y="1389"/>
              <a:ext cx="316" cy="181"/>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b="1">
                  <a:latin typeface="Arial" panose="020B0604020202020204" pitchFamily="34" charset="0"/>
                  <a:ea typeface="ＭＳ Ｐゴシック" panose="020B0600070205080204" pitchFamily="50" charset="-128"/>
                </a:rPr>
                <a:t>LS</a:t>
              </a:r>
            </a:p>
          </p:txBody>
        </p:sp>
        <p:sp>
          <p:nvSpPr>
            <p:cNvPr id="19520" name="Rectangle 8"/>
            <p:cNvSpPr>
              <a:spLocks noChangeArrowheads="1"/>
            </p:cNvSpPr>
            <p:nvPr/>
          </p:nvSpPr>
          <p:spPr bwMode="auto">
            <a:xfrm>
              <a:off x="3608" y="1661"/>
              <a:ext cx="316" cy="181"/>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b="1">
                  <a:latin typeface="Arial" panose="020B0604020202020204" pitchFamily="34" charset="0"/>
                  <a:ea typeface="ＭＳ Ｐゴシック" panose="020B0600070205080204" pitchFamily="50" charset="-128"/>
                </a:rPr>
                <a:t>DMA</a:t>
              </a:r>
            </a:p>
          </p:txBody>
        </p:sp>
      </p:grpSp>
      <p:sp>
        <p:nvSpPr>
          <p:cNvPr id="19461" name="Rectangle 9"/>
          <p:cNvSpPr>
            <a:spLocks noChangeArrowheads="1"/>
          </p:cNvSpPr>
          <p:nvPr/>
        </p:nvSpPr>
        <p:spPr bwMode="auto">
          <a:xfrm>
            <a:off x="2484438" y="4437063"/>
            <a:ext cx="719137" cy="1223962"/>
          </a:xfrm>
          <a:prstGeom prst="rect">
            <a:avLst/>
          </a:prstGeom>
          <a:solidFill>
            <a:srgbClr val="FF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a:latin typeface="Arial" panose="020B0604020202020204" pitchFamily="34" charset="0"/>
                <a:ea typeface="ＭＳ Ｐゴシック" panose="020B0600070205080204" pitchFamily="50" charset="-128"/>
              </a:rPr>
              <a:t>PXU</a:t>
            </a:r>
          </a:p>
        </p:txBody>
      </p:sp>
      <p:sp>
        <p:nvSpPr>
          <p:cNvPr id="19462" name="Rectangle 10"/>
          <p:cNvSpPr>
            <a:spLocks noChangeArrowheads="1"/>
          </p:cNvSpPr>
          <p:nvPr/>
        </p:nvSpPr>
        <p:spPr bwMode="auto">
          <a:xfrm>
            <a:off x="2484438" y="4076700"/>
            <a:ext cx="719137" cy="287338"/>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b="1">
                <a:latin typeface="Arial" panose="020B0604020202020204" pitchFamily="34" charset="0"/>
                <a:ea typeface="ＭＳ Ｐゴシック" panose="020B0600070205080204" pitchFamily="50" charset="-128"/>
              </a:rPr>
              <a:t>L1 C</a:t>
            </a:r>
          </a:p>
        </p:txBody>
      </p:sp>
      <p:sp>
        <p:nvSpPr>
          <p:cNvPr id="19463" name="Rectangle 11"/>
          <p:cNvSpPr>
            <a:spLocks noChangeArrowheads="1"/>
          </p:cNvSpPr>
          <p:nvPr/>
        </p:nvSpPr>
        <p:spPr bwMode="auto">
          <a:xfrm>
            <a:off x="2484438" y="3357563"/>
            <a:ext cx="719137" cy="64611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b="1">
                <a:latin typeface="Arial" panose="020B0604020202020204" pitchFamily="34" charset="0"/>
                <a:ea typeface="ＭＳ Ｐゴシック" panose="020B0600070205080204" pitchFamily="50" charset="-128"/>
              </a:rPr>
              <a:t>L2 C</a:t>
            </a:r>
          </a:p>
        </p:txBody>
      </p:sp>
      <p:sp>
        <p:nvSpPr>
          <p:cNvPr id="19464" name="Rectangle 12"/>
          <p:cNvSpPr>
            <a:spLocks noChangeArrowheads="1"/>
          </p:cNvSpPr>
          <p:nvPr/>
        </p:nvSpPr>
        <p:spPr bwMode="auto">
          <a:xfrm>
            <a:off x="2411413" y="2636838"/>
            <a:ext cx="792162" cy="576262"/>
          </a:xfrm>
          <a:prstGeom prst="rect">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b="1">
                <a:latin typeface="Arial" panose="020B0604020202020204" pitchFamily="34" charset="0"/>
                <a:ea typeface="ＭＳ Ｐゴシック" panose="020B0600070205080204" pitchFamily="50" charset="-128"/>
              </a:rPr>
              <a:t>MIC</a:t>
            </a:r>
          </a:p>
        </p:txBody>
      </p:sp>
      <p:sp>
        <p:nvSpPr>
          <p:cNvPr id="19465" name="Rectangle 13"/>
          <p:cNvSpPr>
            <a:spLocks noChangeArrowheads="1"/>
          </p:cNvSpPr>
          <p:nvPr/>
        </p:nvSpPr>
        <p:spPr bwMode="auto">
          <a:xfrm>
            <a:off x="6659563" y="2997200"/>
            <a:ext cx="792162" cy="576263"/>
          </a:xfrm>
          <a:prstGeom prst="rect">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b="1">
                <a:latin typeface="Arial" panose="020B0604020202020204" pitchFamily="34" charset="0"/>
                <a:ea typeface="ＭＳ Ｐゴシック" panose="020B0600070205080204" pitchFamily="50" charset="-128"/>
              </a:rPr>
              <a:t>BIC</a:t>
            </a:r>
          </a:p>
        </p:txBody>
      </p:sp>
      <p:sp>
        <p:nvSpPr>
          <p:cNvPr id="19466" name="Line 14"/>
          <p:cNvSpPr>
            <a:spLocks noChangeShapeType="1"/>
          </p:cNvSpPr>
          <p:nvPr/>
        </p:nvSpPr>
        <p:spPr bwMode="auto">
          <a:xfrm>
            <a:off x="1619250" y="2781300"/>
            <a:ext cx="720725"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67" name="Line 15"/>
          <p:cNvSpPr>
            <a:spLocks noChangeShapeType="1"/>
          </p:cNvSpPr>
          <p:nvPr/>
        </p:nvSpPr>
        <p:spPr bwMode="auto">
          <a:xfrm>
            <a:off x="1619250" y="3068638"/>
            <a:ext cx="720725"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68" name="Line 16"/>
          <p:cNvSpPr>
            <a:spLocks noChangeShapeType="1"/>
          </p:cNvSpPr>
          <p:nvPr/>
        </p:nvSpPr>
        <p:spPr bwMode="auto">
          <a:xfrm>
            <a:off x="7451725" y="3213100"/>
            <a:ext cx="720725"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69" name="Line 17"/>
          <p:cNvSpPr>
            <a:spLocks noChangeShapeType="1"/>
          </p:cNvSpPr>
          <p:nvPr/>
        </p:nvSpPr>
        <p:spPr bwMode="auto">
          <a:xfrm>
            <a:off x="7451725" y="3429000"/>
            <a:ext cx="720725"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70" name="Text Box 18"/>
          <p:cNvSpPr txBox="1">
            <a:spLocks noChangeArrowheads="1"/>
          </p:cNvSpPr>
          <p:nvPr/>
        </p:nvSpPr>
        <p:spPr bwMode="auto">
          <a:xfrm>
            <a:off x="663575" y="2655888"/>
            <a:ext cx="1022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latin typeface="Arial" panose="020B0604020202020204" pitchFamily="34" charset="0"/>
                <a:ea typeface="ＭＳ Ｐゴシック" panose="020B0600070205080204" pitchFamily="50" charset="-128"/>
              </a:rPr>
              <a:t>External</a:t>
            </a:r>
          </a:p>
          <a:p>
            <a:pPr eaLnBrk="1" hangingPunct="1"/>
            <a:r>
              <a:rPr lang="en-US" altLang="ja-JP">
                <a:latin typeface="Arial" panose="020B0604020202020204" pitchFamily="34" charset="0"/>
                <a:ea typeface="ＭＳ Ｐゴシック" panose="020B0600070205080204" pitchFamily="50" charset="-128"/>
              </a:rPr>
              <a:t>DRAM</a:t>
            </a:r>
          </a:p>
        </p:txBody>
      </p:sp>
      <p:sp>
        <p:nvSpPr>
          <p:cNvPr id="19471" name="Text Box 19"/>
          <p:cNvSpPr txBox="1">
            <a:spLocks noChangeArrowheads="1"/>
          </p:cNvSpPr>
          <p:nvPr/>
        </p:nvSpPr>
        <p:spPr bwMode="auto">
          <a:xfrm>
            <a:off x="7648575" y="3592513"/>
            <a:ext cx="984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latin typeface="Arial" panose="020B0604020202020204" pitchFamily="34" charset="0"/>
                <a:ea typeface="ＭＳ Ｐゴシック" panose="020B0600070205080204" pitchFamily="50" charset="-128"/>
              </a:rPr>
              <a:t>Flex I/O</a:t>
            </a:r>
          </a:p>
        </p:txBody>
      </p:sp>
      <p:sp>
        <p:nvSpPr>
          <p:cNvPr id="19472" name="Text Box 20"/>
          <p:cNvSpPr txBox="1">
            <a:spLocks noChangeArrowheads="1"/>
          </p:cNvSpPr>
          <p:nvPr/>
        </p:nvSpPr>
        <p:spPr bwMode="auto">
          <a:xfrm>
            <a:off x="4140200" y="3068638"/>
            <a:ext cx="2159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Arial" panose="020B0604020202020204" pitchFamily="34" charset="0"/>
                <a:ea typeface="ＭＳ Ｐゴシック" panose="020B0600070205080204" pitchFamily="50" charset="-128"/>
              </a:rPr>
              <a:t>EIB: 2+2 Ring Bus</a:t>
            </a:r>
          </a:p>
        </p:txBody>
      </p:sp>
      <p:sp>
        <p:nvSpPr>
          <p:cNvPr id="19473" name="Text Box 21"/>
          <p:cNvSpPr txBox="1">
            <a:spLocks noChangeArrowheads="1"/>
          </p:cNvSpPr>
          <p:nvPr/>
        </p:nvSpPr>
        <p:spPr bwMode="auto">
          <a:xfrm>
            <a:off x="1403350" y="5734050"/>
            <a:ext cx="31940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Arial" panose="020B0604020202020204" pitchFamily="34" charset="0"/>
                <a:ea typeface="ＭＳ Ｐゴシック" panose="020B0600070205080204" pitchFamily="50" charset="-128"/>
              </a:rPr>
              <a:t>CPU Core IBM Power</a:t>
            </a:r>
          </a:p>
          <a:p>
            <a:pPr eaLnBrk="1" hangingPunct="1"/>
            <a:r>
              <a:rPr lang="en-US" altLang="ja-JP" b="1">
                <a:latin typeface="Arial" panose="020B0604020202020204" pitchFamily="34" charset="0"/>
                <a:ea typeface="ＭＳ Ｐゴシック" panose="020B0600070205080204" pitchFamily="50" charset="-128"/>
              </a:rPr>
              <a:t>2-way superscalar, 2-thread</a:t>
            </a:r>
          </a:p>
        </p:txBody>
      </p:sp>
      <p:sp>
        <p:nvSpPr>
          <p:cNvPr id="19474" name="Text Box 22"/>
          <p:cNvSpPr txBox="1">
            <a:spLocks noChangeArrowheads="1"/>
          </p:cNvSpPr>
          <p:nvPr/>
        </p:nvSpPr>
        <p:spPr bwMode="auto">
          <a:xfrm>
            <a:off x="6472238" y="549275"/>
            <a:ext cx="271145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Arial" panose="020B0604020202020204" pitchFamily="34" charset="0"/>
                <a:ea typeface="ＭＳ Ｐゴシック" panose="020B0600070205080204" pitchFamily="50" charset="-128"/>
              </a:rPr>
              <a:t>SPE:</a:t>
            </a:r>
          </a:p>
          <a:p>
            <a:pPr eaLnBrk="1" hangingPunct="1"/>
            <a:r>
              <a:rPr lang="en-US" altLang="ja-JP" b="1">
                <a:latin typeface="Arial" panose="020B0604020202020204" pitchFamily="34" charset="0"/>
                <a:ea typeface="ＭＳ Ｐゴシック" panose="020B0600070205080204" pitchFamily="50" charset="-128"/>
              </a:rPr>
              <a:t>Synergistic Processing</a:t>
            </a:r>
          </a:p>
          <a:p>
            <a:pPr eaLnBrk="1" hangingPunct="1"/>
            <a:r>
              <a:rPr lang="en-US" altLang="ja-JP" b="1">
                <a:latin typeface="Arial" panose="020B0604020202020204" pitchFamily="34" charset="0"/>
                <a:ea typeface="ＭＳ Ｐゴシック" panose="020B0600070205080204" pitchFamily="50" charset="-128"/>
              </a:rPr>
              <a:t> Element</a:t>
            </a:r>
          </a:p>
          <a:p>
            <a:pPr eaLnBrk="1" hangingPunct="1"/>
            <a:r>
              <a:rPr lang="en-US" altLang="ja-JP" b="1">
                <a:latin typeface="Arial" panose="020B0604020202020204" pitchFamily="34" charset="0"/>
                <a:ea typeface="ＭＳ Ｐゴシック" panose="020B0600070205080204" pitchFamily="50" charset="-128"/>
              </a:rPr>
              <a:t>(SIMD core)</a:t>
            </a:r>
          </a:p>
          <a:p>
            <a:pPr eaLnBrk="1" hangingPunct="1"/>
            <a:r>
              <a:rPr lang="en-US" altLang="ja-JP" b="1">
                <a:latin typeface="Arial" panose="020B0604020202020204" pitchFamily="34" charset="0"/>
                <a:ea typeface="ＭＳ Ｐゴシック" panose="020B0600070205080204" pitchFamily="50" charset="-128"/>
              </a:rPr>
              <a:t>128bit(32bit X 4)</a:t>
            </a:r>
          </a:p>
          <a:p>
            <a:pPr eaLnBrk="1" hangingPunct="1"/>
            <a:r>
              <a:rPr lang="en-US" altLang="ja-JP" b="1">
                <a:latin typeface="Arial" panose="020B0604020202020204" pitchFamily="34" charset="0"/>
                <a:ea typeface="ＭＳ Ｐゴシック" panose="020B0600070205080204" pitchFamily="50" charset="-128"/>
              </a:rPr>
              <a:t>2 way superscalar</a:t>
            </a:r>
          </a:p>
        </p:txBody>
      </p:sp>
      <p:sp>
        <p:nvSpPr>
          <p:cNvPr id="19475" name="Line 23"/>
          <p:cNvSpPr>
            <a:spLocks noChangeShapeType="1"/>
          </p:cNvSpPr>
          <p:nvPr/>
        </p:nvSpPr>
        <p:spPr bwMode="auto">
          <a:xfrm flipH="1">
            <a:off x="6372225" y="1916113"/>
            <a:ext cx="215900" cy="1444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76" name="Rectangle 24"/>
          <p:cNvSpPr>
            <a:spLocks noChangeArrowheads="1"/>
          </p:cNvSpPr>
          <p:nvPr/>
        </p:nvSpPr>
        <p:spPr bwMode="auto">
          <a:xfrm>
            <a:off x="2411413" y="3284538"/>
            <a:ext cx="865187" cy="244951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19477" name="Text Box 25"/>
          <p:cNvSpPr txBox="1">
            <a:spLocks noChangeArrowheads="1"/>
          </p:cNvSpPr>
          <p:nvPr/>
        </p:nvSpPr>
        <p:spPr bwMode="auto">
          <a:xfrm>
            <a:off x="827088" y="4024313"/>
            <a:ext cx="14859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Arial" panose="020B0604020202020204" pitchFamily="34" charset="0"/>
                <a:ea typeface="ＭＳ Ｐゴシック" panose="020B0600070205080204" pitchFamily="50" charset="-128"/>
              </a:rPr>
              <a:t>32KB+32KB</a:t>
            </a:r>
          </a:p>
        </p:txBody>
      </p:sp>
      <p:sp>
        <p:nvSpPr>
          <p:cNvPr id="19478" name="Text Box 26"/>
          <p:cNvSpPr txBox="1">
            <a:spLocks noChangeArrowheads="1"/>
          </p:cNvSpPr>
          <p:nvPr/>
        </p:nvSpPr>
        <p:spPr bwMode="auto">
          <a:xfrm>
            <a:off x="1155700" y="3500438"/>
            <a:ext cx="895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Arial" panose="020B0604020202020204" pitchFamily="34" charset="0"/>
                <a:ea typeface="ＭＳ Ｐゴシック" panose="020B0600070205080204" pitchFamily="50" charset="-128"/>
              </a:rPr>
              <a:t>512KB</a:t>
            </a:r>
          </a:p>
        </p:txBody>
      </p:sp>
      <p:sp>
        <p:nvSpPr>
          <p:cNvPr id="19479" name="Text Box 27"/>
          <p:cNvSpPr txBox="1">
            <a:spLocks noChangeArrowheads="1"/>
          </p:cNvSpPr>
          <p:nvPr/>
        </p:nvSpPr>
        <p:spPr bwMode="auto">
          <a:xfrm>
            <a:off x="1527175" y="488950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Arial" panose="020B0604020202020204" pitchFamily="34" charset="0"/>
                <a:ea typeface="ＭＳ Ｐゴシック" panose="020B0600070205080204" pitchFamily="50" charset="-128"/>
              </a:rPr>
              <a:t>PPE</a:t>
            </a:r>
          </a:p>
        </p:txBody>
      </p:sp>
      <p:sp>
        <p:nvSpPr>
          <p:cNvPr id="19480" name="Text Box 28"/>
          <p:cNvSpPr txBox="1">
            <a:spLocks noChangeArrowheads="1"/>
          </p:cNvSpPr>
          <p:nvPr/>
        </p:nvSpPr>
        <p:spPr bwMode="auto">
          <a:xfrm>
            <a:off x="6443663" y="2522538"/>
            <a:ext cx="2203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Arial" panose="020B0604020202020204" pitchFamily="34" charset="0"/>
                <a:ea typeface="ＭＳ Ｐゴシック" panose="020B0600070205080204" pitchFamily="50" charset="-128"/>
              </a:rPr>
              <a:t>512KB Local Store</a:t>
            </a:r>
          </a:p>
        </p:txBody>
      </p:sp>
      <p:grpSp>
        <p:nvGrpSpPr>
          <p:cNvPr id="19481" name="Group 29"/>
          <p:cNvGrpSpPr>
            <a:grpSpLocks/>
          </p:cNvGrpSpPr>
          <p:nvPr/>
        </p:nvGrpSpPr>
        <p:grpSpPr bwMode="auto">
          <a:xfrm>
            <a:off x="4859338" y="908050"/>
            <a:ext cx="720725" cy="2016125"/>
            <a:chOff x="3560" y="663"/>
            <a:chExt cx="454" cy="1270"/>
          </a:xfrm>
        </p:grpSpPr>
        <p:sp>
          <p:nvSpPr>
            <p:cNvPr id="19513" name="Rectangle 30"/>
            <p:cNvSpPr>
              <a:spLocks noChangeArrowheads="1"/>
            </p:cNvSpPr>
            <p:nvPr/>
          </p:nvSpPr>
          <p:spPr bwMode="auto">
            <a:xfrm>
              <a:off x="3560" y="663"/>
              <a:ext cx="454" cy="127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19514" name="Rectangle 31"/>
            <p:cNvSpPr>
              <a:spLocks noChangeArrowheads="1"/>
            </p:cNvSpPr>
            <p:nvPr/>
          </p:nvSpPr>
          <p:spPr bwMode="auto">
            <a:xfrm>
              <a:off x="3608" y="754"/>
              <a:ext cx="316" cy="544"/>
            </a:xfrm>
            <a:prstGeom prst="rect">
              <a:avLst/>
            </a:prstGeom>
            <a:solidFill>
              <a:srgbClr val="FF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b="1">
                  <a:latin typeface="Arial" panose="020B0604020202020204" pitchFamily="34" charset="0"/>
                  <a:ea typeface="ＭＳ Ｐゴシック" panose="020B0600070205080204" pitchFamily="50" charset="-128"/>
                </a:rPr>
                <a:t>SXU</a:t>
              </a:r>
            </a:p>
          </p:txBody>
        </p:sp>
        <p:sp>
          <p:nvSpPr>
            <p:cNvPr id="19515" name="Rectangle 32"/>
            <p:cNvSpPr>
              <a:spLocks noChangeArrowheads="1"/>
            </p:cNvSpPr>
            <p:nvPr/>
          </p:nvSpPr>
          <p:spPr bwMode="auto">
            <a:xfrm>
              <a:off x="3608" y="1389"/>
              <a:ext cx="316" cy="181"/>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b="1">
                  <a:latin typeface="Arial" panose="020B0604020202020204" pitchFamily="34" charset="0"/>
                  <a:ea typeface="ＭＳ Ｐゴシック" panose="020B0600070205080204" pitchFamily="50" charset="-128"/>
                </a:rPr>
                <a:t>LS</a:t>
              </a:r>
            </a:p>
          </p:txBody>
        </p:sp>
        <p:sp>
          <p:nvSpPr>
            <p:cNvPr id="19516" name="Rectangle 33"/>
            <p:cNvSpPr>
              <a:spLocks noChangeArrowheads="1"/>
            </p:cNvSpPr>
            <p:nvPr/>
          </p:nvSpPr>
          <p:spPr bwMode="auto">
            <a:xfrm>
              <a:off x="3608" y="1661"/>
              <a:ext cx="316" cy="181"/>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b="1">
                  <a:latin typeface="Arial" panose="020B0604020202020204" pitchFamily="34" charset="0"/>
                  <a:ea typeface="ＭＳ Ｐゴシック" panose="020B0600070205080204" pitchFamily="50" charset="-128"/>
                </a:rPr>
                <a:t>DMA</a:t>
              </a:r>
            </a:p>
          </p:txBody>
        </p:sp>
      </p:grpSp>
      <p:grpSp>
        <p:nvGrpSpPr>
          <p:cNvPr id="19482" name="Group 34"/>
          <p:cNvGrpSpPr>
            <a:grpSpLocks/>
          </p:cNvGrpSpPr>
          <p:nvPr/>
        </p:nvGrpSpPr>
        <p:grpSpPr bwMode="auto">
          <a:xfrm>
            <a:off x="4067175" y="908050"/>
            <a:ext cx="720725" cy="2016125"/>
            <a:chOff x="3560" y="663"/>
            <a:chExt cx="454" cy="1270"/>
          </a:xfrm>
        </p:grpSpPr>
        <p:sp>
          <p:nvSpPr>
            <p:cNvPr id="19509" name="Rectangle 35"/>
            <p:cNvSpPr>
              <a:spLocks noChangeArrowheads="1"/>
            </p:cNvSpPr>
            <p:nvPr/>
          </p:nvSpPr>
          <p:spPr bwMode="auto">
            <a:xfrm>
              <a:off x="3560" y="663"/>
              <a:ext cx="454" cy="127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19510" name="Rectangle 36"/>
            <p:cNvSpPr>
              <a:spLocks noChangeArrowheads="1"/>
            </p:cNvSpPr>
            <p:nvPr/>
          </p:nvSpPr>
          <p:spPr bwMode="auto">
            <a:xfrm>
              <a:off x="3608" y="754"/>
              <a:ext cx="316" cy="544"/>
            </a:xfrm>
            <a:prstGeom prst="rect">
              <a:avLst/>
            </a:prstGeom>
            <a:solidFill>
              <a:srgbClr val="FF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b="1">
                  <a:latin typeface="Arial" panose="020B0604020202020204" pitchFamily="34" charset="0"/>
                  <a:ea typeface="ＭＳ Ｐゴシック" panose="020B0600070205080204" pitchFamily="50" charset="-128"/>
                </a:rPr>
                <a:t>SXU</a:t>
              </a:r>
            </a:p>
          </p:txBody>
        </p:sp>
        <p:sp>
          <p:nvSpPr>
            <p:cNvPr id="19511" name="Rectangle 37"/>
            <p:cNvSpPr>
              <a:spLocks noChangeArrowheads="1"/>
            </p:cNvSpPr>
            <p:nvPr/>
          </p:nvSpPr>
          <p:spPr bwMode="auto">
            <a:xfrm>
              <a:off x="3608" y="1389"/>
              <a:ext cx="316" cy="181"/>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b="1">
                  <a:latin typeface="Arial" panose="020B0604020202020204" pitchFamily="34" charset="0"/>
                  <a:ea typeface="ＭＳ Ｐゴシック" panose="020B0600070205080204" pitchFamily="50" charset="-128"/>
                </a:rPr>
                <a:t>LS</a:t>
              </a:r>
            </a:p>
          </p:txBody>
        </p:sp>
        <p:sp>
          <p:nvSpPr>
            <p:cNvPr id="19512" name="Rectangle 38"/>
            <p:cNvSpPr>
              <a:spLocks noChangeArrowheads="1"/>
            </p:cNvSpPr>
            <p:nvPr/>
          </p:nvSpPr>
          <p:spPr bwMode="auto">
            <a:xfrm>
              <a:off x="3608" y="1661"/>
              <a:ext cx="316" cy="181"/>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b="1">
                  <a:latin typeface="Arial" panose="020B0604020202020204" pitchFamily="34" charset="0"/>
                  <a:ea typeface="ＭＳ Ｐゴシック" panose="020B0600070205080204" pitchFamily="50" charset="-128"/>
                </a:rPr>
                <a:t>DMA</a:t>
              </a:r>
            </a:p>
          </p:txBody>
        </p:sp>
      </p:grpSp>
      <p:grpSp>
        <p:nvGrpSpPr>
          <p:cNvPr id="19483" name="Group 39"/>
          <p:cNvGrpSpPr>
            <a:grpSpLocks/>
          </p:cNvGrpSpPr>
          <p:nvPr/>
        </p:nvGrpSpPr>
        <p:grpSpPr bwMode="auto">
          <a:xfrm>
            <a:off x="3275013" y="981075"/>
            <a:ext cx="720725" cy="2016125"/>
            <a:chOff x="3560" y="663"/>
            <a:chExt cx="454" cy="1270"/>
          </a:xfrm>
        </p:grpSpPr>
        <p:sp>
          <p:nvSpPr>
            <p:cNvPr id="19505" name="Rectangle 40"/>
            <p:cNvSpPr>
              <a:spLocks noChangeArrowheads="1"/>
            </p:cNvSpPr>
            <p:nvPr/>
          </p:nvSpPr>
          <p:spPr bwMode="auto">
            <a:xfrm>
              <a:off x="3560" y="663"/>
              <a:ext cx="454" cy="127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19506" name="Rectangle 41"/>
            <p:cNvSpPr>
              <a:spLocks noChangeArrowheads="1"/>
            </p:cNvSpPr>
            <p:nvPr/>
          </p:nvSpPr>
          <p:spPr bwMode="auto">
            <a:xfrm>
              <a:off x="3608" y="754"/>
              <a:ext cx="316" cy="544"/>
            </a:xfrm>
            <a:prstGeom prst="rect">
              <a:avLst/>
            </a:prstGeom>
            <a:solidFill>
              <a:srgbClr val="FF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b="1">
                  <a:latin typeface="Arial" panose="020B0604020202020204" pitchFamily="34" charset="0"/>
                  <a:ea typeface="ＭＳ Ｐゴシック" panose="020B0600070205080204" pitchFamily="50" charset="-128"/>
                </a:rPr>
                <a:t>SXU</a:t>
              </a:r>
            </a:p>
          </p:txBody>
        </p:sp>
        <p:sp>
          <p:nvSpPr>
            <p:cNvPr id="19507" name="Rectangle 42"/>
            <p:cNvSpPr>
              <a:spLocks noChangeArrowheads="1"/>
            </p:cNvSpPr>
            <p:nvPr/>
          </p:nvSpPr>
          <p:spPr bwMode="auto">
            <a:xfrm>
              <a:off x="3608" y="1389"/>
              <a:ext cx="316" cy="181"/>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b="1">
                  <a:latin typeface="Arial" panose="020B0604020202020204" pitchFamily="34" charset="0"/>
                  <a:ea typeface="ＭＳ Ｐゴシック" panose="020B0600070205080204" pitchFamily="50" charset="-128"/>
                </a:rPr>
                <a:t>LS</a:t>
              </a:r>
            </a:p>
          </p:txBody>
        </p:sp>
        <p:sp>
          <p:nvSpPr>
            <p:cNvPr id="19508" name="Rectangle 43"/>
            <p:cNvSpPr>
              <a:spLocks noChangeArrowheads="1"/>
            </p:cNvSpPr>
            <p:nvPr/>
          </p:nvSpPr>
          <p:spPr bwMode="auto">
            <a:xfrm>
              <a:off x="3608" y="1661"/>
              <a:ext cx="316" cy="181"/>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b="1">
                  <a:latin typeface="Arial" panose="020B0604020202020204" pitchFamily="34" charset="0"/>
                  <a:ea typeface="ＭＳ Ｐゴシック" panose="020B0600070205080204" pitchFamily="50" charset="-128"/>
                </a:rPr>
                <a:t>DMA</a:t>
              </a:r>
            </a:p>
          </p:txBody>
        </p:sp>
      </p:grpSp>
      <p:grpSp>
        <p:nvGrpSpPr>
          <p:cNvPr id="19484" name="Group 44"/>
          <p:cNvGrpSpPr>
            <a:grpSpLocks/>
          </p:cNvGrpSpPr>
          <p:nvPr/>
        </p:nvGrpSpPr>
        <p:grpSpPr bwMode="auto">
          <a:xfrm>
            <a:off x="3346450" y="3500438"/>
            <a:ext cx="720725" cy="2016125"/>
            <a:chOff x="3560" y="663"/>
            <a:chExt cx="454" cy="1270"/>
          </a:xfrm>
        </p:grpSpPr>
        <p:sp>
          <p:nvSpPr>
            <p:cNvPr id="19501" name="Rectangle 45"/>
            <p:cNvSpPr>
              <a:spLocks noChangeArrowheads="1"/>
            </p:cNvSpPr>
            <p:nvPr/>
          </p:nvSpPr>
          <p:spPr bwMode="auto">
            <a:xfrm>
              <a:off x="3560" y="663"/>
              <a:ext cx="454" cy="127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19502" name="Rectangle 46"/>
            <p:cNvSpPr>
              <a:spLocks noChangeArrowheads="1"/>
            </p:cNvSpPr>
            <p:nvPr/>
          </p:nvSpPr>
          <p:spPr bwMode="auto">
            <a:xfrm>
              <a:off x="3608" y="754"/>
              <a:ext cx="316" cy="544"/>
            </a:xfrm>
            <a:prstGeom prst="rect">
              <a:avLst/>
            </a:prstGeom>
            <a:solidFill>
              <a:srgbClr val="FF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b="1">
                  <a:latin typeface="Arial" panose="020B0604020202020204" pitchFamily="34" charset="0"/>
                  <a:ea typeface="ＭＳ Ｐゴシック" panose="020B0600070205080204" pitchFamily="50" charset="-128"/>
                </a:rPr>
                <a:t>SXU</a:t>
              </a:r>
            </a:p>
          </p:txBody>
        </p:sp>
        <p:sp>
          <p:nvSpPr>
            <p:cNvPr id="19503" name="Rectangle 47"/>
            <p:cNvSpPr>
              <a:spLocks noChangeArrowheads="1"/>
            </p:cNvSpPr>
            <p:nvPr/>
          </p:nvSpPr>
          <p:spPr bwMode="auto">
            <a:xfrm>
              <a:off x="3608" y="1389"/>
              <a:ext cx="316" cy="181"/>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b="1">
                  <a:latin typeface="Arial" panose="020B0604020202020204" pitchFamily="34" charset="0"/>
                  <a:ea typeface="ＭＳ Ｐゴシック" panose="020B0600070205080204" pitchFamily="50" charset="-128"/>
                </a:rPr>
                <a:t>LS</a:t>
              </a:r>
            </a:p>
          </p:txBody>
        </p:sp>
        <p:sp>
          <p:nvSpPr>
            <p:cNvPr id="19504" name="Rectangle 48"/>
            <p:cNvSpPr>
              <a:spLocks noChangeArrowheads="1"/>
            </p:cNvSpPr>
            <p:nvPr/>
          </p:nvSpPr>
          <p:spPr bwMode="auto">
            <a:xfrm>
              <a:off x="3608" y="1661"/>
              <a:ext cx="316" cy="181"/>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b="1">
                  <a:latin typeface="Arial" panose="020B0604020202020204" pitchFamily="34" charset="0"/>
                  <a:ea typeface="ＭＳ Ｐゴシック" panose="020B0600070205080204" pitchFamily="50" charset="-128"/>
                </a:rPr>
                <a:t>DMA</a:t>
              </a:r>
            </a:p>
          </p:txBody>
        </p:sp>
      </p:grpSp>
      <p:grpSp>
        <p:nvGrpSpPr>
          <p:cNvPr id="19485" name="Group 49"/>
          <p:cNvGrpSpPr>
            <a:grpSpLocks/>
          </p:cNvGrpSpPr>
          <p:nvPr/>
        </p:nvGrpSpPr>
        <p:grpSpPr bwMode="auto">
          <a:xfrm>
            <a:off x="4138613" y="3644900"/>
            <a:ext cx="720725" cy="2016125"/>
            <a:chOff x="3560" y="663"/>
            <a:chExt cx="454" cy="1270"/>
          </a:xfrm>
        </p:grpSpPr>
        <p:sp>
          <p:nvSpPr>
            <p:cNvPr id="19497" name="Rectangle 50"/>
            <p:cNvSpPr>
              <a:spLocks noChangeArrowheads="1"/>
            </p:cNvSpPr>
            <p:nvPr/>
          </p:nvSpPr>
          <p:spPr bwMode="auto">
            <a:xfrm>
              <a:off x="3560" y="663"/>
              <a:ext cx="454" cy="127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19498" name="Rectangle 51"/>
            <p:cNvSpPr>
              <a:spLocks noChangeArrowheads="1"/>
            </p:cNvSpPr>
            <p:nvPr/>
          </p:nvSpPr>
          <p:spPr bwMode="auto">
            <a:xfrm>
              <a:off x="3608" y="754"/>
              <a:ext cx="316" cy="544"/>
            </a:xfrm>
            <a:prstGeom prst="rect">
              <a:avLst/>
            </a:prstGeom>
            <a:solidFill>
              <a:srgbClr val="FF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b="1">
                  <a:latin typeface="Arial" panose="020B0604020202020204" pitchFamily="34" charset="0"/>
                  <a:ea typeface="ＭＳ Ｐゴシック" panose="020B0600070205080204" pitchFamily="50" charset="-128"/>
                </a:rPr>
                <a:t>SXU</a:t>
              </a:r>
            </a:p>
          </p:txBody>
        </p:sp>
        <p:sp>
          <p:nvSpPr>
            <p:cNvPr id="19499" name="Rectangle 52"/>
            <p:cNvSpPr>
              <a:spLocks noChangeArrowheads="1"/>
            </p:cNvSpPr>
            <p:nvPr/>
          </p:nvSpPr>
          <p:spPr bwMode="auto">
            <a:xfrm>
              <a:off x="3608" y="1389"/>
              <a:ext cx="316" cy="181"/>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b="1">
                  <a:latin typeface="Arial" panose="020B0604020202020204" pitchFamily="34" charset="0"/>
                  <a:ea typeface="ＭＳ Ｐゴシック" panose="020B0600070205080204" pitchFamily="50" charset="-128"/>
                </a:rPr>
                <a:t>LS</a:t>
              </a:r>
            </a:p>
          </p:txBody>
        </p:sp>
        <p:sp>
          <p:nvSpPr>
            <p:cNvPr id="19500" name="Rectangle 53"/>
            <p:cNvSpPr>
              <a:spLocks noChangeArrowheads="1"/>
            </p:cNvSpPr>
            <p:nvPr/>
          </p:nvSpPr>
          <p:spPr bwMode="auto">
            <a:xfrm>
              <a:off x="3608" y="1661"/>
              <a:ext cx="316" cy="181"/>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b="1">
                  <a:latin typeface="Arial" panose="020B0604020202020204" pitchFamily="34" charset="0"/>
                  <a:ea typeface="ＭＳ Ｐゴシック" panose="020B0600070205080204" pitchFamily="50" charset="-128"/>
                </a:rPr>
                <a:t>DMA</a:t>
              </a:r>
            </a:p>
          </p:txBody>
        </p:sp>
      </p:grpSp>
      <p:grpSp>
        <p:nvGrpSpPr>
          <p:cNvPr id="19486" name="Group 54"/>
          <p:cNvGrpSpPr>
            <a:grpSpLocks/>
          </p:cNvGrpSpPr>
          <p:nvPr/>
        </p:nvGrpSpPr>
        <p:grpSpPr bwMode="auto">
          <a:xfrm>
            <a:off x="4930775" y="3644900"/>
            <a:ext cx="720725" cy="2016125"/>
            <a:chOff x="3560" y="663"/>
            <a:chExt cx="454" cy="1270"/>
          </a:xfrm>
        </p:grpSpPr>
        <p:sp>
          <p:nvSpPr>
            <p:cNvPr id="19493" name="Rectangle 55"/>
            <p:cNvSpPr>
              <a:spLocks noChangeArrowheads="1"/>
            </p:cNvSpPr>
            <p:nvPr/>
          </p:nvSpPr>
          <p:spPr bwMode="auto">
            <a:xfrm>
              <a:off x="3560" y="663"/>
              <a:ext cx="454" cy="127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19494" name="Rectangle 56"/>
            <p:cNvSpPr>
              <a:spLocks noChangeArrowheads="1"/>
            </p:cNvSpPr>
            <p:nvPr/>
          </p:nvSpPr>
          <p:spPr bwMode="auto">
            <a:xfrm>
              <a:off x="3608" y="754"/>
              <a:ext cx="316" cy="544"/>
            </a:xfrm>
            <a:prstGeom prst="rect">
              <a:avLst/>
            </a:prstGeom>
            <a:solidFill>
              <a:srgbClr val="FF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b="1">
                  <a:latin typeface="Arial" panose="020B0604020202020204" pitchFamily="34" charset="0"/>
                  <a:ea typeface="ＭＳ Ｐゴシック" panose="020B0600070205080204" pitchFamily="50" charset="-128"/>
                </a:rPr>
                <a:t>SXU</a:t>
              </a:r>
            </a:p>
          </p:txBody>
        </p:sp>
        <p:sp>
          <p:nvSpPr>
            <p:cNvPr id="19495" name="Rectangle 57"/>
            <p:cNvSpPr>
              <a:spLocks noChangeArrowheads="1"/>
            </p:cNvSpPr>
            <p:nvPr/>
          </p:nvSpPr>
          <p:spPr bwMode="auto">
            <a:xfrm>
              <a:off x="3608" y="1389"/>
              <a:ext cx="316" cy="181"/>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b="1">
                  <a:latin typeface="Arial" panose="020B0604020202020204" pitchFamily="34" charset="0"/>
                  <a:ea typeface="ＭＳ Ｐゴシック" panose="020B0600070205080204" pitchFamily="50" charset="-128"/>
                </a:rPr>
                <a:t>LS</a:t>
              </a:r>
            </a:p>
          </p:txBody>
        </p:sp>
        <p:sp>
          <p:nvSpPr>
            <p:cNvPr id="19496" name="Rectangle 58"/>
            <p:cNvSpPr>
              <a:spLocks noChangeArrowheads="1"/>
            </p:cNvSpPr>
            <p:nvPr/>
          </p:nvSpPr>
          <p:spPr bwMode="auto">
            <a:xfrm>
              <a:off x="3608" y="1661"/>
              <a:ext cx="316" cy="181"/>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b="1">
                  <a:latin typeface="Arial" panose="020B0604020202020204" pitchFamily="34" charset="0"/>
                  <a:ea typeface="ＭＳ Ｐゴシック" panose="020B0600070205080204" pitchFamily="50" charset="-128"/>
                </a:rPr>
                <a:t>DMA</a:t>
              </a:r>
            </a:p>
          </p:txBody>
        </p:sp>
      </p:grpSp>
      <p:grpSp>
        <p:nvGrpSpPr>
          <p:cNvPr id="19487" name="Group 59"/>
          <p:cNvGrpSpPr>
            <a:grpSpLocks/>
          </p:cNvGrpSpPr>
          <p:nvPr/>
        </p:nvGrpSpPr>
        <p:grpSpPr bwMode="auto">
          <a:xfrm>
            <a:off x="5722938" y="3573463"/>
            <a:ext cx="720725" cy="2016125"/>
            <a:chOff x="3560" y="663"/>
            <a:chExt cx="454" cy="1270"/>
          </a:xfrm>
        </p:grpSpPr>
        <p:sp>
          <p:nvSpPr>
            <p:cNvPr id="19489" name="Rectangle 60"/>
            <p:cNvSpPr>
              <a:spLocks noChangeArrowheads="1"/>
            </p:cNvSpPr>
            <p:nvPr/>
          </p:nvSpPr>
          <p:spPr bwMode="auto">
            <a:xfrm>
              <a:off x="3560" y="663"/>
              <a:ext cx="454" cy="127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19490" name="Rectangle 61"/>
            <p:cNvSpPr>
              <a:spLocks noChangeArrowheads="1"/>
            </p:cNvSpPr>
            <p:nvPr/>
          </p:nvSpPr>
          <p:spPr bwMode="auto">
            <a:xfrm>
              <a:off x="3608" y="754"/>
              <a:ext cx="316" cy="544"/>
            </a:xfrm>
            <a:prstGeom prst="rect">
              <a:avLst/>
            </a:prstGeom>
            <a:solidFill>
              <a:srgbClr val="FF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b="1">
                  <a:latin typeface="Arial" panose="020B0604020202020204" pitchFamily="34" charset="0"/>
                  <a:ea typeface="ＭＳ Ｐゴシック" panose="020B0600070205080204" pitchFamily="50" charset="-128"/>
                </a:rPr>
                <a:t>SXU</a:t>
              </a:r>
            </a:p>
          </p:txBody>
        </p:sp>
        <p:sp>
          <p:nvSpPr>
            <p:cNvPr id="19491" name="Rectangle 62"/>
            <p:cNvSpPr>
              <a:spLocks noChangeArrowheads="1"/>
            </p:cNvSpPr>
            <p:nvPr/>
          </p:nvSpPr>
          <p:spPr bwMode="auto">
            <a:xfrm>
              <a:off x="3608" y="1389"/>
              <a:ext cx="316" cy="181"/>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b="1">
                  <a:latin typeface="Arial" panose="020B0604020202020204" pitchFamily="34" charset="0"/>
                  <a:ea typeface="ＭＳ Ｐゴシック" panose="020B0600070205080204" pitchFamily="50" charset="-128"/>
                </a:rPr>
                <a:t>LS</a:t>
              </a:r>
            </a:p>
          </p:txBody>
        </p:sp>
        <p:sp>
          <p:nvSpPr>
            <p:cNvPr id="19492" name="Rectangle 63"/>
            <p:cNvSpPr>
              <a:spLocks noChangeArrowheads="1"/>
            </p:cNvSpPr>
            <p:nvPr/>
          </p:nvSpPr>
          <p:spPr bwMode="auto">
            <a:xfrm>
              <a:off x="3608" y="1661"/>
              <a:ext cx="316" cy="181"/>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b="1">
                  <a:latin typeface="Arial" panose="020B0604020202020204" pitchFamily="34" charset="0"/>
                  <a:ea typeface="ＭＳ Ｐゴシック" panose="020B0600070205080204" pitchFamily="50" charset="-128"/>
                </a:rPr>
                <a:t>DMA</a:t>
              </a:r>
            </a:p>
          </p:txBody>
        </p:sp>
      </p:grpSp>
      <p:sp>
        <p:nvSpPr>
          <p:cNvPr id="19488" name="Text Box 64"/>
          <p:cNvSpPr txBox="1">
            <a:spLocks noChangeArrowheads="1"/>
          </p:cNvSpPr>
          <p:nvPr/>
        </p:nvSpPr>
        <p:spPr bwMode="auto">
          <a:xfrm>
            <a:off x="6865938" y="4510088"/>
            <a:ext cx="21145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Arial" panose="020B0604020202020204" pitchFamily="34" charset="0"/>
                <a:ea typeface="ＭＳ Ｐゴシック" panose="020B0600070205080204" pitchFamily="50" charset="-128"/>
              </a:rPr>
              <a:t>The LS of SPEs</a:t>
            </a:r>
          </a:p>
          <a:p>
            <a:pPr eaLnBrk="1" hangingPunct="1"/>
            <a:r>
              <a:rPr lang="en-US" altLang="ja-JP" b="1">
                <a:latin typeface="Arial" panose="020B0604020202020204" pitchFamily="34" charset="0"/>
                <a:ea typeface="ＭＳ Ｐゴシック" panose="020B0600070205080204" pitchFamily="50" charset="-128"/>
              </a:rPr>
              <a:t>are mapped on</a:t>
            </a:r>
          </a:p>
          <a:p>
            <a:pPr eaLnBrk="1" hangingPunct="1"/>
            <a:r>
              <a:rPr lang="en-US" altLang="ja-JP" b="1">
                <a:latin typeface="Arial" panose="020B0604020202020204" pitchFamily="34" charset="0"/>
                <a:ea typeface="ＭＳ Ｐゴシック" panose="020B0600070205080204" pitchFamily="50" charset="-128"/>
              </a:rPr>
              <a:t>the same address</a:t>
            </a:r>
          </a:p>
          <a:p>
            <a:pPr eaLnBrk="1" hangingPunct="1"/>
            <a:r>
              <a:rPr lang="en-US" altLang="ja-JP" b="1">
                <a:latin typeface="Arial" panose="020B0604020202020204" pitchFamily="34" charset="0"/>
                <a:ea typeface="ＭＳ Ｐゴシック" panose="020B0600070205080204" pitchFamily="50" charset="-128"/>
              </a:rPr>
              <a:t>space of  the PPE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8" name="図形グループ 257"/>
          <p:cNvGrpSpPr/>
          <p:nvPr/>
        </p:nvGrpSpPr>
        <p:grpSpPr>
          <a:xfrm>
            <a:off x="88900" y="3182338"/>
            <a:ext cx="8953500" cy="3591112"/>
            <a:chOff x="88900" y="2644589"/>
            <a:chExt cx="8953500" cy="3591112"/>
          </a:xfrm>
        </p:grpSpPr>
        <p:sp>
          <p:nvSpPr>
            <p:cNvPr id="255" name="正方形/長方形 254"/>
            <p:cNvSpPr/>
            <p:nvPr/>
          </p:nvSpPr>
          <p:spPr>
            <a:xfrm flipH="1">
              <a:off x="88900" y="2644589"/>
              <a:ext cx="8953500" cy="3591112"/>
            </a:xfrm>
            <a:prstGeom prst="rect">
              <a:avLst/>
            </a:prstGeom>
            <a:solidFill>
              <a:schemeClr val="bg1">
                <a:lumMod val="75000"/>
              </a:schemeClr>
            </a:solidFill>
            <a:ln>
              <a:solidFill>
                <a:schemeClr val="bg1">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latin typeface="Segoe UI"/>
                <a:cs typeface="Segoe UI"/>
              </a:endParaRPr>
            </a:p>
          </p:txBody>
        </p:sp>
        <p:grpSp>
          <p:nvGrpSpPr>
            <p:cNvPr id="257" name="図形グループ 256"/>
            <p:cNvGrpSpPr/>
            <p:nvPr/>
          </p:nvGrpSpPr>
          <p:grpSpPr>
            <a:xfrm>
              <a:off x="228556" y="2780195"/>
              <a:ext cx="8674188" cy="3319901"/>
              <a:chOff x="215094" y="2780836"/>
              <a:chExt cx="8674188" cy="3319901"/>
            </a:xfrm>
          </p:grpSpPr>
          <p:grpSp>
            <p:nvGrpSpPr>
              <p:cNvPr id="254" name="図形グループ 253"/>
              <p:cNvGrpSpPr/>
              <p:nvPr/>
            </p:nvGrpSpPr>
            <p:grpSpPr>
              <a:xfrm>
                <a:off x="8156884" y="2780836"/>
                <a:ext cx="732398" cy="3319901"/>
                <a:chOff x="8246532" y="2780836"/>
                <a:chExt cx="880534" cy="3319901"/>
              </a:xfrm>
            </p:grpSpPr>
            <p:sp>
              <p:nvSpPr>
                <p:cNvPr id="34" name="正方形/長方形 33"/>
                <p:cNvSpPr/>
                <p:nvPr/>
              </p:nvSpPr>
              <p:spPr>
                <a:xfrm flipH="1">
                  <a:off x="8246533" y="2780836"/>
                  <a:ext cx="880533" cy="2475503"/>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vert270" rtlCol="0" anchor="ctr"/>
                <a:lstStyle/>
                <a:p>
                  <a:pPr algn="ctr"/>
                  <a:r>
                    <a:rPr kumimoji="1" lang="en-US" altLang="ja-JP" dirty="0">
                      <a:latin typeface="Segoe UI"/>
                      <a:cs typeface="Segoe UI"/>
                    </a:rPr>
                    <a:t>Host I/F &amp;</a:t>
                  </a:r>
                </a:p>
                <a:p>
                  <a:pPr algn="ctr"/>
                  <a:r>
                    <a:rPr kumimoji="1" lang="en-US" altLang="ja-JP" dirty="0">
                      <a:latin typeface="Segoe UI"/>
                      <a:cs typeface="Segoe UI"/>
                    </a:rPr>
                    <a:t>Inter Processor I/F</a:t>
                  </a:r>
                  <a:endParaRPr kumimoji="1" lang="ja-JP" altLang="en-US" dirty="0">
                    <a:latin typeface="Segoe UI"/>
                    <a:cs typeface="Segoe UI"/>
                  </a:endParaRPr>
                </a:p>
              </p:txBody>
            </p:sp>
            <p:sp>
              <p:nvSpPr>
                <p:cNvPr id="37" name="正方形/長方形 36"/>
                <p:cNvSpPr/>
                <p:nvPr/>
              </p:nvSpPr>
              <p:spPr>
                <a:xfrm flipH="1">
                  <a:off x="8246532" y="5405107"/>
                  <a:ext cx="880533" cy="69563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en-US" altLang="ja-JP" dirty="0">
                      <a:latin typeface="Segoe UI"/>
                      <a:cs typeface="Segoe UI"/>
                    </a:rPr>
                    <a:t>ARM</a:t>
                  </a:r>
                </a:p>
                <a:p>
                  <a:pPr algn="ctr"/>
                  <a:r>
                    <a:rPr lang="en-US" altLang="ja-JP" dirty="0">
                      <a:latin typeface="Segoe UI"/>
                      <a:cs typeface="Segoe UI"/>
                    </a:rPr>
                    <a:t>x2</a:t>
                  </a:r>
                  <a:endParaRPr kumimoji="1" lang="ja-JP" altLang="en-US" dirty="0">
                    <a:latin typeface="Segoe UI"/>
                    <a:cs typeface="Segoe UI"/>
                  </a:endParaRPr>
                </a:p>
              </p:txBody>
            </p:sp>
          </p:grpSp>
          <p:grpSp>
            <p:nvGrpSpPr>
              <p:cNvPr id="256" name="図形グループ 255"/>
              <p:cNvGrpSpPr/>
              <p:nvPr/>
            </p:nvGrpSpPr>
            <p:grpSpPr>
              <a:xfrm>
                <a:off x="215094" y="2780836"/>
                <a:ext cx="7801024" cy="3319900"/>
                <a:chOff x="215094" y="2780836"/>
                <a:chExt cx="7801024" cy="3319900"/>
              </a:xfrm>
            </p:grpSpPr>
            <p:grpSp>
              <p:nvGrpSpPr>
                <p:cNvPr id="35" name="図形グループ 34"/>
                <p:cNvGrpSpPr/>
                <p:nvPr/>
              </p:nvGrpSpPr>
              <p:grpSpPr>
                <a:xfrm>
                  <a:off x="215094" y="2780836"/>
                  <a:ext cx="1835956" cy="3319900"/>
                  <a:chOff x="1028043" y="2256196"/>
                  <a:chExt cx="2302933" cy="4164319"/>
                </a:xfrm>
              </p:grpSpPr>
              <p:grpSp>
                <p:nvGrpSpPr>
                  <p:cNvPr id="31" name="図形グループ 30"/>
                  <p:cNvGrpSpPr/>
                  <p:nvPr/>
                </p:nvGrpSpPr>
                <p:grpSpPr>
                  <a:xfrm>
                    <a:off x="1028043" y="2256196"/>
                    <a:ext cx="2302933" cy="3105149"/>
                    <a:chOff x="2743195" y="2127250"/>
                    <a:chExt cx="2302933" cy="3105149"/>
                  </a:xfrm>
                </p:grpSpPr>
                <p:sp>
                  <p:nvSpPr>
                    <p:cNvPr id="29" name="正方形/長方形 28"/>
                    <p:cNvSpPr/>
                    <p:nvPr/>
                  </p:nvSpPr>
                  <p:spPr>
                    <a:xfrm flipH="1">
                      <a:off x="2743195" y="2127250"/>
                      <a:ext cx="2302933" cy="31051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altLang="ja-JP" dirty="0">
                          <a:latin typeface="Segoe UI"/>
                          <a:cs typeface="Segoe UI"/>
                        </a:rPr>
                        <a:t>Prefecture</a:t>
                      </a:r>
                      <a:endParaRPr kumimoji="1" lang="ja-JP" altLang="en-US" dirty="0">
                        <a:latin typeface="Segoe UI"/>
                        <a:cs typeface="Segoe UI"/>
                      </a:endParaRPr>
                    </a:p>
                  </p:txBody>
                </p:sp>
                <p:grpSp>
                  <p:nvGrpSpPr>
                    <p:cNvPr id="26" name="図形グループ 25"/>
                    <p:cNvGrpSpPr/>
                    <p:nvPr/>
                  </p:nvGrpSpPr>
                  <p:grpSpPr>
                    <a:xfrm>
                      <a:off x="2894695" y="2272927"/>
                      <a:ext cx="1999933" cy="1985683"/>
                      <a:chOff x="1033496" y="2510118"/>
                      <a:chExt cx="1999933" cy="1985683"/>
                    </a:xfrm>
                  </p:grpSpPr>
                  <p:sp>
                    <p:nvSpPr>
                      <p:cNvPr id="8" name="正方形/長方形 7"/>
                      <p:cNvSpPr/>
                      <p:nvPr/>
                    </p:nvSpPr>
                    <p:spPr>
                      <a:xfrm flipH="1">
                        <a:off x="1033496" y="2510118"/>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p>
                    </p:txBody>
                  </p:sp>
                  <p:sp>
                    <p:nvSpPr>
                      <p:cNvPr id="11" name="正方形/長方形 10"/>
                      <p:cNvSpPr/>
                      <p:nvPr/>
                    </p:nvSpPr>
                    <p:spPr>
                      <a:xfrm flipH="1">
                        <a:off x="1555501" y="2510118"/>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12" name="正方形/長方形 11"/>
                      <p:cNvSpPr/>
                      <p:nvPr/>
                    </p:nvSpPr>
                    <p:spPr>
                      <a:xfrm flipH="1">
                        <a:off x="2597147" y="2510118"/>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13" name="正方形/長方形 12"/>
                      <p:cNvSpPr/>
                      <p:nvPr/>
                    </p:nvSpPr>
                    <p:spPr>
                      <a:xfrm flipH="1">
                        <a:off x="2076451" y="2510118"/>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14" name="正方形/長方形 13"/>
                      <p:cNvSpPr/>
                      <p:nvPr/>
                    </p:nvSpPr>
                    <p:spPr>
                      <a:xfrm flipH="1">
                        <a:off x="1033496" y="3026585"/>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p>
                    </p:txBody>
                  </p:sp>
                  <p:sp>
                    <p:nvSpPr>
                      <p:cNvPr id="15" name="正方形/長方形 14"/>
                      <p:cNvSpPr/>
                      <p:nvPr/>
                    </p:nvSpPr>
                    <p:spPr>
                      <a:xfrm flipH="1">
                        <a:off x="1555501" y="3026585"/>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16" name="正方形/長方形 15"/>
                      <p:cNvSpPr/>
                      <p:nvPr/>
                    </p:nvSpPr>
                    <p:spPr>
                      <a:xfrm flipH="1">
                        <a:off x="2597147" y="3026585"/>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17" name="正方形/長方形 16"/>
                      <p:cNvSpPr/>
                      <p:nvPr/>
                    </p:nvSpPr>
                    <p:spPr>
                      <a:xfrm flipH="1">
                        <a:off x="2076451" y="3026585"/>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18" name="正方形/長方形 17"/>
                      <p:cNvSpPr/>
                      <p:nvPr/>
                    </p:nvSpPr>
                    <p:spPr>
                      <a:xfrm flipH="1">
                        <a:off x="1033496" y="3543052"/>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p>
                    </p:txBody>
                  </p:sp>
                  <p:sp>
                    <p:nvSpPr>
                      <p:cNvPr id="19" name="正方形/長方形 18"/>
                      <p:cNvSpPr/>
                      <p:nvPr/>
                    </p:nvSpPr>
                    <p:spPr>
                      <a:xfrm flipH="1">
                        <a:off x="1555501" y="3543052"/>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0" name="正方形/長方形 19"/>
                      <p:cNvSpPr/>
                      <p:nvPr/>
                    </p:nvSpPr>
                    <p:spPr>
                      <a:xfrm flipH="1">
                        <a:off x="2597147" y="3543052"/>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1" name="正方形/長方形 20"/>
                      <p:cNvSpPr/>
                      <p:nvPr/>
                    </p:nvSpPr>
                    <p:spPr>
                      <a:xfrm flipH="1">
                        <a:off x="2076451" y="3543052"/>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2" name="正方形/長方形 21"/>
                      <p:cNvSpPr/>
                      <p:nvPr/>
                    </p:nvSpPr>
                    <p:spPr>
                      <a:xfrm flipH="1">
                        <a:off x="1033496" y="4059519"/>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p>
                    </p:txBody>
                  </p:sp>
                  <p:sp>
                    <p:nvSpPr>
                      <p:cNvPr id="23" name="正方形/長方形 22"/>
                      <p:cNvSpPr/>
                      <p:nvPr/>
                    </p:nvSpPr>
                    <p:spPr>
                      <a:xfrm flipH="1">
                        <a:off x="1555501" y="4059519"/>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4" name="正方形/長方形 23"/>
                      <p:cNvSpPr/>
                      <p:nvPr/>
                    </p:nvSpPr>
                    <p:spPr>
                      <a:xfrm flipH="1">
                        <a:off x="2597147" y="4059519"/>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5" name="正方形/長方形 24"/>
                      <p:cNvSpPr/>
                      <p:nvPr/>
                    </p:nvSpPr>
                    <p:spPr>
                      <a:xfrm flipH="1">
                        <a:off x="2076451" y="4059519"/>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grpSp>
                <p:sp>
                  <p:nvSpPr>
                    <p:cNvPr id="28" name="正方形/長方形 27"/>
                    <p:cNvSpPr/>
                    <p:nvPr/>
                  </p:nvSpPr>
                  <p:spPr>
                    <a:xfrm flipH="1">
                      <a:off x="2894695" y="4411010"/>
                      <a:ext cx="1999933" cy="43628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en-US" altLang="ja-JP" dirty="0">
                          <a:latin typeface="Segoe UI"/>
                          <a:cs typeface="Segoe UI"/>
                        </a:rPr>
                        <a:t>L3 cache 2MB</a:t>
                      </a:r>
                      <a:endParaRPr kumimoji="1" lang="ja-JP" altLang="en-US" dirty="0">
                        <a:latin typeface="Segoe UI"/>
                        <a:cs typeface="Segoe UI"/>
                      </a:endParaRPr>
                    </a:p>
                  </p:txBody>
                </p:sp>
                <p:sp>
                  <p:nvSpPr>
                    <p:cNvPr id="30" name="テキスト ボックス 29"/>
                    <p:cNvSpPr txBox="1"/>
                    <p:nvPr/>
                  </p:nvSpPr>
                  <p:spPr>
                    <a:xfrm>
                      <a:off x="3173951" y="3044251"/>
                      <a:ext cx="1527474" cy="558832"/>
                    </a:xfrm>
                    <a:prstGeom prst="rect">
                      <a:avLst/>
                    </a:prstGeom>
                    <a:noFill/>
                  </p:spPr>
                  <p:txBody>
                    <a:bodyPr wrap="none" rtlCol="0">
                      <a:spAutoFit/>
                    </a:bodyPr>
                    <a:lstStyle/>
                    <a:p>
                      <a:r>
                        <a:rPr lang="en-US" altLang="ja-JP" sz="2400" dirty="0">
                          <a:solidFill>
                            <a:schemeClr val="bg1"/>
                          </a:solidFill>
                          <a:latin typeface="Segoe UI"/>
                          <a:cs typeface="Segoe UI"/>
                        </a:rPr>
                        <a:t>4x4 City</a:t>
                      </a:r>
                      <a:endParaRPr kumimoji="1" lang="ja-JP" altLang="en-US" sz="2400" dirty="0">
                        <a:solidFill>
                          <a:schemeClr val="bg1"/>
                        </a:solidFill>
                        <a:latin typeface="Segoe UI"/>
                        <a:cs typeface="Segoe UI"/>
                      </a:endParaRPr>
                    </a:p>
                  </p:txBody>
                </p:sp>
              </p:grpSp>
              <p:sp>
                <p:nvSpPr>
                  <p:cNvPr id="32" name="正方形/長方形 31"/>
                  <p:cNvSpPr/>
                  <p:nvPr/>
                </p:nvSpPr>
                <p:spPr>
                  <a:xfrm flipH="1">
                    <a:off x="1028043" y="5547951"/>
                    <a:ext cx="2302933" cy="43628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en-US" altLang="ja-JP" dirty="0">
                        <a:latin typeface="Segoe UI"/>
                        <a:cs typeface="Segoe UI"/>
                      </a:rPr>
                      <a:t>DDR4</a:t>
                    </a:r>
                    <a:endParaRPr kumimoji="1" lang="ja-JP" altLang="en-US" dirty="0">
                      <a:latin typeface="Segoe UI"/>
                      <a:cs typeface="Segoe UI"/>
                    </a:endParaRPr>
                  </a:p>
                </p:txBody>
              </p:sp>
              <p:sp>
                <p:nvSpPr>
                  <p:cNvPr id="33" name="正方形/長方形 32"/>
                  <p:cNvSpPr/>
                  <p:nvPr/>
                </p:nvSpPr>
                <p:spPr>
                  <a:xfrm flipH="1">
                    <a:off x="1028043" y="5984233"/>
                    <a:ext cx="2302933" cy="43628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en-US" altLang="ja-JP" dirty="0">
                        <a:latin typeface="Segoe UI"/>
                        <a:cs typeface="Segoe UI"/>
                      </a:rPr>
                      <a:t>DDR4</a:t>
                    </a:r>
                    <a:endParaRPr kumimoji="1" lang="ja-JP" altLang="en-US" dirty="0">
                      <a:latin typeface="Segoe UI"/>
                      <a:cs typeface="Segoe UI"/>
                    </a:endParaRPr>
                  </a:p>
                </p:txBody>
              </p:sp>
            </p:grpSp>
            <p:grpSp>
              <p:nvGrpSpPr>
                <p:cNvPr id="182" name="図形グループ 181"/>
                <p:cNvGrpSpPr/>
                <p:nvPr/>
              </p:nvGrpSpPr>
              <p:grpSpPr>
                <a:xfrm>
                  <a:off x="2203450" y="2780836"/>
                  <a:ext cx="1835956" cy="3319900"/>
                  <a:chOff x="1028043" y="2256196"/>
                  <a:chExt cx="2302933" cy="4164319"/>
                </a:xfrm>
              </p:grpSpPr>
              <p:grpSp>
                <p:nvGrpSpPr>
                  <p:cNvPr id="183" name="図形グループ 182"/>
                  <p:cNvGrpSpPr/>
                  <p:nvPr/>
                </p:nvGrpSpPr>
                <p:grpSpPr>
                  <a:xfrm>
                    <a:off x="1028043" y="2256196"/>
                    <a:ext cx="2302933" cy="3105149"/>
                    <a:chOff x="2743195" y="2127250"/>
                    <a:chExt cx="2302933" cy="3105149"/>
                  </a:xfrm>
                </p:grpSpPr>
                <p:sp>
                  <p:nvSpPr>
                    <p:cNvPr id="186" name="正方形/長方形 185"/>
                    <p:cNvSpPr/>
                    <p:nvPr/>
                  </p:nvSpPr>
                  <p:spPr>
                    <a:xfrm flipH="1">
                      <a:off x="2743195" y="2127250"/>
                      <a:ext cx="2302933" cy="31051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altLang="ja-JP" dirty="0">
                          <a:latin typeface="Segoe UI"/>
                          <a:cs typeface="Segoe UI"/>
                        </a:rPr>
                        <a:t>Prefecture</a:t>
                      </a:r>
                      <a:endParaRPr kumimoji="1" lang="ja-JP" altLang="en-US" dirty="0">
                        <a:latin typeface="Segoe UI"/>
                        <a:cs typeface="Segoe UI"/>
                      </a:endParaRPr>
                    </a:p>
                  </p:txBody>
                </p:sp>
                <p:grpSp>
                  <p:nvGrpSpPr>
                    <p:cNvPr id="187" name="図形グループ 186"/>
                    <p:cNvGrpSpPr/>
                    <p:nvPr/>
                  </p:nvGrpSpPr>
                  <p:grpSpPr>
                    <a:xfrm>
                      <a:off x="2894695" y="2272927"/>
                      <a:ext cx="1999933" cy="1985683"/>
                      <a:chOff x="1033496" y="2510118"/>
                      <a:chExt cx="1999933" cy="1985683"/>
                    </a:xfrm>
                  </p:grpSpPr>
                  <p:sp>
                    <p:nvSpPr>
                      <p:cNvPr id="190" name="正方形/長方形 189"/>
                      <p:cNvSpPr/>
                      <p:nvPr/>
                    </p:nvSpPr>
                    <p:spPr>
                      <a:xfrm flipH="1">
                        <a:off x="1033496" y="2510118"/>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p>
                    </p:txBody>
                  </p:sp>
                  <p:sp>
                    <p:nvSpPr>
                      <p:cNvPr id="191" name="正方形/長方形 190"/>
                      <p:cNvSpPr/>
                      <p:nvPr/>
                    </p:nvSpPr>
                    <p:spPr>
                      <a:xfrm flipH="1">
                        <a:off x="1555501" y="2510118"/>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192" name="正方形/長方形 191"/>
                      <p:cNvSpPr/>
                      <p:nvPr/>
                    </p:nvSpPr>
                    <p:spPr>
                      <a:xfrm flipH="1">
                        <a:off x="2597147" y="2510118"/>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193" name="正方形/長方形 192"/>
                      <p:cNvSpPr/>
                      <p:nvPr/>
                    </p:nvSpPr>
                    <p:spPr>
                      <a:xfrm flipH="1">
                        <a:off x="2076451" y="2510118"/>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194" name="正方形/長方形 193"/>
                      <p:cNvSpPr/>
                      <p:nvPr/>
                    </p:nvSpPr>
                    <p:spPr>
                      <a:xfrm flipH="1">
                        <a:off x="1033496" y="3026585"/>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p>
                    </p:txBody>
                  </p:sp>
                  <p:sp>
                    <p:nvSpPr>
                      <p:cNvPr id="195" name="正方形/長方形 194"/>
                      <p:cNvSpPr/>
                      <p:nvPr/>
                    </p:nvSpPr>
                    <p:spPr>
                      <a:xfrm flipH="1">
                        <a:off x="1555501" y="3026585"/>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196" name="正方形/長方形 195"/>
                      <p:cNvSpPr/>
                      <p:nvPr/>
                    </p:nvSpPr>
                    <p:spPr>
                      <a:xfrm flipH="1">
                        <a:off x="2597147" y="3026585"/>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197" name="正方形/長方形 196"/>
                      <p:cNvSpPr/>
                      <p:nvPr/>
                    </p:nvSpPr>
                    <p:spPr>
                      <a:xfrm flipH="1">
                        <a:off x="2076451" y="3026585"/>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198" name="正方形/長方形 197"/>
                      <p:cNvSpPr/>
                      <p:nvPr/>
                    </p:nvSpPr>
                    <p:spPr>
                      <a:xfrm flipH="1">
                        <a:off x="1033496" y="3543052"/>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p>
                    </p:txBody>
                  </p:sp>
                  <p:sp>
                    <p:nvSpPr>
                      <p:cNvPr id="199" name="正方形/長方形 198"/>
                      <p:cNvSpPr/>
                      <p:nvPr/>
                    </p:nvSpPr>
                    <p:spPr>
                      <a:xfrm flipH="1">
                        <a:off x="1555501" y="3543052"/>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00" name="正方形/長方形 199"/>
                      <p:cNvSpPr/>
                      <p:nvPr/>
                    </p:nvSpPr>
                    <p:spPr>
                      <a:xfrm flipH="1">
                        <a:off x="2597147" y="3543052"/>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01" name="正方形/長方形 200"/>
                      <p:cNvSpPr/>
                      <p:nvPr/>
                    </p:nvSpPr>
                    <p:spPr>
                      <a:xfrm flipH="1">
                        <a:off x="2076451" y="3543052"/>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02" name="正方形/長方形 201"/>
                      <p:cNvSpPr/>
                      <p:nvPr/>
                    </p:nvSpPr>
                    <p:spPr>
                      <a:xfrm flipH="1">
                        <a:off x="1033496" y="4059519"/>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p>
                    </p:txBody>
                  </p:sp>
                  <p:sp>
                    <p:nvSpPr>
                      <p:cNvPr id="203" name="正方形/長方形 202"/>
                      <p:cNvSpPr/>
                      <p:nvPr/>
                    </p:nvSpPr>
                    <p:spPr>
                      <a:xfrm flipH="1">
                        <a:off x="1555501" y="4059519"/>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04" name="正方形/長方形 203"/>
                      <p:cNvSpPr/>
                      <p:nvPr/>
                    </p:nvSpPr>
                    <p:spPr>
                      <a:xfrm flipH="1">
                        <a:off x="2597147" y="4059519"/>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05" name="正方形/長方形 204"/>
                      <p:cNvSpPr/>
                      <p:nvPr/>
                    </p:nvSpPr>
                    <p:spPr>
                      <a:xfrm flipH="1">
                        <a:off x="2076451" y="4059519"/>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grpSp>
                <p:sp>
                  <p:nvSpPr>
                    <p:cNvPr id="188" name="正方形/長方形 187"/>
                    <p:cNvSpPr/>
                    <p:nvPr/>
                  </p:nvSpPr>
                  <p:spPr>
                    <a:xfrm flipH="1">
                      <a:off x="2894695" y="4411010"/>
                      <a:ext cx="1999933" cy="43628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en-US" altLang="ja-JP" dirty="0">
                          <a:latin typeface="Segoe UI"/>
                          <a:cs typeface="Segoe UI"/>
                        </a:rPr>
                        <a:t>L3 cache 2MB</a:t>
                      </a:r>
                      <a:endParaRPr kumimoji="1" lang="ja-JP" altLang="en-US" dirty="0">
                        <a:latin typeface="Segoe UI"/>
                        <a:cs typeface="Segoe UI"/>
                      </a:endParaRPr>
                    </a:p>
                  </p:txBody>
                </p:sp>
                <p:sp>
                  <p:nvSpPr>
                    <p:cNvPr id="189" name="テキスト ボックス 188"/>
                    <p:cNvSpPr txBox="1"/>
                    <p:nvPr/>
                  </p:nvSpPr>
                  <p:spPr>
                    <a:xfrm>
                      <a:off x="3173951" y="3044251"/>
                      <a:ext cx="1527474" cy="558832"/>
                    </a:xfrm>
                    <a:prstGeom prst="rect">
                      <a:avLst/>
                    </a:prstGeom>
                    <a:noFill/>
                  </p:spPr>
                  <p:txBody>
                    <a:bodyPr wrap="none" rtlCol="0">
                      <a:spAutoFit/>
                    </a:bodyPr>
                    <a:lstStyle/>
                    <a:p>
                      <a:r>
                        <a:rPr lang="en-US" altLang="ja-JP" sz="2400" dirty="0">
                          <a:solidFill>
                            <a:schemeClr val="bg1"/>
                          </a:solidFill>
                          <a:latin typeface="Segoe UI"/>
                          <a:cs typeface="Segoe UI"/>
                        </a:rPr>
                        <a:t>4x4 City</a:t>
                      </a:r>
                      <a:endParaRPr kumimoji="1" lang="ja-JP" altLang="en-US" sz="2400" dirty="0">
                        <a:solidFill>
                          <a:schemeClr val="bg1"/>
                        </a:solidFill>
                        <a:latin typeface="Segoe UI"/>
                        <a:cs typeface="Segoe UI"/>
                      </a:endParaRPr>
                    </a:p>
                  </p:txBody>
                </p:sp>
              </p:grpSp>
              <p:sp>
                <p:nvSpPr>
                  <p:cNvPr id="184" name="正方形/長方形 183"/>
                  <p:cNvSpPr/>
                  <p:nvPr/>
                </p:nvSpPr>
                <p:spPr>
                  <a:xfrm flipH="1">
                    <a:off x="1028043" y="5547951"/>
                    <a:ext cx="2302933" cy="43628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en-US" altLang="ja-JP" dirty="0">
                        <a:latin typeface="Segoe UI"/>
                        <a:cs typeface="Segoe UI"/>
                      </a:rPr>
                      <a:t>DDR4</a:t>
                    </a:r>
                    <a:endParaRPr kumimoji="1" lang="ja-JP" altLang="en-US" dirty="0">
                      <a:latin typeface="Segoe UI"/>
                      <a:cs typeface="Segoe UI"/>
                    </a:endParaRPr>
                  </a:p>
                </p:txBody>
              </p:sp>
              <p:sp>
                <p:nvSpPr>
                  <p:cNvPr id="185" name="正方形/長方形 184"/>
                  <p:cNvSpPr/>
                  <p:nvPr/>
                </p:nvSpPr>
                <p:spPr>
                  <a:xfrm flipH="1">
                    <a:off x="1028043" y="5984233"/>
                    <a:ext cx="2302933" cy="43628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en-US" altLang="ja-JP" dirty="0">
                        <a:latin typeface="Segoe UI"/>
                        <a:cs typeface="Segoe UI"/>
                      </a:rPr>
                      <a:t>DDR4</a:t>
                    </a:r>
                    <a:endParaRPr kumimoji="1" lang="ja-JP" altLang="en-US" dirty="0">
                      <a:latin typeface="Segoe UI"/>
                      <a:cs typeface="Segoe UI"/>
                    </a:endParaRPr>
                  </a:p>
                </p:txBody>
              </p:sp>
            </p:grpSp>
            <p:grpSp>
              <p:nvGrpSpPr>
                <p:cNvPr id="206" name="図形グループ 205"/>
                <p:cNvGrpSpPr/>
                <p:nvPr/>
              </p:nvGrpSpPr>
              <p:grpSpPr>
                <a:xfrm>
                  <a:off x="4191806" y="2780836"/>
                  <a:ext cx="1835956" cy="3319900"/>
                  <a:chOff x="1028043" y="2256196"/>
                  <a:chExt cx="2302933" cy="4164319"/>
                </a:xfrm>
              </p:grpSpPr>
              <p:grpSp>
                <p:nvGrpSpPr>
                  <p:cNvPr id="207" name="図形グループ 206"/>
                  <p:cNvGrpSpPr/>
                  <p:nvPr/>
                </p:nvGrpSpPr>
                <p:grpSpPr>
                  <a:xfrm>
                    <a:off x="1028043" y="2256196"/>
                    <a:ext cx="2302933" cy="3105149"/>
                    <a:chOff x="2743195" y="2127250"/>
                    <a:chExt cx="2302933" cy="3105149"/>
                  </a:xfrm>
                </p:grpSpPr>
                <p:sp>
                  <p:nvSpPr>
                    <p:cNvPr id="210" name="正方形/長方形 209"/>
                    <p:cNvSpPr/>
                    <p:nvPr/>
                  </p:nvSpPr>
                  <p:spPr>
                    <a:xfrm flipH="1">
                      <a:off x="2743195" y="2127250"/>
                      <a:ext cx="2302933" cy="31051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altLang="ja-JP" dirty="0">
                          <a:latin typeface="Segoe UI"/>
                          <a:cs typeface="Segoe UI"/>
                        </a:rPr>
                        <a:t>Prefecture</a:t>
                      </a:r>
                      <a:endParaRPr kumimoji="1" lang="ja-JP" altLang="en-US" dirty="0">
                        <a:latin typeface="Segoe UI"/>
                        <a:cs typeface="Segoe UI"/>
                      </a:endParaRPr>
                    </a:p>
                  </p:txBody>
                </p:sp>
                <p:grpSp>
                  <p:nvGrpSpPr>
                    <p:cNvPr id="211" name="図形グループ 210"/>
                    <p:cNvGrpSpPr/>
                    <p:nvPr/>
                  </p:nvGrpSpPr>
                  <p:grpSpPr>
                    <a:xfrm>
                      <a:off x="2894695" y="2272927"/>
                      <a:ext cx="1999933" cy="1985683"/>
                      <a:chOff x="1033496" y="2510118"/>
                      <a:chExt cx="1999933" cy="1985683"/>
                    </a:xfrm>
                  </p:grpSpPr>
                  <p:sp>
                    <p:nvSpPr>
                      <p:cNvPr id="214" name="正方形/長方形 213"/>
                      <p:cNvSpPr/>
                      <p:nvPr/>
                    </p:nvSpPr>
                    <p:spPr>
                      <a:xfrm flipH="1">
                        <a:off x="1033496" y="2510118"/>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p>
                    </p:txBody>
                  </p:sp>
                  <p:sp>
                    <p:nvSpPr>
                      <p:cNvPr id="215" name="正方形/長方形 214"/>
                      <p:cNvSpPr/>
                      <p:nvPr/>
                    </p:nvSpPr>
                    <p:spPr>
                      <a:xfrm flipH="1">
                        <a:off x="1555501" y="2510118"/>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16" name="正方形/長方形 215"/>
                      <p:cNvSpPr/>
                      <p:nvPr/>
                    </p:nvSpPr>
                    <p:spPr>
                      <a:xfrm flipH="1">
                        <a:off x="2597147" y="2510118"/>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17" name="正方形/長方形 216"/>
                      <p:cNvSpPr/>
                      <p:nvPr/>
                    </p:nvSpPr>
                    <p:spPr>
                      <a:xfrm flipH="1">
                        <a:off x="2076451" y="2510118"/>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18" name="正方形/長方形 217"/>
                      <p:cNvSpPr/>
                      <p:nvPr/>
                    </p:nvSpPr>
                    <p:spPr>
                      <a:xfrm flipH="1">
                        <a:off x="1033496" y="3026585"/>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p>
                    </p:txBody>
                  </p:sp>
                  <p:sp>
                    <p:nvSpPr>
                      <p:cNvPr id="219" name="正方形/長方形 218"/>
                      <p:cNvSpPr/>
                      <p:nvPr/>
                    </p:nvSpPr>
                    <p:spPr>
                      <a:xfrm flipH="1">
                        <a:off x="1555501" y="3026585"/>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20" name="正方形/長方形 219"/>
                      <p:cNvSpPr/>
                      <p:nvPr/>
                    </p:nvSpPr>
                    <p:spPr>
                      <a:xfrm flipH="1">
                        <a:off x="2597147" y="3026585"/>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21" name="正方形/長方形 220"/>
                      <p:cNvSpPr/>
                      <p:nvPr/>
                    </p:nvSpPr>
                    <p:spPr>
                      <a:xfrm flipH="1">
                        <a:off x="2076451" y="3026585"/>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22" name="正方形/長方形 221"/>
                      <p:cNvSpPr/>
                      <p:nvPr/>
                    </p:nvSpPr>
                    <p:spPr>
                      <a:xfrm flipH="1">
                        <a:off x="1033496" y="3543052"/>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p>
                    </p:txBody>
                  </p:sp>
                  <p:sp>
                    <p:nvSpPr>
                      <p:cNvPr id="223" name="正方形/長方形 222"/>
                      <p:cNvSpPr/>
                      <p:nvPr/>
                    </p:nvSpPr>
                    <p:spPr>
                      <a:xfrm flipH="1">
                        <a:off x="1555501" y="3543052"/>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24" name="正方形/長方形 223"/>
                      <p:cNvSpPr/>
                      <p:nvPr/>
                    </p:nvSpPr>
                    <p:spPr>
                      <a:xfrm flipH="1">
                        <a:off x="2597147" y="3543052"/>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25" name="正方形/長方形 224"/>
                      <p:cNvSpPr/>
                      <p:nvPr/>
                    </p:nvSpPr>
                    <p:spPr>
                      <a:xfrm flipH="1">
                        <a:off x="2076451" y="3543052"/>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26" name="正方形/長方形 225"/>
                      <p:cNvSpPr/>
                      <p:nvPr/>
                    </p:nvSpPr>
                    <p:spPr>
                      <a:xfrm flipH="1">
                        <a:off x="1033496" y="4059519"/>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p>
                    </p:txBody>
                  </p:sp>
                  <p:sp>
                    <p:nvSpPr>
                      <p:cNvPr id="227" name="正方形/長方形 226"/>
                      <p:cNvSpPr/>
                      <p:nvPr/>
                    </p:nvSpPr>
                    <p:spPr>
                      <a:xfrm flipH="1">
                        <a:off x="1555501" y="4059519"/>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28" name="正方形/長方形 227"/>
                      <p:cNvSpPr/>
                      <p:nvPr/>
                    </p:nvSpPr>
                    <p:spPr>
                      <a:xfrm flipH="1">
                        <a:off x="2597147" y="4059519"/>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29" name="正方形/長方形 228"/>
                      <p:cNvSpPr/>
                      <p:nvPr/>
                    </p:nvSpPr>
                    <p:spPr>
                      <a:xfrm flipH="1">
                        <a:off x="2076451" y="4059519"/>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grpSp>
                <p:sp>
                  <p:nvSpPr>
                    <p:cNvPr id="212" name="正方形/長方形 211"/>
                    <p:cNvSpPr/>
                    <p:nvPr/>
                  </p:nvSpPr>
                  <p:spPr>
                    <a:xfrm flipH="1">
                      <a:off x="2894695" y="4411010"/>
                      <a:ext cx="1999933" cy="43628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en-US" altLang="ja-JP" dirty="0">
                          <a:latin typeface="Segoe UI"/>
                          <a:cs typeface="Segoe UI"/>
                        </a:rPr>
                        <a:t>L3 cache 2MB</a:t>
                      </a:r>
                      <a:endParaRPr kumimoji="1" lang="ja-JP" altLang="en-US" dirty="0">
                        <a:latin typeface="Segoe UI"/>
                        <a:cs typeface="Segoe UI"/>
                      </a:endParaRPr>
                    </a:p>
                  </p:txBody>
                </p:sp>
                <p:sp>
                  <p:nvSpPr>
                    <p:cNvPr id="213" name="テキスト ボックス 212"/>
                    <p:cNvSpPr txBox="1"/>
                    <p:nvPr/>
                  </p:nvSpPr>
                  <p:spPr>
                    <a:xfrm>
                      <a:off x="3173951" y="3044251"/>
                      <a:ext cx="1527474" cy="558832"/>
                    </a:xfrm>
                    <a:prstGeom prst="rect">
                      <a:avLst/>
                    </a:prstGeom>
                    <a:noFill/>
                  </p:spPr>
                  <p:txBody>
                    <a:bodyPr wrap="none" rtlCol="0">
                      <a:spAutoFit/>
                    </a:bodyPr>
                    <a:lstStyle/>
                    <a:p>
                      <a:r>
                        <a:rPr lang="en-US" altLang="ja-JP" sz="2400" dirty="0">
                          <a:solidFill>
                            <a:schemeClr val="bg1"/>
                          </a:solidFill>
                          <a:latin typeface="Segoe UI"/>
                          <a:cs typeface="Segoe UI"/>
                        </a:rPr>
                        <a:t>4x4 City</a:t>
                      </a:r>
                      <a:endParaRPr kumimoji="1" lang="ja-JP" altLang="en-US" sz="2400" dirty="0">
                        <a:solidFill>
                          <a:schemeClr val="bg1"/>
                        </a:solidFill>
                        <a:latin typeface="Segoe UI"/>
                        <a:cs typeface="Segoe UI"/>
                      </a:endParaRPr>
                    </a:p>
                  </p:txBody>
                </p:sp>
              </p:grpSp>
              <p:sp>
                <p:nvSpPr>
                  <p:cNvPr id="208" name="正方形/長方形 207"/>
                  <p:cNvSpPr/>
                  <p:nvPr/>
                </p:nvSpPr>
                <p:spPr>
                  <a:xfrm flipH="1">
                    <a:off x="1028043" y="5547951"/>
                    <a:ext cx="2302933" cy="43628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en-US" altLang="ja-JP" dirty="0">
                        <a:latin typeface="Segoe UI"/>
                        <a:cs typeface="Segoe UI"/>
                      </a:rPr>
                      <a:t>DDR4</a:t>
                    </a:r>
                    <a:endParaRPr kumimoji="1" lang="ja-JP" altLang="en-US" dirty="0">
                      <a:latin typeface="Segoe UI"/>
                      <a:cs typeface="Segoe UI"/>
                    </a:endParaRPr>
                  </a:p>
                </p:txBody>
              </p:sp>
              <p:sp>
                <p:nvSpPr>
                  <p:cNvPr id="209" name="正方形/長方形 208"/>
                  <p:cNvSpPr/>
                  <p:nvPr/>
                </p:nvSpPr>
                <p:spPr>
                  <a:xfrm flipH="1">
                    <a:off x="1028043" y="5984233"/>
                    <a:ext cx="2302933" cy="43628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en-US" altLang="ja-JP" dirty="0">
                        <a:latin typeface="Segoe UI"/>
                        <a:cs typeface="Segoe UI"/>
                      </a:rPr>
                      <a:t>DDR4</a:t>
                    </a:r>
                    <a:endParaRPr kumimoji="1" lang="ja-JP" altLang="en-US" dirty="0">
                      <a:latin typeface="Segoe UI"/>
                      <a:cs typeface="Segoe UI"/>
                    </a:endParaRPr>
                  </a:p>
                </p:txBody>
              </p:sp>
            </p:grpSp>
            <p:grpSp>
              <p:nvGrpSpPr>
                <p:cNvPr id="230" name="図形グループ 229"/>
                <p:cNvGrpSpPr/>
                <p:nvPr/>
              </p:nvGrpSpPr>
              <p:grpSpPr>
                <a:xfrm>
                  <a:off x="6180162" y="2780836"/>
                  <a:ext cx="1835956" cy="3319900"/>
                  <a:chOff x="1028043" y="2256196"/>
                  <a:chExt cx="2302933" cy="4164319"/>
                </a:xfrm>
              </p:grpSpPr>
              <p:grpSp>
                <p:nvGrpSpPr>
                  <p:cNvPr id="231" name="図形グループ 230"/>
                  <p:cNvGrpSpPr/>
                  <p:nvPr/>
                </p:nvGrpSpPr>
                <p:grpSpPr>
                  <a:xfrm>
                    <a:off x="1028043" y="2256196"/>
                    <a:ext cx="2302933" cy="3105149"/>
                    <a:chOff x="2743195" y="2127250"/>
                    <a:chExt cx="2302933" cy="3105149"/>
                  </a:xfrm>
                </p:grpSpPr>
                <p:sp>
                  <p:nvSpPr>
                    <p:cNvPr id="234" name="正方形/長方形 233"/>
                    <p:cNvSpPr/>
                    <p:nvPr/>
                  </p:nvSpPr>
                  <p:spPr>
                    <a:xfrm flipH="1">
                      <a:off x="2743195" y="2127250"/>
                      <a:ext cx="2302933" cy="31051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altLang="ja-JP" dirty="0">
                          <a:latin typeface="Segoe UI"/>
                          <a:cs typeface="Segoe UI"/>
                        </a:rPr>
                        <a:t>Prefecture</a:t>
                      </a:r>
                      <a:endParaRPr kumimoji="1" lang="ja-JP" altLang="en-US" dirty="0">
                        <a:latin typeface="Segoe UI"/>
                        <a:cs typeface="Segoe UI"/>
                      </a:endParaRPr>
                    </a:p>
                  </p:txBody>
                </p:sp>
                <p:grpSp>
                  <p:nvGrpSpPr>
                    <p:cNvPr id="235" name="図形グループ 234"/>
                    <p:cNvGrpSpPr/>
                    <p:nvPr/>
                  </p:nvGrpSpPr>
                  <p:grpSpPr>
                    <a:xfrm>
                      <a:off x="2894695" y="2272927"/>
                      <a:ext cx="1999933" cy="1985683"/>
                      <a:chOff x="1033496" y="2510118"/>
                      <a:chExt cx="1999933" cy="1985683"/>
                    </a:xfrm>
                  </p:grpSpPr>
                  <p:sp>
                    <p:nvSpPr>
                      <p:cNvPr id="238" name="正方形/長方形 237"/>
                      <p:cNvSpPr/>
                      <p:nvPr/>
                    </p:nvSpPr>
                    <p:spPr>
                      <a:xfrm flipH="1">
                        <a:off x="1033496" y="2510118"/>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p>
                    </p:txBody>
                  </p:sp>
                  <p:sp>
                    <p:nvSpPr>
                      <p:cNvPr id="239" name="正方形/長方形 238"/>
                      <p:cNvSpPr/>
                      <p:nvPr/>
                    </p:nvSpPr>
                    <p:spPr>
                      <a:xfrm flipH="1">
                        <a:off x="1555501" y="2510118"/>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40" name="正方形/長方形 239"/>
                      <p:cNvSpPr/>
                      <p:nvPr/>
                    </p:nvSpPr>
                    <p:spPr>
                      <a:xfrm flipH="1">
                        <a:off x="2597147" y="2510118"/>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41" name="正方形/長方形 240"/>
                      <p:cNvSpPr/>
                      <p:nvPr/>
                    </p:nvSpPr>
                    <p:spPr>
                      <a:xfrm flipH="1">
                        <a:off x="2076451" y="2510118"/>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42" name="正方形/長方形 241"/>
                      <p:cNvSpPr/>
                      <p:nvPr/>
                    </p:nvSpPr>
                    <p:spPr>
                      <a:xfrm flipH="1">
                        <a:off x="1033496" y="3026585"/>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p>
                    </p:txBody>
                  </p:sp>
                  <p:sp>
                    <p:nvSpPr>
                      <p:cNvPr id="243" name="正方形/長方形 242"/>
                      <p:cNvSpPr/>
                      <p:nvPr/>
                    </p:nvSpPr>
                    <p:spPr>
                      <a:xfrm flipH="1">
                        <a:off x="1555501" y="3026585"/>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44" name="正方形/長方形 243"/>
                      <p:cNvSpPr/>
                      <p:nvPr/>
                    </p:nvSpPr>
                    <p:spPr>
                      <a:xfrm flipH="1">
                        <a:off x="2597147" y="3026585"/>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45" name="正方形/長方形 244"/>
                      <p:cNvSpPr/>
                      <p:nvPr/>
                    </p:nvSpPr>
                    <p:spPr>
                      <a:xfrm flipH="1">
                        <a:off x="2076451" y="3026585"/>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46" name="正方形/長方形 245"/>
                      <p:cNvSpPr/>
                      <p:nvPr/>
                    </p:nvSpPr>
                    <p:spPr>
                      <a:xfrm flipH="1">
                        <a:off x="1033496" y="3543052"/>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p>
                    </p:txBody>
                  </p:sp>
                  <p:sp>
                    <p:nvSpPr>
                      <p:cNvPr id="247" name="正方形/長方形 246"/>
                      <p:cNvSpPr/>
                      <p:nvPr/>
                    </p:nvSpPr>
                    <p:spPr>
                      <a:xfrm flipH="1">
                        <a:off x="1555501" y="3543052"/>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48" name="正方形/長方形 247"/>
                      <p:cNvSpPr/>
                      <p:nvPr/>
                    </p:nvSpPr>
                    <p:spPr>
                      <a:xfrm flipH="1">
                        <a:off x="2597147" y="3543052"/>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49" name="正方形/長方形 248"/>
                      <p:cNvSpPr/>
                      <p:nvPr/>
                    </p:nvSpPr>
                    <p:spPr>
                      <a:xfrm flipH="1">
                        <a:off x="2076451" y="3543052"/>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50" name="正方形/長方形 249"/>
                      <p:cNvSpPr/>
                      <p:nvPr/>
                    </p:nvSpPr>
                    <p:spPr>
                      <a:xfrm flipH="1">
                        <a:off x="1033496" y="4059519"/>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p>
                    </p:txBody>
                  </p:sp>
                  <p:sp>
                    <p:nvSpPr>
                      <p:cNvPr id="251" name="正方形/長方形 250"/>
                      <p:cNvSpPr/>
                      <p:nvPr/>
                    </p:nvSpPr>
                    <p:spPr>
                      <a:xfrm flipH="1">
                        <a:off x="1555501" y="4059519"/>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52" name="正方形/長方形 251"/>
                      <p:cNvSpPr/>
                      <p:nvPr/>
                    </p:nvSpPr>
                    <p:spPr>
                      <a:xfrm flipH="1">
                        <a:off x="2597147" y="4059519"/>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53" name="正方形/長方形 252"/>
                      <p:cNvSpPr/>
                      <p:nvPr/>
                    </p:nvSpPr>
                    <p:spPr>
                      <a:xfrm flipH="1">
                        <a:off x="2076451" y="4059519"/>
                        <a:ext cx="436282" cy="43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grpSp>
                <p:sp>
                  <p:nvSpPr>
                    <p:cNvPr id="236" name="正方形/長方形 235"/>
                    <p:cNvSpPr/>
                    <p:nvPr/>
                  </p:nvSpPr>
                  <p:spPr>
                    <a:xfrm flipH="1">
                      <a:off x="2894695" y="4411010"/>
                      <a:ext cx="1999933" cy="43628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en-US" altLang="ja-JP" dirty="0">
                          <a:latin typeface="Segoe UI"/>
                          <a:cs typeface="Segoe UI"/>
                        </a:rPr>
                        <a:t>L3 cache 2MB</a:t>
                      </a:r>
                      <a:endParaRPr kumimoji="1" lang="ja-JP" altLang="en-US" dirty="0">
                        <a:latin typeface="Segoe UI"/>
                        <a:cs typeface="Segoe UI"/>
                      </a:endParaRPr>
                    </a:p>
                  </p:txBody>
                </p:sp>
                <p:sp>
                  <p:nvSpPr>
                    <p:cNvPr id="237" name="テキスト ボックス 236"/>
                    <p:cNvSpPr txBox="1"/>
                    <p:nvPr/>
                  </p:nvSpPr>
                  <p:spPr>
                    <a:xfrm>
                      <a:off x="3173951" y="3044251"/>
                      <a:ext cx="1527474" cy="558832"/>
                    </a:xfrm>
                    <a:prstGeom prst="rect">
                      <a:avLst/>
                    </a:prstGeom>
                    <a:noFill/>
                  </p:spPr>
                  <p:txBody>
                    <a:bodyPr wrap="none" rtlCol="0">
                      <a:spAutoFit/>
                    </a:bodyPr>
                    <a:lstStyle/>
                    <a:p>
                      <a:r>
                        <a:rPr lang="en-US" altLang="ja-JP" sz="2400" dirty="0">
                          <a:solidFill>
                            <a:schemeClr val="bg1"/>
                          </a:solidFill>
                          <a:latin typeface="Segoe UI"/>
                          <a:cs typeface="Segoe UI"/>
                        </a:rPr>
                        <a:t>4x4 City</a:t>
                      </a:r>
                      <a:endParaRPr kumimoji="1" lang="ja-JP" altLang="en-US" sz="2400" dirty="0">
                        <a:solidFill>
                          <a:schemeClr val="bg1"/>
                        </a:solidFill>
                        <a:latin typeface="Segoe UI"/>
                        <a:cs typeface="Segoe UI"/>
                      </a:endParaRPr>
                    </a:p>
                  </p:txBody>
                </p:sp>
              </p:grpSp>
              <p:sp>
                <p:nvSpPr>
                  <p:cNvPr id="232" name="正方形/長方形 231"/>
                  <p:cNvSpPr/>
                  <p:nvPr/>
                </p:nvSpPr>
                <p:spPr>
                  <a:xfrm flipH="1">
                    <a:off x="1028043" y="5547951"/>
                    <a:ext cx="2302933" cy="43628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en-US" altLang="ja-JP" dirty="0">
                        <a:latin typeface="Segoe UI"/>
                        <a:cs typeface="Segoe UI"/>
                      </a:rPr>
                      <a:t>DDR4</a:t>
                    </a:r>
                    <a:endParaRPr kumimoji="1" lang="ja-JP" altLang="en-US" dirty="0">
                      <a:latin typeface="Segoe UI"/>
                      <a:cs typeface="Segoe UI"/>
                    </a:endParaRPr>
                  </a:p>
                </p:txBody>
              </p:sp>
              <p:sp>
                <p:nvSpPr>
                  <p:cNvPr id="233" name="正方形/長方形 232"/>
                  <p:cNvSpPr/>
                  <p:nvPr/>
                </p:nvSpPr>
                <p:spPr>
                  <a:xfrm flipH="1">
                    <a:off x="1028043" y="5984233"/>
                    <a:ext cx="2302933" cy="43628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en-US" altLang="ja-JP" dirty="0">
                        <a:latin typeface="Segoe UI"/>
                        <a:cs typeface="Segoe UI"/>
                      </a:rPr>
                      <a:t>DDR4</a:t>
                    </a:r>
                    <a:endParaRPr kumimoji="1" lang="ja-JP" altLang="en-US" dirty="0">
                      <a:latin typeface="Segoe UI"/>
                      <a:cs typeface="Segoe UI"/>
                    </a:endParaRPr>
                  </a:p>
                </p:txBody>
              </p:sp>
            </p:grpSp>
          </p:grpSp>
        </p:grpSp>
      </p:grpSp>
      <p:sp>
        <p:nvSpPr>
          <p:cNvPr id="2" name="タイトル 1"/>
          <p:cNvSpPr>
            <a:spLocks noGrp="1"/>
          </p:cNvSpPr>
          <p:nvPr>
            <p:ph type="title"/>
          </p:nvPr>
        </p:nvSpPr>
        <p:spPr>
          <a:xfrm>
            <a:off x="283696" y="239282"/>
            <a:ext cx="7886700" cy="1325563"/>
          </a:xfrm>
        </p:spPr>
        <p:txBody>
          <a:bodyPr/>
          <a:lstStyle/>
          <a:p>
            <a:r>
              <a:rPr kumimoji="1" lang="en-US" altLang="ja-JP" dirty="0"/>
              <a:t>PEZY-SC –1/2 </a:t>
            </a:r>
            <a:r>
              <a:rPr lang="en-US" altLang="ja-JP" dirty="0"/>
              <a:t>[Torii2015]</a:t>
            </a:r>
            <a:endParaRPr kumimoji="1" lang="ja-JP" altLang="en-US" dirty="0"/>
          </a:p>
        </p:txBody>
      </p:sp>
      <p:sp>
        <p:nvSpPr>
          <p:cNvPr id="7" name="日付プレースホルダー 6"/>
          <p:cNvSpPr>
            <a:spLocks noGrp="1"/>
          </p:cNvSpPr>
          <p:nvPr>
            <p:ph type="dt" sz="half" idx="10"/>
          </p:nvPr>
        </p:nvSpPr>
        <p:spPr/>
        <p:txBody>
          <a:bodyPr/>
          <a:lstStyle/>
          <a:p>
            <a:r>
              <a:rPr kumimoji="1" lang="en-US" altLang="ja-JP"/>
              <a:t>2015/12/26</a:t>
            </a:r>
            <a:endParaRPr kumimoji="1" lang="ja-JP" altLang="en-US"/>
          </a:p>
        </p:txBody>
      </p:sp>
      <p:sp>
        <p:nvSpPr>
          <p:cNvPr id="263" name="スライド番号プレースホルダー 262"/>
          <p:cNvSpPr>
            <a:spLocks noGrp="1"/>
          </p:cNvSpPr>
          <p:nvPr>
            <p:ph type="sldNum" sz="quarter" idx="12"/>
          </p:nvPr>
        </p:nvSpPr>
        <p:spPr/>
        <p:txBody>
          <a:bodyPr/>
          <a:lstStyle/>
          <a:p>
            <a:fld id="{7A51FE13-C250-EC4A-9C47-5983C5998363}" type="slidenum">
              <a:rPr kumimoji="1" lang="ja-JP" altLang="en-US" smtClean="0"/>
              <a:t>15</a:t>
            </a:fld>
            <a:endParaRPr kumimoji="1" lang="ja-JP" altLang="en-US"/>
          </a:p>
        </p:txBody>
      </p:sp>
      <p:grpSp>
        <p:nvGrpSpPr>
          <p:cNvPr id="36" name="図形グループ 35"/>
          <p:cNvGrpSpPr/>
          <p:nvPr/>
        </p:nvGrpSpPr>
        <p:grpSpPr>
          <a:xfrm>
            <a:off x="1943733" y="2186647"/>
            <a:ext cx="2898705" cy="3606800"/>
            <a:chOff x="697151" y="1648898"/>
            <a:chExt cx="2898705" cy="3606800"/>
          </a:xfrm>
        </p:grpSpPr>
        <p:grpSp>
          <p:nvGrpSpPr>
            <p:cNvPr id="260" name="図形グループ 259"/>
            <p:cNvGrpSpPr/>
            <p:nvPr/>
          </p:nvGrpSpPr>
          <p:grpSpPr>
            <a:xfrm>
              <a:off x="1192388" y="1648898"/>
              <a:ext cx="2403468" cy="3606800"/>
              <a:chOff x="2338736" y="1981199"/>
              <a:chExt cx="2403468" cy="3606800"/>
            </a:xfrm>
          </p:grpSpPr>
          <p:sp>
            <p:nvSpPr>
              <p:cNvPr id="27" name="角丸四角形 26"/>
              <p:cNvSpPr/>
              <p:nvPr/>
            </p:nvSpPr>
            <p:spPr>
              <a:xfrm>
                <a:off x="2338736" y="1981199"/>
                <a:ext cx="2403468" cy="3606800"/>
              </a:xfrm>
              <a:prstGeom prst="roundRect">
                <a:avLst>
                  <a:gd name="adj" fmla="val 8917"/>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nvGrpSpPr>
              <p:cNvPr id="10" name="図形グループ 9"/>
              <p:cNvGrpSpPr/>
              <p:nvPr/>
            </p:nvGrpSpPr>
            <p:grpSpPr>
              <a:xfrm>
                <a:off x="2610451" y="2273300"/>
                <a:ext cx="1860038" cy="3022599"/>
                <a:chOff x="3169162" y="1363134"/>
                <a:chExt cx="1860038" cy="3022599"/>
              </a:xfrm>
            </p:grpSpPr>
            <p:sp>
              <p:nvSpPr>
                <p:cNvPr id="259" name="正方形/長方形 258"/>
                <p:cNvSpPr/>
                <p:nvPr/>
              </p:nvSpPr>
              <p:spPr>
                <a:xfrm flipH="1">
                  <a:off x="3169162" y="1363134"/>
                  <a:ext cx="1860038" cy="302259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b"/>
                <a:lstStyle/>
                <a:p>
                  <a:pPr algn="ctr"/>
                  <a:r>
                    <a:rPr kumimoji="1" lang="en-US" altLang="ja-JP" dirty="0"/>
                    <a:t>City</a:t>
                  </a:r>
                  <a:endParaRPr kumimoji="1" lang="ja-JP" altLang="en-US" dirty="0"/>
                </a:p>
              </p:txBody>
            </p:sp>
            <p:sp>
              <p:nvSpPr>
                <p:cNvPr id="115" name="正方形/長方形 114"/>
                <p:cNvSpPr/>
                <p:nvPr/>
              </p:nvSpPr>
              <p:spPr>
                <a:xfrm flipH="1">
                  <a:off x="3301983" y="1504610"/>
                  <a:ext cx="1594397" cy="37977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ja-JP" dirty="0"/>
                    <a:t>SFU</a:t>
                  </a:r>
                  <a:endParaRPr kumimoji="1" lang="ja-JP" altLang="en-US" dirty="0"/>
                </a:p>
              </p:txBody>
            </p:sp>
            <p:grpSp>
              <p:nvGrpSpPr>
                <p:cNvPr id="3" name="図形グループ 2"/>
                <p:cNvGrpSpPr/>
                <p:nvPr/>
              </p:nvGrpSpPr>
              <p:grpSpPr>
                <a:xfrm>
                  <a:off x="3301461" y="2012557"/>
                  <a:ext cx="1595441" cy="1582305"/>
                  <a:chOff x="349336" y="2897064"/>
                  <a:chExt cx="1595441" cy="1582305"/>
                </a:xfrm>
              </p:grpSpPr>
              <p:sp>
                <p:nvSpPr>
                  <p:cNvPr id="110" name="正方形/長方形 109"/>
                  <p:cNvSpPr/>
                  <p:nvPr/>
                </p:nvSpPr>
                <p:spPr>
                  <a:xfrm flipH="1">
                    <a:off x="349336" y="2897064"/>
                    <a:ext cx="763971" cy="75955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112" name="正方形/長方形 111"/>
                  <p:cNvSpPr/>
                  <p:nvPr/>
                </p:nvSpPr>
                <p:spPr>
                  <a:xfrm flipH="1">
                    <a:off x="1179762" y="2897064"/>
                    <a:ext cx="763971" cy="75955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113" name="正方形/長方形 112"/>
                  <p:cNvSpPr/>
                  <p:nvPr/>
                </p:nvSpPr>
                <p:spPr>
                  <a:xfrm flipH="1">
                    <a:off x="349336" y="3719813"/>
                    <a:ext cx="763971" cy="75955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114" name="正方形/長方形 113"/>
                  <p:cNvSpPr/>
                  <p:nvPr/>
                </p:nvSpPr>
                <p:spPr>
                  <a:xfrm flipH="1">
                    <a:off x="1180806" y="3719813"/>
                    <a:ext cx="763971" cy="75955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grpSp>
            <p:sp>
              <p:nvSpPr>
                <p:cNvPr id="116" name="テキスト ボックス 115"/>
                <p:cNvSpPr txBox="1"/>
                <p:nvPr/>
              </p:nvSpPr>
              <p:spPr>
                <a:xfrm>
                  <a:off x="3271370" y="2604473"/>
                  <a:ext cx="1655622" cy="461665"/>
                </a:xfrm>
                <a:prstGeom prst="rect">
                  <a:avLst/>
                </a:prstGeom>
                <a:noFill/>
              </p:spPr>
              <p:txBody>
                <a:bodyPr wrap="none" rtlCol="0">
                  <a:spAutoFit/>
                </a:bodyPr>
                <a:lstStyle/>
                <a:p>
                  <a:r>
                    <a:rPr lang="en-US" altLang="ja-JP" sz="2400" dirty="0">
                      <a:solidFill>
                        <a:schemeClr val="bg1"/>
                      </a:solidFill>
                      <a:latin typeface="Segoe UI"/>
                      <a:cs typeface="Segoe UI"/>
                    </a:rPr>
                    <a:t>2x2 Village</a:t>
                  </a:r>
                  <a:endParaRPr kumimoji="1" lang="ja-JP" altLang="en-US" sz="2400" dirty="0">
                    <a:solidFill>
                      <a:schemeClr val="bg1"/>
                    </a:solidFill>
                    <a:latin typeface="Segoe UI"/>
                    <a:cs typeface="Segoe UI"/>
                  </a:endParaRPr>
                </a:p>
              </p:txBody>
            </p:sp>
            <p:sp>
              <p:nvSpPr>
                <p:cNvPr id="117" name="正方形/長方形 116"/>
                <p:cNvSpPr/>
                <p:nvPr/>
              </p:nvSpPr>
              <p:spPr>
                <a:xfrm flipH="1">
                  <a:off x="3301983" y="3719813"/>
                  <a:ext cx="1594397" cy="34781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en-US" altLang="ja-JP" sz="1400" dirty="0">
                      <a:latin typeface="Segoe UI"/>
                      <a:cs typeface="Segoe UI"/>
                    </a:rPr>
                    <a:t>L2 D cache 64KB</a:t>
                  </a:r>
                  <a:endParaRPr kumimoji="1" lang="ja-JP" altLang="en-US" sz="1400" dirty="0">
                    <a:latin typeface="Segoe UI"/>
                    <a:cs typeface="Segoe UI"/>
                  </a:endParaRPr>
                </a:p>
              </p:txBody>
            </p:sp>
          </p:grpSp>
        </p:grpSp>
        <p:cxnSp>
          <p:nvCxnSpPr>
            <p:cNvPr id="268" name="直線コネクタ 267"/>
            <p:cNvCxnSpPr/>
            <p:nvPr/>
          </p:nvCxnSpPr>
          <p:spPr>
            <a:xfrm flipV="1">
              <a:off x="697151" y="1828800"/>
              <a:ext cx="495237" cy="1067533"/>
            </a:xfrm>
            <a:prstGeom prst="line">
              <a:avLst/>
            </a:prstGeom>
            <a:ln w="38100" cmpd="sng"/>
          </p:spPr>
          <p:style>
            <a:lnRef idx="1">
              <a:schemeClr val="dk1"/>
            </a:lnRef>
            <a:fillRef idx="0">
              <a:schemeClr val="dk1"/>
            </a:fillRef>
            <a:effectRef idx="0">
              <a:schemeClr val="dk1"/>
            </a:effectRef>
            <a:fontRef idx="minor">
              <a:schemeClr val="tx1"/>
            </a:fontRef>
          </p:style>
        </p:cxnSp>
        <p:cxnSp>
          <p:nvCxnSpPr>
            <p:cNvPr id="149" name="直線コネクタ 148"/>
            <p:cNvCxnSpPr/>
            <p:nvPr/>
          </p:nvCxnSpPr>
          <p:spPr>
            <a:xfrm>
              <a:off x="697151" y="3244148"/>
              <a:ext cx="495237" cy="1861252"/>
            </a:xfrm>
            <a:prstGeom prst="line">
              <a:avLst/>
            </a:prstGeom>
            <a:ln w="38100" cmpd="sng"/>
          </p:spPr>
          <p:style>
            <a:lnRef idx="1">
              <a:schemeClr val="dk1"/>
            </a:lnRef>
            <a:fillRef idx="0">
              <a:schemeClr val="dk1"/>
            </a:fillRef>
            <a:effectRef idx="0">
              <a:schemeClr val="dk1"/>
            </a:effectRef>
            <a:fontRef idx="minor">
              <a:schemeClr val="tx1"/>
            </a:fontRef>
          </p:style>
        </p:cxnSp>
      </p:grpSp>
      <p:grpSp>
        <p:nvGrpSpPr>
          <p:cNvPr id="287" name="図形グループ 286"/>
          <p:cNvGrpSpPr/>
          <p:nvPr/>
        </p:nvGrpSpPr>
        <p:grpSpPr>
          <a:xfrm>
            <a:off x="4415744" y="2186647"/>
            <a:ext cx="3367870" cy="3606800"/>
            <a:chOff x="3169162" y="1648898"/>
            <a:chExt cx="3367870" cy="3606800"/>
          </a:xfrm>
        </p:grpSpPr>
        <p:sp>
          <p:nvSpPr>
            <p:cNvPr id="145" name="角丸四角形 144"/>
            <p:cNvSpPr/>
            <p:nvPr/>
          </p:nvSpPr>
          <p:spPr>
            <a:xfrm>
              <a:off x="3910935" y="1648898"/>
              <a:ext cx="2626097" cy="3606800"/>
            </a:xfrm>
            <a:prstGeom prst="roundRect">
              <a:avLst>
                <a:gd name="adj" fmla="val 6983"/>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nvGrpSpPr>
            <p:cNvPr id="266" name="図形グループ 265"/>
            <p:cNvGrpSpPr/>
            <p:nvPr/>
          </p:nvGrpSpPr>
          <p:grpSpPr>
            <a:xfrm>
              <a:off x="4142920" y="1940999"/>
              <a:ext cx="2162126" cy="3022599"/>
              <a:chOff x="4087748" y="1940999"/>
              <a:chExt cx="2162126" cy="3022599"/>
            </a:xfrm>
          </p:grpSpPr>
          <p:sp>
            <p:nvSpPr>
              <p:cNvPr id="123" name="正方形/長方形 122"/>
              <p:cNvSpPr/>
              <p:nvPr/>
            </p:nvSpPr>
            <p:spPr>
              <a:xfrm flipH="1">
                <a:off x="4087748" y="1940999"/>
                <a:ext cx="2162126" cy="302259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b"/>
              <a:lstStyle/>
              <a:p>
                <a:pPr algn="ctr"/>
                <a:r>
                  <a:rPr kumimoji="1" lang="en-US" altLang="ja-JP" dirty="0"/>
                  <a:t>Village</a:t>
                </a:r>
                <a:endParaRPr kumimoji="1" lang="ja-JP" altLang="en-US" dirty="0"/>
              </a:p>
            </p:txBody>
          </p:sp>
          <p:grpSp>
            <p:nvGrpSpPr>
              <p:cNvPr id="262" name="図形グループ 261"/>
              <p:cNvGrpSpPr/>
              <p:nvPr/>
            </p:nvGrpSpPr>
            <p:grpSpPr>
              <a:xfrm>
                <a:off x="4226489" y="2131062"/>
                <a:ext cx="1868966" cy="2341680"/>
                <a:chOff x="4885764" y="1725948"/>
                <a:chExt cx="1868966" cy="2341680"/>
              </a:xfrm>
            </p:grpSpPr>
            <p:grpSp>
              <p:nvGrpSpPr>
                <p:cNvPr id="261" name="図形グループ 260"/>
                <p:cNvGrpSpPr/>
                <p:nvPr/>
              </p:nvGrpSpPr>
              <p:grpSpPr>
                <a:xfrm>
                  <a:off x="4885764" y="1725948"/>
                  <a:ext cx="880652" cy="2341680"/>
                  <a:chOff x="4885764" y="1718236"/>
                  <a:chExt cx="880652" cy="2341680"/>
                </a:xfrm>
              </p:grpSpPr>
              <p:sp>
                <p:nvSpPr>
                  <p:cNvPr id="131" name="正方形/長方形 130"/>
                  <p:cNvSpPr/>
                  <p:nvPr/>
                </p:nvSpPr>
                <p:spPr>
                  <a:xfrm flipH="1">
                    <a:off x="4885764" y="1718236"/>
                    <a:ext cx="880652" cy="2341680"/>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dirty="0">
                      <a:solidFill>
                        <a:schemeClr val="accent5">
                          <a:lumMod val="20000"/>
                          <a:lumOff val="80000"/>
                        </a:schemeClr>
                      </a:solidFill>
                      <a:latin typeface="Segoe UI"/>
                      <a:cs typeface="Segoe UI"/>
                    </a:endParaRPr>
                  </a:p>
                </p:txBody>
              </p:sp>
              <p:sp>
                <p:nvSpPr>
                  <p:cNvPr id="126" name="正方形/長方形 125"/>
                  <p:cNvSpPr/>
                  <p:nvPr/>
                </p:nvSpPr>
                <p:spPr>
                  <a:xfrm flipH="1">
                    <a:off x="5026178" y="1851754"/>
                    <a:ext cx="599825" cy="569713"/>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en-US" altLang="ja-JP" dirty="0">
                        <a:latin typeface="Segoe UI"/>
                        <a:cs typeface="Segoe UI"/>
                      </a:rPr>
                      <a:t>PE</a:t>
                    </a:r>
                    <a:endParaRPr kumimoji="1" lang="ja-JP" altLang="en-US" dirty="0">
                      <a:latin typeface="Segoe UI"/>
                      <a:cs typeface="Segoe UI"/>
                    </a:endParaRPr>
                  </a:p>
                </p:txBody>
              </p:sp>
              <p:sp>
                <p:nvSpPr>
                  <p:cNvPr id="127" name="正方形/長方形 126"/>
                  <p:cNvSpPr/>
                  <p:nvPr/>
                </p:nvSpPr>
                <p:spPr>
                  <a:xfrm flipH="1">
                    <a:off x="5026178" y="2560221"/>
                    <a:ext cx="599825" cy="569713"/>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en-US" altLang="ja-JP" dirty="0">
                        <a:latin typeface="Segoe UI"/>
                        <a:cs typeface="Segoe UI"/>
                      </a:rPr>
                      <a:t>PE</a:t>
                    </a:r>
                    <a:endParaRPr kumimoji="1" lang="ja-JP" altLang="en-US" dirty="0">
                      <a:latin typeface="Segoe UI"/>
                      <a:cs typeface="Segoe UI"/>
                    </a:endParaRPr>
                  </a:p>
                </p:txBody>
              </p:sp>
              <p:sp>
                <p:nvSpPr>
                  <p:cNvPr id="133" name="正方形/長方形 132"/>
                  <p:cNvSpPr/>
                  <p:nvPr/>
                </p:nvSpPr>
                <p:spPr>
                  <a:xfrm flipH="1">
                    <a:off x="5026178" y="3354808"/>
                    <a:ext cx="599825" cy="569713"/>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sz="1300" dirty="0">
                        <a:latin typeface="Segoe UI"/>
                        <a:cs typeface="Segoe UI"/>
                      </a:rPr>
                      <a:t>L1 D cache</a:t>
                    </a:r>
                  </a:p>
                  <a:p>
                    <a:pPr algn="ctr"/>
                    <a:r>
                      <a:rPr lang="en-US" altLang="ja-JP" sz="1300" dirty="0">
                        <a:latin typeface="Segoe UI"/>
                        <a:cs typeface="Segoe UI"/>
                      </a:rPr>
                      <a:t>2KB</a:t>
                    </a:r>
                    <a:endParaRPr kumimoji="1" lang="ja-JP" altLang="en-US" sz="1300" dirty="0">
                      <a:latin typeface="Segoe UI"/>
                      <a:cs typeface="Segoe UI"/>
                    </a:endParaRPr>
                  </a:p>
                </p:txBody>
              </p:sp>
            </p:grpSp>
            <p:grpSp>
              <p:nvGrpSpPr>
                <p:cNvPr id="135" name="図形グループ 134"/>
                <p:cNvGrpSpPr/>
                <p:nvPr/>
              </p:nvGrpSpPr>
              <p:grpSpPr>
                <a:xfrm>
                  <a:off x="5874078" y="1725948"/>
                  <a:ext cx="880652" cy="2341680"/>
                  <a:chOff x="4885764" y="1718236"/>
                  <a:chExt cx="880652" cy="2341680"/>
                </a:xfrm>
              </p:grpSpPr>
              <p:sp>
                <p:nvSpPr>
                  <p:cNvPr id="136" name="正方形/長方形 135"/>
                  <p:cNvSpPr/>
                  <p:nvPr/>
                </p:nvSpPr>
                <p:spPr>
                  <a:xfrm flipH="1">
                    <a:off x="4885764" y="1718236"/>
                    <a:ext cx="880652" cy="2341680"/>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dirty="0">
                      <a:solidFill>
                        <a:schemeClr val="accent5">
                          <a:lumMod val="20000"/>
                          <a:lumOff val="80000"/>
                        </a:schemeClr>
                      </a:solidFill>
                      <a:latin typeface="Segoe UI"/>
                      <a:cs typeface="Segoe UI"/>
                    </a:endParaRPr>
                  </a:p>
                </p:txBody>
              </p:sp>
              <p:sp>
                <p:nvSpPr>
                  <p:cNvPr id="137" name="正方形/長方形 136"/>
                  <p:cNvSpPr/>
                  <p:nvPr/>
                </p:nvSpPr>
                <p:spPr>
                  <a:xfrm flipH="1">
                    <a:off x="5026178" y="1851754"/>
                    <a:ext cx="599825" cy="569713"/>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en-US" altLang="ja-JP" dirty="0">
                        <a:latin typeface="Segoe UI"/>
                        <a:cs typeface="Segoe UI"/>
                      </a:rPr>
                      <a:t>PE</a:t>
                    </a:r>
                    <a:endParaRPr kumimoji="1" lang="ja-JP" altLang="en-US" dirty="0">
                      <a:latin typeface="Segoe UI"/>
                      <a:cs typeface="Segoe UI"/>
                    </a:endParaRPr>
                  </a:p>
                </p:txBody>
              </p:sp>
              <p:sp>
                <p:nvSpPr>
                  <p:cNvPr id="138" name="正方形/長方形 137"/>
                  <p:cNvSpPr/>
                  <p:nvPr/>
                </p:nvSpPr>
                <p:spPr>
                  <a:xfrm flipH="1">
                    <a:off x="5026178" y="2560221"/>
                    <a:ext cx="599825" cy="569713"/>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en-US" altLang="ja-JP" dirty="0">
                        <a:latin typeface="Segoe UI"/>
                        <a:cs typeface="Segoe UI"/>
                      </a:rPr>
                      <a:t>PE</a:t>
                    </a:r>
                    <a:endParaRPr kumimoji="1" lang="ja-JP" altLang="en-US" dirty="0">
                      <a:latin typeface="Segoe UI"/>
                      <a:cs typeface="Segoe UI"/>
                    </a:endParaRPr>
                  </a:p>
                </p:txBody>
              </p:sp>
              <p:sp>
                <p:nvSpPr>
                  <p:cNvPr id="139" name="正方形/長方形 138"/>
                  <p:cNvSpPr/>
                  <p:nvPr/>
                </p:nvSpPr>
                <p:spPr>
                  <a:xfrm flipH="1">
                    <a:off x="5026178" y="3354808"/>
                    <a:ext cx="599825" cy="569713"/>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sz="1300" dirty="0">
                        <a:latin typeface="Segoe UI"/>
                        <a:cs typeface="Segoe UI"/>
                      </a:rPr>
                      <a:t>L1 D cache</a:t>
                    </a:r>
                  </a:p>
                  <a:p>
                    <a:pPr algn="ctr"/>
                    <a:r>
                      <a:rPr lang="en-US" altLang="ja-JP" sz="1300" dirty="0">
                        <a:latin typeface="Segoe UI"/>
                        <a:cs typeface="Segoe UI"/>
                      </a:rPr>
                      <a:t>2KB</a:t>
                    </a:r>
                    <a:endParaRPr kumimoji="1" lang="ja-JP" altLang="en-US" sz="1300" dirty="0">
                      <a:latin typeface="Segoe UI"/>
                      <a:cs typeface="Segoe UI"/>
                    </a:endParaRPr>
                  </a:p>
                </p:txBody>
              </p:sp>
            </p:grpSp>
          </p:grpSp>
        </p:grpSp>
        <p:cxnSp>
          <p:nvCxnSpPr>
            <p:cNvPr id="155" name="直線コネクタ 154"/>
            <p:cNvCxnSpPr/>
            <p:nvPr/>
          </p:nvCxnSpPr>
          <p:spPr>
            <a:xfrm flipV="1">
              <a:off x="3169162" y="1757680"/>
              <a:ext cx="762927" cy="858562"/>
            </a:xfrm>
            <a:prstGeom prst="line">
              <a:avLst/>
            </a:prstGeom>
            <a:ln w="38100" cmpd="sng"/>
          </p:spPr>
          <p:style>
            <a:lnRef idx="1">
              <a:schemeClr val="dk1"/>
            </a:lnRef>
            <a:fillRef idx="0">
              <a:schemeClr val="dk1"/>
            </a:fillRef>
            <a:effectRef idx="0">
              <a:schemeClr val="dk1"/>
            </a:effectRef>
            <a:fontRef idx="minor">
              <a:schemeClr val="tx1"/>
            </a:fontRef>
          </p:style>
        </p:cxnSp>
        <p:cxnSp>
          <p:nvCxnSpPr>
            <p:cNvPr id="158" name="直線コネクタ 157"/>
            <p:cNvCxnSpPr/>
            <p:nvPr/>
          </p:nvCxnSpPr>
          <p:spPr>
            <a:xfrm>
              <a:off x="3191843" y="3349979"/>
              <a:ext cx="719092" cy="1755421"/>
            </a:xfrm>
            <a:prstGeom prst="line">
              <a:avLst/>
            </a:prstGeom>
            <a:ln w="38100" cmpd="sng"/>
          </p:spPr>
          <p:style>
            <a:lnRef idx="1">
              <a:schemeClr val="dk1"/>
            </a:lnRef>
            <a:fillRef idx="0">
              <a:schemeClr val="dk1"/>
            </a:fillRef>
            <a:effectRef idx="0">
              <a:schemeClr val="dk1"/>
            </a:effectRef>
            <a:fontRef idx="minor">
              <a:schemeClr val="tx1"/>
            </a:fontRef>
          </p:style>
        </p:cxnSp>
      </p:grpSp>
      <p:sp>
        <p:nvSpPr>
          <p:cNvPr id="40" name="テキスト ボックス 39"/>
          <p:cNvSpPr txBox="1"/>
          <p:nvPr/>
        </p:nvSpPr>
        <p:spPr>
          <a:xfrm>
            <a:off x="792460" y="1091928"/>
            <a:ext cx="5926238" cy="707886"/>
          </a:xfrm>
          <a:prstGeom prst="rect">
            <a:avLst/>
          </a:prstGeom>
          <a:noFill/>
        </p:spPr>
        <p:txBody>
          <a:bodyPr wrap="none" rtlCol="0">
            <a:spAutoFit/>
          </a:bodyPr>
          <a:lstStyle/>
          <a:p>
            <a:r>
              <a:rPr lang="en-US" altLang="ja-JP" sz="2000" dirty="0">
                <a:latin typeface="Segoe UI"/>
                <a:cs typeface="Segoe UI"/>
              </a:rPr>
              <a:t>3</a:t>
            </a:r>
            <a:r>
              <a:rPr lang="ja-JP" altLang="en-US" sz="2000" dirty="0">
                <a:latin typeface="Segoe UI"/>
                <a:cs typeface="Segoe UI"/>
              </a:rPr>
              <a:t> </a:t>
            </a:r>
            <a:r>
              <a:rPr lang="en-US" altLang="ja-JP" sz="2000" dirty="0" err="1">
                <a:latin typeface="メイリオ"/>
                <a:ea typeface="メイリオ"/>
                <a:cs typeface="メイリオ"/>
              </a:rPr>
              <a:t>hirarchical</a:t>
            </a:r>
            <a:r>
              <a:rPr lang="ja-JP" altLang="en-US" sz="2000" dirty="0">
                <a:latin typeface="メイリオ"/>
                <a:ea typeface="メイリオ"/>
                <a:cs typeface="メイリオ"/>
              </a:rPr>
              <a:t> </a:t>
            </a:r>
            <a:r>
              <a:rPr lang="en-US" altLang="ja-JP" sz="2000" dirty="0">
                <a:latin typeface="Segoe UI"/>
                <a:cs typeface="Segoe UI"/>
              </a:rPr>
              <a:t>MIMD </a:t>
            </a:r>
            <a:r>
              <a:rPr lang="en-US" altLang="ja-JP" sz="2000" dirty="0" err="1">
                <a:latin typeface="Segoe UI"/>
                <a:cs typeface="Segoe UI"/>
              </a:rPr>
              <a:t>manycore</a:t>
            </a:r>
            <a:r>
              <a:rPr lang="en-US" altLang="ja-JP" sz="2000" dirty="0">
                <a:latin typeface="Segoe UI"/>
                <a:cs typeface="Segoe UI"/>
              </a:rPr>
              <a:t>: </a:t>
            </a:r>
          </a:p>
          <a:p>
            <a:r>
              <a:rPr lang="en-US" altLang="ja-JP" sz="2000" dirty="0">
                <a:latin typeface="Segoe UI"/>
                <a:cs typeface="Segoe UI"/>
              </a:rPr>
              <a:t>4PE x 4(Village) x 16(City) x 4(Prefecture) = 1,024PE</a:t>
            </a:r>
          </a:p>
        </p:txBody>
      </p:sp>
    </p:spTree>
    <p:custDataLst>
      <p:tags r:id="rId1"/>
    </p:custDataLst>
    <p:extLst>
      <p:ext uri="{BB962C8B-B14F-4D97-AF65-F5344CB8AC3E}">
        <p14:creationId xmlns:p14="http://schemas.microsoft.com/office/powerpoint/2010/main" val="3716390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ja-JP"/>
              <a:t>CC-NUMA</a:t>
            </a:r>
          </a:p>
        </p:txBody>
      </p:sp>
      <p:sp>
        <p:nvSpPr>
          <p:cNvPr id="20483" name="Rectangle 3"/>
          <p:cNvSpPr>
            <a:spLocks noGrp="1" noChangeArrowheads="1"/>
          </p:cNvSpPr>
          <p:nvPr>
            <p:ph idx="1"/>
          </p:nvPr>
        </p:nvSpPr>
        <p:spPr>
          <a:xfrm>
            <a:off x="457200" y="1341438"/>
            <a:ext cx="8229600" cy="4530725"/>
          </a:xfrm>
        </p:spPr>
        <p:txBody>
          <a:bodyPr>
            <a:normAutofit/>
          </a:bodyPr>
          <a:lstStyle/>
          <a:p>
            <a:pPr eaLnBrk="1" hangingPunct="1"/>
            <a:r>
              <a:rPr lang="en-US" altLang="ja-JP" sz="2600" dirty="0"/>
              <a:t>Directory management mechanism is required for coherent cache.</a:t>
            </a:r>
          </a:p>
          <a:p>
            <a:pPr eaLnBrk="1" hangingPunct="1"/>
            <a:r>
              <a:rPr lang="en-US" altLang="ja-JP" sz="2600" dirty="0"/>
              <a:t>Early CC-NUMAs use hierarchical buses.</a:t>
            </a:r>
          </a:p>
          <a:p>
            <a:pPr eaLnBrk="1" hangingPunct="1"/>
            <a:r>
              <a:rPr lang="en-US" altLang="ja-JP" sz="2600" dirty="0"/>
              <a:t>Complicated hardwired logic</a:t>
            </a:r>
          </a:p>
          <a:p>
            <a:pPr lvl="1" eaLnBrk="1" hangingPunct="1"/>
            <a:r>
              <a:rPr lang="en-US" altLang="ja-JP" sz="2200" dirty="0"/>
              <a:t>Stanford</a:t>
            </a:r>
            <a:r>
              <a:rPr lang="ja-JP" altLang="en-US" sz="2200" dirty="0"/>
              <a:t>　</a:t>
            </a:r>
            <a:r>
              <a:rPr lang="en-US" altLang="ja-JP" sz="2200" dirty="0"/>
              <a:t>DASH</a:t>
            </a:r>
            <a:r>
              <a:rPr lang="ja-JP" altLang="en-US" sz="2200" dirty="0"/>
              <a:t>、</a:t>
            </a:r>
            <a:r>
              <a:rPr lang="en-US" altLang="ja-JP" sz="2200" dirty="0"/>
              <a:t>MIT</a:t>
            </a:r>
            <a:r>
              <a:rPr lang="ja-JP" altLang="en-US" sz="2200" dirty="0"/>
              <a:t>　</a:t>
            </a:r>
            <a:r>
              <a:rPr lang="en-US" altLang="ja-JP" sz="2200" dirty="0"/>
              <a:t>Alewife</a:t>
            </a:r>
            <a:r>
              <a:rPr lang="ja-JP" altLang="en-US" sz="2200" dirty="0"/>
              <a:t>、</a:t>
            </a:r>
            <a:r>
              <a:rPr lang="en-US" altLang="ja-JP" sz="2200" dirty="0"/>
              <a:t>Origin</a:t>
            </a:r>
            <a:r>
              <a:rPr lang="ja-JP" altLang="en-US" sz="2200" dirty="0"/>
              <a:t>、</a:t>
            </a:r>
            <a:r>
              <a:rPr lang="en-US" altLang="ja-JP" sz="2200" dirty="0" err="1"/>
              <a:t>Sinfinity</a:t>
            </a:r>
            <a:r>
              <a:rPr lang="ja-JP" altLang="en-US" sz="2200" dirty="0"/>
              <a:t>　</a:t>
            </a:r>
            <a:r>
              <a:rPr lang="en-US" altLang="ja-JP" sz="2200" dirty="0"/>
              <a:t>NUMA</a:t>
            </a:r>
          </a:p>
          <a:p>
            <a:pPr eaLnBrk="1" hangingPunct="1"/>
            <a:r>
              <a:rPr lang="en-US" altLang="ja-JP" sz="2600" dirty="0"/>
              <a:t>Dedicated management processor</a:t>
            </a:r>
          </a:p>
          <a:p>
            <a:pPr lvl="1" eaLnBrk="1" hangingPunct="1"/>
            <a:r>
              <a:rPr lang="en-US" altLang="ja-JP" sz="2200" dirty="0"/>
              <a:t>Stanford</a:t>
            </a:r>
            <a:r>
              <a:rPr lang="ja-JP" altLang="en-US" sz="2200" dirty="0"/>
              <a:t>　</a:t>
            </a:r>
            <a:r>
              <a:rPr lang="en-US" altLang="ja-JP" sz="2200" dirty="0"/>
              <a:t>FLASH</a:t>
            </a:r>
            <a:r>
              <a:rPr lang="ja-JP" altLang="en-US" sz="2200" dirty="0"/>
              <a:t>（</a:t>
            </a:r>
            <a:r>
              <a:rPr lang="en-US" altLang="ja-JP" sz="2200" dirty="0"/>
              <a:t>MAGIC)</a:t>
            </a:r>
            <a:r>
              <a:rPr lang="ja-JP" altLang="en-US" sz="2200" dirty="0"/>
              <a:t>、</a:t>
            </a:r>
            <a:r>
              <a:rPr lang="en-US" altLang="ja-JP" sz="2200" dirty="0"/>
              <a:t>NUMA-Q(SCLIC)</a:t>
            </a:r>
            <a:r>
              <a:rPr lang="ja-JP" altLang="en-US" sz="2200" dirty="0"/>
              <a:t>、</a:t>
            </a:r>
            <a:r>
              <a:rPr lang="en-US" altLang="ja-JP" sz="2200" dirty="0"/>
              <a:t>JUMP-1(MBP-light)</a:t>
            </a:r>
          </a:p>
          <a:p>
            <a:pPr marL="0" indent="0" eaLnBrk="1" hangingPunct="1">
              <a:buNone/>
            </a:pPr>
            <a:endParaRPr lang="en-US" altLang="ja-JP" sz="2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ja-JP" sz="3800" dirty="0" err="1"/>
              <a:t>Ultramax</a:t>
            </a:r>
            <a:r>
              <a:rPr lang="en-US" altLang="ja-JP" sz="3800" dirty="0"/>
              <a:t> (Sequent Co.</a:t>
            </a:r>
            <a:r>
              <a:rPr lang="ja-JP" altLang="en-US" sz="3800" dirty="0"/>
              <a:t>）</a:t>
            </a:r>
            <a:br>
              <a:rPr lang="ja-JP" altLang="en-US" sz="3800" dirty="0"/>
            </a:br>
            <a:r>
              <a:rPr lang="en-US" altLang="ja-JP" sz="3800" dirty="0"/>
              <a:t>An early CC-NUMA</a:t>
            </a:r>
          </a:p>
        </p:txBody>
      </p:sp>
      <p:sp>
        <p:nvSpPr>
          <p:cNvPr id="21507" name="Oval 25"/>
          <p:cNvSpPr>
            <a:spLocks noChangeArrowheads="1"/>
          </p:cNvSpPr>
          <p:nvPr/>
        </p:nvSpPr>
        <p:spPr bwMode="auto">
          <a:xfrm>
            <a:off x="990600" y="2798763"/>
            <a:ext cx="3429000" cy="1676400"/>
          </a:xfrm>
          <a:prstGeom prst="ellipse">
            <a:avLst/>
          </a:prstGeom>
          <a:solidFill>
            <a:srgbClr val="FFCCFF"/>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endParaRPr lang="ja-JP" altLang="ja-JP" sz="2400">
              <a:latin typeface="Times New Roman" panose="02020603050405020304" pitchFamily="18" charset="0"/>
              <a:ea typeface="ＭＳ Ｐゴシック" panose="020B0600070205080204" pitchFamily="50" charset="-128"/>
            </a:endParaRPr>
          </a:p>
        </p:txBody>
      </p:sp>
      <p:grpSp>
        <p:nvGrpSpPr>
          <p:cNvPr id="21508" name="Group 10"/>
          <p:cNvGrpSpPr>
            <a:grpSpLocks/>
          </p:cNvGrpSpPr>
          <p:nvPr/>
        </p:nvGrpSpPr>
        <p:grpSpPr bwMode="auto">
          <a:xfrm>
            <a:off x="1676400" y="3408363"/>
            <a:ext cx="533400" cy="1447800"/>
            <a:chOff x="624" y="2256"/>
            <a:chExt cx="336" cy="912"/>
          </a:xfrm>
        </p:grpSpPr>
        <p:sp>
          <p:nvSpPr>
            <p:cNvPr id="21536" name="Oval 5"/>
            <p:cNvSpPr>
              <a:spLocks noChangeArrowheads="1"/>
            </p:cNvSpPr>
            <p:nvPr/>
          </p:nvSpPr>
          <p:spPr bwMode="auto">
            <a:xfrm>
              <a:off x="624" y="2880"/>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1537" name="Rectangle 6"/>
            <p:cNvSpPr>
              <a:spLocks noChangeArrowheads="1"/>
            </p:cNvSpPr>
            <p:nvPr/>
          </p:nvSpPr>
          <p:spPr bwMode="auto">
            <a:xfrm>
              <a:off x="624" y="2400"/>
              <a:ext cx="336" cy="288"/>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1538" name="Line 7"/>
            <p:cNvSpPr>
              <a:spLocks noChangeShapeType="1"/>
            </p:cNvSpPr>
            <p:nvPr/>
          </p:nvSpPr>
          <p:spPr bwMode="auto">
            <a:xfrm>
              <a:off x="768" y="2688"/>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39" name="Line 8"/>
            <p:cNvSpPr>
              <a:spLocks noChangeShapeType="1"/>
            </p:cNvSpPr>
            <p:nvPr/>
          </p:nvSpPr>
          <p:spPr bwMode="auto">
            <a:xfrm>
              <a:off x="768" y="2256"/>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1509" name="Line 9"/>
          <p:cNvSpPr>
            <a:spLocks noChangeShapeType="1"/>
          </p:cNvSpPr>
          <p:nvPr/>
        </p:nvSpPr>
        <p:spPr bwMode="auto">
          <a:xfrm>
            <a:off x="1524000" y="3408363"/>
            <a:ext cx="2667000" cy="0"/>
          </a:xfrm>
          <a:prstGeom prst="line">
            <a:avLst/>
          </a:prstGeom>
          <a:noFill/>
          <a:ln w="381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21510" name="Group 11"/>
          <p:cNvGrpSpPr>
            <a:grpSpLocks/>
          </p:cNvGrpSpPr>
          <p:nvPr/>
        </p:nvGrpSpPr>
        <p:grpSpPr bwMode="auto">
          <a:xfrm>
            <a:off x="2286000" y="3408363"/>
            <a:ext cx="533400" cy="1447800"/>
            <a:chOff x="624" y="2256"/>
            <a:chExt cx="336" cy="912"/>
          </a:xfrm>
        </p:grpSpPr>
        <p:sp>
          <p:nvSpPr>
            <p:cNvPr id="21532" name="Oval 12"/>
            <p:cNvSpPr>
              <a:spLocks noChangeArrowheads="1"/>
            </p:cNvSpPr>
            <p:nvPr/>
          </p:nvSpPr>
          <p:spPr bwMode="auto">
            <a:xfrm>
              <a:off x="624" y="2880"/>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1533" name="Rectangle 13"/>
            <p:cNvSpPr>
              <a:spLocks noChangeArrowheads="1"/>
            </p:cNvSpPr>
            <p:nvPr/>
          </p:nvSpPr>
          <p:spPr bwMode="auto">
            <a:xfrm>
              <a:off x="624" y="2400"/>
              <a:ext cx="336" cy="288"/>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1534" name="Line 14"/>
            <p:cNvSpPr>
              <a:spLocks noChangeShapeType="1"/>
            </p:cNvSpPr>
            <p:nvPr/>
          </p:nvSpPr>
          <p:spPr bwMode="auto">
            <a:xfrm>
              <a:off x="768" y="2688"/>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35" name="Line 15"/>
            <p:cNvSpPr>
              <a:spLocks noChangeShapeType="1"/>
            </p:cNvSpPr>
            <p:nvPr/>
          </p:nvSpPr>
          <p:spPr bwMode="auto">
            <a:xfrm>
              <a:off x="768" y="2256"/>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1511" name="Group 16"/>
          <p:cNvGrpSpPr>
            <a:grpSpLocks/>
          </p:cNvGrpSpPr>
          <p:nvPr/>
        </p:nvGrpSpPr>
        <p:grpSpPr bwMode="auto">
          <a:xfrm>
            <a:off x="3276600" y="3408363"/>
            <a:ext cx="533400" cy="1447800"/>
            <a:chOff x="624" y="2256"/>
            <a:chExt cx="336" cy="912"/>
          </a:xfrm>
        </p:grpSpPr>
        <p:sp>
          <p:nvSpPr>
            <p:cNvPr id="21528" name="Oval 17"/>
            <p:cNvSpPr>
              <a:spLocks noChangeArrowheads="1"/>
            </p:cNvSpPr>
            <p:nvPr/>
          </p:nvSpPr>
          <p:spPr bwMode="auto">
            <a:xfrm>
              <a:off x="624" y="2880"/>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1529" name="Rectangle 18"/>
            <p:cNvSpPr>
              <a:spLocks noChangeArrowheads="1"/>
            </p:cNvSpPr>
            <p:nvPr/>
          </p:nvSpPr>
          <p:spPr bwMode="auto">
            <a:xfrm>
              <a:off x="624" y="2400"/>
              <a:ext cx="336" cy="288"/>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1530" name="Line 19"/>
            <p:cNvSpPr>
              <a:spLocks noChangeShapeType="1"/>
            </p:cNvSpPr>
            <p:nvPr/>
          </p:nvSpPr>
          <p:spPr bwMode="auto">
            <a:xfrm>
              <a:off x="768" y="2688"/>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31" name="Line 20"/>
            <p:cNvSpPr>
              <a:spLocks noChangeShapeType="1"/>
            </p:cNvSpPr>
            <p:nvPr/>
          </p:nvSpPr>
          <p:spPr bwMode="auto">
            <a:xfrm>
              <a:off x="768" y="2256"/>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1512" name="Text Box 21"/>
          <p:cNvSpPr txBox="1">
            <a:spLocks noChangeArrowheads="1"/>
          </p:cNvSpPr>
          <p:nvPr/>
        </p:nvSpPr>
        <p:spPr bwMode="auto">
          <a:xfrm>
            <a:off x="2727325" y="4197350"/>
            <a:ext cx="488950"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sz="1200">
                <a:latin typeface="Times New Roman" panose="02020603050405020304" pitchFamily="18" charset="0"/>
                <a:ea typeface="ＭＳ Ｐゴシック" panose="020B0600070205080204" pitchFamily="50" charset="-128"/>
              </a:rPr>
              <a:t>．．．</a:t>
            </a:r>
          </a:p>
        </p:txBody>
      </p:sp>
      <p:sp>
        <p:nvSpPr>
          <p:cNvPr id="21513" name="Line 22"/>
          <p:cNvSpPr>
            <a:spLocks noChangeShapeType="1"/>
          </p:cNvSpPr>
          <p:nvPr/>
        </p:nvSpPr>
        <p:spPr bwMode="auto">
          <a:xfrm>
            <a:off x="3048000" y="2417763"/>
            <a:ext cx="5562600" cy="0"/>
          </a:xfrm>
          <a:prstGeom prst="line">
            <a:avLst/>
          </a:prstGeom>
          <a:noFill/>
          <a:ln w="381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14" name="Rectangle 23"/>
          <p:cNvSpPr>
            <a:spLocks noChangeArrowheads="1"/>
          </p:cNvSpPr>
          <p:nvPr/>
        </p:nvSpPr>
        <p:spPr bwMode="auto">
          <a:xfrm>
            <a:off x="1600200" y="2493963"/>
            <a:ext cx="762000" cy="457200"/>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1515" name="Line 24"/>
          <p:cNvSpPr>
            <a:spLocks noChangeShapeType="1"/>
          </p:cNvSpPr>
          <p:nvPr/>
        </p:nvSpPr>
        <p:spPr bwMode="auto">
          <a:xfrm>
            <a:off x="2057400" y="2951163"/>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16" name="Line 27"/>
          <p:cNvSpPr>
            <a:spLocks noChangeShapeType="1"/>
          </p:cNvSpPr>
          <p:nvPr/>
        </p:nvSpPr>
        <p:spPr bwMode="auto">
          <a:xfrm>
            <a:off x="3657600" y="2417763"/>
            <a:ext cx="0" cy="99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17" name="Oval 28"/>
          <p:cNvSpPr>
            <a:spLocks noChangeArrowheads="1"/>
          </p:cNvSpPr>
          <p:nvPr/>
        </p:nvSpPr>
        <p:spPr bwMode="auto">
          <a:xfrm>
            <a:off x="4876800" y="3179763"/>
            <a:ext cx="1752600" cy="914400"/>
          </a:xfrm>
          <a:prstGeom prst="ellipse">
            <a:avLst/>
          </a:prstGeom>
          <a:solidFill>
            <a:srgbClr val="FFCCFF"/>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1518" name="Oval 29"/>
          <p:cNvSpPr>
            <a:spLocks noChangeArrowheads="1"/>
          </p:cNvSpPr>
          <p:nvPr/>
        </p:nvSpPr>
        <p:spPr bwMode="auto">
          <a:xfrm>
            <a:off x="7086600" y="3179763"/>
            <a:ext cx="1752600" cy="914400"/>
          </a:xfrm>
          <a:prstGeom prst="ellipse">
            <a:avLst/>
          </a:prstGeom>
          <a:solidFill>
            <a:srgbClr val="FFCCFF"/>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1519" name="Text Box 30"/>
          <p:cNvSpPr txBox="1">
            <a:spLocks noChangeArrowheads="1"/>
          </p:cNvSpPr>
          <p:nvPr/>
        </p:nvSpPr>
        <p:spPr bwMode="auto">
          <a:xfrm>
            <a:off x="6461125" y="3968750"/>
            <a:ext cx="488950" cy="274638"/>
          </a:xfrm>
          <a:prstGeom prst="rect">
            <a:avLst/>
          </a:prstGeom>
          <a:noFill/>
          <a:ln>
            <a:noFill/>
          </a:ln>
          <a:extLst>
            <a:ext uri="{909E8E84-426E-40DD-AFC4-6F175D3DCCD1}">
              <a14:hiddenFill xmlns:a14="http://schemas.microsoft.com/office/drawing/2010/main">
                <a:solidFill>
                  <a:srgbClr val="FF5050"/>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sz="1200">
                <a:latin typeface="Times New Roman" panose="02020603050405020304" pitchFamily="18" charset="0"/>
                <a:ea typeface="ＭＳ Ｐゴシック" panose="020B0600070205080204" pitchFamily="50" charset="-128"/>
              </a:rPr>
              <a:t>．．．</a:t>
            </a:r>
          </a:p>
        </p:txBody>
      </p:sp>
      <p:sp>
        <p:nvSpPr>
          <p:cNvPr id="21520" name="Line 31"/>
          <p:cNvSpPr>
            <a:spLocks noChangeShapeType="1"/>
          </p:cNvSpPr>
          <p:nvPr/>
        </p:nvSpPr>
        <p:spPr bwMode="auto">
          <a:xfrm>
            <a:off x="5791200" y="2417763"/>
            <a:ext cx="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21" name="Line 32"/>
          <p:cNvSpPr>
            <a:spLocks noChangeShapeType="1"/>
          </p:cNvSpPr>
          <p:nvPr/>
        </p:nvSpPr>
        <p:spPr bwMode="auto">
          <a:xfrm>
            <a:off x="7924800" y="2417763"/>
            <a:ext cx="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22" name="Text Box 34"/>
          <p:cNvSpPr txBox="1">
            <a:spLocks noChangeArrowheads="1"/>
          </p:cNvSpPr>
          <p:nvPr/>
        </p:nvSpPr>
        <p:spPr bwMode="auto">
          <a:xfrm>
            <a:off x="900113" y="2078038"/>
            <a:ext cx="2120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2400">
                <a:latin typeface="Times New Roman" panose="02020603050405020304" pitchFamily="18" charset="0"/>
                <a:ea typeface="ＭＳ Ｐゴシック" panose="020B0600070205080204" pitchFamily="50" charset="-128"/>
              </a:rPr>
              <a:t>Shared memory</a:t>
            </a:r>
          </a:p>
        </p:txBody>
      </p:sp>
      <p:sp>
        <p:nvSpPr>
          <p:cNvPr id="21523" name="Text Box 36"/>
          <p:cNvSpPr txBox="1">
            <a:spLocks noChangeArrowheads="1"/>
          </p:cNvSpPr>
          <p:nvPr/>
        </p:nvSpPr>
        <p:spPr bwMode="auto">
          <a:xfrm>
            <a:off x="5927725" y="1925638"/>
            <a:ext cx="21875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2400">
                <a:latin typeface="Times New Roman" panose="02020603050405020304" pitchFamily="18" charset="0"/>
                <a:ea typeface="ＭＳ Ｐゴシック" panose="020B0600070205080204" pitchFamily="50" charset="-128"/>
              </a:rPr>
              <a:t>Hierarchical bus</a:t>
            </a:r>
          </a:p>
        </p:txBody>
      </p:sp>
      <p:sp>
        <p:nvSpPr>
          <p:cNvPr id="21524" name="Text Box 38"/>
          <p:cNvSpPr txBox="1">
            <a:spLocks noChangeArrowheads="1"/>
          </p:cNvSpPr>
          <p:nvPr/>
        </p:nvSpPr>
        <p:spPr bwMode="auto">
          <a:xfrm>
            <a:off x="3779838" y="3573463"/>
            <a:ext cx="9445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2400">
                <a:latin typeface="Times New Roman" panose="02020603050405020304" pitchFamily="18" charset="0"/>
                <a:ea typeface="ＭＳ Ｐゴシック" panose="020B0600070205080204" pitchFamily="50" charset="-128"/>
              </a:rPr>
              <a:t>Cache</a:t>
            </a:r>
          </a:p>
        </p:txBody>
      </p:sp>
      <p:sp>
        <p:nvSpPr>
          <p:cNvPr id="21525" name="Text Box 39"/>
          <p:cNvSpPr txBox="1">
            <a:spLocks noChangeArrowheads="1"/>
          </p:cNvSpPr>
          <p:nvPr/>
        </p:nvSpPr>
        <p:spPr bwMode="auto">
          <a:xfrm>
            <a:off x="1812925" y="5299075"/>
            <a:ext cx="7075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2400">
                <a:latin typeface="Times New Roman" panose="02020603050405020304" pitchFamily="18" charset="0"/>
                <a:ea typeface="ＭＳ Ｐゴシック" panose="020B0600070205080204" pitchFamily="50" charset="-128"/>
              </a:rPr>
              <a:t>Hierarchical extension of bus connected multiprocessors</a:t>
            </a:r>
          </a:p>
        </p:txBody>
      </p:sp>
      <p:sp>
        <p:nvSpPr>
          <p:cNvPr id="21526" name="AutoShape 40"/>
          <p:cNvSpPr>
            <a:spLocks noChangeArrowheads="1"/>
          </p:cNvSpPr>
          <p:nvPr/>
        </p:nvSpPr>
        <p:spPr bwMode="auto">
          <a:xfrm>
            <a:off x="3886200" y="5791200"/>
            <a:ext cx="304800" cy="228600"/>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1527" name="Text Box 41"/>
          <p:cNvSpPr txBox="1">
            <a:spLocks noChangeArrowheads="1"/>
          </p:cNvSpPr>
          <p:nvPr/>
        </p:nvSpPr>
        <p:spPr bwMode="auto">
          <a:xfrm>
            <a:off x="1812925" y="6137275"/>
            <a:ext cx="5095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2400">
                <a:latin typeface="Times New Roman" panose="02020603050405020304" pitchFamily="18" charset="0"/>
                <a:ea typeface="ＭＳ Ｐゴシック" panose="020B0600070205080204" pitchFamily="50" charset="-128"/>
              </a:rPr>
              <a:t>Hierarchical bus bottlenecks the system.</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title"/>
          </p:nvPr>
        </p:nvSpPr>
        <p:spPr/>
        <p:txBody>
          <a:bodyPr/>
          <a:lstStyle/>
          <a:p>
            <a:pPr eaLnBrk="1" hangingPunct="1"/>
            <a:r>
              <a:rPr lang="en-US" altLang="ja-JP" sz="3800"/>
              <a:t>Stanford</a:t>
            </a:r>
            <a:r>
              <a:rPr lang="ja-JP" altLang="en-US" sz="3800"/>
              <a:t>　</a:t>
            </a:r>
            <a:r>
              <a:rPr lang="en-US" altLang="ja-JP" sz="3800"/>
              <a:t>DASH</a:t>
            </a:r>
            <a:br>
              <a:rPr lang="en-US" altLang="ja-JP" sz="3800"/>
            </a:br>
            <a:r>
              <a:rPr lang="en-US" altLang="ja-JP" sz="3800"/>
              <a:t>A root of recent CC-NUMAs</a:t>
            </a:r>
          </a:p>
        </p:txBody>
      </p:sp>
      <p:grpSp>
        <p:nvGrpSpPr>
          <p:cNvPr id="22531" name="Group 86"/>
          <p:cNvGrpSpPr>
            <a:grpSpLocks/>
          </p:cNvGrpSpPr>
          <p:nvPr/>
        </p:nvGrpSpPr>
        <p:grpSpPr bwMode="auto">
          <a:xfrm>
            <a:off x="1600200" y="2057400"/>
            <a:ext cx="7162800" cy="3008313"/>
            <a:chOff x="192" y="1271"/>
            <a:chExt cx="4512" cy="1895"/>
          </a:xfrm>
        </p:grpSpPr>
        <p:grpSp>
          <p:nvGrpSpPr>
            <p:cNvPr id="22539" name="Group 51"/>
            <p:cNvGrpSpPr>
              <a:grpSpLocks/>
            </p:cNvGrpSpPr>
            <p:nvPr/>
          </p:nvGrpSpPr>
          <p:grpSpPr bwMode="auto">
            <a:xfrm>
              <a:off x="192" y="1680"/>
              <a:ext cx="1728" cy="1486"/>
              <a:chOff x="576" y="960"/>
              <a:chExt cx="1728" cy="1486"/>
            </a:xfrm>
          </p:grpSpPr>
          <p:sp>
            <p:nvSpPr>
              <p:cNvPr id="22574" name="Oval 2"/>
              <p:cNvSpPr>
                <a:spLocks noChangeArrowheads="1"/>
              </p:cNvSpPr>
              <p:nvPr/>
            </p:nvSpPr>
            <p:spPr bwMode="auto">
              <a:xfrm>
                <a:off x="576" y="1152"/>
                <a:ext cx="1728" cy="1152"/>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grpSp>
            <p:nvGrpSpPr>
              <p:cNvPr id="22575" name="Group 4"/>
              <p:cNvGrpSpPr>
                <a:grpSpLocks/>
              </p:cNvGrpSpPr>
              <p:nvPr/>
            </p:nvGrpSpPr>
            <p:grpSpPr bwMode="auto">
              <a:xfrm flipV="1">
                <a:off x="816" y="1344"/>
                <a:ext cx="288" cy="816"/>
                <a:chOff x="480" y="1248"/>
                <a:chExt cx="288" cy="816"/>
              </a:xfrm>
            </p:grpSpPr>
            <p:sp>
              <p:nvSpPr>
                <p:cNvPr id="22594" name="Oval 5"/>
                <p:cNvSpPr>
                  <a:spLocks noChangeArrowheads="1"/>
                </p:cNvSpPr>
                <p:nvPr/>
              </p:nvSpPr>
              <p:spPr bwMode="auto">
                <a:xfrm>
                  <a:off x="480" y="1248"/>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2595" name="Rectangle 6"/>
                <p:cNvSpPr>
                  <a:spLocks noChangeArrowheads="1"/>
                </p:cNvSpPr>
                <p:nvPr/>
              </p:nvSpPr>
              <p:spPr bwMode="auto">
                <a:xfrm>
                  <a:off x="480" y="1776"/>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2596" name="Line 7"/>
                <p:cNvSpPr>
                  <a:spLocks noChangeShapeType="1"/>
                </p:cNvSpPr>
                <p:nvPr/>
              </p:nvSpPr>
              <p:spPr bwMode="auto">
                <a:xfrm>
                  <a:off x="624" y="1536"/>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2576" name="Group 8"/>
              <p:cNvGrpSpPr>
                <a:grpSpLocks/>
              </p:cNvGrpSpPr>
              <p:nvPr/>
            </p:nvGrpSpPr>
            <p:grpSpPr bwMode="auto">
              <a:xfrm flipV="1">
                <a:off x="1296" y="1344"/>
                <a:ext cx="288" cy="816"/>
                <a:chOff x="480" y="1248"/>
                <a:chExt cx="288" cy="816"/>
              </a:xfrm>
            </p:grpSpPr>
            <p:sp>
              <p:nvSpPr>
                <p:cNvPr id="22591" name="Oval 9"/>
                <p:cNvSpPr>
                  <a:spLocks noChangeArrowheads="1"/>
                </p:cNvSpPr>
                <p:nvPr/>
              </p:nvSpPr>
              <p:spPr bwMode="auto">
                <a:xfrm>
                  <a:off x="480" y="1248"/>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2592" name="Rectangle 10"/>
                <p:cNvSpPr>
                  <a:spLocks noChangeArrowheads="1"/>
                </p:cNvSpPr>
                <p:nvPr/>
              </p:nvSpPr>
              <p:spPr bwMode="auto">
                <a:xfrm>
                  <a:off x="480" y="1776"/>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2593" name="Line 11"/>
                <p:cNvSpPr>
                  <a:spLocks noChangeShapeType="1"/>
                </p:cNvSpPr>
                <p:nvPr/>
              </p:nvSpPr>
              <p:spPr bwMode="auto">
                <a:xfrm>
                  <a:off x="624" y="1536"/>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2577" name="Group 12"/>
              <p:cNvGrpSpPr>
                <a:grpSpLocks/>
              </p:cNvGrpSpPr>
              <p:nvPr/>
            </p:nvGrpSpPr>
            <p:grpSpPr bwMode="auto">
              <a:xfrm flipV="1">
                <a:off x="1776" y="1344"/>
                <a:ext cx="288" cy="816"/>
                <a:chOff x="480" y="1248"/>
                <a:chExt cx="288" cy="816"/>
              </a:xfrm>
            </p:grpSpPr>
            <p:sp>
              <p:nvSpPr>
                <p:cNvPr id="22588" name="Oval 13"/>
                <p:cNvSpPr>
                  <a:spLocks noChangeArrowheads="1"/>
                </p:cNvSpPr>
                <p:nvPr/>
              </p:nvSpPr>
              <p:spPr bwMode="auto">
                <a:xfrm>
                  <a:off x="480" y="1248"/>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2589" name="Rectangle 14"/>
                <p:cNvSpPr>
                  <a:spLocks noChangeArrowheads="1"/>
                </p:cNvSpPr>
                <p:nvPr/>
              </p:nvSpPr>
              <p:spPr bwMode="auto">
                <a:xfrm>
                  <a:off x="480" y="1776"/>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2590" name="Line 15"/>
                <p:cNvSpPr>
                  <a:spLocks noChangeShapeType="1"/>
                </p:cNvSpPr>
                <p:nvPr/>
              </p:nvSpPr>
              <p:spPr bwMode="auto">
                <a:xfrm>
                  <a:off x="624" y="1536"/>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2578" name="Line 16"/>
              <p:cNvSpPr>
                <a:spLocks noChangeShapeType="1"/>
              </p:cNvSpPr>
              <p:nvPr/>
            </p:nvSpPr>
            <p:spPr bwMode="auto">
              <a:xfrm flipV="1">
                <a:off x="960" y="1200"/>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79" name="Line 17"/>
              <p:cNvSpPr>
                <a:spLocks noChangeShapeType="1"/>
              </p:cNvSpPr>
              <p:nvPr/>
            </p:nvSpPr>
            <p:spPr bwMode="auto">
              <a:xfrm>
                <a:off x="960" y="1200"/>
                <a:ext cx="96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80" name="Line 18"/>
              <p:cNvSpPr>
                <a:spLocks noChangeShapeType="1"/>
              </p:cNvSpPr>
              <p:nvPr/>
            </p:nvSpPr>
            <p:spPr bwMode="auto">
              <a:xfrm>
                <a:off x="1920" y="1200"/>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81" name="Line 19"/>
              <p:cNvSpPr>
                <a:spLocks noChangeShapeType="1"/>
              </p:cNvSpPr>
              <p:nvPr/>
            </p:nvSpPr>
            <p:spPr bwMode="auto">
              <a:xfrm>
                <a:off x="1440" y="1200"/>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82" name="Text Box 20"/>
              <p:cNvSpPr txBox="1">
                <a:spLocks noChangeArrowheads="1"/>
              </p:cNvSpPr>
              <p:nvPr/>
            </p:nvSpPr>
            <p:spPr bwMode="auto">
              <a:xfrm>
                <a:off x="1526" y="1745"/>
                <a:ext cx="308" cy="1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sz="1200">
                    <a:latin typeface="Times New Roman" panose="02020603050405020304" pitchFamily="18" charset="0"/>
                    <a:ea typeface="ＭＳ Ｐゴシック" panose="020B0600070205080204" pitchFamily="50" charset="-128"/>
                  </a:rPr>
                  <a:t>．．．</a:t>
                </a:r>
              </a:p>
            </p:txBody>
          </p:sp>
          <p:sp>
            <p:nvSpPr>
              <p:cNvPr id="22583" name="Text Box 21"/>
              <p:cNvSpPr txBox="1">
                <a:spLocks noChangeArrowheads="1"/>
              </p:cNvSpPr>
              <p:nvPr/>
            </p:nvSpPr>
            <p:spPr bwMode="auto">
              <a:xfrm>
                <a:off x="806" y="2231"/>
                <a:ext cx="354" cy="1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sz="1200" b="1">
                    <a:latin typeface="Times New Roman" panose="02020603050405020304" pitchFamily="18" charset="0"/>
                    <a:ea typeface="ＭＳ Ｐゴシック" panose="020B0600070205080204" pitchFamily="50" charset="-128"/>
                  </a:rPr>
                  <a:t>ＰＵ</a:t>
                </a:r>
                <a:r>
                  <a:rPr lang="en-US" altLang="ja-JP" sz="1200" b="1">
                    <a:latin typeface="Times New Roman" panose="02020603050405020304" pitchFamily="18" charset="0"/>
                    <a:ea typeface="ＭＳ Ｐゴシック" panose="020B0600070205080204" pitchFamily="50" charset="-128"/>
                  </a:rPr>
                  <a:t>00</a:t>
                </a:r>
              </a:p>
            </p:txBody>
          </p:sp>
          <p:sp>
            <p:nvSpPr>
              <p:cNvPr id="22584" name="Text Box 22"/>
              <p:cNvSpPr txBox="1">
                <a:spLocks noChangeArrowheads="1"/>
              </p:cNvSpPr>
              <p:nvPr/>
            </p:nvSpPr>
            <p:spPr bwMode="auto">
              <a:xfrm>
                <a:off x="1766" y="2273"/>
                <a:ext cx="390" cy="1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sz="1200" b="1">
                    <a:latin typeface="Times New Roman" panose="02020603050405020304" pitchFamily="18" charset="0"/>
                    <a:ea typeface="ＭＳ Ｐゴシック" panose="020B0600070205080204" pitchFamily="50" charset="-128"/>
                  </a:rPr>
                  <a:t>ＰＵ０３</a:t>
                </a:r>
              </a:p>
            </p:txBody>
          </p:sp>
          <p:sp>
            <p:nvSpPr>
              <p:cNvPr id="22585" name="Line 23"/>
              <p:cNvSpPr>
                <a:spLocks noChangeShapeType="1"/>
              </p:cNvSpPr>
              <p:nvPr/>
            </p:nvSpPr>
            <p:spPr bwMode="auto">
              <a:xfrm flipV="1">
                <a:off x="1440" y="1008"/>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86" name="Rectangle 29"/>
              <p:cNvSpPr>
                <a:spLocks noChangeArrowheads="1"/>
              </p:cNvSpPr>
              <p:nvPr/>
            </p:nvSpPr>
            <p:spPr bwMode="auto">
              <a:xfrm>
                <a:off x="1248" y="960"/>
                <a:ext cx="336" cy="336"/>
              </a:xfrm>
              <a:prstGeom prst="rect">
                <a:avLst/>
              </a:prstGeom>
              <a:solidFill>
                <a:srgbClr val="FF5050"/>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endParaRPr lang="ja-JP" altLang="ja-JP" sz="1200">
                  <a:latin typeface="Times New Roman" panose="02020603050405020304" pitchFamily="18" charset="0"/>
                  <a:ea typeface="ＭＳ Ｐゴシック" panose="020B0600070205080204" pitchFamily="50" charset="-128"/>
                </a:endParaRPr>
              </a:p>
            </p:txBody>
          </p:sp>
          <p:sp>
            <p:nvSpPr>
              <p:cNvPr id="22587" name="Text Box 50"/>
              <p:cNvSpPr txBox="1">
                <a:spLocks noChangeArrowheads="1"/>
              </p:cNvSpPr>
              <p:nvPr/>
            </p:nvSpPr>
            <p:spPr bwMode="auto">
              <a:xfrm>
                <a:off x="1094" y="983"/>
                <a:ext cx="512"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200" b="1">
                    <a:latin typeface="Times New Roman" panose="02020603050405020304" pitchFamily="18" charset="0"/>
                    <a:ea typeface="ＭＳ Ｐゴシック" panose="020B0600070205080204" pitchFamily="50" charset="-128"/>
                  </a:rPr>
                  <a:t>Directory</a:t>
                </a:r>
              </a:p>
              <a:p>
                <a:pPr eaLnBrk="1" hangingPunct="1"/>
                <a:endParaRPr lang="en-US" altLang="ja-JP" sz="1200" b="1">
                  <a:latin typeface="Times New Roman" panose="02020603050405020304" pitchFamily="18" charset="0"/>
                  <a:ea typeface="ＭＳ Ｐゴシック" panose="020B0600070205080204" pitchFamily="50" charset="-128"/>
                </a:endParaRPr>
              </a:p>
            </p:txBody>
          </p:sp>
        </p:grpSp>
        <p:grpSp>
          <p:nvGrpSpPr>
            <p:cNvPr id="22540" name="Group 85"/>
            <p:cNvGrpSpPr>
              <a:grpSpLocks/>
            </p:cNvGrpSpPr>
            <p:nvPr/>
          </p:nvGrpSpPr>
          <p:grpSpPr bwMode="auto">
            <a:xfrm>
              <a:off x="230" y="1271"/>
              <a:ext cx="4474" cy="1705"/>
              <a:chOff x="230" y="1271"/>
              <a:chExt cx="4474" cy="1705"/>
            </a:xfrm>
          </p:grpSpPr>
          <p:sp>
            <p:nvSpPr>
              <p:cNvPr id="22541" name="Line 79"/>
              <p:cNvSpPr>
                <a:spLocks noChangeShapeType="1"/>
              </p:cNvSpPr>
              <p:nvPr/>
            </p:nvSpPr>
            <p:spPr bwMode="auto">
              <a:xfrm>
                <a:off x="2880" y="2832"/>
                <a:ext cx="12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42" name="Line 78"/>
              <p:cNvSpPr>
                <a:spLocks noChangeShapeType="1"/>
              </p:cNvSpPr>
              <p:nvPr/>
            </p:nvSpPr>
            <p:spPr bwMode="auto">
              <a:xfrm>
                <a:off x="2880" y="2400"/>
                <a:ext cx="12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43" name="Line 76"/>
              <p:cNvSpPr>
                <a:spLocks noChangeShapeType="1"/>
              </p:cNvSpPr>
              <p:nvPr/>
            </p:nvSpPr>
            <p:spPr bwMode="auto">
              <a:xfrm>
                <a:off x="2880" y="1536"/>
                <a:ext cx="12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44" name="Line 77"/>
              <p:cNvSpPr>
                <a:spLocks noChangeShapeType="1"/>
              </p:cNvSpPr>
              <p:nvPr/>
            </p:nvSpPr>
            <p:spPr bwMode="auto">
              <a:xfrm>
                <a:off x="2880" y="2016"/>
                <a:ext cx="12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22545" name="Group 57"/>
              <p:cNvGrpSpPr>
                <a:grpSpLocks/>
              </p:cNvGrpSpPr>
              <p:nvPr/>
            </p:nvGrpSpPr>
            <p:grpSpPr bwMode="auto">
              <a:xfrm>
                <a:off x="3024" y="1392"/>
                <a:ext cx="528" cy="1584"/>
                <a:chOff x="2640" y="1392"/>
                <a:chExt cx="528" cy="1584"/>
              </a:xfrm>
            </p:grpSpPr>
            <p:sp>
              <p:nvSpPr>
                <p:cNvPr id="22569" name="Line 56"/>
                <p:cNvSpPr>
                  <a:spLocks noChangeShapeType="1"/>
                </p:cNvSpPr>
                <p:nvPr/>
              </p:nvSpPr>
              <p:spPr bwMode="auto">
                <a:xfrm>
                  <a:off x="2880" y="1728"/>
                  <a:ext cx="0" cy="9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70" name="Oval 52"/>
                <p:cNvSpPr>
                  <a:spLocks noChangeArrowheads="1"/>
                </p:cNvSpPr>
                <p:nvPr/>
              </p:nvSpPr>
              <p:spPr bwMode="auto">
                <a:xfrm>
                  <a:off x="2640" y="1392"/>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2571" name="Oval 53"/>
                <p:cNvSpPr>
                  <a:spLocks noChangeArrowheads="1"/>
                </p:cNvSpPr>
                <p:nvPr/>
              </p:nvSpPr>
              <p:spPr bwMode="auto">
                <a:xfrm>
                  <a:off x="2640" y="1824"/>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2572" name="Oval 54"/>
                <p:cNvSpPr>
                  <a:spLocks noChangeArrowheads="1"/>
                </p:cNvSpPr>
                <p:nvPr/>
              </p:nvSpPr>
              <p:spPr bwMode="auto">
                <a:xfrm>
                  <a:off x="2640" y="2256"/>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2573" name="Oval 55"/>
                <p:cNvSpPr>
                  <a:spLocks noChangeArrowheads="1"/>
                </p:cNvSpPr>
                <p:nvPr/>
              </p:nvSpPr>
              <p:spPr bwMode="auto">
                <a:xfrm>
                  <a:off x="2640" y="2640"/>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grpSp>
          <p:grpSp>
            <p:nvGrpSpPr>
              <p:cNvPr id="22546" name="Group 58"/>
              <p:cNvGrpSpPr>
                <a:grpSpLocks/>
              </p:cNvGrpSpPr>
              <p:nvPr/>
            </p:nvGrpSpPr>
            <p:grpSpPr bwMode="auto">
              <a:xfrm>
                <a:off x="2352" y="1392"/>
                <a:ext cx="528" cy="1584"/>
                <a:chOff x="2640" y="1392"/>
                <a:chExt cx="528" cy="1584"/>
              </a:xfrm>
            </p:grpSpPr>
            <p:sp>
              <p:nvSpPr>
                <p:cNvPr id="22564" name="Line 59"/>
                <p:cNvSpPr>
                  <a:spLocks noChangeShapeType="1"/>
                </p:cNvSpPr>
                <p:nvPr/>
              </p:nvSpPr>
              <p:spPr bwMode="auto">
                <a:xfrm>
                  <a:off x="2880" y="1728"/>
                  <a:ext cx="0" cy="9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65" name="Oval 60"/>
                <p:cNvSpPr>
                  <a:spLocks noChangeArrowheads="1"/>
                </p:cNvSpPr>
                <p:nvPr/>
              </p:nvSpPr>
              <p:spPr bwMode="auto">
                <a:xfrm>
                  <a:off x="2640" y="1392"/>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2566" name="Oval 61"/>
                <p:cNvSpPr>
                  <a:spLocks noChangeArrowheads="1"/>
                </p:cNvSpPr>
                <p:nvPr/>
              </p:nvSpPr>
              <p:spPr bwMode="auto">
                <a:xfrm>
                  <a:off x="2640" y="1824"/>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2567" name="Oval 62"/>
                <p:cNvSpPr>
                  <a:spLocks noChangeArrowheads="1"/>
                </p:cNvSpPr>
                <p:nvPr/>
              </p:nvSpPr>
              <p:spPr bwMode="auto">
                <a:xfrm>
                  <a:off x="2640" y="2256"/>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2568" name="Oval 63"/>
                <p:cNvSpPr>
                  <a:spLocks noChangeArrowheads="1"/>
                </p:cNvSpPr>
                <p:nvPr/>
              </p:nvSpPr>
              <p:spPr bwMode="auto">
                <a:xfrm>
                  <a:off x="2640" y="2640"/>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grpSp>
          <p:grpSp>
            <p:nvGrpSpPr>
              <p:cNvPr id="22547" name="Group 64"/>
              <p:cNvGrpSpPr>
                <a:grpSpLocks/>
              </p:cNvGrpSpPr>
              <p:nvPr/>
            </p:nvGrpSpPr>
            <p:grpSpPr bwMode="auto">
              <a:xfrm>
                <a:off x="4176" y="1392"/>
                <a:ext cx="528" cy="1584"/>
                <a:chOff x="2640" y="1392"/>
                <a:chExt cx="528" cy="1584"/>
              </a:xfrm>
            </p:grpSpPr>
            <p:sp>
              <p:nvSpPr>
                <p:cNvPr id="22559" name="Line 65"/>
                <p:cNvSpPr>
                  <a:spLocks noChangeShapeType="1"/>
                </p:cNvSpPr>
                <p:nvPr/>
              </p:nvSpPr>
              <p:spPr bwMode="auto">
                <a:xfrm>
                  <a:off x="2880" y="1728"/>
                  <a:ext cx="0" cy="9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60" name="Oval 66"/>
                <p:cNvSpPr>
                  <a:spLocks noChangeArrowheads="1"/>
                </p:cNvSpPr>
                <p:nvPr/>
              </p:nvSpPr>
              <p:spPr bwMode="auto">
                <a:xfrm>
                  <a:off x="2640" y="1392"/>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2561" name="Oval 67"/>
                <p:cNvSpPr>
                  <a:spLocks noChangeArrowheads="1"/>
                </p:cNvSpPr>
                <p:nvPr/>
              </p:nvSpPr>
              <p:spPr bwMode="auto">
                <a:xfrm>
                  <a:off x="2640" y="1824"/>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2562" name="Oval 68"/>
                <p:cNvSpPr>
                  <a:spLocks noChangeArrowheads="1"/>
                </p:cNvSpPr>
                <p:nvPr/>
              </p:nvSpPr>
              <p:spPr bwMode="auto">
                <a:xfrm>
                  <a:off x="2640" y="2256"/>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2563" name="Oval 69"/>
                <p:cNvSpPr>
                  <a:spLocks noChangeArrowheads="1"/>
                </p:cNvSpPr>
                <p:nvPr/>
              </p:nvSpPr>
              <p:spPr bwMode="auto">
                <a:xfrm>
                  <a:off x="2640" y="2640"/>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grpSp>
          <p:grpSp>
            <p:nvGrpSpPr>
              <p:cNvPr id="22548" name="Group 70"/>
              <p:cNvGrpSpPr>
                <a:grpSpLocks/>
              </p:cNvGrpSpPr>
              <p:nvPr/>
            </p:nvGrpSpPr>
            <p:grpSpPr bwMode="auto">
              <a:xfrm>
                <a:off x="3600" y="1392"/>
                <a:ext cx="528" cy="1584"/>
                <a:chOff x="2640" y="1392"/>
                <a:chExt cx="528" cy="1584"/>
              </a:xfrm>
            </p:grpSpPr>
            <p:sp>
              <p:nvSpPr>
                <p:cNvPr id="22554" name="Line 71"/>
                <p:cNvSpPr>
                  <a:spLocks noChangeShapeType="1"/>
                </p:cNvSpPr>
                <p:nvPr/>
              </p:nvSpPr>
              <p:spPr bwMode="auto">
                <a:xfrm>
                  <a:off x="2880" y="1728"/>
                  <a:ext cx="0" cy="9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55" name="Oval 72"/>
                <p:cNvSpPr>
                  <a:spLocks noChangeArrowheads="1"/>
                </p:cNvSpPr>
                <p:nvPr/>
              </p:nvSpPr>
              <p:spPr bwMode="auto">
                <a:xfrm>
                  <a:off x="2640" y="1392"/>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2556" name="Oval 73"/>
                <p:cNvSpPr>
                  <a:spLocks noChangeArrowheads="1"/>
                </p:cNvSpPr>
                <p:nvPr/>
              </p:nvSpPr>
              <p:spPr bwMode="auto">
                <a:xfrm>
                  <a:off x="2640" y="1824"/>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2557" name="Oval 74"/>
                <p:cNvSpPr>
                  <a:spLocks noChangeArrowheads="1"/>
                </p:cNvSpPr>
                <p:nvPr/>
              </p:nvSpPr>
              <p:spPr bwMode="auto">
                <a:xfrm>
                  <a:off x="2640" y="2256"/>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2558" name="Oval 75"/>
                <p:cNvSpPr>
                  <a:spLocks noChangeArrowheads="1"/>
                </p:cNvSpPr>
                <p:nvPr/>
              </p:nvSpPr>
              <p:spPr bwMode="auto">
                <a:xfrm>
                  <a:off x="2640" y="2640"/>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grpSp>
          <p:sp>
            <p:nvSpPr>
              <p:cNvPr id="22549" name="Line 80"/>
              <p:cNvSpPr>
                <a:spLocks noChangeShapeType="1"/>
              </p:cNvSpPr>
              <p:nvPr/>
            </p:nvSpPr>
            <p:spPr bwMode="auto">
              <a:xfrm flipV="1">
                <a:off x="1200" y="1488"/>
                <a:ext cx="115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50" name="Line 81"/>
              <p:cNvSpPr>
                <a:spLocks noChangeShapeType="1"/>
              </p:cNvSpPr>
              <p:nvPr/>
            </p:nvSpPr>
            <p:spPr bwMode="auto">
              <a:xfrm flipV="1">
                <a:off x="1920" y="1680"/>
                <a:ext cx="480" cy="72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51" name="Rectangle 82"/>
              <p:cNvSpPr>
                <a:spLocks noChangeArrowheads="1"/>
              </p:cNvSpPr>
              <p:nvPr/>
            </p:nvSpPr>
            <p:spPr bwMode="auto">
              <a:xfrm>
                <a:off x="480" y="1440"/>
                <a:ext cx="336"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2552" name="Line 83"/>
              <p:cNvSpPr>
                <a:spLocks noChangeShapeType="1"/>
              </p:cNvSpPr>
              <p:nvPr/>
            </p:nvSpPr>
            <p:spPr bwMode="auto">
              <a:xfrm>
                <a:off x="672" y="1728"/>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53" name="Text Box 84"/>
              <p:cNvSpPr txBox="1">
                <a:spLocks noChangeArrowheads="1"/>
              </p:cNvSpPr>
              <p:nvPr/>
            </p:nvSpPr>
            <p:spPr bwMode="auto">
              <a:xfrm>
                <a:off x="230" y="1271"/>
                <a:ext cx="752" cy="1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200" b="1">
                    <a:latin typeface="Times New Roman" panose="02020603050405020304" pitchFamily="18" charset="0"/>
                    <a:ea typeface="ＭＳ Ｐゴシック" panose="020B0600070205080204" pitchFamily="50" charset="-128"/>
                  </a:rPr>
                  <a:t>Main</a:t>
                </a:r>
                <a:r>
                  <a:rPr lang="ja-JP" altLang="en-US" sz="1200" b="1">
                    <a:latin typeface="Times New Roman" panose="02020603050405020304" pitchFamily="18" charset="0"/>
                    <a:ea typeface="ＭＳ Ｐゴシック" panose="020B0600070205080204" pitchFamily="50" charset="-128"/>
                  </a:rPr>
                  <a:t>　</a:t>
                </a:r>
                <a:r>
                  <a:rPr lang="en-US" altLang="ja-JP" sz="1200" b="1">
                    <a:latin typeface="Times New Roman" panose="02020603050405020304" pitchFamily="18" charset="0"/>
                    <a:ea typeface="ＭＳ Ｐゴシック" panose="020B0600070205080204" pitchFamily="50" charset="-128"/>
                  </a:rPr>
                  <a:t>Memory</a:t>
                </a:r>
              </a:p>
            </p:txBody>
          </p:sp>
        </p:grpSp>
      </p:grpSp>
      <p:sp>
        <p:nvSpPr>
          <p:cNvPr id="22532" name="Text Box 87"/>
          <p:cNvSpPr txBox="1">
            <a:spLocks noChangeArrowheads="1"/>
          </p:cNvSpPr>
          <p:nvPr/>
        </p:nvSpPr>
        <p:spPr bwMode="auto">
          <a:xfrm>
            <a:off x="1547813" y="5805488"/>
            <a:ext cx="6821487"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2400">
                <a:latin typeface="Times New Roman" panose="02020603050405020304" pitchFamily="18" charset="0"/>
                <a:ea typeface="ＭＳ Ｐゴシック" panose="020B0600070205080204" pitchFamily="50" charset="-128"/>
              </a:rPr>
              <a:t>Directory Coherent control</a:t>
            </a:r>
            <a:r>
              <a:rPr lang="ja-JP" altLang="en-US" sz="2400">
                <a:latin typeface="Times New Roman" panose="02020603050405020304" pitchFamily="18" charset="0"/>
                <a:ea typeface="ＭＳ Ｐゴシック" panose="020B0600070205080204" pitchFamily="50" charset="-128"/>
              </a:rPr>
              <a:t>、</a:t>
            </a:r>
            <a:r>
              <a:rPr lang="en-US" altLang="ja-JP" sz="2400">
                <a:latin typeface="Times New Roman" panose="02020603050405020304" pitchFamily="18" charset="0"/>
                <a:ea typeface="ＭＳ Ｐゴシック" panose="020B0600070205080204" pitchFamily="50" charset="-128"/>
              </a:rPr>
              <a:t>Point-to-Point connection</a:t>
            </a:r>
          </a:p>
          <a:p>
            <a:pPr eaLnBrk="1" hangingPunct="1"/>
            <a:r>
              <a:rPr lang="en-US" altLang="ja-JP" sz="2400">
                <a:latin typeface="Times New Roman" panose="02020603050405020304" pitchFamily="18" charset="0"/>
                <a:ea typeface="ＭＳ Ｐゴシック" panose="020B0600070205080204" pitchFamily="50" charset="-128"/>
              </a:rPr>
              <a:t>Release</a:t>
            </a:r>
            <a:r>
              <a:rPr lang="ja-JP" altLang="en-US" sz="2400">
                <a:latin typeface="Times New Roman" panose="02020603050405020304" pitchFamily="18" charset="0"/>
                <a:ea typeface="ＭＳ Ｐゴシック" panose="020B0600070205080204" pitchFamily="50" charset="-128"/>
              </a:rPr>
              <a:t>　</a:t>
            </a:r>
            <a:r>
              <a:rPr lang="en-US" altLang="ja-JP" sz="2400">
                <a:latin typeface="Times New Roman" panose="02020603050405020304" pitchFamily="18" charset="0"/>
                <a:ea typeface="ＭＳ Ｐゴシック" panose="020B0600070205080204" pitchFamily="50" charset="-128"/>
              </a:rPr>
              <a:t>Consistency</a:t>
            </a:r>
          </a:p>
        </p:txBody>
      </p:sp>
      <p:sp>
        <p:nvSpPr>
          <p:cNvPr id="22533" name="Text Box 88"/>
          <p:cNvSpPr txBox="1">
            <a:spLocks noChangeArrowheads="1"/>
          </p:cNvSpPr>
          <p:nvPr/>
        </p:nvSpPr>
        <p:spPr bwMode="auto">
          <a:xfrm>
            <a:off x="1143000" y="5029200"/>
            <a:ext cx="3095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2400">
                <a:latin typeface="Times New Roman" panose="02020603050405020304" pitchFamily="18" charset="0"/>
                <a:ea typeface="ＭＳ Ｐゴシック" panose="020B0600070205080204" pitchFamily="50" charset="-128"/>
              </a:rPr>
              <a:t>SGI</a:t>
            </a:r>
            <a:r>
              <a:rPr lang="ja-JP" altLang="en-US" sz="2400">
                <a:latin typeface="Times New Roman" panose="02020603050405020304" pitchFamily="18" charset="0"/>
                <a:ea typeface="ＭＳ Ｐゴシック" panose="020B0600070205080204" pitchFamily="50" charset="-128"/>
              </a:rPr>
              <a:t>　</a:t>
            </a:r>
            <a:r>
              <a:rPr lang="en-US" altLang="ja-JP" sz="2400">
                <a:latin typeface="Times New Roman" panose="02020603050405020304" pitchFamily="18" charset="0"/>
                <a:ea typeface="ＭＳ Ｐゴシック" panose="020B0600070205080204" pitchFamily="50" charset="-128"/>
              </a:rPr>
              <a:t>Power</a:t>
            </a:r>
            <a:r>
              <a:rPr lang="ja-JP" altLang="en-US" sz="2400">
                <a:latin typeface="Times New Roman" panose="02020603050405020304" pitchFamily="18" charset="0"/>
                <a:ea typeface="ＭＳ Ｐゴシック" panose="020B0600070205080204" pitchFamily="50" charset="-128"/>
              </a:rPr>
              <a:t>　</a:t>
            </a:r>
            <a:r>
              <a:rPr lang="en-US" altLang="ja-JP" sz="2400">
                <a:latin typeface="Times New Roman" panose="02020603050405020304" pitchFamily="18" charset="0"/>
                <a:ea typeface="ＭＳ Ｐゴシック" panose="020B0600070205080204" pitchFamily="50" charset="-128"/>
              </a:rPr>
              <a:t>Challenge</a:t>
            </a:r>
          </a:p>
        </p:txBody>
      </p:sp>
      <p:sp>
        <p:nvSpPr>
          <p:cNvPr id="22534" name="Rectangle 89"/>
          <p:cNvSpPr>
            <a:spLocks noChangeArrowheads="1"/>
          </p:cNvSpPr>
          <p:nvPr/>
        </p:nvSpPr>
        <p:spPr bwMode="auto">
          <a:xfrm>
            <a:off x="2819400" y="2133600"/>
            <a:ext cx="533400" cy="4572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2535" name="Line 90"/>
          <p:cNvSpPr>
            <a:spLocks noChangeShapeType="1"/>
          </p:cNvSpPr>
          <p:nvPr/>
        </p:nvSpPr>
        <p:spPr bwMode="auto">
          <a:xfrm>
            <a:off x="2971800" y="25908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36" name="Line 91"/>
          <p:cNvSpPr>
            <a:spLocks noChangeShapeType="1"/>
          </p:cNvSpPr>
          <p:nvPr/>
        </p:nvSpPr>
        <p:spPr bwMode="auto">
          <a:xfrm>
            <a:off x="3352800" y="2286000"/>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37" name="Text Box 92"/>
          <p:cNvSpPr txBox="1">
            <a:spLocks noChangeArrowheads="1"/>
          </p:cNvSpPr>
          <p:nvPr/>
        </p:nvSpPr>
        <p:spPr bwMode="auto">
          <a:xfrm>
            <a:off x="2803525" y="1717675"/>
            <a:ext cx="911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2400">
                <a:latin typeface="Times New Roman" panose="02020603050405020304" pitchFamily="18" charset="0"/>
                <a:ea typeface="ＭＳ Ｐゴシック" panose="020B0600070205080204" pitchFamily="50" charset="-128"/>
              </a:rPr>
              <a:t>router</a:t>
            </a:r>
          </a:p>
        </p:txBody>
      </p:sp>
      <p:sp>
        <p:nvSpPr>
          <p:cNvPr id="22538" name="Text Box 93"/>
          <p:cNvSpPr txBox="1">
            <a:spLocks noChangeArrowheads="1"/>
          </p:cNvSpPr>
          <p:nvPr/>
        </p:nvSpPr>
        <p:spPr bwMode="auto">
          <a:xfrm>
            <a:off x="5632450" y="1720850"/>
            <a:ext cx="3346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Arial" panose="020B0604020202020204" pitchFamily="34" charset="0"/>
                <a:ea typeface="ＭＳ Ｐゴシック" panose="020B0600070205080204" pitchFamily="50" charset="-128"/>
              </a:rPr>
              <a:t>2-D mesh with Caltech router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6"/>
          <p:cNvSpPr>
            <a:spLocks noGrp="1" noChangeArrowheads="1"/>
          </p:cNvSpPr>
          <p:nvPr>
            <p:ph type="title"/>
          </p:nvPr>
        </p:nvSpPr>
        <p:spPr>
          <a:xfrm>
            <a:off x="611188" y="333375"/>
            <a:ext cx="7772400" cy="1143000"/>
          </a:xfrm>
        </p:spPr>
        <p:txBody>
          <a:bodyPr/>
          <a:lstStyle/>
          <a:p>
            <a:pPr eaLnBrk="1" hangingPunct="1"/>
            <a:r>
              <a:rPr lang="en-US" altLang="ja-JP"/>
              <a:t>SGI</a:t>
            </a:r>
            <a:r>
              <a:rPr lang="ja-JP" altLang="en-US"/>
              <a:t>　</a:t>
            </a:r>
            <a:r>
              <a:rPr lang="en-US" altLang="ja-JP"/>
              <a:t>Origin</a:t>
            </a:r>
          </a:p>
        </p:txBody>
      </p:sp>
      <p:sp>
        <p:nvSpPr>
          <p:cNvPr id="23555" name="Line 2"/>
          <p:cNvSpPr>
            <a:spLocks noChangeShapeType="1"/>
          </p:cNvSpPr>
          <p:nvPr/>
        </p:nvSpPr>
        <p:spPr bwMode="auto">
          <a:xfrm>
            <a:off x="5638800" y="4535488"/>
            <a:ext cx="2057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556" name="Line 3"/>
          <p:cNvSpPr>
            <a:spLocks noChangeShapeType="1"/>
          </p:cNvSpPr>
          <p:nvPr/>
        </p:nvSpPr>
        <p:spPr bwMode="auto">
          <a:xfrm>
            <a:off x="5638800" y="3849688"/>
            <a:ext cx="2057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557" name="Line 4"/>
          <p:cNvSpPr>
            <a:spLocks noChangeShapeType="1"/>
          </p:cNvSpPr>
          <p:nvPr/>
        </p:nvSpPr>
        <p:spPr bwMode="auto">
          <a:xfrm>
            <a:off x="5638800" y="2478088"/>
            <a:ext cx="2057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558" name="Line 5"/>
          <p:cNvSpPr>
            <a:spLocks noChangeShapeType="1"/>
          </p:cNvSpPr>
          <p:nvPr/>
        </p:nvSpPr>
        <p:spPr bwMode="auto">
          <a:xfrm>
            <a:off x="5638800" y="3240088"/>
            <a:ext cx="2057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559" name="Oval 8"/>
          <p:cNvSpPr>
            <a:spLocks noChangeArrowheads="1"/>
          </p:cNvSpPr>
          <p:nvPr/>
        </p:nvSpPr>
        <p:spPr bwMode="auto">
          <a:xfrm>
            <a:off x="1066800" y="2971800"/>
            <a:ext cx="2743200" cy="1828800"/>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grpSp>
        <p:nvGrpSpPr>
          <p:cNvPr id="23560" name="Group 9"/>
          <p:cNvGrpSpPr>
            <a:grpSpLocks/>
          </p:cNvGrpSpPr>
          <p:nvPr/>
        </p:nvGrpSpPr>
        <p:grpSpPr bwMode="auto">
          <a:xfrm flipV="1">
            <a:off x="1752600" y="3316288"/>
            <a:ext cx="457200" cy="1295400"/>
            <a:chOff x="480" y="1248"/>
            <a:chExt cx="288" cy="816"/>
          </a:xfrm>
        </p:grpSpPr>
        <p:sp>
          <p:nvSpPr>
            <p:cNvPr id="23604" name="Oval 10"/>
            <p:cNvSpPr>
              <a:spLocks noChangeArrowheads="1"/>
            </p:cNvSpPr>
            <p:nvPr/>
          </p:nvSpPr>
          <p:spPr bwMode="auto">
            <a:xfrm>
              <a:off x="480" y="1248"/>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3605" name="Rectangle 11"/>
            <p:cNvSpPr>
              <a:spLocks noChangeArrowheads="1"/>
            </p:cNvSpPr>
            <p:nvPr/>
          </p:nvSpPr>
          <p:spPr bwMode="auto">
            <a:xfrm>
              <a:off x="480" y="1776"/>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3606" name="Line 12"/>
            <p:cNvSpPr>
              <a:spLocks noChangeShapeType="1"/>
            </p:cNvSpPr>
            <p:nvPr/>
          </p:nvSpPr>
          <p:spPr bwMode="auto">
            <a:xfrm>
              <a:off x="624" y="1536"/>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3561" name="Group 13"/>
          <p:cNvGrpSpPr>
            <a:grpSpLocks/>
          </p:cNvGrpSpPr>
          <p:nvPr/>
        </p:nvGrpSpPr>
        <p:grpSpPr bwMode="auto">
          <a:xfrm flipV="1">
            <a:off x="2514600" y="3316288"/>
            <a:ext cx="457200" cy="1295400"/>
            <a:chOff x="480" y="1248"/>
            <a:chExt cx="288" cy="816"/>
          </a:xfrm>
        </p:grpSpPr>
        <p:sp>
          <p:nvSpPr>
            <p:cNvPr id="23601" name="Oval 14"/>
            <p:cNvSpPr>
              <a:spLocks noChangeArrowheads="1"/>
            </p:cNvSpPr>
            <p:nvPr/>
          </p:nvSpPr>
          <p:spPr bwMode="auto">
            <a:xfrm>
              <a:off x="480" y="1248"/>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3602" name="Rectangle 15"/>
            <p:cNvSpPr>
              <a:spLocks noChangeArrowheads="1"/>
            </p:cNvSpPr>
            <p:nvPr/>
          </p:nvSpPr>
          <p:spPr bwMode="auto">
            <a:xfrm>
              <a:off x="480" y="1776"/>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3603" name="Line 16"/>
            <p:cNvSpPr>
              <a:spLocks noChangeShapeType="1"/>
            </p:cNvSpPr>
            <p:nvPr/>
          </p:nvSpPr>
          <p:spPr bwMode="auto">
            <a:xfrm>
              <a:off x="624" y="1536"/>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3562" name="Line 21"/>
          <p:cNvSpPr>
            <a:spLocks noChangeShapeType="1"/>
          </p:cNvSpPr>
          <p:nvPr/>
        </p:nvSpPr>
        <p:spPr bwMode="auto">
          <a:xfrm flipV="1">
            <a:off x="1981200" y="3087688"/>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563" name="Line 24"/>
          <p:cNvSpPr>
            <a:spLocks noChangeShapeType="1"/>
          </p:cNvSpPr>
          <p:nvPr/>
        </p:nvSpPr>
        <p:spPr bwMode="auto">
          <a:xfrm>
            <a:off x="2743200" y="3087688"/>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23564" name="Group 31"/>
          <p:cNvGrpSpPr>
            <a:grpSpLocks/>
          </p:cNvGrpSpPr>
          <p:nvPr/>
        </p:nvGrpSpPr>
        <p:grpSpPr bwMode="auto">
          <a:xfrm>
            <a:off x="5867400" y="2249488"/>
            <a:ext cx="838200" cy="2514600"/>
            <a:chOff x="2640" y="1392"/>
            <a:chExt cx="528" cy="1584"/>
          </a:xfrm>
        </p:grpSpPr>
        <p:sp>
          <p:nvSpPr>
            <p:cNvPr id="23596" name="Line 32"/>
            <p:cNvSpPr>
              <a:spLocks noChangeShapeType="1"/>
            </p:cNvSpPr>
            <p:nvPr/>
          </p:nvSpPr>
          <p:spPr bwMode="auto">
            <a:xfrm>
              <a:off x="2880" y="1728"/>
              <a:ext cx="0" cy="9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597" name="Oval 33"/>
            <p:cNvSpPr>
              <a:spLocks noChangeArrowheads="1"/>
            </p:cNvSpPr>
            <p:nvPr/>
          </p:nvSpPr>
          <p:spPr bwMode="auto">
            <a:xfrm>
              <a:off x="2640" y="1392"/>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3598" name="Oval 34"/>
            <p:cNvSpPr>
              <a:spLocks noChangeArrowheads="1"/>
            </p:cNvSpPr>
            <p:nvPr/>
          </p:nvSpPr>
          <p:spPr bwMode="auto">
            <a:xfrm>
              <a:off x="2640" y="1824"/>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3599" name="Oval 35"/>
            <p:cNvSpPr>
              <a:spLocks noChangeArrowheads="1"/>
            </p:cNvSpPr>
            <p:nvPr/>
          </p:nvSpPr>
          <p:spPr bwMode="auto">
            <a:xfrm>
              <a:off x="2640" y="2256"/>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3600" name="Oval 36"/>
            <p:cNvSpPr>
              <a:spLocks noChangeArrowheads="1"/>
            </p:cNvSpPr>
            <p:nvPr/>
          </p:nvSpPr>
          <p:spPr bwMode="auto">
            <a:xfrm>
              <a:off x="2640" y="2640"/>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grpSp>
      <p:grpSp>
        <p:nvGrpSpPr>
          <p:cNvPr id="23565" name="Group 37"/>
          <p:cNvGrpSpPr>
            <a:grpSpLocks/>
          </p:cNvGrpSpPr>
          <p:nvPr/>
        </p:nvGrpSpPr>
        <p:grpSpPr bwMode="auto">
          <a:xfrm>
            <a:off x="4800600" y="2249488"/>
            <a:ext cx="838200" cy="2514600"/>
            <a:chOff x="2640" y="1392"/>
            <a:chExt cx="528" cy="1584"/>
          </a:xfrm>
        </p:grpSpPr>
        <p:sp>
          <p:nvSpPr>
            <p:cNvPr id="23591" name="Line 38"/>
            <p:cNvSpPr>
              <a:spLocks noChangeShapeType="1"/>
            </p:cNvSpPr>
            <p:nvPr/>
          </p:nvSpPr>
          <p:spPr bwMode="auto">
            <a:xfrm>
              <a:off x="2880" y="1728"/>
              <a:ext cx="0" cy="9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592" name="Oval 39"/>
            <p:cNvSpPr>
              <a:spLocks noChangeArrowheads="1"/>
            </p:cNvSpPr>
            <p:nvPr/>
          </p:nvSpPr>
          <p:spPr bwMode="auto">
            <a:xfrm>
              <a:off x="2640" y="1392"/>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3593" name="Oval 40"/>
            <p:cNvSpPr>
              <a:spLocks noChangeArrowheads="1"/>
            </p:cNvSpPr>
            <p:nvPr/>
          </p:nvSpPr>
          <p:spPr bwMode="auto">
            <a:xfrm>
              <a:off x="2640" y="1824"/>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3594" name="Oval 41"/>
            <p:cNvSpPr>
              <a:spLocks noChangeArrowheads="1"/>
            </p:cNvSpPr>
            <p:nvPr/>
          </p:nvSpPr>
          <p:spPr bwMode="auto">
            <a:xfrm>
              <a:off x="2640" y="2256"/>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3595" name="Oval 42"/>
            <p:cNvSpPr>
              <a:spLocks noChangeArrowheads="1"/>
            </p:cNvSpPr>
            <p:nvPr/>
          </p:nvSpPr>
          <p:spPr bwMode="auto">
            <a:xfrm>
              <a:off x="2640" y="2640"/>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grpSp>
      <p:grpSp>
        <p:nvGrpSpPr>
          <p:cNvPr id="23566" name="Group 43"/>
          <p:cNvGrpSpPr>
            <a:grpSpLocks/>
          </p:cNvGrpSpPr>
          <p:nvPr/>
        </p:nvGrpSpPr>
        <p:grpSpPr bwMode="auto">
          <a:xfrm>
            <a:off x="7696200" y="2249488"/>
            <a:ext cx="838200" cy="2514600"/>
            <a:chOff x="2640" y="1392"/>
            <a:chExt cx="528" cy="1584"/>
          </a:xfrm>
        </p:grpSpPr>
        <p:sp>
          <p:nvSpPr>
            <p:cNvPr id="23586" name="Line 44"/>
            <p:cNvSpPr>
              <a:spLocks noChangeShapeType="1"/>
            </p:cNvSpPr>
            <p:nvPr/>
          </p:nvSpPr>
          <p:spPr bwMode="auto">
            <a:xfrm>
              <a:off x="2880" y="1728"/>
              <a:ext cx="0" cy="9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587" name="Oval 45"/>
            <p:cNvSpPr>
              <a:spLocks noChangeArrowheads="1"/>
            </p:cNvSpPr>
            <p:nvPr/>
          </p:nvSpPr>
          <p:spPr bwMode="auto">
            <a:xfrm>
              <a:off x="2640" y="1392"/>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3588" name="Oval 46"/>
            <p:cNvSpPr>
              <a:spLocks noChangeArrowheads="1"/>
            </p:cNvSpPr>
            <p:nvPr/>
          </p:nvSpPr>
          <p:spPr bwMode="auto">
            <a:xfrm>
              <a:off x="2640" y="1824"/>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3589" name="Oval 47"/>
            <p:cNvSpPr>
              <a:spLocks noChangeArrowheads="1"/>
            </p:cNvSpPr>
            <p:nvPr/>
          </p:nvSpPr>
          <p:spPr bwMode="auto">
            <a:xfrm>
              <a:off x="2640" y="2256"/>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3590" name="Oval 48"/>
            <p:cNvSpPr>
              <a:spLocks noChangeArrowheads="1"/>
            </p:cNvSpPr>
            <p:nvPr/>
          </p:nvSpPr>
          <p:spPr bwMode="auto">
            <a:xfrm>
              <a:off x="2640" y="2640"/>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grpSp>
      <p:grpSp>
        <p:nvGrpSpPr>
          <p:cNvPr id="23567" name="Group 49"/>
          <p:cNvGrpSpPr>
            <a:grpSpLocks/>
          </p:cNvGrpSpPr>
          <p:nvPr/>
        </p:nvGrpSpPr>
        <p:grpSpPr bwMode="auto">
          <a:xfrm>
            <a:off x="6781800" y="2249488"/>
            <a:ext cx="838200" cy="2514600"/>
            <a:chOff x="2640" y="1392"/>
            <a:chExt cx="528" cy="1584"/>
          </a:xfrm>
        </p:grpSpPr>
        <p:sp>
          <p:nvSpPr>
            <p:cNvPr id="23581" name="Line 50"/>
            <p:cNvSpPr>
              <a:spLocks noChangeShapeType="1"/>
            </p:cNvSpPr>
            <p:nvPr/>
          </p:nvSpPr>
          <p:spPr bwMode="auto">
            <a:xfrm>
              <a:off x="2880" y="1728"/>
              <a:ext cx="0" cy="9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582" name="Oval 51"/>
            <p:cNvSpPr>
              <a:spLocks noChangeArrowheads="1"/>
            </p:cNvSpPr>
            <p:nvPr/>
          </p:nvSpPr>
          <p:spPr bwMode="auto">
            <a:xfrm>
              <a:off x="2640" y="1392"/>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3583" name="Oval 52"/>
            <p:cNvSpPr>
              <a:spLocks noChangeArrowheads="1"/>
            </p:cNvSpPr>
            <p:nvPr/>
          </p:nvSpPr>
          <p:spPr bwMode="auto">
            <a:xfrm>
              <a:off x="2640" y="1824"/>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3584" name="Oval 53"/>
            <p:cNvSpPr>
              <a:spLocks noChangeArrowheads="1"/>
            </p:cNvSpPr>
            <p:nvPr/>
          </p:nvSpPr>
          <p:spPr bwMode="auto">
            <a:xfrm>
              <a:off x="2640" y="2256"/>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3585" name="Oval 54"/>
            <p:cNvSpPr>
              <a:spLocks noChangeArrowheads="1"/>
            </p:cNvSpPr>
            <p:nvPr/>
          </p:nvSpPr>
          <p:spPr bwMode="auto">
            <a:xfrm>
              <a:off x="2640" y="2640"/>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grpSp>
      <p:sp>
        <p:nvSpPr>
          <p:cNvPr id="23568" name="Line 55"/>
          <p:cNvSpPr>
            <a:spLocks noChangeShapeType="1"/>
          </p:cNvSpPr>
          <p:nvPr/>
        </p:nvSpPr>
        <p:spPr bwMode="auto">
          <a:xfrm flipV="1">
            <a:off x="2971800" y="2401888"/>
            <a:ext cx="18288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569" name="Rectangle 29"/>
          <p:cNvSpPr>
            <a:spLocks noChangeArrowheads="1"/>
          </p:cNvSpPr>
          <p:nvPr/>
        </p:nvSpPr>
        <p:spPr bwMode="auto">
          <a:xfrm>
            <a:off x="2149475" y="2325688"/>
            <a:ext cx="533400" cy="533400"/>
          </a:xfrm>
          <a:prstGeom prst="rect">
            <a:avLst/>
          </a:prstGeom>
          <a:solidFill>
            <a:srgbClr val="FF5050"/>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endParaRPr lang="ja-JP" altLang="ja-JP" sz="1200">
              <a:latin typeface="Times New Roman" panose="02020603050405020304" pitchFamily="18" charset="0"/>
              <a:ea typeface="ＭＳ Ｐゴシック" panose="020B0600070205080204" pitchFamily="50" charset="-128"/>
            </a:endParaRPr>
          </a:p>
        </p:txBody>
      </p:sp>
      <p:sp>
        <p:nvSpPr>
          <p:cNvPr id="23570" name="Text Box 30"/>
          <p:cNvSpPr txBox="1">
            <a:spLocks noChangeArrowheads="1"/>
          </p:cNvSpPr>
          <p:nvPr/>
        </p:nvSpPr>
        <p:spPr bwMode="auto">
          <a:xfrm>
            <a:off x="2133600" y="2357438"/>
            <a:ext cx="701675" cy="6397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200" b="1">
                <a:latin typeface="Times New Roman" panose="02020603050405020304" pitchFamily="18" charset="0"/>
                <a:ea typeface="ＭＳ Ｐゴシック" panose="020B0600070205080204" pitchFamily="50" charset="-128"/>
              </a:rPr>
              <a:t>Hub</a:t>
            </a:r>
            <a:r>
              <a:rPr lang="ja-JP" altLang="en-US" sz="1200" b="1">
                <a:latin typeface="Times New Roman" panose="02020603050405020304" pitchFamily="18" charset="0"/>
                <a:ea typeface="ＭＳ Ｐゴシック" panose="020B0600070205080204" pitchFamily="50" charset="-128"/>
              </a:rPr>
              <a:t>　</a:t>
            </a:r>
            <a:r>
              <a:rPr lang="en-US" altLang="ja-JP" sz="1200" b="1">
                <a:latin typeface="Times New Roman" panose="02020603050405020304" pitchFamily="18" charset="0"/>
                <a:ea typeface="ＭＳ Ｐゴシック" panose="020B0600070205080204" pitchFamily="50" charset="-128"/>
              </a:rPr>
              <a:t>Chip</a:t>
            </a:r>
          </a:p>
          <a:p>
            <a:pPr eaLnBrk="1" hangingPunct="1"/>
            <a:endParaRPr lang="en-US" altLang="ja-JP" sz="1200" b="1">
              <a:latin typeface="Times New Roman" panose="02020603050405020304" pitchFamily="18" charset="0"/>
              <a:ea typeface="ＭＳ Ｐゴシック" panose="020B0600070205080204" pitchFamily="50" charset="-128"/>
            </a:endParaRPr>
          </a:p>
        </p:txBody>
      </p:sp>
      <p:sp>
        <p:nvSpPr>
          <p:cNvPr id="23571" name="Rectangle 57"/>
          <p:cNvSpPr>
            <a:spLocks noChangeArrowheads="1"/>
          </p:cNvSpPr>
          <p:nvPr/>
        </p:nvSpPr>
        <p:spPr bwMode="auto">
          <a:xfrm>
            <a:off x="1463675" y="2325688"/>
            <a:ext cx="533400" cy="457200"/>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3572" name="Text Box 59"/>
          <p:cNvSpPr txBox="1">
            <a:spLocks noChangeArrowheads="1"/>
          </p:cNvSpPr>
          <p:nvPr/>
        </p:nvSpPr>
        <p:spPr bwMode="auto">
          <a:xfrm>
            <a:off x="900113" y="1963738"/>
            <a:ext cx="13589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Main</a:t>
            </a:r>
            <a:r>
              <a:rPr lang="ja-JP" altLang="en-US" sz="1400" b="1">
                <a:latin typeface="Times New Roman" panose="02020603050405020304" pitchFamily="18" charset="0"/>
                <a:ea typeface="ＭＳ Ｐゴシック" panose="020B0600070205080204" pitchFamily="50" charset="-128"/>
              </a:rPr>
              <a:t>　</a:t>
            </a:r>
            <a:r>
              <a:rPr lang="en-US" altLang="ja-JP" sz="1400" b="1">
                <a:latin typeface="Times New Roman" panose="02020603050405020304" pitchFamily="18" charset="0"/>
                <a:ea typeface="ＭＳ Ｐゴシック" panose="020B0600070205080204" pitchFamily="50" charset="-128"/>
              </a:rPr>
              <a:t>Memory</a:t>
            </a:r>
          </a:p>
        </p:txBody>
      </p:sp>
      <p:sp>
        <p:nvSpPr>
          <p:cNvPr id="23573" name="Line 60"/>
          <p:cNvSpPr>
            <a:spLocks noChangeShapeType="1"/>
          </p:cNvSpPr>
          <p:nvPr/>
        </p:nvSpPr>
        <p:spPr bwMode="auto">
          <a:xfrm>
            <a:off x="1997075" y="2554288"/>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574" name="Line 62"/>
          <p:cNvSpPr>
            <a:spLocks noChangeShapeType="1"/>
          </p:cNvSpPr>
          <p:nvPr/>
        </p:nvSpPr>
        <p:spPr bwMode="auto">
          <a:xfrm>
            <a:off x="1981200" y="3087688"/>
            <a:ext cx="762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575" name="Line 63"/>
          <p:cNvSpPr>
            <a:spLocks noChangeShapeType="1"/>
          </p:cNvSpPr>
          <p:nvPr/>
        </p:nvSpPr>
        <p:spPr bwMode="auto">
          <a:xfrm>
            <a:off x="2362200" y="2859088"/>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576" name="Line 64"/>
          <p:cNvSpPr>
            <a:spLocks noChangeShapeType="1"/>
          </p:cNvSpPr>
          <p:nvPr/>
        </p:nvSpPr>
        <p:spPr bwMode="auto">
          <a:xfrm>
            <a:off x="2667000" y="2554288"/>
            <a:ext cx="1143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577" name="Text Box 65"/>
          <p:cNvSpPr txBox="1">
            <a:spLocks noChangeArrowheads="1"/>
          </p:cNvSpPr>
          <p:nvPr/>
        </p:nvSpPr>
        <p:spPr bwMode="auto">
          <a:xfrm>
            <a:off x="2955925" y="2249488"/>
            <a:ext cx="90011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sz="1400" b="1">
                <a:latin typeface="Times New Roman" panose="02020603050405020304" pitchFamily="18" charset="0"/>
                <a:ea typeface="ＭＳ Ｐゴシック" panose="020B0600070205080204" pitchFamily="50" charset="-128"/>
              </a:rPr>
              <a:t>Ｎｅｔｗｏｒｋ</a:t>
            </a:r>
          </a:p>
        </p:txBody>
      </p:sp>
      <p:sp>
        <p:nvSpPr>
          <p:cNvPr id="23578" name="Text Box 66"/>
          <p:cNvSpPr txBox="1">
            <a:spLocks noChangeArrowheads="1"/>
          </p:cNvSpPr>
          <p:nvPr/>
        </p:nvSpPr>
        <p:spPr bwMode="auto">
          <a:xfrm>
            <a:off x="5699125" y="1955800"/>
            <a:ext cx="174466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Bristled</a:t>
            </a:r>
            <a:r>
              <a:rPr lang="ja-JP" altLang="en-US" sz="1400" b="1">
                <a:latin typeface="Times New Roman" panose="02020603050405020304" pitchFamily="18" charset="0"/>
                <a:ea typeface="ＭＳ Ｐゴシック" panose="020B0600070205080204" pitchFamily="50" charset="-128"/>
              </a:rPr>
              <a:t>　</a:t>
            </a:r>
            <a:r>
              <a:rPr lang="en-US" altLang="ja-JP" sz="1400" b="1">
                <a:latin typeface="Times New Roman" panose="02020603050405020304" pitchFamily="18" charset="0"/>
                <a:ea typeface="ＭＳ Ｐゴシック" panose="020B0600070205080204" pitchFamily="50" charset="-128"/>
              </a:rPr>
              <a:t>Hypercube</a:t>
            </a:r>
          </a:p>
        </p:txBody>
      </p:sp>
      <p:sp>
        <p:nvSpPr>
          <p:cNvPr id="23579" name="Line 68"/>
          <p:cNvSpPr>
            <a:spLocks noChangeShapeType="1"/>
          </p:cNvSpPr>
          <p:nvPr/>
        </p:nvSpPr>
        <p:spPr bwMode="auto">
          <a:xfrm flipV="1">
            <a:off x="3733800" y="2743200"/>
            <a:ext cx="1143000" cy="1371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580" name="Text Box 69"/>
          <p:cNvSpPr txBox="1">
            <a:spLocks noChangeArrowheads="1"/>
          </p:cNvSpPr>
          <p:nvPr/>
        </p:nvSpPr>
        <p:spPr bwMode="auto">
          <a:xfrm>
            <a:off x="1908175" y="5229225"/>
            <a:ext cx="676433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2400">
                <a:latin typeface="Times New Roman" panose="02020603050405020304" pitchFamily="18" charset="0"/>
                <a:ea typeface="ＭＳ Ｐゴシック" panose="020B0600070205080204" pitchFamily="50" charset="-128"/>
              </a:rPr>
              <a:t>Main</a:t>
            </a:r>
            <a:r>
              <a:rPr lang="ja-JP" altLang="en-US" sz="2400">
                <a:latin typeface="Times New Roman" panose="02020603050405020304" pitchFamily="18" charset="0"/>
                <a:ea typeface="ＭＳ Ｐゴシック" panose="020B0600070205080204" pitchFamily="50" charset="-128"/>
              </a:rPr>
              <a:t>　</a:t>
            </a:r>
            <a:r>
              <a:rPr lang="en-US" altLang="ja-JP" sz="2400">
                <a:latin typeface="Times New Roman" panose="02020603050405020304" pitchFamily="18" charset="0"/>
                <a:ea typeface="ＭＳ Ｐゴシック" panose="020B0600070205080204" pitchFamily="50" charset="-128"/>
              </a:rPr>
              <a:t>Memory is connected with Hub</a:t>
            </a:r>
            <a:r>
              <a:rPr lang="ja-JP" altLang="en-US" sz="2400">
                <a:latin typeface="Times New Roman" panose="02020603050405020304" pitchFamily="18" charset="0"/>
                <a:ea typeface="ＭＳ Ｐゴシック" panose="020B0600070205080204" pitchFamily="50" charset="-128"/>
              </a:rPr>
              <a:t>　</a:t>
            </a:r>
            <a:r>
              <a:rPr lang="en-US" altLang="ja-JP" sz="2400">
                <a:latin typeface="Times New Roman" panose="02020603050405020304" pitchFamily="18" charset="0"/>
                <a:ea typeface="ＭＳ Ｐゴシック" panose="020B0600070205080204" pitchFamily="50" charset="-128"/>
              </a:rPr>
              <a:t>Chip directly.</a:t>
            </a:r>
          </a:p>
          <a:p>
            <a:pPr eaLnBrk="1" hangingPunct="1"/>
            <a:r>
              <a:rPr lang="en-US" altLang="ja-JP" sz="2400">
                <a:latin typeface="Times New Roman" panose="02020603050405020304" pitchFamily="18" charset="0"/>
                <a:ea typeface="ＭＳ Ｐゴシック" panose="020B0600070205080204" pitchFamily="50" charset="-128"/>
              </a:rPr>
              <a:t>1 Cluster consists of 2 PEs.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en-US" altLang="ja-JP" sz="3600" b="1" dirty="0"/>
              <a:t>NUMA(Non-Uniform</a:t>
            </a:r>
            <a:r>
              <a:rPr lang="ja-JP" altLang="en-US" sz="3600" b="1" dirty="0"/>
              <a:t>　</a:t>
            </a:r>
            <a:r>
              <a:rPr lang="en-US" altLang="ja-JP" sz="3600" b="1" dirty="0"/>
              <a:t>Memory</a:t>
            </a:r>
            <a:r>
              <a:rPr lang="ja-JP" altLang="en-US" sz="3600" b="1" dirty="0"/>
              <a:t>　</a:t>
            </a:r>
            <a:r>
              <a:rPr lang="en-US" altLang="ja-JP" sz="3600" b="1" dirty="0"/>
              <a:t>Access</a:t>
            </a:r>
            <a:r>
              <a:rPr lang="ja-JP" altLang="en-US" sz="3600" b="1" dirty="0"/>
              <a:t>　</a:t>
            </a:r>
            <a:r>
              <a:rPr lang="en-US" altLang="ja-JP" sz="3600" b="1" dirty="0"/>
              <a:t>model</a:t>
            </a:r>
            <a:r>
              <a:rPr lang="ja-JP" altLang="en-US" sz="3600" b="1" dirty="0"/>
              <a:t>）</a:t>
            </a:r>
          </a:p>
        </p:txBody>
      </p:sp>
      <p:sp>
        <p:nvSpPr>
          <p:cNvPr id="6147" name="Rectangle 3"/>
          <p:cNvSpPr>
            <a:spLocks noGrp="1" noChangeArrowheads="1"/>
          </p:cNvSpPr>
          <p:nvPr>
            <p:ph idx="1"/>
          </p:nvPr>
        </p:nvSpPr>
        <p:spPr/>
        <p:txBody>
          <a:bodyPr>
            <a:normAutofit lnSpcReduction="10000"/>
          </a:bodyPr>
          <a:lstStyle/>
          <a:p>
            <a:pPr eaLnBrk="1" hangingPunct="1">
              <a:lnSpc>
                <a:spcPct val="90000"/>
              </a:lnSpc>
            </a:pPr>
            <a:r>
              <a:rPr lang="en-US" altLang="ja-JP" sz="2600"/>
              <a:t>Providing shared memory whose access latency and bandwidth are different by the address.</a:t>
            </a:r>
          </a:p>
          <a:p>
            <a:pPr eaLnBrk="1" hangingPunct="1">
              <a:lnSpc>
                <a:spcPct val="90000"/>
              </a:lnSpc>
            </a:pPr>
            <a:r>
              <a:rPr lang="en-US" altLang="ja-JP" sz="2600"/>
              <a:t>Usually, its own memory module is easy to be accessed, but ones with other PUs are not.</a:t>
            </a:r>
          </a:p>
          <a:p>
            <a:pPr eaLnBrk="1" hangingPunct="1">
              <a:lnSpc>
                <a:spcPct val="90000"/>
              </a:lnSpc>
            </a:pPr>
            <a:r>
              <a:rPr lang="en-US" altLang="ja-JP" sz="2600"/>
              <a:t>All shared memory modules are mapped into a unique logical address space, thus the program for UMA machines works without modification.</a:t>
            </a:r>
          </a:p>
          <a:p>
            <a:pPr eaLnBrk="1" hangingPunct="1">
              <a:lnSpc>
                <a:spcPct val="90000"/>
              </a:lnSpc>
            </a:pPr>
            <a:r>
              <a:rPr lang="en-US" altLang="ja-JP" sz="2600"/>
              <a:t>Also called a machine with Distributed</a:t>
            </a:r>
            <a:r>
              <a:rPr lang="ja-JP" altLang="en-US" sz="2600"/>
              <a:t>　</a:t>
            </a:r>
            <a:r>
              <a:rPr lang="en-US" altLang="ja-JP" sz="2600"/>
              <a:t>Shared</a:t>
            </a:r>
            <a:r>
              <a:rPr lang="ja-JP" altLang="en-US" sz="2600"/>
              <a:t>　</a:t>
            </a:r>
            <a:r>
              <a:rPr lang="en-US" altLang="ja-JP" sz="2600"/>
              <a:t>Memory </a:t>
            </a:r>
          </a:p>
          <a:p>
            <a:pPr eaLnBrk="1" hangingPunct="1">
              <a:lnSpc>
                <a:spcPct val="90000"/>
              </a:lnSpc>
              <a:buFont typeface="Wingdings" panose="05000000000000000000" pitchFamily="2" charset="2"/>
              <a:buNone/>
            </a:pPr>
            <a:r>
              <a:rPr lang="en-US" altLang="ja-JP" sz="2600"/>
              <a:t>     ⇔</a:t>
            </a:r>
            <a:r>
              <a:rPr lang="ja-JP" altLang="en-US" sz="2600"/>
              <a:t>　</a:t>
            </a:r>
            <a:r>
              <a:rPr lang="en-US" altLang="ja-JP" sz="2600"/>
              <a:t>A machine with Centralized Shared memory (UMA).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ja-JP"/>
              <a:t>SGI</a:t>
            </a:r>
            <a:r>
              <a:rPr lang="en-US" altLang="ja-JP">
                <a:latin typeface="Arial" panose="020B0604020202020204" pitchFamily="34" charset="0"/>
              </a:rPr>
              <a:t>’</a:t>
            </a:r>
            <a:r>
              <a:rPr lang="en-US" altLang="ja-JP"/>
              <a:t>s CC-NUMA Origin3000(2000)</a:t>
            </a:r>
          </a:p>
        </p:txBody>
      </p:sp>
      <p:pic>
        <p:nvPicPr>
          <p:cNvPr id="24579" name="Picture 3" descr="origin300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613" y="1125538"/>
            <a:ext cx="3562350" cy="554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0" name="Rectangle 4"/>
          <p:cNvSpPr>
            <a:spLocks noChangeArrowheads="1"/>
          </p:cNvSpPr>
          <p:nvPr/>
        </p:nvSpPr>
        <p:spPr bwMode="auto">
          <a:xfrm>
            <a:off x="5580063" y="3573463"/>
            <a:ext cx="2879725" cy="7191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342900" indent="-342900">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669925" indent="-325438">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022350" indent="-350838">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339850" indent="-315913">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1681163" indent="-339725">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138363" indent="-339725"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595563" indent="-339725"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052763" indent="-339725"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509963" indent="-339725"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Using R12000</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6"/>
          <p:cNvSpPr>
            <a:spLocks noGrp="1" noChangeArrowheads="1"/>
          </p:cNvSpPr>
          <p:nvPr>
            <p:ph type="title"/>
          </p:nvPr>
        </p:nvSpPr>
        <p:spPr>
          <a:xfrm>
            <a:off x="1371600" y="609600"/>
            <a:ext cx="7772400" cy="1143000"/>
          </a:xfrm>
        </p:spPr>
        <p:txBody>
          <a:bodyPr/>
          <a:lstStyle/>
          <a:p>
            <a:pPr eaLnBrk="1" hangingPunct="1"/>
            <a:r>
              <a:rPr lang="en-US" altLang="ja-JP"/>
              <a:t>Stanford</a:t>
            </a:r>
            <a:r>
              <a:rPr lang="ja-JP" altLang="en-US"/>
              <a:t>　</a:t>
            </a:r>
            <a:r>
              <a:rPr lang="en-US" altLang="ja-JP"/>
              <a:t>FLASH</a:t>
            </a:r>
          </a:p>
        </p:txBody>
      </p:sp>
      <p:sp>
        <p:nvSpPr>
          <p:cNvPr id="25603" name="Line 2"/>
          <p:cNvSpPr>
            <a:spLocks noChangeShapeType="1"/>
          </p:cNvSpPr>
          <p:nvPr/>
        </p:nvSpPr>
        <p:spPr bwMode="auto">
          <a:xfrm>
            <a:off x="5943600" y="4535488"/>
            <a:ext cx="2057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5604" name="Line 3"/>
          <p:cNvSpPr>
            <a:spLocks noChangeShapeType="1"/>
          </p:cNvSpPr>
          <p:nvPr/>
        </p:nvSpPr>
        <p:spPr bwMode="auto">
          <a:xfrm>
            <a:off x="5943600" y="3849688"/>
            <a:ext cx="2057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5605" name="Line 4"/>
          <p:cNvSpPr>
            <a:spLocks noChangeShapeType="1"/>
          </p:cNvSpPr>
          <p:nvPr/>
        </p:nvSpPr>
        <p:spPr bwMode="auto">
          <a:xfrm>
            <a:off x="5943600" y="2478088"/>
            <a:ext cx="2057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5606" name="Line 5"/>
          <p:cNvSpPr>
            <a:spLocks noChangeShapeType="1"/>
          </p:cNvSpPr>
          <p:nvPr/>
        </p:nvSpPr>
        <p:spPr bwMode="auto">
          <a:xfrm>
            <a:off x="5943600" y="3240088"/>
            <a:ext cx="2057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5607" name="Oval 7"/>
          <p:cNvSpPr>
            <a:spLocks noChangeArrowheads="1"/>
          </p:cNvSpPr>
          <p:nvPr/>
        </p:nvSpPr>
        <p:spPr bwMode="auto">
          <a:xfrm>
            <a:off x="1371600" y="2401888"/>
            <a:ext cx="2743200" cy="1828800"/>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endParaRPr lang="ja-JP" altLang="ja-JP" sz="1200">
              <a:latin typeface="Times New Roman" panose="02020603050405020304" pitchFamily="18" charset="0"/>
              <a:ea typeface="ＭＳ Ｐゴシック" panose="020B0600070205080204" pitchFamily="50" charset="-128"/>
            </a:endParaRPr>
          </a:p>
        </p:txBody>
      </p:sp>
      <p:grpSp>
        <p:nvGrpSpPr>
          <p:cNvPr id="25608" name="Group 8"/>
          <p:cNvGrpSpPr>
            <a:grpSpLocks/>
          </p:cNvGrpSpPr>
          <p:nvPr/>
        </p:nvGrpSpPr>
        <p:grpSpPr bwMode="auto">
          <a:xfrm>
            <a:off x="2438400" y="3087688"/>
            <a:ext cx="457200" cy="1295400"/>
            <a:chOff x="480" y="1248"/>
            <a:chExt cx="288" cy="816"/>
          </a:xfrm>
        </p:grpSpPr>
        <p:sp>
          <p:nvSpPr>
            <p:cNvPr id="25647" name="Oval 9"/>
            <p:cNvSpPr>
              <a:spLocks noChangeArrowheads="1"/>
            </p:cNvSpPr>
            <p:nvPr/>
          </p:nvSpPr>
          <p:spPr bwMode="auto">
            <a:xfrm>
              <a:off x="480" y="1248"/>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5648" name="Rectangle 10"/>
            <p:cNvSpPr>
              <a:spLocks noChangeArrowheads="1"/>
            </p:cNvSpPr>
            <p:nvPr/>
          </p:nvSpPr>
          <p:spPr bwMode="auto">
            <a:xfrm>
              <a:off x="480" y="1776"/>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5649" name="Line 11"/>
            <p:cNvSpPr>
              <a:spLocks noChangeShapeType="1"/>
            </p:cNvSpPr>
            <p:nvPr/>
          </p:nvSpPr>
          <p:spPr bwMode="auto">
            <a:xfrm>
              <a:off x="624" y="1536"/>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5609" name="Group 18"/>
          <p:cNvGrpSpPr>
            <a:grpSpLocks/>
          </p:cNvGrpSpPr>
          <p:nvPr/>
        </p:nvGrpSpPr>
        <p:grpSpPr bwMode="auto">
          <a:xfrm>
            <a:off x="6172200" y="2249488"/>
            <a:ext cx="838200" cy="2514600"/>
            <a:chOff x="2640" y="1392"/>
            <a:chExt cx="528" cy="1584"/>
          </a:xfrm>
        </p:grpSpPr>
        <p:sp>
          <p:nvSpPr>
            <p:cNvPr id="25642" name="Line 19"/>
            <p:cNvSpPr>
              <a:spLocks noChangeShapeType="1"/>
            </p:cNvSpPr>
            <p:nvPr/>
          </p:nvSpPr>
          <p:spPr bwMode="auto">
            <a:xfrm>
              <a:off x="2880" y="1728"/>
              <a:ext cx="0" cy="9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5643" name="Oval 20"/>
            <p:cNvSpPr>
              <a:spLocks noChangeArrowheads="1"/>
            </p:cNvSpPr>
            <p:nvPr/>
          </p:nvSpPr>
          <p:spPr bwMode="auto">
            <a:xfrm>
              <a:off x="2640" y="1392"/>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5644" name="Oval 21"/>
            <p:cNvSpPr>
              <a:spLocks noChangeArrowheads="1"/>
            </p:cNvSpPr>
            <p:nvPr/>
          </p:nvSpPr>
          <p:spPr bwMode="auto">
            <a:xfrm>
              <a:off x="2640" y="1824"/>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5645" name="Oval 22"/>
            <p:cNvSpPr>
              <a:spLocks noChangeArrowheads="1"/>
            </p:cNvSpPr>
            <p:nvPr/>
          </p:nvSpPr>
          <p:spPr bwMode="auto">
            <a:xfrm>
              <a:off x="2640" y="2256"/>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5646" name="Oval 23"/>
            <p:cNvSpPr>
              <a:spLocks noChangeArrowheads="1"/>
            </p:cNvSpPr>
            <p:nvPr/>
          </p:nvSpPr>
          <p:spPr bwMode="auto">
            <a:xfrm>
              <a:off x="2640" y="2640"/>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grpSp>
      <p:grpSp>
        <p:nvGrpSpPr>
          <p:cNvPr id="25610" name="Group 24"/>
          <p:cNvGrpSpPr>
            <a:grpSpLocks/>
          </p:cNvGrpSpPr>
          <p:nvPr/>
        </p:nvGrpSpPr>
        <p:grpSpPr bwMode="auto">
          <a:xfrm>
            <a:off x="5105400" y="2249488"/>
            <a:ext cx="838200" cy="2514600"/>
            <a:chOff x="2640" y="1392"/>
            <a:chExt cx="528" cy="1584"/>
          </a:xfrm>
        </p:grpSpPr>
        <p:sp>
          <p:nvSpPr>
            <p:cNvPr id="25637" name="Line 25"/>
            <p:cNvSpPr>
              <a:spLocks noChangeShapeType="1"/>
            </p:cNvSpPr>
            <p:nvPr/>
          </p:nvSpPr>
          <p:spPr bwMode="auto">
            <a:xfrm>
              <a:off x="2880" y="1728"/>
              <a:ext cx="0" cy="9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5638" name="Oval 26"/>
            <p:cNvSpPr>
              <a:spLocks noChangeArrowheads="1"/>
            </p:cNvSpPr>
            <p:nvPr/>
          </p:nvSpPr>
          <p:spPr bwMode="auto">
            <a:xfrm>
              <a:off x="2640" y="1392"/>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5639" name="Oval 27"/>
            <p:cNvSpPr>
              <a:spLocks noChangeArrowheads="1"/>
            </p:cNvSpPr>
            <p:nvPr/>
          </p:nvSpPr>
          <p:spPr bwMode="auto">
            <a:xfrm>
              <a:off x="2640" y="1824"/>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5640" name="Oval 28"/>
            <p:cNvSpPr>
              <a:spLocks noChangeArrowheads="1"/>
            </p:cNvSpPr>
            <p:nvPr/>
          </p:nvSpPr>
          <p:spPr bwMode="auto">
            <a:xfrm>
              <a:off x="2640" y="2256"/>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5641" name="Oval 29"/>
            <p:cNvSpPr>
              <a:spLocks noChangeArrowheads="1"/>
            </p:cNvSpPr>
            <p:nvPr/>
          </p:nvSpPr>
          <p:spPr bwMode="auto">
            <a:xfrm>
              <a:off x="2640" y="2640"/>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grpSp>
      <p:grpSp>
        <p:nvGrpSpPr>
          <p:cNvPr id="25611" name="Group 30"/>
          <p:cNvGrpSpPr>
            <a:grpSpLocks/>
          </p:cNvGrpSpPr>
          <p:nvPr/>
        </p:nvGrpSpPr>
        <p:grpSpPr bwMode="auto">
          <a:xfrm>
            <a:off x="8001000" y="2249488"/>
            <a:ext cx="838200" cy="2514600"/>
            <a:chOff x="2640" y="1392"/>
            <a:chExt cx="528" cy="1584"/>
          </a:xfrm>
        </p:grpSpPr>
        <p:sp>
          <p:nvSpPr>
            <p:cNvPr id="25632" name="Line 31"/>
            <p:cNvSpPr>
              <a:spLocks noChangeShapeType="1"/>
            </p:cNvSpPr>
            <p:nvPr/>
          </p:nvSpPr>
          <p:spPr bwMode="auto">
            <a:xfrm>
              <a:off x="2880" y="1728"/>
              <a:ext cx="0" cy="9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5633" name="Oval 32"/>
            <p:cNvSpPr>
              <a:spLocks noChangeArrowheads="1"/>
            </p:cNvSpPr>
            <p:nvPr/>
          </p:nvSpPr>
          <p:spPr bwMode="auto">
            <a:xfrm>
              <a:off x="2640" y="1392"/>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5634" name="Oval 33"/>
            <p:cNvSpPr>
              <a:spLocks noChangeArrowheads="1"/>
            </p:cNvSpPr>
            <p:nvPr/>
          </p:nvSpPr>
          <p:spPr bwMode="auto">
            <a:xfrm>
              <a:off x="2640" y="1824"/>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5635" name="Oval 34"/>
            <p:cNvSpPr>
              <a:spLocks noChangeArrowheads="1"/>
            </p:cNvSpPr>
            <p:nvPr/>
          </p:nvSpPr>
          <p:spPr bwMode="auto">
            <a:xfrm>
              <a:off x="2640" y="2256"/>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5636" name="Oval 35"/>
            <p:cNvSpPr>
              <a:spLocks noChangeArrowheads="1"/>
            </p:cNvSpPr>
            <p:nvPr/>
          </p:nvSpPr>
          <p:spPr bwMode="auto">
            <a:xfrm>
              <a:off x="2640" y="2640"/>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grpSp>
      <p:grpSp>
        <p:nvGrpSpPr>
          <p:cNvPr id="25612" name="Group 36"/>
          <p:cNvGrpSpPr>
            <a:grpSpLocks/>
          </p:cNvGrpSpPr>
          <p:nvPr/>
        </p:nvGrpSpPr>
        <p:grpSpPr bwMode="auto">
          <a:xfrm>
            <a:off x="7086600" y="2249488"/>
            <a:ext cx="838200" cy="2514600"/>
            <a:chOff x="2640" y="1392"/>
            <a:chExt cx="528" cy="1584"/>
          </a:xfrm>
        </p:grpSpPr>
        <p:sp>
          <p:nvSpPr>
            <p:cNvPr id="25627" name="Line 37"/>
            <p:cNvSpPr>
              <a:spLocks noChangeShapeType="1"/>
            </p:cNvSpPr>
            <p:nvPr/>
          </p:nvSpPr>
          <p:spPr bwMode="auto">
            <a:xfrm>
              <a:off x="2880" y="1728"/>
              <a:ext cx="0" cy="9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5628" name="Oval 38"/>
            <p:cNvSpPr>
              <a:spLocks noChangeArrowheads="1"/>
            </p:cNvSpPr>
            <p:nvPr/>
          </p:nvSpPr>
          <p:spPr bwMode="auto">
            <a:xfrm>
              <a:off x="2640" y="1392"/>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5629" name="Oval 39"/>
            <p:cNvSpPr>
              <a:spLocks noChangeArrowheads="1"/>
            </p:cNvSpPr>
            <p:nvPr/>
          </p:nvSpPr>
          <p:spPr bwMode="auto">
            <a:xfrm>
              <a:off x="2640" y="1824"/>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5630" name="Oval 40"/>
            <p:cNvSpPr>
              <a:spLocks noChangeArrowheads="1"/>
            </p:cNvSpPr>
            <p:nvPr/>
          </p:nvSpPr>
          <p:spPr bwMode="auto">
            <a:xfrm>
              <a:off x="2640" y="2256"/>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5631" name="Oval 41"/>
            <p:cNvSpPr>
              <a:spLocks noChangeArrowheads="1"/>
            </p:cNvSpPr>
            <p:nvPr/>
          </p:nvSpPr>
          <p:spPr bwMode="auto">
            <a:xfrm>
              <a:off x="2640" y="2640"/>
              <a:ext cx="528" cy="336"/>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grpSp>
      <p:sp>
        <p:nvSpPr>
          <p:cNvPr id="25613" name="Rectangle 44"/>
          <p:cNvSpPr>
            <a:spLocks noChangeArrowheads="1"/>
          </p:cNvSpPr>
          <p:nvPr/>
        </p:nvSpPr>
        <p:spPr bwMode="auto">
          <a:xfrm>
            <a:off x="2454275" y="2325688"/>
            <a:ext cx="533400" cy="533400"/>
          </a:xfrm>
          <a:prstGeom prst="rect">
            <a:avLst/>
          </a:prstGeom>
          <a:solidFill>
            <a:srgbClr val="FF5050"/>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endParaRPr lang="ja-JP" altLang="ja-JP" sz="1200">
              <a:latin typeface="Times New Roman" panose="02020603050405020304" pitchFamily="18" charset="0"/>
              <a:ea typeface="ＭＳ Ｐゴシック" panose="020B0600070205080204" pitchFamily="50" charset="-128"/>
            </a:endParaRPr>
          </a:p>
        </p:txBody>
      </p:sp>
      <p:sp>
        <p:nvSpPr>
          <p:cNvPr id="25614" name="Text Box 45"/>
          <p:cNvSpPr txBox="1">
            <a:spLocks noChangeArrowheads="1"/>
          </p:cNvSpPr>
          <p:nvPr/>
        </p:nvSpPr>
        <p:spPr bwMode="auto">
          <a:xfrm>
            <a:off x="2895600" y="2590800"/>
            <a:ext cx="1066800" cy="579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2000">
                <a:latin typeface="Times New Roman" panose="02020603050405020304" pitchFamily="18" charset="0"/>
                <a:ea typeface="ＭＳ Ｐゴシック" panose="020B0600070205080204" pitchFamily="50" charset="-128"/>
              </a:rPr>
              <a:t>MAGIC</a:t>
            </a:r>
            <a:endParaRPr lang="en-US" altLang="ja-JP" sz="1200">
              <a:latin typeface="Times New Roman" panose="02020603050405020304" pitchFamily="18" charset="0"/>
              <a:ea typeface="ＭＳ Ｐゴシック" panose="020B0600070205080204" pitchFamily="50" charset="-128"/>
            </a:endParaRPr>
          </a:p>
          <a:p>
            <a:pPr eaLnBrk="1" hangingPunct="1"/>
            <a:endParaRPr lang="en-US" altLang="ja-JP" sz="1200">
              <a:latin typeface="Times New Roman" panose="02020603050405020304" pitchFamily="18" charset="0"/>
              <a:ea typeface="ＭＳ Ｐゴシック" panose="020B0600070205080204" pitchFamily="50" charset="-128"/>
            </a:endParaRPr>
          </a:p>
        </p:txBody>
      </p:sp>
      <p:sp>
        <p:nvSpPr>
          <p:cNvPr id="25615" name="Rectangle 46"/>
          <p:cNvSpPr>
            <a:spLocks noChangeArrowheads="1"/>
          </p:cNvSpPr>
          <p:nvPr/>
        </p:nvSpPr>
        <p:spPr bwMode="auto">
          <a:xfrm>
            <a:off x="1768475" y="2325688"/>
            <a:ext cx="533400" cy="457200"/>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5616" name="Text Box 47"/>
          <p:cNvSpPr txBox="1">
            <a:spLocks noChangeArrowheads="1"/>
          </p:cNvSpPr>
          <p:nvPr/>
        </p:nvSpPr>
        <p:spPr bwMode="auto">
          <a:xfrm>
            <a:off x="1371600" y="2032000"/>
            <a:ext cx="13589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Main</a:t>
            </a:r>
            <a:r>
              <a:rPr lang="ja-JP" altLang="en-US" sz="1400" b="1">
                <a:latin typeface="Times New Roman" panose="02020603050405020304" pitchFamily="18" charset="0"/>
                <a:ea typeface="ＭＳ Ｐゴシック" panose="020B0600070205080204" pitchFamily="50" charset="-128"/>
              </a:rPr>
              <a:t>　</a:t>
            </a:r>
            <a:r>
              <a:rPr lang="en-US" altLang="ja-JP" sz="1400" b="1">
                <a:latin typeface="Times New Roman" panose="02020603050405020304" pitchFamily="18" charset="0"/>
                <a:ea typeface="ＭＳ Ｐゴシック" panose="020B0600070205080204" pitchFamily="50" charset="-128"/>
              </a:rPr>
              <a:t>Memory</a:t>
            </a:r>
          </a:p>
        </p:txBody>
      </p:sp>
      <p:sp>
        <p:nvSpPr>
          <p:cNvPr id="25617" name="Line 48"/>
          <p:cNvSpPr>
            <a:spLocks noChangeShapeType="1"/>
          </p:cNvSpPr>
          <p:nvPr/>
        </p:nvSpPr>
        <p:spPr bwMode="auto">
          <a:xfrm>
            <a:off x="2301875" y="2554288"/>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5618" name="Line 50"/>
          <p:cNvSpPr>
            <a:spLocks noChangeShapeType="1"/>
          </p:cNvSpPr>
          <p:nvPr/>
        </p:nvSpPr>
        <p:spPr bwMode="auto">
          <a:xfrm>
            <a:off x="2667000" y="2859088"/>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5619" name="Line 51"/>
          <p:cNvSpPr>
            <a:spLocks noChangeShapeType="1"/>
          </p:cNvSpPr>
          <p:nvPr/>
        </p:nvSpPr>
        <p:spPr bwMode="auto">
          <a:xfrm>
            <a:off x="2971800" y="2554288"/>
            <a:ext cx="1143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5620" name="Text Box 52"/>
          <p:cNvSpPr txBox="1">
            <a:spLocks noChangeArrowheads="1"/>
          </p:cNvSpPr>
          <p:nvPr/>
        </p:nvSpPr>
        <p:spPr bwMode="auto">
          <a:xfrm>
            <a:off x="3846513" y="2492375"/>
            <a:ext cx="796925"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sz="1200" b="1">
                <a:latin typeface="Times New Roman" panose="02020603050405020304" pitchFamily="18" charset="0"/>
                <a:ea typeface="ＭＳ Ｐゴシック" panose="020B0600070205080204" pitchFamily="50" charset="-128"/>
              </a:rPr>
              <a:t>Ｎｅｔｗｏｒｋ</a:t>
            </a:r>
          </a:p>
        </p:txBody>
      </p:sp>
      <p:sp>
        <p:nvSpPr>
          <p:cNvPr id="25621" name="Text Box 53"/>
          <p:cNvSpPr txBox="1">
            <a:spLocks noChangeArrowheads="1"/>
          </p:cNvSpPr>
          <p:nvPr/>
        </p:nvSpPr>
        <p:spPr bwMode="auto">
          <a:xfrm>
            <a:off x="6003925" y="1955800"/>
            <a:ext cx="935038"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2D</a:t>
            </a:r>
            <a:r>
              <a:rPr lang="ja-JP" altLang="en-US" sz="1400" b="1">
                <a:latin typeface="Times New Roman" panose="02020603050405020304" pitchFamily="18" charset="0"/>
                <a:ea typeface="ＭＳ Ｐゴシック" panose="020B0600070205080204" pitchFamily="50" charset="-128"/>
              </a:rPr>
              <a:t>　</a:t>
            </a:r>
            <a:r>
              <a:rPr lang="en-US" altLang="ja-JP" sz="1400" b="1">
                <a:latin typeface="Times New Roman" panose="02020603050405020304" pitchFamily="18" charset="0"/>
                <a:ea typeface="ＭＳ Ｐゴシック" panose="020B0600070205080204" pitchFamily="50" charset="-128"/>
              </a:rPr>
              <a:t>Mesh</a:t>
            </a:r>
          </a:p>
        </p:txBody>
      </p:sp>
      <p:sp>
        <p:nvSpPr>
          <p:cNvPr id="25622" name="Line 54"/>
          <p:cNvSpPr>
            <a:spLocks noChangeShapeType="1"/>
          </p:cNvSpPr>
          <p:nvPr/>
        </p:nvSpPr>
        <p:spPr bwMode="auto">
          <a:xfrm flipV="1">
            <a:off x="3059113" y="2276475"/>
            <a:ext cx="228600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5623" name="Line 55"/>
          <p:cNvSpPr>
            <a:spLocks noChangeShapeType="1"/>
          </p:cNvSpPr>
          <p:nvPr/>
        </p:nvSpPr>
        <p:spPr bwMode="auto">
          <a:xfrm flipV="1">
            <a:off x="3886200" y="2722563"/>
            <a:ext cx="1371600" cy="1066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5624" name="Text Box 57"/>
          <p:cNvSpPr txBox="1">
            <a:spLocks noChangeArrowheads="1"/>
          </p:cNvSpPr>
          <p:nvPr/>
        </p:nvSpPr>
        <p:spPr bwMode="auto">
          <a:xfrm>
            <a:off x="2895600" y="3124200"/>
            <a:ext cx="955675"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R1000</a:t>
            </a:r>
          </a:p>
        </p:txBody>
      </p:sp>
      <p:sp>
        <p:nvSpPr>
          <p:cNvPr id="25625" name="Text Box 59"/>
          <p:cNvSpPr txBox="1">
            <a:spLocks noChangeArrowheads="1"/>
          </p:cNvSpPr>
          <p:nvPr/>
        </p:nvSpPr>
        <p:spPr bwMode="auto">
          <a:xfrm>
            <a:off x="1547813" y="5373688"/>
            <a:ext cx="6715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2400">
                <a:latin typeface="Times New Roman" panose="02020603050405020304" pitchFamily="18" charset="0"/>
                <a:ea typeface="ＭＳ Ｐゴシック" panose="020B0600070205080204" pitchFamily="50" charset="-128"/>
              </a:rPr>
              <a:t>MAGIC is a dedicated processor for protocol control.</a:t>
            </a:r>
          </a:p>
        </p:txBody>
      </p:sp>
      <p:sp>
        <p:nvSpPr>
          <p:cNvPr id="25626" name="Text Box 60"/>
          <p:cNvSpPr txBox="1">
            <a:spLocks noChangeArrowheads="1"/>
          </p:cNvSpPr>
          <p:nvPr/>
        </p:nvSpPr>
        <p:spPr bwMode="auto">
          <a:xfrm>
            <a:off x="2955925" y="3924300"/>
            <a:ext cx="11525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r>
              <a:rPr lang="en-US" altLang="ja-JP" b="1">
                <a:latin typeface="Times New Roman" panose="02020603050405020304" pitchFamily="18" charset="0"/>
                <a:ea typeface="ＭＳ Ｐゴシック" panose="020B0600070205080204" pitchFamily="50" charset="-128"/>
              </a:rPr>
              <a:t>2</a:t>
            </a:r>
            <a:r>
              <a:rPr lang="en-US" altLang="ja-JP" b="1" baseline="30000">
                <a:latin typeface="Times New Roman" panose="02020603050405020304" pitchFamily="18" charset="0"/>
                <a:ea typeface="ＭＳ Ｐゴシック" panose="020B0600070205080204" pitchFamily="50" charset="-128"/>
              </a:rPr>
              <a:t>nd</a:t>
            </a:r>
            <a:r>
              <a:rPr lang="ja-JP" altLang="en-US" b="1">
                <a:latin typeface="Times New Roman" panose="02020603050405020304" pitchFamily="18" charset="0"/>
                <a:ea typeface="ＭＳ Ｐゴシック" panose="020B0600070205080204" pitchFamily="50" charset="-128"/>
              </a:rPr>
              <a:t>　</a:t>
            </a:r>
            <a:r>
              <a:rPr lang="en-US" altLang="ja-JP" b="1">
                <a:latin typeface="Times New Roman" panose="02020603050405020304" pitchFamily="18" charset="0"/>
                <a:ea typeface="ＭＳ Ｐゴシック" panose="020B0600070205080204" pitchFamily="50" charset="-128"/>
              </a:rPr>
              <a:t>Level</a:t>
            </a:r>
          </a:p>
          <a:p>
            <a:r>
              <a:rPr lang="en-US" altLang="ja-JP" b="1">
                <a:latin typeface="Times New Roman" panose="02020603050405020304" pitchFamily="18" charset="0"/>
                <a:ea typeface="ＭＳ Ｐゴシック" panose="020B0600070205080204" pitchFamily="50" charset="-128"/>
              </a:rPr>
              <a:t>Cache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11188" y="188913"/>
            <a:ext cx="7772400" cy="500062"/>
          </a:xfrm>
        </p:spPr>
        <p:txBody>
          <a:bodyPr>
            <a:normAutofit fontScale="90000"/>
          </a:bodyPr>
          <a:lstStyle/>
          <a:p>
            <a:pPr eaLnBrk="1" hangingPunct="1"/>
            <a:r>
              <a:rPr lang="en-US" altLang="ja-JP"/>
              <a:t>JUMP-1: </a:t>
            </a:r>
            <a:r>
              <a:rPr lang="en-US" altLang="ja-JP" sz="3400"/>
              <a:t>massively parallel machine CC-NUMA</a:t>
            </a:r>
            <a:endParaRPr lang="en-US" altLang="ja-JP"/>
          </a:p>
        </p:txBody>
      </p:sp>
      <p:sp>
        <p:nvSpPr>
          <p:cNvPr id="26627" name="Text Box 3"/>
          <p:cNvSpPr txBox="1">
            <a:spLocks noChangeArrowheads="1"/>
          </p:cNvSpPr>
          <p:nvPr/>
        </p:nvSpPr>
        <p:spPr bwMode="auto">
          <a:xfrm>
            <a:off x="2303463" y="1066800"/>
            <a:ext cx="52927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a:r>
              <a:rPr lang="en-US" altLang="ja-JP" sz="2800">
                <a:latin typeface="Century Schoolbook" panose="02040604050505020304" pitchFamily="18" charset="0"/>
                <a:ea typeface="ＭＳ Ｐゴシック" panose="020B0600070205080204" pitchFamily="50" charset="-128"/>
              </a:rPr>
              <a:t>256 Clusters </a:t>
            </a:r>
            <a:r>
              <a:rPr lang="ja-JP" altLang="en-US" sz="2800">
                <a:latin typeface="Century Schoolbook" panose="02040604050505020304" pitchFamily="18" charset="0"/>
                <a:ea typeface="ＭＳ Ｐゴシック" panose="020B0600070205080204" pitchFamily="50" charset="-128"/>
              </a:rPr>
              <a:t>（</a:t>
            </a:r>
            <a:r>
              <a:rPr lang="en-US" altLang="ja-JP" sz="2800">
                <a:latin typeface="Century Schoolbook" panose="02040604050505020304" pitchFamily="18" charset="0"/>
                <a:ea typeface="ＭＳ Ｐゴシック" panose="020B0600070205080204" pitchFamily="50" charset="-128"/>
              </a:rPr>
              <a:t>16 in a real machine</a:t>
            </a:r>
            <a:r>
              <a:rPr lang="ja-JP" altLang="en-US" sz="2800">
                <a:latin typeface="Century Schoolbook" panose="02040604050505020304" pitchFamily="18" charset="0"/>
                <a:ea typeface="ＭＳ Ｐゴシック" panose="020B0600070205080204" pitchFamily="50" charset="-128"/>
              </a:rPr>
              <a:t>）</a:t>
            </a:r>
          </a:p>
        </p:txBody>
      </p:sp>
      <p:sp>
        <p:nvSpPr>
          <p:cNvPr id="61444" name="AutoShape 4"/>
          <p:cNvSpPr>
            <a:spLocks noChangeArrowheads="1"/>
          </p:cNvSpPr>
          <p:nvPr/>
        </p:nvSpPr>
        <p:spPr bwMode="auto">
          <a:xfrm>
            <a:off x="2133600" y="1600200"/>
            <a:ext cx="4953000" cy="381000"/>
          </a:xfrm>
          <a:prstGeom prst="roundRect">
            <a:avLst>
              <a:gd name="adj" fmla="val 16667"/>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ja-JP" sz="2800" b="1">
                <a:effectLst>
                  <a:outerShdw blurRad="38100" dist="38100" dir="2700000" algn="tl">
                    <a:srgbClr val="FFFFFF"/>
                  </a:outerShdw>
                </a:effectLst>
                <a:latin typeface="Century Schoolbook" panose="02040604050505020304" pitchFamily="18" charset="0"/>
                <a:ea typeface="ＭＳ Ｐゴシック" panose="020B0600070205080204" pitchFamily="50" charset="-128"/>
              </a:rPr>
              <a:t>RDT Network</a:t>
            </a:r>
            <a:endParaRPr lang="en-US" altLang="ja-JP" sz="2800">
              <a:latin typeface="Century Schoolbook" panose="02040604050505020304" pitchFamily="18" charset="0"/>
              <a:ea typeface="ＭＳ Ｐゴシック" panose="020B0600070205080204" pitchFamily="50" charset="-128"/>
            </a:endParaRPr>
          </a:p>
        </p:txBody>
      </p:sp>
      <p:sp>
        <p:nvSpPr>
          <p:cNvPr id="61445" name="Rectangle 5"/>
          <p:cNvSpPr>
            <a:spLocks noChangeArrowheads="1"/>
          </p:cNvSpPr>
          <p:nvPr/>
        </p:nvSpPr>
        <p:spPr bwMode="auto">
          <a:xfrm rot="-5400000">
            <a:off x="1638300" y="2781300"/>
            <a:ext cx="1524000" cy="381000"/>
          </a:xfrm>
          <a:prstGeom prst="rect">
            <a:avLst/>
          </a:prstGeom>
          <a:solidFill>
            <a:srgbClr val="0099FF"/>
          </a:solidFill>
          <a:ln w="12700">
            <a:solidFill>
              <a:srgbClr val="FFFF00">
                <a:alpha val="50000"/>
              </a:srgbClr>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ja-JP" sz="2000" b="1">
                <a:effectLst>
                  <a:outerShdw blurRad="38100" dist="38100" dir="2700000" algn="tl">
                    <a:srgbClr val="FFFFFF"/>
                  </a:outerShdw>
                </a:effectLst>
                <a:latin typeface="Century Schoolbook" panose="02040604050505020304" pitchFamily="18" charset="0"/>
                <a:ea typeface="ＭＳ Ｐゴシック" panose="020B0600070205080204" pitchFamily="50" charset="-128"/>
              </a:rPr>
              <a:t>Cluster 0</a:t>
            </a:r>
            <a:endParaRPr lang="en-US" altLang="ja-JP" sz="2800">
              <a:latin typeface="Century Schoolbook" panose="02040604050505020304" pitchFamily="18" charset="0"/>
              <a:ea typeface="ＭＳ Ｐゴシック" panose="020B0600070205080204" pitchFamily="50" charset="-128"/>
            </a:endParaRPr>
          </a:p>
        </p:txBody>
      </p:sp>
      <p:sp>
        <p:nvSpPr>
          <p:cNvPr id="61446" name="Rectangle 6"/>
          <p:cNvSpPr>
            <a:spLocks noChangeArrowheads="1"/>
          </p:cNvSpPr>
          <p:nvPr/>
        </p:nvSpPr>
        <p:spPr bwMode="auto">
          <a:xfrm rot="-5400000">
            <a:off x="2171700" y="2781300"/>
            <a:ext cx="1524000" cy="381000"/>
          </a:xfrm>
          <a:prstGeom prst="rect">
            <a:avLst/>
          </a:prstGeom>
          <a:solidFill>
            <a:srgbClr val="0099FF"/>
          </a:solidFill>
          <a:ln w="12700">
            <a:solidFill>
              <a:srgbClr val="FFFF00">
                <a:alpha val="50000"/>
              </a:srgbClr>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ja-JP" sz="2000" b="1">
                <a:effectLst>
                  <a:outerShdw blurRad="38100" dist="38100" dir="2700000" algn="tl">
                    <a:srgbClr val="FFFFFF"/>
                  </a:outerShdw>
                </a:effectLst>
                <a:latin typeface="Century Schoolbook" panose="02040604050505020304" pitchFamily="18" charset="0"/>
                <a:ea typeface="ＭＳ Ｐゴシック" panose="020B0600070205080204" pitchFamily="50" charset="-128"/>
              </a:rPr>
              <a:t>Cluster 1</a:t>
            </a:r>
            <a:endParaRPr lang="en-US" altLang="ja-JP" sz="2800">
              <a:latin typeface="Century Schoolbook" panose="02040604050505020304" pitchFamily="18" charset="0"/>
              <a:ea typeface="ＭＳ Ｐゴシック" panose="020B0600070205080204" pitchFamily="50" charset="-128"/>
            </a:endParaRPr>
          </a:p>
        </p:txBody>
      </p:sp>
      <p:sp>
        <p:nvSpPr>
          <p:cNvPr id="61447" name="Rectangle 7"/>
          <p:cNvSpPr>
            <a:spLocks noChangeArrowheads="1"/>
          </p:cNvSpPr>
          <p:nvPr/>
        </p:nvSpPr>
        <p:spPr bwMode="auto">
          <a:xfrm rot="-5400000">
            <a:off x="2705100" y="2781300"/>
            <a:ext cx="1524000" cy="381000"/>
          </a:xfrm>
          <a:prstGeom prst="rect">
            <a:avLst/>
          </a:prstGeom>
          <a:solidFill>
            <a:srgbClr val="0099FF"/>
          </a:solidFill>
          <a:ln w="12700">
            <a:solidFill>
              <a:srgbClr val="FFFF00">
                <a:alpha val="50000"/>
              </a:srgbClr>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ja-JP" sz="2000" b="1">
                <a:effectLst>
                  <a:outerShdw blurRad="38100" dist="38100" dir="2700000" algn="tl">
                    <a:srgbClr val="FFFFFF"/>
                  </a:outerShdw>
                </a:effectLst>
                <a:latin typeface="Century Schoolbook" panose="02040604050505020304" pitchFamily="18" charset="0"/>
                <a:ea typeface="ＭＳ Ｐゴシック" panose="020B0600070205080204" pitchFamily="50" charset="-128"/>
              </a:rPr>
              <a:t>Cluster 2</a:t>
            </a:r>
            <a:endParaRPr lang="en-US" altLang="ja-JP" sz="2800">
              <a:latin typeface="Century Schoolbook" panose="02040604050505020304" pitchFamily="18" charset="0"/>
              <a:ea typeface="ＭＳ Ｐゴシック" panose="020B0600070205080204" pitchFamily="50" charset="-128"/>
            </a:endParaRPr>
          </a:p>
        </p:txBody>
      </p:sp>
      <p:sp>
        <p:nvSpPr>
          <p:cNvPr id="61448" name="Rectangle 8"/>
          <p:cNvSpPr>
            <a:spLocks noChangeArrowheads="1"/>
          </p:cNvSpPr>
          <p:nvPr/>
        </p:nvSpPr>
        <p:spPr bwMode="auto">
          <a:xfrm rot="-5400000">
            <a:off x="3238500" y="2781300"/>
            <a:ext cx="1524000" cy="381000"/>
          </a:xfrm>
          <a:prstGeom prst="rect">
            <a:avLst/>
          </a:prstGeom>
          <a:solidFill>
            <a:srgbClr val="0099FF"/>
          </a:solidFill>
          <a:ln w="12700">
            <a:solidFill>
              <a:srgbClr val="FFFF00">
                <a:alpha val="50000"/>
              </a:srgbClr>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ja-JP" sz="2000" b="1">
                <a:effectLst>
                  <a:outerShdw blurRad="38100" dist="38100" dir="2700000" algn="tl">
                    <a:srgbClr val="FFFFFF"/>
                  </a:outerShdw>
                </a:effectLst>
                <a:latin typeface="Century Schoolbook" panose="02040604050505020304" pitchFamily="18" charset="0"/>
                <a:ea typeface="ＭＳ Ｐゴシック" panose="020B0600070205080204" pitchFamily="50" charset="-128"/>
              </a:rPr>
              <a:t>Cluster 3</a:t>
            </a:r>
            <a:endParaRPr lang="en-US" altLang="ja-JP" sz="2800">
              <a:latin typeface="Century Schoolbook" panose="02040604050505020304" pitchFamily="18" charset="0"/>
              <a:ea typeface="ＭＳ Ｐゴシック" panose="020B0600070205080204" pitchFamily="50" charset="-128"/>
            </a:endParaRPr>
          </a:p>
        </p:txBody>
      </p:sp>
      <p:sp>
        <p:nvSpPr>
          <p:cNvPr id="61449" name="Rectangle 9"/>
          <p:cNvSpPr>
            <a:spLocks noChangeArrowheads="1"/>
          </p:cNvSpPr>
          <p:nvPr/>
        </p:nvSpPr>
        <p:spPr bwMode="auto">
          <a:xfrm rot="-5400000">
            <a:off x="6057900" y="2781300"/>
            <a:ext cx="1524000" cy="381000"/>
          </a:xfrm>
          <a:prstGeom prst="rect">
            <a:avLst/>
          </a:prstGeom>
          <a:solidFill>
            <a:srgbClr val="0099FF"/>
          </a:solidFill>
          <a:ln w="12700">
            <a:solidFill>
              <a:srgbClr val="FFFF00">
                <a:alpha val="50000"/>
              </a:srgbClr>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ja-JP" sz="2000" b="1">
                <a:effectLst>
                  <a:outerShdw blurRad="38100" dist="38100" dir="2700000" algn="tl">
                    <a:srgbClr val="FFFFFF"/>
                  </a:outerShdw>
                </a:effectLst>
                <a:latin typeface="Century Schoolbook" panose="02040604050505020304" pitchFamily="18" charset="0"/>
                <a:ea typeface="ＭＳ Ｐゴシック" panose="020B0600070205080204" pitchFamily="50" charset="-128"/>
              </a:rPr>
              <a:t>Cluster 255</a:t>
            </a:r>
            <a:endParaRPr lang="en-US" altLang="ja-JP" sz="2800">
              <a:latin typeface="Century Schoolbook" panose="02040604050505020304" pitchFamily="18" charset="0"/>
              <a:ea typeface="ＭＳ Ｐゴシック" panose="020B0600070205080204" pitchFamily="50" charset="-128"/>
            </a:endParaRPr>
          </a:p>
        </p:txBody>
      </p:sp>
      <p:sp>
        <p:nvSpPr>
          <p:cNvPr id="26634" name="Rectangle 10"/>
          <p:cNvSpPr>
            <a:spLocks noChangeArrowheads="1"/>
          </p:cNvSpPr>
          <p:nvPr/>
        </p:nvSpPr>
        <p:spPr bwMode="auto">
          <a:xfrm>
            <a:off x="2362200" y="1981200"/>
            <a:ext cx="76200" cy="228600"/>
          </a:xfrm>
          <a:prstGeom prst="rect">
            <a:avLst/>
          </a:prstGeom>
          <a:solidFill>
            <a:schemeClr val="tx2"/>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6635" name="Rectangle 11"/>
          <p:cNvSpPr>
            <a:spLocks noChangeArrowheads="1"/>
          </p:cNvSpPr>
          <p:nvPr/>
        </p:nvSpPr>
        <p:spPr bwMode="auto">
          <a:xfrm>
            <a:off x="2895600" y="1981200"/>
            <a:ext cx="76200" cy="228600"/>
          </a:xfrm>
          <a:prstGeom prst="rect">
            <a:avLst/>
          </a:prstGeom>
          <a:solidFill>
            <a:schemeClr val="tx2"/>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6636" name="Rectangle 12"/>
          <p:cNvSpPr>
            <a:spLocks noChangeArrowheads="1"/>
          </p:cNvSpPr>
          <p:nvPr/>
        </p:nvSpPr>
        <p:spPr bwMode="auto">
          <a:xfrm>
            <a:off x="3429000" y="1981200"/>
            <a:ext cx="76200" cy="228600"/>
          </a:xfrm>
          <a:prstGeom prst="rect">
            <a:avLst/>
          </a:prstGeom>
          <a:solidFill>
            <a:schemeClr val="tx2"/>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6637" name="Rectangle 13"/>
          <p:cNvSpPr>
            <a:spLocks noChangeArrowheads="1"/>
          </p:cNvSpPr>
          <p:nvPr/>
        </p:nvSpPr>
        <p:spPr bwMode="auto">
          <a:xfrm>
            <a:off x="3962400" y="1981200"/>
            <a:ext cx="76200" cy="228600"/>
          </a:xfrm>
          <a:prstGeom prst="rect">
            <a:avLst/>
          </a:prstGeom>
          <a:solidFill>
            <a:schemeClr val="tx2"/>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6638" name="Rectangle 14"/>
          <p:cNvSpPr>
            <a:spLocks noChangeArrowheads="1"/>
          </p:cNvSpPr>
          <p:nvPr/>
        </p:nvSpPr>
        <p:spPr bwMode="auto">
          <a:xfrm>
            <a:off x="6781800" y="1981200"/>
            <a:ext cx="76200" cy="228600"/>
          </a:xfrm>
          <a:prstGeom prst="rect">
            <a:avLst/>
          </a:prstGeom>
          <a:solidFill>
            <a:schemeClr val="tx2"/>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61455" name="Rectangle 15"/>
          <p:cNvSpPr>
            <a:spLocks noChangeArrowheads="1"/>
          </p:cNvSpPr>
          <p:nvPr/>
        </p:nvSpPr>
        <p:spPr bwMode="auto">
          <a:xfrm>
            <a:off x="990600" y="3962400"/>
            <a:ext cx="762000" cy="381000"/>
          </a:xfrm>
          <a:prstGeom prst="rect">
            <a:avLst/>
          </a:prstGeom>
          <a:solidFill>
            <a:schemeClr val="folHlink"/>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ja-JP" sz="2000" b="1">
                <a:solidFill>
                  <a:schemeClr val="tx2"/>
                </a:solidFill>
                <a:effectLst>
                  <a:outerShdw blurRad="38100" dist="38100" dir="2700000" algn="tl">
                    <a:srgbClr val="000000"/>
                  </a:outerShdw>
                </a:effectLst>
                <a:latin typeface="Century Schoolbook" panose="02040604050505020304" pitchFamily="18" charset="0"/>
                <a:ea typeface="ＭＳ Ｐゴシック" panose="020B0600070205080204" pitchFamily="50" charset="-128"/>
              </a:rPr>
              <a:t>FB0</a:t>
            </a:r>
          </a:p>
        </p:txBody>
      </p:sp>
      <p:sp>
        <p:nvSpPr>
          <p:cNvPr id="61456" name="Rectangle 16"/>
          <p:cNvSpPr>
            <a:spLocks noChangeArrowheads="1"/>
          </p:cNvSpPr>
          <p:nvPr/>
        </p:nvSpPr>
        <p:spPr bwMode="auto">
          <a:xfrm>
            <a:off x="1905000" y="3962400"/>
            <a:ext cx="762000" cy="381000"/>
          </a:xfrm>
          <a:prstGeom prst="rect">
            <a:avLst/>
          </a:prstGeom>
          <a:solidFill>
            <a:schemeClr val="folHlink"/>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ja-JP" sz="2000" b="1">
                <a:solidFill>
                  <a:schemeClr val="tx2"/>
                </a:solidFill>
                <a:effectLst>
                  <a:outerShdw blurRad="38100" dist="38100" dir="2700000" algn="tl">
                    <a:srgbClr val="000000"/>
                  </a:outerShdw>
                </a:effectLst>
                <a:latin typeface="Century Schoolbook" panose="02040604050505020304" pitchFamily="18" charset="0"/>
                <a:ea typeface="ＭＳ Ｐゴシック" panose="020B0600070205080204" pitchFamily="50" charset="-128"/>
              </a:rPr>
              <a:t>FB1</a:t>
            </a:r>
          </a:p>
        </p:txBody>
      </p:sp>
      <p:sp>
        <p:nvSpPr>
          <p:cNvPr id="61457" name="Rectangle 17"/>
          <p:cNvSpPr>
            <a:spLocks noChangeArrowheads="1"/>
          </p:cNvSpPr>
          <p:nvPr/>
        </p:nvSpPr>
        <p:spPr bwMode="auto">
          <a:xfrm>
            <a:off x="3352800" y="3962400"/>
            <a:ext cx="762000" cy="381000"/>
          </a:xfrm>
          <a:prstGeom prst="rect">
            <a:avLst/>
          </a:prstGeom>
          <a:solidFill>
            <a:schemeClr val="folHlink"/>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ja-JP" sz="2000" b="1">
                <a:solidFill>
                  <a:schemeClr val="tx2"/>
                </a:solidFill>
                <a:effectLst>
                  <a:outerShdw blurRad="38100" dist="38100" dir="2700000" algn="tl">
                    <a:srgbClr val="000000"/>
                  </a:outerShdw>
                </a:effectLst>
                <a:latin typeface="Century Schoolbook" panose="02040604050505020304" pitchFamily="18" charset="0"/>
                <a:ea typeface="ＭＳ Ｐゴシック" panose="020B0600070205080204" pitchFamily="50" charset="-128"/>
              </a:rPr>
              <a:t>FB2</a:t>
            </a:r>
          </a:p>
        </p:txBody>
      </p:sp>
      <p:sp>
        <p:nvSpPr>
          <p:cNvPr id="26642" name="Line 18"/>
          <p:cNvSpPr>
            <a:spLocks noChangeShapeType="1"/>
          </p:cNvSpPr>
          <p:nvPr/>
        </p:nvSpPr>
        <p:spPr bwMode="auto">
          <a:xfrm>
            <a:off x="1295400" y="4495800"/>
            <a:ext cx="2514600" cy="0"/>
          </a:xfrm>
          <a:prstGeom prst="line">
            <a:avLst/>
          </a:prstGeom>
          <a:noFill/>
          <a:ln w="381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43" name="Freeform 19"/>
          <p:cNvSpPr>
            <a:spLocks/>
          </p:cNvSpPr>
          <p:nvPr/>
        </p:nvSpPr>
        <p:spPr bwMode="auto">
          <a:xfrm>
            <a:off x="1398588" y="4364038"/>
            <a:ext cx="1587" cy="157162"/>
          </a:xfrm>
          <a:custGeom>
            <a:avLst/>
            <a:gdLst>
              <a:gd name="T0" fmla="*/ 0 w 1"/>
              <a:gd name="T1" fmla="*/ 157162 h 99"/>
              <a:gd name="T2" fmla="*/ 0 w 1"/>
              <a:gd name="T3" fmla="*/ 0 h 99"/>
              <a:gd name="T4" fmla="*/ 0 60000 65536"/>
              <a:gd name="T5" fmla="*/ 0 60000 65536"/>
            </a:gdLst>
            <a:ahLst/>
            <a:cxnLst>
              <a:cxn ang="T4">
                <a:pos x="T0" y="T1"/>
              </a:cxn>
              <a:cxn ang="T5">
                <a:pos x="T2" y="T3"/>
              </a:cxn>
            </a:cxnLst>
            <a:rect l="0" t="0" r="r" b="b"/>
            <a:pathLst>
              <a:path w="1" h="99">
                <a:moveTo>
                  <a:pt x="0" y="99"/>
                </a:moveTo>
                <a:lnTo>
                  <a:pt x="0" y="0"/>
                </a:lnTo>
              </a:path>
            </a:pathLst>
          </a:custGeom>
          <a:noFill/>
          <a:ln w="38100" cap="flat" cmpd="sng">
            <a:solidFill>
              <a:srgbClr val="FFFF00"/>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44" name="Freeform 20"/>
          <p:cNvSpPr>
            <a:spLocks/>
          </p:cNvSpPr>
          <p:nvPr/>
        </p:nvSpPr>
        <p:spPr bwMode="auto">
          <a:xfrm>
            <a:off x="2286000" y="4343400"/>
            <a:ext cx="1588" cy="157163"/>
          </a:xfrm>
          <a:custGeom>
            <a:avLst/>
            <a:gdLst>
              <a:gd name="T0" fmla="*/ 0 w 1"/>
              <a:gd name="T1" fmla="*/ 157163 h 99"/>
              <a:gd name="T2" fmla="*/ 0 w 1"/>
              <a:gd name="T3" fmla="*/ 0 h 99"/>
              <a:gd name="T4" fmla="*/ 0 60000 65536"/>
              <a:gd name="T5" fmla="*/ 0 60000 65536"/>
            </a:gdLst>
            <a:ahLst/>
            <a:cxnLst>
              <a:cxn ang="T4">
                <a:pos x="T0" y="T1"/>
              </a:cxn>
              <a:cxn ang="T5">
                <a:pos x="T2" y="T3"/>
              </a:cxn>
            </a:cxnLst>
            <a:rect l="0" t="0" r="r" b="b"/>
            <a:pathLst>
              <a:path w="1" h="99">
                <a:moveTo>
                  <a:pt x="0" y="99"/>
                </a:moveTo>
                <a:lnTo>
                  <a:pt x="0" y="0"/>
                </a:lnTo>
              </a:path>
            </a:pathLst>
          </a:custGeom>
          <a:noFill/>
          <a:ln w="38100" cap="flat" cmpd="sng">
            <a:solidFill>
              <a:srgbClr val="FFFF00"/>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45" name="Freeform 21"/>
          <p:cNvSpPr>
            <a:spLocks/>
          </p:cNvSpPr>
          <p:nvPr/>
        </p:nvSpPr>
        <p:spPr bwMode="auto">
          <a:xfrm>
            <a:off x="3733800" y="4343400"/>
            <a:ext cx="1588" cy="157163"/>
          </a:xfrm>
          <a:custGeom>
            <a:avLst/>
            <a:gdLst>
              <a:gd name="T0" fmla="*/ 0 w 1"/>
              <a:gd name="T1" fmla="*/ 157163 h 99"/>
              <a:gd name="T2" fmla="*/ 0 w 1"/>
              <a:gd name="T3" fmla="*/ 0 h 99"/>
              <a:gd name="T4" fmla="*/ 0 60000 65536"/>
              <a:gd name="T5" fmla="*/ 0 60000 65536"/>
            </a:gdLst>
            <a:ahLst/>
            <a:cxnLst>
              <a:cxn ang="T4">
                <a:pos x="T0" y="T1"/>
              </a:cxn>
              <a:cxn ang="T5">
                <a:pos x="T2" y="T3"/>
              </a:cxn>
            </a:cxnLst>
            <a:rect l="0" t="0" r="r" b="b"/>
            <a:pathLst>
              <a:path w="1" h="99">
                <a:moveTo>
                  <a:pt x="0" y="99"/>
                </a:moveTo>
                <a:lnTo>
                  <a:pt x="0" y="0"/>
                </a:lnTo>
              </a:path>
            </a:pathLst>
          </a:custGeom>
          <a:noFill/>
          <a:ln w="38100" cap="flat" cmpd="sng">
            <a:solidFill>
              <a:srgbClr val="FFFF00"/>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46" name="Freeform 22"/>
          <p:cNvSpPr>
            <a:spLocks/>
          </p:cNvSpPr>
          <p:nvPr/>
        </p:nvSpPr>
        <p:spPr bwMode="auto">
          <a:xfrm>
            <a:off x="3200400" y="4495800"/>
            <a:ext cx="76200" cy="457200"/>
          </a:xfrm>
          <a:custGeom>
            <a:avLst/>
            <a:gdLst>
              <a:gd name="T0" fmla="*/ 0 w 1"/>
              <a:gd name="T1" fmla="*/ 457200 h 99"/>
              <a:gd name="T2" fmla="*/ 0 w 1"/>
              <a:gd name="T3" fmla="*/ 0 h 99"/>
              <a:gd name="T4" fmla="*/ 0 60000 65536"/>
              <a:gd name="T5" fmla="*/ 0 60000 65536"/>
            </a:gdLst>
            <a:ahLst/>
            <a:cxnLst>
              <a:cxn ang="T4">
                <a:pos x="T0" y="T1"/>
              </a:cxn>
              <a:cxn ang="T5">
                <a:pos x="T2" y="T3"/>
              </a:cxn>
            </a:cxnLst>
            <a:rect l="0" t="0" r="r" b="b"/>
            <a:pathLst>
              <a:path w="1" h="99">
                <a:moveTo>
                  <a:pt x="0" y="99"/>
                </a:moveTo>
                <a:lnTo>
                  <a:pt x="0" y="0"/>
                </a:lnTo>
              </a:path>
            </a:pathLst>
          </a:custGeom>
          <a:noFill/>
          <a:ln w="38100" cap="flat" cmpd="sng">
            <a:solidFill>
              <a:srgbClr val="FFFF00"/>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1463" name="Rectangle 23"/>
          <p:cNvSpPr>
            <a:spLocks noChangeArrowheads="1"/>
          </p:cNvSpPr>
          <p:nvPr/>
        </p:nvSpPr>
        <p:spPr bwMode="auto">
          <a:xfrm>
            <a:off x="2514600" y="4953000"/>
            <a:ext cx="1371600" cy="609600"/>
          </a:xfrm>
          <a:prstGeom prst="rect">
            <a:avLst/>
          </a:prstGeom>
          <a:solidFill>
            <a:schemeClr val="folHlink"/>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ja-JP" sz="2000" b="1">
                <a:solidFill>
                  <a:schemeClr val="tx2"/>
                </a:solidFill>
                <a:effectLst>
                  <a:outerShdw blurRad="38100" dist="38100" dir="2700000" algn="tl">
                    <a:srgbClr val="000000"/>
                  </a:outerShdw>
                </a:effectLst>
                <a:latin typeface="Century Schoolbook" panose="02040604050505020304" pitchFamily="18" charset="0"/>
                <a:ea typeface="ＭＳ Ｐゴシック" panose="020B0600070205080204" pitchFamily="50" charset="-128"/>
              </a:rPr>
              <a:t>HDTV</a:t>
            </a:r>
          </a:p>
          <a:p>
            <a:pPr algn="ctr">
              <a:defRPr/>
            </a:pPr>
            <a:r>
              <a:rPr lang="en-US" altLang="ja-JP" sz="2000" b="1">
                <a:solidFill>
                  <a:schemeClr val="tx2"/>
                </a:solidFill>
                <a:effectLst>
                  <a:outerShdw blurRad="38100" dist="38100" dir="2700000" algn="tl">
                    <a:srgbClr val="000000"/>
                  </a:outerShdw>
                </a:effectLst>
                <a:latin typeface="Century Schoolbook" panose="02040604050505020304" pitchFamily="18" charset="0"/>
                <a:ea typeface="ＭＳ Ｐゴシック" panose="020B0600070205080204" pitchFamily="50" charset="-128"/>
              </a:rPr>
              <a:t>controller</a:t>
            </a:r>
          </a:p>
        </p:txBody>
      </p:sp>
      <p:sp>
        <p:nvSpPr>
          <p:cNvPr id="26648" name="Text Box 24"/>
          <p:cNvSpPr txBox="1">
            <a:spLocks noChangeArrowheads="1"/>
          </p:cNvSpPr>
          <p:nvPr/>
        </p:nvSpPr>
        <p:spPr bwMode="auto">
          <a:xfrm>
            <a:off x="914400" y="4495800"/>
            <a:ext cx="11906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r>
              <a:rPr lang="en-US" altLang="ja-JP" b="1">
                <a:latin typeface="Century Schoolbook" panose="02040604050505020304" pitchFamily="18" charset="0"/>
                <a:ea typeface="ＭＳ Ｐゴシック" panose="020B0600070205080204" pitchFamily="50" charset="-128"/>
              </a:rPr>
              <a:t>Pixel Bus</a:t>
            </a:r>
          </a:p>
        </p:txBody>
      </p:sp>
      <p:sp>
        <p:nvSpPr>
          <p:cNvPr id="61465" name="AutoShape 25"/>
          <p:cNvSpPr>
            <a:spLocks noChangeArrowheads="1"/>
          </p:cNvSpPr>
          <p:nvPr/>
        </p:nvSpPr>
        <p:spPr bwMode="auto">
          <a:xfrm>
            <a:off x="1447800" y="4953000"/>
            <a:ext cx="914400" cy="685800"/>
          </a:xfrm>
          <a:prstGeom prst="cube">
            <a:avLst>
              <a:gd name="adj" fmla="val 25000"/>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ja-JP" sz="2000" b="1">
                <a:effectLst>
                  <a:outerShdw blurRad="38100" dist="38100" dir="2700000" algn="tl">
                    <a:srgbClr val="C0C0C0"/>
                  </a:outerShdw>
                </a:effectLst>
                <a:latin typeface="Century Schoolbook" panose="02040604050505020304" pitchFamily="18" charset="0"/>
                <a:ea typeface="ＭＳ Ｐゴシック" panose="020B0600070205080204" pitchFamily="50" charset="-128"/>
              </a:rPr>
              <a:t>CRT</a:t>
            </a:r>
          </a:p>
        </p:txBody>
      </p:sp>
      <p:sp>
        <p:nvSpPr>
          <p:cNvPr id="26650" name="Freeform 26"/>
          <p:cNvSpPr>
            <a:spLocks/>
          </p:cNvSpPr>
          <p:nvPr/>
        </p:nvSpPr>
        <p:spPr bwMode="auto">
          <a:xfrm rot="5400000" flipV="1">
            <a:off x="2362200" y="5181600"/>
            <a:ext cx="76200" cy="228600"/>
          </a:xfrm>
          <a:custGeom>
            <a:avLst/>
            <a:gdLst>
              <a:gd name="T0" fmla="*/ 0 w 1"/>
              <a:gd name="T1" fmla="*/ 228600 h 99"/>
              <a:gd name="T2" fmla="*/ 0 w 1"/>
              <a:gd name="T3" fmla="*/ 0 h 99"/>
              <a:gd name="T4" fmla="*/ 0 60000 65536"/>
              <a:gd name="T5" fmla="*/ 0 60000 65536"/>
            </a:gdLst>
            <a:ahLst/>
            <a:cxnLst>
              <a:cxn ang="T4">
                <a:pos x="T0" y="T1"/>
              </a:cxn>
              <a:cxn ang="T5">
                <a:pos x="T2" y="T3"/>
              </a:cxn>
            </a:cxnLst>
            <a:rect l="0" t="0" r="r" b="b"/>
            <a:pathLst>
              <a:path w="1" h="99">
                <a:moveTo>
                  <a:pt x="0" y="99"/>
                </a:moveTo>
                <a:lnTo>
                  <a:pt x="0" y="0"/>
                </a:lnTo>
              </a:path>
            </a:pathLst>
          </a:custGeom>
          <a:noFill/>
          <a:ln w="38100" cap="flat" cmpd="sng">
            <a:solidFill>
              <a:srgbClr val="FFFF00"/>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1467" name="Rectangle 27"/>
          <p:cNvSpPr>
            <a:spLocks noChangeArrowheads="1"/>
          </p:cNvSpPr>
          <p:nvPr/>
        </p:nvSpPr>
        <p:spPr bwMode="auto">
          <a:xfrm>
            <a:off x="4800600" y="3962400"/>
            <a:ext cx="838200" cy="533400"/>
          </a:xfrm>
          <a:prstGeom prst="rect">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ja-JP" b="1">
                <a:solidFill>
                  <a:schemeClr val="tx2"/>
                </a:solidFill>
                <a:effectLst>
                  <a:outerShdw blurRad="38100" dist="38100" dir="2700000" algn="tl">
                    <a:srgbClr val="C0C0C0"/>
                  </a:outerShdw>
                </a:effectLst>
                <a:latin typeface="Century Schoolbook" panose="02040604050505020304" pitchFamily="18" charset="0"/>
                <a:ea typeface="ＭＳ Ｐゴシック" panose="020B0600070205080204" pitchFamily="50" charset="-128"/>
              </a:rPr>
              <a:t>I/O</a:t>
            </a:r>
          </a:p>
          <a:p>
            <a:pPr algn="ctr">
              <a:defRPr/>
            </a:pPr>
            <a:r>
              <a:rPr lang="en-US" altLang="ja-JP" b="1">
                <a:solidFill>
                  <a:schemeClr val="tx2"/>
                </a:solidFill>
                <a:effectLst>
                  <a:outerShdw blurRad="38100" dist="38100" dir="2700000" algn="tl">
                    <a:srgbClr val="C0C0C0"/>
                  </a:outerShdw>
                </a:effectLst>
                <a:latin typeface="Century Schoolbook" panose="02040604050505020304" pitchFamily="18" charset="0"/>
                <a:ea typeface="ＭＳ Ｐゴシック" panose="020B0600070205080204" pitchFamily="50" charset="-128"/>
              </a:rPr>
              <a:t>Box 0</a:t>
            </a:r>
            <a:endParaRPr lang="en-US" altLang="ja-JP" sz="2000" b="1">
              <a:effectLst>
                <a:outerShdw blurRad="38100" dist="38100" dir="2700000" algn="tl">
                  <a:srgbClr val="C0C0C0"/>
                </a:outerShdw>
              </a:effectLst>
              <a:latin typeface="Century Schoolbook" panose="02040604050505020304" pitchFamily="18" charset="0"/>
              <a:ea typeface="ＭＳ Ｐゴシック" panose="020B0600070205080204" pitchFamily="50" charset="-128"/>
            </a:endParaRPr>
          </a:p>
        </p:txBody>
      </p:sp>
      <p:sp>
        <p:nvSpPr>
          <p:cNvPr id="61468" name="Rectangle 28"/>
          <p:cNvSpPr>
            <a:spLocks noChangeArrowheads="1"/>
          </p:cNvSpPr>
          <p:nvPr/>
        </p:nvSpPr>
        <p:spPr bwMode="auto">
          <a:xfrm>
            <a:off x="6096000" y="3962400"/>
            <a:ext cx="838200" cy="533400"/>
          </a:xfrm>
          <a:prstGeom prst="rect">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ja-JP" b="1">
                <a:solidFill>
                  <a:schemeClr val="tx2"/>
                </a:solidFill>
                <a:effectLst>
                  <a:outerShdw blurRad="38100" dist="38100" dir="2700000" algn="tl">
                    <a:srgbClr val="C0C0C0"/>
                  </a:outerShdw>
                </a:effectLst>
                <a:latin typeface="Century Schoolbook" panose="02040604050505020304" pitchFamily="18" charset="0"/>
                <a:ea typeface="ＭＳ Ｐゴシック" panose="020B0600070205080204" pitchFamily="50" charset="-128"/>
              </a:rPr>
              <a:t>I/O</a:t>
            </a:r>
          </a:p>
          <a:p>
            <a:pPr algn="ctr">
              <a:defRPr/>
            </a:pPr>
            <a:r>
              <a:rPr lang="en-US" altLang="ja-JP" b="1">
                <a:solidFill>
                  <a:schemeClr val="tx2"/>
                </a:solidFill>
                <a:effectLst>
                  <a:outerShdw blurRad="38100" dist="38100" dir="2700000" algn="tl">
                    <a:srgbClr val="C0C0C0"/>
                  </a:outerShdw>
                </a:effectLst>
                <a:latin typeface="Century Schoolbook" panose="02040604050505020304" pitchFamily="18" charset="0"/>
                <a:ea typeface="ＭＳ Ｐゴシック" panose="020B0600070205080204" pitchFamily="50" charset="-128"/>
              </a:rPr>
              <a:t>Box 1</a:t>
            </a:r>
            <a:endParaRPr lang="en-US" altLang="ja-JP" sz="2000" b="1">
              <a:effectLst>
                <a:outerShdw blurRad="38100" dist="38100" dir="2700000" algn="tl">
                  <a:srgbClr val="C0C0C0"/>
                </a:outerShdw>
              </a:effectLst>
              <a:latin typeface="Century Schoolbook" panose="02040604050505020304" pitchFamily="18" charset="0"/>
              <a:ea typeface="ＭＳ Ｐゴシック" panose="020B0600070205080204" pitchFamily="50" charset="-128"/>
            </a:endParaRPr>
          </a:p>
        </p:txBody>
      </p:sp>
      <p:sp>
        <p:nvSpPr>
          <p:cNvPr id="61469" name="Rectangle 29"/>
          <p:cNvSpPr>
            <a:spLocks noChangeArrowheads="1"/>
          </p:cNvSpPr>
          <p:nvPr/>
        </p:nvSpPr>
        <p:spPr bwMode="auto">
          <a:xfrm>
            <a:off x="7620000" y="3962400"/>
            <a:ext cx="838200" cy="533400"/>
          </a:xfrm>
          <a:prstGeom prst="rect">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ja-JP" b="1">
                <a:solidFill>
                  <a:schemeClr val="tx2"/>
                </a:solidFill>
                <a:effectLst>
                  <a:outerShdw blurRad="38100" dist="38100" dir="2700000" algn="tl">
                    <a:srgbClr val="C0C0C0"/>
                  </a:outerShdw>
                </a:effectLst>
                <a:latin typeface="Century Schoolbook" panose="02040604050505020304" pitchFamily="18" charset="0"/>
                <a:ea typeface="ＭＳ Ｐゴシック" panose="020B0600070205080204" pitchFamily="50" charset="-128"/>
              </a:rPr>
              <a:t>I/O</a:t>
            </a:r>
          </a:p>
          <a:p>
            <a:pPr algn="ctr">
              <a:defRPr/>
            </a:pPr>
            <a:r>
              <a:rPr lang="en-US" altLang="ja-JP" b="1">
                <a:solidFill>
                  <a:schemeClr val="tx2"/>
                </a:solidFill>
                <a:effectLst>
                  <a:outerShdw blurRad="38100" dist="38100" dir="2700000" algn="tl">
                    <a:srgbClr val="C0C0C0"/>
                  </a:outerShdw>
                </a:effectLst>
                <a:latin typeface="Century Schoolbook" panose="02040604050505020304" pitchFamily="18" charset="0"/>
                <a:ea typeface="ＭＳ Ｐゴシック" panose="020B0600070205080204" pitchFamily="50" charset="-128"/>
              </a:rPr>
              <a:t>Box 15</a:t>
            </a:r>
            <a:endParaRPr lang="en-US" altLang="ja-JP" sz="2000" b="1">
              <a:effectLst>
                <a:outerShdw blurRad="38100" dist="38100" dir="2700000" algn="tl">
                  <a:srgbClr val="C0C0C0"/>
                </a:outerShdw>
              </a:effectLst>
              <a:latin typeface="Century Schoolbook" panose="02040604050505020304" pitchFamily="18" charset="0"/>
              <a:ea typeface="ＭＳ Ｐゴシック" panose="020B0600070205080204" pitchFamily="50" charset="-128"/>
            </a:endParaRPr>
          </a:p>
        </p:txBody>
      </p:sp>
      <p:sp>
        <p:nvSpPr>
          <p:cNvPr id="26654" name="Oval 30"/>
          <p:cNvSpPr>
            <a:spLocks noChangeArrowheads="1"/>
          </p:cNvSpPr>
          <p:nvPr/>
        </p:nvSpPr>
        <p:spPr bwMode="auto">
          <a:xfrm>
            <a:off x="4419600" y="2973388"/>
            <a:ext cx="76200" cy="74612"/>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6655" name="Oval 31"/>
          <p:cNvSpPr>
            <a:spLocks noChangeArrowheads="1"/>
          </p:cNvSpPr>
          <p:nvPr/>
        </p:nvSpPr>
        <p:spPr bwMode="auto">
          <a:xfrm>
            <a:off x="4724400" y="2973388"/>
            <a:ext cx="76200" cy="74612"/>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6656" name="Oval 32"/>
          <p:cNvSpPr>
            <a:spLocks noChangeArrowheads="1"/>
          </p:cNvSpPr>
          <p:nvPr/>
        </p:nvSpPr>
        <p:spPr bwMode="auto">
          <a:xfrm>
            <a:off x="5029200" y="2973388"/>
            <a:ext cx="76200" cy="74612"/>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6657" name="Oval 33"/>
          <p:cNvSpPr>
            <a:spLocks noChangeArrowheads="1"/>
          </p:cNvSpPr>
          <p:nvPr/>
        </p:nvSpPr>
        <p:spPr bwMode="auto">
          <a:xfrm>
            <a:off x="5334000" y="2973388"/>
            <a:ext cx="76200" cy="74612"/>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6658" name="Oval 34"/>
          <p:cNvSpPr>
            <a:spLocks noChangeArrowheads="1"/>
          </p:cNvSpPr>
          <p:nvPr/>
        </p:nvSpPr>
        <p:spPr bwMode="auto">
          <a:xfrm>
            <a:off x="5638800" y="2973388"/>
            <a:ext cx="76200" cy="74612"/>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6659" name="Oval 35"/>
          <p:cNvSpPr>
            <a:spLocks noChangeArrowheads="1"/>
          </p:cNvSpPr>
          <p:nvPr/>
        </p:nvSpPr>
        <p:spPr bwMode="auto">
          <a:xfrm>
            <a:off x="5943600" y="2973388"/>
            <a:ext cx="76200" cy="74612"/>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6660" name="Oval 36"/>
          <p:cNvSpPr>
            <a:spLocks noChangeArrowheads="1"/>
          </p:cNvSpPr>
          <p:nvPr/>
        </p:nvSpPr>
        <p:spPr bwMode="auto">
          <a:xfrm>
            <a:off x="6248400" y="2973388"/>
            <a:ext cx="76200" cy="74612"/>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6661" name="Oval 37"/>
          <p:cNvSpPr>
            <a:spLocks noChangeArrowheads="1"/>
          </p:cNvSpPr>
          <p:nvPr/>
        </p:nvSpPr>
        <p:spPr bwMode="auto">
          <a:xfrm>
            <a:off x="2895600" y="4114800"/>
            <a:ext cx="76200" cy="74613"/>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6662" name="Oval 38"/>
          <p:cNvSpPr>
            <a:spLocks noChangeArrowheads="1"/>
          </p:cNvSpPr>
          <p:nvPr/>
        </p:nvSpPr>
        <p:spPr bwMode="auto">
          <a:xfrm>
            <a:off x="3048000" y="4114800"/>
            <a:ext cx="76200" cy="74613"/>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6663" name="Oval 39"/>
          <p:cNvSpPr>
            <a:spLocks noChangeArrowheads="1"/>
          </p:cNvSpPr>
          <p:nvPr/>
        </p:nvSpPr>
        <p:spPr bwMode="auto">
          <a:xfrm>
            <a:off x="7162800" y="4191000"/>
            <a:ext cx="76200" cy="74613"/>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6664" name="Oval 40"/>
          <p:cNvSpPr>
            <a:spLocks noChangeArrowheads="1"/>
          </p:cNvSpPr>
          <p:nvPr/>
        </p:nvSpPr>
        <p:spPr bwMode="auto">
          <a:xfrm>
            <a:off x="7315200" y="4191000"/>
            <a:ext cx="76200" cy="74613"/>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6665" name="Freeform 41"/>
          <p:cNvSpPr>
            <a:spLocks/>
          </p:cNvSpPr>
          <p:nvPr/>
        </p:nvSpPr>
        <p:spPr bwMode="auto">
          <a:xfrm>
            <a:off x="5105400" y="4495800"/>
            <a:ext cx="1588" cy="157163"/>
          </a:xfrm>
          <a:custGeom>
            <a:avLst/>
            <a:gdLst>
              <a:gd name="T0" fmla="*/ 0 w 1"/>
              <a:gd name="T1" fmla="*/ 157163 h 99"/>
              <a:gd name="T2" fmla="*/ 0 w 1"/>
              <a:gd name="T3" fmla="*/ 0 h 99"/>
              <a:gd name="T4" fmla="*/ 0 60000 65536"/>
              <a:gd name="T5" fmla="*/ 0 60000 65536"/>
            </a:gdLst>
            <a:ahLst/>
            <a:cxnLst>
              <a:cxn ang="T4">
                <a:pos x="T0" y="T1"/>
              </a:cxn>
              <a:cxn ang="T5">
                <a:pos x="T2" y="T3"/>
              </a:cxn>
            </a:cxnLst>
            <a:rect l="0" t="0" r="r" b="b"/>
            <a:pathLst>
              <a:path w="1" h="99">
                <a:moveTo>
                  <a:pt x="0" y="99"/>
                </a:moveTo>
                <a:lnTo>
                  <a:pt x="0" y="0"/>
                </a:lnTo>
              </a:path>
            </a:pathLst>
          </a:custGeom>
          <a:noFill/>
          <a:ln w="38100" cap="flat" cmpd="sng">
            <a:solidFill>
              <a:srgbClr val="FFFF00"/>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66" name="Freeform 42"/>
          <p:cNvSpPr>
            <a:spLocks/>
          </p:cNvSpPr>
          <p:nvPr/>
        </p:nvSpPr>
        <p:spPr bwMode="auto">
          <a:xfrm>
            <a:off x="6400800" y="4495800"/>
            <a:ext cx="1588" cy="157163"/>
          </a:xfrm>
          <a:custGeom>
            <a:avLst/>
            <a:gdLst>
              <a:gd name="T0" fmla="*/ 0 w 1"/>
              <a:gd name="T1" fmla="*/ 157163 h 99"/>
              <a:gd name="T2" fmla="*/ 0 w 1"/>
              <a:gd name="T3" fmla="*/ 0 h 99"/>
              <a:gd name="T4" fmla="*/ 0 60000 65536"/>
              <a:gd name="T5" fmla="*/ 0 60000 65536"/>
            </a:gdLst>
            <a:ahLst/>
            <a:cxnLst>
              <a:cxn ang="T4">
                <a:pos x="T0" y="T1"/>
              </a:cxn>
              <a:cxn ang="T5">
                <a:pos x="T2" y="T3"/>
              </a:cxn>
            </a:cxnLst>
            <a:rect l="0" t="0" r="r" b="b"/>
            <a:pathLst>
              <a:path w="1" h="99">
                <a:moveTo>
                  <a:pt x="0" y="99"/>
                </a:moveTo>
                <a:lnTo>
                  <a:pt x="0" y="0"/>
                </a:lnTo>
              </a:path>
            </a:pathLst>
          </a:custGeom>
          <a:noFill/>
          <a:ln w="38100" cap="flat" cmpd="sng">
            <a:solidFill>
              <a:srgbClr val="FFFF00"/>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67" name="Freeform 43"/>
          <p:cNvSpPr>
            <a:spLocks/>
          </p:cNvSpPr>
          <p:nvPr/>
        </p:nvSpPr>
        <p:spPr bwMode="auto">
          <a:xfrm>
            <a:off x="7848600" y="4495800"/>
            <a:ext cx="1588" cy="157163"/>
          </a:xfrm>
          <a:custGeom>
            <a:avLst/>
            <a:gdLst>
              <a:gd name="T0" fmla="*/ 0 w 1"/>
              <a:gd name="T1" fmla="*/ 157163 h 99"/>
              <a:gd name="T2" fmla="*/ 0 w 1"/>
              <a:gd name="T3" fmla="*/ 0 h 99"/>
              <a:gd name="T4" fmla="*/ 0 60000 65536"/>
              <a:gd name="T5" fmla="*/ 0 60000 65536"/>
            </a:gdLst>
            <a:ahLst/>
            <a:cxnLst>
              <a:cxn ang="T4">
                <a:pos x="T0" y="T1"/>
              </a:cxn>
              <a:cxn ang="T5">
                <a:pos x="T2" y="T3"/>
              </a:cxn>
            </a:cxnLst>
            <a:rect l="0" t="0" r="r" b="b"/>
            <a:pathLst>
              <a:path w="1" h="99">
                <a:moveTo>
                  <a:pt x="0" y="99"/>
                </a:moveTo>
                <a:lnTo>
                  <a:pt x="0" y="0"/>
                </a:lnTo>
              </a:path>
            </a:pathLst>
          </a:custGeom>
          <a:noFill/>
          <a:ln w="38100" cap="flat" cmpd="sng">
            <a:solidFill>
              <a:srgbClr val="FFFF00"/>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68" name="Line 44"/>
          <p:cNvSpPr>
            <a:spLocks noChangeShapeType="1"/>
          </p:cNvSpPr>
          <p:nvPr/>
        </p:nvSpPr>
        <p:spPr bwMode="auto">
          <a:xfrm>
            <a:off x="4800600" y="4648200"/>
            <a:ext cx="1066800" cy="0"/>
          </a:xfrm>
          <a:prstGeom prst="line">
            <a:avLst/>
          </a:prstGeom>
          <a:noFill/>
          <a:ln w="381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69" name="Line 45"/>
          <p:cNvSpPr>
            <a:spLocks noChangeShapeType="1"/>
          </p:cNvSpPr>
          <p:nvPr/>
        </p:nvSpPr>
        <p:spPr bwMode="auto">
          <a:xfrm>
            <a:off x="6096000" y="4648200"/>
            <a:ext cx="1066800" cy="0"/>
          </a:xfrm>
          <a:prstGeom prst="line">
            <a:avLst/>
          </a:prstGeom>
          <a:noFill/>
          <a:ln w="381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70" name="Line 46"/>
          <p:cNvSpPr>
            <a:spLocks noChangeShapeType="1"/>
          </p:cNvSpPr>
          <p:nvPr/>
        </p:nvSpPr>
        <p:spPr bwMode="auto">
          <a:xfrm>
            <a:off x="7620000" y="4648200"/>
            <a:ext cx="1066800" cy="0"/>
          </a:xfrm>
          <a:prstGeom prst="line">
            <a:avLst/>
          </a:prstGeom>
          <a:noFill/>
          <a:ln w="381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71" name="AutoShape 47"/>
          <p:cNvSpPr>
            <a:spLocks noChangeArrowheads="1"/>
          </p:cNvSpPr>
          <p:nvPr/>
        </p:nvSpPr>
        <p:spPr bwMode="auto">
          <a:xfrm>
            <a:off x="4724400" y="4953000"/>
            <a:ext cx="609600" cy="304800"/>
          </a:xfrm>
          <a:prstGeom prst="can">
            <a:avLst>
              <a:gd name="adj" fmla="val 25000"/>
            </a:avLst>
          </a:prstGeom>
          <a:solidFill>
            <a:schemeClr val="bg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6672" name="AutoShape 48"/>
          <p:cNvSpPr>
            <a:spLocks noChangeArrowheads="1"/>
          </p:cNvSpPr>
          <p:nvPr/>
        </p:nvSpPr>
        <p:spPr bwMode="auto">
          <a:xfrm>
            <a:off x="4876800" y="5029200"/>
            <a:ext cx="609600" cy="304800"/>
          </a:xfrm>
          <a:prstGeom prst="can">
            <a:avLst>
              <a:gd name="adj" fmla="val 25000"/>
            </a:avLst>
          </a:prstGeom>
          <a:solidFill>
            <a:schemeClr val="bg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6673" name="AutoShape 49"/>
          <p:cNvSpPr>
            <a:spLocks noChangeArrowheads="1"/>
          </p:cNvSpPr>
          <p:nvPr/>
        </p:nvSpPr>
        <p:spPr bwMode="auto">
          <a:xfrm>
            <a:off x="5029200" y="5105400"/>
            <a:ext cx="609600" cy="304800"/>
          </a:xfrm>
          <a:prstGeom prst="can">
            <a:avLst>
              <a:gd name="adj" fmla="val 25000"/>
            </a:avLst>
          </a:prstGeom>
          <a:solidFill>
            <a:schemeClr val="bg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6674" name="AutoShape 50"/>
          <p:cNvSpPr>
            <a:spLocks noChangeArrowheads="1"/>
          </p:cNvSpPr>
          <p:nvPr/>
        </p:nvSpPr>
        <p:spPr bwMode="auto">
          <a:xfrm>
            <a:off x="6019800" y="4953000"/>
            <a:ext cx="609600" cy="304800"/>
          </a:xfrm>
          <a:prstGeom prst="can">
            <a:avLst>
              <a:gd name="adj" fmla="val 25000"/>
            </a:avLst>
          </a:prstGeom>
          <a:solidFill>
            <a:schemeClr val="bg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6675" name="AutoShape 51"/>
          <p:cNvSpPr>
            <a:spLocks noChangeArrowheads="1"/>
          </p:cNvSpPr>
          <p:nvPr/>
        </p:nvSpPr>
        <p:spPr bwMode="auto">
          <a:xfrm>
            <a:off x="6172200" y="5029200"/>
            <a:ext cx="609600" cy="304800"/>
          </a:xfrm>
          <a:prstGeom prst="can">
            <a:avLst>
              <a:gd name="adj" fmla="val 25000"/>
            </a:avLst>
          </a:prstGeom>
          <a:solidFill>
            <a:schemeClr val="bg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6676" name="AutoShape 52"/>
          <p:cNvSpPr>
            <a:spLocks noChangeArrowheads="1"/>
          </p:cNvSpPr>
          <p:nvPr/>
        </p:nvSpPr>
        <p:spPr bwMode="auto">
          <a:xfrm>
            <a:off x="6324600" y="5105400"/>
            <a:ext cx="609600" cy="304800"/>
          </a:xfrm>
          <a:prstGeom prst="can">
            <a:avLst>
              <a:gd name="adj" fmla="val 25000"/>
            </a:avLst>
          </a:prstGeom>
          <a:solidFill>
            <a:schemeClr val="bg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6677" name="AutoShape 53"/>
          <p:cNvSpPr>
            <a:spLocks noChangeArrowheads="1"/>
          </p:cNvSpPr>
          <p:nvPr/>
        </p:nvSpPr>
        <p:spPr bwMode="auto">
          <a:xfrm>
            <a:off x="7543800" y="4953000"/>
            <a:ext cx="609600" cy="304800"/>
          </a:xfrm>
          <a:prstGeom prst="can">
            <a:avLst>
              <a:gd name="adj" fmla="val 25000"/>
            </a:avLst>
          </a:prstGeom>
          <a:solidFill>
            <a:schemeClr val="bg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6678" name="AutoShape 54"/>
          <p:cNvSpPr>
            <a:spLocks noChangeArrowheads="1"/>
          </p:cNvSpPr>
          <p:nvPr/>
        </p:nvSpPr>
        <p:spPr bwMode="auto">
          <a:xfrm>
            <a:off x="7696200" y="5029200"/>
            <a:ext cx="609600" cy="304800"/>
          </a:xfrm>
          <a:prstGeom prst="can">
            <a:avLst>
              <a:gd name="adj" fmla="val 25000"/>
            </a:avLst>
          </a:prstGeom>
          <a:solidFill>
            <a:schemeClr val="bg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6679" name="AutoShape 55"/>
          <p:cNvSpPr>
            <a:spLocks noChangeArrowheads="1"/>
          </p:cNvSpPr>
          <p:nvPr/>
        </p:nvSpPr>
        <p:spPr bwMode="auto">
          <a:xfrm>
            <a:off x="7848600" y="5105400"/>
            <a:ext cx="609600" cy="304800"/>
          </a:xfrm>
          <a:prstGeom prst="can">
            <a:avLst>
              <a:gd name="adj" fmla="val 25000"/>
            </a:avLst>
          </a:prstGeom>
          <a:solidFill>
            <a:schemeClr val="bg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26680" name="Freeform 56"/>
          <p:cNvSpPr>
            <a:spLocks/>
          </p:cNvSpPr>
          <p:nvPr/>
        </p:nvSpPr>
        <p:spPr bwMode="auto">
          <a:xfrm>
            <a:off x="4876800" y="4648200"/>
            <a:ext cx="76200" cy="304800"/>
          </a:xfrm>
          <a:custGeom>
            <a:avLst/>
            <a:gdLst>
              <a:gd name="T0" fmla="*/ 0 w 1"/>
              <a:gd name="T1" fmla="*/ 304800 h 99"/>
              <a:gd name="T2" fmla="*/ 0 w 1"/>
              <a:gd name="T3" fmla="*/ 0 h 99"/>
              <a:gd name="T4" fmla="*/ 0 60000 65536"/>
              <a:gd name="T5" fmla="*/ 0 60000 65536"/>
            </a:gdLst>
            <a:ahLst/>
            <a:cxnLst>
              <a:cxn ang="T4">
                <a:pos x="T0" y="T1"/>
              </a:cxn>
              <a:cxn ang="T5">
                <a:pos x="T2" y="T3"/>
              </a:cxn>
            </a:cxnLst>
            <a:rect l="0" t="0" r="r" b="b"/>
            <a:pathLst>
              <a:path w="1" h="99">
                <a:moveTo>
                  <a:pt x="0" y="99"/>
                </a:moveTo>
                <a:lnTo>
                  <a:pt x="0" y="0"/>
                </a:lnTo>
              </a:path>
            </a:pathLst>
          </a:custGeom>
          <a:noFill/>
          <a:ln w="38100" cap="flat" cmpd="sng">
            <a:solidFill>
              <a:srgbClr val="FFFF00"/>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81" name="Freeform 57"/>
          <p:cNvSpPr>
            <a:spLocks/>
          </p:cNvSpPr>
          <p:nvPr/>
        </p:nvSpPr>
        <p:spPr bwMode="auto">
          <a:xfrm>
            <a:off x="6172200" y="4648200"/>
            <a:ext cx="76200" cy="304800"/>
          </a:xfrm>
          <a:custGeom>
            <a:avLst/>
            <a:gdLst>
              <a:gd name="T0" fmla="*/ 0 w 1"/>
              <a:gd name="T1" fmla="*/ 304800 h 99"/>
              <a:gd name="T2" fmla="*/ 0 w 1"/>
              <a:gd name="T3" fmla="*/ 0 h 99"/>
              <a:gd name="T4" fmla="*/ 0 60000 65536"/>
              <a:gd name="T5" fmla="*/ 0 60000 65536"/>
            </a:gdLst>
            <a:ahLst/>
            <a:cxnLst>
              <a:cxn ang="T4">
                <a:pos x="T0" y="T1"/>
              </a:cxn>
              <a:cxn ang="T5">
                <a:pos x="T2" y="T3"/>
              </a:cxn>
            </a:cxnLst>
            <a:rect l="0" t="0" r="r" b="b"/>
            <a:pathLst>
              <a:path w="1" h="99">
                <a:moveTo>
                  <a:pt x="0" y="99"/>
                </a:moveTo>
                <a:lnTo>
                  <a:pt x="0" y="0"/>
                </a:lnTo>
              </a:path>
            </a:pathLst>
          </a:custGeom>
          <a:noFill/>
          <a:ln w="38100" cap="flat" cmpd="sng">
            <a:solidFill>
              <a:srgbClr val="FFFF00"/>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82" name="Freeform 58"/>
          <p:cNvSpPr>
            <a:spLocks/>
          </p:cNvSpPr>
          <p:nvPr/>
        </p:nvSpPr>
        <p:spPr bwMode="auto">
          <a:xfrm>
            <a:off x="7696200" y="4648200"/>
            <a:ext cx="76200" cy="304800"/>
          </a:xfrm>
          <a:custGeom>
            <a:avLst/>
            <a:gdLst>
              <a:gd name="T0" fmla="*/ 0 w 1"/>
              <a:gd name="T1" fmla="*/ 304800 h 99"/>
              <a:gd name="T2" fmla="*/ 0 w 1"/>
              <a:gd name="T3" fmla="*/ 0 h 99"/>
              <a:gd name="T4" fmla="*/ 0 60000 65536"/>
              <a:gd name="T5" fmla="*/ 0 60000 65536"/>
            </a:gdLst>
            <a:ahLst/>
            <a:cxnLst>
              <a:cxn ang="T4">
                <a:pos x="T0" y="T1"/>
              </a:cxn>
              <a:cxn ang="T5">
                <a:pos x="T2" y="T3"/>
              </a:cxn>
            </a:cxnLst>
            <a:rect l="0" t="0" r="r" b="b"/>
            <a:pathLst>
              <a:path w="1" h="99">
                <a:moveTo>
                  <a:pt x="0" y="99"/>
                </a:moveTo>
                <a:lnTo>
                  <a:pt x="0" y="0"/>
                </a:lnTo>
              </a:path>
            </a:pathLst>
          </a:custGeom>
          <a:noFill/>
          <a:ln w="38100" cap="flat" cmpd="sng">
            <a:solidFill>
              <a:srgbClr val="FFFF00"/>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1499" name="Text Box 59"/>
          <p:cNvSpPr txBox="1">
            <a:spLocks noChangeArrowheads="1"/>
          </p:cNvSpPr>
          <p:nvPr/>
        </p:nvSpPr>
        <p:spPr bwMode="auto">
          <a:xfrm>
            <a:off x="4953000" y="4648200"/>
            <a:ext cx="768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ja-JP" b="1">
                <a:effectLst>
                  <a:outerShdw blurRad="38100" dist="38100" dir="2700000" algn="tl">
                    <a:srgbClr val="C0C0C0"/>
                  </a:outerShdw>
                </a:effectLst>
                <a:latin typeface="Century Schoolbook" panose="02040604050505020304" pitchFamily="18" charset="0"/>
                <a:ea typeface="ＭＳ Ｐゴシック" panose="020B0600070205080204" pitchFamily="50" charset="-128"/>
              </a:rPr>
              <a:t>SCSI</a:t>
            </a:r>
          </a:p>
        </p:txBody>
      </p:sp>
      <p:sp>
        <p:nvSpPr>
          <p:cNvPr id="61500" name="Text Box 60"/>
          <p:cNvSpPr txBox="1">
            <a:spLocks noChangeArrowheads="1"/>
          </p:cNvSpPr>
          <p:nvPr/>
        </p:nvSpPr>
        <p:spPr bwMode="auto">
          <a:xfrm>
            <a:off x="6248400" y="4648200"/>
            <a:ext cx="768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ja-JP" b="1">
                <a:effectLst>
                  <a:outerShdw blurRad="38100" dist="38100" dir="2700000" algn="tl">
                    <a:srgbClr val="C0C0C0"/>
                  </a:outerShdw>
                </a:effectLst>
                <a:latin typeface="Century Schoolbook" panose="02040604050505020304" pitchFamily="18" charset="0"/>
                <a:ea typeface="ＭＳ Ｐゴシック" panose="020B0600070205080204" pitchFamily="50" charset="-128"/>
              </a:rPr>
              <a:t>SCSI</a:t>
            </a:r>
          </a:p>
        </p:txBody>
      </p:sp>
      <p:sp>
        <p:nvSpPr>
          <p:cNvPr id="61501" name="Text Box 61"/>
          <p:cNvSpPr txBox="1">
            <a:spLocks noChangeArrowheads="1"/>
          </p:cNvSpPr>
          <p:nvPr/>
        </p:nvSpPr>
        <p:spPr bwMode="auto">
          <a:xfrm>
            <a:off x="7696200" y="4648200"/>
            <a:ext cx="768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ja-JP" b="1">
                <a:effectLst>
                  <a:outerShdw blurRad="38100" dist="38100" dir="2700000" algn="tl">
                    <a:srgbClr val="C0C0C0"/>
                  </a:outerShdw>
                </a:effectLst>
                <a:latin typeface="Century Schoolbook" panose="02040604050505020304" pitchFamily="18" charset="0"/>
                <a:ea typeface="ＭＳ Ｐゴシック" panose="020B0600070205080204" pitchFamily="50" charset="-128"/>
              </a:rPr>
              <a:t>SCSI</a:t>
            </a:r>
          </a:p>
        </p:txBody>
      </p:sp>
      <p:sp>
        <p:nvSpPr>
          <p:cNvPr id="26686" name="Freeform 62"/>
          <p:cNvSpPr>
            <a:spLocks/>
          </p:cNvSpPr>
          <p:nvPr/>
        </p:nvSpPr>
        <p:spPr bwMode="auto">
          <a:xfrm>
            <a:off x="5791200" y="4648200"/>
            <a:ext cx="76200" cy="914400"/>
          </a:xfrm>
          <a:custGeom>
            <a:avLst/>
            <a:gdLst>
              <a:gd name="T0" fmla="*/ 0 w 1"/>
              <a:gd name="T1" fmla="*/ 914400 h 99"/>
              <a:gd name="T2" fmla="*/ 0 w 1"/>
              <a:gd name="T3" fmla="*/ 0 h 99"/>
              <a:gd name="T4" fmla="*/ 0 60000 65536"/>
              <a:gd name="T5" fmla="*/ 0 60000 65536"/>
            </a:gdLst>
            <a:ahLst/>
            <a:cxnLst>
              <a:cxn ang="T4">
                <a:pos x="T0" y="T1"/>
              </a:cxn>
              <a:cxn ang="T5">
                <a:pos x="T2" y="T3"/>
              </a:cxn>
            </a:cxnLst>
            <a:rect l="0" t="0" r="r" b="b"/>
            <a:pathLst>
              <a:path w="1" h="99">
                <a:moveTo>
                  <a:pt x="0" y="99"/>
                </a:moveTo>
                <a:lnTo>
                  <a:pt x="0" y="0"/>
                </a:lnTo>
              </a:path>
            </a:pathLst>
          </a:custGeom>
          <a:noFill/>
          <a:ln w="38100" cap="flat" cmpd="sng">
            <a:solidFill>
              <a:srgbClr val="FFFF00"/>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87" name="Freeform 63"/>
          <p:cNvSpPr>
            <a:spLocks/>
          </p:cNvSpPr>
          <p:nvPr/>
        </p:nvSpPr>
        <p:spPr bwMode="auto">
          <a:xfrm>
            <a:off x="7086600" y="4648200"/>
            <a:ext cx="76200" cy="838200"/>
          </a:xfrm>
          <a:custGeom>
            <a:avLst/>
            <a:gdLst>
              <a:gd name="T0" fmla="*/ 0 w 1"/>
              <a:gd name="T1" fmla="*/ 838200 h 99"/>
              <a:gd name="T2" fmla="*/ 0 w 1"/>
              <a:gd name="T3" fmla="*/ 0 h 99"/>
              <a:gd name="T4" fmla="*/ 0 60000 65536"/>
              <a:gd name="T5" fmla="*/ 0 60000 65536"/>
            </a:gdLst>
            <a:ahLst/>
            <a:cxnLst>
              <a:cxn ang="T4">
                <a:pos x="T0" y="T1"/>
              </a:cxn>
              <a:cxn ang="T5">
                <a:pos x="T2" y="T3"/>
              </a:cxn>
            </a:cxnLst>
            <a:rect l="0" t="0" r="r" b="b"/>
            <a:pathLst>
              <a:path w="1" h="99">
                <a:moveTo>
                  <a:pt x="0" y="99"/>
                </a:moveTo>
                <a:lnTo>
                  <a:pt x="0" y="0"/>
                </a:lnTo>
              </a:path>
            </a:pathLst>
          </a:custGeom>
          <a:noFill/>
          <a:ln w="38100" cap="flat" cmpd="sng">
            <a:solidFill>
              <a:srgbClr val="FFFF00"/>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88" name="Freeform 64"/>
          <p:cNvSpPr>
            <a:spLocks/>
          </p:cNvSpPr>
          <p:nvPr/>
        </p:nvSpPr>
        <p:spPr bwMode="auto">
          <a:xfrm>
            <a:off x="8610600" y="4648200"/>
            <a:ext cx="76200" cy="990600"/>
          </a:xfrm>
          <a:custGeom>
            <a:avLst/>
            <a:gdLst>
              <a:gd name="T0" fmla="*/ 0 w 1"/>
              <a:gd name="T1" fmla="*/ 990600 h 99"/>
              <a:gd name="T2" fmla="*/ 0 w 1"/>
              <a:gd name="T3" fmla="*/ 0 h 99"/>
              <a:gd name="T4" fmla="*/ 0 60000 65536"/>
              <a:gd name="T5" fmla="*/ 0 60000 65536"/>
            </a:gdLst>
            <a:ahLst/>
            <a:cxnLst>
              <a:cxn ang="T4">
                <a:pos x="T0" y="T1"/>
              </a:cxn>
              <a:cxn ang="T5">
                <a:pos x="T2" y="T3"/>
              </a:cxn>
            </a:cxnLst>
            <a:rect l="0" t="0" r="r" b="b"/>
            <a:pathLst>
              <a:path w="1" h="99">
                <a:moveTo>
                  <a:pt x="0" y="99"/>
                </a:moveTo>
                <a:lnTo>
                  <a:pt x="0" y="0"/>
                </a:lnTo>
              </a:path>
            </a:pathLst>
          </a:custGeom>
          <a:noFill/>
          <a:ln w="38100" cap="flat" cmpd="sng">
            <a:solidFill>
              <a:srgbClr val="FFFF00"/>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89" name="Freeform 65"/>
          <p:cNvSpPr>
            <a:spLocks/>
          </p:cNvSpPr>
          <p:nvPr/>
        </p:nvSpPr>
        <p:spPr bwMode="auto">
          <a:xfrm>
            <a:off x="4953000" y="5486400"/>
            <a:ext cx="3810000" cy="152400"/>
          </a:xfrm>
          <a:custGeom>
            <a:avLst/>
            <a:gdLst>
              <a:gd name="T0" fmla="*/ 0 w 2400"/>
              <a:gd name="T1" fmla="*/ 152400 h 96"/>
              <a:gd name="T2" fmla="*/ 1905000 w 2400"/>
              <a:gd name="T3" fmla="*/ 0 h 96"/>
              <a:gd name="T4" fmla="*/ 3810000 w 2400"/>
              <a:gd name="T5" fmla="*/ 152400 h 96"/>
              <a:gd name="T6" fmla="*/ 0 60000 65536"/>
              <a:gd name="T7" fmla="*/ 0 60000 65536"/>
              <a:gd name="T8" fmla="*/ 0 60000 65536"/>
            </a:gdLst>
            <a:ahLst/>
            <a:cxnLst>
              <a:cxn ang="T6">
                <a:pos x="T0" y="T1"/>
              </a:cxn>
              <a:cxn ang="T7">
                <a:pos x="T2" y="T3"/>
              </a:cxn>
              <a:cxn ang="T8">
                <a:pos x="T4" y="T5"/>
              </a:cxn>
            </a:cxnLst>
            <a:rect l="0" t="0" r="r" b="b"/>
            <a:pathLst>
              <a:path w="2400" h="96">
                <a:moveTo>
                  <a:pt x="0" y="96"/>
                </a:moveTo>
                <a:cubicBezTo>
                  <a:pt x="400" y="48"/>
                  <a:pt x="800" y="0"/>
                  <a:pt x="1200" y="0"/>
                </a:cubicBezTo>
                <a:cubicBezTo>
                  <a:pt x="1600" y="0"/>
                  <a:pt x="2296" y="64"/>
                  <a:pt x="2400" y="96"/>
                </a:cubicBezTo>
              </a:path>
            </a:pathLst>
          </a:custGeom>
          <a:noFill/>
          <a:ln w="28575" cap="flat" cmpd="sng">
            <a:solidFill>
              <a:srgbClr val="FFFF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1506" name="Text Box 66"/>
          <p:cNvSpPr txBox="1">
            <a:spLocks noChangeArrowheads="1"/>
          </p:cNvSpPr>
          <p:nvPr/>
        </p:nvSpPr>
        <p:spPr bwMode="auto">
          <a:xfrm>
            <a:off x="5410200" y="5562600"/>
            <a:ext cx="768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ja-JP" b="1">
                <a:effectLst>
                  <a:outerShdw blurRad="38100" dist="38100" dir="2700000" algn="tl">
                    <a:srgbClr val="C0C0C0"/>
                  </a:outerShdw>
                </a:effectLst>
                <a:latin typeface="Century Schoolbook" panose="02040604050505020304" pitchFamily="18" charset="0"/>
                <a:ea typeface="ＭＳ Ｐゴシック" panose="020B0600070205080204" pitchFamily="50" charset="-128"/>
              </a:rPr>
              <a:t>LAN</a:t>
            </a:r>
          </a:p>
        </p:txBody>
      </p:sp>
      <p:sp>
        <p:nvSpPr>
          <p:cNvPr id="61507" name="Text Box 67"/>
          <p:cNvSpPr txBox="1">
            <a:spLocks noChangeArrowheads="1"/>
          </p:cNvSpPr>
          <p:nvPr/>
        </p:nvSpPr>
        <p:spPr bwMode="auto">
          <a:xfrm>
            <a:off x="5562600" y="5791200"/>
            <a:ext cx="3124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ja-JP" b="1">
                <a:effectLst>
                  <a:outerShdw blurRad="38100" dist="38100" dir="2700000" algn="tl">
                    <a:srgbClr val="C0C0C0"/>
                  </a:outerShdw>
                </a:effectLst>
                <a:latin typeface="Century Schoolbook" panose="02040604050505020304" pitchFamily="18" charset="0"/>
                <a:ea typeface="ＭＳ Ｐゴシック" panose="020B0600070205080204" pitchFamily="50" charset="-128"/>
              </a:rPr>
              <a:t>I/O BOX:SPARCstation5</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ja-JP"/>
              <a:t>A cluster of JUMP-1</a:t>
            </a:r>
          </a:p>
        </p:txBody>
      </p:sp>
      <p:grpSp>
        <p:nvGrpSpPr>
          <p:cNvPr id="27651" name="Group 3"/>
          <p:cNvGrpSpPr>
            <a:grpSpLocks/>
          </p:cNvGrpSpPr>
          <p:nvPr/>
        </p:nvGrpSpPr>
        <p:grpSpPr bwMode="auto">
          <a:xfrm>
            <a:off x="1219200" y="1905000"/>
            <a:ext cx="7315200" cy="4283075"/>
            <a:chOff x="768" y="1440"/>
            <a:chExt cx="4608" cy="2698"/>
          </a:xfrm>
        </p:grpSpPr>
        <p:sp>
          <p:nvSpPr>
            <p:cNvPr id="27652" name="Text Box 4"/>
            <p:cNvSpPr txBox="1">
              <a:spLocks noChangeArrowheads="1"/>
            </p:cNvSpPr>
            <p:nvPr/>
          </p:nvSpPr>
          <p:spPr bwMode="auto">
            <a:xfrm>
              <a:off x="2640" y="3888"/>
              <a:ext cx="103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2000">
                  <a:latin typeface="Times New Roman" panose="02020603050405020304" pitchFamily="18" charset="0"/>
                  <a:ea typeface="ＭＳ Ｐゴシック" panose="020B0600070205080204" pitchFamily="50" charset="-128"/>
                </a:rPr>
                <a:t>RDT Network</a:t>
              </a:r>
              <a:endParaRPr lang="en-US" altLang="ja-JP" sz="2400">
                <a:latin typeface="Times New Roman" panose="02020603050405020304" pitchFamily="18" charset="0"/>
                <a:ea typeface="ＭＳ Ｐゴシック" panose="020B0600070205080204" pitchFamily="50" charset="-128"/>
              </a:endParaRPr>
            </a:p>
          </p:txBody>
        </p:sp>
        <p:grpSp>
          <p:nvGrpSpPr>
            <p:cNvPr id="27653" name="Group 5"/>
            <p:cNvGrpSpPr>
              <a:grpSpLocks/>
            </p:cNvGrpSpPr>
            <p:nvPr/>
          </p:nvGrpSpPr>
          <p:grpSpPr bwMode="auto">
            <a:xfrm>
              <a:off x="768" y="1440"/>
              <a:ext cx="4608" cy="2688"/>
              <a:chOff x="768" y="1488"/>
              <a:chExt cx="4608" cy="2688"/>
            </a:xfrm>
          </p:grpSpPr>
          <p:grpSp>
            <p:nvGrpSpPr>
              <p:cNvPr id="27654" name="Group 6"/>
              <p:cNvGrpSpPr>
                <a:grpSpLocks/>
              </p:cNvGrpSpPr>
              <p:nvPr/>
            </p:nvGrpSpPr>
            <p:grpSpPr bwMode="auto">
              <a:xfrm>
                <a:off x="768" y="1488"/>
                <a:ext cx="4608" cy="2064"/>
                <a:chOff x="768" y="1776"/>
                <a:chExt cx="4608" cy="2064"/>
              </a:xfrm>
            </p:grpSpPr>
            <p:grpSp>
              <p:nvGrpSpPr>
                <p:cNvPr id="27674" name="Group 7"/>
                <p:cNvGrpSpPr>
                  <a:grpSpLocks/>
                </p:cNvGrpSpPr>
                <p:nvPr/>
              </p:nvGrpSpPr>
              <p:grpSpPr bwMode="auto">
                <a:xfrm>
                  <a:off x="912" y="1776"/>
                  <a:ext cx="1008" cy="912"/>
                  <a:chOff x="864" y="1824"/>
                  <a:chExt cx="1008" cy="912"/>
                </a:xfrm>
              </p:grpSpPr>
              <p:sp>
                <p:nvSpPr>
                  <p:cNvPr id="27706" name="Rectangle 8"/>
                  <p:cNvSpPr>
                    <a:spLocks noChangeArrowheads="1"/>
                  </p:cNvSpPr>
                  <p:nvPr/>
                </p:nvSpPr>
                <p:spPr bwMode="auto">
                  <a:xfrm>
                    <a:off x="864" y="1824"/>
                    <a:ext cx="1008" cy="528"/>
                  </a:xfrm>
                  <a:prstGeom prst="rect">
                    <a:avLst/>
                  </a:prstGeom>
                  <a:solidFill>
                    <a:schemeClr val="bg1"/>
                  </a:solidFill>
                  <a:ln w="9525">
                    <a:solidFill>
                      <a:schemeClr val="tx1"/>
                    </a:solidFill>
                    <a:miter lim="800000"/>
                    <a:headEnd/>
                    <a:tailEnd/>
                  </a:ln>
                  <a:effectLst>
                    <a:outerShdw dist="107763" dir="18900000" algn="ctr" rotWithShape="0">
                      <a:schemeClr val="bg2"/>
                    </a:outerShdw>
                  </a:effec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b="1">
                        <a:latin typeface="Times New Roman" panose="02020603050405020304" pitchFamily="18" charset="0"/>
                        <a:ea typeface="ＭＳ Ｐゴシック" panose="020B0600070205080204" pitchFamily="50" charset="-128"/>
                      </a:rPr>
                      <a:t>RISC</a:t>
                    </a:r>
                  </a:p>
                  <a:p>
                    <a:pPr algn="ctr" eaLnBrk="1" hangingPunct="1"/>
                    <a:r>
                      <a:rPr lang="en-US" altLang="ja-JP" b="1">
                        <a:latin typeface="Times New Roman" panose="02020603050405020304" pitchFamily="18" charset="0"/>
                        <a:ea typeface="ＭＳ Ｐゴシック" panose="020B0600070205080204" pitchFamily="50" charset="-128"/>
                      </a:rPr>
                      <a:t>Processor</a:t>
                    </a:r>
                    <a:endParaRPr lang="en-US" altLang="ja-JP">
                      <a:latin typeface="Times New Roman" panose="02020603050405020304" pitchFamily="18" charset="0"/>
                      <a:ea typeface="ＭＳ Ｐゴシック" panose="020B0600070205080204" pitchFamily="50" charset="-128"/>
                    </a:endParaRPr>
                  </a:p>
                  <a:p>
                    <a:pPr algn="ctr" eaLnBrk="1" hangingPunct="1"/>
                    <a:endParaRPr lang="en-US" altLang="ja-JP" sz="2400">
                      <a:latin typeface="Times New Roman" panose="02020603050405020304" pitchFamily="18" charset="0"/>
                      <a:ea typeface="ＭＳ Ｐゴシック" panose="020B0600070205080204" pitchFamily="50" charset="-128"/>
                    </a:endParaRPr>
                  </a:p>
                </p:txBody>
              </p:sp>
              <p:sp>
                <p:nvSpPr>
                  <p:cNvPr id="27707" name="Rectangle 9"/>
                  <p:cNvSpPr>
                    <a:spLocks noChangeArrowheads="1"/>
                  </p:cNvSpPr>
                  <p:nvPr/>
                </p:nvSpPr>
                <p:spPr bwMode="auto">
                  <a:xfrm>
                    <a:off x="1056" y="2160"/>
                    <a:ext cx="672" cy="19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sz="1600" b="1">
                        <a:latin typeface="Times New Roman" panose="02020603050405020304" pitchFamily="18" charset="0"/>
                        <a:ea typeface="ＭＳ Ｐゴシック" panose="020B0600070205080204" pitchFamily="50" charset="-128"/>
                      </a:rPr>
                      <a:t>L1 Cache</a:t>
                    </a:r>
                    <a:endParaRPr lang="en-US" altLang="ja-JP" sz="2400">
                      <a:latin typeface="Times New Roman" panose="02020603050405020304" pitchFamily="18" charset="0"/>
                      <a:ea typeface="ＭＳ Ｐゴシック" panose="020B0600070205080204" pitchFamily="50" charset="-128"/>
                    </a:endParaRPr>
                  </a:p>
                </p:txBody>
              </p:sp>
              <p:sp>
                <p:nvSpPr>
                  <p:cNvPr id="27708" name="Rectangle 10"/>
                  <p:cNvSpPr>
                    <a:spLocks noChangeArrowheads="1"/>
                  </p:cNvSpPr>
                  <p:nvPr/>
                </p:nvSpPr>
                <p:spPr bwMode="auto">
                  <a:xfrm>
                    <a:off x="864" y="2496"/>
                    <a:ext cx="1008" cy="240"/>
                  </a:xfrm>
                  <a:prstGeom prst="rect">
                    <a:avLst/>
                  </a:prstGeom>
                  <a:solidFill>
                    <a:schemeClr val="bg1"/>
                  </a:solidFill>
                  <a:ln w="9525">
                    <a:solidFill>
                      <a:schemeClr val="tx1"/>
                    </a:solidFill>
                    <a:miter lim="800000"/>
                    <a:headEnd/>
                    <a:tailEnd/>
                  </a:ln>
                  <a:effectLst>
                    <a:outerShdw dist="107763" dir="18900000" algn="ctr" rotWithShape="0">
                      <a:schemeClr val="bg2"/>
                    </a:outerShdw>
                  </a:effec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sz="2000">
                        <a:latin typeface="Times New Roman" panose="02020603050405020304" pitchFamily="18" charset="0"/>
                        <a:ea typeface="ＭＳ Ｐゴシック" panose="020B0600070205080204" pitchFamily="50" charset="-128"/>
                      </a:rPr>
                      <a:t>L2 Cache</a:t>
                    </a:r>
                    <a:endParaRPr lang="en-US" altLang="ja-JP" sz="2400">
                      <a:latin typeface="Times New Roman" panose="02020603050405020304" pitchFamily="18" charset="0"/>
                      <a:ea typeface="ＭＳ Ｐゴシック" panose="020B0600070205080204" pitchFamily="50" charset="-128"/>
                    </a:endParaRPr>
                  </a:p>
                </p:txBody>
              </p:sp>
              <p:sp>
                <p:nvSpPr>
                  <p:cNvPr id="27709" name="Line 11"/>
                  <p:cNvSpPr>
                    <a:spLocks noChangeShapeType="1"/>
                  </p:cNvSpPr>
                  <p:nvPr/>
                </p:nvSpPr>
                <p:spPr bwMode="auto">
                  <a:xfrm>
                    <a:off x="1392" y="2352"/>
                    <a:ext cx="0" cy="144"/>
                  </a:xfrm>
                  <a:prstGeom prst="line">
                    <a:avLst/>
                  </a:prstGeom>
                  <a:noFill/>
                  <a:ln w="127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27675" name="Group 12"/>
                <p:cNvGrpSpPr>
                  <a:grpSpLocks/>
                </p:cNvGrpSpPr>
                <p:nvPr/>
              </p:nvGrpSpPr>
              <p:grpSpPr bwMode="auto">
                <a:xfrm>
                  <a:off x="4368" y="1776"/>
                  <a:ext cx="1008" cy="912"/>
                  <a:chOff x="864" y="1824"/>
                  <a:chExt cx="1008" cy="912"/>
                </a:xfrm>
              </p:grpSpPr>
              <p:sp>
                <p:nvSpPr>
                  <p:cNvPr id="27702" name="Rectangle 13"/>
                  <p:cNvSpPr>
                    <a:spLocks noChangeArrowheads="1"/>
                  </p:cNvSpPr>
                  <p:nvPr/>
                </p:nvSpPr>
                <p:spPr bwMode="auto">
                  <a:xfrm>
                    <a:off x="864" y="1824"/>
                    <a:ext cx="1008" cy="528"/>
                  </a:xfrm>
                  <a:prstGeom prst="rect">
                    <a:avLst/>
                  </a:prstGeom>
                  <a:solidFill>
                    <a:schemeClr val="bg1"/>
                  </a:solidFill>
                  <a:ln w="9525">
                    <a:solidFill>
                      <a:schemeClr val="tx1"/>
                    </a:solidFill>
                    <a:miter lim="800000"/>
                    <a:headEnd/>
                    <a:tailEnd/>
                  </a:ln>
                  <a:effectLst>
                    <a:outerShdw dist="107763" dir="18900000" algn="ctr" rotWithShape="0">
                      <a:schemeClr val="bg2"/>
                    </a:outerShdw>
                  </a:effec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b="1">
                        <a:latin typeface="Times New Roman" panose="02020603050405020304" pitchFamily="18" charset="0"/>
                        <a:ea typeface="ＭＳ Ｐゴシック" panose="020B0600070205080204" pitchFamily="50" charset="-128"/>
                      </a:rPr>
                      <a:t>RISC</a:t>
                    </a:r>
                  </a:p>
                  <a:p>
                    <a:pPr algn="ctr" eaLnBrk="1" hangingPunct="1"/>
                    <a:r>
                      <a:rPr lang="en-US" altLang="ja-JP" b="1">
                        <a:latin typeface="Times New Roman" panose="02020603050405020304" pitchFamily="18" charset="0"/>
                        <a:ea typeface="ＭＳ Ｐゴシック" panose="020B0600070205080204" pitchFamily="50" charset="-128"/>
                      </a:rPr>
                      <a:t>Processor</a:t>
                    </a:r>
                    <a:endParaRPr lang="en-US" altLang="ja-JP">
                      <a:latin typeface="Times New Roman" panose="02020603050405020304" pitchFamily="18" charset="0"/>
                      <a:ea typeface="ＭＳ Ｐゴシック" panose="020B0600070205080204" pitchFamily="50" charset="-128"/>
                    </a:endParaRPr>
                  </a:p>
                  <a:p>
                    <a:pPr algn="ctr" eaLnBrk="1" hangingPunct="1"/>
                    <a:endParaRPr lang="en-US" altLang="ja-JP" sz="2400">
                      <a:latin typeface="Times New Roman" panose="02020603050405020304" pitchFamily="18" charset="0"/>
                      <a:ea typeface="ＭＳ Ｐゴシック" panose="020B0600070205080204" pitchFamily="50" charset="-128"/>
                    </a:endParaRPr>
                  </a:p>
                </p:txBody>
              </p:sp>
              <p:sp>
                <p:nvSpPr>
                  <p:cNvPr id="27703" name="Rectangle 14"/>
                  <p:cNvSpPr>
                    <a:spLocks noChangeArrowheads="1"/>
                  </p:cNvSpPr>
                  <p:nvPr/>
                </p:nvSpPr>
                <p:spPr bwMode="auto">
                  <a:xfrm>
                    <a:off x="1056" y="2160"/>
                    <a:ext cx="672" cy="19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sz="1600" b="1">
                        <a:latin typeface="Times New Roman" panose="02020603050405020304" pitchFamily="18" charset="0"/>
                        <a:ea typeface="ＭＳ Ｐゴシック" panose="020B0600070205080204" pitchFamily="50" charset="-128"/>
                      </a:rPr>
                      <a:t>L1 Cache</a:t>
                    </a:r>
                    <a:endParaRPr lang="en-US" altLang="ja-JP" sz="2400">
                      <a:latin typeface="Times New Roman" panose="02020603050405020304" pitchFamily="18" charset="0"/>
                      <a:ea typeface="ＭＳ Ｐゴシック" panose="020B0600070205080204" pitchFamily="50" charset="-128"/>
                    </a:endParaRPr>
                  </a:p>
                </p:txBody>
              </p:sp>
              <p:sp>
                <p:nvSpPr>
                  <p:cNvPr id="27704" name="Rectangle 15"/>
                  <p:cNvSpPr>
                    <a:spLocks noChangeArrowheads="1"/>
                  </p:cNvSpPr>
                  <p:nvPr/>
                </p:nvSpPr>
                <p:spPr bwMode="auto">
                  <a:xfrm>
                    <a:off x="864" y="2496"/>
                    <a:ext cx="1008" cy="240"/>
                  </a:xfrm>
                  <a:prstGeom prst="rect">
                    <a:avLst/>
                  </a:prstGeom>
                  <a:solidFill>
                    <a:schemeClr val="bg1"/>
                  </a:solidFill>
                  <a:ln w="9525">
                    <a:solidFill>
                      <a:schemeClr val="tx1"/>
                    </a:solidFill>
                    <a:miter lim="800000"/>
                    <a:headEnd/>
                    <a:tailEnd/>
                  </a:ln>
                  <a:effectLst>
                    <a:outerShdw dist="107763" dir="18900000" algn="ctr" rotWithShape="0">
                      <a:schemeClr val="bg2"/>
                    </a:outerShdw>
                  </a:effec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sz="2000">
                        <a:latin typeface="Times New Roman" panose="02020603050405020304" pitchFamily="18" charset="0"/>
                        <a:ea typeface="ＭＳ Ｐゴシック" panose="020B0600070205080204" pitchFamily="50" charset="-128"/>
                      </a:rPr>
                      <a:t>L2 Cache</a:t>
                    </a:r>
                    <a:endParaRPr lang="en-US" altLang="ja-JP" sz="2400">
                      <a:latin typeface="Times New Roman" panose="02020603050405020304" pitchFamily="18" charset="0"/>
                      <a:ea typeface="ＭＳ Ｐゴシック" panose="020B0600070205080204" pitchFamily="50" charset="-128"/>
                    </a:endParaRPr>
                  </a:p>
                </p:txBody>
              </p:sp>
              <p:sp>
                <p:nvSpPr>
                  <p:cNvPr id="27705" name="Line 16"/>
                  <p:cNvSpPr>
                    <a:spLocks noChangeShapeType="1"/>
                  </p:cNvSpPr>
                  <p:nvPr/>
                </p:nvSpPr>
                <p:spPr bwMode="auto">
                  <a:xfrm>
                    <a:off x="1392" y="2352"/>
                    <a:ext cx="0" cy="144"/>
                  </a:xfrm>
                  <a:prstGeom prst="line">
                    <a:avLst/>
                  </a:prstGeom>
                  <a:noFill/>
                  <a:ln w="127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27676" name="Group 17"/>
                <p:cNvGrpSpPr>
                  <a:grpSpLocks/>
                </p:cNvGrpSpPr>
                <p:nvPr/>
              </p:nvGrpSpPr>
              <p:grpSpPr bwMode="auto">
                <a:xfrm>
                  <a:off x="3216" y="1776"/>
                  <a:ext cx="1008" cy="912"/>
                  <a:chOff x="864" y="1824"/>
                  <a:chExt cx="1008" cy="912"/>
                </a:xfrm>
              </p:grpSpPr>
              <p:sp>
                <p:nvSpPr>
                  <p:cNvPr id="27698" name="Rectangle 18"/>
                  <p:cNvSpPr>
                    <a:spLocks noChangeArrowheads="1"/>
                  </p:cNvSpPr>
                  <p:nvPr/>
                </p:nvSpPr>
                <p:spPr bwMode="auto">
                  <a:xfrm>
                    <a:off x="864" y="1824"/>
                    <a:ext cx="1008" cy="528"/>
                  </a:xfrm>
                  <a:prstGeom prst="rect">
                    <a:avLst/>
                  </a:prstGeom>
                  <a:solidFill>
                    <a:schemeClr val="bg1"/>
                  </a:solidFill>
                  <a:ln w="9525">
                    <a:solidFill>
                      <a:schemeClr val="tx1"/>
                    </a:solidFill>
                    <a:miter lim="800000"/>
                    <a:headEnd/>
                    <a:tailEnd/>
                  </a:ln>
                  <a:effectLst>
                    <a:outerShdw dist="107763" dir="18900000" algn="ctr" rotWithShape="0">
                      <a:schemeClr val="bg2"/>
                    </a:outerShdw>
                  </a:effec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b="1">
                        <a:latin typeface="Times New Roman" panose="02020603050405020304" pitchFamily="18" charset="0"/>
                        <a:ea typeface="ＭＳ Ｐゴシック" panose="020B0600070205080204" pitchFamily="50" charset="-128"/>
                      </a:rPr>
                      <a:t>RISC</a:t>
                    </a:r>
                  </a:p>
                  <a:p>
                    <a:pPr algn="ctr" eaLnBrk="1" hangingPunct="1"/>
                    <a:r>
                      <a:rPr lang="en-US" altLang="ja-JP" b="1">
                        <a:latin typeface="Times New Roman" panose="02020603050405020304" pitchFamily="18" charset="0"/>
                        <a:ea typeface="ＭＳ Ｐゴシック" panose="020B0600070205080204" pitchFamily="50" charset="-128"/>
                      </a:rPr>
                      <a:t>Processor</a:t>
                    </a:r>
                    <a:endParaRPr lang="en-US" altLang="ja-JP">
                      <a:latin typeface="Times New Roman" panose="02020603050405020304" pitchFamily="18" charset="0"/>
                      <a:ea typeface="ＭＳ Ｐゴシック" panose="020B0600070205080204" pitchFamily="50" charset="-128"/>
                    </a:endParaRPr>
                  </a:p>
                  <a:p>
                    <a:pPr algn="ctr" eaLnBrk="1" hangingPunct="1"/>
                    <a:endParaRPr lang="en-US" altLang="ja-JP" sz="2400">
                      <a:latin typeface="Times New Roman" panose="02020603050405020304" pitchFamily="18" charset="0"/>
                      <a:ea typeface="ＭＳ Ｐゴシック" panose="020B0600070205080204" pitchFamily="50" charset="-128"/>
                    </a:endParaRPr>
                  </a:p>
                </p:txBody>
              </p:sp>
              <p:sp>
                <p:nvSpPr>
                  <p:cNvPr id="27699" name="Rectangle 19"/>
                  <p:cNvSpPr>
                    <a:spLocks noChangeArrowheads="1"/>
                  </p:cNvSpPr>
                  <p:nvPr/>
                </p:nvSpPr>
                <p:spPr bwMode="auto">
                  <a:xfrm>
                    <a:off x="1056" y="2160"/>
                    <a:ext cx="672" cy="19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sz="1600" b="1">
                        <a:latin typeface="Times New Roman" panose="02020603050405020304" pitchFamily="18" charset="0"/>
                        <a:ea typeface="ＭＳ Ｐゴシック" panose="020B0600070205080204" pitchFamily="50" charset="-128"/>
                      </a:rPr>
                      <a:t>L1 Cache</a:t>
                    </a:r>
                    <a:endParaRPr lang="en-US" altLang="ja-JP" sz="2400">
                      <a:latin typeface="Times New Roman" panose="02020603050405020304" pitchFamily="18" charset="0"/>
                      <a:ea typeface="ＭＳ Ｐゴシック" panose="020B0600070205080204" pitchFamily="50" charset="-128"/>
                    </a:endParaRPr>
                  </a:p>
                </p:txBody>
              </p:sp>
              <p:sp>
                <p:nvSpPr>
                  <p:cNvPr id="27700" name="Rectangle 20"/>
                  <p:cNvSpPr>
                    <a:spLocks noChangeArrowheads="1"/>
                  </p:cNvSpPr>
                  <p:nvPr/>
                </p:nvSpPr>
                <p:spPr bwMode="auto">
                  <a:xfrm>
                    <a:off x="864" y="2496"/>
                    <a:ext cx="1008" cy="240"/>
                  </a:xfrm>
                  <a:prstGeom prst="rect">
                    <a:avLst/>
                  </a:prstGeom>
                  <a:solidFill>
                    <a:schemeClr val="bg1"/>
                  </a:solidFill>
                  <a:ln w="9525">
                    <a:solidFill>
                      <a:schemeClr val="tx1"/>
                    </a:solidFill>
                    <a:miter lim="800000"/>
                    <a:headEnd/>
                    <a:tailEnd/>
                  </a:ln>
                  <a:effectLst>
                    <a:outerShdw dist="107763" dir="18900000" algn="ctr" rotWithShape="0">
                      <a:schemeClr val="bg2"/>
                    </a:outerShdw>
                  </a:effec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sz="2000">
                        <a:latin typeface="Times New Roman" panose="02020603050405020304" pitchFamily="18" charset="0"/>
                        <a:ea typeface="ＭＳ Ｐゴシック" panose="020B0600070205080204" pitchFamily="50" charset="-128"/>
                      </a:rPr>
                      <a:t>L2 Cache</a:t>
                    </a:r>
                    <a:endParaRPr lang="en-US" altLang="ja-JP" sz="2400">
                      <a:latin typeface="Times New Roman" panose="02020603050405020304" pitchFamily="18" charset="0"/>
                      <a:ea typeface="ＭＳ Ｐゴシック" panose="020B0600070205080204" pitchFamily="50" charset="-128"/>
                    </a:endParaRPr>
                  </a:p>
                </p:txBody>
              </p:sp>
              <p:sp>
                <p:nvSpPr>
                  <p:cNvPr id="27701" name="Line 21"/>
                  <p:cNvSpPr>
                    <a:spLocks noChangeShapeType="1"/>
                  </p:cNvSpPr>
                  <p:nvPr/>
                </p:nvSpPr>
                <p:spPr bwMode="auto">
                  <a:xfrm>
                    <a:off x="1392" y="2352"/>
                    <a:ext cx="0" cy="144"/>
                  </a:xfrm>
                  <a:prstGeom prst="line">
                    <a:avLst/>
                  </a:prstGeom>
                  <a:noFill/>
                  <a:ln w="127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27677" name="Group 22"/>
                <p:cNvGrpSpPr>
                  <a:grpSpLocks/>
                </p:cNvGrpSpPr>
                <p:nvPr/>
              </p:nvGrpSpPr>
              <p:grpSpPr bwMode="auto">
                <a:xfrm>
                  <a:off x="2064" y="1776"/>
                  <a:ext cx="1008" cy="912"/>
                  <a:chOff x="864" y="1824"/>
                  <a:chExt cx="1008" cy="912"/>
                </a:xfrm>
              </p:grpSpPr>
              <p:sp>
                <p:nvSpPr>
                  <p:cNvPr id="27694" name="Rectangle 23"/>
                  <p:cNvSpPr>
                    <a:spLocks noChangeArrowheads="1"/>
                  </p:cNvSpPr>
                  <p:nvPr/>
                </p:nvSpPr>
                <p:spPr bwMode="auto">
                  <a:xfrm>
                    <a:off x="864" y="1824"/>
                    <a:ext cx="1008" cy="528"/>
                  </a:xfrm>
                  <a:prstGeom prst="rect">
                    <a:avLst/>
                  </a:prstGeom>
                  <a:solidFill>
                    <a:schemeClr val="bg1"/>
                  </a:solidFill>
                  <a:ln w="9525">
                    <a:solidFill>
                      <a:schemeClr val="tx1"/>
                    </a:solidFill>
                    <a:miter lim="800000"/>
                    <a:headEnd/>
                    <a:tailEnd/>
                  </a:ln>
                  <a:effectLst>
                    <a:outerShdw dist="107763" dir="18900000" algn="ctr" rotWithShape="0">
                      <a:schemeClr val="bg2"/>
                    </a:outerShdw>
                  </a:effec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b="1">
                        <a:latin typeface="Times New Roman" panose="02020603050405020304" pitchFamily="18" charset="0"/>
                        <a:ea typeface="ＭＳ Ｐゴシック" panose="020B0600070205080204" pitchFamily="50" charset="-128"/>
                      </a:rPr>
                      <a:t>RISC</a:t>
                    </a:r>
                  </a:p>
                  <a:p>
                    <a:pPr algn="ctr" eaLnBrk="1" hangingPunct="1"/>
                    <a:r>
                      <a:rPr lang="en-US" altLang="ja-JP" b="1">
                        <a:latin typeface="Times New Roman" panose="02020603050405020304" pitchFamily="18" charset="0"/>
                        <a:ea typeface="ＭＳ Ｐゴシック" panose="020B0600070205080204" pitchFamily="50" charset="-128"/>
                      </a:rPr>
                      <a:t>Processor</a:t>
                    </a:r>
                    <a:endParaRPr lang="en-US" altLang="ja-JP">
                      <a:latin typeface="Times New Roman" panose="02020603050405020304" pitchFamily="18" charset="0"/>
                      <a:ea typeface="ＭＳ Ｐゴシック" panose="020B0600070205080204" pitchFamily="50" charset="-128"/>
                    </a:endParaRPr>
                  </a:p>
                  <a:p>
                    <a:pPr algn="ctr" eaLnBrk="1" hangingPunct="1"/>
                    <a:endParaRPr lang="en-US" altLang="ja-JP" sz="2400">
                      <a:latin typeface="Times New Roman" panose="02020603050405020304" pitchFamily="18" charset="0"/>
                      <a:ea typeface="ＭＳ Ｐゴシック" panose="020B0600070205080204" pitchFamily="50" charset="-128"/>
                    </a:endParaRPr>
                  </a:p>
                </p:txBody>
              </p:sp>
              <p:sp>
                <p:nvSpPr>
                  <p:cNvPr id="27695" name="Rectangle 24"/>
                  <p:cNvSpPr>
                    <a:spLocks noChangeArrowheads="1"/>
                  </p:cNvSpPr>
                  <p:nvPr/>
                </p:nvSpPr>
                <p:spPr bwMode="auto">
                  <a:xfrm>
                    <a:off x="1056" y="2160"/>
                    <a:ext cx="672" cy="19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sz="1600" b="1">
                        <a:latin typeface="Times New Roman" panose="02020603050405020304" pitchFamily="18" charset="0"/>
                        <a:ea typeface="ＭＳ Ｐゴシック" panose="020B0600070205080204" pitchFamily="50" charset="-128"/>
                      </a:rPr>
                      <a:t>L1 Cache</a:t>
                    </a:r>
                    <a:endParaRPr lang="en-US" altLang="ja-JP" sz="2400">
                      <a:latin typeface="Times New Roman" panose="02020603050405020304" pitchFamily="18" charset="0"/>
                      <a:ea typeface="ＭＳ Ｐゴシック" panose="020B0600070205080204" pitchFamily="50" charset="-128"/>
                    </a:endParaRPr>
                  </a:p>
                </p:txBody>
              </p:sp>
              <p:sp>
                <p:nvSpPr>
                  <p:cNvPr id="27696" name="Rectangle 25"/>
                  <p:cNvSpPr>
                    <a:spLocks noChangeArrowheads="1"/>
                  </p:cNvSpPr>
                  <p:nvPr/>
                </p:nvSpPr>
                <p:spPr bwMode="auto">
                  <a:xfrm>
                    <a:off x="864" y="2496"/>
                    <a:ext cx="1008" cy="240"/>
                  </a:xfrm>
                  <a:prstGeom prst="rect">
                    <a:avLst/>
                  </a:prstGeom>
                  <a:solidFill>
                    <a:schemeClr val="bg1"/>
                  </a:solidFill>
                  <a:ln w="9525">
                    <a:solidFill>
                      <a:schemeClr val="tx1"/>
                    </a:solidFill>
                    <a:miter lim="800000"/>
                    <a:headEnd/>
                    <a:tailEnd/>
                  </a:ln>
                  <a:effectLst>
                    <a:outerShdw dist="107763" dir="18900000" algn="ctr" rotWithShape="0">
                      <a:schemeClr val="bg2"/>
                    </a:outerShdw>
                  </a:effec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sz="2000">
                        <a:latin typeface="Times New Roman" panose="02020603050405020304" pitchFamily="18" charset="0"/>
                        <a:ea typeface="ＭＳ Ｐゴシック" panose="020B0600070205080204" pitchFamily="50" charset="-128"/>
                      </a:rPr>
                      <a:t>L2 Cache</a:t>
                    </a:r>
                    <a:endParaRPr lang="en-US" altLang="ja-JP" sz="2400">
                      <a:latin typeface="Times New Roman" panose="02020603050405020304" pitchFamily="18" charset="0"/>
                      <a:ea typeface="ＭＳ Ｐゴシック" panose="020B0600070205080204" pitchFamily="50" charset="-128"/>
                    </a:endParaRPr>
                  </a:p>
                </p:txBody>
              </p:sp>
              <p:sp>
                <p:nvSpPr>
                  <p:cNvPr id="27697" name="Line 26"/>
                  <p:cNvSpPr>
                    <a:spLocks noChangeShapeType="1"/>
                  </p:cNvSpPr>
                  <p:nvPr/>
                </p:nvSpPr>
                <p:spPr bwMode="auto">
                  <a:xfrm>
                    <a:off x="1392" y="2352"/>
                    <a:ext cx="0" cy="144"/>
                  </a:xfrm>
                  <a:prstGeom prst="line">
                    <a:avLst/>
                  </a:prstGeom>
                  <a:noFill/>
                  <a:ln w="127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7678" name="Line 27"/>
                <p:cNvSpPr>
                  <a:spLocks noChangeShapeType="1"/>
                </p:cNvSpPr>
                <p:nvPr/>
              </p:nvSpPr>
              <p:spPr bwMode="auto">
                <a:xfrm>
                  <a:off x="1440" y="2688"/>
                  <a:ext cx="0" cy="192"/>
                </a:xfrm>
                <a:prstGeom prst="line">
                  <a:avLst/>
                </a:prstGeom>
                <a:noFill/>
                <a:ln w="1905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79" name="Line 28"/>
                <p:cNvSpPr>
                  <a:spLocks noChangeShapeType="1"/>
                </p:cNvSpPr>
                <p:nvPr/>
              </p:nvSpPr>
              <p:spPr bwMode="auto">
                <a:xfrm>
                  <a:off x="4896" y="2688"/>
                  <a:ext cx="0" cy="192"/>
                </a:xfrm>
                <a:prstGeom prst="line">
                  <a:avLst/>
                </a:prstGeom>
                <a:noFill/>
                <a:ln w="1905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80" name="Line 29"/>
                <p:cNvSpPr>
                  <a:spLocks noChangeShapeType="1"/>
                </p:cNvSpPr>
                <p:nvPr/>
              </p:nvSpPr>
              <p:spPr bwMode="auto">
                <a:xfrm>
                  <a:off x="3744" y="2688"/>
                  <a:ext cx="0" cy="192"/>
                </a:xfrm>
                <a:prstGeom prst="line">
                  <a:avLst/>
                </a:prstGeom>
                <a:noFill/>
                <a:ln w="1905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81" name="Line 30"/>
                <p:cNvSpPr>
                  <a:spLocks noChangeShapeType="1"/>
                </p:cNvSpPr>
                <p:nvPr/>
              </p:nvSpPr>
              <p:spPr bwMode="auto">
                <a:xfrm>
                  <a:off x="2592" y="2688"/>
                  <a:ext cx="0" cy="192"/>
                </a:xfrm>
                <a:prstGeom prst="line">
                  <a:avLst/>
                </a:prstGeom>
                <a:noFill/>
                <a:ln w="1905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82" name="Line 31"/>
                <p:cNvSpPr>
                  <a:spLocks noChangeShapeType="1"/>
                </p:cNvSpPr>
                <p:nvPr/>
              </p:nvSpPr>
              <p:spPr bwMode="auto">
                <a:xfrm>
                  <a:off x="1440" y="2880"/>
                  <a:ext cx="345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83" name="Text Box 32"/>
                <p:cNvSpPr txBox="1">
                  <a:spLocks noChangeArrowheads="1"/>
                </p:cNvSpPr>
                <p:nvPr/>
              </p:nvSpPr>
              <p:spPr bwMode="auto">
                <a:xfrm>
                  <a:off x="2736" y="2688"/>
                  <a:ext cx="7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latin typeface="Times New Roman" panose="02020603050405020304" pitchFamily="18" charset="0"/>
                      <a:ea typeface="ＭＳ Ｐゴシック" panose="020B0600070205080204" pitchFamily="50" charset="-128"/>
                    </a:rPr>
                    <a:t>Cluster Bus</a:t>
                  </a:r>
                  <a:endParaRPr lang="en-US" altLang="ja-JP" sz="2400">
                    <a:latin typeface="Times New Roman" panose="02020603050405020304" pitchFamily="18" charset="0"/>
                    <a:ea typeface="ＭＳ Ｐゴシック" panose="020B0600070205080204" pitchFamily="50" charset="-128"/>
                  </a:endParaRPr>
                </a:p>
              </p:txBody>
            </p:sp>
            <p:sp>
              <p:nvSpPr>
                <p:cNvPr id="27684" name="Rectangle 33"/>
                <p:cNvSpPr>
                  <a:spLocks noChangeArrowheads="1"/>
                </p:cNvSpPr>
                <p:nvPr/>
              </p:nvSpPr>
              <p:spPr bwMode="auto">
                <a:xfrm>
                  <a:off x="2640" y="3024"/>
                  <a:ext cx="1056" cy="336"/>
                </a:xfrm>
                <a:prstGeom prst="rect">
                  <a:avLst/>
                </a:prstGeom>
                <a:solidFill>
                  <a:schemeClr val="bg1"/>
                </a:solidFill>
                <a:ln w="9525">
                  <a:solidFill>
                    <a:schemeClr val="tx1"/>
                  </a:solidFill>
                  <a:miter lim="800000"/>
                  <a:headEnd/>
                  <a:tailEnd/>
                </a:ln>
                <a:effectLst>
                  <a:outerShdw dist="107763" dir="18900000" algn="ctr" rotWithShape="0">
                    <a:schemeClr val="bg2"/>
                  </a:outerShdw>
                </a:effec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sz="2400">
                      <a:latin typeface="Times New Roman" panose="02020603050405020304" pitchFamily="18" charset="0"/>
                      <a:ea typeface="ＭＳ Ｐゴシック" panose="020B0600070205080204" pitchFamily="50" charset="-128"/>
                    </a:rPr>
                    <a:t>MBP-light</a:t>
                  </a:r>
                </a:p>
              </p:txBody>
            </p:sp>
            <p:sp>
              <p:nvSpPr>
                <p:cNvPr id="27685" name="Line 34"/>
                <p:cNvSpPr>
                  <a:spLocks noChangeShapeType="1"/>
                </p:cNvSpPr>
                <p:nvPr/>
              </p:nvSpPr>
              <p:spPr bwMode="auto">
                <a:xfrm>
                  <a:off x="3168" y="2880"/>
                  <a:ext cx="0" cy="14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86" name="Rectangle 35"/>
                <p:cNvSpPr>
                  <a:spLocks noChangeArrowheads="1"/>
                </p:cNvSpPr>
                <p:nvPr/>
              </p:nvSpPr>
              <p:spPr bwMode="auto">
                <a:xfrm>
                  <a:off x="3984" y="2976"/>
                  <a:ext cx="912" cy="432"/>
                </a:xfrm>
                <a:prstGeom prst="rect">
                  <a:avLst/>
                </a:prstGeom>
                <a:solidFill>
                  <a:schemeClr val="bg1"/>
                </a:solidFill>
                <a:ln w="9525">
                  <a:solidFill>
                    <a:schemeClr val="tx1"/>
                  </a:solidFill>
                  <a:miter lim="800000"/>
                  <a:headEnd/>
                  <a:tailEnd/>
                </a:ln>
                <a:effectLst>
                  <a:outerShdw dist="107763" dir="18900000" algn="ctr" rotWithShape="0">
                    <a:schemeClr val="bg2"/>
                  </a:outerShdw>
                </a:effec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sz="2000">
                      <a:latin typeface="Times New Roman" panose="02020603050405020304" pitchFamily="18" charset="0"/>
                      <a:ea typeface="ＭＳ Ｐゴシック" panose="020B0600070205080204" pitchFamily="50" charset="-128"/>
                    </a:rPr>
                    <a:t>Cluster</a:t>
                  </a:r>
                </a:p>
                <a:p>
                  <a:pPr algn="ctr" eaLnBrk="1" hangingPunct="1"/>
                  <a:r>
                    <a:rPr lang="en-US" altLang="ja-JP" sz="2000">
                      <a:latin typeface="Times New Roman" panose="02020603050405020304" pitchFamily="18" charset="0"/>
                      <a:ea typeface="ＭＳ Ｐゴシック" panose="020B0600070205080204" pitchFamily="50" charset="-128"/>
                    </a:rPr>
                    <a:t> Memory</a:t>
                  </a:r>
                  <a:endParaRPr lang="en-US" altLang="ja-JP" sz="2400">
                    <a:latin typeface="Times New Roman" panose="02020603050405020304" pitchFamily="18" charset="0"/>
                    <a:ea typeface="ＭＳ Ｐゴシック" panose="020B0600070205080204" pitchFamily="50" charset="-128"/>
                  </a:endParaRPr>
                </a:p>
              </p:txBody>
            </p:sp>
            <p:sp>
              <p:nvSpPr>
                <p:cNvPr id="27687" name="Line 36"/>
                <p:cNvSpPr>
                  <a:spLocks noChangeShapeType="1"/>
                </p:cNvSpPr>
                <p:nvPr/>
              </p:nvSpPr>
              <p:spPr bwMode="auto">
                <a:xfrm>
                  <a:off x="3696" y="3168"/>
                  <a:ext cx="288" cy="0"/>
                </a:xfrm>
                <a:prstGeom prst="line">
                  <a:avLst/>
                </a:prstGeom>
                <a:noFill/>
                <a:ln w="190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88" name="Rectangle 37"/>
                <p:cNvSpPr>
                  <a:spLocks noChangeArrowheads="1"/>
                </p:cNvSpPr>
                <p:nvPr/>
              </p:nvSpPr>
              <p:spPr bwMode="auto">
                <a:xfrm>
                  <a:off x="1776" y="3024"/>
                  <a:ext cx="576" cy="336"/>
                </a:xfrm>
                <a:prstGeom prst="rect">
                  <a:avLst/>
                </a:prstGeom>
                <a:solidFill>
                  <a:schemeClr val="bg1"/>
                </a:solidFill>
                <a:ln w="9525">
                  <a:solidFill>
                    <a:schemeClr val="tx1"/>
                  </a:solidFill>
                  <a:miter lim="800000"/>
                  <a:headEnd/>
                  <a:tailEnd/>
                </a:ln>
                <a:effectLst>
                  <a:outerShdw dist="107763" dir="18900000" algn="ctr" rotWithShape="0">
                    <a:schemeClr val="bg2"/>
                  </a:outerShdw>
                </a:effec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sz="2000">
                      <a:latin typeface="Times New Roman" panose="02020603050405020304" pitchFamily="18" charset="0"/>
                      <a:ea typeface="ＭＳ Ｐゴシック" panose="020B0600070205080204" pitchFamily="50" charset="-128"/>
                    </a:rPr>
                    <a:t>TAXI</a:t>
                  </a:r>
                </a:p>
              </p:txBody>
            </p:sp>
            <p:sp>
              <p:nvSpPr>
                <p:cNvPr id="27689" name="Line 38"/>
                <p:cNvSpPr>
                  <a:spLocks noChangeShapeType="1"/>
                </p:cNvSpPr>
                <p:nvPr/>
              </p:nvSpPr>
              <p:spPr bwMode="auto">
                <a:xfrm>
                  <a:off x="2352" y="3168"/>
                  <a:ext cx="288" cy="0"/>
                </a:xfrm>
                <a:prstGeom prst="line">
                  <a:avLst/>
                </a:prstGeom>
                <a:noFill/>
                <a:ln w="190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90" name="Text Box 39"/>
                <p:cNvSpPr txBox="1">
                  <a:spLocks noChangeArrowheads="1"/>
                </p:cNvSpPr>
                <p:nvPr/>
              </p:nvSpPr>
              <p:spPr bwMode="auto">
                <a:xfrm>
                  <a:off x="768" y="2976"/>
                  <a:ext cx="868"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latin typeface="Times New Roman" panose="02020603050405020304" pitchFamily="18" charset="0"/>
                      <a:ea typeface="ＭＳ Ｐゴシック" panose="020B0600070205080204" pitchFamily="50" charset="-128"/>
                    </a:rPr>
                    <a:t>I/O Network</a:t>
                  </a:r>
                </a:p>
                <a:p>
                  <a:pPr eaLnBrk="1" hangingPunct="1"/>
                  <a:r>
                    <a:rPr lang="en-US" altLang="ja-JP">
                      <a:latin typeface="Times New Roman" panose="02020603050405020304" pitchFamily="18" charset="0"/>
                      <a:ea typeface="ＭＳ Ｐゴシック" panose="020B0600070205080204" pitchFamily="50" charset="-128"/>
                    </a:rPr>
                    <a:t>STAFF-Link</a:t>
                  </a:r>
                  <a:endParaRPr lang="en-US" altLang="ja-JP" sz="2400">
                    <a:latin typeface="Times New Roman" panose="02020603050405020304" pitchFamily="18" charset="0"/>
                    <a:ea typeface="ＭＳ Ｐゴシック" panose="020B0600070205080204" pitchFamily="50" charset="-128"/>
                  </a:endParaRPr>
                </a:p>
              </p:txBody>
            </p:sp>
            <p:sp>
              <p:nvSpPr>
                <p:cNvPr id="27691" name="Line 40"/>
                <p:cNvSpPr>
                  <a:spLocks noChangeShapeType="1"/>
                </p:cNvSpPr>
                <p:nvPr/>
              </p:nvSpPr>
              <p:spPr bwMode="auto">
                <a:xfrm flipH="1">
                  <a:off x="1584" y="3168"/>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92" name="Rectangle 41"/>
                <p:cNvSpPr>
                  <a:spLocks noChangeArrowheads="1"/>
                </p:cNvSpPr>
                <p:nvPr/>
              </p:nvSpPr>
              <p:spPr bwMode="auto">
                <a:xfrm>
                  <a:off x="2640" y="3552"/>
                  <a:ext cx="1056" cy="288"/>
                </a:xfrm>
                <a:prstGeom prst="rect">
                  <a:avLst/>
                </a:prstGeom>
                <a:solidFill>
                  <a:schemeClr val="bg1"/>
                </a:solidFill>
                <a:ln w="9525">
                  <a:solidFill>
                    <a:schemeClr val="tx1"/>
                  </a:solidFill>
                  <a:miter lim="800000"/>
                  <a:headEnd/>
                  <a:tailEnd/>
                </a:ln>
                <a:effectLst>
                  <a:outerShdw dist="107763" dir="18900000" algn="ctr" rotWithShape="0">
                    <a:schemeClr val="bg2"/>
                  </a:outerShdw>
                </a:effec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sz="2000">
                      <a:latin typeface="Times New Roman" panose="02020603050405020304" pitchFamily="18" charset="0"/>
                      <a:ea typeface="ＭＳ Ｐゴシック" panose="020B0600070205080204" pitchFamily="50" charset="-128"/>
                    </a:rPr>
                    <a:t>RDT Router</a:t>
                  </a:r>
                  <a:endParaRPr lang="en-US" altLang="ja-JP" sz="2400">
                    <a:latin typeface="Times New Roman" panose="02020603050405020304" pitchFamily="18" charset="0"/>
                    <a:ea typeface="ＭＳ Ｐゴシック" panose="020B0600070205080204" pitchFamily="50" charset="-128"/>
                  </a:endParaRPr>
                </a:p>
              </p:txBody>
            </p:sp>
            <p:sp>
              <p:nvSpPr>
                <p:cNvPr id="27693" name="Line 42"/>
                <p:cNvSpPr>
                  <a:spLocks noChangeShapeType="1"/>
                </p:cNvSpPr>
                <p:nvPr/>
              </p:nvSpPr>
              <p:spPr bwMode="auto">
                <a:xfrm>
                  <a:off x="3168" y="3360"/>
                  <a:ext cx="0" cy="192"/>
                </a:xfrm>
                <a:prstGeom prst="line">
                  <a:avLst/>
                </a:prstGeom>
                <a:noFill/>
                <a:ln w="190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27655" name="Group 43"/>
              <p:cNvGrpSpPr>
                <a:grpSpLocks/>
              </p:cNvGrpSpPr>
              <p:nvPr/>
            </p:nvGrpSpPr>
            <p:grpSpPr bwMode="auto">
              <a:xfrm>
                <a:off x="1296" y="3648"/>
                <a:ext cx="3888" cy="528"/>
                <a:chOff x="1296" y="3648"/>
                <a:chExt cx="3888" cy="528"/>
              </a:xfrm>
            </p:grpSpPr>
            <p:sp>
              <p:nvSpPr>
                <p:cNvPr id="27668" name="Line 44"/>
                <p:cNvSpPr>
                  <a:spLocks noChangeShapeType="1"/>
                </p:cNvSpPr>
                <p:nvPr/>
              </p:nvSpPr>
              <p:spPr bwMode="auto">
                <a:xfrm>
                  <a:off x="1296" y="3648"/>
                  <a:ext cx="24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69" name="Line 45"/>
                <p:cNvSpPr>
                  <a:spLocks noChangeShapeType="1"/>
                </p:cNvSpPr>
                <p:nvPr/>
              </p:nvSpPr>
              <p:spPr bwMode="auto">
                <a:xfrm>
                  <a:off x="1296" y="3648"/>
                  <a:ext cx="0" cy="52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70" name="Line 46"/>
                <p:cNvSpPr>
                  <a:spLocks noChangeShapeType="1"/>
                </p:cNvSpPr>
                <p:nvPr/>
              </p:nvSpPr>
              <p:spPr bwMode="auto">
                <a:xfrm>
                  <a:off x="1296" y="4176"/>
                  <a:ext cx="388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71" name="Line 47"/>
                <p:cNvSpPr>
                  <a:spLocks noChangeShapeType="1"/>
                </p:cNvSpPr>
                <p:nvPr/>
              </p:nvSpPr>
              <p:spPr bwMode="auto">
                <a:xfrm flipV="1">
                  <a:off x="5184" y="3648"/>
                  <a:ext cx="0" cy="52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72" name="Line 48"/>
                <p:cNvSpPr>
                  <a:spLocks noChangeShapeType="1"/>
                </p:cNvSpPr>
                <p:nvPr/>
              </p:nvSpPr>
              <p:spPr bwMode="auto">
                <a:xfrm flipH="1">
                  <a:off x="4944" y="3648"/>
                  <a:ext cx="24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73" name="Freeform 49"/>
                <p:cNvSpPr>
                  <a:spLocks/>
                </p:cNvSpPr>
                <p:nvPr/>
              </p:nvSpPr>
              <p:spPr bwMode="auto">
                <a:xfrm>
                  <a:off x="1536" y="3648"/>
                  <a:ext cx="3408" cy="288"/>
                </a:xfrm>
                <a:custGeom>
                  <a:avLst/>
                  <a:gdLst>
                    <a:gd name="T0" fmla="*/ 0 w 3408"/>
                    <a:gd name="T1" fmla="*/ 0 h 288"/>
                    <a:gd name="T2" fmla="*/ 1680 w 3408"/>
                    <a:gd name="T3" fmla="*/ 288 h 288"/>
                    <a:gd name="T4" fmla="*/ 3408 w 3408"/>
                    <a:gd name="T5" fmla="*/ 0 h 288"/>
                    <a:gd name="T6" fmla="*/ 0 60000 65536"/>
                    <a:gd name="T7" fmla="*/ 0 60000 65536"/>
                    <a:gd name="T8" fmla="*/ 0 60000 65536"/>
                  </a:gdLst>
                  <a:ahLst/>
                  <a:cxnLst>
                    <a:cxn ang="T6">
                      <a:pos x="T0" y="T1"/>
                    </a:cxn>
                    <a:cxn ang="T7">
                      <a:pos x="T2" y="T3"/>
                    </a:cxn>
                    <a:cxn ang="T8">
                      <a:pos x="T4" y="T5"/>
                    </a:cxn>
                  </a:cxnLst>
                  <a:rect l="0" t="0" r="r" b="b"/>
                  <a:pathLst>
                    <a:path w="3408" h="288">
                      <a:moveTo>
                        <a:pt x="0" y="0"/>
                      </a:moveTo>
                      <a:cubicBezTo>
                        <a:pt x="556" y="144"/>
                        <a:pt x="1112" y="288"/>
                        <a:pt x="1680" y="288"/>
                      </a:cubicBezTo>
                      <a:cubicBezTo>
                        <a:pt x="2248" y="288"/>
                        <a:pt x="2828" y="144"/>
                        <a:pt x="3408"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7656" name="Line 50"/>
              <p:cNvSpPr>
                <a:spLocks noChangeShapeType="1"/>
              </p:cNvSpPr>
              <p:nvPr/>
            </p:nvSpPr>
            <p:spPr bwMode="auto">
              <a:xfrm>
                <a:off x="2736" y="3552"/>
                <a:ext cx="0" cy="144"/>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57" name="Line 51"/>
              <p:cNvSpPr>
                <a:spLocks noChangeShapeType="1"/>
              </p:cNvSpPr>
              <p:nvPr/>
            </p:nvSpPr>
            <p:spPr bwMode="auto">
              <a:xfrm>
                <a:off x="2880" y="3552"/>
                <a:ext cx="0" cy="144"/>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58" name="Line 52"/>
              <p:cNvSpPr>
                <a:spLocks noChangeShapeType="1"/>
              </p:cNvSpPr>
              <p:nvPr/>
            </p:nvSpPr>
            <p:spPr bwMode="auto">
              <a:xfrm>
                <a:off x="3024" y="3552"/>
                <a:ext cx="0" cy="144"/>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59" name="Line 53"/>
              <p:cNvSpPr>
                <a:spLocks noChangeShapeType="1"/>
              </p:cNvSpPr>
              <p:nvPr/>
            </p:nvSpPr>
            <p:spPr bwMode="auto">
              <a:xfrm>
                <a:off x="3216" y="3552"/>
                <a:ext cx="0" cy="144"/>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60" name="Line 54"/>
              <p:cNvSpPr>
                <a:spLocks noChangeShapeType="1"/>
              </p:cNvSpPr>
              <p:nvPr/>
            </p:nvSpPr>
            <p:spPr bwMode="auto">
              <a:xfrm>
                <a:off x="3408" y="3552"/>
                <a:ext cx="0" cy="144"/>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61" name="Line 55"/>
              <p:cNvSpPr>
                <a:spLocks noChangeShapeType="1"/>
              </p:cNvSpPr>
              <p:nvPr/>
            </p:nvSpPr>
            <p:spPr bwMode="auto">
              <a:xfrm>
                <a:off x="3600" y="3552"/>
                <a:ext cx="0" cy="144"/>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62" name="Line 56"/>
              <p:cNvSpPr>
                <a:spLocks noChangeShapeType="1"/>
              </p:cNvSpPr>
              <p:nvPr/>
            </p:nvSpPr>
            <p:spPr bwMode="auto">
              <a:xfrm flipH="1">
                <a:off x="2256" y="3696"/>
                <a:ext cx="480" cy="144"/>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63" name="Line 57"/>
              <p:cNvSpPr>
                <a:spLocks noChangeShapeType="1"/>
              </p:cNvSpPr>
              <p:nvPr/>
            </p:nvSpPr>
            <p:spPr bwMode="auto">
              <a:xfrm flipH="1">
                <a:off x="2544" y="3696"/>
                <a:ext cx="336" cy="192"/>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64" name="Line 58"/>
              <p:cNvSpPr>
                <a:spLocks noChangeShapeType="1"/>
              </p:cNvSpPr>
              <p:nvPr/>
            </p:nvSpPr>
            <p:spPr bwMode="auto">
              <a:xfrm flipH="1">
                <a:off x="2880" y="3696"/>
                <a:ext cx="144" cy="24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65" name="Line 59"/>
              <p:cNvSpPr>
                <a:spLocks noChangeShapeType="1"/>
              </p:cNvSpPr>
              <p:nvPr/>
            </p:nvSpPr>
            <p:spPr bwMode="auto">
              <a:xfrm>
                <a:off x="3216" y="3696"/>
                <a:ext cx="144" cy="24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66" name="Line 60"/>
              <p:cNvSpPr>
                <a:spLocks noChangeShapeType="1"/>
              </p:cNvSpPr>
              <p:nvPr/>
            </p:nvSpPr>
            <p:spPr bwMode="auto">
              <a:xfrm>
                <a:off x="3408" y="3696"/>
                <a:ext cx="384" cy="192"/>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67" name="Line 61"/>
              <p:cNvSpPr>
                <a:spLocks noChangeShapeType="1"/>
              </p:cNvSpPr>
              <p:nvPr/>
            </p:nvSpPr>
            <p:spPr bwMode="auto">
              <a:xfrm>
                <a:off x="3600" y="3696"/>
                <a:ext cx="528" cy="144"/>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4213" y="188913"/>
            <a:ext cx="7772400" cy="1143000"/>
          </a:xfrm>
        </p:spPr>
        <p:txBody>
          <a:bodyPr/>
          <a:lstStyle/>
          <a:p>
            <a:pPr eaLnBrk="1" hangingPunct="1"/>
            <a:r>
              <a:rPr lang="en-US" altLang="ja-JP" sz="3800"/>
              <a:t>JUMP-1 was developed with 7 universities</a:t>
            </a:r>
          </a:p>
        </p:txBody>
      </p:sp>
      <p:grpSp>
        <p:nvGrpSpPr>
          <p:cNvPr id="28675" name="Group 3"/>
          <p:cNvGrpSpPr>
            <a:grpSpLocks/>
          </p:cNvGrpSpPr>
          <p:nvPr/>
        </p:nvGrpSpPr>
        <p:grpSpPr bwMode="auto">
          <a:xfrm>
            <a:off x="4114800" y="1600200"/>
            <a:ext cx="4495800" cy="3978275"/>
            <a:chOff x="2592" y="1104"/>
            <a:chExt cx="2832" cy="2506"/>
          </a:xfrm>
        </p:grpSpPr>
        <p:pic>
          <p:nvPicPr>
            <p:cNvPr id="28679" name="Picture 4" descr="16clust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2" y="1104"/>
              <a:ext cx="2832" cy="2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80" name="Text Box 5"/>
            <p:cNvSpPr txBox="1">
              <a:spLocks noChangeArrowheads="1"/>
            </p:cNvSpPr>
            <p:nvPr/>
          </p:nvSpPr>
          <p:spPr bwMode="auto">
            <a:xfrm>
              <a:off x="3063" y="3244"/>
              <a:ext cx="1642"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600" b="1">
                  <a:latin typeface="Century" panose="02040604050505020304" pitchFamily="18" charset="0"/>
                  <a:ea typeface="ＭＳ Ｐゴシック" panose="020B0600070205080204" pitchFamily="50" charset="-128"/>
                </a:rPr>
                <a:t>A system with 16 clusters</a:t>
              </a:r>
            </a:p>
            <a:p>
              <a:pPr eaLnBrk="1" hangingPunct="1"/>
              <a:r>
                <a:rPr lang="en-US" altLang="ja-JP" sz="1600" b="1">
                  <a:latin typeface="Century" panose="02040604050505020304" pitchFamily="18" charset="0"/>
                  <a:ea typeface="ＭＳ Ｐゴシック" panose="020B0600070205080204" pitchFamily="50" charset="-128"/>
                </a:rPr>
                <a:t>(Kyoto Univ.) </a:t>
              </a:r>
            </a:p>
          </p:txBody>
        </p:sp>
      </p:grpSp>
      <p:grpSp>
        <p:nvGrpSpPr>
          <p:cNvPr id="28676" name="Group 6"/>
          <p:cNvGrpSpPr>
            <a:grpSpLocks/>
          </p:cNvGrpSpPr>
          <p:nvPr/>
        </p:nvGrpSpPr>
        <p:grpSpPr bwMode="auto">
          <a:xfrm>
            <a:off x="611188" y="1600200"/>
            <a:ext cx="3198812" cy="4848225"/>
            <a:chOff x="385" y="1008"/>
            <a:chExt cx="2015" cy="3054"/>
          </a:xfrm>
        </p:grpSpPr>
        <p:pic>
          <p:nvPicPr>
            <p:cNvPr id="28677" name="Picture 7" descr="Dsc00025-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 y="1008"/>
              <a:ext cx="2015" cy="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8" name="Text Box 8"/>
            <p:cNvSpPr txBox="1">
              <a:spLocks noChangeArrowheads="1"/>
            </p:cNvSpPr>
            <p:nvPr/>
          </p:nvSpPr>
          <p:spPr bwMode="auto">
            <a:xfrm>
              <a:off x="501" y="3696"/>
              <a:ext cx="1571"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600" b="1">
                  <a:latin typeface="Century" panose="02040604050505020304" pitchFamily="18" charset="0"/>
                  <a:ea typeface="ＭＳ Ｐゴシック" panose="020B0600070205080204" pitchFamily="50" charset="-128"/>
                </a:rPr>
                <a:t>A system with 4 clusters</a:t>
              </a:r>
            </a:p>
            <a:p>
              <a:pPr eaLnBrk="1" hangingPunct="1"/>
              <a:r>
                <a:rPr lang="en-US" altLang="ja-JP" sz="1600" b="1">
                  <a:latin typeface="Century" panose="02040604050505020304" pitchFamily="18" charset="0"/>
                  <a:ea typeface="ＭＳ Ｐゴシック" panose="020B0600070205080204" pitchFamily="50" charset="-128"/>
                </a:rPr>
                <a:t>(Keio Univ.) </a:t>
              </a:r>
            </a:p>
          </p:txBody>
        </p:sp>
      </p:gr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88533" y="-218178"/>
            <a:ext cx="7886700" cy="1325563"/>
          </a:xfrm>
        </p:spPr>
        <p:txBody>
          <a:bodyPr/>
          <a:lstStyle/>
          <a:p>
            <a:r>
              <a:rPr kumimoji="1" lang="en-US" altLang="ja-JP" dirty="0"/>
              <a:t>Xeon</a:t>
            </a:r>
            <a:r>
              <a:rPr kumimoji="1" lang="ja-JP" altLang="en-US" dirty="0"/>
              <a:t> </a:t>
            </a:r>
            <a:r>
              <a:rPr kumimoji="1" lang="en-US" altLang="ja-JP" dirty="0"/>
              <a:t>Phi</a:t>
            </a:r>
            <a:r>
              <a:rPr kumimoji="1" lang="ja-JP" altLang="en-US" dirty="0"/>
              <a:t> </a:t>
            </a:r>
            <a:r>
              <a:rPr kumimoji="1" lang="en-US" altLang="ja-JP" dirty="0"/>
              <a:t>Microarchitecture</a:t>
            </a:r>
            <a:endParaRPr kumimoji="1" lang="ja-JP" altLang="en-US" dirty="0"/>
          </a:p>
        </p:txBody>
      </p:sp>
      <p:grpSp>
        <p:nvGrpSpPr>
          <p:cNvPr id="2" name="グループ化 1">
            <a:extLst>
              <a:ext uri="{FF2B5EF4-FFF2-40B4-BE49-F238E27FC236}">
                <a16:creationId xmlns:a16="http://schemas.microsoft.com/office/drawing/2014/main" id="{3FD0AFAE-9E69-4847-877D-8F3D991E6D4B}"/>
              </a:ext>
            </a:extLst>
          </p:cNvPr>
          <p:cNvGrpSpPr/>
          <p:nvPr/>
        </p:nvGrpSpPr>
        <p:grpSpPr>
          <a:xfrm>
            <a:off x="683568" y="1445930"/>
            <a:ext cx="6912767" cy="3915701"/>
            <a:chOff x="1068937" y="2248168"/>
            <a:chExt cx="6202796" cy="3113463"/>
          </a:xfrm>
        </p:grpSpPr>
        <p:sp>
          <p:nvSpPr>
            <p:cNvPr id="5" name="角丸四角形 4"/>
            <p:cNvSpPr/>
            <p:nvPr/>
          </p:nvSpPr>
          <p:spPr>
            <a:xfrm>
              <a:off x="2569335" y="2248168"/>
              <a:ext cx="608527" cy="4250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Core</a:t>
              </a:r>
              <a:endParaRPr kumimoji="1" lang="ja-JP" altLang="en-US" sz="1200" dirty="0"/>
            </a:p>
          </p:txBody>
        </p:sp>
        <p:sp>
          <p:nvSpPr>
            <p:cNvPr id="6" name="角丸四角形 5"/>
            <p:cNvSpPr/>
            <p:nvPr/>
          </p:nvSpPr>
          <p:spPr>
            <a:xfrm>
              <a:off x="2569335" y="2673171"/>
              <a:ext cx="608527" cy="425003"/>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L2</a:t>
              </a:r>
            </a:p>
            <a:p>
              <a:pPr algn="ctr"/>
              <a:r>
                <a:rPr kumimoji="1" lang="en-US" altLang="ja-JP" sz="1200" dirty="0"/>
                <a:t>Cache</a:t>
              </a:r>
              <a:endParaRPr kumimoji="1" lang="ja-JP" altLang="en-US" sz="1200" dirty="0"/>
            </a:p>
          </p:txBody>
        </p:sp>
        <p:sp>
          <p:nvSpPr>
            <p:cNvPr id="7" name="角丸四角形 6"/>
            <p:cNvSpPr/>
            <p:nvPr/>
          </p:nvSpPr>
          <p:spPr>
            <a:xfrm>
              <a:off x="3408075" y="2256217"/>
              <a:ext cx="608527" cy="4250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Core</a:t>
              </a:r>
              <a:endParaRPr kumimoji="1" lang="ja-JP" altLang="en-US" sz="1200" dirty="0"/>
            </a:p>
          </p:txBody>
        </p:sp>
        <p:sp>
          <p:nvSpPr>
            <p:cNvPr id="8" name="角丸四角形 7"/>
            <p:cNvSpPr/>
            <p:nvPr/>
          </p:nvSpPr>
          <p:spPr>
            <a:xfrm>
              <a:off x="3408075" y="2681219"/>
              <a:ext cx="608527" cy="425003"/>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L2</a:t>
              </a:r>
            </a:p>
            <a:p>
              <a:pPr algn="ctr"/>
              <a:r>
                <a:rPr kumimoji="1" lang="en-US" altLang="ja-JP" sz="1200" dirty="0"/>
                <a:t>Cache</a:t>
              </a:r>
              <a:endParaRPr kumimoji="1" lang="ja-JP" altLang="en-US" sz="1200" dirty="0"/>
            </a:p>
          </p:txBody>
        </p:sp>
        <p:sp>
          <p:nvSpPr>
            <p:cNvPr id="9" name="角丸四角形 8"/>
            <p:cNvSpPr/>
            <p:nvPr/>
          </p:nvSpPr>
          <p:spPr>
            <a:xfrm>
              <a:off x="4246815" y="2264265"/>
              <a:ext cx="608527" cy="4250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Core</a:t>
              </a:r>
              <a:endParaRPr kumimoji="1" lang="ja-JP" altLang="en-US" sz="1200" dirty="0"/>
            </a:p>
          </p:txBody>
        </p:sp>
        <p:sp>
          <p:nvSpPr>
            <p:cNvPr id="10" name="角丸四角形 9"/>
            <p:cNvSpPr/>
            <p:nvPr/>
          </p:nvSpPr>
          <p:spPr>
            <a:xfrm>
              <a:off x="4246815" y="2689267"/>
              <a:ext cx="608527" cy="425003"/>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L2</a:t>
              </a:r>
            </a:p>
            <a:p>
              <a:pPr algn="ctr"/>
              <a:r>
                <a:rPr kumimoji="1" lang="en-US" altLang="ja-JP" sz="1200" dirty="0"/>
                <a:t>Cache</a:t>
              </a:r>
              <a:endParaRPr kumimoji="1" lang="ja-JP" altLang="en-US" sz="1200" dirty="0"/>
            </a:p>
          </p:txBody>
        </p:sp>
        <p:sp>
          <p:nvSpPr>
            <p:cNvPr id="11" name="角丸四角形 10"/>
            <p:cNvSpPr/>
            <p:nvPr/>
          </p:nvSpPr>
          <p:spPr>
            <a:xfrm>
              <a:off x="5085555" y="2272313"/>
              <a:ext cx="608527" cy="4250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Core</a:t>
              </a:r>
              <a:endParaRPr kumimoji="1" lang="ja-JP" altLang="en-US" sz="1200" dirty="0"/>
            </a:p>
          </p:txBody>
        </p:sp>
        <p:sp>
          <p:nvSpPr>
            <p:cNvPr id="12" name="角丸四角形 11"/>
            <p:cNvSpPr/>
            <p:nvPr/>
          </p:nvSpPr>
          <p:spPr>
            <a:xfrm>
              <a:off x="5085555" y="2697316"/>
              <a:ext cx="608527" cy="425003"/>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L2</a:t>
              </a:r>
            </a:p>
            <a:p>
              <a:pPr algn="ctr"/>
              <a:r>
                <a:rPr kumimoji="1" lang="en-US" altLang="ja-JP" sz="1200" dirty="0"/>
                <a:t>Cache</a:t>
              </a:r>
              <a:endParaRPr kumimoji="1" lang="ja-JP" altLang="en-US" sz="1200" dirty="0"/>
            </a:p>
          </p:txBody>
        </p:sp>
        <p:grpSp>
          <p:nvGrpSpPr>
            <p:cNvPr id="21" name="グループ化 20"/>
            <p:cNvGrpSpPr/>
            <p:nvPr/>
          </p:nvGrpSpPr>
          <p:grpSpPr>
            <a:xfrm flipV="1">
              <a:off x="2569335" y="4487481"/>
              <a:ext cx="3124747" cy="874150"/>
              <a:chOff x="3425780" y="3784243"/>
              <a:chExt cx="4166329" cy="1165533"/>
            </a:xfrm>
          </p:grpSpPr>
          <p:sp>
            <p:nvSpPr>
              <p:cNvPr id="13" name="角丸四角形 12"/>
              <p:cNvSpPr/>
              <p:nvPr/>
            </p:nvSpPr>
            <p:spPr>
              <a:xfrm>
                <a:off x="3425780" y="3784243"/>
                <a:ext cx="811369" cy="5666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Core</a:t>
                </a:r>
                <a:endParaRPr kumimoji="1" lang="ja-JP" altLang="en-US" sz="1200" dirty="0"/>
              </a:p>
            </p:txBody>
          </p:sp>
          <p:sp>
            <p:nvSpPr>
              <p:cNvPr id="14" name="角丸四角形 13"/>
              <p:cNvSpPr/>
              <p:nvPr/>
            </p:nvSpPr>
            <p:spPr>
              <a:xfrm>
                <a:off x="3425780" y="4350913"/>
                <a:ext cx="811369" cy="566670"/>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L2</a:t>
                </a:r>
              </a:p>
              <a:p>
                <a:pPr algn="ctr"/>
                <a:r>
                  <a:rPr kumimoji="1" lang="en-US" altLang="ja-JP" sz="1200" dirty="0"/>
                  <a:t>Cache</a:t>
                </a:r>
                <a:endParaRPr kumimoji="1" lang="ja-JP" altLang="en-US" sz="1200" dirty="0"/>
              </a:p>
            </p:txBody>
          </p:sp>
          <p:sp>
            <p:nvSpPr>
              <p:cNvPr id="15" name="角丸四角形 14"/>
              <p:cNvSpPr/>
              <p:nvPr/>
            </p:nvSpPr>
            <p:spPr>
              <a:xfrm>
                <a:off x="4544100" y="3794974"/>
                <a:ext cx="811369" cy="5666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Core</a:t>
                </a:r>
                <a:endParaRPr kumimoji="1" lang="ja-JP" altLang="en-US" sz="1200" dirty="0"/>
              </a:p>
            </p:txBody>
          </p:sp>
          <p:sp>
            <p:nvSpPr>
              <p:cNvPr id="16" name="角丸四角形 15"/>
              <p:cNvSpPr/>
              <p:nvPr/>
            </p:nvSpPr>
            <p:spPr>
              <a:xfrm>
                <a:off x="4544100" y="4361644"/>
                <a:ext cx="811369" cy="566670"/>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L2</a:t>
                </a:r>
              </a:p>
              <a:p>
                <a:pPr algn="ctr"/>
                <a:r>
                  <a:rPr kumimoji="1" lang="en-US" altLang="ja-JP" sz="1200" dirty="0"/>
                  <a:t>Cache</a:t>
                </a:r>
                <a:endParaRPr kumimoji="1" lang="ja-JP" altLang="en-US" sz="1200" dirty="0"/>
              </a:p>
            </p:txBody>
          </p:sp>
          <p:sp>
            <p:nvSpPr>
              <p:cNvPr id="17" name="角丸四角形 16"/>
              <p:cNvSpPr/>
              <p:nvPr/>
            </p:nvSpPr>
            <p:spPr>
              <a:xfrm>
                <a:off x="5662420" y="3805705"/>
                <a:ext cx="811369" cy="5666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Core</a:t>
                </a:r>
                <a:endParaRPr kumimoji="1" lang="ja-JP" altLang="en-US" sz="1200" dirty="0"/>
              </a:p>
            </p:txBody>
          </p:sp>
          <p:sp>
            <p:nvSpPr>
              <p:cNvPr id="18" name="角丸四角形 17"/>
              <p:cNvSpPr/>
              <p:nvPr/>
            </p:nvSpPr>
            <p:spPr>
              <a:xfrm>
                <a:off x="5662420" y="4372375"/>
                <a:ext cx="811369" cy="566670"/>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L2</a:t>
                </a:r>
              </a:p>
              <a:p>
                <a:pPr algn="ctr"/>
                <a:r>
                  <a:rPr kumimoji="1" lang="en-US" altLang="ja-JP" sz="1200" dirty="0"/>
                  <a:t>Cache</a:t>
                </a:r>
                <a:endParaRPr kumimoji="1" lang="ja-JP" altLang="en-US" sz="1200" dirty="0"/>
              </a:p>
            </p:txBody>
          </p:sp>
          <p:sp>
            <p:nvSpPr>
              <p:cNvPr id="19" name="角丸四角形 18"/>
              <p:cNvSpPr/>
              <p:nvPr/>
            </p:nvSpPr>
            <p:spPr>
              <a:xfrm>
                <a:off x="6780740" y="3816436"/>
                <a:ext cx="811369" cy="5666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Core</a:t>
                </a:r>
                <a:endParaRPr kumimoji="1" lang="ja-JP" altLang="en-US" sz="1200" dirty="0"/>
              </a:p>
            </p:txBody>
          </p:sp>
          <p:sp>
            <p:nvSpPr>
              <p:cNvPr id="20" name="角丸四角形 19"/>
              <p:cNvSpPr/>
              <p:nvPr/>
            </p:nvSpPr>
            <p:spPr>
              <a:xfrm>
                <a:off x="6780740" y="4383106"/>
                <a:ext cx="811369" cy="566670"/>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L2</a:t>
                </a:r>
              </a:p>
              <a:p>
                <a:pPr algn="ctr"/>
                <a:r>
                  <a:rPr kumimoji="1" lang="en-US" altLang="ja-JP" sz="1200" dirty="0"/>
                  <a:t>Cache</a:t>
                </a:r>
                <a:endParaRPr kumimoji="1" lang="ja-JP" altLang="en-US" sz="1200" dirty="0"/>
              </a:p>
            </p:txBody>
          </p:sp>
        </p:grpSp>
        <p:sp>
          <p:nvSpPr>
            <p:cNvPr id="22" name="角丸四角形 21"/>
            <p:cNvSpPr/>
            <p:nvPr/>
          </p:nvSpPr>
          <p:spPr>
            <a:xfrm>
              <a:off x="2057400" y="3301016"/>
              <a:ext cx="4211392" cy="994893"/>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29" name="正方形/長方形 28"/>
            <p:cNvSpPr/>
            <p:nvPr/>
          </p:nvSpPr>
          <p:spPr>
            <a:xfrm>
              <a:off x="2820474" y="3106222"/>
              <a:ext cx="34289" cy="1947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30" name="正方形/長方形 29"/>
            <p:cNvSpPr/>
            <p:nvPr/>
          </p:nvSpPr>
          <p:spPr>
            <a:xfrm>
              <a:off x="3688183" y="3104611"/>
              <a:ext cx="34289" cy="1947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31" name="正方形/長方形 30"/>
            <p:cNvSpPr/>
            <p:nvPr/>
          </p:nvSpPr>
          <p:spPr>
            <a:xfrm>
              <a:off x="4555893" y="3103001"/>
              <a:ext cx="34289" cy="1947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32" name="正方形/長方形 31"/>
            <p:cNvSpPr/>
            <p:nvPr/>
          </p:nvSpPr>
          <p:spPr>
            <a:xfrm>
              <a:off x="5423602" y="3101391"/>
              <a:ext cx="34289" cy="1947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33" name="正方形/長方形 32"/>
            <p:cNvSpPr/>
            <p:nvPr/>
          </p:nvSpPr>
          <p:spPr>
            <a:xfrm>
              <a:off x="5344718" y="4316833"/>
              <a:ext cx="34289" cy="1947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34" name="正方形/長方形 33"/>
            <p:cNvSpPr/>
            <p:nvPr/>
          </p:nvSpPr>
          <p:spPr>
            <a:xfrm>
              <a:off x="4522081" y="4305562"/>
              <a:ext cx="34289" cy="1947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35" name="正方形/長方形 34"/>
            <p:cNvSpPr/>
            <p:nvPr/>
          </p:nvSpPr>
          <p:spPr>
            <a:xfrm>
              <a:off x="3699445" y="4294292"/>
              <a:ext cx="34289" cy="1947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36" name="正方形/長方形 35"/>
            <p:cNvSpPr/>
            <p:nvPr/>
          </p:nvSpPr>
          <p:spPr>
            <a:xfrm>
              <a:off x="2876808" y="4283022"/>
              <a:ext cx="34289" cy="1947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37" name="正方形/長方形 36"/>
            <p:cNvSpPr/>
            <p:nvPr/>
          </p:nvSpPr>
          <p:spPr>
            <a:xfrm>
              <a:off x="2569336" y="3445904"/>
              <a:ext cx="521594" cy="2028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TD</a:t>
              </a:r>
              <a:endParaRPr kumimoji="1" lang="ja-JP" altLang="en-US" sz="1200" dirty="0"/>
            </a:p>
          </p:txBody>
        </p:sp>
        <p:sp>
          <p:nvSpPr>
            <p:cNvPr id="38" name="正方形/長方形 37"/>
            <p:cNvSpPr/>
            <p:nvPr/>
          </p:nvSpPr>
          <p:spPr>
            <a:xfrm>
              <a:off x="2820473" y="3277665"/>
              <a:ext cx="34289" cy="1947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39" name="正方形/長方形 38"/>
            <p:cNvSpPr/>
            <p:nvPr/>
          </p:nvSpPr>
          <p:spPr>
            <a:xfrm>
              <a:off x="3437049" y="3453952"/>
              <a:ext cx="521594" cy="2028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TD</a:t>
              </a:r>
              <a:endParaRPr kumimoji="1" lang="ja-JP" altLang="en-US" sz="1200" dirty="0"/>
            </a:p>
          </p:txBody>
        </p:sp>
        <p:sp>
          <p:nvSpPr>
            <p:cNvPr id="40" name="正方形/長方形 39"/>
            <p:cNvSpPr/>
            <p:nvPr/>
          </p:nvSpPr>
          <p:spPr>
            <a:xfrm>
              <a:off x="3688186" y="3285713"/>
              <a:ext cx="34289" cy="1947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41" name="正方形/長方形 40"/>
            <p:cNvSpPr/>
            <p:nvPr/>
          </p:nvSpPr>
          <p:spPr>
            <a:xfrm>
              <a:off x="4304762" y="3462000"/>
              <a:ext cx="521594" cy="2028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TD</a:t>
              </a:r>
              <a:endParaRPr kumimoji="1" lang="ja-JP" altLang="en-US" sz="1200" dirty="0"/>
            </a:p>
          </p:txBody>
        </p:sp>
        <p:sp>
          <p:nvSpPr>
            <p:cNvPr id="42" name="正方形/長方形 41"/>
            <p:cNvSpPr/>
            <p:nvPr/>
          </p:nvSpPr>
          <p:spPr>
            <a:xfrm>
              <a:off x="4555900" y="3293761"/>
              <a:ext cx="34289" cy="1947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43" name="正方形/長方形 42"/>
            <p:cNvSpPr/>
            <p:nvPr/>
          </p:nvSpPr>
          <p:spPr>
            <a:xfrm>
              <a:off x="5172475" y="3470048"/>
              <a:ext cx="521594" cy="2028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TD</a:t>
              </a:r>
              <a:endParaRPr kumimoji="1" lang="ja-JP" altLang="en-US" sz="1200" dirty="0"/>
            </a:p>
          </p:txBody>
        </p:sp>
        <p:sp>
          <p:nvSpPr>
            <p:cNvPr id="44" name="正方形/長方形 43"/>
            <p:cNvSpPr/>
            <p:nvPr/>
          </p:nvSpPr>
          <p:spPr>
            <a:xfrm>
              <a:off x="5423613" y="3301810"/>
              <a:ext cx="34289" cy="1947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grpSp>
          <p:nvGrpSpPr>
            <p:cNvPr id="47" name="グループ化 46"/>
            <p:cNvGrpSpPr/>
            <p:nvPr/>
          </p:nvGrpSpPr>
          <p:grpSpPr>
            <a:xfrm flipV="1">
              <a:off x="5083934" y="3908727"/>
              <a:ext cx="521594" cy="371081"/>
              <a:chOff x="8053584" y="3270144"/>
              <a:chExt cx="695459" cy="494774"/>
            </a:xfrm>
          </p:grpSpPr>
          <p:sp>
            <p:nvSpPr>
              <p:cNvPr id="45" name="正方形/長方形 44"/>
              <p:cNvSpPr/>
              <p:nvPr/>
            </p:nvSpPr>
            <p:spPr>
              <a:xfrm>
                <a:off x="8053584" y="3494462"/>
                <a:ext cx="695459" cy="2704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TD</a:t>
                </a:r>
                <a:endParaRPr kumimoji="1" lang="ja-JP" altLang="en-US" sz="1200" dirty="0"/>
              </a:p>
            </p:txBody>
          </p:sp>
          <p:sp>
            <p:nvSpPr>
              <p:cNvPr id="46" name="正方形/長方形 45"/>
              <p:cNvSpPr/>
              <p:nvPr/>
            </p:nvSpPr>
            <p:spPr>
              <a:xfrm>
                <a:off x="8388434" y="3270144"/>
                <a:ext cx="45719" cy="2597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grpSp>
        <p:grpSp>
          <p:nvGrpSpPr>
            <p:cNvPr id="48" name="グループ化 47"/>
            <p:cNvGrpSpPr/>
            <p:nvPr/>
          </p:nvGrpSpPr>
          <p:grpSpPr>
            <a:xfrm flipV="1">
              <a:off x="4270955" y="3916775"/>
              <a:ext cx="521594" cy="371081"/>
              <a:chOff x="8053584" y="3270144"/>
              <a:chExt cx="695459" cy="494774"/>
            </a:xfrm>
          </p:grpSpPr>
          <p:sp>
            <p:nvSpPr>
              <p:cNvPr id="49" name="正方形/長方形 48"/>
              <p:cNvSpPr/>
              <p:nvPr/>
            </p:nvSpPr>
            <p:spPr>
              <a:xfrm>
                <a:off x="8053584" y="3494462"/>
                <a:ext cx="695459" cy="2704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TD</a:t>
                </a:r>
                <a:endParaRPr kumimoji="1" lang="ja-JP" altLang="en-US" sz="1200" dirty="0"/>
              </a:p>
            </p:txBody>
          </p:sp>
          <p:sp>
            <p:nvSpPr>
              <p:cNvPr id="50" name="正方形/長方形 49"/>
              <p:cNvSpPr/>
              <p:nvPr/>
            </p:nvSpPr>
            <p:spPr>
              <a:xfrm>
                <a:off x="8388434" y="3270144"/>
                <a:ext cx="45719" cy="2597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grpSp>
        <p:grpSp>
          <p:nvGrpSpPr>
            <p:cNvPr id="51" name="グループ化 50"/>
            <p:cNvGrpSpPr/>
            <p:nvPr/>
          </p:nvGrpSpPr>
          <p:grpSpPr>
            <a:xfrm flipV="1">
              <a:off x="3457976" y="3924823"/>
              <a:ext cx="521594" cy="371081"/>
              <a:chOff x="8053584" y="3270144"/>
              <a:chExt cx="695459" cy="494774"/>
            </a:xfrm>
          </p:grpSpPr>
          <p:sp>
            <p:nvSpPr>
              <p:cNvPr id="52" name="正方形/長方形 51"/>
              <p:cNvSpPr/>
              <p:nvPr/>
            </p:nvSpPr>
            <p:spPr>
              <a:xfrm>
                <a:off x="8053584" y="3494462"/>
                <a:ext cx="695459" cy="2704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TD</a:t>
                </a:r>
                <a:endParaRPr kumimoji="1" lang="ja-JP" altLang="en-US" sz="1200" dirty="0"/>
              </a:p>
            </p:txBody>
          </p:sp>
          <p:sp>
            <p:nvSpPr>
              <p:cNvPr id="53" name="正方形/長方形 52"/>
              <p:cNvSpPr/>
              <p:nvPr/>
            </p:nvSpPr>
            <p:spPr>
              <a:xfrm>
                <a:off x="8388434" y="3270144"/>
                <a:ext cx="45719" cy="2597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grpSp>
        <p:grpSp>
          <p:nvGrpSpPr>
            <p:cNvPr id="54" name="グループ化 53"/>
            <p:cNvGrpSpPr/>
            <p:nvPr/>
          </p:nvGrpSpPr>
          <p:grpSpPr>
            <a:xfrm flipV="1">
              <a:off x="2644997" y="3932872"/>
              <a:ext cx="521594" cy="371081"/>
              <a:chOff x="8053584" y="3270144"/>
              <a:chExt cx="695459" cy="494774"/>
            </a:xfrm>
          </p:grpSpPr>
          <p:sp>
            <p:nvSpPr>
              <p:cNvPr id="55" name="正方形/長方形 54"/>
              <p:cNvSpPr/>
              <p:nvPr/>
            </p:nvSpPr>
            <p:spPr>
              <a:xfrm>
                <a:off x="8053584" y="3494462"/>
                <a:ext cx="695459" cy="2704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TD</a:t>
                </a:r>
                <a:endParaRPr kumimoji="1" lang="ja-JP" altLang="en-US" sz="1200" dirty="0"/>
              </a:p>
            </p:txBody>
          </p:sp>
          <p:sp>
            <p:nvSpPr>
              <p:cNvPr id="56" name="正方形/長方形 55"/>
              <p:cNvSpPr/>
              <p:nvPr/>
            </p:nvSpPr>
            <p:spPr>
              <a:xfrm>
                <a:off x="8388434" y="3270144"/>
                <a:ext cx="45719" cy="2597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grpSp>
        <p:sp>
          <p:nvSpPr>
            <p:cNvPr id="57" name="正方形/長方形 56"/>
            <p:cNvSpPr/>
            <p:nvPr/>
          </p:nvSpPr>
          <p:spPr>
            <a:xfrm>
              <a:off x="6432998" y="3555373"/>
              <a:ext cx="830687" cy="2430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GDDR MC</a:t>
              </a:r>
              <a:endParaRPr kumimoji="1" lang="ja-JP" altLang="en-US" sz="1200" dirty="0"/>
            </a:p>
          </p:txBody>
        </p:sp>
        <p:cxnSp>
          <p:nvCxnSpPr>
            <p:cNvPr id="59" name="直線コネクタ 58"/>
            <p:cNvCxnSpPr>
              <a:stCxn id="57" idx="1"/>
            </p:cNvCxnSpPr>
            <p:nvPr/>
          </p:nvCxnSpPr>
          <p:spPr>
            <a:xfrm flipH="1" flipV="1">
              <a:off x="6268792" y="3672890"/>
              <a:ext cx="164206" cy="40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正方形/長方形 59"/>
            <p:cNvSpPr/>
            <p:nvPr/>
          </p:nvSpPr>
          <p:spPr>
            <a:xfrm>
              <a:off x="6441046" y="3843539"/>
              <a:ext cx="830687" cy="2430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GDDR MC</a:t>
              </a:r>
              <a:endParaRPr kumimoji="1" lang="ja-JP" altLang="en-US" sz="1200" dirty="0"/>
            </a:p>
          </p:txBody>
        </p:sp>
        <p:cxnSp>
          <p:nvCxnSpPr>
            <p:cNvPr id="61" name="直線コネクタ 60"/>
            <p:cNvCxnSpPr>
              <a:stCxn id="60" idx="1"/>
            </p:cNvCxnSpPr>
            <p:nvPr/>
          </p:nvCxnSpPr>
          <p:spPr>
            <a:xfrm flipH="1" flipV="1">
              <a:off x="6276840" y="3961057"/>
              <a:ext cx="164206" cy="40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正方形/長方形 61"/>
            <p:cNvSpPr/>
            <p:nvPr/>
          </p:nvSpPr>
          <p:spPr>
            <a:xfrm>
              <a:off x="1068937" y="3764660"/>
              <a:ext cx="830687" cy="2430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GDDR MC</a:t>
              </a:r>
              <a:endParaRPr kumimoji="1" lang="ja-JP" altLang="en-US" sz="1200" dirty="0"/>
            </a:p>
          </p:txBody>
        </p:sp>
        <p:cxnSp>
          <p:nvCxnSpPr>
            <p:cNvPr id="63" name="直線コネクタ 62"/>
            <p:cNvCxnSpPr/>
            <p:nvPr/>
          </p:nvCxnSpPr>
          <p:spPr>
            <a:xfrm flipH="1" flipV="1">
              <a:off x="1880307" y="3882177"/>
              <a:ext cx="164206" cy="40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4" name="正方形/長方形 63"/>
            <p:cNvSpPr/>
            <p:nvPr/>
          </p:nvSpPr>
          <p:spPr>
            <a:xfrm>
              <a:off x="1096304" y="3473279"/>
              <a:ext cx="830687" cy="2430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GDDR MC</a:t>
              </a:r>
              <a:endParaRPr kumimoji="1" lang="ja-JP" altLang="en-US" sz="1200" dirty="0"/>
            </a:p>
          </p:txBody>
        </p:sp>
        <p:cxnSp>
          <p:nvCxnSpPr>
            <p:cNvPr id="65" name="直線コネクタ 64"/>
            <p:cNvCxnSpPr/>
            <p:nvPr/>
          </p:nvCxnSpPr>
          <p:spPr>
            <a:xfrm flipH="1" flipV="1">
              <a:off x="1907673" y="3590796"/>
              <a:ext cx="164206" cy="40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6" name="テキスト ボックス 65"/>
          <p:cNvSpPr txBox="1"/>
          <p:nvPr/>
        </p:nvSpPr>
        <p:spPr>
          <a:xfrm>
            <a:off x="5319599" y="401083"/>
            <a:ext cx="4566763" cy="1015663"/>
          </a:xfrm>
          <a:prstGeom prst="rect">
            <a:avLst/>
          </a:prstGeom>
          <a:noFill/>
        </p:spPr>
        <p:txBody>
          <a:bodyPr wrap="none" rtlCol="0">
            <a:spAutoFit/>
          </a:bodyPr>
          <a:lstStyle/>
          <a:p>
            <a:r>
              <a:rPr lang="en-US" altLang="ja-JP" sz="1500" dirty="0"/>
              <a:t>All cores are connected through the ring</a:t>
            </a:r>
          </a:p>
          <a:p>
            <a:r>
              <a:rPr lang="en-US" altLang="ja-JP" sz="1500" dirty="0"/>
              <a:t>interconnect.</a:t>
            </a:r>
          </a:p>
          <a:p>
            <a:r>
              <a:rPr lang="en-US" altLang="ja-JP" sz="1500" dirty="0"/>
              <a:t>All L2 caches are coherent with directory</a:t>
            </a:r>
          </a:p>
          <a:p>
            <a:r>
              <a:rPr lang="en-US" altLang="ja-JP" sz="1500" dirty="0"/>
              <a:t>based management.</a:t>
            </a:r>
            <a:endParaRPr lang="ja-JP" altLang="en-US" sz="1500" dirty="0"/>
          </a:p>
        </p:txBody>
      </p:sp>
      <p:sp>
        <p:nvSpPr>
          <p:cNvPr id="67" name="テキスト ボックス 66"/>
          <p:cNvSpPr txBox="1"/>
          <p:nvPr/>
        </p:nvSpPr>
        <p:spPr>
          <a:xfrm>
            <a:off x="5924295" y="4398315"/>
            <a:ext cx="3297249" cy="784830"/>
          </a:xfrm>
          <a:prstGeom prst="rect">
            <a:avLst/>
          </a:prstGeom>
          <a:noFill/>
        </p:spPr>
        <p:txBody>
          <a:bodyPr wrap="none" rtlCol="0">
            <a:spAutoFit/>
          </a:bodyPr>
          <a:lstStyle/>
          <a:p>
            <a:r>
              <a:rPr lang="en-US" altLang="ja-JP" sz="1500" dirty="0"/>
              <a:t>So, Xeon Phi is classified into</a:t>
            </a:r>
          </a:p>
          <a:p>
            <a:r>
              <a:rPr lang="en-US" altLang="ja-JP" sz="1500" dirty="0">
                <a:solidFill>
                  <a:srgbClr val="FF0000"/>
                </a:solidFill>
              </a:rPr>
              <a:t>CC (Cache Coherent) NUMA.</a:t>
            </a:r>
          </a:p>
          <a:p>
            <a:endParaRPr lang="en-US" altLang="ja-JP" sz="1500" dirty="0"/>
          </a:p>
        </p:txBody>
      </p:sp>
      <p:sp>
        <p:nvSpPr>
          <p:cNvPr id="68" name="テキスト ボックス 67"/>
          <p:cNvSpPr txBox="1"/>
          <p:nvPr/>
        </p:nvSpPr>
        <p:spPr>
          <a:xfrm>
            <a:off x="492196" y="5396232"/>
            <a:ext cx="7886700" cy="646331"/>
          </a:xfrm>
          <a:prstGeom prst="rect">
            <a:avLst/>
          </a:prstGeom>
          <a:noFill/>
        </p:spPr>
        <p:txBody>
          <a:bodyPr wrap="square" rtlCol="0">
            <a:spAutoFit/>
          </a:bodyPr>
          <a:lstStyle/>
          <a:p>
            <a:r>
              <a:rPr lang="en-US" altLang="ja-JP" dirty="0"/>
              <a:t>Of course, all cores are multithreaded, and provide 512 SIMD instructions.</a:t>
            </a:r>
            <a:endParaRPr lang="ja-JP" altLang="en-US" dirty="0"/>
          </a:p>
        </p:txBody>
      </p:sp>
      <p:sp>
        <p:nvSpPr>
          <p:cNvPr id="69" name="テキスト ボックス 68"/>
          <p:cNvSpPr txBox="1"/>
          <p:nvPr/>
        </p:nvSpPr>
        <p:spPr>
          <a:xfrm>
            <a:off x="492196" y="5982612"/>
            <a:ext cx="6500497" cy="646331"/>
          </a:xfrm>
          <a:prstGeom prst="rect">
            <a:avLst/>
          </a:prstGeom>
          <a:noFill/>
        </p:spPr>
        <p:txBody>
          <a:bodyPr wrap="none" rtlCol="0">
            <a:spAutoFit/>
          </a:bodyPr>
          <a:lstStyle/>
          <a:p>
            <a:r>
              <a:rPr lang="en-US" altLang="ja-JP" dirty="0"/>
              <a:t>Chinese Supercomputer Tianhe-2 used it for its accelerator</a:t>
            </a:r>
          </a:p>
          <a:p>
            <a:r>
              <a:rPr lang="en-US" altLang="ja-JP" dirty="0"/>
              <a:t> but changed to domestic one later.</a:t>
            </a:r>
            <a:r>
              <a:rPr lang="ja-JP" altLang="en-US" dirty="0"/>
              <a:t> </a:t>
            </a:r>
          </a:p>
        </p:txBody>
      </p:sp>
    </p:spTree>
    <p:extLst>
      <p:ext uri="{BB962C8B-B14F-4D97-AF65-F5344CB8AC3E}">
        <p14:creationId xmlns:p14="http://schemas.microsoft.com/office/powerpoint/2010/main" val="6930497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8888" y="2636838"/>
            <a:ext cx="6634162" cy="352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3"/>
          <p:cNvSpPr txBox="1">
            <a:spLocks noGrp="1"/>
          </p:cNvSpPr>
          <p:nvPr/>
        </p:nvSpPr>
        <p:spPr bwMode="auto">
          <a:xfrm>
            <a:off x="1042988" y="6381750"/>
            <a:ext cx="7272337" cy="358775"/>
          </a:xfrm>
          <a:prstGeom prst="rect">
            <a:avLst/>
          </a:prstGeom>
          <a:noFill/>
          <a:ln>
            <a:miter lim="800000"/>
            <a:headEnd/>
            <a:tailEnd/>
          </a:ln>
        </p:spPr>
        <p:txBody>
          <a:bodyPr anchor="b"/>
          <a:lstStyle/>
          <a:p>
            <a:pPr algn="ctr" eaLnBrk="1" hangingPunct="1">
              <a:defRPr/>
            </a:pPr>
            <a:r>
              <a:rPr kumimoji="0" lang="en-US" sz="1200" b="1" dirty="0">
                <a:latin typeface="+mn-lt"/>
                <a:ea typeface="+mn-ea"/>
              </a:rPr>
              <a:t>Copyright © 2012, Elsevier Inc. All rights reserved.</a:t>
            </a:r>
            <a:endParaRPr kumimoji="0" lang="en-AU" sz="1200" b="1" dirty="0">
              <a:latin typeface="+mn-lt"/>
              <a:ea typeface="+mn-ea"/>
            </a:endParaRPr>
          </a:p>
        </p:txBody>
      </p:sp>
      <p:sp>
        <p:nvSpPr>
          <p:cNvPr id="29700" name="Rectangle 2"/>
          <p:cNvSpPr>
            <a:spLocks noGrp="1" noChangeArrowheads="1"/>
          </p:cNvSpPr>
          <p:nvPr>
            <p:ph type="title" idx="4294967295"/>
          </p:nvPr>
        </p:nvSpPr>
        <p:spPr>
          <a:xfrm>
            <a:off x="0" y="260350"/>
            <a:ext cx="8229600" cy="731838"/>
          </a:xfrm>
        </p:spPr>
        <p:txBody>
          <a:bodyPr anchor="b">
            <a:spAutoFit/>
          </a:bodyPr>
          <a:lstStyle/>
          <a:p>
            <a:pPr eaLnBrk="1" hangingPunct="1"/>
            <a:r>
              <a:rPr lang="en-AU" altLang="ja-JP"/>
              <a:t>Multicore Based systems</a:t>
            </a:r>
          </a:p>
        </p:txBody>
      </p:sp>
      <p:sp>
        <p:nvSpPr>
          <p:cNvPr id="29701" name="Rectangle 3"/>
          <p:cNvSpPr>
            <a:spLocks noGrp="1" noChangeArrowheads="1"/>
          </p:cNvSpPr>
          <p:nvPr>
            <p:ph type="body" idx="4294967295"/>
          </p:nvPr>
        </p:nvSpPr>
        <p:spPr>
          <a:xfrm>
            <a:off x="0" y="765175"/>
            <a:ext cx="8229600" cy="4530725"/>
          </a:xfrm>
        </p:spPr>
        <p:txBody>
          <a:bodyPr/>
          <a:lstStyle/>
          <a:p>
            <a:pPr eaLnBrk="1" hangingPunct="1">
              <a:lnSpc>
                <a:spcPct val="90000"/>
              </a:lnSpc>
              <a:buFont typeface="Wingdings" panose="05000000000000000000" pitchFamily="2" charset="2"/>
              <a:buNone/>
            </a:pPr>
            <a:endParaRPr lang="en-US" altLang="ja-JP" sz="2600" dirty="0"/>
          </a:p>
          <a:p>
            <a:pPr eaLnBrk="1" hangingPunct="1">
              <a:lnSpc>
                <a:spcPct val="90000"/>
              </a:lnSpc>
            </a:pPr>
            <a:r>
              <a:rPr lang="en-US" altLang="ja-JP" sz="2600" dirty="0"/>
              <a:t>Implementing in shared L3 cache</a:t>
            </a:r>
          </a:p>
          <a:p>
            <a:pPr lvl="1" eaLnBrk="1" hangingPunct="1">
              <a:lnSpc>
                <a:spcPct val="90000"/>
              </a:lnSpc>
            </a:pPr>
            <a:r>
              <a:rPr lang="en-US" altLang="ja-JP" sz="2200" dirty="0"/>
              <a:t>Keep bit vector of size = # cores for each block in L3</a:t>
            </a:r>
          </a:p>
          <a:p>
            <a:pPr lvl="1" eaLnBrk="1" hangingPunct="1">
              <a:lnSpc>
                <a:spcPct val="90000"/>
              </a:lnSpc>
            </a:pPr>
            <a:r>
              <a:rPr lang="en-US" altLang="ja-JP" sz="2200" dirty="0"/>
              <a:t>Not scalable beyond shared L3</a:t>
            </a:r>
          </a:p>
        </p:txBody>
      </p:sp>
      <p:sp>
        <p:nvSpPr>
          <p:cNvPr id="29702" name="Text Box 5"/>
          <p:cNvSpPr txBox="1">
            <a:spLocks noChangeArrowheads="1"/>
          </p:cNvSpPr>
          <p:nvPr/>
        </p:nvSpPr>
        <p:spPr bwMode="auto">
          <a:xfrm rot="5400000">
            <a:off x="5782469" y="2993232"/>
            <a:ext cx="6353175" cy="369887"/>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r>
              <a:rPr kumimoji="0" lang="en-US" altLang="ja-JP">
                <a:solidFill>
                  <a:srgbClr val="0066FF"/>
                </a:solidFill>
                <a:latin typeface="Arial" panose="020B0604020202020204" pitchFamily="34" charset="0"/>
                <a:ea typeface="ＭＳ Ｐゴシック" panose="020B0600070205080204" pitchFamily="50" charset="-128"/>
              </a:rPr>
              <a:t>Distributed Shared Memory and Directory-Based Coherence</a:t>
            </a:r>
          </a:p>
        </p:txBody>
      </p:sp>
      <p:sp>
        <p:nvSpPr>
          <p:cNvPr id="29703" name="Text Box 7"/>
          <p:cNvSpPr txBox="1">
            <a:spLocks noChangeArrowheads="1"/>
          </p:cNvSpPr>
          <p:nvPr/>
        </p:nvSpPr>
        <p:spPr bwMode="auto">
          <a:xfrm>
            <a:off x="5559425" y="2060575"/>
            <a:ext cx="2520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t>IBM Power 7</a:t>
            </a:r>
          </a:p>
          <a:p>
            <a:pPr eaLnBrk="1" hangingPunct="1"/>
            <a:r>
              <a:rPr lang="en-US" altLang="ja-JP"/>
              <a:t>AMD Opteron 8430</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ja-JP" sz="3800"/>
              <a:t>Distributed cache management of CC-NUMA</a:t>
            </a:r>
          </a:p>
        </p:txBody>
      </p:sp>
      <p:sp>
        <p:nvSpPr>
          <p:cNvPr id="31747" name="Rectangle 3"/>
          <p:cNvSpPr>
            <a:spLocks noGrp="1" noChangeArrowheads="1"/>
          </p:cNvSpPr>
          <p:nvPr>
            <p:ph idx="1"/>
          </p:nvPr>
        </p:nvSpPr>
        <p:spPr/>
        <p:txBody>
          <a:bodyPr/>
          <a:lstStyle/>
          <a:p>
            <a:pPr eaLnBrk="1" hangingPunct="1"/>
            <a:r>
              <a:rPr lang="en-US" altLang="ja-JP" dirty="0"/>
              <a:t>Cache directory is provided for the cache block of the home memory.</a:t>
            </a:r>
          </a:p>
          <a:p>
            <a:pPr eaLnBrk="1" hangingPunct="1"/>
            <a:r>
              <a:rPr lang="en-US" altLang="ja-JP" dirty="0"/>
              <a:t>The cache coherence is kept by messages between nodes.</a:t>
            </a:r>
          </a:p>
          <a:p>
            <a:pPr eaLnBrk="1" hangingPunct="1"/>
            <a:r>
              <a:rPr lang="en-US" altLang="ja-JP" dirty="0"/>
              <a:t>Invalidation type protocols are commonly used.</a:t>
            </a:r>
          </a:p>
          <a:p>
            <a:pPr eaLnBrk="1" hangingPunct="1"/>
            <a:r>
              <a:rPr lang="en-US" altLang="ja-JP" dirty="0"/>
              <a:t>The protocol itself is similar to those used in snoop cache, but everything must be managed with message transfers.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242AD2-9756-45C1-A6AA-CE5420808F52}"/>
              </a:ext>
            </a:extLst>
          </p:cNvPr>
          <p:cNvSpPr>
            <a:spLocks noGrp="1"/>
          </p:cNvSpPr>
          <p:nvPr>
            <p:ph type="title"/>
          </p:nvPr>
        </p:nvSpPr>
        <p:spPr>
          <a:xfrm>
            <a:off x="628650" y="0"/>
            <a:ext cx="7886700" cy="1325563"/>
          </a:xfrm>
        </p:spPr>
        <p:txBody>
          <a:bodyPr/>
          <a:lstStyle/>
          <a:p>
            <a:r>
              <a:rPr kumimoji="1" lang="en-US" altLang="ja-JP" dirty="0"/>
              <a:t>Directory Structure</a:t>
            </a:r>
            <a:endParaRPr kumimoji="1" lang="ja-JP" altLang="en-US" dirty="0"/>
          </a:p>
        </p:txBody>
      </p:sp>
      <p:sp>
        <p:nvSpPr>
          <p:cNvPr id="6" name="楕円 5">
            <a:extLst>
              <a:ext uri="{FF2B5EF4-FFF2-40B4-BE49-F238E27FC236}">
                <a16:creationId xmlns:a16="http://schemas.microsoft.com/office/drawing/2014/main" id="{9746ADD1-2671-4434-81F3-F65953C8AD6E}"/>
              </a:ext>
            </a:extLst>
          </p:cNvPr>
          <p:cNvSpPr/>
          <p:nvPr/>
        </p:nvSpPr>
        <p:spPr>
          <a:xfrm>
            <a:off x="979573" y="1323259"/>
            <a:ext cx="1728192" cy="10081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t>CPU</a:t>
            </a:r>
            <a:endParaRPr kumimoji="1" lang="ja-JP" altLang="en-US" dirty="0"/>
          </a:p>
        </p:txBody>
      </p:sp>
      <p:sp>
        <p:nvSpPr>
          <p:cNvPr id="5" name="楕円 4">
            <a:extLst>
              <a:ext uri="{FF2B5EF4-FFF2-40B4-BE49-F238E27FC236}">
                <a16:creationId xmlns:a16="http://schemas.microsoft.com/office/drawing/2014/main" id="{CDD89964-72E4-47BB-B2B5-1D6C9483EC59}"/>
              </a:ext>
            </a:extLst>
          </p:cNvPr>
          <p:cNvSpPr/>
          <p:nvPr/>
        </p:nvSpPr>
        <p:spPr>
          <a:xfrm>
            <a:off x="674773" y="1475659"/>
            <a:ext cx="1728192" cy="10081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t>CPU</a:t>
            </a:r>
            <a:endParaRPr kumimoji="1" lang="ja-JP" altLang="en-US" dirty="0"/>
          </a:p>
        </p:txBody>
      </p:sp>
      <p:sp>
        <p:nvSpPr>
          <p:cNvPr id="4" name="楕円 3">
            <a:extLst>
              <a:ext uri="{FF2B5EF4-FFF2-40B4-BE49-F238E27FC236}">
                <a16:creationId xmlns:a16="http://schemas.microsoft.com/office/drawing/2014/main" id="{E4340B05-DD53-4FD3-A468-59B6FFAAAD01}"/>
              </a:ext>
            </a:extLst>
          </p:cNvPr>
          <p:cNvSpPr/>
          <p:nvPr/>
        </p:nvSpPr>
        <p:spPr>
          <a:xfrm>
            <a:off x="441981" y="1628059"/>
            <a:ext cx="1728192" cy="10081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CPU/</a:t>
            </a:r>
          </a:p>
          <a:p>
            <a:pPr algn="ctr"/>
            <a:r>
              <a:rPr kumimoji="1" lang="en-US" altLang="ja-JP" dirty="0"/>
              <a:t>Cache</a:t>
            </a:r>
            <a:endParaRPr kumimoji="1" lang="ja-JP" altLang="en-US" dirty="0"/>
          </a:p>
        </p:txBody>
      </p:sp>
      <p:sp>
        <p:nvSpPr>
          <p:cNvPr id="7" name="正方形/長方形 6">
            <a:extLst>
              <a:ext uri="{FF2B5EF4-FFF2-40B4-BE49-F238E27FC236}">
                <a16:creationId xmlns:a16="http://schemas.microsoft.com/office/drawing/2014/main" id="{2A6C35AC-E118-467A-B5AB-3B36D652F26D}"/>
              </a:ext>
            </a:extLst>
          </p:cNvPr>
          <p:cNvSpPr/>
          <p:nvPr/>
        </p:nvSpPr>
        <p:spPr>
          <a:xfrm>
            <a:off x="802021" y="3068219"/>
            <a:ext cx="1368152" cy="576064"/>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Home Agent</a:t>
            </a:r>
            <a:endParaRPr kumimoji="1" lang="ja-JP" altLang="en-US" dirty="0"/>
          </a:p>
        </p:txBody>
      </p:sp>
      <p:cxnSp>
        <p:nvCxnSpPr>
          <p:cNvPr id="10" name="直線コネクタ 9">
            <a:extLst>
              <a:ext uri="{FF2B5EF4-FFF2-40B4-BE49-F238E27FC236}">
                <a16:creationId xmlns:a16="http://schemas.microsoft.com/office/drawing/2014/main" id="{ABF53DF1-AC1B-4E98-81A8-EBE726894030}"/>
              </a:ext>
            </a:extLst>
          </p:cNvPr>
          <p:cNvCxnSpPr>
            <a:cxnSpLocks/>
            <a:endCxn id="7" idx="0"/>
          </p:cNvCxnSpPr>
          <p:nvPr/>
        </p:nvCxnSpPr>
        <p:spPr>
          <a:xfrm>
            <a:off x="1486097" y="2648822"/>
            <a:ext cx="0" cy="41939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E3869554-2298-47AD-B602-F9AF53FFAEE9}"/>
              </a:ext>
            </a:extLst>
          </p:cNvPr>
          <p:cNvCxnSpPr>
            <a:cxnSpLocks/>
          </p:cNvCxnSpPr>
          <p:nvPr/>
        </p:nvCxnSpPr>
        <p:spPr>
          <a:xfrm>
            <a:off x="1478110" y="3644283"/>
            <a:ext cx="0" cy="41939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四角形: 角を丸くする 7">
            <a:extLst>
              <a:ext uri="{FF2B5EF4-FFF2-40B4-BE49-F238E27FC236}">
                <a16:creationId xmlns:a16="http://schemas.microsoft.com/office/drawing/2014/main" id="{0C413DF7-38A6-4583-BE4C-BD9B896A17FF}"/>
              </a:ext>
            </a:extLst>
          </p:cNvPr>
          <p:cNvSpPr/>
          <p:nvPr/>
        </p:nvSpPr>
        <p:spPr>
          <a:xfrm>
            <a:off x="513989" y="3932315"/>
            <a:ext cx="2016224" cy="1584176"/>
          </a:xfrm>
          <a:prstGeom prst="round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DB96683E-796F-4733-91CB-3E7BC4C880B4}"/>
              </a:ext>
            </a:extLst>
          </p:cNvPr>
          <p:cNvSpPr txBox="1"/>
          <p:nvPr/>
        </p:nvSpPr>
        <p:spPr>
          <a:xfrm>
            <a:off x="696394" y="4742498"/>
            <a:ext cx="1728358" cy="369332"/>
          </a:xfrm>
          <a:prstGeom prst="rect">
            <a:avLst/>
          </a:prstGeom>
          <a:noFill/>
        </p:spPr>
        <p:txBody>
          <a:bodyPr wrap="none" rtlCol="0">
            <a:spAutoFit/>
          </a:bodyPr>
          <a:lstStyle/>
          <a:p>
            <a:r>
              <a:rPr kumimoji="1" lang="en-US" altLang="ja-JP" b="1" dirty="0"/>
              <a:t>Main Memory</a:t>
            </a:r>
            <a:endParaRPr kumimoji="1" lang="ja-JP" altLang="en-US" b="1" dirty="0"/>
          </a:p>
        </p:txBody>
      </p:sp>
      <p:grpSp>
        <p:nvGrpSpPr>
          <p:cNvPr id="17" name="グループ化 16">
            <a:extLst>
              <a:ext uri="{FF2B5EF4-FFF2-40B4-BE49-F238E27FC236}">
                <a16:creationId xmlns:a16="http://schemas.microsoft.com/office/drawing/2014/main" id="{D8EF0156-79C6-43AD-93B9-EB394ADEED89}"/>
              </a:ext>
            </a:extLst>
          </p:cNvPr>
          <p:cNvGrpSpPr/>
          <p:nvPr/>
        </p:nvGrpSpPr>
        <p:grpSpPr>
          <a:xfrm>
            <a:off x="998809" y="4154970"/>
            <a:ext cx="1080120" cy="418785"/>
            <a:chOff x="3995936" y="4509120"/>
            <a:chExt cx="1080120" cy="418785"/>
          </a:xfrm>
        </p:grpSpPr>
        <p:sp>
          <p:nvSpPr>
            <p:cNvPr id="15" name="正方形/長方形 14">
              <a:extLst>
                <a:ext uri="{FF2B5EF4-FFF2-40B4-BE49-F238E27FC236}">
                  <a16:creationId xmlns:a16="http://schemas.microsoft.com/office/drawing/2014/main" id="{36FF2363-BEE3-4FC5-B34B-E1AEE095048E}"/>
                </a:ext>
              </a:extLst>
            </p:cNvPr>
            <p:cNvSpPr/>
            <p:nvPr/>
          </p:nvSpPr>
          <p:spPr>
            <a:xfrm>
              <a:off x="3995936" y="4509120"/>
              <a:ext cx="1080120" cy="41878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E8B9E15C-D99B-4D31-8A9A-ECAACC1AA072}"/>
                </a:ext>
              </a:extLst>
            </p:cNvPr>
            <p:cNvSpPr txBox="1"/>
            <p:nvPr/>
          </p:nvSpPr>
          <p:spPr>
            <a:xfrm>
              <a:off x="4236875" y="4558573"/>
              <a:ext cx="598241" cy="369332"/>
            </a:xfrm>
            <a:prstGeom prst="rect">
              <a:avLst/>
            </a:prstGeom>
            <a:noFill/>
          </p:spPr>
          <p:txBody>
            <a:bodyPr wrap="square" rtlCol="0">
              <a:spAutoFit/>
            </a:bodyPr>
            <a:lstStyle/>
            <a:p>
              <a:r>
                <a:rPr lang="en-US" altLang="ja-JP" b="1" dirty="0"/>
                <a:t>DIR</a:t>
              </a:r>
              <a:endParaRPr kumimoji="1" lang="ja-JP" altLang="en-US" b="1" dirty="0"/>
            </a:p>
          </p:txBody>
        </p:sp>
      </p:grpSp>
      <p:sp>
        <p:nvSpPr>
          <p:cNvPr id="18" name="楕円 17">
            <a:extLst>
              <a:ext uri="{FF2B5EF4-FFF2-40B4-BE49-F238E27FC236}">
                <a16:creationId xmlns:a16="http://schemas.microsoft.com/office/drawing/2014/main" id="{18B3337A-BA9A-4FC9-996F-AE33111D2931}"/>
              </a:ext>
            </a:extLst>
          </p:cNvPr>
          <p:cNvSpPr/>
          <p:nvPr/>
        </p:nvSpPr>
        <p:spPr>
          <a:xfrm>
            <a:off x="3669432" y="1395267"/>
            <a:ext cx="1728192" cy="10081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t>CPU</a:t>
            </a:r>
            <a:endParaRPr kumimoji="1" lang="ja-JP" altLang="en-US" dirty="0"/>
          </a:p>
        </p:txBody>
      </p:sp>
      <p:sp>
        <p:nvSpPr>
          <p:cNvPr id="19" name="楕円 18">
            <a:extLst>
              <a:ext uri="{FF2B5EF4-FFF2-40B4-BE49-F238E27FC236}">
                <a16:creationId xmlns:a16="http://schemas.microsoft.com/office/drawing/2014/main" id="{BF7BB749-41AA-407E-87F8-46581628ADB5}"/>
              </a:ext>
            </a:extLst>
          </p:cNvPr>
          <p:cNvSpPr/>
          <p:nvPr/>
        </p:nvSpPr>
        <p:spPr>
          <a:xfrm>
            <a:off x="3364632" y="1547667"/>
            <a:ext cx="1728192" cy="10081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t>CPU</a:t>
            </a:r>
            <a:endParaRPr kumimoji="1" lang="ja-JP" altLang="en-US" dirty="0"/>
          </a:p>
        </p:txBody>
      </p:sp>
      <p:sp>
        <p:nvSpPr>
          <p:cNvPr id="20" name="楕円 19">
            <a:extLst>
              <a:ext uri="{FF2B5EF4-FFF2-40B4-BE49-F238E27FC236}">
                <a16:creationId xmlns:a16="http://schemas.microsoft.com/office/drawing/2014/main" id="{4455FB1E-3ED8-4271-97A4-6E93EFC353B4}"/>
              </a:ext>
            </a:extLst>
          </p:cNvPr>
          <p:cNvSpPr/>
          <p:nvPr/>
        </p:nvSpPr>
        <p:spPr>
          <a:xfrm>
            <a:off x="3131840" y="1700067"/>
            <a:ext cx="1728192" cy="10081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CPU/</a:t>
            </a:r>
          </a:p>
          <a:p>
            <a:pPr algn="ctr"/>
            <a:r>
              <a:rPr kumimoji="1" lang="en-US" altLang="ja-JP" dirty="0"/>
              <a:t>Cache</a:t>
            </a:r>
            <a:endParaRPr kumimoji="1" lang="ja-JP" altLang="en-US" dirty="0"/>
          </a:p>
        </p:txBody>
      </p:sp>
      <p:sp>
        <p:nvSpPr>
          <p:cNvPr id="21" name="正方形/長方形 20">
            <a:extLst>
              <a:ext uri="{FF2B5EF4-FFF2-40B4-BE49-F238E27FC236}">
                <a16:creationId xmlns:a16="http://schemas.microsoft.com/office/drawing/2014/main" id="{BB1D5F4D-45E4-41FF-BDF1-B14242A8C2B2}"/>
              </a:ext>
            </a:extLst>
          </p:cNvPr>
          <p:cNvSpPr/>
          <p:nvPr/>
        </p:nvSpPr>
        <p:spPr>
          <a:xfrm>
            <a:off x="3491880" y="3140227"/>
            <a:ext cx="1368152" cy="576064"/>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Home Agent</a:t>
            </a:r>
            <a:endParaRPr kumimoji="1" lang="ja-JP" altLang="en-US" dirty="0"/>
          </a:p>
        </p:txBody>
      </p:sp>
      <p:cxnSp>
        <p:nvCxnSpPr>
          <p:cNvPr id="22" name="直線コネクタ 21">
            <a:extLst>
              <a:ext uri="{FF2B5EF4-FFF2-40B4-BE49-F238E27FC236}">
                <a16:creationId xmlns:a16="http://schemas.microsoft.com/office/drawing/2014/main" id="{809C990D-A5E4-4D70-9823-8B844ED7E3BE}"/>
              </a:ext>
            </a:extLst>
          </p:cNvPr>
          <p:cNvCxnSpPr>
            <a:cxnSpLocks/>
            <a:endCxn id="21" idx="0"/>
          </p:cNvCxnSpPr>
          <p:nvPr/>
        </p:nvCxnSpPr>
        <p:spPr>
          <a:xfrm>
            <a:off x="4175956" y="2720830"/>
            <a:ext cx="0" cy="41939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590DDD29-DF70-40A3-8E8C-2EA7118C5D44}"/>
              </a:ext>
            </a:extLst>
          </p:cNvPr>
          <p:cNvCxnSpPr>
            <a:cxnSpLocks/>
          </p:cNvCxnSpPr>
          <p:nvPr/>
        </p:nvCxnSpPr>
        <p:spPr>
          <a:xfrm>
            <a:off x="4167969" y="3716291"/>
            <a:ext cx="0" cy="41939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四角形: 角を丸くする 23">
            <a:extLst>
              <a:ext uri="{FF2B5EF4-FFF2-40B4-BE49-F238E27FC236}">
                <a16:creationId xmlns:a16="http://schemas.microsoft.com/office/drawing/2014/main" id="{8B74B020-A90D-4278-BD04-AC20B1573235}"/>
              </a:ext>
            </a:extLst>
          </p:cNvPr>
          <p:cNvSpPr/>
          <p:nvPr/>
        </p:nvSpPr>
        <p:spPr>
          <a:xfrm>
            <a:off x="3203848" y="4004323"/>
            <a:ext cx="2016224" cy="1584176"/>
          </a:xfrm>
          <a:prstGeom prst="round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D2FF01FE-81C7-4993-B6AB-5F8730C681D4}"/>
              </a:ext>
            </a:extLst>
          </p:cNvPr>
          <p:cNvSpPr txBox="1"/>
          <p:nvPr/>
        </p:nvSpPr>
        <p:spPr>
          <a:xfrm>
            <a:off x="3386253" y="4814506"/>
            <a:ext cx="1728358" cy="369332"/>
          </a:xfrm>
          <a:prstGeom prst="rect">
            <a:avLst/>
          </a:prstGeom>
          <a:noFill/>
        </p:spPr>
        <p:txBody>
          <a:bodyPr wrap="none" rtlCol="0">
            <a:spAutoFit/>
          </a:bodyPr>
          <a:lstStyle/>
          <a:p>
            <a:r>
              <a:rPr kumimoji="1" lang="en-US" altLang="ja-JP" b="1" dirty="0"/>
              <a:t>Main Memory</a:t>
            </a:r>
            <a:endParaRPr kumimoji="1" lang="ja-JP" altLang="en-US" b="1" dirty="0"/>
          </a:p>
        </p:txBody>
      </p:sp>
      <p:grpSp>
        <p:nvGrpSpPr>
          <p:cNvPr id="26" name="グループ化 25">
            <a:extLst>
              <a:ext uri="{FF2B5EF4-FFF2-40B4-BE49-F238E27FC236}">
                <a16:creationId xmlns:a16="http://schemas.microsoft.com/office/drawing/2014/main" id="{342157C6-4A05-4D34-A7C5-61DBE35DD27E}"/>
              </a:ext>
            </a:extLst>
          </p:cNvPr>
          <p:cNvGrpSpPr/>
          <p:nvPr/>
        </p:nvGrpSpPr>
        <p:grpSpPr>
          <a:xfrm>
            <a:off x="4866659" y="3232130"/>
            <a:ext cx="1080120" cy="418785"/>
            <a:chOff x="3800318" y="4522384"/>
            <a:chExt cx="1080120" cy="418785"/>
          </a:xfrm>
        </p:grpSpPr>
        <p:sp>
          <p:nvSpPr>
            <p:cNvPr id="27" name="正方形/長方形 26">
              <a:extLst>
                <a:ext uri="{FF2B5EF4-FFF2-40B4-BE49-F238E27FC236}">
                  <a16:creationId xmlns:a16="http://schemas.microsoft.com/office/drawing/2014/main" id="{72488777-AC69-4605-9798-DE49FC352F36}"/>
                </a:ext>
              </a:extLst>
            </p:cNvPr>
            <p:cNvSpPr/>
            <p:nvPr/>
          </p:nvSpPr>
          <p:spPr>
            <a:xfrm>
              <a:off x="3800318" y="4522384"/>
              <a:ext cx="1080120" cy="41878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405F5DD7-892D-4453-AE10-3DFF77645394}"/>
                </a:ext>
              </a:extLst>
            </p:cNvPr>
            <p:cNvSpPr txBox="1"/>
            <p:nvPr/>
          </p:nvSpPr>
          <p:spPr>
            <a:xfrm>
              <a:off x="4004904" y="4571837"/>
              <a:ext cx="598241" cy="369332"/>
            </a:xfrm>
            <a:prstGeom prst="rect">
              <a:avLst/>
            </a:prstGeom>
            <a:noFill/>
          </p:spPr>
          <p:txBody>
            <a:bodyPr wrap="square" rtlCol="0">
              <a:spAutoFit/>
            </a:bodyPr>
            <a:lstStyle/>
            <a:p>
              <a:r>
                <a:rPr lang="en-US" altLang="ja-JP" b="1" dirty="0"/>
                <a:t>DIR</a:t>
              </a:r>
              <a:endParaRPr kumimoji="1" lang="ja-JP" altLang="en-US" b="1" dirty="0"/>
            </a:p>
          </p:txBody>
        </p:sp>
      </p:grpSp>
      <p:sp>
        <p:nvSpPr>
          <p:cNvPr id="29" name="楕円 28">
            <a:extLst>
              <a:ext uri="{FF2B5EF4-FFF2-40B4-BE49-F238E27FC236}">
                <a16:creationId xmlns:a16="http://schemas.microsoft.com/office/drawing/2014/main" id="{E1949CB2-1EA5-466D-90A0-F9BAF51C19EF}"/>
              </a:ext>
            </a:extLst>
          </p:cNvPr>
          <p:cNvSpPr/>
          <p:nvPr/>
        </p:nvSpPr>
        <p:spPr>
          <a:xfrm>
            <a:off x="6668161" y="1382744"/>
            <a:ext cx="1728192" cy="10081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t>CPU</a:t>
            </a:r>
            <a:endParaRPr kumimoji="1" lang="ja-JP" altLang="en-US" dirty="0"/>
          </a:p>
        </p:txBody>
      </p:sp>
      <p:sp>
        <p:nvSpPr>
          <p:cNvPr id="30" name="楕円 29">
            <a:extLst>
              <a:ext uri="{FF2B5EF4-FFF2-40B4-BE49-F238E27FC236}">
                <a16:creationId xmlns:a16="http://schemas.microsoft.com/office/drawing/2014/main" id="{C62CDFB1-8EB6-4644-8D27-485FDDF7C0C4}"/>
              </a:ext>
            </a:extLst>
          </p:cNvPr>
          <p:cNvSpPr/>
          <p:nvPr/>
        </p:nvSpPr>
        <p:spPr>
          <a:xfrm>
            <a:off x="6363361" y="1535144"/>
            <a:ext cx="1728192" cy="10081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t>CPU</a:t>
            </a:r>
            <a:endParaRPr kumimoji="1" lang="ja-JP" altLang="en-US" dirty="0"/>
          </a:p>
        </p:txBody>
      </p:sp>
      <p:sp>
        <p:nvSpPr>
          <p:cNvPr id="31" name="楕円 30">
            <a:extLst>
              <a:ext uri="{FF2B5EF4-FFF2-40B4-BE49-F238E27FC236}">
                <a16:creationId xmlns:a16="http://schemas.microsoft.com/office/drawing/2014/main" id="{0AD4D885-D1A3-4154-B0EB-A1485B3EAB2B}"/>
              </a:ext>
            </a:extLst>
          </p:cNvPr>
          <p:cNvSpPr/>
          <p:nvPr/>
        </p:nvSpPr>
        <p:spPr>
          <a:xfrm>
            <a:off x="6130569" y="1687544"/>
            <a:ext cx="1728192" cy="10081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CPU/</a:t>
            </a:r>
          </a:p>
          <a:p>
            <a:pPr algn="ctr"/>
            <a:r>
              <a:rPr kumimoji="1" lang="en-US" altLang="ja-JP" dirty="0"/>
              <a:t>Cache</a:t>
            </a:r>
            <a:endParaRPr kumimoji="1" lang="ja-JP" altLang="en-US" dirty="0"/>
          </a:p>
        </p:txBody>
      </p:sp>
      <p:sp>
        <p:nvSpPr>
          <p:cNvPr id="32" name="正方形/長方形 31">
            <a:extLst>
              <a:ext uri="{FF2B5EF4-FFF2-40B4-BE49-F238E27FC236}">
                <a16:creationId xmlns:a16="http://schemas.microsoft.com/office/drawing/2014/main" id="{E5FC7291-2074-49AC-BEAE-F9A76CBDF15E}"/>
              </a:ext>
            </a:extLst>
          </p:cNvPr>
          <p:cNvSpPr/>
          <p:nvPr/>
        </p:nvSpPr>
        <p:spPr>
          <a:xfrm>
            <a:off x="6490609" y="3127703"/>
            <a:ext cx="1368151" cy="588587"/>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Home Agent</a:t>
            </a:r>
            <a:endParaRPr kumimoji="1" lang="ja-JP" altLang="en-US" dirty="0"/>
          </a:p>
        </p:txBody>
      </p:sp>
      <p:cxnSp>
        <p:nvCxnSpPr>
          <p:cNvPr id="33" name="直線コネクタ 32">
            <a:extLst>
              <a:ext uri="{FF2B5EF4-FFF2-40B4-BE49-F238E27FC236}">
                <a16:creationId xmlns:a16="http://schemas.microsoft.com/office/drawing/2014/main" id="{E249E57A-4F18-4A6B-A247-F75F638FE430}"/>
              </a:ext>
            </a:extLst>
          </p:cNvPr>
          <p:cNvCxnSpPr>
            <a:cxnSpLocks/>
            <a:endCxn id="32" idx="0"/>
          </p:cNvCxnSpPr>
          <p:nvPr/>
        </p:nvCxnSpPr>
        <p:spPr>
          <a:xfrm>
            <a:off x="7174685" y="2708307"/>
            <a:ext cx="0" cy="41939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1AF195FB-DC41-4B9C-B6DB-15AF2C889C13}"/>
              </a:ext>
            </a:extLst>
          </p:cNvPr>
          <p:cNvCxnSpPr>
            <a:cxnSpLocks/>
          </p:cNvCxnSpPr>
          <p:nvPr/>
        </p:nvCxnSpPr>
        <p:spPr>
          <a:xfrm>
            <a:off x="7166698" y="3703768"/>
            <a:ext cx="0" cy="41939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四角形: 角を丸くする 34">
            <a:extLst>
              <a:ext uri="{FF2B5EF4-FFF2-40B4-BE49-F238E27FC236}">
                <a16:creationId xmlns:a16="http://schemas.microsoft.com/office/drawing/2014/main" id="{AB92C8D0-F47F-40D7-ABB1-C1AE6A8E5717}"/>
              </a:ext>
            </a:extLst>
          </p:cNvPr>
          <p:cNvSpPr/>
          <p:nvPr/>
        </p:nvSpPr>
        <p:spPr>
          <a:xfrm>
            <a:off x="6202577" y="3991800"/>
            <a:ext cx="2016224" cy="1584176"/>
          </a:xfrm>
          <a:prstGeom prst="round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a:extLst>
              <a:ext uri="{FF2B5EF4-FFF2-40B4-BE49-F238E27FC236}">
                <a16:creationId xmlns:a16="http://schemas.microsoft.com/office/drawing/2014/main" id="{3178B5E7-93FA-4964-A8CB-92F65FE1A86F}"/>
              </a:ext>
            </a:extLst>
          </p:cNvPr>
          <p:cNvSpPr txBox="1"/>
          <p:nvPr/>
        </p:nvSpPr>
        <p:spPr>
          <a:xfrm>
            <a:off x="6384982" y="4801983"/>
            <a:ext cx="1728358" cy="369332"/>
          </a:xfrm>
          <a:prstGeom prst="rect">
            <a:avLst/>
          </a:prstGeom>
          <a:noFill/>
        </p:spPr>
        <p:txBody>
          <a:bodyPr wrap="none" rtlCol="0">
            <a:spAutoFit/>
          </a:bodyPr>
          <a:lstStyle/>
          <a:p>
            <a:r>
              <a:rPr kumimoji="1" lang="en-US" altLang="ja-JP" b="1" dirty="0"/>
              <a:t>Main Memory</a:t>
            </a:r>
            <a:endParaRPr kumimoji="1" lang="ja-JP" altLang="en-US" b="1" dirty="0"/>
          </a:p>
        </p:txBody>
      </p:sp>
      <p:grpSp>
        <p:nvGrpSpPr>
          <p:cNvPr id="37" name="グループ化 36">
            <a:extLst>
              <a:ext uri="{FF2B5EF4-FFF2-40B4-BE49-F238E27FC236}">
                <a16:creationId xmlns:a16="http://schemas.microsoft.com/office/drawing/2014/main" id="{AD204728-2191-41B5-AEA8-D5057C11205F}"/>
              </a:ext>
            </a:extLst>
          </p:cNvPr>
          <p:cNvGrpSpPr/>
          <p:nvPr/>
        </p:nvGrpSpPr>
        <p:grpSpPr>
          <a:xfrm>
            <a:off x="6626638" y="4135688"/>
            <a:ext cx="1080120" cy="418785"/>
            <a:chOff x="3800318" y="4522384"/>
            <a:chExt cx="1080120" cy="418785"/>
          </a:xfrm>
        </p:grpSpPr>
        <p:sp>
          <p:nvSpPr>
            <p:cNvPr id="38" name="正方形/長方形 37">
              <a:extLst>
                <a:ext uri="{FF2B5EF4-FFF2-40B4-BE49-F238E27FC236}">
                  <a16:creationId xmlns:a16="http://schemas.microsoft.com/office/drawing/2014/main" id="{11F52264-54D6-4615-9254-88F00A19CEE1}"/>
                </a:ext>
              </a:extLst>
            </p:cNvPr>
            <p:cNvSpPr/>
            <p:nvPr/>
          </p:nvSpPr>
          <p:spPr>
            <a:xfrm>
              <a:off x="3800318" y="4522384"/>
              <a:ext cx="1080120" cy="41878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5339A4BC-C39A-416D-9B6A-69918F7A2127}"/>
                </a:ext>
              </a:extLst>
            </p:cNvPr>
            <p:cNvSpPr txBox="1"/>
            <p:nvPr/>
          </p:nvSpPr>
          <p:spPr>
            <a:xfrm>
              <a:off x="4004904" y="4571837"/>
              <a:ext cx="598241" cy="369332"/>
            </a:xfrm>
            <a:prstGeom prst="rect">
              <a:avLst/>
            </a:prstGeom>
            <a:noFill/>
          </p:spPr>
          <p:txBody>
            <a:bodyPr wrap="square" rtlCol="0">
              <a:spAutoFit/>
            </a:bodyPr>
            <a:lstStyle/>
            <a:p>
              <a:r>
                <a:rPr lang="en-US" altLang="ja-JP" b="1" dirty="0"/>
                <a:t>DIR</a:t>
              </a:r>
              <a:endParaRPr kumimoji="1" lang="ja-JP" altLang="en-US" b="1" dirty="0"/>
            </a:p>
          </p:txBody>
        </p:sp>
      </p:grpSp>
      <p:grpSp>
        <p:nvGrpSpPr>
          <p:cNvPr id="41" name="グループ化 40">
            <a:extLst>
              <a:ext uri="{FF2B5EF4-FFF2-40B4-BE49-F238E27FC236}">
                <a16:creationId xmlns:a16="http://schemas.microsoft.com/office/drawing/2014/main" id="{30700248-946C-46EE-89D9-167E350CA487}"/>
              </a:ext>
            </a:extLst>
          </p:cNvPr>
          <p:cNvGrpSpPr/>
          <p:nvPr/>
        </p:nvGrpSpPr>
        <p:grpSpPr>
          <a:xfrm>
            <a:off x="7580047" y="3293425"/>
            <a:ext cx="703542" cy="625195"/>
            <a:chOff x="3800318" y="4522384"/>
            <a:chExt cx="1261865" cy="642594"/>
          </a:xfrm>
        </p:grpSpPr>
        <p:sp>
          <p:nvSpPr>
            <p:cNvPr id="42" name="正方形/長方形 41">
              <a:extLst>
                <a:ext uri="{FF2B5EF4-FFF2-40B4-BE49-F238E27FC236}">
                  <a16:creationId xmlns:a16="http://schemas.microsoft.com/office/drawing/2014/main" id="{61C41628-AE4C-44E7-95D3-E2E13ED33DE9}"/>
                </a:ext>
              </a:extLst>
            </p:cNvPr>
            <p:cNvSpPr/>
            <p:nvPr/>
          </p:nvSpPr>
          <p:spPr>
            <a:xfrm>
              <a:off x="3800318" y="4522384"/>
              <a:ext cx="1080120" cy="41878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5983DC2B-D896-4552-8B1F-90E5769BFB92}"/>
                </a:ext>
              </a:extLst>
            </p:cNvPr>
            <p:cNvSpPr txBox="1"/>
            <p:nvPr/>
          </p:nvSpPr>
          <p:spPr>
            <a:xfrm>
              <a:off x="4004904" y="4571837"/>
              <a:ext cx="1057279" cy="593141"/>
            </a:xfrm>
            <a:prstGeom prst="rect">
              <a:avLst/>
            </a:prstGeom>
            <a:noFill/>
          </p:spPr>
          <p:txBody>
            <a:bodyPr wrap="square" rtlCol="0">
              <a:spAutoFit/>
            </a:bodyPr>
            <a:lstStyle/>
            <a:p>
              <a:r>
                <a:rPr lang="en-US" altLang="ja-JP" sz="1050" b="1" dirty="0"/>
                <a:t>DIR</a:t>
              </a:r>
            </a:p>
            <a:p>
              <a:r>
                <a:rPr kumimoji="1" lang="en-US" altLang="ja-JP" sz="1050" b="1" dirty="0"/>
                <a:t>Cache</a:t>
              </a:r>
              <a:endParaRPr kumimoji="1" lang="ja-JP" altLang="en-US" sz="1050" b="1" dirty="0"/>
            </a:p>
          </p:txBody>
        </p:sp>
      </p:grpSp>
      <p:sp>
        <p:nvSpPr>
          <p:cNvPr id="44" name="テキスト ボックス 43">
            <a:extLst>
              <a:ext uri="{FF2B5EF4-FFF2-40B4-BE49-F238E27FC236}">
                <a16:creationId xmlns:a16="http://schemas.microsoft.com/office/drawing/2014/main" id="{68D1FCE3-A433-4A26-B961-967AB8F39E9A}"/>
              </a:ext>
            </a:extLst>
          </p:cNvPr>
          <p:cNvSpPr txBox="1"/>
          <p:nvPr/>
        </p:nvSpPr>
        <p:spPr>
          <a:xfrm flipH="1">
            <a:off x="200031" y="5823136"/>
            <a:ext cx="2644140" cy="369332"/>
          </a:xfrm>
          <a:prstGeom prst="rect">
            <a:avLst/>
          </a:prstGeom>
          <a:noFill/>
        </p:spPr>
        <p:txBody>
          <a:bodyPr wrap="square" rtlCol="0">
            <a:spAutoFit/>
          </a:bodyPr>
          <a:lstStyle/>
          <a:p>
            <a:r>
              <a:rPr kumimoji="1" lang="en-US" altLang="ja-JP" dirty="0"/>
              <a:t>Directory on memory</a:t>
            </a:r>
            <a:endParaRPr kumimoji="1" lang="ja-JP" altLang="en-US" dirty="0"/>
          </a:p>
        </p:txBody>
      </p:sp>
      <p:sp>
        <p:nvSpPr>
          <p:cNvPr id="45" name="テキスト ボックス 44">
            <a:extLst>
              <a:ext uri="{FF2B5EF4-FFF2-40B4-BE49-F238E27FC236}">
                <a16:creationId xmlns:a16="http://schemas.microsoft.com/office/drawing/2014/main" id="{06B7C623-668E-4D8D-8C7D-2498723ECC5C}"/>
              </a:ext>
            </a:extLst>
          </p:cNvPr>
          <p:cNvSpPr txBox="1"/>
          <p:nvPr/>
        </p:nvSpPr>
        <p:spPr>
          <a:xfrm flipH="1">
            <a:off x="3114893" y="5670855"/>
            <a:ext cx="2644140" cy="646331"/>
          </a:xfrm>
          <a:prstGeom prst="rect">
            <a:avLst/>
          </a:prstGeom>
          <a:noFill/>
        </p:spPr>
        <p:txBody>
          <a:bodyPr wrap="square" rtlCol="0">
            <a:spAutoFit/>
          </a:bodyPr>
          <a:lstStyle/>
          <a:p>
            <a:r>
              <a:rPr kumimoji="1" lang="en-US" altLang="ja-JP" dirty="0"/>
              <a:t>Directory </a:t>
            </a:r>
            <a:r>
              <a:rPr lang="en-US" altLang="ja-JP" dirty="0"/>
              <a:t>on the external </a:t>
            </a:r>
            <a:r>
              <a:rPr kumimoji="1" lang="en-US" altLang="ja-JP" dirty="0"/>
              <a:t>memory</a:t>
            </a:r>
            <a:endParaRPr kumimoji="1" lang="ja-JP" altLang="en-US" dirty="0"/>
          </a:p>
        </p:txBody>
      </p:sp>
      <p:sp>
        <p:nvSpPr>
          <p:cNvPr id="46" name="テキスト ボックス 45">
            <a:extLst>
              <a:ext uri="{FF2B5EF4-FFF2-40B4-BE49-F238E27FC236}">
                <a16:creationId xmlns:a16="http://schemas.microsoft.com/office/drawing/2014/main" id="{3A32D413-9844-4028-BF63-8AB9045FB345}"/>
              </a:ext>
            </a:extLst>
          </p:cNvPr>
          <p:cNvSpPr txBox="1"/>
          <p:nvPr/>
        </p:nvSpPr>
        <p:spPr>
          <a:xfrm flipH="1">
            <a:off x="6384982" y="5666820"/>
            <a:ext cx="2644140" cy="369332"/>
          </a:xfrm>
          <a:prstGeom prst="rect">
            <a:avLst/>
          </a:prstGeom>
          <a:noFill/>
        </p:spPr>
        <p:txBody>
          <a:bodyPr wrap="square" rtlCol="0">
            <a:spAutoFit/>
          </a:bodyPr>
          <a:lstStyle/>
          <a:p>
            <a:r>
              <a:rPr lang="en-US" altLang="ja-JP" dirty="0"/>
              <a:t>Directory Cache</a:t>
            </a:r>
            <a:endParaRPr kumimoji="1" lang="ja-JP" altLang="en-US" dirty="0"/>
          </a:p>
        </p:txBody>
      </p:sp>
    </p:spTree>
    <p:extLst>
      <p:ext uri="{BB962C8B-B14F-4D97-AF65-F5344CB8AC3E}">
        <p14:creationId xmlns:p14="http://schemas.microsoft.com/office/powerpoint/2010/main" val="16733204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ja-JP" sz="3800"/>
              <a:t>Cache coherent control</a:t>
            </a:r>
            <a:r>
              <a:rPr lang="ja-JP" altLang="en-US" sz="3800"/>
              <a:t>（</a:t>
            </a:r>
            <a:r>
              <a:rPr lang="en-US" altLang="ja-JP" sz="3800"/>
              <a:t>Node 3 reads</a:t>
            </a:r>
            <a:r>
              <a:rPr lang="ja-JP" altLang="en-US" sz="3800"/>
              <a:t>）</a:t>
            </a:r>
          </a:p>
        </p:txBody>
      </p:sp>
      <p:sp>
        <p:nvSpPr>
          <p:cNvPr id="32771" name="Text Box 3"/>
          <p:cNvSpPr txBox="1">
            <a:spLocks noChangeArrowheads="1"/>
          </p:cNvSpPr>
          <p:nvPr/>
        </p:nvSpPr>
        <p:spPr bwMode="auto">
          <a:xfrm>
            <a:off x="1524000" y="4648200"/>
            <a:ext cx="960438"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１</a:t>
            </a:r>
          </a:p>
        </p:txBody>
      </p:sp>
      <p:sp>
        <p:nvSpPr>
          <p:cNvPr id="32772" name="Text Box 4"/>
          <p:cNvSpPr txBox="1">
            <a:spLocks noChangeArrowheads="1"/>
          </p:cNvSpPr>
          <p:nvPr/>
        </p:nvSpPr>
        <p:spPr bwMode="auto">
          <a:xfrm>
            <a:off x="4938713" y="4470400"/>
            <a:ext cx="785812"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a:t>
            </a:r>
            <a:r>
              <a:rPr lang="en-US" altLang="ja-JP" sz="1400" b="1">
                <a:latin typeface="Times New Roman" panose="02020603050405020304" pitchFamily="18" charset="0"/>
                <a:ea typeface="ＭＳ Ｐゴシック" panose="020B0600070205080204" pitchFamily="50" charset="-128"/>
              </a:rPr>
              <a:t>2</a:t>
            </a:r>
          </a:p>
        </p:txBody>
      </p:sp>
      <p:sp>
        <p:nvSpPr>
          <p:cNvPr id="32773" name="Text Box 5"/>
          <p:cNvSpPr txBox="1">
            <a:spLocks noChangeArrowheads="1"/>
          </p:cNvSpPr>
          <p:nvPr/>
        </p:nvSpPr>
        <p:spPr bwMode="auto">
          <a:xfrm>
            <a:off x="5724525" y="1989138"/>
            <a:ext cx="1169988"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３</a:t>
            </a:r>
          </a:p>
        </p:txBody>
      </p:sp>
      <p:sp>
        <p:nvSpPr>
          <p:cNvPr id="32774" name="Text Box 6"/>
          <p:cNvSpPr txBox="1">
            <a:spLocks noChangeArrowheads="1"/>
          </p:cNvSpPr>
          <p:nvPr/>
        </p:nvSpPr>
        <p:spPr bwMode="auto">
          <a:xfrm>
            <a:off x="1692275" y="1916113"/>
            <a:ext cx="81915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０</a:t>
            </a:r>
          </a:p>
        </p:txBody>
      </p:sp>
      <p:grpSp>
        <p:nvGrpSpPr>
          <p:cNvPr id="32775" name="Group 7"/>
          <p:cNvGrpSpPr>
            <a:grpSpLocks/>
          </p:cNvGrpSpPr>
          <p:nvPr/>
        </p:nvGrpSpPr>
        <p:grpSpPr bwMode="auto">
          <a:xfrm>
            <a:off x="2590800" y="1676400"/>
            <a:ext cx="457200" cy="1524000"/>
            <a:chOff x="1632" y="1056"/>
            <a:chExt cx="288" cy="960"/>
          </a:xfrm>
        </p:grpSpPr>
        <p:sp>
          <p:nvSpPr>
            <p:cNvPr id="32805" name="Oval 8"/>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2806" name="Rectangle 9"/>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2807" name="Line 10"/>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808" name="Rectangle 11"/>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2809" name="Line 12"/>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2776" name="Group 13"/>
          <p:cNvGrpSpPr>
            <a:grpSpLocks/>
          </p:cNvGrpSpPr>
          <p:nvPr/>
        </p:nvGrpSpPr>
        <p:grpSpPr bwMode="auto">
          <a:xfrm>
            <a:off x="2362200" y="3962400"/>
            <a:ext cx="457200" cy="1524000"/>
            <a:chOff x="1632" y="1056"/>
            <a:chExt cx="288" cy="960"/>
          </a:xfrm>
        </p:grpSpPr>
        <p:sp>
          <p:nvSpPr>
            <p:cNvPr id="32800" name="Oval 14"/>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2801" name="Rectangle 15"/>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2802" name="Line 16"/>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803" name="Rectangle 17"/>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2804" name="Line 18"/>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2777" name="Group 19"/>
          <p:cNvGrpSpPr>
            <a:grpSpLocks/>
          </p:cNvGrpSpPr>
          <p:nvPr/>
        </p:nvGrpSpPr>
        <p:grpSpPr bwMode="auto">
          <a:xfrm>
            <a:off x="4572000" y="3886200"/>
            <a:ext cx="457200" cy="1524000"/>
            <a:chOff x="1632" y="1056"/>
            <a:chExt cx="288" cy="960"/>
          </a:xfrm>
        </p:grpSpPr>
        <p:sp>
          <p:nvSpPr>
            <p:cNvPr id="32795" name="Oval 20"/>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2796" name="Rectangle 21"/>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2797" name="Line 22"/>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98" name="Rectangle 23"/>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2799" name="Line 24"/>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2778" name="Group 25"/>
          <p:cNvGrpSpPr>
            <a:grpSpLocks/>
          </p:cNvGrpSpPr>
          <p:nvPr/>
        </p:nvGrpSpPr>
        <p:grpSpPr bwMode="auto">
          <a:xfrm>
            <a:off x="5181600" y="1752600"/>
            <a:ext cx="457200" cy="1524000"/>
            <a:chOff x="1632" y="1056"/>
            <a:chExt cx="288" cy="960"/>
          </a:xfrm>
        </p:grpSpPr>
        <p:sp>
          <p:nvSpPr>
            <p:cNvPr id="32790" name="Oval 26"/>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2791" name="Rectangle 27"/>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2792" name="Line 28"/>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93" name="Rectangle 29"/>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2794" name="Line 30"/>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32779" name="Rectangle 31"/>
          <p:cNvSpPr>
            <a:spLocks noChangeArrowheads="1"/>
          </p:cNvSpPr>
          <p:nvPr/>
        </p:nvSpPr>
        <p:spPr bwMode="auto">
          <a:xfrm>
            <a:off x="3200400" y="2819400"/>
            <a:ext cx="990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endParaRPr lang="ja-JP" altLang="ja-JP" sz="1200">
              <a:latin typeface="Times New Roman" panose="02020603050405020304" pitchFamily="18" charset="0"/>
              <a:ea typeface="ＭＳ Ｐゴシック" panose="020B0600070205080204" pitchFamily="50" charset="-128"/>
            </a:endParaRPr>
          </a:p>
        </p:txBody>
      </p:sp>
      <p:sp>
        <p:nvSpPr>
          <p:cNvPr id="32780" name="Line 32"/>
          <p:cNvSpPr>
            <a:spLocks noChangeShapeType="1"/>
          </p:cNvSpPr>
          <p:nvPr/>
        </p:nvSpPr>
        <p:spPr bwMode="auto">
          <a:xfrm>
            <a:off x="36576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81" name="Line 33"/>
          <p:cNvSpPr>
            <a:spLocks noChangeShapeType="1"/>
          </p:cNvSpPr>
          <p:nvPr/>
        </p:nvSpPr>
        <p:spPr bwMode="auto">
          <a:xfrm>
            <a:off x="38862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82" name="Line 34"/>
          <p:cNvSpPr>
            <a:spLocks noChangeShapeType="1"/>
          </p:cNvSpPr>
          <p:nvPr/>
        </p:nvSpPr>
        <p:spPr bwMode="auto">
          <a:xfrm>
            <a:off x="34290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83" name="Rectangle 35"/>
          <p:cNvSpPr>
            <a:spLocks noChangeArrowheads="1"/>
          </p:cNvSpPr>
          <p:nvPr/>
        </p:nvSpPr>
        <p:spPr bwMode="auto">
          <a:xfrm>
            <a:off x="4191000" y="2819400"/>
            <a:ext cx="228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2784" name="Text Box 36"/>
          <p:cNvSpPr txBox="1">
            <a:spLocks noChangeArrowheads="1"/>
          </p:cNvSpPr>
          <p:nvPr/>
        </p:nvSpPr>
        <p:spPr bwMode="auto">
          <a:xfrm>
            <a:off x="3200400" y="2819400"/>
            <a:ext cx="293688"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U</a:t>
            </a:r>
          </a:p>
        </p:txBody>
      </p:sp>
      <p:grpSp>
        <p:nvGrpSpPr>
          <p:cNvPr id="45093" name="Group 37"/>
          <p:cNvGrpSpPr>
            <a:grpSpLocks/>
          </p:cNvGrpSpPr>
          <p:nvPr/>
        </p:nvGrpSpPr>
        <p:grpSpPr bwMode="auto">
          <a:xfrm>
            <a:off x="3124200" y="1954213"/>
            <a:ext cx="1828800" cy="712787"/>
            <a:chOff x="1968" y="1231"/>
            <a:chExt cx="1152" cy="449"/>
          </a:xfrm>
        </p:grpSpPr>
        <p:sp>
          <p:nvSpPr>
            <p:cNvPr id="32788" name="Line 38"/>
            <p:cNvSpPr>
              <a:spLocks noChangeShapeType="1"/>
            </p:cNvSpPr>
            <p:nvPr/>
          </p:nvSpPr>
          <p:spPr bwMode="auto">
            <a:xfrm flipH="1">
              <a:off x="1968" y="1392"/>
              <a:ext cx="1152" cy="2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89" name="Text Box 39"/>
            <p:cNvSpPr txBox="1">
              <a:spLocks noChangeArrowheads="1"/>
            </p:cNvSpPr>
            <p:nvPr/>
          </p:nvSpPr>
          <p:spPr bwMode="auto">
            <a:xfrm>
              <a:off x="2150" y="1231"/>
              <a:ext cx="314" cy="2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sz="1600" b="1">
                  <a:latin typeface="Times New Roman" panose="02020603050405020304" pitchFamily="18" charset="0"/>
                  <a:ea typeface="ＭＳ Ｐゴシック" panose="020B0600070205080204" pitchFamily="50" charset="-128"/>
                </a:rPr>
                <a:t>ｒｅｑ</a:t>
              </a:r>
            </a:p>
          </p:txBody>
        </p:sp>
      </p:grpSp>
      <p:sp>
        <p:nvSpPr>
          <p:cNvPr id="32786" name="Text Box 40"/>
          <p:cNvSpPr txBox="1">
            <a:spLocks noChangeArrowheads="1"/>
          </p:cNvSpPr>
          <p:nvPr/>
        </p:nvSpPr>
        <p:spPr bwMode="auto">
          <a:xfrm>
            <a:off x="3108325" y="3451225"/>
            <a:ext cx="1608138" cy="915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b="1">
                <a:latin typeface="Times New Roman" panose="02020603050405020304" pitchFamily="18" charset="0"/>
                <a:ea typeface="ＭＳ Ｐゴシック" panose="020B0600070205080204" pitchFamily="50" charset="-128"/>
              </a:rPr>
              <a:t>Ｕ：Ｕｎｃａｃｈｅｄ</a:t>
            </a:r>
          </a:p>
          <a:p>
            <a:pPr eaLnBrk="1" hangingPunct="1"/>
            <a:r>
              <a:rPr lang="ja-JP" altLang="en-US" b="1">
                <a:latin typeface="Times New Roman" panose="02020603050405020304" pitchFamily="18" charset="0"/>
                <a:ea typeface="ＭＳ Ｐゴシック" panose="020B0600070205080204" pitchFamily="50" charset="-128"/>
              </a:rPr>
              <a:t>Ｓ：Ｓｈａｒｅｄ</a:t>
            </a:r>
          </a:p>
          <a:p>
            <a:pPr eaLnBrk="1" hangingPunct="1"/>
            <a:r>
              <a:rPr lang="ja-JP" altLang="en-US" b="1">
                <a:latin typeface="Times New Roman" panose="02020603050405020304" pitchFamily="18" charset="0"/>
                <a:ea typeface="ＭＳ Ｐゴシック" panose="020B0600070205080204" pitchFamily="50" charset="-128"/>
              </a:rPr>
              <a:t>Ｄ：Ｄｉｒｔｙ</a:t>
            </a:r>
          </a:p>
        </p:txBody>
      </p:sp>
      <p:sp>
        <p:nvSpPr>
          <p:cNvPr id="32787" name="Text Box 41"/>
          <p:cNvSpPr txBox="1">
            <a:spLocks noChangeArrowheads="1"/>
          </p:cNvSpPr>
          <p:nvPr/>
        </p:nvSpPr>
        <p:spPr bwMode="auto">
          <a:xfrm>
            <a:off x="5851525" y="2460625"/>
            <a:ext cx="1566863" cy="915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b="1">
                <a:latin typeface="Times New Roman" panose="02020603050405020304" pitchFamily="18" charset="0"/>
                <a:ea typeface="ＭＳ Ｐゴシック" panose="020B0600070205080204" pitchFamily="50" charset="-128"/>
              </a:rPr>
              <a:t>Ｉ：Ｉｎｖａｌｉｄａｔｅｄ</a:t>
            </a:r>
          </a:p>
          <a:p>
            <a:pPr eaLnBrk="1" hangingPunct="1"/>
            <a:r>
              <a:rPr lang="ja-JP" altLang="en-US" b="1">
                <a:latin typeface="Times New Roman" panose="02020603050405020304" pitchFamily="18" charset="0"/>
                <a:ea typeface="ＭＳ Ｐゴシック" panose="020B0600070205080204" pitchFamily="50" charset="-128"/>
              </a:rPr>
              <a:t>Ｓ：Ｓｈａｒｅｄ</a:t>
            </a:r>
          </a:p>
          <a:p>
            <a:pPr eaLnBrk="1" hangingPunct="1"/>
            <a:r>
              <a:rPr lang="ja-JP" altLang="en-US" b="1">
                <a:latin typeface="Times New Roman" panose="02020603050405020304" pitchFamily="18" charset="0"/>
                <a:ea typeface="ＭＳ Ｐゴシック" panose="020B0600070205080204" pitchFamily="50" charset="-128"/>
              </a:rPr>
              <a:t>Ｄ：Ｄｉｒｔｙ</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450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ja-JP"/>
              <a:t>The model of NUMA</a:t>
            </a:r>
          </a:p>
        </p:txBody>
      </p:sp>
      <p:sp>
        <p:nvSpPr>
          <p:cNvPr id="7171" name="Text Box 21"/>
          <p:cNvSpPr txBox="1">
            <a:spLocks noChangeArrowheads="1"/>
          </p:cNvSpPr>
          <p:nvPr/>
        </p:nvSpPr>
        <p:spPr bwMode="auto">
          <a:xfrm>
            <a:off x="1524000" y="2540000"/>
            <a:ext cx="909638" cy="336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600" b="1">
                <a:latin typeface="Times New Roman" panose="02020603050405020304" pitchFamily="18" charset="0"/>
                <a:ea typeface="ＭＳ Ｐゴシック" panose="020B0600070205080204" pitchFamily="50" charset="-128"/>
              </a:rPr>
              <a:t>Node</a:t>
            </a:r>
            <a:r>
              <a:rPr lang="ja-JP" altLang="en-US" sz="1600" b="1">
                <a:latin typeface="Times New Roman" panose="02020603050405020304" pitchFamily="18" charset="0"/>
                <a:ea typeface="ＭＳ Ｐゴシック" panose="020B0600070205080204" pitchFamily="50" charset="-128"/>
              </a:rPr>
              <a:t>　１</a:t>
            </a:r>
          </a:p>
        </p:txBody>
      </p:sp>
      <p:sp>
        <p:nvSpPr>
          <p:cNvPr id="7172" name="Text Box 22"/>
          <p:cNvSpPr txBox="1">
            <a:spLocks noChangeArrowheads="1"/>
          </p:cNvSpPr>
          <p:nvPr/>
        </p:nvSpPr>
        <p:spPr bwMode="auto">
          <a:xfrm>
            <a:off x="1600200" y="4140200"/>
            <a:ext cx="871538" cy="336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600" b="1">
                <a:latin typeface="Times New Roman" panose="02020603050405020304" pitchFamily="18" charset="0"/>
                <a:ea typeface="ＭＳ Ｐゴシック" panose="020B0600070205080204" pitchFamily="50" charset="-128"/>
              </a:rPr>
              <a:t>Node</a:t>
            </a:r>
            <a:r>
              <a:rPr lang="ja-JP" altLang="en-US" sz="1600" b="1">
                <a:latin typeface="Times New Roman" panose="02020603050405020304" pitchFamily="18" charset="0"/>
                <a:ea typeface="ＭＳ Ｐゴシック" panose="020B0600070205080204" pitchFamily="50" charset="-128"/>
              </a:rPr>
              <a:t>　</a:t>
            </a:r>
            <a:r>
              <a:rPr lang="en-US" altLang="ja-JP" sz="1600" b="1">
                <a:latin typeface="Times New Roman" panose="02020603050405020304" pitchFamily="18" charset="0"/>
                <a:ea typeface="ＭＳ Ｐゴシック" panose="020B0600070205080204" pitchFamily="50" charset="-128"/>
              </a:rPr>
              <a:t>2</a:t>
            </a:r>
          </a:p>
        </p:txBody>
      </p:sp>
      <p:sp>
        <p:nvSpPr>
          <p:cNvPr id="7173" name="Oval 4"/>
          <p:cNvSpPr>
            <a:spLocks noChangeArrowheads="1"/>
          </p:cNvSpPr>
          <p:nvPr/>
        </p:nvSpPr>
        <p:spPr bwMode="auto">
          <a:xfrm>
            <a:off x="2438400" y="2209800"/>
            <a:ext cx="457200" cy="457200"/>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7174" name="Rectangle 5"/>
          <p:cNvSpPr>
            <a:spLocks noChangeArrowheads="1"/>
          </p:cNvSpPr>
          <p:nvPr/>
        </p:nvSpPr>
        <p:spPr bwMode="auto">
          <a:xfrm>
            <a:off x="2438400" y="3048000"/>
            <a:ext cx="457200" cy="457200"/>
          </a:xfrm>
          <a:prstGeom prst="rect">
            <a:avLst/>
          </a:prstGeom>
          <a:solidFill>
            <a:srgbClr val="CCFF33"/>
          </a:solidFill>
          <a:ln w="19050">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7175" name="Line 6"/>
          <p:cNvSpPr>
            <a:spLocks noChangeShapeType="1"/>
          </p:cNvSpPr>
          <p:nvPr/>
        </p:nvSpPr>
        <p:spPr bwMode="auto">
          <a:xfrm>
            <a:off x="2667000" y="2667000"/>
            <a:ext cx="0" cy="3810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176" name="Oval 10"/>
          <p:cNvSpPr>
            <a:spLocks noChangeArrowheads="1"/>
          </p:cNvSpPr>
          <p:nvPr/>
        </p:nvSpPr>
        <p:spPr bwMode="auto">
          <a:xfrm>
            <a:off x="3886200" y="4724400"/>
            <a:ext cx="457200" cy="457200"/>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7177" name="Rectangle 11"/>
          <p:cNvSpPr>
            <a:spLocks noChangeArrowheads="1"/>
          </p:cNvSpPr>
          <p:nvPr/>
        </p:nvSpPr>
        <p:spPr bwMode="auto">
          <a:xfrm>
            <a:off x="3886200" y="5562600"/>
            <a:ext cx="457200" cy="457200"/>
          </a:xfrm>
          <a:prstGeom prst="rect">
            <a:avLst/>
          </a:prstGeom>
          <a:solidFill>
            <a:srgbClr val="CCFF33"/>
          </a:solidFill>
          <a:ln w="19050">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7178" name="Line 12"/>
          <p:cNvSpPr>
            <a:spLocks noChangeShapeType="1"/>
          </p:cNvSpPr>
          <p:nvPr/>
        </p:nvSpPr>
        <p:spPr bwMode="auto">
          <a:xfrm>
            <a:off x="4114800" y="5181600"/>
            <a:ext cx="0" cy="3810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179" name="Oval 14"/>
          <p:cNvSpPr>
            <a:spLocks noChangeArrowheads="1"/>
          </p:cNvSpPr>
          <p:nvPr/>
        </p:nvSpPr>
        <p:spPr bwMode="auto">
          <a:xfrm>
            <a:off x="3733800" y="1752600"/>
            <a:ext cx="457200" cy="457200"/>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7180" name="Line 16"/>
          <p:cNvSpPr>
            <a:spLocks noChangeShapeType="1"/>
          </p:cNvSpPr>
          <p:nvPr/>
        </p:nvSpPr>
        <p:spPr bwMode="auto">
          <a:xfrm>
            <a:off x="3962400" y="2209800"/>
            <a:ext cx="0" cy="3810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181" name="Oval 18"/>
          <p:cNvSpPr>
            <a:spLocks noChangeArrowheads="1"/>
          </p:cNvSpPr>
          <p:nvPr/>
        </p:nvSpPr>
        <p:spPr bwMode="auto">
          <a:xfrm>
            <a:off x="2438400" y="3810000"/>
            <a:ext cx="457200" cy="457200"/>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7182" name="Rectangle 19"/>
          <p:cNvSpPr>
            <a:spLocks noChangeArrowheads="1"/>
          </p:cNvSpPr>
          <p:nvPr/>
        </p:nvSpPr>
        <p:spPr bwMode="auto">
          <a:xfrm>
            <a:off x="2438400" y="4648200"/>
            <a:ext cx="457200" cy="457200"/>
          </a:xfrm>
          <a:prstGeom prst="rect">
            <a:avLst/>
          </a:prstGeom>
          <a:solidFill>
            <a:srgbClr val="CCFF33"/>
          </a:solidFill>
          <a:ln w="19050">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7183" name="Line 20"/>
          <p:cNvSpPr>
            <a:spLocks noChangeShapeType="1"/>
          </p:cNvSpPr>
          <p:nvPr/>
        </p:nvSpPr>
        <p:spPr bwMode="auto">
          <a:xfrm>
            <a:off x="2667000" y="4267200"/>
            <a:ext cx="0" cy="3810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184" name="Text Box 23"/>
          <p:cNvSpPr txBox="1">
            <a:spLocks noChangeArrowheads="1"/>
          </p:cNvSpPr>
          <p:nvPr/>
        </p:nvSpPr>
        <p:spPr bwMode="auto">
          <a:xfrm>
            <a:off x="2987675" y="5108575"/>
            <a:ext cx="909638" cy="336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600" b="1">
                <a:latin typeface="Times New Roman" panose="02020603050405020304" pitchFamily="18" charset="0"/>
                <a:ea typeface="ＭＳ Ｐゴシック" panose="020B0600070205080204" pitchFamily="50" charset="-128"/>
              </a:rPr>
              <a:t>Node</a:t>
            </a:r>
            <a:r>
              <a:rPr lang="ja-JP" altLang="en-US" sz="1600" b="1">
                <a:latin typeface="Times New Roman" panose="02020603050405020304" pitchFamily="18" charset="0"/>
                <a:ea typeface="ＭＳ Ｐゴシック" panose="020B0600070205080204" pitchFamily="50" charset="-128"/>
              </a:rPr>
              <a:t>　３</a:t>
            </a:r>
          </a:p>
        </p:txBody>
      </p:sp>
      <p:sp>
        <p:nvSpPr>
          <p:cNvPr id="7185" name="Text Box 24"/>
          <p:cNvSpPr txBox="1">
            <a:spLocks noChangeArrowheads="1"/>
          </p:cNvSpPr>
          <p:nvPr/>
        </p:nvSpPr>
        <p:spPr bwMode="auto">
          <a:xfrm>
            <a:off x="3924300" y="1387475"/>
            <a:ext cx="909638" cy="336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600" b="1">
                <a:latin typeface="Times New Roman" panose="02020603050405020304" pitchFamily="18" charset="0"/>
                <a:ea typeface="ＭＳ Ｐゴシック" panose="020B0600070205080204" pitchFamily="50" charset="-128"/>
              </a:rPr>
              <a:t>Node</a:t>
            </a:r>
            <a:r>
              <a:rPr lang="ja-JP" altLang="en-US" sz="1600" b="1">
                <a:latin typeface="Times New Roman" panose="02020603050405020304" pitchFamily="18" charset="0"/>
                <a:ea typeface="ＭＳ Ｐゴシック" panose="020B0600070205080204" pitchFamily="50" charset="-128"/>
              </a:rPr>
              <a:t>　０</a:t>
            </a:r>
          </a:p>
        </p:txBody>
      </p:sp>
      <p:sp>
        <p:nvSpPr>
          <p:cNvPr id="7186" name="Rectangle 25"/>
          <p:cNvSpPr>
            <a:spLocks noChangeArrowheads="1"/>
          </p:cNvSpPr>
          <p:nvPr/>
        </p:nvSpPr>
        <p:spPr bwMode="auto">
          <a:xfrm>
            <a:off x="5715000" y="2057400"/>
            <a:ext cx="1066800" cy="2819400"/>
          </a:xfrm>
          <a:prstGeom prst="rect">
            <a:avLst/>
          </a:prstGeom>
          <a:solidFill>
            <a:srgbClr val="CCFF33"/>
          </a:solidFill>
          <a:ln w="2857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endParaRPr lang="ja-JP" altLang="ja-JP" sz="1200">
              <a:latin typeface="Times New Roman" panose="02020603050405020304" pitchFamily="18" charset="0"/>
              <a:ea typeface="ＭＳ Ｐゴシック" panose="020B0600070205080204" pitchFamily="50" charset="-128"/>
            </a:endParaRPr>
          </a:p>
        </p:txBody>
      </p:sp>
      <p:sp>
        <p:nvSpPr>
          <p:cNvPr id="7187" name="Line 26"/>
          <p:cNvSpPr>
            <a:spLocks noChangeShapeType="1"/>
          </p:cNvSpPr>
          <p:nvPr/>
        </p:nvSpPr>
        <p:spPr bwMode="auto">
          <a:xfrm>
            <a:off x="5715000" y="3505200"/>
            <a:ext cx="1066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188" name="Line 27"/>
          <p:cNvSpPr>
            <a:spLocks noChangeShapeType="1"/>
          </p:cNvSpPr>
          <p:nvPr/>
        </p:nvSpPr>
        <p:spPr bwMode="auto">
          <a:xfrm>
            <a:off x="5715000" y="4191000"/>
            <a:ext cx="1066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189" name="Line 28"/>
          <p:cNvSpPr>
            <a:spLocks noChangeShapeType="1"/>
          </p:cNvSpPr>
          <p:nvPr/>
        </p:nvSpPr>
        <p:spPr bwMode="auto">
          <a:xfrm>
            <a:off x="5715000" y="2819400"/>
            <a:ext cx="1066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190" name="Line 29"/>
          <p:cNvSpPr>
            <a:spLocks noChangeShapeType="1"/>
          </p:cNvSpPr>
          <p:nvPr/>
        </p:nvSpPr>
        <p:spPr bwMode="auto">
          <a:xfrm flipV="1">
            <a:off x="4191000" y="2057400"/>
            <a:ext cx="1524000" cy="533400"/>
          </a:xfrm>
          <a:prstGeom prst="line">
            <a:avLst/>
          </a:prstGeom>
          <a:noFill/>
          <a:ln w="9525">
            <a:solidFill>
              <a:srgbClr val="FF505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191" name="Line 30"/>
          <p:cNvSpPr>
            <a:spLocks noChangeShapeType="1"/>
          </p:cNvSpPr>
          <p:nvPr/>
        </p:nvSpPr>
        <p:spPr bwMode="auto">
          <a:xfrm flipV="1">
            <a:off x="4191000" y="2819400"/>
            <a:ext cx="1524000" cy="228600"/>
          </a:xfrm>
          <a:prstGeom prst="line">
            <a:avLst/>
          </a:prstGeom>
          <a:noFill/>
          <a:ln w="9525">
            <a:solidFill>
              <a:srgbClr val="FF505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192" name="Line 31"/>
          <p:cNvSpPr>
            <a:spLocks noChangeShapeType="1"/>
          </p:cNvSpPr>
          <p:nvPr/>
        </p:nvSpPr>
        <p:spPr bwMode="auto">
          <a:xfrm flipV="1">
            <a:off x="2895600" y="2819400"/>
            <a:ext cx="2819400" cy="228600"/>
          </a:xfrm>
          <a:prstGeom prst="line">
            <a:avLst/>
          </a:prstGeom>
          <a:noFill/>
          <a:ln w="9525">
            <a:solidFill>
              <a:srgbClr val="FF505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193" name="Line 32"/>
          <p:cNvSpPr>
            <a:spLocks noChangeShapeType="1"/>
          </p:cNvSpPr>
          <p:nvPr/>
        </p:nvSpPr>
        <p:spPr bwMode="auto">
          <a:xfrm>
            <a:off x="2895600" y="3505200"/>
            <a:ext cx="2819400" cy="0"/>
          </a:xfrm>
          <a:prstGeom prst="line">
            <a:avLst/>
          </a:prstGeom>
          <a:noFill/>
          <a:ln w="9525">
            <a:solidFill>
              <a:srgbClr val="FF505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194" name="Line 33"/>
          <p:cNvSpPr>
            <a:spLocks noChangeShapeType="1"/>
          </p:cNvSpPr>
          <p:nvPr/>
        </p:nvSpPr>
        <p:spPr bwMode="auto">
          <a:xfrm flipV="1">
            <a:off x="2895600" y="3505200"/>
            <a:ext cx="2819400" cy="1143000"/>
          </a:xfrm>
          <a:prstGeom prst="line">
            <a:avLst/>
          </a:prstGeom>
          <a:noFill/>
          <a:ln w="9525">
            <a:solidFill>
              <a:srgbClr val="FF505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195" name="Line 34"/>
          <p:cNvSpPr>
            <a:spLocks noChangeShapeType="1"/>
          </p:cNvSpPr>
          <p:nvPr/>
        </p:nvSpPr>
        <p:spPr bwMode="auto">
          <a:xfrm flipV="1">
            <a:off x="2895600" y="4191000"/>
            <a:ext cx="2819400" cy="914400"/>
          </a:xfrm>
          <a:prstGeom prst="line">
            <a:avLst/>
          </a:prstGeom>
          <a:noFill/>
          <a:ln w="9525">
            <a:solidFill>
              <a:srgbClr val="FF505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196" name="Line 35"/>
          <p:cNvSpPr>
            <a:spLocks noChangeShapeType="1"/>
          </p:cNvSpPr>
          <p:nvPr/>
        </p:nvSpPr>
        <p:spPr bwMode="auto">
          <a:xfrm flipV="1">
            <a:off x="4343400" y="4191000"/>
            <a:ext cx="1371600" cy="1371600"/>
          </a:xfrm>
          <a:prstGeom prst="line">
            <a:avLst/>
          </a:prstGeom>
          <a:noFill/>
          <a:ln w="9525">
            <a:solidFill>
              <a:srgbClr val="FF505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197" name="Line 36"/>
          <p:cNvSpPr>
            <a:spLocks noChangeShapeType="1"/>
          </p:cNvSpPr>
          <p:nvPr/>
        </p:nvSpPr>
        <p:spPr bwMode="auto">
          <a:xfrm flipV="1">
            <a:off x="4343400" y="4876800"/>
            <a:ext cx="1371600" cy="1143000"/>
          </a:xfrm>
          <a:prstGeom prst="line">
            <a:avLst/>
          </a:prstGeom>
          <a:noFill/>
          <a:ln w="9525">
            <a:solidFill>
              <a:srgbClr val="FF505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198" name="Text Box 38"/>
          <p:cNvSpPr txBox="1">
            <a:spLocks noChangeArrowheads="1"/>
          </p:cNvSpPr>
          <p:nvPr/>
        </p:nvSpPr>
        <p:spPr bwMode="auto">
          <a:xfrm>
            <a:off x="6019800" y="2232025"/>
            <a:ext cx="323850" cy="336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sz="1600" b="1">
                <a:latin typeface="Times New Roman" panose="02020603050405020304" pitchFamily="18" charset="0"/>
                <a:ea typeface="ＭＳ Ｐゴシック" panose="020B0600070205080204" pitchFamily="50" charset="-128"/>
              </a:rPr>
              <a:t>０</a:t>
            </a:r>
          </a:p>
        </p:txBody>
      </p:sp>
      <p:sp>
        <p:nvSpPr>
          <p:cNvPr id="7199" name="Text Box 39"/>
          <p:cNvSpPr txBox="1">
            <a:spLocks noChangeArrowheads="1"/>
          </p:cNvSpPr>
          <p:nvPr/>
        </p:nvSpPr>
        <p:spPr bwMode="auto">
          <a:xfrm>
            <a:off x="6019800" y="2971800"/>
            <a:ext cx="320675" cy="336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sz="1600" b="1">
                <a:latin typeface="Times New Roman" panose="02020603050405020304" pitchFamily="18" charset="0"/>
                <a:ea typeface="ＭＳ Ｐゴシック" panose="020B0600070205080204" pitchFamily="50" charset="-128"/>
              </a:rPr>
              <a:t>１</a:t>
            </a:r>
          </a:p>
        </p:txBody>
      </p:sp>
      <p:sp>
        <p:nvSpPr>
          <p:cNvPr id="7200" name="Text Box 40"/>
          <p:cNvSpPr txBox="1">
            <a:spLocks noChangeArrowheads="1"/>
          </p:cNvSpPr>
          <p:nvPr/>
        </p:nvSpPr>
        <p:spPr bwMode="auto">
          <a:xfrm>
            <a:off x="6019800" y="3679825"/>
            <a:ext cx="323850" cy="336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sz="1600" b="1">
                <a:latin typeface="Times New Roman" panose="02020603050405020304" pitchFamily="18" charset="0"/>
                <a:ea typeface="ＭＳ Ｐゴシック" panose="020B0600070205080204" pitchFamily="50" charset="-128"/>
              </a:rPr>
              <a:t>２</a:t>
            </a:r>
          </a:p>
        </p:txBody>
      </p:sp>
      <p:sp>
        <p:nvSpPr>
          <p:cNvPr id="7201" name="Text Box 41"/>
          <p:cNvSpPr txBox="1">
            <a:spLocks noChangeArrowheads="1"/>
          </p:cNvSpPr>
          <p:nvPr/>
        </p:nvSpPr>
        <p:spPr bwMode="auto">
          <a:xfrm>
            <a:off x="6003925" y="4392613"/>
            <a:ext cx="323850" cy="336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sz="1600" b="1">
                <a:latin typeface="Times New Roman" panose="02020603050405020304" pitchFamily="18" charset="0"/>
                <a:ea typeface="ＭＳ Ｐゴシック" panose="020B0600070205080204" pitchFamily="50" charset="-128"/>
              </a:rPr>
              <a:t>３</a:t>
            </a:r>
          </a:p>
        </p:txBody>
      </p:sp>
      <p:sp>
        <p:nvSpPr>
          <p:cNvPr id="7202" name="Line 43"/>
          <p:cNvSpPr>
            <a:spLocks noChangeShapeType="1"/>
          </p:cNvSpPr>
          <p:nvPr/>
        </p:nvSpPr>
        <p:spPr bwMode="auto">
          <a:xfrm>
            <a:off x="3962400" y="3048000"/>
            <a:ext cx="76200" cy="2286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203" name="Line 44"/>
          <p:cNvSpPr>
            <a:spLocks noChangeShapeType="1"/>
          </p:cNvSpPr>
          <p:nvPr/>
        </p:nvSpPr>
        <p:spPr bwMode="auto">
          <a:xfrm>
            <a:off x="2895600" y="3352800"/>
            <a:ext cx="838200" cy="152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204" name="Line 45"/>
          <p:cNvSpPr>
            <a:spLocks noChangeShapeType="1"/>
          </p:cNvSpPr>
          <p:nvPr/>
        </p:nvSpPr>
        <p:spPr bwMode="auto">
          <a:xfrm flipV="1">
            <a:off x="2895600" y="3962400"/>
            <a:ext cx="838200" cy="914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205" name="Line 46"/>
          <p:cNvSpPr>
            <a:spLocks noChangeShapeType="1"/>
          </p:cNvSpPr>
          <p:nvPr/>
        </p:nvSpPr>
        <p:spPr bwMode="auto">
          <a:xfrm flipH="1" flipV="1">
            <a:off x="3810000" y="4191000"/>
            <a:ext cx="76200" cy="13716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206" name="Text Box 47"/>
          <p:cNvSpPr txBox="1">
            <a:spLocks noChangeArrowheads="1"/>
          </p:cNvSpPr>
          <p:nvPr/>
        </p:nvSpPr>
        <p:spPr bwMode="auto">
          <a:xfrm>
            <a:off x="4211638" y="3990975"/>
            <a:ext cx="1531937" cy="517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sz="1400" b="1">
                <a:latin typeface="Times New Roman" panose="02020603050405020304" pitchFamily="18" charset="0"/>
                <a:ea typeface="ＭＳ Ｐゴシック" panose="020B0600070205080204" pitchFamily="50" charset="-128"/>
              </a:rPr>
              <a:t>Ｉｎｔｅｒｃｏｎｎｅｃｔ</a:t>
            </a:r>
            <a:r>
              <a:rPr lang="en-US" altLang="ja-JP" sz="1400" b="1">
                <a:latin typeface="Times New Roman" panose="02020603050405020304" pitchFamily="18" charset="0"/>
                <a:ea typeface="ＭＳ Ｐゴシック" panose="020B0600070205080204" pitchFamily="50" charset="-128"/>
              </a:rPr>
              <a:t>i</a:t>
            </a:r>
            <a:r>
              <a:rPr lang="ja-JP" altLang="en-US" sz="1400" b="1">
                <a:latin typeface="Times New Roman" panose="02020603050405020304" pitchFamily="18" charset="0"/>
                <a:ea typeface="ＭＳ Ｐゴシック" panose="020B0600070205080204" pitchFamily="50" charset="-128"/>
              </a:rPr>
              <a:t>ｏｎ</a:t>
            </a:r>
          </a:p>
          <a:p>
            <a:pPr eaLnBrk="1" hangingPunct="1"/>
            <a:r>
              <a:rPr lang="ja-JP" altLang="en-US" sz="1400" b="1">
                <a:latin typeface="Times New Roman" panose="02020603050405020304" pitchFamily="18" charset="0"/>
                <a:ea typeface="ＭＳ Ｐゴシック" panose="020B0600070205080204" pitchFamily="50" charset="-128"/>
              </a:rPr>
              <a:t>Ｎｅｔｗｏｒｋ</a:t>
            </a:r>
          </a:p>
        </p:txBody>
      </p:sp>
      <p:sp>
        <p:nvSpPr>
          <p:cNvPr id="7207" name="Text Box 48"/>
          <p:cNvSpPr txBox="1">
            <a:spLocks noChangeArrowheads="1"/>
          </p:cNvSpPr>
          <p:nvPr/>
        </p:nvSpPr>
        <p:spPr bwMode="auto">
          <a:xfrm>
            <a:off x="5508625" y="5013325"/>
            <a:ext cx="2382838"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2000">
                <a:latin typeface="Times New Roman" panose="02020603050405020304" pitchFamily="18" charset="0"/>
                <a:ea typeface="ＭＳ Ｐゴシック" panose="020B0600070205080204" pitchFamily="50" charset="-128"/>
              </a:rPr>
              <a:t>Unique address space</a:t>
            </a:r>
          </a:p>
        </p:txBody>
      </p:sp>
      <p:sp>
        <p:nvSpPr>
          <p:cNvPr id="7208" name="Oval 42"/>
          <p:cNvSpPr>
            <a:spLocks noChangeArrowheads="1"/>
          </p:cNvSpPr>
          <p:nvPr/>
        </p:nvSpPr>
        <p:spPr bwMode="auto">
          <a:xfrm>
            <a:off x="3657600" y="3276600"/>
            <a:ext cx="685800" cy="1066800"/>
          </a:xfrm>
          <a:prstGeom prst="ellipse">
            <a:avLst/>
          </a:prstGeom>
          <a:solidFill>
            <a:srgbClr val="FF5050"/>
          </a:solidFill>
          <a:ln w="19050">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7209" name="Rectangle 15"/>
          <p:cNvSpPr>
            <a:spLocks noChangeArrowheads="1"/>
          </p:cNvSpPr>
          <p:nvPr/>
        </p:nvSpPr>
        <p:spPr bwMode="auto">
          <a:xfrm>
            <a:off x="3733800" y="2590800"/>
            <a:ext cx="457200" cy="457200"/>
          </a:xfrm>
          <a:prstGeom prst="rect">
            <a:avLst/>
          </a:prstGeom>
          <a:solidFill>
            <a:srgbClr val="CCFF33"/>
          </a:solidFill>
          <a:ln w="19050">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ja-JP" sz="3800"/>
              <a:t>Cache coherent control</a:t>
            </a:r>
            <a:r>
              <a:rPr lang="ja-JP" altLang="en-US" sz="3800"/>
              <a:t>（</a:t>
            </a:r>
            <a:r>
              <a:rPr lang="en-US" altLang="ja-JP" sz="3800"/>
              <a:t>Node 3 reads</a:t>
            </a:r>
            <a:r>
              <a:rPr lang="ja-JP" altLang="en-US" sz="3800"/>
              <a:t>） </a:t>
            </a:r>
          </a:p>
        </p:txBody>
      </p:sp>
      <p:sp>
        <p:nvSpPr>
          <p:cNvPr id="33795" name="Text Box 3"/>
          <p:cNvSpPr txBox="1">
            <a:spLocks noChangeArrowheads="1"/>
          </p:cNvSpPr>
          <p:nvPr/>
        </p:nvSpPr>
        <p:spPr bwMode="auto">
          <a:xfrm>
            <a:off x="1524000" y="4648200"/>
            <a:ext cx="88741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１</a:t>
            </a:r>
          </a:p>
        </p:txBody>
      </p:sp>
      <p:sp>
        <p:nvSpPr>
          <p:cNvPr id="33796" name="Text Box 4"/>
          <p:cNvSpPr txBox="1">
            <a:spLocks noChangeArrowheads="1"/>
          </p:cNvSpPr>
          <p:nvPr/>
        </p:nvSpPr>
        <p:spPr bwMode="auto">
          <a:xfrm>
            <a:off x="4876800" y="4470400"/>
            <a:ext cx="91916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a:t>
            </a:r>
            <a:r>
              <a:rPr lang="en-US" altLang="ja-JP" sz="1400" b="1">
                <a:latin typeface="Times New Roman" panose="02020603050405020304" pitchFamily="18" charset="0"/>
                <a:ea typeface="ＭＳ Ｐゴシック" panose="020B0600070205080204" pitchFamily="50" charset="-128"/>
              </a:rPr>
              <a:t>2</a:t>
            </a:r>
          </a:p>
        </p:txBody>
      </p:sp>
      <p:sp>
        <p:nvSpPr>
          <p:cNvPr id="33797" name="Text Box 5"/>
          <p:cNvSpPr txBox="1">
            <a:spLocks noChangeArrowheads="1"/>
          </p:cNvSpPr>
          <p:nvPr/>
        </p:nvSpPr>
        <p:spPr bwMode="auto">
          <a:xfrm>
            <a:off x="5562600" y="2286000"/>
            <a:ext cx="762000"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200" b="1">
                <a:latin typeface="Times New Roman" panose="02020603050405020304" pitchFamily="18" charset="0"/>
                <a:ea typeface="ＭＳ Ｐゴシック" panose="020B0600070205080204" pitchFamily="50" charset="-128"/>
              </a:rPr>
              <a:t>Node</a:t>
            </a:r>
            <a:r>
              <a:rPr lang="ja-JP" altLang="en-US" sz="1200" b="1">
                <a:latin typeface="Times New Roman" panose="02020603050405020304" pitchFamily="18" charset="0"/>
                <a:ea typeface="ＭＳ Ｐゴシック" panose="020B0600070205080204" pitchFamily="50" charset="-128"/>
              </a:rPr>
              <a:t>　３</a:t>
            </a:r>
          </a:p>
        </p:txBody>
      </p:sp>
      <p:sp>
        <p:nvSpPr>
          <p:cNvPr id="33798" name="Text Box 6"/>
          <p:cNvSpPr txBox="1">
            <a:spLocks noChangeArrowheads="1"/>
          </p:cNvSpPr>
          <p:nvPr/>
        </p:nvSpPr>
        <p:spPr bwMode="auto">
          <a:xfrm>
            <a:off x="1905000" y="2184400"/>
            <a:ext cx="81915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０</a:t>
            </a:r>
          </a:p>
        </p:txBody>
      </p:sp>
      <p:grpSp>
        <p:nvGrpSpPr>
          <p:cNvPr id="33799" name="Group 7"/>
          <p:cNvGrpSpPr>
            <a:grpSpLocks/>
          </p:cNvGrpSpPr>
          <p:nvPr/>
        </p:nvGrpSpPr>
        <p:grpSpPr bwMode="auto">
          <a:xfrm>
            <a:off x="2590800" y="1676400"/>
            <a:ext cx="457200" cy="1524000"/>
            <a:chOff x="1632" y="1056"/>
            <a:chExt cx="288" cy="960"/>
          </a:xfrm>
        </p:grpSpPr>
        <p:sp>
          <p:nvSpPr>
            <p:cNvPr id="33829" name="Oval 8"/>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3830" name="Rectangle 9"/>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3831" name="Line 10"/>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32" name="Rectangle 11"/>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3833" name="Line 12"/>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3800" name="Group 13"/>
          <p:cNvGrpSpPr>
            <a:grpSpLocks/>
          </p:cNvGrpSpPr>
          <p:nvPr/>
        </p:nvGrpSpPr>
        <p:grpSpPr bwMode="auto">
          <a:xfrm>
            <a:off x="2362200" y="3962400"/>
            <a:ext cx="457200" cy="1524000"/>
            <a:chOff x="1632" y="1056"/>
            <a:chExt cx="288" cy="960"/>
          </a:xfrm>
        </p:grpSpPr>
        <p:sp>
          <p:nvSpPr>
            <p:cNvPr id="33824" name="Oval 14"/>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3825" name="Rectangle 15"/>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3826" name="Line 16"/>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27" name="Rectangle 17"/>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3828" name="Line 18"/>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3801" name="Group 19"/>
          <p:cNvGrpSpPr>
            <a:grpSpLocks/>
          </p:cNvGrpSpPr>
          <p:nvPr/>
        </p:nvGrpSpPr>
        <p:grpSpPr bwMode="auto">
          <a:xfrm>
            <a:off x="4572000" y="3886200"/>
            <a:ext cx="457200" cy="1524000"/>
            <a:chOff x="1632" y="1056"/>
            <a:chExt cx="288" cy="960"/>
          </a:xfrm>
        </p:grpSpPr>
        <p:sp>
          <p:nvSpPr>
            <p:cNvPr id="33819" name="Oval 20"/>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3820" name="Rectangle 21"/>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3821" name="Line 22"/>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22" name="Rectangle 23"/>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3823" name="Line 24"/>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3802" name="Group 25"/>
          <p:cNvGrpSpPr>
            <a:grpSpLocks/>
          </p:cNvGrpSpPr>
          <p:nvPr/>
        </p:nvGrpSpPr>
        <p:grpSpPr bwMode="auto">
          <a:xfrm>
            <a:off x="5181600" y="1752600"/>
            <a:ext cx="457200" cy="1524000"/>
            <a:chOff x="1632" y="1056"/>
            <a:chExt cx="288" cy="960"/>
          </a:xfrm>
        </p:grpSpPr>
        <p:sp>
          <p:nvSpPr>
            <p:cNvPr id="33814" name="Oval 26"/>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3815" name="Rectangle 27"/>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3816" name="Line 28"/>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17" name="Rectangle 29"/>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3818" name="Line 30"/>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33803" name="Rectangle 31"/>
          <p:cNvSpPr>
            <a:spLocks noChangeArrowheads="1"/>
          </p:cNvSpPr>
          <p:nvPr/>
        </p:nvSpPr>
        <p:spPr bwMode="auto">
          <a:xfrm>
            <a:off x="3200400" y="2819400"/>
            <a:ext cx="990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endParaRPr lang="ja-JP" altLang="ja-JP" sz="1200">
              <a:latin typeface="Times New Roman" panose="02020603050405020304" pitchFamily="18" charset="0"/>
              <a:ea typeface="ＭＳ Ｐゴシック" panose="020B0600070205080204" pitchFamily="50" charset="-128"/>
            </a:endParaRPr>
          </a:p>
        </p:txBody>
      </p:sp>
      <p:sp>
        <p:nvSpPr>
          <p:cNvPr id="33804" name="Line 32"/>
          <p:cNvSpPr>
            <a:spLocks noChangeShapeType="1"/>
          </p:cNvSpPr>
          <p:nvPr/>
        </p:nvSpPr>
        <p:spPr bwMode="auto">
          <a:xfrm>
            <a:off x="36576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05" name="Line 33"/>
          <p:cNvSpPr>
            <a:spLocks noChangeShapeType="1"/>
          </p:cNvSpPr>
          <p:nvPr/>
        </p:nvSpPr>
        <p:spPr bwMode="auto">
          <a:xfrm>
            <a:off x="38862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06" name="Line 34"/>
          <p:cNvSpPr>
            <a:spLocks noChangeShapeType="1"/>
          </p:cNvSpPr>
          <p:nvPr/>
        </p:nvSpPr>
        <p:spPr bwMode="auto">
          <a:xfrm>
            <a:off x="34290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07" name="Rectangle 35"/>
          <p:cNvSpPr>
            <a:spLocks noChangeArrowheads="1"/>
          </p:cNvSpPr>
          <p:nvPr/>
        </p:nvSpPr>
        <p:spPr bwMode="auto">
          <a:xfrm>
            <a:off x="4191000" y="2819400"/>
            <a:ext cx="228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3808" name="Text Box 36"/>
          <p:cNvSpPr txBox="1">
            <a:spLocks noChangeArrowheads="1"/>
          </p:cNvSpPr>
          <p:nvPr/>
        </p:nvSpPr>
        <p:spPr bwMode="auto">
          <a:xfrm>
            <a:off x="3200400" y="2819400"/>
            <a:ext cx="293688"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sz="1400" b="1">
                <a:latin typeface="Times New Roman" panose="02020603050405020304" pitchFamily="18" charset="0"/>
                <a:ea typeface="ＭＳ Ｐゴシック" panose="020B0600070205080204" pitchFamily="50" charset="-128"/>
              </a:rPr>
              <a:t>Ｓ</a:t>
            </a:r>
          </a:p>
        </p:txBody>
      </p:sp>
      <p:sp>
        <p:nvSpPr>
          <p:cNvPr id="46117" name="Text Box 37"/>
          <p:cNvSpPr txBox="1">
            <a:spLocks noChangeArrowheads="1"/>
          </p:cNvSpPr>
          <p:nvPr/>
        </p:nvSpPr>
        <p:spPr bwMode="auto">
          <a:xfrm>
            <a:off x="4175125" y="2819400"/>
            <a:ext cx="306388"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sz="1400" b="1">
                <a:latin typeface="Times New Roman" panose="02020603050405020304" pitchFamily="18" charset="0"/>
                <a:ea typeface="ＭＳ Ｐゴシック" panose="020B0600070205080204" pitchFamily="50" charset="-128"/>
              </a:rPr>
              <a:t>１</a:t>
            </a:r>
          </a:p>
        </p:txBody>
      </p:sp>
      <p:sp>
        <p:nvSpPr>
          <p:cNvPr id="46118" name="Text Box 38"/>
          <p:cNvSpPr txBox="1">
            <a:spLocks noChangeArrowheads="1"/>
          </p:cNvSpPr>
          <p:nvPr/>
        </p:nvSpPr>
        <p:spPr bwMode="auto">
          <a:xfrm>
            <a:off x="5622925" y="2438400"/>
            <a:ext cx="31591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sz="1400" b="1">
                <a:latin typeface="Times New Roman" panose="02020603050405020304" pitchFamily="18" charset="0"/>
                <a:ea typeface="ＭＳ Ｐゴシック" panose="020B0600070205080204" pitchFamily="50" charset="-128"/>
              </a:rPr>
              <a:t>Ｓ</a:t>
            </a:r>
          </a:p>
        </p:txBody>
      </p:sp>
      <p:grpSp>
        <p:nvGrpSpPr>
          <p:cNvPr id="46119" name="Group 39"/>
          <p:cNvGrpSpPr>
            <a:grpSpLocks/>
          </p:cNvGrpSpPr>
          <p:nvPr/>
        </p:nvGrpSpPr>
        <p:grpSpPr bwMode="auto">
          <a:xfrm>
            <a:off x="3124200" y="2220911"/>
            <a:ext cx="2057400" cy="523874"/>
            <a:chOff x="1968" y="1399"/>
            <a:chExt cx="1296" cy="330"/>
          </a:xfrm>
        </p:grpSpPr>
        <p:sp>
          <p:nvSpPr>
            <p:cNvPr id="33812" name="Line 40"/>
            <p:cNvSpPr>
              <a:spLocks noChangeShapeType="1"/>
            </p:cNvSpPr>
            <p:nvPr/>
          </p:nvSpPr>
          <p:spPr bwMode="auto">
            <a:xfrm flipV="1">
              <a:off x="1968" y="1584"/>
              <a:ext cx="1296" cy="1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13" name="Text Box 41"/>
            <p:cNvSpPr txBox="1">
              <a:spLocks noChangeArrowheads="1"/>
            </p:cNvSpPr>
            <p:nvPr/>
          </p:nvSpPr>
          <p:spPr bwMode="auto">
            <a:xfrm>
              <a:off x="2054" y="1399"/>
              <a:ext cx="758" cy="3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dirty="0">
                  <a:latin typeface="Times New Roman" panose="02020603050405020304" pitchFamily="18" charset="0"/>
                  <a:ea typeface="ＭＳ Ｐゴシック" panose="020B0600070205080204" pitchFamily="50" charset="-128"/>
                </a:rPr>
                <a:t>Cache</a:t>
              </a:r>
              <a:r>
                <a:rPr lang="ja-JP" altLang="en-US" sz="1400" b="1" dirty="0">
                  <a:latin typeface="Times New Roman" panose="02020603050405020304" pitchFamily="18" charset="0"/>
                  <a:ea typeface="ＭＳ Ｐゴシック" panose="020B0600070205080204" pitchFamily="50" charset="-128"/>
                </a:rPr>
                <a:t>　</a:t>
              </a:r>
              <a:r>
                <a:rPr lang="en-US" altLang="ja-JP" sz="1400" b="1" dirty="0">
                  <a:latin typeface="Times New Roman" panose="02020603050405020304" pitchFamily="18" charset="0"/>
                  <a:ea typeface="ＭＳ Ｐゴシック" panose="020B0600070205080204" pitchFamily="50" charset="-128"/>
                </a:rPr>
                <a:t>block</a:t>
              </a:r>
            </a:p>
            <a:p>
              <a:pPr eaLnBrk="1" hangingPunct="1"/>
              <a:endParaRPr lang="en-US" altLang="ja-JP" sz="1400" b="1" dirty="0">
                <a:latin typeface="Times New Roman" panose="02020603050405020304" pitchFamily="18" charset="0"/>
                <a:ea typeface="ＭＳ Ｐゴシック" panose="020B0600070205080204" pitchFamily="50" charset="-128"/>
              </a:endParaRP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461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6118"/>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461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117" grpId="0" autoUpdateAnimBg="0"/>
      <p:bldP spid="4611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ja-JP" sz="3800"/>
              <a:t>Cache coherent control</a:t>
            </a:r>
            <a:r>
              <a:rPr lang="ja-JP" altLang="en-US" sz="3800"/>
              <a:t>（</a:t>
            </a:r>
            <a:r>
              <a:rPr lang="en-US" altLang="ja-JP" sz="3800"/>
              <a:t>Node 1 reads</a:t>
            </a:r>
            <a:r>
              <a:rPr lang="ja-JP" altLang="en-US" sz="3800"/>
              <a:t>）</a:t>
            </a:r>
          </a:p>
        </p:txBody>
      </p:sp>
      <p:sp>
        <p:nvSpPr>
          <p:cNvPr id="34819" name="Text Box 3"/>
          <p:cNvSpPr txBox="1">
            <a:spLocks noChangeArrowheads="1"/>
          </p:cNvSpPr>
          <p:nvPr/>
        </p:nvSpPr>
        <p:spPr bwMode="auto">
          <a:xfrm>
            <a:off x="1524000" y="4648200"/>
            <a:ext cx="110331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１</a:t>
            </a:r>
          </a:p>
        </p:txBody>
      </p:sp>
      <p:sp>
        <p:nvSpPr>
          <p:cNvPr id="34820" name="Text Box 4"/>
          <p:cNvSpPr txBox="1">
            <a:spLocks noChangeArrowheads="1"/>
          </p:cNvSpPr>
          <p:nvPr/>
        </p:nvSpPr>
        <p:spPr bwMode="auto">
          <a:xfrm>
            <a:off x="4876800" y="4470400"/>
            <a:ext cx="78581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a:t>
            </a:r>
            <a:r>
              <a:rPr lang="en-US" altLang="ja-JP" sz="1400" b="1">
                <a:latin typeface="Times New Roman" panose="02020603050405020304" pitchFamily="18" charset="0"/>
                <a:ea typeface="ＭＳ Ｐゴシック" panose="020B0600070205080204" pitchFamily="50" charset="-128"/>
              </a:rPr>
              <a:t>2</a:t>
            </a:r>
          </a:p>
        </p:txBody>
      </p:sp>
      <p:sp>
        <p:nvSpPr>
          <p:cNvPr id="34821" name="Text Box 5"/>
          <p:cNvSpPr txBox="1">
            <a:spLocks noChangeArrowheads="1"/>
          </p:cNvSpPr>
          <p:nvPr/>
        </p:nvSpPr>
        <p:spPr bwMode="auto">
          <a:xfrm>
            <a:off x="5562600" y="2286000"/>
            <a:ext cx="1025525"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３</a:t>
            </a:r>
          </a:p>
        </p:txBody>
      </p:sp>
      <p:sp>
        <p:nvSpPr>
          <p:cNvPr id="34822" name="Text Box 6"/>
          <p:cNvSpPr txBox="1">
            <a:spLocks noChangeArrowheads="1"/>
          </p:cNvSpPr>
          <p:nvPr/>
        </p:nvSpPr>
        <p:spPr bwMode="auto">
          <a:xfrm>
            <a:off x="1905000" y="2184400"/>
            <a:ext cx="81915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０</a:t>
            </a:r>
          </a:p>
        </p:txBody>
      </p:sp>
      <p:grpSp>
        <p:nvGrpSpPr>
          <p:cNvPr id="34823" name="Group 7"/>
          <p:cNvGrpSpPr>
            <a:grpSpLocks/>
          </p:cNvGrpSpPr>
          <p:nvPr/>
        </p:nvGrpSpPr>
        <p:grpSpPr bwMode="auto">
          <a:xfrm>
            <a:off x="2590800" y="1676400"/>
            <a:ext cx="457200" cy="1524000"/>
            <a:chOff x="1632" y="1056"/>
            <a:chExt cx="288" cy="960"/>
          </a:xfrm>
        </p:grpSpPr>
        <p:sp>
          <p:nvSpPr>
            <p:cNvPr id="34859" name="Oval 8"/>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4860" name="Rectangle 9"/>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4861" name="Line 10"/>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62" name="Rectangle 11"/>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4863" name="Line 12"/>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4824" name="Group 13"/>
          <p:cNvGrpSpPr>
            <a:grpSpLocks/>
          </p:cNvGrpSpPr>
          <p:nvPr/>
        </p:nvGrpSpPr>
        <p:grpSpPr bwMode="auto">
          <a:xfrm>
            <a:off x="2362200" y="3962400"/>
            <a:ext cx="457200" cy="1524000"/>
            <a:chOff x="1632" y="1056"/>
            <a:chExt cx="288" cy="960"/>
          </a:xfrm>
        </p:grpSpPr>
        <p:sp>
          <p:nvSpPr>
            <p:cNvPr id="34854" name="Oval 14"/>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4855" name="Rectangle 15"/>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4856" name="Line 16"/>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57" name="Rectangle 17"/>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4858" name="Line 18"/>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4825" name="Group 19"/>
          <p:cNvGrpSpPr>
            <a:grpSpLocks/>
          </p:cNvGrpSpPr>
          <p:nvPr/>
        </p:nvGrpSpPr>
        <p:grpSpPr bwMode="auto">
          <a:xfrm>
            <a:off x="4572000" y="3886200"/>
            <a:ext cx="457200" cy="1524000"/>
            <a:chOff x="1632" y="1056"/>
            <a:chExt cx="288" cy="960"/>
          </a:xfrm>
        </p:grpSpPr>
        <p:sp>
          <p:nvSpPr>
            <p:cNvPr id="34849" name="Oval 20"/>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4850" name="Rectangle 21"/>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4851" name="Line 22"/>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52" name="Rectangle 23"/>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4853" name="Line 24"/>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4826" name="Group 25"/>
          <p:cNvGrpSpPr>
            <a:grpSpLocks/>
          </p:cNvGrpSpPr>
          <p:nvPr/>
        </p:nvGrpSpPr>
        <p:grpSpPr bwMode="auto">
          <a:xfrm>
            <a:off x="5181600" y="1752600"/>
            <a:ext cx="457200" cy="1524000"/>
            <a:chOff x="1632" y="1056"/>
            <a:chExt cx="288" cy="960"/>
          </a:xfrm>
        </p:grpSpPr>
        <p:sp>
          <p:nvSpPr>
            <p:cNvPr id="34844" name="Oval 26"/>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4845" name="Rectangle 27"/>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4846" name="Line 28"/>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47" name="Rectangle 29"/>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4848" name="Line 30"/>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34827" name="Rectangle 31"/>
          <p:cNvSpPr>
            <a:spLocks noChangeArrowheads="1"/>
          </p:cNvSpPr>
          <p:nvPr/>
        </p:nvSpPr>
        <p:spPr bwMode="auto">
          <a:xfrm>
            <a:off x="3200400" y="2819400"/>
            <a:ext cx="990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endParaRPr lang="ja-JP" altLang="ja-JP" sz="1200">
              <a:latin typeface="Times New Roman" panose="02020603050405020304" pitchFamily="18" charset="0"/>
              <a:ea typeface="ＭＳ Ｐゴシック" panose="020B0600070205080204" pitchFamily="50" charset="-128"/>
            </a:endParaRPr>
          </a:p>
        </p:txBody>
      </p:sp>
      <p:sp>
        <p:nvSpPr>
          <p:cNvPr id="34828" name="Line 32"/>
          <p:cNvSpPr>
            <a:spLocks noChangeShapeType="1"/>
          </p:cNvSpPr>
          <p:nvPr/>
        </p:nvSpPr>
        <p:spPr bwMode="auto">
          <a:xfrm>
            <a:off x="36576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29" name="Line 33"/>
          <p:cNvSpPr>
            <a:spLocks noChangeShapeType="1"/>
          </p:cNvSpPr>
          <p:nvPr/>
        </p:nvSpPr>
        <p:spPr bwMode="auto">
          <a:xfrm>
            <a:off x="38862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30" name="Line 34"/>
          <p:cNvSpPr>
            <a:spLocks noChangeShapeType="1"/>
          </p:cNvSpPr>
          <p:nvPr/>
        </p:nvSpPr>
        <p:spPr bwMode="auto">
          <a:xfrm>
            <a:off x="34290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31" name="Rectangle 35"/>
          <p:cNvSpPr>
            <a:spLocks noChangeArrowheads="1"/>
          </p:cNvSpPr>
          <p:nvPr/>
        </p:nvSpPr>
        <p:spPr bwMode="auto">
          <a:xfrm>
            <a:off x="4191000" y="2819400"/>
            <a:ext cx="228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4832" name="Text Box 36"/>
          <p:cNvSpPr txBox="1">
            <a:spLocks noChangeArrowheads="1"/>
          </p:cNvSpPr>
          <p:nvPr/>
        </p:nvSpPr>
        <p:spPr bwMode="auto">
          <a:xfrm>
            <a:off x="3132138" y="2819400"/>
            <a:ext cx="293687"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sz="1400" b="1">
                <a:latin typeface="Times New Roman" panose="02020603050405020304" pitchFamily="18" charset="0"/>
                <a:ea typeface="ＭＳ Ｐゴシック" panose="020B0600070205080204" pitchFamily="50" charset="-128"/>
              </a:rPr>
              <a:t>Ｓ</a:t>
            </a:r>
          </a:p>
        </p:txBody>
      </p:sp>
      <p:sp>
        <p:nvSpPr>
          <p:cNvPr id="34833" name="Text Box 37"/>
          <p:cNvSpPr txBox="1">
            <a:spLocks noChangeArrowheads="1"/>
          </p:cNvSpPr>
          <p:nvPr/>
        </p:nvSpPr>
        <p:spPr bwMode="auto">
          <a:xfrm>
            <a:off x="4175125" y="2819400"/>
            <a:ext cx="306388"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sz="1400" b="1">
                <a:latin typeface="Times New Roman" panose="02020603050405020304" pitchFamily="18" charset="0"/>
                <a:ea typeface="ＭＳ Ｐゴシック" panose="020B0600070205080204" pitchFamily="50" charset="-128"/>
              </a:rPr>
              <a:t>１</a:t>
            </a:r>
          </a:p>
        </p:txBody>
      </p:sp>
      <p:sp>
        <p:nvSpPr>
          <p:cNvPr id="34834" name="Text Box 38"/>
          <p:cNvSpPr txBox="1">
            <a:spLocks noChangeArrowheads="1"/>
          </p:cNvSpPr>
          <p:nvPr/>
        </p:nvSpPr>
        <p:spPr bwMode="auto">
          <a:xfrm>
            <a:off x="5651500" y="2492375"/>
            <a:ext cx="354013"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b="1">
                <a:latin typeface="Times New Roman" panose="02020603050405020304" pitchFamily="18" charset="0"/>
                <a:ea typeface="ＭＳ Ｐゴシック" panose="020B0600070205080204" pitchFamily="50" charset="-128"/>
              </a:rPr>
              <a:t>Ｓ</a:t>
            </a:r>
          </a:p>
        </p:txBody>
      </p:sp>
      <p:grpSp>
        <p:nvGrpSpPr>
          <p:cNvPr id="47143" name="Group 39"/>
          <p:cNvGrpSpPr>
            <a:grpSpLocks/>
          </p:cNvGrpSpPr>
          <p:nvPr/>
        </p:nvGrpSpPr>
        <p:grpSpPr bwMode="auto">
          <a:xfrm>
            <a:off x="2041525" y="3276600"/>
            <a:ext cx="701675" cy="609600"/>
            <a:chOff x="1286" y="2064"/>
            <a:chExt cx="442" cy="384"/>
          </a:xfrm>
        </p:grpSpPr>
        <p:sp>
          <p:nvSpPr>
            <p:cNvPr id="34842" name="Line 40"/>
            <p:cNvSpPr>
              <a:spLocks noChangeShapeType="1"/>
            </p:cNvSpPr>
            <p:nvPr/>
          </p:nvSpPr>
          <p:spPr bwMode="auto">
            <a:xfrm flipV="1">
              <a:off x="1584" y="2064"/>
              <a:ext cx="144" cy="38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43" name="Text Box 41"/>
            <p:cNvSpPr txBox="1">
              <a:spLocks noChangeArrowheads="1"/>
            </p:cNvSpPr>
            <p:nvPr/>
          </p:nvSpPr>
          <p:spPr bwMode="auto">
            <a:xfrm>
              <a:off x="1286" y="2151"/>
              <a:ext cx="301" cy="2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600" b="1">
                  <a:latin typeface="Times New Roman" panose="02020603050405020304" pitchFamily="18" charset="0"/>
                  <a:ea typeface="ＭＳ Ｐゴシック" panose="020B0600070205080204" pitchFamily="50" charset="-128"/>
                </a:rPr>
                <a:t>req</a:t>
              </a:r>
            </a:p>
          </p:txBody>
        </p:sp>
      </p:grpSp>
      <p:grpSp>
        <p:nvGrpSpPr>
          <p:cNvPr id="47146" name="Group 42"/>
          <p:cNvGrpSpPr>
            <a:grpSpLocks/>
          </p:cNvGrpSpPr>
          <p:nvPr/>
        </p:nvGrpSpPr>
        <p:grpSpPr bwMode="auto">
          <a:xfrm>
            <a:off x="2843212" y="2792413"/>
            <a:ext cx="1263649" cy="1627187"/>
            <a:chOff x="1824" y="1759"/>
            <a:chExt cx="796" cy="1025"/>
          </a:xfrm>
        </p:grpSpPr>
        <p:grpSp>
          <p:nvGrpSpPr>
            <p:cNvPr id="34838" name="Group 43"/>
            <p:cNvGrpSpPr>
              <a:grpSpLocks/>
            </p:cNvGrpSpPr>
            <p:nvPr/>
          </p:nvGrpSpPr>
          <p:grpSpPr bwMode="auto">
            <a:xfrm>
              <a:off x="1824" y="2160"/>
              <a:ext cx="796" cy="624"/>
              <a:chOff x="1824" y="2160"/>
              <a:chExt cx="796" cy="624"/>
            </a:xfrm>
          </p:grpSpPr>
          <p:sp>
            <p:nvSpPr>
              <p:cNvPr id="34840" name="Line 44"/>
              <p:cNvSpPr>
                <a:spLocks noChangeShapeType="1"/>
              </p:cNvSpPr>
              <p:nvPr/>
            </p:nvSpPr>
            <p:spPr bwMode="auto">
              <a:xfrm flipH="1">
                <a:off x="1824" y="2160"/>
                <a:ext cx="96" cy="62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41" name="Text Box 45"/>
              <p:cNvSpPr txBox="1">
                <a:spLocks noChangeArrowheads="1"/>
              </p:cNvSpPr>
              <p:nvPr/>
            </p:nvSpPr>
            <p:spPr bwMode="auto">
              <a:xfrm>
                <a:off x="1862" y="2407"/>
                <a:ext cx="758" cy="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dirty="0">
                    <a:latin typeface="Times New Roman" panose="02020603050405020304" pitchFamily="18" charset="0"/>
                    <a:ea typeface="ＭＳ Ｐゴシック" panose="020B0600070205080204" pitchFamily="50" charset="-128"/>
                  </a:rPr>
                  <a:t>Cache</a:t>
                </a:r>
                <a:r>
                  <a:rPr lang="ja-JP" altLang="en-US" sz="1400" b="1" dirty="0">
                    <a:latin typeface="Times New Roman" panose="02020603050405020304" pitchFamily="18" charset="0"/>
                    <a:ea typeface="ＭＳ Ｐゴシック" panose="020B0600070205080204" pitchFamily="50" charset="-128"/>
                  </a:rPr>
                  <a:t>　</a:t>
                </a:r>
                <a:r>
                  <a:rPr lang="en-US" altLang="ja-JP" sz="1400" b="1" dirty="0">
                    <a:latin typeface="Times New Roman" panose="02020603050405020304" pitchFamily="18" charset="0"/>
                    <a:ea typeface="ＭＳ Ｐゴシック" panose="020B0600070205080204" pitchFamily="50" charset="-128"/>
                  </a:rPr>
                  <a:t>block</a:t>
                </a:r>
              </a:p>
            </p:txBody>
          </p:sp>
        </p:grpSp>
        <p:sp>
          <p:nvSpPr>
            <p:cNvPr id="34839" name="Text Box 46"/>
            <p:cNvSpPr txBox="1">
              <a:spLocks noChangeArrowheads="1"/>
            </p:cNvSpPr>
            <p:nvPr/>
          </p:nvSpPr>
          <p:spPr bwMode="auto">
            <a:xfrm>
              <a:off x="2304" y="1759"/>
              <a:ext cx="193"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sz="1400" b="1">
                  <a:latin typeface="Times New Roman" panose="02020603050405020304" pitchFamily="18" charset="0"/>
                  <a:ea typeface="ＭＳ Ｐゴシック" panose="020B0600070205080204" pitchFamily="50" charset="-128"/>
                </a:rPr>
                <a:t>１</a:t>
              </a:r>
            </a:p>
          </p:txBody>
        </p:sp>
      </p:grpSp>
      <p:sp>
        <p:nvSpPr>
          <p:cNvPr id="47151" name="Text Box 47"/>
          <p:cNvSpPr txBox="1">
            <a:spLocks noChangeArrowheads="1"/>
          </p:cNvSpPr>
          <p:nvPr/>
        </p:nvSpPr>
        <p:spPr bwMode="auto">
          <a:xfrm>
            <a:off x="2771775" y="4572000"/>
            <a:ext cx="354013"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b="1">
                <a:latin typeface="Times New Roman" panose="02020603050405020304" pitchFamily="18" charset="0"/>
                <a:ea typeface="ＭＳ Ｐゴシック" panose="020B0600070205080204" pitchFamily="50" charset="-128"/>
              </a:rPr>
              <a:t>Ｓ</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4714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4714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71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5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219200" y="228600"/>
            <a:ext cx="7772400" cy="1143000"/>
          </a:xfrm>
        </p:spPr>
        <p:txBody>
          <a:bodyPr/>
          <a:lstStyle/>
          <a:p>
            <a:pPr eaLnBrk="1" hangingPunct="1"/>
            <a:r>
              <a:rPr lang="en-US" altLang="ja-JP"/>
              <a:t>Cache coherent control</a:t>
            </a:r>
            <a:r>
              <a:rPr lang="ja-JP" altLang="en-US"/>
              <a:t>（</a:t>
            </a:r>
            <a:r>
              <a:rPr lang="en-US" altLang="ja-JP"/>
              <a:t>Node 3 writes</a:t>
            </a:r>
            <a:r>
              <a:rPr lang="ja-JP" altLang="en-US"/>
              <a:t>） </a:t>
            </a:r>
          </a:p>
        </p:txBody>
      </p:sp>
      <p:sp>
        <p:nvSpPr>
          <p:cNvPr id="35843" name="Text Box 3"/>
          <p:cNvSpPr txBox="1">
            <a:spLocks noChangeArrowheads="1"/>
          </p:cNvSpPr>
          <p:nvPr/>
        </p:nvSpPr>
        <p:spPr bwMode="auto">
          <a:xfrm>
            <a:off x="1524000" y="4648200"/>
            <a:ext cx="1031875"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１</a:t>
            </a:r>
          </a:p>
        </p:txBody>
      </p:sp>
      <p:sp>
        <p:nvSpPr>
          <p:cNvPr id="35844" name="Text Box 4"/>
          <p:cNvSpPr txBox="1">
            <a:spLocks noChangeArrowheads="1"/>
          </p:cNvSpPr>
          <p:nvPr/>
        </p:nvSpPr>
        <p:spPr bwMode="auto">
          <a:xfrm>
            <a:off x="5148263" y="4483100"/>
            <a:ext cx="785812"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a:t>
            </a:r>
            <a:r>
              <a:rPr lang="en-US" altLang="ja-JP" sz="1400" b="1">
                <a:latin typeface="Times New Roman" panose="02020603050405020304" pitchFamily="18" charset="0"/>
                <a:ea typeface="ＭＳ Ｐゴシック" panose="020B0600070205080204" pitchFamily="50" charset="-128"/>
              </a:rPr>
              <a:t>2</a:t>
            </a:r>
          </a:p>
        </p:txBody>
      </p:sp>
      <p:sp>
        <p:nvSpPr>
          <p:cNvPr id="35845" name="Text Box 5"/>
          <p:cNvSpPr txBox="1">
            <a:spLocks noChangeArrowheads="1"/>
          </p:cNvSpPr>
          <p:nvPr/>
        </p:nvSpPr>
        <p:spPr bwMode="auto">
          <a:xfrm>
            <a:off x="5562600" y="2286000"/>
            <a:ext cx="109696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３</a:t>
            </a:r>
          </a:p>
        </p:txBody>
      </p:sp>
      <p:sp>
        <p:nvSpPr>
          <p:cNvPr id="35846" name="Text Box 6"/>
          <p:cNvSpPr txBox="1">
            <a:spLocks noChangeArrowheads="1"/>
          </p:cNvSpPr>
          <p:nvPr/>
        </p:nvSpPr>
        <p:spPr bwMode="auto">
          <a:xfrm>
            <a:off x="1905000" y="2184400"/>
            <a:ext cx="81915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０</a:t>
            </a:r>
          </a:p>
        </p:txBody>
      </p:sp>
      <p:grpSp>
        <p:nvGrpSpPr>
          <p:cNvPr id="35847" name="Group 7"/>
          <p:cNvGrpSpPr>
            <a:grpSpLocks/>
          </p:cNvGrpSpPr>
          <p:nvPr/>
        </p:nvGrpSpPr>
        <p:grpSpPr bwMode="auto">
          <a:xfrm>
            <a:off x="2590800" y="1676400"/>
            <a:ext cx="457200" cy="1524000"/>
            <a:chOff x="1632" y="1056"/>
            <a:chExt cx="288" cy="960"/>
          </a:xfrm>
        </p:grpSpPr>
        <p:sp>
          <p:nvSpPr>
            <p:cNvPr id="35894" name="Oval 8"/>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5895" name="Rectangle 9"/>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5896" name="Line 10"/>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97" name="Rectangle 11"/>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5898" name="Line 12"/>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5848" name="Group 13"/>
          <p:cNvGrpSpPr>
            <a:grpSpLocks/>
          </p:cNvGrpSpPr>
          <p:nvPr/>
        </p:nvGrpSpPr>
        <p:grpSpPr bwMode="auto">
          <a:xfrm>
            <a:off x="2362200" y="3962400"/>
            <a:ext cx="457200" cy="1524000"/>
            <a:chOff x="1632" y="1056"/>
            <a:chExt cx="288" cy="960"/>
          </a:xfrm>
        </p:grpSpPr>
        <p:sp>
          <p:nvSpPr>
            <p:cNvPr id="35889" name="Oval 14"/>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5890" name="Rectangle 15"/>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5891" name="Line 16"/>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92" name="Rectangle 17"/>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5893" name="Line 18"/>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5849" name="Group 19"/>
          <p:cNvGrpSpPr>
            <a:grpSpLocks/>
          </p:cNvGrpSpPr>
          <p:nvPr/>
        </p:nvGrpSpPr>
        <p:grpSpPr bwMode="auto">
          <a:xfrm>
            <a:off x="4572000" y="3886200"/>
            <a:ext cx="457200" cy="1524000"/>
            <a:chOff x="1632" y="1056"/>
            <a:chExt cx="288" cy="960"/>
          </a:xfrm>
        </p:grpSpPr>
        <p:sp>
          <p:nvSpPr>
            <p:cNvPr id="35884" name="Oval 20"/>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5885" name="Rectangle 21"/>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5886" name="Line 22"/>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87" name="Rectangle 23"/>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5888" name="Line 24"/>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5850" name="Group 25"/>
          <p:cNvGrpSpPr>
            <a:grpSpLocks/>
          </p:cNvGrpSpPr>
          <p:nvPr/>
        </p:nvGrpSpPr>
        <p:grpSpPr bwMode="auto">
          <a:xfrm>
            <a:off x="5181600" y="1752600"/>
            <a:ext cx="457200" cy="1524000"/>
            <a:chOff x="1632" y="1056"/>
            <a:chExt cx="288" cy="960"/>
          </a:xfrm>
        </p:grpSpPr>
        <p:sp>
          <p:nvSpPr>
            <p:cNvPr id="35879" name="Oval 26"/>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5880" name="Rectangle 27"/>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5881" name="Line 28"/>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82" name="Rectangle 29"/>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5883" name="Line 30"/>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35851" name="Rectangle 31"/>
          <p:cNvSpPr>
            <a:spLocks noChangeArrowheads="1"/>
          </p:cNvSpPr>
          <p:nvPr/>
        </p:nvSpPr>
        <p:spPr bwMode="auto">
          <a:xfrm>
            <a:off x="3200400" y="2819400"/>
            <a:ext cx="990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endParaRPr lang="ja-JP" altLang="ja-JP" sz="1200">
              <a:latin typeface="Times New Roman" panose="02020603050405020304" pitchFamily="18" charset="0"/>
              <a:ea typeface="ＭＳ Ｐゴシック" panose="020B0600070205080204" pitchFamily="50" charset="-128"/>
            </a:endParaRPr>
          </a:p>
        </p:txBody>
      </p:sp>
      <p:sp>
        <p:nvSpPr>
          <p:cNvPr id="35852" name="Line 32"/>
          <p:cNvSpPr>
            <a:spLocks noChangeShapeType="1"/>
          </p:cNvSpPr>
          <p:nvPr/>
        </p:nvSpPr>
        <p:spPr bwMode="auto">
          <a:xfrm>
            <a:off x="36576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53" name="Line 33"/>
          <p:cNvSpPr>
            <a:spLocks noChangeShapeType="1"/>
          </p:cNvSpPr>
          <p:nvPr/>
        </p:nvSpPr>
        <p:spPr bwMode="auto">
          <a:xfrm>
            <a:off x="38862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54" name="Line 34"/>
          <p:cNvSpPr>
            <a:spLocks noChangeShapeType="1"/>
          </p:cNvSpPr>
          <p:nvPr/>
        </p:nvSpPr>
        <p:spPr bwMode="auto">
          <a:xfrm>
            <a:off x="34290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55" name="Rectangle 35"/>
          <p:cNvSpPr>
            <a:spLocks noChangeArrowheads="1"/>
          </p:cNvSpPr>
          <p:nvPr/>
        </p:nvSpPr>
        <p:spPr bwMode="auto">
          <a:xfrm>
            <a:off x="4191000" y="2819400"/>
            <a:ext cx="228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8164" name="Text Box 36"/>
          <p:cNvSpPr txBox="1">
            <a:spLocks noChangeArrowheads="1"/>
          </p:cNvSpPr>
          <p:nvPr/>
        </p:nvSpPr>
        <p:spPr bwMode="auto">
          <a:xfrm>
            <a:off x="3132138" y="2781300"/>
            <a:ext cx="38100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sz="2000" b="1">
                <a:latin typeface="Times New Roman" panose="02020603050405020304" pitchFamily="18" charset="0"/>
                <a:ea typeface="ＭＳ Ｐゴシック" panose="020B0600070205080204" pitchFamily="50" charset="-128"/>
              </a:rPr>
              <a:t>Ｓ</a:t>
            </a:r>
          </a:p>
        </p:txBody>
      </p:sp>
      <p:sp>
        <p:nvSpPr>
          <p:cNvPr id="35857" name="Text Box 37"/>
          <p:cNvSpPr txBox="1">
            <a:spLocks noChangeArrowheads="1"/>
          </p:cNvSpPr>
          <p:nvPr/>
        </p:nvSpPr>
        <p:spPr bwMode="auto">
          <a:xfrm>
            <a:off x="2803525" y="4646613"/>
            <a:ext cx="3968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b="1">
                <a:latin typeface="Times New Roman" panose="02020603050405020304" pitchFamily="18" charset="0"/>
                <a:ea typeface="ＭＳ Ｐゴシック" panose="020B0600070205080204" pitchFamily="50" charset="-128"/>
              </a:rPr>
              <a:t>Ｓ</a:t>
            </a:r>
          </a:p>
        </p:txBody>
      </p:sp>
      <p:grpSp>
        <p:nvGrpSpPr>
          <p:cNvPr id="48166" name="Group 38"/>
          <p:cNvGrpSpPr>
            <a:grpSpLocks/>
          </p:cNvGrpSpPr>
          <p:nvPr/>
        </p:nvGrpSpPr>
        <p:grpSpPr bwMode="auto">
          <a:xfrm>
            <a:off x="3276600" y="2171700"/>
            <a:ext cx="1844675" cy="495300"/>
            <a:chOff x="2064" y="1368"/>
            <a:chExt cx="1162" cy="312"/>
          </a:xfrm>
        </p:grpSpPr>
        <p:sp>
          <p:nvSpPr>
            <p:cNvPr id="35877" name="Line 39"/>
            <p:cNvSpPr>
              <a:spLocks noChangeShapeType="1"/>
            </p:cNvSpPr>
            <p:nvPr/>
          </p:nvSpPr>
          <p:spPr bwMode="auto">
            <a:xfrm flipH="1">
              <a:off x="2064" y="1680"/>
              <a:ext cx="1056"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78" name="Text Box 40"/>
            <p:cNvSpPr txBox="1">
              <a:spLocks noChangeArrowheads="1"/>
            </p:cNvSpPr>
            <p:nvPr/>
          </p:nvSpPr>
          <p:spPr bwMode="auto">
            <a:xfrm>
              <a:off x="2198" y="1368"/>
              <a:ext cx="1028"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Times New Roman" panose="02020603050405020304" pitchFamily="18" charset="0"/>
                  <a:ea typeface="ＭＳ Ｐゴシック" panose="020B0600070205080204" pitchFamily="50" charset="-128"/>
                </a:rPr>
                <a:t>Write</a:t>
              </a:r>
              <a:r>
                <a:rPr lang="ja-JP" altLang="en-US" b="1">
                  <a:latin typeface="Times New Roman" panose="02020603050405020304" pitchFamily="18" charset="0"/>
                  <a:ea typeface="ＭＳ Ｐゴシック" panose="020B0600070205080204" pitchFamily="50" charset="-128"/>
                </a:rPr>
                <a:t>　</a:t>
              </a:r>
              <a:r>
                <a:rPr lang="en-US" altLang="ja-JP" b="1">
                  <a:latin typeface="Times New Roman" panose="02020603050405020304" pitchFamily="18" charset="0"/>
                  <a:ea typeface="ＭＳ Ｐゴシック" panose="020B0600070205080204" pitchFamily="50" charset="-128"/>
                </a:rPr>
                <a:t>request</a:t>
              </a:r>
              <a:endParaRPr lang="en-US" altLang="ja-JP" sz="1200" b="1">
                <a:latin typeface="Times New Roman" panose="02020603050405020304" pitchFamily="18" charset="0"/>
                <a:ea typeface="ＭＳ Ｐゴシック" panose="020B0600070205080204" pitchFamily="50" charset="-128"/>
              </a:endParaRPr>
            </a:p>
          </p:txBody>
        </p:sp>
      </p:grpSp>
      <p:grpSp>
        <p:nvGrpSpPr>
          <p:cNvPr id="48169" name="Group 41"/>
          <p:cNvGrpSpPr>
            <a:grpSpLocks/>
          </p:cNvGrpSpPr>
          <p:nvPr/>
        </p:nvGrpSpPr>
        <p:grpSpPr bwMode="auto">
          <a:xfrm>
            <a:off x="2819400" y="3429000"/>
            <a:ext cx="1187450" cy="660400"/>
            <a:chOff x="1776" y="2160"/>
            <a:chExt cx="748" cy="416"/>
          </a:xfrm>
        </p:grpSpPr>
        <p:sp>
          <p:nvSpPr>
            <p:cNvPr id="35875" name="Line 42"/>
            <p:cNvSpPr>
              <a:spLocks noChangeShapeType="1"/>
            </p:cNvSpPr>
            <p:nvPr/>
          </p:nvSpPr>
          <p:spPr bwMode="auto">
            <a:xfrm flipH="1">
              <a:off x="1776" y="2160"/>
              <a:ext cx="96" cy="33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76" name="Text Box 43"/>
            <p:cNvSpPr txBox="1">
              <a:spLocks noChangeArrowheads="1"/>
            </p:cNvSpPr>
            <p:nvPr/>
          </p:nvSpPr>
          <p:spPr bwMode="auto">
            <a:xfrm>
              <a:off x="1824" y="2384"/>
              <a:ext cx="700"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Invalidation</a:t>
              </a:r>
            </a:p>
          </p:txBody>
        </p:sp>
      </p:grpSp>
      <p:grpSp>
        <p:nvGrpSpPr>
          <p:cNvPr id="48172" name="Group 44"/>
          <p:cNvGrpSpPr>
            <a:grpSpLocks/>
          </p:cNvGrpSpPr>
          <p:nvPr/>
        </p:nvGrpSpPr>
        <p:grpSpPr bwMode="auto">
          <a:xfrm>
            <a:off x="3352800" y="1774825"/>
            <a:ext cx="1600200" cy="366713"/>
            <a:chOff x="2112" y="1118"/>
            <a:chExt cx="1008" cy="231"/>
          </a:xfrm>
        </p:grpSpPr>
        <p:sp>
          <p:nvSpPr>
            <p:cNvPr id="35873" name="Line 45"/>
            <p:cNvSpPr>
              <a:spLocks noChangeShapeType="1"/>
            </p:cNvSpPr>
            <p:nvPr/>
          </p:nvSpPr>
          <p:spPr bwMode="auto">
            <a:xfrm>
              <a:off x="2112" y="1344"/>
              <a:ext cx="100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74" name="Text Box 46"/>
            <p:cNvSpPr txBox="1">
              <a:spLocks noChangeArrowheads="1"/>
            </p:cNvSpPr>
            <p:nvPr/>
          </p:nvSpPr>
          <p:spPr bwMode="auto">
            <a:xfrm>
              <a:off x="2390" y="1118"/>
              <a:ext cx="386"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b="1">
                  <a:latin typeface="Times New Roman" panose="02020603050405020304" pitchFamily="18" charset="0"/>
                  <a:ea typeface="ＭＳ Ｐゴシック" panose="020B0600070205080204" pitchFamily="50" charset="-128"/>
                </a:rPr>
                <a:t>Ａｃｋ</a:t>
              </a:r>
              <a:endParaRPr lang="ja-JP" altLang="en-US" sz="1200" b="1">
                <a:latin typeface="Times New Roman" panose="02020603050405020304" pitchFamily="18" charset="0"/>
                <a:ea typeface="ＭＳ Ｐゴシック" panose="020B0600070205080204" pitchFamily="50" charset="-128"/>
              </a:endParaRPr>
            </a:p>
          </p:txBody>
        </p:sp>
      </p:grpSp>
      <p:sp>
        <p:nvSpPr>
          <p:cNvPr id="48175" name="Text Box 47"/>
          <p:cNvSpPr txBox="1">
            <a:spLocks noChangeArrowheads="1"/>
          </p:cNvSpPr>
          <p:nvPr/>
        </p:nvSpPr>
        <p:spPr bwMode="auto">
          <a:xfrm>
            <a:off x="3163888" y="3283027"/>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dirty="0">
                <a:latin typeface="Times New Roman" panose="02020603050405020304" pitchFamily="18" charset="0"/>
                <a:ea typeface="ＭＳ Ｐゴシック" panose="020B0600070205080204" pitchFamily="50" charset="-128"/>
              </a:rPr>
              <a:t>D</a:t>
            </a:r>
          </a:p>
        </p:txBody>
      </p:sp>
      <p:sp>
        <p:nvSpPr>
          <p:cNvPr id="48176" name="Text Box 48"/>
          <p:cNvSpPr txBox="1">
            <a:spLocks noChangeArrowheads="1"/>
          </p:cNvSpPr>
          <p:nvPr/>
        </p:nvSpPr>
        <p:spPr bwMode="auto">
          <a:xfrm>
            <a:off x="5867400" y="2438400"/>
            <a:ext cx="38100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sz="2000" b="1">
                <a:latin typeface="Times New Roman" panose="02020603050405020304" pitchFamily="18" charset="0"/>
                <a:ea typeface="ＭＳ Ｐゴシック" panose="020B0600070205080204" pitchFamily="50" charset="-128"/>
              </a:rPr>
              <a:t>Ｓ</a:t>
            </a:r>
          </a:p>
        </p:txBody>
      </p:sp>
      <p:sp>
        <p:nvSpPr>
          <p:cNvPr id="48179" name="Text Box 51"/>
          <p:cNvSpPr txBox="1">
            <a:spLocks noChangeArrowheads="1"/>
          </p:cNvSpPr>
          <p:nvPr/>
        </p:nvSpPr>
        <p:spPr bwMode="auto">
          <a:xfrm>
            <a:off x="6003925" y="2765425"/>
            <a:ext cx="768350" cy="376238"/>
          </a:xfrm>
          <a:prstGeom prst="rect">
            <a:avLst/>
          </a:prstGeom>
          <a:noFill/>
          <a:ln w="9525">
            <a:solidFill>
              <a:srgbClr val="FF5050"/>
            </a:solidFill>
            <a:miter lim="800000"/>
            <a:headEnd/>
            <a:tailEnd/>
          </a:ln>
          <a:extLst>
            <a:ext uri="{909E8E84-426E-40DD-AFC4-6F175D3DCCD1}">
              <a14:hiddenFill xmlns:a14="http://schemas.microsoft.com/office/drawing/2010/main">
                <a:solidFill>
                  <a:schemeClr val="accent1"/>
                </a:solidFill>
              </a14:hiddenFill>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b="1">
                <a:latin typeface="Times New Roman" panose="02020603050405020304" pitchFamily="18" charset="0"/>
                <a:ea typeface="ＭＳ Ｐゴシック" panose="020B0600070205080204" pitchFamily="50" charset="-128"/>
              </a:rPr>
              <a:t>Ｗｒｉｔｅ</a:t>
            </a:r>
            <a:endParaRPr lang="ja-JP" altLang="en-US">
              <a:latin typeface="Times New Roman" panose="02020603050405020304" pitchFamily="18" charset="0"/>
              <a:ea typeface="ＭＳ Ｐゴシック" panose="020B0600070205080204" pitchFamily="50" charset="-128"/>
            </a:endParaRPr>
          </a:p>
        </p:txBody>
      </p:sp>
      <p:sp>
        <p:nvSpPr>
          <p:cNvPr id="48180" name="Text Box 52"/>
          <p:cNvSpPr txBox="1">
            <a:spLocks noChangeArrowheads="1"/>
          </p:cNvSpPr>
          <p:nvPr/>
        </p:nvSpPr>
        <p:spPr bwMode="auto">
          <a:xfrm>
            <a:off x="5867400" y="242093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Times New Roman" panose="02020603050405020304" pitchFamily="18" charset="0"/>
                <a:ea typeface="ＭＳ Ｐゴシック" panose="020B0600070205080204" pitchFamily="50" charset="-128"/>
              </a:rPr>
              <a:t>D</a:t>
            </a:r>
          </a:p>
        </p:txBody>
      </p:sp>
      <p:grpSp>
        <p:nvGrpSpPr>
          <p:cNvPr id="48181" name="Group 53"/>
          <p:cNvGrpSpPr>
            <a:grpSpLocks/>
          </p:cNvGrpSpPr>
          <p:nvPr/>
        </p:nvGrpSpPr>
        <p:grpSpPr bwMode="auto">
          <a:xfrm>
            <a:off x="1812925" y="3200400"/>
            <a:ext cx="1965325" cy="1814513"/>
            <a:chOff x="1142" y="2016"/>
            <a:chExt cx="1238" cy="1143"/>
          </a:xfrm>
        </p:grpSpPr>
        <p:grpSp>
          <p:nvGrpSpPr>
            <p:cNvPr id="35869" name="Group 54"/>
            <p:cNvGrpSpPr>
              <a:grpSpLocks/>
            </p:cNvGrpSpPr>
            <p:nvPr/>
          </p:nvGrpSpPr>
          <p:grpSpPr bwMode="auto">
            <a:xfrm>
              <a:off x="1142" y="2016"/>
              <a:ext cx="442" cy="432"/>
              <a:chOff x="1142" y="2016"/>
              <a:chExt cx="442" cy="432"/>
            </a:xfrm>
          </p:grpSpPr>
          <p:sp>
            <p:nvSpPr>
              <p:cNvPr id="35871" name="Line 55"/>
              <p:cNvSpPr>
                <a:spLocks noChangeShapeType="1"/>
              </p:cNvSpPr>
              <p:nvPr/>
            </p:nvSpPr>
            <p:spPr bwMode="auto">
              <a:xfrm flipV="1">
                <a:off x="1488" y="2016"/>
                <a:ext cx="96" cy="43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72" name="Text Box 56"/>
              <p:cNvSpPr txBox="1">
                <a:spLocks noChangeArrowheads="1"/>
              </p:cNvSpPr>
              <p:nvPr/>
            </p:nvSpPr>
            <p:spPr bwMode="auto">
              <a:xfrm>
                <a:off x="1142" y="2167"/>
                <a:ext cx="309"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dirty="0">
                    <a:latin typeface="Times New Roman" panose="02020603050405020304" pitchFamily="18" charset="0"/>
                    <a:ea typeface="ＭＳ Ｐゴシック" panose="020B0600070205080204" pitchFamily="50" charset="-128"/>
                  </a:rPr>
                  <a:t>Ack</a:t>
                </a:r>
              </a:p>
            </p:txBody>
          </p:sp>
        </p:grpSp>
        <p:sp>
          <p:nvSpPr>
            <p:cNvPr id="35870" name="Text Box 57"/>
            <p:cNvSpPr txBox="1">
              <a:spLocks noChangeArrowheads="1"/>
            </p:cNvSpPr>
            <p:nvPr/>
          </p:nvSpPr>
          <p:spPr bwMode="auto">
            <a:xfrm>
              <a:off x="1968" y="2928"/>
              <a:ext cx="4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Times New Roman" panose="02020603050405020304" pitchFamily="18" charset="0"/>
                  <a:ea typeface="ＭＳ Ｐゴシック" panose="020B0600070205080204" pitchFamily="50" charset="-128"/>
                </a:rPr>
                <a:t>→</a:t>
              </a:r>
              <a:r>
                <a:rPr lang="ja-JP" altLang="en-US" b="1">
                  <a:latin typeface="Times New Roman" panose="02020603050405020304" pitchFamily="18" charset="0"/>
                  <a:ea typeface="ＭＳ Ｐゴシック" panose="020B0600070205080204" pitchFamily="50" charset="-128"/>
                </a:rPr>
                <a:t>　</a:t>
              </a:r>
              <a:r>
                <a:rPr lang="en-US" altLang="ja-JP" b="1">
                  <a:latin typeface="Times New Roman" panose="02020603050405020304" pitchFamily="18" charset="0"/>
                  <a:ea typeface="ＭＳ Ｐゴシック" panose="020B0600070205080204" pitchFamily="50" charset="-128"/>
                </a:rPr>
                <a:t>I</a:t>
              </a:r>
            </a:p>
          </p:txBody>
        </p:sp>
      </p:grpSp>
      <p:sp>
        <p:nvSpPr>
          <p:cNvPr id="35866" name="Text Box 58"/>
          <p:cNvSpPr txBox="1">
            <a:spLocks noChangeArrowheads="1"/>
          </p:cNvSpPr>
          <p:nvPr/>
        </p:nvSpPr>
        <p:spPr bwMode="auto">
          <a:xfrm>
            <a:off x="4140200" y="2781300"/>
            <a:ext cx="339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b="1">
                <a:latin typeface="Arial" panose="020B0604020202020204" pitchFamily="34" charset="0"/>
                <a:ea typeface="ＭＳ Ｐゴシック" panose="020B0600070205080204" pitchFamily="50" charset="-128"/>
              </a:rPr>
              <a:t>１</a:t>
            </a:r>
          </a:p>
        </p:txBody>
      </p:sp>
      <p:sp>
        <p:nvSpPr>
          <p:cNvPr id="48187" name="Text Box 59"/>
          <p:cNvSpPr txBox="1">
            <a:spLocks noChangeArrowheads="1"/>
          </p:cNvSpPr>
          <p:nvPr/>
        </p:nvSpPr>
        <p:spPr bwMode="auto">
          <a:xfrm>
            <a:off x="3563938" y="2781300"/>
            <a:ext cx="339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b="1">
                <a:latin typeface="Arial" panose="020B0604020202020204" pitchFamily="34" charset="0"/>
                <a:ea typeface="ＭＳ Ｐゴシック" panose="020B0600070205080204" pitchFamily="50" charset="-128"/>
              </a:rPr>
              <a:t>１</a:t>
            </a:r>
          </a:p>
        </p:txBody>
      </p:sp>
      <p:sp>
        <p:nvSpPr>
          <p:cNvPr id="48188" name="Text Box 60"/>
          <p:cNvSpPr txBox="1">
            <a:spLocks noChangeArrowheads="1"/>
          </p:cNvSpPr>
          <p:nvPr/>
        </p:nvSpPr>
        <p:spPr bwMode="auto">
          <a:xfrm>
            <a:off x="3549651" y="3283027"/>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dirty="0">
                <a:latin typeface="Arial" panose="020B0604020202020204" pitchFamily="34" charset="0"/>
                <a:ea typeface="ＭＳ Ｐゴシック" panose="020B0600070205080204" pitchFamily="50" charset="-128"/>
              </a:rPr>
              <a:t>0</a:t>
            </a:r>
          </a:p>
        </p:txBody>
      </p:sp>
      <p:cxnSp>
        <p:nvCxnSpPr>
          <p:cNvPr id="3" name="直線矢印コネクタ 2">
            <a:extLst>
              <a:ext uri="{FF2B5EF4-FFF2-40B4-BE49-F238E27FC236}">
                <a16:creationId xmlns:a16="http://schemas.microsoft.com/office/drawing/2014/main" id="{CA045142-915C-4759-8C4F-F7DB6A960AC3}"/>
              </a:ext>
            </a:extLst>
          </p:cNvPr>
          <p:cNvCxnSpPr>
            <a:stCxn id="48164" idx="2"/>
            <a:endCxn id="48175" idx="0"/>
          </p:cNvCxnSpPr>
          <p:nvPr/>
        </p:nvCxnSpPr>
        <p:spPr>
          <a:xfrm>
            <a:off x="3322638" y="3178175"/>
            <a:ext cx="15875" cy="1048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1" name="直線矢印コネクタ 60">
            <a:extLst>
              <a:ext uri="{FF2B5EF4-FFF2-40B4-BE49-F238E27FC236}">
                <a16:creationId xmlns:a16="http://schemas.microsoft.com/office/drawing/2014/main" id="{31F2CA8D-E77B-4924-B129-FDCC42AB50C5}"/>
              </a:ext>
            </a:extLst>
          </p:cNvPr>
          <p:cNvCxnSpPr/>
          <p:nvPr/>
        </p:nvCxnSpPr>
        <p:spPr>
          <a:xfrm>
            <a:off x="3707904" y="3212976"/>
            <a:ext cx="15875" cy="1048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7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4816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4816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4818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4817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48187"/>
                                        </p:tgtEl>
                                        <p:attrNameLst>
                                          <p:attrName>style.visibility</p:attrName>
                                        </p:attrNameLst>
                                      </p:cBhvr>
                                      <p:to>
                                        <p:strVal val="hidden"/>
                                      </p:to>
                                    </p:set>
                                  </p:childTnLst>
                                </p:cTn>
                              </p:par>
                              <p:par>
                                <p:cTn id="27" presetID="1" presetClass="entr" presetSubtype="0" fill="hold" grpId="0" nodeType="withEffect">
                                  <p:stCondLst>
                                    <p:cond delay="0"/>
                                  </p:stCondLst>
                                  <p:childTnLst>
                                    <p:set>
                                      <p:cBhvr>
                                        <p:cTn id="28" dur="1" fill="hold">
                                          <p:stCondLst>
                                            <p:cond delay="0"/>
                                          </p:stCondLst>
                                        </p:cTn>
                                        <p:tgtEl>
                                          <p:spTgt spid="48188"/>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xit" presetSubtype="0" fill="hold" grpId="0" nodeType="clickEffect">
                                  <p:stCondLst>
                                    <p:cond delay="0"/>
                                  </p:stCondLst>
                                  <p:childTnLst>
                                    <p:set>
                                      <p:cBhvr>
                                        <p:cTn id="32" dur="1" fill="hold">
                                          <p:stCondLst>
                                            <p:cond delay="0"/>
                                          </p:stCondLst>
                                        </p:cTn>
                                        <p:tgtEl>
                                          <p:spTgt spid="48164"/>
                                        </p:tgtEl>
                                        <p:attrNameLst>
                                          <p:attrName>style.visibility</p:attrName>
                                        </p:attrNameLst>
                                      </p:cBhvr>
                                      <p:to>
                                        <p:strVal val="hidden"/>
                                      </p:to>
                                    </p:set>
                                  </p:childTnLst>
                                </p:cTn>
                              </p:par>
                              <p:par>
                                <p:cTn id="33" presetID="1" presetClass="entr" presetSubtype="0" fill="hold" grpId="0" nodeType="withEffect">
                                  <p:stCondLst>
                                    <p:cond delay="0"/>
                                  </p:stCondLst>
                                  <p:childTnLst>
                                    <p:set>
                                      <p:cBhvr>
                                        <p:cTn id="34" dur="1" fill="hold">
                                          <p:stCondLst>
                                            <p:cond delay="0"/>
                                          </p:stCondLst>
                                        </p:cTn>
                                        <p:tgtEl>
                                          <p:spTgt spid="48175"/>
                                        </p:tgtEl>
                                        <p:attrNameLst>
                                          <p:attrName>style.visibility</p:attrName>
                                        </p:attrNameLst>
                                      </p:cBhvr>
                                      <p:to>
                                        <p:strVal val="visible"/>
                                      </p:to>
                                    </p:set>
                                  </p:childTnLst>
                                </p:cTn>
                              </p:par>
                              <p:par>
                                <p:cTn id="35" presetID="1" presetClass="exit" presetSubtype="0" fill="hold" grpId="0" nodeType="withEffect">
                                  <p:stCondLst>
                                    <p:cond delay="0"/>
                                  </p:stCondLst>
                                  <p:childTnLst>
                                    <p:set>
                                      <p:cBhvr>
                                        <p:cTn id="36" dur="1" fill="hold">
                                          <p:stCondLst>
                                            <p:cond delay="0"/>
                                          </p:stCondLst>
                                        </p:cTn>
                                        <p:tgtEl>
                                          <p:spTgt spid="48176"/>
                                        </p:tgtEl>
                                        <p:attrNameLst>
                                          <p:attrName>style.visibility</p:attrName>
                                        </p:attrNameLst>
                                      </p:cBhvr>
                                      <p:to>
                                        <p:strVal val="hidden"/>
                                      </p:to>
                                    </p:set>
                                  </p:childTnLst>
                                </p:cTn>
                              </p:par>
                              <p:par>
                                <p:cTn id="37" presetID="1" presetClass="entr" presetSubtype="0" fill="hold" grpId="0" nodeType="withEffect">
                                  <p:stCondLst>
                                    <p:cond delay="0"/>
                                  </p:stCondLst>
                                  <p:childTnLst>
                                    <p:set>
                                      <p:cBhvr>
                                        <p:cTn id="38" dur="1" fill="hold">
                                          <p:stCondLst>
                                            <p:cond delay="0"/>
                                          </p:stCondLst>
                                        </p:cTn>
                                        <p:tgtEl>
                                          <p:spTgt spid="481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64" grpId="0"/>
      <p:bldP spid="48175" grpId="0"/>
      <p:bldP spid="48176" grpId="0"/>
      <p:bldP spid="48179" grpId="0" animBg="1"/>
      <p:bldP spid="48180" grpId="0"/>
      <p:bldP spid="48187" grpId="0"/>
      <p:bldP spid="4818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219200" y="228600"/>
            <a:ext cx="7772400" cy="1143000"/>
          </a:xfrm>
        </p:spPr>
        <p:txBody>
          <a:bodyPr/>
          <a:lstStyle/>
          <a:p>
            <a:pPr eaLnBrk="1" hangingPunct="1"/>
            <a:r>
              <a:rPr lang="en-US" altLang="ja-JP"/>
              <a:t>Cache coherent control</a:t>
            </a:r>
            <a:br>
              <a:rPr lang="en-US" altLang="ja-JP"/>
            </a:br>
            <a:r>
              <a:rPr lang="ja-JP" altLang="en-US"/>
              <a:t>（</a:t>
            </a:r>
            <a:r>
              <a:rPr lang="en-US" altLang="ja-JP"/>
              <a:t>Node 2 reads</a:t>
            </a:r>
            <a:r>
              <a:rPr lang="ja-JP" altLang="en-US"/>
              <a:t>） </a:t>
            </a:r>
          </a:p>
        </p:txBody>
      </p:sp>
      <p:sp>
        <p:nvSpPr>
          <p:cNvPr id="36867" name="Text Box 3"/>
          <p:cNvSpPr txBox="1">
            <a:spLocks noChangeArrowheads="1"/>
          </p:cNvSpPr>
          <p:nvPr/>
        </p:nvSpPr>
        <p:spPr bwMode="auto">
          <a:xfrm>
            <a:off x="1524000" y="4648200"/>
            <a:ext cx="88741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１</a:t>
            </a:r>
          </a:p>
        </p:txBody>
      </p:sp>
      <p:sp>
        <p:nvSpPr>
          <p:cNvPr id="36868" name="Text Box 4"/>
          <p:cNvSpPr txBox="1">
            <a:spLocks noChangeArrowheads="1"/>
          </p:cNvSpPr>
          <p:nvPr/>
        </p:nvSpPr>
        <p:spPr bwMode="auto">
          <a:xfrm>
            <a:off x="4876800" y="4470400"/>
            <a:ext cx="78581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a:t>
            </a:r>
            <a:r>
              <a:rPr lang="en-US" altLang="ja-JP" sz="1400" b="1">
                <a:latin typeface="Times New Roman" panose="02020603050405020304" pitchFamily="18" charset="0"/>
                <a:ea typeface="ＭＳ Ｐゴシック" panose="020B0600070205080204" pitchFamily="50" charset="-128"/>
              </a:rPr>
              <a:t>2</a:t>
            </a:r>
          </a:p>
        </p:txBody>
      </p:sp>
      <p:sp>
        <p:nvSpPr>
          <p:cNvPr id="36869" name="Text Box 5"/>
          <p:cNvSpPr txBox="1">
            <a:spLocks noChangeArrowheads="1"/>
          </p:cNvSpPr>
          <p:nvPr/>
        </p:nvSpPr>
        <p:spPr bwMode="auto">
          <a:xfrm>
            <a:off x="5562600" y="2286000"/>
            <a:ext cx="954088"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３</a:t>
            </a:r>
          </a:p>
        </p:txBody>
      </p:sp>
      <p:sp>
        <p:nvSpPr>
          <p:cNvPr id="36870" name="Text Box 6"/>
          <p:cNvSpPr txBox="1">
            <a:spLocks noChangeArrowheads="1"/>
          </p:cNvSpPr>
          <p:nvPr/>
        </p:nvSpPr>
        <p:spPr bwMode="auto">
          <a:xfrm>
            <a:off x="1905000" y="2184400"/>
            <a:ext cx="81915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０</a:t>
            </a:r>
          </a:p>
        </p:txBody>
      </p:sp>
      <p:grpSp>
        <p:nvGrpSpPr>
          <p:cNvPr id="36871" name="Group 7"/>
          <p:cNvGrpSpPr>
            <a:grpSpLocks/>
          </p:cNvGrpSpPr>
          <p:nvPr/>
        </p:nvGrpSpPr>
        <p:grpSpPr bwMode="auto">
          <a:xfrm>
            <a:off x="2590800" y="1676400"/>
            <a:ext cx="457200" cy="1524000"/>
            <a:chOff x="1632" y="1056"/>
            <a:chExt cx="288" cy="960"/>
          </a:xfrm>
        </p:grpSpPr>
        <p:sp>
          <p:nvSpPr>
            <p:cNvPr id="36916" name="Oval 8"/>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6917" name="Rectangle 9"/>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6918" name="Line 10"/>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919" name="Rectangle 11"/>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6920" name="Line 12"/>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6872" name="Group 13"/>
          <p:cNvGrpSpPr>
            <a:grpSpLocks/>
          </p:cNvGrpSpPr>
          <p:nvPr/>
        </p:nvGrpSpPr>
        <p:grpSpPr bwMode="auto">
          <a:xfrm>
            <a:off x="2362200" y="3962400"/>
            <a:ext cx="457200" cy="1524000"/>
            <a:chOff x="1632" y="1056"/>
            <a:chExt cx="288" cy="960"/>
          </a:xfrm>
        </p:grpSpPr>
        <p:sp>
          <p:nvSpPr>
            <p:cNvPr id="36911" name="Oval 14"/>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6912" name="Rectangle 15"/>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6913" name="Line 16"/>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914" name="Rectangle 17"/>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6915" name="Line 18"/>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6873" name="Group 19"/>
          <p:cNvGrpSpPr>
            <a:grpSpLocks/>
          </p:cNvGrpSpPr>
          <p:nvPr/>
        </p:nvGrpSpPr>
        <p:grpSpPr bwMode="auto">
          <a:xfrm>
            <a:off x="4572000" y="3886200"/>
            <a:ext cx="457200" cy="1524000"/>
            <a:chOff x="1632" y="1056"/>
            <a:chExt cx="288" cy="960"/>
          </a:xfrm>
        </p:grpSpPr>
        <p:sp>
          <p:nvSpPr>
            <p:cNvPr id="36906" name="Oval 20"/>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6907" name="Rectangle 21"/>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6908" name="Line 22"/>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909" name="Rectangle 23"/>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6910" name="Line 24"/>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6874" name="Group 25"/>
          <p:cNvGrpSpPr>
            <a:grpSpLocks/>
          </p:cNvGrpSpPr>
          <p:nvPr/>
        </p:nvGrpSpPr>
        <p:grpSpPr bwMode="auto">
          <a:xfrm>
            <a:off x="5181600" y="1752600"/>
            <a:ext cx="457200" cy="1524000"/>
            <a:chOff x="1632" y="1056"/>
            <a:chExt cx="288" cy="960"/>
          </a:xfrm>
        </p:grpSpPr>
        <p:sp>
          <p:nvSpPr>
            <p:cNvPr id="36901" name="Oval 26"/>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6902" name="Rectangle 27"/>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6903" name="Line 28"/>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904" name="Rectangle 29"/>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6905" name="Line 30"/>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36875" name="Rectangle 31"/>
          <p:cNvSpPr>
            <a:spLocks noChangeArrowheads="1"/>
          </p:cNvSpPr>
          <p:nvPr/>
        </p:nvSpPr>
        <p:spPr bwMode="auto">
          <a:xfrm>
            <a:off x="3200400" y="2819400"/>
            <a:ext cx="990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endParaRPr lang="ja-JP" altLang="ja-JP" sz="1200">
              <a:latin typeface="Times New Roman" panose="02020603050405020304" pitchFamily="18" charset="0"/>
              <a:ea typeface="ＭＳ Ｐゴシック" panose="020B0600070205080204" pitchFamily="50" charset="-128"/>
            </a:endParaRPr>
          </a:p>
        </p:txBody>
      </p:sp>
      <p:sp>
        <p:nvSpPr>
          <p:cNvPr id="36876" name="Line 32"/>
          <p:cNvSpPr>
            <a:spLocks noChangeShapeType="1"/>
          </p:cNvSpPr>
          <p:nvPr/>
        </p:nvSpPr>
        <p:spPr bwMode="auto">
          <a:xfrm>
            <a:off x="36576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877" name="Line 33"/>
          <p:cNvSpPr>
            <a:spLocks noChangeShapeType="1"/>
          </p:cNvSpPr>
          <p:nvPr/>
        </p:nvSpPr>
        <p:spPr bwMode="auto">
          <a:xfrm>
            <a:off x="38862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878" name="Line 34"/>
          <p:cNvSpPr>
            <a:spLocks noChangeShapeType="1"/>
          </p:cNvSpPr>
          <p:nvPr/>
        </p:nvSpPr>
        <p:spPr bwMode="auto">
          <a:xfrm>
            <a:off x="34290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879" name="Rectangle 35"/>
          <p:cNvSpPr>
            <a:spLocks noChangeArrowheads="1"/>
          </p:cNvSpPr>
          <p:nvPr/>
        </p:nvSpPr>
        <p:spPr bwMode="auto">
          <a:xfrm>
            <a:off x="4191000" y="2819400"/>
            <a:ext cx="228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9188" name="Text Box 36"/>
          <p:cNvSpPr txBox="1">
            <a:spLocks noChangeArrowheads="1"/>
          </p:cNvSpPr>
          <p:nvPr/>
        </p:nvSpPr>
        <p:spPr bwMode="auto">
          <a:xfrm>
            <a:off x="3132138" y="2781300"/>
            <a:ext cx="293687"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latin typeface="Times New Roman" panose="02020603050405020304" pitchFamily="18" charset="0"/>
                <a:ea typeface="ＭＳ Ｐゴシック" panose="020B0600070205080204" pitchFamily="50" charset="-128"/>
              </a:rPr>
              <a:t>D</a:t>
            </a:r>
            <a:endParaRPr lang="en-US" altLang="ja-JP" sz="1200">
              <a:latin typeface="Times New Roman" panose="02020603050405020304" pitchFamily="18" charset="0"/>
              <a:ea typeface="ＭＳ Ｐゴシック" panose="020B0600070205080204" pitchFamily="50" charset="-128"/>
            </a:endParaRPr>
          </a:p>
        </p:txBody>
      </p:sp>
      <p:sp>
        <p:nvSpPr>
          <p:cNvPr id="36881" name="Text Box 37"/>
          <p:cNvSpPr txBox="1">
            <a:spLocks noChangeArrowheads="1"/>
          </p:cNvSpPr>
          <p:nvPr/>
        </p:nvSpPr>
        <p:spPr bwMode="auto">
          <a:xfrm>
            <a:off x="5715000" y="2667000"/>
            <a:ext cx="38100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b="1">
                <a:latin typeface="Times New Roman" panose="02020603050405020304" pitchFamily="18" charset="0"/>
                <a:ea typeface="ＭＳ Ｐゴシック" panose="020B0600070205080204" pitchFamily="50" charset="-128"/>
              </a:rPr>
              <a:t>Ｄ</a:t>
            </a:r>
            <a:endParaRPr lang="ja-JP" altLang="en-US">
              <a:latin typeface="Times New Roman" panose="02020603050405020304" pitchFamily="18" charset="0"/>
              <a:ea typeface="ＭＳ Ｐゴシック" panose="020B0600070205080204" pitchFamily="50" charset="-128"/>
            </a:endParaRPr>
          </a:p>
        </p:txBody>
      </p:sp>
      <p:grpSp>
        <p:nvGrpSpPr>
          <p:cNvPr id="49190" name="Group 38"/>
          <p:cNvGrpSpPr>
            <a:grpSpLocks/>
          </p:cNvGrpSpPr>
          <p:nvPr/>
        </p:nvGrpSpPr>
        <p:grpSpPr bwMode="auto">
          <a:xfrm>
            <a:off x="3048000" y="3429000"/>
            <a:ext cx="1524000" cy="685800"/>
            <a:chOff x="1920" y="2160"/>
            <a:chExt cx="960" cy="432"/>
          </a:xfrm>
        </p:grpSpPr>
        <p:sp>
          <p:nvSpPr>
            <p:cNvPr id="36899" name="Line 39"/>
            <p:cNvSpPr>
              <a:spLocks noChangeShapeType="1"/>
            </p:cNvSpPr>
            <p:nvPr/>
          </p:nvSpPr>
          <p:spPr bwMode="auto">
            <a:xfrm flipH="1" flipV="1">
              <a:off x="1920" y="2160"/>
              <a:ext cx="960" cy="43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900" name="Text Box 40"/>
            <p:cNvSpPr txBox="1">
              <a:spLocks noChangeArrowheads="1"/>
            </p:cNvSpPr>
            <p:nvPr/>
          </p:nvSpPr>
          <p:spPr bwMode="auto">
            <a:xfrm>
              <a:off x="2294" y="2174"/>
              <a:ext cx="342"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b="1">
                  <a:latin typeface="Times New Roman" panose="02020603050405020304" pitchFamily="18" charset="0"/>
                  <a:ea typeface="ＭＳ Ｐゴシック" panose="020B0600070205080204" pitchFamily="50" charset="-128"/>
                </a:rPr>
                <a:t>ｒｅｑ</a:t>
              </a:r>
              <a:endParaRPr lang="ja-JP" altLang="en-US" sz="1200">
                <a:latin typeface="Times New Roman" panose="02020603050405020304" pitchFamily="18" charset="0"/>
                <a:ea typeface="ＭＳ Ｐゴシック" panose="020B0600070205080204" pitchFamily="50" charset="-128"/>
              </a:endParaRPr>
            </a:p>
          </p:txBody>
        </p:sp>
      </p:grpSp>
      <p:grpSp>
        <p:nvGrpSpPr>
          <p:cNvPr id="49193" name="Group 41"/>
          <p:cNvGrpSpPr>
            <a:grpSpLocks/>
          </p:cNvGrpSpPr>
          <p:nvPr/>
        </p:nvGrpSpPr>
        <p:grpSpPr bwMode="auto">
          <a:xfrm>
            <a:off x="3124200" y="2363788"/>
            <a:ext cx="2178050" cy="366712"/>
            <a:chOff x="1968" y="1489"/>
            <a:chExt cx="1372" cy="231"/>
          </a:xfrm>
        </p:grpSpPr>
        <p:sp>
          <p:nvSpPr>
            <p:cNvPr id="36897" name="Line 42"/>
            <p:cNvSpPr>
              <a:spLocks noChangeShapeType="1"/>
            </p:cNvSpPr>
            <p:nvPr/>
          </p:nvSpPr>
          <p:spPr bwMode="auto">
            <a:xfrm>
              <a:off x="1968" y="1680"/>
              <a:ext cx="1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898" name="Text Box 43"/>
            <p:cNvSpPr txBox="1">
              <a:spLocks noChangeArrowheads="1"/>
            </p:cNvSpPr>
            <p:nvPr/>
          </p:nvSpPr>
          <p:spPr bwMode="auto">
            <a:xfrm>
              <a:off x="2112" y="1489"/>
              <a:ext cx="1228"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solidFill>
                    <a:schemeClr val="accent2"/>
                  </a:solidFill>
                  <a:latin typeface="Times New Roman" panose="02020603050405020304" pitchFamily="18" charset="0"/>
                  <a:ea typeface="ＭＳ Ｐゴシック" panose="020B0600070205080204" pitchFamily="50" charset="-128"/>
                </a:rPr>
                <a:t>Write</a:t>
              </a:r>
              <a:r>
                <a:rPr lang="ja-JP" altLang="en-US" b="1">
                  <a:solidFill>
                    <a:schemeClr val="accent2"/>
                  </a:solidFill>
                  <a:latin typeface="Times New Roman" panose="02020603050405020304" pitchFamily="18" charset="0"/>
                  <a:ea typeface="ＭＳ Ｐゴシック" panose="020B0600070205080204" pitchFamily="50" charset="-128"/>
                </a:rPr>
                <a:t>　</a:t>
              </a:r>
              <a:r>
                <a:rPr lang="en-US" altLang="ja-JP" b="1">
                  <a:solidFill>
                    <a:schemeClr val="accent2"/>
                  </a:solidFill>
                  <a:latin typeface="Times New Roman" panose="02020603050405020304" pitchFamily="18" charset="0"/>
                  <a:ea typeface="ＭＳ Ｐゴシック" panose="020B0600070205080204" pitchFamily="50" charset="-128"/>
                </a:rPr>
                <a:t>Back</a:t>
              </a:r>
              <a:r>
                <a:rPr lang="ja-JP" altLang="en-US" b="1">
                  <a:solidFill>
                    <a:schemeClr val="accent2"/>
                  </a:solidFill>
                  <a:latin typeface="Times New Roman" panose="02020603050405020304" pitchFamily="18" charset="0"/>
                  <a:ea typeface="ＭＳ Ｐゴシック" panose="020B0600070205080204" pitchFamily="50" charset="-128"/>
                </a:rPr>
                <a:t>　</a:t>
              </a:r>
              <a:r>
                <a:rPr lang="en-US" altLang="ja-JP" b="1">
                  <a:solidFill>
                    <a:schemeClr val="accent2"/>
                  </a:solidFill>
                  <a:latin typeface="Times New Roman" panose="02020603050405020304" pitchFamily="18" charset="0"/>
                  <a:ea typeface="ＭＳ Ｐゴシック" panose="020B0600070205080204" pitchFamily="50" charset="-128"/>
                </a:rPr>
                <a:t>Req</a:t>
              </a:r>
              <a:endParaRPr lang="en-US" altLang="ja-JP" sz="1200" b="1">
                <a:latin typeface="Times New Roman" panose="02020603050405020304" pitchFamily="18" charset="0"/>
                <a:ea typeface="ＭＳ Ｐゴシック" panose="020B0600070205080204" pitchFamily="50" charset="-128"/>
              </a:endParaRPr>
            </a:p>
          </p:txBody>
        </p:sp>
      </p:grpSp>
      <p:grpSp>
        <p:nvGrpSpPr>
          <p:cNvPr id="49196" name="Group 44"/>
          <p:cNvGrpSpPr>
            <a:grpSpLocks/>
          </p:cNvGrpSpPr>
          <p:nvPr/>
        </p:nvGrpSpPr>
        <p:grpSpPr bwMode="auto">
          <a:xfrm>
            <a:off x="3276600" y="3276600"/>
            <a:ext cx="2009775" cy="647700"/>
            <a:chOff x="2112" y="1992"/>
            <a:chExt cx="1266" cy="408"/>
          </a:xfrm>
        </p:grpSpPr>
        <p:sp>
          <p:nvSpPr>
            <p:cNvPr id="36895" name="Line 45"/>
            <p:cNvSpPr>
              <a:spLocks noChangeShapeType="1"/>
            </p:cNvSpPr>
            <p:nvPr/>
          </p:nvSpPr>
          <p:spPr bwMode="auto">
            <a:xfrm>
              <a:off x="2112" y="2064"/>
              <a:ext cx="768" cy="33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896" name="Text Box 46"/>
            <p:cNvSpPr txBox="1">
              <a:spLocks noChangeArrowheads="1"/>
            </p:cNvSpPr>
            <p:nvPr/>
          </p:nvSpPr>
          <p:spPr bwMode="auto">
            <a:xfrm>
              <a:off x="2438" y="1992"/>
              <a:ext cx="940" cy="2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dirty="0">
                  <a:latin typeface="Times New Roman" panose="02020603050405020304" pitchFamily="18" charset="0"/>
                  <a:ea typeface="ＭＳ Ｐゴシック" panose="020B0600070205080204" pitchFamily="50" charset="-128"/>
                </a:rPr>
                <a:t>Cache</a:t>
              </a:r>
              <a:r>
                <a:rPr lang="ja-JP" altLang="en-US" b="1" dirty="0">
                  <a:latin typeface="Times New Roman" panose="02020603050405020304" pitchFamily="18" charset="0"/>
                  <a:ea typeface="ＭＳ Ｐゴシック" panose="020B0600070205080204" pitchFamily="50" charset="-128"/>
                </a:rPr>
                <a:t>　</a:t>
              </a:r>
              <a:r>
                <a:rPr lang="en-US" altLang="ja-JP" b="1" dirty="0">
                  <a:latin typeface="Times New Roman" panose="02020603050405020304" pitchFamily="18" charset="0"/>
                  <a:ea typeface="ＭＳ Ｐゴシック" panose="020B0600070205080204" pitchFamily="50" charset="-128"/>
                </a:rPr>
                <a:t>block</a:t>
              </a:r>
            </a:p>
          </p:txBody>
        </p:sp>
      </p:grpSp>
      <p:grpSp>
        <p:nvGrpSpPr>
          <p:cNvPr id="49199" name="Group 47"/>
          <p:cNvGrpSpPr>
            <a:grpSpLocks/>
          </p:cNvGrpSpPr>
          <p:nvPr/>
        </p:nvGrpSpPr>
        <p:grpSpPr bwMode="auto">
          <a:xfrm>
            <a:off x="3200400" y="1790700"/>
            <a:ext cx="3514725" cy="1243013"/>
            <a:chOff x="2016" y="1128"/>
            <a:chExt cx="2214" cy="783"/>
          </a:xfrm>
        </p:grpSpPr>
        <p:grpSp>
          <p:nvGrpSpPr>
            <p:cNvPr id="36891" name="Group 48"/>
            <p:cNvGrpSpPr>
              <a:grpSpLocks/>
            </p:cNvGrpSpPr>
            <p:nvPr/>
          </p:nvGrpSpPr>
          <p:grpSpPr bwMode="auto">
            <a:xfrm>
              <a:off x="2016" y="1128"/>
              <a:ext cx="1152" cy="264"/>
              <a:chOff x="2016" y="1128"/>
              <a:chExt cx="1152" cy="264"/>
            </a:xfrm>
          </p:grpSpPr>
          <p:sp>
            <p:nvSpPr>
              <p:cNvPr id="36893" name="Line 49"/>
              <p:cNvSpPr>
                <a:spLocks noChangeShapeType="1"/>
              </p:cNvSpPr>
              <p:nvPr/>
            </p:nvSpPr>
            <p:spPr bwMode="auto">
              <a:xfrm flipH="1">
                <a:off x="2016" y="1392"/>
                <a:ext cx="115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894" name="Text Box 50"/>
              <p:cNvSpPr txBox="1">
                <a:spLocks noChangeArrowheads="1"/>
              </p:cNvSpPr>
              <p:nvPr/>
            </p:nvSpPr>
            <p:spPr bwMode="auto">
              <a:xfrm>
                <a:off x="2246" y="1128"/>
                <a:ext cx="884"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Times New Roman" panose="02020603050405020304" pitchFamily="18" charset="0"/>
                    <a:ea typeface="ＭＳ Ｐゴシック" panose="020B0600070205080204" pitchFamily="50" charset="-128"/>
                  </a:rPr>
                  <a:t>Write</a:t>
                </a:r>
                <a:r>
                  <a:rPr lang="ja-JP" altLang="en-US" b="1">
                    <a:latin typeface="Times New Roman" panose="02020603050405020304" pitchFamily="18" charset="0"/>
                    <a:ea typeface="ＭＳ Ｐゴシック" panose="020B0600070205080204" pitchFamily="50" charset="-128"/>
                  </a:rPr>
                  <a:t>　</a:t>
                </a:r>
                <a:r>
                  <a:rPr lang="en-US" altLang="ja-JP" b="1">
                    <a:latin typeface="Times New Roman" panose="02020603050405020304" pitchFamily="18" charset="0"/>
                    <a:ea typeface="ＭＳ Ｐゴシック" panose="020B0600070205080204" pitchFamily="50" charset="-128"/>
                  </a:rPr>
                  <a:t>Back</a:t>
                </a:r>
                <a:endParaRPr lang="en-US" altLang="ja-JP" sz="1200" b="1">
                  <a:latin typeface="Times New Roman" panose="02020603050405020304" pitchFamily="18" charset="0"/>
                  <a:ea typeface="ＭＳ Ｐゴシック" panose="020B0600070205080204" pitchFamily="50" charset="-128"/>
                </a:endParaRPr>
              </a:p>
            </p:txBody>
          </p:sp>
        </p:grpSp>
        <p:sp>
          <p:nvSpPr>
            <p:cNvPr id="36892" name="Text Box 51"/>
            <p:cNvSpPr txBox="1">
              <a:spLocks noChangeArrowheads="1"/>
            </p:cNvSpPr>
            <p:nvPr/>
          </p:nvSpPr>
          <p:spPr bwMode="auto">
            <a:xfrm>
              <a:off x="3792" y="1680"/>
              <a:ext cx="43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Times New Roman" panose="02020603050405020304" pitchFamily="18" charset="0"/>
                  <a:ea typeface="ＭＳ Ｐゴシック" panose="020B0600070205080204" pitchFamily="50" charset="-128"/>
                </a:rPr>
                <a:t>→</a:t>
              </a:r>
              <a:r>
                <a:rPr lang="ja-JP" altLang="en-US" b="1">
                  <a:latin typeface="Times New Roman" panose="02020603050405020304" pitchFamily="18" charset="0"/>
                  <a:ea typeface="ＭＳ Ｐゴシック" panose="020B0600070205080204" pitchFamily="50" charset="-128"/>
                </a:rPr>
                <a:t>　</a:t>
              </a:r>
              <a:r>
                <a:rPr lang="en-US" altLang="ja-JP" b="1">
                  <a:latin typeface="Times New Roman" panose="02020603050405020304" pitchFamily="18" charset="0"/>
                  <a:ea typeface="ＭＳ Ｐゴシック" panose="020B0600070205080204" pitchFamily="50" charset="-128"/>
                </a:rPr>
                <a:t>S</a:t>
              </a:r>
            </a:p>
          </p:txBody>
        </p:sp>
      </p:grpSp>
      <p:sp>
        <p:nvSpPr>
          <p:cNvPr id="49206" name="Text Box 54"/>
          <p:cNvSpPr txBox="1">
            <a:spLocks noChangeArrowheads="1"/>
          </p:cNvSpPr>
          <p:nvPr/>
        </p:nvSpPr>
        <p:spPr bwMode="auto">
          <a:xfrm>
            <a:off x="5622925" y="4229100"/>
            <a:ext cx="790575" cy="376238"/>
          </a:xfrm>
          <a:prstGeom prst="rect">
            <a:avLst/>
          </a:prstGeom>
          <a:noFill/>
          <a:ln w="9525">
            <a:solidFill>
              <a:srgbClr val="FF505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Times New Roman" panose="02020603050405020304" pitchFamily="18" charset="0"/>
                <a:ea typeface="ＭＳ Ｐゴシック" panose="020B0600070205080204" pitchFamily="50" charset="-128"/>
              </a:rPr>
              <a:t>Reads</a:t>
            </a:r>
          </a:p>
        </p:txBody>
      </p:sp>
      <p:sp>
        <p:nvSpPr>
          <p:cNvPr id="49207" name="Text Box 55"/>
          <p:cNvSpPr txBox="1">
            <a:spLocks noChangeArrowheads="1"/>
          </p:cNvSpPr>
          <p:nvPr/>
        </p:nvSpPr>
        <p:spPr bwMode="auto">
          <a:xfrm>
            <a:off x="3851275" y="3048000"/>
            <a:ext cx="339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b="1" dirty="0">
                <a:latin typeface="Arial" panose="020B0604020202020204" pitchFamily="34" charset="0"/>
                <a:ea typeface="ＭＳ Ｐゴシック" panose="020B0600070205080204" pitchFamily="50" charset="-128"/>
              </a:rPr>
              <a:t>１</a:t>
            </a:r>
          </a:p>
        </p:txBody>
      </p:sp>
      <p:sp>
        <p:nvSpPr>
          <p:cNvPr id="36888" name="Text Box 56"/>
          <p:cNvSpPr txBox="1">
            <a:spLocks noChangeArrowheads="1"/>
          </p:cNvSpPr>
          <p:nvPr/>
        </p:nvSpPr>
        <p:spPr bwMode="auto">
          <a:xfrm>
            <a:off x="4140200" y="2781300"/>
            <a:ext cx="339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b="1">
                <a:latin typeface="Arial" panose="020B0604020202020204" pitchFamily="34" charset="0"/>
                <a:ea typeface="ＭＳ Ｐゴシック" panose="020B0600070205080204" pitchFamily="50" charset="-128"/>
              </a:rPr>
              <a:t>１</a:t>
            </a:r>
          </a:p>
        </p:txBody>
      </p:sp>
      <p:sp>
        <p:nvSpPr>
          <p:cNvPr id="49209" name="Text Box 57"/>
          <p:cNvSpPr txBox="1">
            <a:spLocks noChangeArrowheads="1"/>
          </p:cNvSpPr>
          <p:nvPr/>
        </p:nvSpPr>
        <p:spPr bwMode="auto">
          <a:xfrm>
            <a:off x="3131866" y="3093244"/>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Arial" panose="020B0604020202020204" pitchFamily="34" charset="0"/>
                <a:ea typeface="ＭＳ Ｐゴシック" panose="020B0600070205080204" pitchFamily="50" charset="-128"/>
              </a:rPr>
              <a:t>S</a:t>
            </a:r>
          </a:p>
        </p:txBody>
      </p:sp>
      <p:sp>
        <p:nvSpPr>
          <p:cNvPr id="49210" name="Text Box 58"/>
          <p:cNvSpPr txBox="1">
            <a:spLocks noChangeArrowheads="1"/>
          </p:cNvSpPr>
          <p:nvPr/>
        </p:nvSpPr>
        <p:spPr bwMode="auto">
          <a:xfrm>
            <a:off x="5200650" y="468153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S</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20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4919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4919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4919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49196"/>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9207"/>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49188"/>
                                        </p:tgtEl>
                                        <p:attrNameLst>
                                          <p:attrName>style.visibility</p:attrName>
                                        </p:attrNameLst>
                                      </p:cBhvr>
                                      <p:to>
                                        <p:strVal val="hidden"/>
                                      </p:to>
                                    </p:set>
                                  </p:childTnLst>
                                </p:cTn>
                              </p:par>
                              <p:par>
                                <p:cTn id="31" presetID="1" presetClass="entr" presetSubtype="0" fill="hold" grpId="0" nodeType="withEffect">
                                  <p:stCondLst>
                                    <p:cond delay="0"/>
                                  </p:stCondLst>
                                  <p:childTnLst>
                                    <p:set>
                                      <p:cBhvr>
                                        <p:cTn id="32" dur="1" fill="hold">
                                          <p:stCondLst>
                                            <p:cond delay="0"/>
                                          </p:stCondLst>
                                        </p:cTn>
                                        <p:tgtEl>
                                          <p:spTgt spid="4921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92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88" grpId="0"/>
      <p:bldP spid="49206" grpId="0" animBg="1"/>
      <p:bldP spid="49207" grpId="0"/>
      <p:bldP spid="49209" grpId="0"/>
      <p:bldP spid="49210"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219200" y="228600"/>
            <a:ext cx="7772400" cy="1143000"/>
          </a:xfrm>
        </p:spPr>
        <p:txBody>
          <a:bodyPr/>
          <a:lstStyle/>
          <a:p>
            <a:pPr eaLnBrk="1" hangingPunct="1"/>
            <a:r>
              <a:rPr lang="en-US" altLang="ja-JP"/>
              <a:t>Cache coherent control</a:t>
            </a:r>
            <a:br>
              <a:rPr lang="en-US" altLang="ja-JP"/>
            </a:br>
            <a:r>
              <a:rPr lang="ja-JP" altLang="en-US"/>
              <a:t>（</a:t>
            </a:r>
            <a:r>
              <a:rPr lang="en-US" altLang="ja-JP"/>
              <a:t>Node 2 writes</a:t>
            </a:r>
            <a:r>
              <a:rPr lang="ja-JP" altLang="en-US"/>
              <a:t>） </a:t>
            </a:r>
          </a:p>
        </p:txBody>
      </p:sp>
      <p:sp>
        <p:nvSpPr>
          <p:cNvPr id="37891" name="Text Box 3"/>
          <p:cNvSpPr txBox="1">
            <a:spLocks noChangeArrowheads="1"/>
          </p:cNvSpPr>
          <p:nvPr/>
        </p:nvSpPr>
        <p:spPr bwMode="auto">
          <a:xfrm>
            <a:off x="1524000" y="4648200"/>
            <a:ext cx="88741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１</a:t>
            </a:r>
          </a:p>
        </p:txBody>
      </p:sp>
      <p:sp>
        <p:nvSpPr>
          <p:cNvPr id="37892" name="Text Box 4"/>
          <p:cNvSpPr txBox="1">
            <a:spLocks noChangeArrowheads="1"/>
          </p:cNvSpPr>
          <p:nvPr/>
        </p:nvSpPr>
        <p:spPr bwMode="auto">
          <a:xfrm>
            <a:off x="4876800" y="4470400"/>
            <a:ext cx="78581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a:t>
            </a:r>
            <a:r>
              <a:rPr lang="en-US" altLang="ja-JP" sz="1400" b="1">
                <a:latin typeface="Times New Roman" panose="02020603050405020304" pitchFamily="18" charset="0"/>
                <a:ea typeface="ＭＳ Ｐゴシック" panose="020B0600070205080204" pitchFamily="50" charset="-128"/>
              </a:rPr>
              <a:t>2</a:t>
            </a:r>
          </a:p>
        </p:txBody>
      </p:sp>
      <p:sp>
        <p:nvSpPr>
          <p:cNvPr id="37893" name="Text Box 5"/>
          <p:cNvSpPr txBox="1">
            <a:spLocks noChangeArrowheads="1"/>
          </p:cNvSpPr>
          <p:nvPr/>
        </p:nvSpPr>
        <p:spPr bwMode="auto">
          <a:xfrm>
            <a:off x="5562600" y="2286000"/>
            <a:ext cx="954088"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３</a:t>
            </a:r>
          </a:p>
        </p:txBody>
      </p:sp>
      <p:sp>
        <p:nvSpPr>
          <p:cNvPr id="37894" name="Text Box 6"/>
          <p:cNvSpPr txBox="1">
            <a:spLocks noChangeArrowheads="1"/>
          </p:cNvSpPr>
          <p:nvPr/>
        </p:nvSpPr>
        <p:spPr bwMode="auto">
          <a:xfrm>
            <a:off x="1905000" y="2184400"/>
            <a:ext cx="81915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０</a:t>
            </a:r>
          </a:p>
        </p:txBody>
      </p:sp>
      <p:grpSp>
        <p:nvGrpSpPr>
          <p:cNvPr id="37895" name="Group 7"/>
          <p:cNvGrpSpPr>
            <a:grpSpLocks/>
          </p:cNvGrpSpPr>
          <p:nvPr/>
        </p:nvGrpSpPr>
        <p:grpSpPr bwMode="auto">
          <a:xfrm>
            <a:off x="2590800" y="1676400"/>
            <a:ext cx="457200" cy="1524000"/>
            <a:chOff x="1632" y="1056"/>
            <a:chExt cx="288" cy="960"/>
          </a:xfrm>
        </p:grpSpPr>
        <p:sp>
          <p:nvSpPr>
            <p:cNvPr id="37939" name="Oval 8"/>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7940" name="Rectangle 9"/>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7941" name="Line 10"/>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7942" name="Rectangle 11"/>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7943" name="Line 12"/>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7896" name="Group 13"/>
          <p:cNvGrpSpPr>
            <a:grpSpLocks/>
          </p:cNvGrpSpPr>
          <p:nvPr/>
        </p:nvGrpSpPr>
        <p:grpSpPr bwMode="auto">
          <a:xfrm>
            <a:off x="2362200" y="3962400"/>
            <a:ext cx="457200" cy="1524000"/>
            <a:chOff x="1632" y="1056"/>
            <a:chExt cx="288" cy="960"/>
          </a:xfrm>
        </p:grpSpPr>
        <p:sp>
          <p:nvSpPr>
            <p:cNvPr id="37934" name="Oval 14"/>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7935" name="Rectangle 15"/>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7936" name="Line 16"/>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7937" name="Rectangle 17"/>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7938" name="Line 18"/>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7897" name="Group 19"/>
          <p:cNvGrpSpPr>
            <a:grpSpLocks/>
          </p:cNvGrpSpPr>
          <p:nvPr/>
        </p:nvGrpSpPr>
        <p:grpSpPr bwMode="auto">
          <a:xfrm>
            <a:off x="4572000" y="3886200"/>
            <a:ext cx="457200" cy="1524000"/>
            <a:chOff x="1632" y="1056"/>
            <a:chExt cx="288" cy="960"/>
          </a:xfrm>
        </p:grpSpPr>
        <p:sp>
          <p:nvSpPr>
            <p:cNvPr id="37929" name="Oval 20"/>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7930" name="Rectangle 21"/>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7931" name="Line 22"/>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7932" name="Rectangle 23"/>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7933" name="Line 24"/>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7898" name="Group 25"/>
          <p:cNvGrpSpPr>
            <a:grpSpLocks/>
          </p:cNvGrpSpPr>
          <p:nvPr/>
        </p:nvGrpSpPr>
        <p:grpSpPr bwMode="auto">
          <a:xfrm>
            <a:off x="5181600" y="1752600"/>
            <a:ext cx="457200" cy="1524000"/>
            <a:chOff x="1632" y="1056"/>
            <a:chExt cx="288" cy="960"/>
          </a:xfrm>
        </p:grpSpPr>
        <p:sp>
          <p:nvSpPr>
            <p:cNvPr id="37924" name="Oval 26"/>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7925" name="Rectangle 27"/>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7926" name="Line 28"/>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7927" name="Rectangle 29"/>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7928" name="Line 30"/>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37899" name="Rectangle 31"/>
          <p:cNvSpPr>
            <a:spLocks noChangeArrowheads="1"/>
          </p:cNvSpPr>
          <p:nvPr/>
        </p:nvSpPr>
        <p:spPr bwMode="auto">
          <a:xfrm>
            <a:off x="3200400" y="2819400"/>
            <a:ext cx="990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endParaRPr lang="ja-JP" altLang="ja-JP" sz="1200">
              <a:latin typeface="Times New Roman" panose="02020603050405020304" pitchFamily="18" charset="0"/>
              <a:ea typeface="ＭＳ Ｐゴシック" panose="020B0600070205080204" pitchFamily="50" charset="-128"/>
            </a:endParaRPr>
          </a:p>
        </p:txBody>
      </p:sp>
      <p:sp>
        <p:nvSpPr>
          <p:cNvPr id="37900" name="Line 32"/>
          <p:cNvSpPr>
            <a:spLocks noChangeShapeType="1"/>
          </p:cNvSpPr>
          <p:nvPr/>
        </p:nvSpPr>
        <p:spPr bwMode="auto">
          <a:xfrm>
            <a:off x="36576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7901" name="Line 33"/>
          <p:cNvSpPr>
            <a:spLocks noChangeShapeType="1"/>
          </p:cNvSpPr>
          <p:nvPr/>
        </p:nvSpPr>
        <p:spPr bwMode="auto">
          <a:xfrm>
            <a:off x="38862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7902" name="Line 34"/>
          <p:cNvSpPr>
            <a:spLocks noChangeShapeType="1"/>
          </p:cNvSpPr>
          <p:nvPr/>
        </p:nvSpPr>
        <p:spPr bwMode="auto">
          <a:xfrm>
            <a:off x="34290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7903" name="Rectangle 35"/>
          <p:cNvSpPr>
            <a:spLocks noChangeArrowheads="1"/>
          </p:cNvSpPr>
          <p:nvPr/>
        </p:nvSpPr>
        <p:spPr bwMode="auto">
          <a:xfrm>
            <a:off x="4191000" y="2819400"/>
            <a:ext cx="228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7904" name="Text Box 36"/>
          <p:cNvSpPr txBox="1">
            <a:spLocks noChangeArrowheads="1"/>
          </p:cNvSpPr>
          <p:nvPr/>
        </p:nvSpPr>
        <p:spPr bwMode="auto">
          <a:xfrm>
            <a:off x="3132138" y="2781300"/>
            <a:ext cx="293687"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latin typeface="Times New Roman" panose="02020603050405020304" pitchFamily="18" charset="0"/>
                <a:ea typeface="ＭＳ Ｐゴシック" panose="020B0600070205080204" pitchFamily="50" charset="-128"/>
              </a:rPr>
              <a:t>D</a:t>
            </a:r>
            <a:endParaRPr lang="en-US" altLang="ja-JP" sz="1200">
              <a:latin typeface="Times New Roman" panose="02020603050405020304" pitchFamily="18" charset="0"/>
              <a:ea typeface="ＭＳ Ｐゴシック" panose="020B0600070205080204" pitchFamily="50" charset="-128"/>
            </a:endParaRPr>
          </a:p>
        </p:txBody>
      </p:sp>
      <p:sp>
        <p:nvSpPr>
          <p:cNvPr id="37905" name="Text Box 37"/>
          <p:cNvSpPr txBox="1">
            <a:spLocks noChangeArrowheads="1"/>
          </p:cNvSpPr>
          <p:nvPr/>
        </p:nvSpPr>
        <p:spPr bwMode="auto">
          <a:xfrm>
            <a:off x="5715000" y="2667000"/>
            <a:ext cx="38100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b="1">
                <a:latin typeface="Times New Roman" panose="02020603050405020304" pitchFamily="18" charset="0"/>
                <a:ea typeface="ＭＳ Ｐゴシック" panose="020B0600070205080204" pitchFamily="50" charset="-128"/>
              </a:rPr>
              <a:t>Ｄ</a:t>
            </a:r>
            <a:endParaRPr lang="ja-JP" altLang="en-US">
              <a:latin typeface="Times New Roman" panose="02020603050405020304" pitchFamily="18" charset="0"/>
              <a:ea typeface="ＭＳ Ｐゴシック" panose="020B0600070205080204" pitchFamily="50" charset="-128"/>
            </a:endParaRPr>
          </a:p>
        </p:txBody>
      </p:sp>
      <p:grpSp>
        <p:nvGrpSpPr>
          <p:cNvPr id="71718" name="Group 38"/>
          <p:cNvGrpSpPr>
            <a:grpSpLocks/>
          </p:cNvGrpSpPr>
          <p:nvPr/>
        </p:nvGrpSpPr>
        <p:grpSpPr bwMode="auto">
          <a:xfrm>
            <a:off x="3048000" y="3429000"/>
            <a:ext cx="1524000" cy="685800"/>
            <a:chOff x="1920" y="2160"/>
            <a:chExt cx="960" cy="432"/>
          </a:xfrm>
        </p:grpSpPr>
        <p:sp>
          <p:nvSpPr>
            <p:cNvPr id="37922" name="Line 39"/>
            <p:cNvSpPr>
              <a:spLocks noChangeShapeType="1"/>
            </p:cNvSpPr>
            <p:nvPr/>
          </p:nvSpPr>
          <p:spPr bwMode="auto">
            <a:xfrm flipH="1" flipV="1">
              <a:off x="1920" y="2160"/>
              <a:ext cx="960" cy="43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7923" name="Text Box 40"/>
            <p:cNvSpPr txBox="1">
              <a:spLocks noChangeArrowheads="1"/>
            </p:cNvSpPr>
            <p:nvPr/>
          </p:nvSpPr>
          <p:spPr bwMode="auto">
            <a:xfrm>
              <a:off x="2294" y="2174"/>
              <a:ext cx="342"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b="1">
                  <a:latin typeface="Times New Roman" panose="02020603050405020304" pitchFamily="18" charset="0"/>
                  <a:ea typeface="ＭＳ Ｐゴシック" panose="020B0600070205080204" pitchFamily="50" charset="-128"/>
                </a:rPr>
                <a:t>ｒｅｑ</a:t>
              </a:r>
              <a:endParaRPr lang="ja-JP" altLang="en-US" sz="1200">
                <a:latin typeface="Times New Roman" panose="02020603050405020304" pitchFamily="18" charset="0"/>
                <a:ea typeface="ＭＳ Ｐゴシック" panose="020B0600070205080204" pitchFamily="50" charset="-128"/>
              </a:endParaRPr>
            </a:p>
          </p:txBody>
        </p:sp>
      </p:grpSp>
      <p:grpSp>
        <p:nvGrpSpPr>
          <p:cNvPr id="71721" name="Group 41"/>
          <p:cNvGrpSpPr>
            <a:grpSpLocks/>
          </p:cNvGrpSpPr>
          <p:nvPr/>
        </p:nvGrpSpPr>
        <p:grpSpPr bwMode="auto">
          <a:xfrm>
            <a:off x="3124200" y="2363788"/>
            <a:ext cx="2178050" cy="366712"/>
            <a:chOff x="1968" y="1489"/>
            <a:chExt cx="1372" cy="231"/>
          </a:xfrm>
        </p:grpSpPr>
        <p:sp>
          <p:nvSpPr>
            <p:cNvPr id="37920" name="Line 42"/>
            <p:cNvSpPr>
              <a:spLocks noChangeShapeType="1"/>
            </p:cNvSpPr>
            <p:nvPr/>
          </p:nvSpPr>
          <p:spPr bwMode="auto">
            <a:xfrm>
              <a:off x="1968" y="1680"/>
              <a:ext cx="1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7921" name="Text Box 43"/>
            <p:cNvSpPr txBox="1">
              <a:spLocks noChangeArrowheads="1"/>
            </p:cNvSpPr>
            <p:nvPr/>
          </p:nvSpPr>
          <p:spPr bwMode="auto">
            <a:xfrm>
              <a:off x="2112" y="1489"/>
              <a:ext cx="1228"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solidFill>
                    <a:schemeClr val="accent2"/>
                  </a:solidFill>
                  <a:latin typeface="Times New Roman" panose="02020603050405020304" pitchFamily="18" charset="0"/>
                  <a:ea typeface="ＭＳ Ｐゴシック" panose="020B0600070205080204" pitchFamily="50" charset="-128"/>
                </a:rPr>
                <a:t>Write</a:t>
              </a:r>
              <a:r>
                <a:rPr lang="ja-JP" altLang="en-US" b="1">
                  <a:solidFill>
                    <a:schemeClr val="accent2"/>
                  </a:solidFill>
                  <a:latin typeface="Times New Roman" panose="02020603050405020304" pitchFamily="18" charset="0"/>
                  <a:ea typeface="ＭＳ Ｐゴシック" panose="020B0600070205080204" pitchFamily="50" charset="-128"/>
                </a:rPr>
                <a:t>　</a:t>
              </a:r>
              <a:r>
                <a:rPr lang="en-US" altLang="ja-JP" b="1">
                  <a:solidFill>
                    <a:schemeClr val="accent2"/>
                  </a:solidFill>
                  <a:latin typeface="Times New Roman" panose="02020603050405020304" pitchFamily="18" charset="0"/>
                  <a:ea typeface="ＭＳ Ｐゴシック" panose="020B0600070205080204" pitchFamily="50" charset="-128"/>
                </a:rPr>
                <a:t>Back</a:t>
              </a:r>
              <a:r>
                <a:rPr lang="ja-JP" altLang="en-US" b="1">
                  <a:solidFill>
                    <a:schemeClr val="accent2"/>
                  </a:solidFill>
                  <a:latin typeface="Times New Roman" panose="02020603050405020304" pitchFamily="18" charset="0"/>
                  <a:ea typeface="ＭＳ Ｐゴシック" panose="020B0600070205080204" pitchFamily="50" charset="-128"/>
                </a:rPr>
                <a:t>　</a:t>
              </a:r>
              <a:r>
                <a:rPr lang="en-US" altLang="ja-JP" b="1">
                  <a:solidFill>
                    <a:schemeClr val="accent2"/>
                  </a:solidFill>
                  <a:latin typeface="Times New Roman" panose="02020603050405020304" pitchFamily="18" charset="0"/>
                  <a:ea typeface="ＭＳ Ｐゴシック" panose="020B0600070205080204" pitchFamily="50" charset="-128"/>
                </a:rPr>
                <a:t>Req</a:t>
              </a:r>
              <a:endParaRPr lang="en-US" altLang="ja-JP" sz="1200" b="1">
                <a:latin typeface="Times New Roman" panose="02020603050405020304" pitchFamily="18" charset="0"/>
                <a:ea typeface="ＭＳ Ｐゴシック" panose="020B0600070205080204" pitchFamily="50" charset="-128"/>
              </a:endParaRPr>
            </a:p>
          </p:txBody>
        </p:sp>
      </p:grpSp>
      <p:grpSp>
        <p:nvGrpSpPr>
          <p:cNvPr id="71724" name="Group 44"/>
          <p:cNvGrpSpPr>
            <a:grpSpLocks/>
          </p:cNvGrpSpPr>
          <p:nvPr/>
        </p:nvGrpSpPr>
        <p:grpSpPr bwMode="auto">
          <a:xfrm>
            <a:off x="3276600" y="3276600"/>
            <a:ext cx="2009775" cy="647700"/>
            <a:chOff x="2112" y="1992"/>
            <a:chExt cx="1266" cy="408"/>
          </a:xfrm>
        </p:grpSpPr>
        <p:sp>
          <p:nvSpPr>
            <p:cNvPr id="37918" name="Line 45"/>
            <p:cNvSpPr>
              <a:spLocks noChangeShapeType="1"/>
            </p:cNvSpPr>
            <p:nvPr/>
          </p:nvSpPr>
          <p:spPr bwMode="auto">
            <a:xfrm>
              <a:off x="2112" y="2064"/>
              <a:ext cx="768" cy="33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7919" name="Text Box 46"/>
            <p:cNvSpPr txBox="1">
              <a:spLocks noChangeArrowheads="1"/>
            </p:cNvSpPr>
            <p:nvPr/>
          </p:nvSpPr>
          <p:spPr bwMode="auto">
            <a:xfrm>
              <a:off x="2438" y="1992"/>
              <a:ext cx="940" cy="2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dirty="0">
                  <a:latin typeface="Times New Roman" panose="02020603050405020304" pitchFamily="18" charset="0"/>
                  <a:ea typeface="ＭＳ Ｐゴシック" panose="020B0600070205080204" pitchFamily="50" charset="-128"/>
                </a:rPr>
                <a:t>Cache</a:t>
              </a:r>
              <a:r>
                <a:rPr lang="ja-JP" altLang="en-US" b="1" dirty="0">
                  <a:latin typeface="Times New Roman" panose="02020603050405020304" pitchFamily="18" charset="0"/>
                  <a:ea typeface="ＭＳ Ｐゴシック" panose="020B0600070205080204" pitchFamily="50" charset="-128"/>
                </a:rPr>
                <a:t>　</a:t>
              </a:r>
              <a:r>
                <a:rPr lang="en-US" altLang="ja-JP" b="1" dirty="0">
                  <a:latin typeface="Times New Roman" panose="02020603050405020304" pitchFamily="18" charset="0"/>
                  <a:ea typeface="ＭＳ Ｐゴシック" panose="020B0600070205080204" pitchFamily="50" charset="-128"/>
                </a:rPr>
                <a:t>block</a:t>
              </a:r>
            </a:p>
          </p:txBody>
        </p:sp>
      </p:grpSp>
      <p:grpSp>
        <p:nvGrpSpPr>
          <p:cNvPr id="71727" name="Group 47"/>
          <p:cNvGrpSpPr>
            <a:grpSpLocks/>
          </p:cNvGrpSpPr>
          <p:nvPr/>
        </p:nvGrpSpPr>
        <p:grpSpPr bwMode="auto">
          <a:xfrm>
            <a:off x="3200400" y="1790700"/>
            <a:ext cx="3473450" cy="1243013"/>
            <a:chOff x="2016" y="1128"/>
            <a:chExt cx="2188" cy="783"/>
          </a:xfrm>
        </p:grpSpPr>
        <p:grpSp>
          <p:nvGrpSpPr>
            <p:cNvPr id="37914" name="Group 48"/>
            <p:cNvGrpSpPr>
              <a:grpSpLocks/>
            </p:cNvGrpSpPr>
            <p:nvPr/>
          </p:nvGrpSpPr>
          <p:grpSpPr bwMode="auto">
            <a:xfrm>
              <a:off x="2016" y="1128"/>
              <a:ext cx="1152" cy="264"/>
              <a:chOff x="2016" y="1128"/>
              <a:chExt cx="1152" cy="264"/>
            </a:xfrm>
          </p:grpSpPr>
          <p:sp>
            <p:nvSpPr>
              <p:cNvPr id="37916" name="Line 49"/>
              <p:cNvSpPr>
                <a:spLocks noChangeShapeType="1"/>
              </p:cNvSpPr>
              <p:nvPr/>
            </p:nvSpPr>
            <p:spPr bwMode="auto">
              <a:xfrm flipH="1">
                <a:off x="2016" y="1392"/>
                <a:ext cx="115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7917" name="Text Box 50"/>
              <p:cNvSpPr txBox="1">
                <a:spLocks noChangeArrowheads="1"/>
              </p:cNvSpPr>
              <p:nvPr/>
            </p:nvSpPr>
            <p:spPr bwMode="auto">
              <a:xfrm>
                <a:off x="2246" y="1128"/>
                <a:ext cx="884"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Times New Roman" panose="02020603050405020304" pitchFamily="18" charset="0"/>
                    <a:ea typeface="ＭＳ Ｐゴシック" panose="020B0600070205080204" pitchFamily="50" charset="-128"/>
                  </a:rPr>
                  <a:t>Write</a:t>
                </a:r>
                <a:r>
                  <a:rPr lang="ja-JP" altLang="en-US" b="1">
                    <a:latin typeface="Times New Roman" panose="02020603050405020304" pitchFamily="18" charset="0"/>
                    <a:ea typeface="ＭＳ Ｐゴシック" panose="020B0600070205080204" pitchFamily="50" charset="-128"/>
                  </a:rPr>
                  <a:t>　</a:t>
                </a:r>
                <a:r>
                  <a:rPr lang="en-US" altLang="ja-JP" b="1">
                    <a:latin typeface="Times New Roman" panose="02020603050405020304" pitchFamily="18" charset="0"/>
                    <a:ea typeface="ＭＳ Ｐゴシック" panose="020B0600070205080204" pitchFamily="50" charset="-128"/>
                  </a:rPr>
                  <a:t>Back</a:t>
                </a:r>
                <a:endParaRPr lang="en-US" altLang="ja-JP" sz="1200" b="1">
                  <a:latin typeface="Times New Roman" panose="02020603050405020304" pitchFamily="18" charset="0"/>
                  <a:ea typeface="ＭＳ Ｐゴシック" panose="020B0600070205080204" pitchFamily="50" charset="-128"/>
                </a:endParaRPr>
              </a:p>
            </p:txBody>
          </p:sp>
        </p:grpSp>
        <p:sp>
          <p:nvSpPr>
            <p:cNvPr id="37915" name="Text Box 51"/>
            <p:cNvSpPr txBox="1">
              <a:spLocks noChangeArrowheads="1"/>
            </p:cNvSpPr>
            <p:nvPr/>
          </p:nvSpPr>
          <p:spPr bwMode="auto">
            <a:xfrm>
              <a:off x="3792" y="1680"/>
              <a:ext cx="4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Times New Roman" panose="02020603050405020304" pitchFamily="18" charset="0"/>
                  <a:ea typeface="ＭＳ Ｐゴシック" panose="020B0600070205080204" pitchFamily="50" charset="-128"/>
                </a:rPr>
                <a:t>→</a:t>
              </a:r>
              <a:r>
                <a:rPr lang="ja-JP" altLang="en-US" b="1">
                  <a:latin typeface="Times New Roman" panose="02020603050405020304" pitchFamily="18" charset="0"/>
                  <a:ea typeface="ＭＳ Ｐゴシック" panose="020B0600070205080204" pitchFamily="50" charset="-128"/>
                </a:rPr>
                <a:t>　</a:t>
              </a:r>
              <a:r>
                <a:rPr lang="en-US" altLang="ja-JP" b="1">
                  <a:latin typeface="Times New Roman" panose="02020603050405020304" pitchFamily="18" charset="0"/>
                  <a:ea typeface="ＭＳ Ｐゴシック" panose="020B0600070205080204" pitchFamily="50" charset="-128"/>
                </a:rPr>
                <a:t>I</a:t>
              </a:r>
            </a:p>
          </p:txBody>
        </p:sp>
      </p:grpSp>
      <p:sp>
        <p:nvSpPr>
          <p:cNvPr id="71732" name="Text Box 52"/>
          <p:cNvSpPr txBox="1">
            <a:spLocks noChangeArrowheads="1"/>
          </p:cNvSpPr>
          <p:nvPr/>
        </p:nvSpPr>
        <p:spPr bwMode="auto">
          <a:xfrm>
            <a:off x="5622925" y="4229100"/>
            <a:ext cx="854075" cy="376238"/>
          </a:xfrm>
          <a:prstGeom prst="rect">
            <a:avLst/>
          </a:prstGeom>
          <a:noFill/>
          <a:ln w="9525">
            <a:solidFill>
              <a:srgbClr val="FF505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Times New Roman" panose="02020603050405020304" pitchFamily="18" charset="0"/>
                <a:ea typeface="ＭＳ Ｐゴシック" panose="020B0600070205080204" pitchFamily="50" charset="-128"/>
              </a:rPr>
              <a:t>Writes</a:t>
            </a:r>
          </a:p>
        </p:txBody>
      </p:sp>
      <p:sp>
        <p:nvSpPr>
          <p:cNvPr id="71733" name="Text Box 53"/>
          <p:cNvSpPr txBox="1">
            <a:spLocks noChangeArrowheads="1"/>
          </p:cNvSpPr>
          <p:nvPr/>
        </p:nvSpPr>
        <p:spPr bwMode="auto">
          <a:xfrm>
            <a:off x="3838576" y="3093244"/>
            <a:ext cx="339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b="1">
                <a:latin typeface="Arial" panose="020B0604020202020204" pitchFamily="34" charset="0"/>
                <a:ea typeface="ＭＳ Ｐゴシック" panose="020B0600070205080204" pitchFamily="50" charset="-128"/>
              </a:rPr>
              <a:t>１</a:t>
            </a:r>
          </a:p>
        </p:txBody>
      </p:sp>
      <p:sp>
        <p:nvSpPr>
          <p:cNvPr id="71734" name="Text Box 54"/>
          <p:cNvSpPr txBox="1">
            <a:spLocks noChangeArrowheads="1"/>
          </p:cNvSpPr>
          <p:nvPr/>
        </p:nvSpPr>
        <p:spPr bwMode="auto">
          <a:xfrm>
            <a:off x="4140200" y="2781300"/>
            <a:ext cx="339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b="1">
                <a:latin typeface="Arial" panose="020B0604020202020204" pitchFamily="34" charset="0"/>
                <a:ea typeface="ＭＳ Ｐゴシック" panose="020B0600070205080204" pitchFamily="50" charset="-128"/>
              </a:rPr>
              <a:t>１</a:t>
            </a:r>
          </a:p>
        </p:txBody>
      </p:sp>
      <p:sp>
        <p:nvSpPr>
          <p:cNvPr id="71737" name="Text Box 57"/>
          <p:cNvSpPr txBox="1">
            <a:spLocks noChangeArrowheads="1"/>
          </p:cNvSpPr>
          <p:nvPr/>
        </p:nvSpPr>
        <p:spPr bwMode="auto">
          <a:xfrm>
            <a:off x="5416550" y="4824413"/>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D</a:t>
            </a:r>
          </a:p>
        </p:txBody>
      </p:sp>
      <p:sp>
        <p:nvSpPr>
          <p:cNvPr id="57" name="Text Box 53">
            <a:extLst>
              <a:ext uri="{FF2B5EF4-FFF2-40B4-BE49-F238E27FC236}">
                <a16:creationId xmlns:a16="http://schemas.microsoft.com/office/drawing/2014/main" id="{63031D34-3E10-4222-A330-75C239924F6F}"/>
              </a:ext>
            </a:extLst>
          </p:cNvPr>
          <p:cNvSpPr txBox="1">
            <a:spLocks noChangeArrowheads="1"/>
          </p:cNvSpPr>
          <p:nvPr/>
        </p:nvSpPr>
        <p:spPr bwMode="auto">
          <a:xfrm>
            <a:off x="4160267" y="3068960"/>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dirty="0">
                <a:latin typeface="Arial" panose="020B0604020202020204" pitchFamily="34" charset="0"/>
                <a:ea typeface="ＭＳ Ｐゴシック" panose="020B0600070205080204" pitchFamily="50" charset="-128"/>
              </a:rPr>
              <a:t>0</a:t>
            </a:r>
            <a:endParaRPr lang="ja-JP" altLang="en-US" b="1" dirty="0">
              <a:latin typeface="Arial" panose="020B0604020202020204" pitchFamily="34" charset="0"/>
              <a:ea typeface="ＭＳ Ｐゴシック" panose="020B0600070205080204" pitchFamily="50" charset="-128"/>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3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7171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7172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7172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7172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3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71734"/>
                                        </p:tgtEl>
                                        <p:attrNameLst>
                                          <p:attrName>style.visibility</p:attrName>
                                        </p:attrNameLst>
                                      </p:cBhvr>
                                      <p:to>
                                        <p:strVal val="hidden"/>
                                      </p:to>
                                    </p:set>
                                  </p:childTnLst>
                                </p:cTn>
                              </p:par>
                              <p:par>
                                <p:cTn id="31" presetID="1" presetClass="entr" presetSubtype="0" fill="hold" grpId="0" nodeType="withEffect">
                                  <p:stCondLst>
                                    <p:cond delay="0"/>
                                  </p:stCondLst>
                                  <p:childTnLst>
                                    <p:set>
                                      <p:cBhvr>
                                        <p:cTn id="32" dur="1" fill="hold">
                                          <p:stCondLst>
                                            <p:cond delay="0"/>
                                          </p:stCondLst>
                                        </p:cTn>
                                        <p:tgtEl>
                                          <p:spTgt spid="7173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2" grpId="0" animBg="1"/>
      <p:bldP spid="71733" grpId="0"/>
      <p:bldP spid="71734" grpId="0"/>
      <p:bldP spid="71737" grpId="0"/>
      <p:bldP spid="57"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tLang="ja-JP"/>
              <a:t>Quiz</a:t>
            </a:r>
          </a:p>
        </p:txBody>
      </p:sp>
      <p:sp>
        <p:nvSpPr>
          <p:cNvPr id="38915" name="Rectangle 3"/>
          <p:cNvSpPr>
            <a:spLocks noGrp="1" noChangeArrowheads="1"/>
          </p:cNvSpPr>
          <p:nvPr>
            <p:ph idx="1"/>
          </p:nvPr>
        </p:nvSpPr>
        <p:spPr>
          <a:xfrm>
            <a:off x="468313" y="1484313"/>
            <a:ext cx="8229600" cy="4530725"/>
          </a:xfrm>
        </p:spPr>
        <p:txBody>
          <a:bodyPr/>
          <a:lstStyle/>
          <a:p>
            <a:pPr eaLnBrk="1" hangingPunct="1"/>
            <a:r>
              <a:rPr lang="en-US" altLang="ja-JP" dirty="0"/>
              <a:t>Show the states of cache connected to each node and directory of home memory in CC-NUMA.  </a:t>
            </a:r>
          </a:p>
          <a:p>
            <a:pPr eaLnBrk="1" hangingPunct="1"/>
            <a:r>
              <a:rPr lang="en-US" altLang="ja-JP" dirty="0"/>
              <a:t> The node memory in node 0 is accessed:</a:t>
            </a:r>
          </a:p>
          <a:p>
            <a:pPr eaLnBrk="1" hangingPunct="1"/>
            <a:r>
              <a:rPr lang="ja-JP" altLang="en-US" dirty="0"/>
              <a:t>　　　　　　　　</a:t>
            </a:r>
            <a:r>
              <a:rPr lang="en-US" altLang="ja-JP" dirty="0"/>
              <a:t>U 000   -   -   -</a:t>
            </a:r>
          </a:p>
          <a:p>
            <a:pPr lvl="1" eaLnBrk="1" hangingPunct="1"/>
            <a:r>
              <a:rPr lang="en-US" altLang="ja-JP" dirty="0"/>
              <a:t>Node 1 reads      S  010     -    S   -</a:t>
            </a:r>
          </a:p>
          <a:p>
            <a:pPr lvl="1" eaLnBrk="1" hangingPunct="1"/>
            <a:r>
              <a:rPr lang="en-US" altLang="ja-JP" dirty="0"/>
              <a:t>Node 2 reads      S  011    -     S  </a:t>
            </a:r>
            <a:r>
              <a:rPr lang="en-US" altLang="ja-JP" dirty="0" err="1"/>
              <a:t>S</a:t>
            </a:r>
            <a:endParaRPr lang="en-US" altLang="ja-JP" dirty="0"/>
          </a:p>
          <a:p>
            <a:pPr lvl="1" eaLnBrk="1" hangingPunct="1"/>
            <a:r>
              <a:rPr lang="en-US" altLang="ja-JP" dirty="0"/>
              <a:t>Node 1 writes     D  010     -   D  I</a:t>
            </a:r>
          </a:p>
          <a:p>
            <a:pPr lvl="1" eaLnBrk="1" hangingPunct="1"/>
            <a:r>
              <a:rPr lang="en-US" altLang="ja-JP" dirty="0"/>
              <a:t>Node 2 writes     D  001     -    I  D</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219200" y="228600"/>
            <a:ext cx="7772400" cy="1143000"/>
          </a:xfrm>
        </p:spPr>
        <p:txBody>
          <a:bodyPr/>
          <a:lstStyle/>
          <a:p>
            <a:pPr eaLnBrk="1" hangingPunct="1"/>
            <a:r>
              <a:rPr lang="en-US" altLang="ja-JP"/>
              <a:t>Triangle data transfer</a:t>
            </a:r>
          </a:p>
        </p:txBody>
      </p:sp>
      <p:sp>
        <p:nvSpPr>
          <p:cNvPr id="39939" name="Text Box 3"/>
          <p:cNvSpPr txBox="1">
            <a:spLocks noChangeArrowheads="1"/>
          </p:cNvSpPr>
          <p:nvPr/>
        </p:nvSpPr>
        <p:spPr bwMode="auto">
          <a:xfrm>
            <a:off x="1524000" y="4648200"/>
            <a:ext cx="88741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１</a:t>
            </a:r>
          </a:p>
        </p:txBody>
      </p:sp>
      <p:sp>
        <p:nvSpPr>
          <p:cNvPr id="39940" name="Text Box 4"/>
          <p:cNvSpPr txBox="1">
            <a:spLocks noChangeArrowheads="1"/>
          </p:cNvSpPr>
          <p:nvPr/>
        </p:nvSpPr>
        <p:spPr bwMode="auto">
          <a:xfrm>
            <a:off x="4876800" y="4470400"/>
            <a:ext cx="78581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a:t>
            </a:r>
            <a:r>
              <a:rPr lang="en-US" altLang="ja-JP" sz="1400" b="1">
                <a:latin typeface="Times New Roman" panose="02020603050405020304" pitchFamily="18" charset="0"/>
                <a:ea typeface="ＭＳ Ｐゴシック" panose="020B0600070205080204" pitchFamily="50" charset="-128"/>
              </a:rPr>
              <a:t>2</a:t>
            </a:r>
          </a:p>
        </p:txBody>
      </p:sp>
      <p:sp>
        <p:nvSpPr>
          <p:cNvPr id="39941" name="Text Box 5"/>
          <p:cNvSpPr txBox="1">
            <a:spLocks noChangeArrowheads="1"/>
          </p:cNvSpPr>
          <p:nvPr/>
        </p:nvSpPr>
        <p:spPr bwMode="auto">
          <a:xfrm>
            <a:off x="5562600" y="2286000"/>
            <a:ext cx="954088"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３</a:t>
            </a:r>
          </a:p>
        </p:txBody>
      </p:sp>
      <p:sp>
        <p:nvSpPr>
          <p:cNvPr id="39942" name="Text Box 6"/>
          <p:cNvSpPr txBox="1">
            <a:spLocks noChangeArrowheads="1"/>
          </p:cNvSpPr>
          <p:nvPr/>
        </p:nvSpPr>
        <p:spPr bwMode="auto">
          <a:xfrm>
            <a:off x="1905000" y="2184400"/>
            <a:ext cx="81915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０</a:t>
            </a:r>
          </a:p>
        </p:txBody>
      </p:sp>
      <p:grpSp>
        <p:nvGrpSpPr>
          <p:cNvPr id="39943" name="Group 7"/>
          <p:cNvGrpSpPr>
            <a:grpSpLocks/>
          </p:cNvGrpSpPr>
          <p:nvPr/>
        </p:nvGrpSpPr>
        <p:grpSpPr bwMode="auto">
          <a:xfrm>
            <a:off x="2590800" y="1676400"/>
            <a:ext cx="457200" cy="1524000"/>
            <a:chOff x="1632" y="1056"/>
            <a:chExt cx="288" cy="960"/>
          </a:xfrm>
        </p:grpSpPr>
        <p:sp>
          <p:nvSpPr>
            <p:cNvPr id="39983" name="Oval 8"/>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9984" name="Rectangle 9"/>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9985" name="Line 10"/>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9986" name="Rectangle 11"/>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9987" name="Line 12"/>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9944" name="Group 13"/>
          <p:cNvGrpSpPr>
            <a:grpSpLocks/>
          </p:cNvGrpSpPr>
          <p:nvPr/>
        </p:nvGrpSpPr>
        <p:grpSpPr bwMode="auto">
          <a:xfrm>
            <a:off x="2362200" y="3962400"/>
            <a:ext cx="457200" cy="1524000"/>
            <a:chOff x="1632" y="1056"/>
            <a:chExt cx="288" cy="960"/>
          </a:xfrm>
        </p:grpSpPr>
        <p:sp>
          <p:nvSpPr>
            <p:cNvPr id="39978" name="Oval 14"/>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9979" name="Rectangle 15"/>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9980" name="Line 16"/>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9981" name="Rectangle 17"/>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9982" name="Line 18"/>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9945" name="Group 19"/>
          <p:cNvGrpSpPr>
            <a:grpSpLocks/>
          </p:cNvGrpSpPr>
          <p:nvPr/>
        </p:nvGrpSpPr>
        <p:grpSpPr bwMode="auto">
          <a:xfrm>
            <a:off x="4572000" y="3886200"/>
            <a:ext cx="457200" cy="1524000"/>
            <a:chOff x="1632" y="1056"/>
            <a:chExt cx="288" cy="960"/>
          </a:xfrm>
        </p:grpSpPr>
        <p:sp>
          <p:nvSpPr>
            <p:cNvPr id="39973" name="Oval 20"/>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9974" name="Rectangle 21"/>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9975" name="Line 22"/>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9976" name="Rectangle 23"/>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9977" name="Line 24"/>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9946" name="Group 25"/>
          <p:cNvGrpSpPr>
            <a:grpSpLocks/>
          </p:cNvGrpSpPr>
          <p:nvPr/>
        </p:nvGrpSpPr>
        <p:grpSpPr bwMode="auto">
          <a:xfrm>
            <a:off x="5181600" y="1752600"/>
            <a:ext cx="457200" cy="1524000"/>
            <a:chOff x="1632" y="1056"/>
            <a:chExt cx="288" cy="960"/>
          </a:xfrm>
        </p:grpSpPr>
        <p:sp>
          <p:nvSpPr>
            <p:cNvPr id="39968" name="Oval 26"/>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9969" name="Rectangle 27"/>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9970" name="Line 28"/>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9971" name="Rectangle 29"/>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9972" name="Line 30"/>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39947" name="Rectangle 31"/>
          <p:cNvSpPr>
            <a:spLocks noChangeArrowheads="1"/>
          </p:cNvSpPr>
          <p:nvPr/>
        </p:nvSpPr>
        <p:spPr bwMode="auto">
          <a:xfrm>
            <a:off x="3200400" y="2819400"/>
            <a:ext cx="990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endParaRPr lang="ja-JP" altLang="ja-JP" sz="1200">
              <a:latin typeface="Times New Roman" panose="02020603050405020304" pitchFamily="18" charset="0"/>
              <a:ea typeface="ＭＳ Ｐゴシック" panose="020B0600070205080204" pitchFamily="50" charset="-128"/>
            </a:endParaRPr>
          </a:p>
        </p:txBody>
      </p:sp>
      <p:sp>
        <p:nvSpPr>
          <p:cNvPr id="39948" name="Line 32"/>
          <p:cNvSpPr>
            <a:spLocks noChangeShapeType="1"/>
          </p:cNvSpPr>
          <p:nvPr/>
        </p:nvSpPr>
        <p:spPr bwMode="auto">
          <a:xfrm>
            <a:off x="36576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9949" name="Line 33"/>
          <p:cNvSpPr>
            <a:spLocks noChangeShapeType="1"/>
          </p:cNvSpPr>
          <p:nvPr/>
        </p:nvSpPr>
        <p:spPr bwMode="auto">
          <a:xfrm>
            <a:off x="38862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9950" name="Line 34"/>
          <p:cNvSpPr>
            <a:spLocks noChangeShapeType="1"/>
          </p:cNvSpPr>
          <p:nvPr/>
        </p:nvSpPr>
        <p:spPr bwMode="auto">
          <a:xfrm>
            <a:off x="34290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9951" name="Rectangle 35"/>
          <p:cNvSpPr>
            <a:spLocks noChangeArrowheads="1"/>
          </p:cNvSpPr>
          <p:nvPr/>
        </p:nvSpPr>
        <p:spPr bwMode="auto">
          <a:xfrm>
            <a:off x="4191000" y="2819400"/>
            <a:ext cx="228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39952" name="Text Box 36"/>
          <p:cNvSpPr txBox="1">
            <a:spLocks noChangeArrowheads="1"/>
          </p:cNvSpPr>
          <p:nvPr/>
        </p:nvSpPr>
        <p:spPr bwMode="auto">
          <a:xfrm>
            <a:off x="3132138" y="2781300"/>
            <a:ext cx="293687"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latin typeface="Times New Roman" panose="02020603050405020304" pitchFamily="18" charset="0"/>
                <a:ea typeface="ＭＳ Ｐゴシック" panose="020B0600070205080204" pitchFamily="50" charset="-128"/>
              </a:rPr>
              <a:t>D</a:t>
            </a:r>
            <a:endParaRPr lang="en-US" altLang="ja-JP" sz="1200">
              <a:latin typeface="Times New Roman" panose="02020603050405020304" pitchFamily="18" charset="0"/>
              <a:ea typeface="ＭＳ Ｐゴシック" panose="020B0600070205080204" pitchFamily="50" charset="-128"/>
            </a:endParaRPr>
          </a:p>
        </p:txBody>
      </p:sp>
      <p:sp>
        <p:nvSpPr>
          <p:cNvPr id="39953" name="Text Box 37"/>
          <p:cNvSpPr txBox="1">
            <a:spLocks noChangeArrowheads="1"/>
          </p:cNvSpPr>
          <p:nvPr/>
        </p:nvSpPr>
        <p:spPr bwMode="auto">
          <a:xfrm>
            <a:off x="5715000" y="2667000"/>
            <a:ext cx="38100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b="1">
                <a:latin typeface="Times New Roman" panose="02020603050405020304" pitchFamily="18" charset="0"/>
                <a:ea typeface="ＭＳ Ｐゴシック" panose="020B0600070205080204" pitchFamily="50" charset="-128"/>
              </a:rPr>
              <a:t>Ｄ</a:t>
            </a:r>
            <a:endParaRPr lang="ja-JP" altLang="en-US">
              <a:latin typeface="Times New Roman" panose="02020603050405020304" pitchFamily="18" charset="0"/>
              <a:ea typeface="ＭＳ Ｐゴシック" panose="020B0600070205080204" pitchFamily="50" charset="-128"/>
            </a:endParaRPr>
          </a:p>
        </p:txBody>
      </p:sp>
      <p:grpSp>
        <p:nvGrpSpPr>
          <p:cNvPr id="81958" name="Group 38"/>
          <p:cNvGrpSpPr>
            <a:grpSpLocks/>
          </p:cNvGrpSpPr>
          <p:nvPr/>
        </p:nvGrpSpPr>
        <p:grpSpPr bwMode="auto">
          <a:xfrm>
            <a:off x="3048000" y="3429000"/>
            <a:ext cx="1524000" cy="685800"/>
            <a:chOff x="1920" y="2160"/>
            <a:chExt cx="960" cy="432"/>
          </a:xfrm>
        </p:grpSpPr>
        <p:sp>
          <p:nvSpPr>
            <p:cNvPr id="39966" name="Line 39"/>
            <p:cNvSpPr>
              <a:spLocks noChangeShapeType="1"/>
            </p:cNvSpPr>
            <p:nvPr/>
          </p:nvSpPr>
          <p:spPr bwMode="auto">
            <a:xfrm flipH="1" flipV="1">
              <a:off x="1920" y="2160"/>
              <a:ext cx="960" cy="43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9967" name="Text Box 40"/>
            <p:cNvSpPr txBox="1">
              <a:spLocks noChangeArrowheads="1"/>
            </p:cNvSpPr>
            <p:nvPr/>
          </p:nvSpPr>
          <p:spPr bwMode="auto">
            <a:xfrm>
              <a:off x="2294" y="2174"/>
              <a:ext cx="342"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b="1">
                  <a:latin typeface="Times New Roman" panose="02020603050405020304" pitchFamily="18" charset="0"/>
                  <a:ea typeface="ＭＳ Ｐゴシック" panose="020B0600070205080204" pitchFamily="50" charset="-128"/>
                </a:rPr>
                <a:t>ｒｅｑ</a:t>
              </a:r>
              <a:endParaRPr lang="ja-JP" altLang="en-US" sz="1200">
                <a:latin typeface="Times New Roman" panose="02020603050405020304" pitchFamily="18" charset="0"/>
                <a:ea typeface="ＭＳ Ｐゴシック" panose="020B0600070205080204" pitchFamily="50" charset="-128"/>
              </a:endParaRPr>
            </a:p>
          </p:txBody>
        </p:sp>
      </p:grpSp>
      <p:grpSp>
        <p:nvGrpSpPr>
          <p:cNvPr id="81961" name="Group 41"/>
          <p:cNvGrpSpPr>
            <a:grpSpLocks/>
          </p:cNvGrpSpPr>
          <p:nvPr/>
        </p:nvGrpSpPr>
        <p:grpSpPr bwMode="auto">
          <a:xfrm>
            <a:off x="2916238" y="2125663"/>
            <a:ext cx="2520950" cy="641350"/>
            <a:chOff x="1968" y="1489"/>
            <a:chExt cx="1588" cy="404"/>
          </a:xfrm>
        </p:grpSpPr>
        <p:sp>
          <p:nvSpPr>
            <p:cNvPr id="39964" name="Line 42"/>
            <p:cNvSpPr>
              <a:spLocks noChangeShapeType="1"/>
            </p:cNvSpPr>
            <p:nvPr/>
          </p:nvSpPr>
          <p:spPr bwMode="auto">
            <a:xfrm>
              <a:off x="1968" y="1680"/>
              <a:ext cx="1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9965" name="Text Box 43"/>
            <p:cNvSpPr txBox="1">
              <a:spLocks noChangeArrowheads="1"/>
            </p:cNvSpPr>
            <p:nvPr/>
          </p:nvSpPr>
          <p:spPr bwMode="auto">
            <a:xfrm>
              <a:off x="2112" y="1489"/>
              <a:ext cx="1444" cy="4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solidFill>
                    <a:schemeClr val="accent2"/>
                  </a:solidFill>
                  <a:latin typeface="Times New Roman" panose="02020603050405020304" pitchFamily="18" charset="0"/>
                  <a:ea typeface="ＭＳ Ｐゴシック" panose="020B0600070205080204" pitchFamily="50" charset="-128"/>
                </a:rPr>
                <a:t>Write</a:t>
              </a:r>
              <a:r>
                <a:rPr lang="ja-JP" altLang="en-US" b="1">
                  <a:solidFill>
                    <a:schemeClr val="accent2"/>
                  </a:solidFill>
                  <a:latin typeface="Times New Roman" panose="02020603050405020304" pitchFamily="18" charset="0"/>
                  <a:ea typeface="ＭＳ Ｐゴシック" panose="020B0600070205080204" pitchFamily="50" charset="-128"/>
                </a:rPr>
                <a:t>　</a:t>
              </a:r>
              <a:r>
                <a:rPr lang="en-US" altLang="ja-JP" b="1">
                  <a:solidFill>
                    <a:schemeClr val="accent2"/>
                  </a:solidFill>
                  <a:latin typeface="Times New Roman" panose="02020603050405020304" pitchFamily="18" charset="0"/>
                  <a:ea typeface="ＭＳ Ｐゴシック" panose="020B0600070205080204" pitchFamily="50" charset="-128"/>
                </a:rPr>
                <a:t>Back</a:t>
              </a:r>
              <a:r>
                <a:rPr lang="ja-JP" altLang="en-US" b="1">
                  <a:solidFill>
                    <a:schemeClr val="accent2"/>
                  </a:solidFill>
                  <a:latin typeface="Times New Roman" panose="02020603050405020304" pitchFamily="18" charset="0"/>
                  <a:ea typeface="ＭＳ Ｐゴシック" panose="020B0600070205080204" pitchFamily="50" charset="-128"/>
                </a:rPr>
                <a:t>　</a:t>
              </a:r>
              <a:r>
                <a:rPr lang="en-US" altLang="ja-JP" b="1">
                  <a:solidFill>
                    <a:schemeClr val="accent2"/>
                  </a:solidFill>
                  <a:latin typeface="Times New Roman" panose="02020603050405020304" pitchFamily="18" charset="0"/>
                  <a:ea typeface="ＭＳ Ｐゴシック" panose="020B0600070205080204" pitchFamily="50" charset="-128"/>
                </a:rPr>
                <a:t>Req</a:t>
              </a:r>
              <a:r>
                <a:rPr lang="ja-JP" altLang="en-US" b="1">
                  <a:solidFill>
                    <a:schemeClr val="accent2"/>
                  </a:solidFill>
                  <a:latin typeface="Times New Roman" panose="02020603050405020304" pitchFamily="18" charset="0"/>
                  <a:ea typeface="ＭＳ Ｐゴシック" panose="020B0600070205080204" pitchFamily="50" charset="-128"/>
                </a:rPr>
                <a:t>　</a:t>
              </a:r>
              <a:r>
                <a:rPr lang="en-US" altLang="ja-JP" b="1">
                  <a:solidFill>
                    <a:schemeClr val="accent2"/>
                  </a:solidFill>
                  <a:latin typeface="Times New Roman" panose="02020603050405020304" pitchFamily="18" charset="0"/>
                  <a:ea typeface="ＭＳ Ｐゴシック" panose="020B0600070205080204" pitchFamily="50" charset="-128"/>
                </a:rPr>
                <a:t>to</a:t>
              </a:r>
            </a:p>
            <a:p>
              <a:pPr eaLnBrk="1" hangingPunct="1"/>
              <a:r>
                <a:rPr lang="en-US" altLang="ja-JP" b="1">
                  <a:solidFill>
                    <a:schemeClr val="accent2"/>
                  </a:solidFill>
                  <a:latin typeface="Times New Roman" panose="02020603050405020304" pitchFamily="18" charset="0"/>
                  <a:ea typeface="ＭＳ Ｐゴシック" panose="020B0600070205080204" pitchFamily="50" charset="-128"/>
                </a:rPr>
                <a:t>Node2</a:t>
              </a:r>
              <a:endParaRPr lang="en-US" altLang="ja-JP" sz="1200" b="1">
                <a:latin typeface="Times New Roman" panose="02020603050405020304" pitchFamily="18" charset="0"/>
                <a:ea typeface="ＭＳ Ｐゴシック" panose="020B0600070205080204" pitchFamily="50" charset="-128"/>
              </a:endParaRPr>
            </a:p>
          </p:txBody>
        </p:sp>
      </p:grpSp>
      <p:sp>
        <p:nvSpPr>
          <p:cNvPr id="81969" name="Line 49"/>
          <p:cNvSpPr>
            <a:spLocks noChangeShapeType="1"/>
          </p:cNvSpPr>
          <p:nvPr/>
        </p:nvSpPr>
        <p:spPr bwMode="auto">
          <a:xfrm flipH="1">
            <a:off x="4932363" y="2636838"/>
            <a:ext cx="215900" cy="12239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81970" name="Text Box 50"/>
          <p:cNvSpPr txBox="1">
            <a:spLocks noChangeArrowheads="1"/>
          </p:cNvSpPr>
          <p:nvPr/>
        </p:nvSpPr>
        <p:spPr bwMode="auto">
          <a:xfrm>
            <a:off x="5219700" y="3429000"/>
            <a:ext cx="14033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Times New Roman" panose="02020603050405020304" pitchFamily="18" charset="0"/>
                <a:ea typeface="ＭＳ Ｐゴシック" panose="020B0600070205080204" pitchFamily="50" charset="-128"/>
              </a:rPr>
              <a:t>Write</a:t>
            </a:r>
            <a:r>
              <a:rPr lang="ja-JP" altLang="en-US" b="1">
                <a:latin typeface="Times New Roman" panose="02020603050405020304" pitchFamily="18" charset="0"/>
                <a:ea typeface="ＭＳ Ｐゴシック" panose="020B0600070205080204" pitchFamily="50" charset="-128"/>
              </a:rPr>
              <a:t>　</a:t>
            </a:r>
            <a:r>
              <a:rPr lang="en-US" altLang="ja-JP" b="1">
                <a:latin typeface="Times New Roman" panose="02020603050405020304" pitchFamily="18" charset="0"/>
                <a:ea typeface="ＭＳ Ｐゴシック" panose="020B0600070205080204" pitchFamily="50" charset="-128"/>
              </a:rPr>
              <a:t>Back</a:t>
            </a:r>
            <a:endParaRPr lang="en-US" altLang="ja-JP" sz="1200" b="1">
              <a:latin typeface="Times New Roman" panose="02020603050405020304" pitchFamily="18" charset="0"/>
              <a:ea typeface="ＭＳ Ｐゴシック" panose="020B0600070205080204" pitchFamily="50" charset="-128"/>
            </a:endParaRPr>
          </a:p>
        </p:txBody>
      </p:sp>
      <p:sp>
        <p:nvSpPr>
          <p:cNvPr id="81971" name="Text Box 51"/>
          <p:cNvSpPr txBox="1">
            <a:spLocks noChangeArrowheads="1"/>
          </p:cNvSpPr>
          <p:nvPr/>
        </p:nvSpPr>
        <p:spPr bwMode="auto">
          <a:xfrm>
            <a:off x="6019800" y="2667000"/>
            <a:ext cx="654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Times New Roman" panose="02020603050405020304" pitchFamily="18" charset="0"/>
                <a:ea typeface="ＭＳ Ｐゴシック" panose="020B0600070205080204" pitchFamily="50" charset="-128"/>
              </a:rPr>
              <a:t>→</a:t>
            </a:r>
            <a:r>
              <a:rPr lang="ja-JP" altLang="en-US" b="1">
                <a:latin typeface="Times New Roman" panose="02020603050405020304" pitchFamily="18" charset="0"/>
                <a:ea typeface="ＭＳ Ｐゴシック" panose="020B0600070205080204" pitchFamily="50" charset="-128"/>
              </a:rPr>
              <a:t>　</a:t>
            </a:r>
            <a:r>
              <a:rPr lang="en-US" altLang="ja-JP" b="1">
                <a:latin typeface="Times New Roman" panose="02020603050405020304" pitchFamily="18" charset="0"/>
                <a:ea typeface="ＭＳ Ｐゴシック" panose="020B0600070205080204" pitchFamily="50" charset="-128"/>
              </a:rPr>
              <a:t>I</a:t>
            </a:r>
          </a:p>
        </p:txBody>
      </p:sp>
      <p:sp>
        <p:nvSpPr>
          <p:cNvPr id="81972" name="Text Box 52"/>
          <p:cNvSpPr txBox="1">
            <a:spLocks noChangeArrowheads="1"/>
          </p:cNvSpPr>
          <p:nvPr/>
        </p:nvSpPr>
        <p:spPr bwMode="auto">
          <a:xfrm>
            <a:off x="5622925" y="4229100"/>
            <a:ext cx="854075" cy="376238"/>
          </a:xfrm>
          <a:prstGeom prst="rect">
            <a:avLst/>
          </a:prstGeom>
          <a:noFill/>
          <a:ln w="9525">
            <a:solidFill>
              <a:srgbClr val="FF505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Times New Roman" panose="02020603050405020304" pitchFamily="18" charset="0"/>
                <a:ea typeface="ＭＳ Ｐゴシック" panose="020B0600070205080204" pitchFamily="50" charset="-128"/>
              </a:rPr>
              <a:t>Writes</a:t>
            </a:r>
          </a:p>
        </p:txBody>
      </p:sp>
      <p:sp>
        <p:nvSpPr>
          <p:cNvPr id="81973" name="Text Box 53"/>
          <p:cNvSpPr txBox="1">
            <a:spLocks noChangeArrowheads="1"/>
          </p:cNvSpPr>
          <p:nvPr/>
        </p:nvSpPr>
        <p:spPr bwMode="auto">
          <a:xfrm>
            <a:off x="3851275" y="2781300"/>
            <a:ext cx="339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b="1">
                <a:latin typeface="Arial" panose="020B0604020202020204" pitchFamily="34" charset="0"/>
                <a:ea typeface="ＭＳ Ｐゴシック" panose="020B0600070205080204" pitchFamily="50" charset="-128"/>
              </a:rPr>
              <a:t>１</a:t>
            </a:r>
          </a:p>
        </p:txBody>
      </p:sp>
      <p:sp>
        <p:nvSpPr>
          <p:cNvPr id="81974" name="Text Box 54"/>
          <p:cNvSpPr txBox="1">
            <a:spLocks noChangeArrowheads="1"/>
          </p:cNvSpPr>
          <p:nvPr/>
        </p:nvSpPr>
        <p:spPr bwMode="auto">
          <a:xfrm>
            <a:off x="4140200" y="2781300"/>
            <a:ext cx="339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b="1" dirty="0">
                <a:latin typeface="Arial" panose="020B0604020202020204" pitchFamily="34" charset="0"/>
                <a:ea typeface="ＭＳ Ｐゴシック" panose="020B0600070205080204" pitchFamily="50" charset="-128"/>
              </a:rPr>
              <a:t>１</a:t>
            </a:r>
          </a:p>
        </p:txBody>
      </p:sp>
      <p:sp>
        <p:nvSpPr>
          <p:cNvPr id="81975" name="Text Box 55"/>
          <p:cNvSpPr txBox="1">
            <a:spLocks noChangeArrowheads="1"/>
          </p:cNvSpPr>
          <p:nvPr/>
        </p:nvSpPr>
        <p:spPr bwMode="auto">
          <a:xfrm>
            <a:off x="5416550" y="4824413"/>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D</a:t>
            </a:r>
          </a:p>
        </p:txBody>
      </p:sp>
      <p:sp>
        <p:nvSpPr>
          <p:cNvPr id="81976" name="Text Box 56"/>
          <p:cNvSpPr txBox="1">
            <a:spLocks noChangeArrowheads="1"/>
          </p:cNvSpPr>
          <p:nvPr/>
        </p:nvSpPr>
        <p:spPr bwMode="auto">
          <a:xfrm>
            <a:off x="2608263" y="5761038"/>
            <a:ext cx="61150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MESI, MOSI like protocols can be implemented,</a:t>
            </a:r>
          </a:p>
          <a:p>
            <a:pPr eaLnBrk="1" hangingPunct="1"/>
            <a:r>
              <a:rPr lang="en-US" altLang="ja-JP">
                <a:ea typeface="ＭＳ Ｐゴシック" panose="020B0600070205080204" pitchFamily="50" charset="-128"/>
              </a:rPr>
              <a:t>but the performance is not so improved.</a:t>
            </a:r>
          </a:p>
        </p:txBody>
      </p:sp>
      <p:sp>
        <p:nvSpPr>
          <p:cNvPr id="53" name="Text Box 54">
            <a:extLst>
              <a:ext uri="{FF2B5EF4-FFF2-40B4-BE49-F238E27FC236}">
                <a16:creationId xmlns:a16="http://schemas.microsoft.com/office/drawing/2014/main" id="{4C408BC5-2F7B-4E74-BE24-A219D83A7FFC}"/>
              </a:ext>
            </a:extLst>
          </p:cNvPr>
          <p:cNvSpPr txBox="1">
            <a:spLocks noChangeArrowheads="1"/>
          </p:cNvSpPr>
          <p:nvPr/>
        </p:nvSpPr>
        <p:spPr bwMode="auto">
          <a:xfrm>
            <a:off x="4139952" y="3134295"/>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dirty="0">
                <a:latin typeface="Arial" panose="020B0604020202020204" pitchFamily="34" charset="0"/>
                <a:ea typeface="ＭＳ Ｐゴシック" panose="020B0600070205080204" pitchFamily="50" charset="-128"/>
              </a:rPr>
              <a:t>0</a:t>
            </a:r>
            <a:endParaRPr lang="ja-JP" altLang="en-US" b="1" dirty="0">
              <a:latin typeface="Arial" panose="020B0604020202020204" pitchFamily="34" charset="0"/>
              <a:ea typeface="ＭＳ Ｐゴシック" panose="020B0600070205080204" pitchFamily="50" charset="-128"/>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7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8195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8196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7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81974"/>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1969"/>
                                        </p:tgtEl>
                                        <p:attrNameLst>
                                          <p:attrName>style.visibility</p:attrName>
                                        </p:attrNameLst>
                                      </p:cBhvr>
                                      <p:to>
                                        <p:strVal val="visible"/>
                                      </p:to>
                                    </p:set>
                                  </p:childTnLst>
                                </p:cTn>
                              </p:par>
                              <p:par>
                                <p:cTn id="27" presetID="1" presetClass="exit" presetSubtype="0" fill="hold" nodeType="withEffect">
                                  <p:stCondLst>
                                    <p:cond delay="0"/>
                                  </p:stCondLst>
                                  <p:childTnLst>
                                    <p:set>
                                      <p:cBhvr>
                                        <p:cTn id="28" dur="1" fill="hold">
                                          <p:stCondLst>
                                            <p:cond delay="0"/>
                                          </p:stCondLst>
                                        </p:cTn>
                                        <p:tgtEl>
                                          <p:spTgt spid="81958"/>
                                        </p:tgtEl>
                                        <p:attrNameLst>
                                          <p:attrName>style.visibility</p:attrName>
                                        </p:attrNameLst>
                                      </p:cBhvr>
                                      <p:to>
                                        <p:strVal val="hidden"/>
                                      </p:to>
                                    </p:set>
                                  </p:childTnLst>
                                </p:cTn>
                              </p:par>
                              <p:par>
                                <p:cTn id="29" presetID="1" presetClass="exit" presetSubtype="0" fill="hold" nodeType="withEffect">
                                  <p:stCondLst>
                                    <p:cond delay="0"/>
                                  </p:stCondLst>
                                  <p:childTnLst>
                                    <p:set>
                                      <p:cBhvr>
                                        <p:cTn id="30" dur="1" fill="hold">
                                          <p:stCondLst>
                                            <p:cond delay="0"/>
                                          </p:stCondLst>
                                        </p:cTn>
                                        <p:tgtEl>
                                          <p:spTgt spid="81961"/>
                                        </p:tgtEl>
                                        <p:attrNameLst>
                                          <p:attrName>style.visibility</p:attrName>
                                        </p:attrNameLst>
                                      </p:cBhvr>
                                      <p:to>
                                        <p:strVal val="hidden"/>
                                      </p:to>
                                    </p:set>
                                  </p:childTnLst>
                                </p:cTn>
                              </p:par>
                              <p:par>
                                <p:cTn id="31" presetID="1" presetClass="entr" presetSubtype="0" fill="hold" grpId="0" nodeType="withEffect">
                                  <p:stCondLst>
                                    <p:cond delay="0"/>
                                  </p:stCondLst>
                                  <p:childTnLst>
                                    <p:set>
                                      <p:cBhvr>
                                        <p:cTn id="32" dur="1" fill="hold">
                                          <p:stCondLst>
                                            <p:cond delay="0"/>
                                          </p:stCondLst>
                                        </p:cTn>
                                        <p:tgtEl>
                                          <p:spTgt spid="81970"/>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8197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1975"/>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197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5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9" grpId="0" animBg="1"/>
      <p:bldP spid="81970" grpId="0"/>
      <p:bldP spid="81971" grpId="0"/>
      <p:bldP spid="81972" grpId="0" animBg="1"/>
      <p:bldP spid="81973" grpId="0"/>
      <p:bldP spid="81974" grpId="0"/>
      <p:bldP spid="81975" grpId="0"/>
      <p:bldP spid="81976" grpId="0"/>
      <p:bldP spid="5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altLang="ja-JP"/>
              <a:t>Synchronization in CC-NUMA</a:t>
            </a:r>
          </a:p>
        </p:txBody>
      </p:sp>
      <p:sp>
        <p:nvSpPr>
          <p:cNvPr id="40963" name="Rectangle 3"/>
          <p:cNvSpPr>
            <a:spLocks noGrp="1" noChangeArrowheads="1"/>
          </p:cNvSpPr>
          <p:nvPr>
            <p:ph idx="1"/>
          </p:nvPr>
        </p:nvSpPr>
        <p:spPr/>
        <p:txBody>
          <a:bodyPr/>
          <a:lstStyle/>
          <a:p>
            <a:pPr eaLnBrk="1" hangingPunct="1">
              <a:lnSpc>
                <a:spcPct val="90000"/>
              </a:lnSpc>
            </a:pPr>
            <a:r>
              <a:rPr lang="en-US" altLang="ja-JP" sz="2400" dirty="0"/>
              <a:t>Simple atomic operations (</a:t>
            </a:r>
            <a:r>
              <a:rPr lang="en-US" altLang="ja-JP" sz="2400" dirty="0" err="1"/>
              <a:t>eg.</a:t>
            </a:r>
            <a:r>
              <a:rPr lang="en-US" altLang="ja-JP" sz="2400" dirty="0"/>
              <a:t> </a:t>
            </a:r>
            <a:r>
              <a:rPr lang="en-US" altLang="ja-JP" sz="2400" dirty="0" err="1"/>
              <a:t>Test&amp;set</a:t>
            </a:r>
            <a:r>
              <a:rPr lang="en-US" altLang="ja-JP" sz="2400" dirty="0"/>
              <a:t>) increase traffic too much.</a:t>
            </a:r>
          </a:p>
          <a:p>
            <a:pPr eaLnBrk="1" hangingPunct="1">
              <a:lnSpc>
                <a:spcPct val="90000"/>
              </a:lnSpc>
            </a:pPr>
            <a:r>
              <a:rPr lang="en-US" altLang="ja-JP" sz="2400" dirty="0"/>
              <a:t>Test and </a:t>
            </a:r>
            <a:r>
              <a:rPr lang="en-US" altLang="ja-JP" sz="2400" dirty="0" err="1"/>
              <a:t>Test&amp;set</a:t>
            </a:r>
            <a:r>
              <a:rPr lang="en-US" altLang="ja-JP" sz="2400" dirty="0"/>
              <a:t> is effective, but not sufficient.</a:t>
            </a:r>
          </a:p>
          <a:p>
            <a:pPr lvl="1" eaLnBrk="1" hangingPunct="1">
              <a:lnSpc>
                <a:spcPct val="90000"/>
              </a:lnSpc>
            </a:pPr>
            <a:r>
              <a:rPr lang="en-US" altLang="ja-JP" sz="2400" dirty="0"/>
              <a:t>After sending an invalidation message, traffic is concentrated around the host node.</a:t>
            </a:r>
          </a:p>
          <a:p>
            <a:pPr eaLnBrk="1" hangingPunct="1">
              <a:lnSpc>
                <a:spcPct val="90000"/>
              </a:lnSpc>
            </a:pPr>
            <a:r>
              <a:rPr lang="en-US" altLang="ja-JP" sz="2400" dirty="0"/>
              <a:t>Queue-based lock: </a:t>
            </a:r>
          </a:p>
          <a:p>
            <a:pPr lvl="1" eaLnBrk="1" hangingPunct="1">
              <a:lnSpc>
                <a:spcPct val="90000"/>
              </a:lnSpc>
            </a:pPr>
            <a:r>
              <a:rPr lang="en-US" altLang="ja-JP" sz="2400" dirty="0"/>
              <a:t>linked list for lock is formed using directory for cache management.</a:t>
            </a:r>
          </a:p>
          <a:p>
            <a:pPr lvl="1" eaLnBrk="1" hangingPunct="1">
              <a:lnSpc>
                <a:spcPct val="90000"/>
              </a:lnSpc>
            </a:pPr>
            <a:r>
              <a:rPr lang="en-US" altLang="ja-JP" sz="2400" dirty="0"/>
              <a:t>Only the node which can get a lock is informed.</a:t>
            </a:r>
          </a:p>
          <a:p>
            <a:pPr lvl="1" eaLnBrk="1" hangingPunct="1">
              <a:lnSpc>
                <a:spcPct val="90000"/>
              </a:lnSpc>
            </a:pPr>
            <a:endParaRPr lang="en-US" altLang="ja-JP"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27038" y="188913"/>
            <a:ext cx="8321675" cy="1328737"/>
          </a:xfrm>
        </p:spPr>
        <p:txBody>
          <a:bodyPr>
            <a:normAutofit fontScale="90000"/>
          </a:bodyPr>
          <a:lstStyle/>
          <a:p>
            <a:pPr eaLnBrk="1" hangingPunct="1"/>
            <a:r>
              <a:rPr lang="en-US" altLang="ja-JP" sz="3200"/>
              <a:t>Traffic congestion caused by Test and Test&amp;Set(x) (Node 3 executes the critical section)</a:t>
            </a:r>
          </a:p>
        </p:txBody>
      </p:sp>
      <p:sp>
        <p:nvSpPr>
          <p:cNvPr id="41987" name="Text Box 3"/>
          <p:cNvSpPr txBox="1">
            <a:spLocks noChangeArrowheads="1"/>
          </p:cNvSpPr>
          <p:nvPr/>
        </p:nvSpPr>
        <p:spPr bwMode="auto">
          <a:xfrm>
            <a:off x="1524000" y="4648200"/>
            <a:ext cx="1031875"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１</a:t>
            </a:r>
          </a:p>
        </p:txBody>
      </p:sp>
      <p:sp>
        <p:nvSpPr>
          <p:cNvPr id="41988" name="Text Box 4"/>
          <p:cNvSpPr txBox="1">
            <a:spLocks noChangeArrowheads="1"/>
          </p:cNvSpPr>
          <p:nvPr/>
        </p:nvSpPr>
        <p:spPr bwMode="auto">
          <a:xfrm>
            <a:off x="3924300" y="3644900"/>
            <a:ext cx="78581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a:t>
            </a:r>
            <a:r>
              <a:rPr lang="en-US" altLang="ja-JP" sz="1400" b="1">
                <a:latin typeface="Times New Roman" panose="02020603050405020304" pitchFamily="18" charset="0"/>
                <a:ea typeface="ＭＳ Ｐゴシック" panose="020B0600070205080204" pitchFamily="50" charset="-128"/>
              </a:rPr>
              <a:t>2</a:t>
            </a:r>
          </a:p>
        </p:txBody>
      </p:sp>
      <p:sp>
        <p:nvSpPr>
          <p:cNvPr id="41989" name="Text Box 5"/>
          <p:cNvSpPr txBox="1">
            <a:spLocks noChangeArrowheads="1"/>
          </p:cNvSpPr>
          <p:nvPr/>
        </p:nvSpPr>
        <p:spPr bwMode="auto">
          <a:xfrm>
            <a:off x="5562600" y="2286000"/>
            <a:ext cx="109696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３</a:t>
            </a:r>
          </a:p>
        </p:txBody>
      </p:sp>
      <p:sp>
        <p:nvSpPr>
          <p:cNvPr id="41990" name="Text Box 6"/>
          <p:cNvSpPr txBox="1">
            <a:spLocks noChangeArrowheads="1"/>
          </p:cNvSpPr>
          <p:nvPr/>
        </p:nvSpPr>
        <p:spPr bwMode="auto">
          <a:xfrm>
            <a:off x="1905000" y="2184400"/>
            <a:ext cx="81915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０</a:t>
            </a:r>
          </a:p>
        </p:txBody>
      </p:sp>
      <p:grpSp>
        <p:nvGrpSpPr>
          <p:cNvPr id="41991" name="Group 7"/>
          <p:cNvGrpSpPr>
            <a:grpSpLocks/>
          </p:cNvGrpSpPr>
          <p:nvPr/>
        </p:nvGrpSpPr>
        <p:grpSpPr bwMode="auto">
          <a:xfrm>
            <a:off x="2590800" y="1676400"/>
            <a:ext cx="457200" cy="1524000"/>
            <a:chOff x="1632" y="1056"/>
            <a:chExt cx="288" cy="960"/>
          </a:xfrm>
        </p:grpSpPr>
        <p:sp>
          <p:nvSpPr>
            <p:cNvPr id="42034" name="Oval 8"/>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2035" name="Rectangle 9"/>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2036" name="Line 10"/>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037" name="Rectangle 11"/>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2038" name="Line 12"/>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1992" name="Group 13"/>
          <p:cNvGrpSpPr>
            <a:grpSpLocks/>
          </p:cNvGrpSpPr>
          <p:nvPr/>
        </p:nvGrpSpPr>
        <p:grpSpPr bwMode="auto">
          <a:xfrm>
            <a:off x="2362200" y="3962400"/>
            <a:ext cx="457200" cy="1524000"/>
            <a:chOff x="1632" y="1056"/>
            <a:chExt cx="288" cy="960"/>
          </a:xfrm>
        </p:grpSpPr>
        <p:sp>
          <p:nvSpPr>
            <p:cNvPr id="42029" name="Oval 14"/>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2030" name="Rectangle 15"/>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2031" name="Line 16"/>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032" name="Rectangle 17"/>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2033" name="Line 18"/>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1993" name="Group 19"/>
          <p:cNvGrpSpPr>
            <a:grpSpLocks/>
          </p:cNvGrpSpPr>
          <p:nvPr/>
        </p:nvGrpSpPr>
        <p:grpSpPr bwMode="auto">
          <a:xfrm>
            <a:off x="4572000" y="3886200"/>
            <a:ext cx="457200" cy="1524000"/>
            <a:chOff x="1632" y="1056"/>
            <a:chExt cx="288" cy="960"/>
          </a:xfrm>
        </p:grpSpPr>
        <p:sp>
          <p:nvSpPr>
            <p:cNvPr id="42024" name="Oval 20"/>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2025" name="Rectangle 21"/>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2026" name="Line 22"/>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027" name="Rectangle 23"/>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2028" name="Line 24"/>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1994" name="Group 25"/>
          <p:cNvGrpSpPr>
            <a:grpSpLocks/>
          </p:cNvGrpSpPr>
          <p:nvPr/>
        </p:nvGrpSpPr>
        <p:grpSpPr bwMode="auto">
          <a:xfrm>
            <a:off x="5181600" y="1752600"/>
            <a:ext cx="457200" cy="1524000"/>
            <a:chOff x="1632" y="1056"/>
            <a:chExt cx="288" cy="960"/>
          </a:xfrm>
        </p:grpSpPr>
        <p:sp>
          <p:nvSpPr>
            <p:cNvPr id="42019" name="Oval 26"/>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2020" name="Rectangle 27"/>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2021" name="Line 28"/>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022" name="Rectangle 29"/>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2023" name="Line 30"/>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1995" name="Rectangle 31"/>
          <p:cNvSpPr>
            <a:spLocks noChangeArrowheads="1"/>
          </p:cNvSpPr>
          <p:nvPr/>
        </p:nvSpPr>
        <p:spPr bwMode="auto">
          <a:xfrm>
            <a:off x="3200400" y="2819400"/>
            <a:ext cx="990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endParaRPr lang="ja-JP" altLang="ja-JP" sz="1200">
              <a:latin typeface="Times New Roman" panose="02020603050405020304" pitchFamily="18" charset="0"/>
              <a:ea typeface="ＭＳ Ｐゴシック" panose="020B0600070205080204" pitchFamily="50" charset="-128"/>
            </a:endParaRPr>
          </a:p>
        </p:txBody>
      </p:sp>
      <p:sp>
        <p:nvSpPr>
          <p:cNvPr id="41996" name="Line 32"/>
          <p:cNvSpPr>
            <a:spLocks noChangeShapeType="1"/>
          </p:cNvSpPr>
          <p:nvPr/>
        </p:nvSpPr>
        <p:spPr bwMode="auto">
          <a:xfrm>
            <a:off x="36576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997" name="Line 33"/>
          <p:cNvSpPr>
            <a:spLocks noChangeShapeType="1"/>
          </p:cNvSpPr>
          <p:nvPr/>
        </p:nvSpPr>
        <p:spPr bwMode="auto">
          <a:xfrm>
            <a:off x="38862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998" name="Line 34"/>
          <p:cNvSpPr>
            <a:spLocks noChangeShapeType="1"/>
          </p:cNvSpPr>
          <p:nvPr/>
        </p:nvSpPr>
        <p:spPr bwMode="auto">
          <a:xfrm>
            <a:off x="34290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999" name="Rectangle 35"/>
          <p:cNvSpPr>
            <a:spLocks noChangeArrowheads="1"/>
          </p:cNvSpPr>
          <p:nvPr/>
        </p:nvSpPr>
        <p:spPr bwMode="auto">
          <a:xfrm>
            <a:off x="4191000" y="2819400"/>
            <a:ext cx="228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2000" name="Text Box 47"/>
          <p:cNvSpPr txBox="1">
            <a:spLocks noChangeArrowheads="1"/>
          </p:cNvSpPr>
          <p:nvPr/>
        </p:nvSpPr>
        <p:spPr bwMode="auto">
          <a:xfrm>
            <a:off x="3132138" y="27813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Times New Roman" panose="02020603050405020304" pitchFamily="18" charset="0"/>
                <a:ea typeface="ＭＳ Ｐゴシック" panose="020B0600070205080204" pitchFamily="50" charset="-128"/>
              </a:rPr>
              <a:t>S</a:t>
            </a:r>
          </a:p>
        </p:txBody>
      </p:sp>
      <p:sp>
        <p:nvSpPr>
          <p:cNvPr id="42001" name="Text Box 48"/>
          <p:cNvSpPr txBox="1">
            <a:spLocks noChangeArrowheads="1"/>
          </p:cNvSpPr>
          <p:nvPr/>
        </p:nvSpPr>
        <p:spPr bwMode="auto">
          <a:xfrm>
            <a:off x="6011863" y="2492375"/>
            <a:ext cx="1512887"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2000" b="1">
                <a:latin typeface="Times New Roman" panose="02020603050405020304" pitchFamily="18" charset="0"/>
                <a:ea typeface="ＭＳ Ｐゴシック" panose="020B0600070205080204" pitchFamily="50" charset="-128"/>
              </a:rPr>
              <a:t>x=0→</a:t>
            </a:r>
            <a:r>
              <a:rPr lang="ja-JP" altLang="en-US" sz="2000" b="1">
                <a:latin typeface="Times New Roman" panose="02020603050405020304" pitchFamily="18" charset="0"/>
                <a:ea typeface="ＭＳ Ｐゴシック" panose="020B0600070205080204" pitchFamily="50" charset="-128"/>
              </a:rPr>
              <a:t>１</a:t>
            </a:r>
            <a:r>
              <a:rPr lang="en-US" altLang="ja-JP" sz="2000" b="1">
                <a:latin typeface="Times New Roman" panose="02020603050405020304" pitchFamily="18" charset="0"/>
                <a:ea typeface="ＭＳ Ｐゴシック" panose="020B0600070205080204" pitchFamily="50" charset="-128"/>
              </a:rPr>
              <a:t>:</a:t>
            </a:r>
            <a:r>
              <a:rPr lang="ja-JP" altLang="en-US" sz="2000" b="1">
                <a:latin typeface="Times New Roman" panose="02020603050405020304" pitchFamily="18" charset="0"/>
                <a:ea typeface="ＭＳ Ｐゴシック" panose="020B0600070205080204" pitchFamily="50" charset="-128"/>
              </a:rPr>
              <a:t>Ｓ</a:t>
            </a:r>
          </a:p>
        </p:txBody>
      </p:sp>
      <p:sp>
        <p:nvSpPr>
          <p:cNvPr id="42002" name="Text Box 56"/>
          <p:cNvSpPr txBox="1">
            <a:spLocks noChangeArrowheads="1"/>
          </p:cNvSpPr>
          <p:nvPr/>
        </p:nvSpPr>
        <p:spPr bwMode="auto">
          <a:xfrm>
            <a:off x="4140200" y="2781300"/>
            <a:ext cx="339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b="1">
                <a:latin typeface="Arial" panose="020B0604020202020204" pitchFamily="34" charset="0"/>
                <a:ea typeface="ＭＳ Ｐゴシック" panose="020B0600070205080204" pitchFamily="50" charset="-128"/>
              </a:rPr>
              <a:t>１</a:t>
            </a:r>
          </a:p>
        </p:txBody>
      </p:sp>
      <p:sp>
        <p:nvSpPr>
          <p:cNvPr id="42003" name="Text Box 60"/>
          <p:cNvSpPr txBox="1">
            <a:spLocks noChangeArrowheads="1"/>
          </p:cNvSpPr>
          <p:nvPr/>
        </p:nvSpPr>
        <p:spPr bwMode="auto">
          <a:xfrm>
            <a:off x="3059113" y="2270125"/>
            <a:ext cx="792162"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Times New Roman" panose="02020603050405020304" pitchFamily="18" charset="0"/>
                <a:ea typeface="ＭＳ Ｐゴシック" panose="020B0600070205080204" pitchFamily="50" charset="-128"/>
              </a:rPr>
              <a:t>x=1:</a:t>
            </a:r>
            <a:r>
              <a:rPr lang="ja-JP" altLang="en-US" b="1">
                <a:latin typeface="Times New Roman" panose="02020603050405020304" pitchFamily="18" charset="0"/>
                <a:ea typeface="ＭＳ Ｐゴシック" panose="020B0600070205080204" pitchFamily="50" charset="-128"/>
              </a:rPr>
              <a:t>Ｓ</a:t>
            </a:r>
          </a:p>
        </p:txBody>
      </p:sp>
      <p:sp>
        <p:nvSpPr>
          <p:cNvPr id="42004" name="Text Box 61"/>
          <p:cNvSpPr txBox="1">
            <a:spLocks noChangeArrowheads="1"/>
          </p:cNvSpPr>
          <p:nvPr/>
        </p:nvSpPr>
        <p:spPr bwMode="auto">
          <a:xfrm>
            <a:off x="3851275" y="2781300"/>
            <a:ext cx="339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b="1">
                <a:latin typeface="Arial" panose="020B0604020202020204" pitchFamily="34" charset="0"/>
                <a:ea typeface="ＭＳ Ｐゴシック" panose="020B0600070205080204" pitchFamily="50" charset="-128"/>
              </a:rPr>
              <a:t>１</a:t>
            </a:r>
          </a:p>
        </p:txBody>
      </p:sp>
      <p:sp>
        <p:nvSpPr>
          <p:cNvPr id="42005" name="Text Box 62"/>
          <p:cNvSpPr txBox="1">
            <a:spLocks noChangeArrowheads="1"/>
          </p:cNvSpPr>
          <p:nvPr/>
        </p:nvSpPr>
        <p:spPr bwMode="auto">
          <a:xfrm>
            <a:off x="3584575" y="2781300"/>
            <a:ext cx="339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b="1">
                <a:latin typeface="Arial" panose="020B0604020202020204" pitchFamily="34" charset="0"/>
                <a:ea typeface="ＭＳ Ｐゴシック" panose="020B0600070205080204" pitchFamily="50" charset="-128"/>
              </a:rPr>
              <a:t>１</a:t>
            </a:r>
          </a:p>
        </p:txBody>
      </p:sp>
      <p:sp>
        <p:nvSpPr>
          <p:cNvPr id="42006" name="Text Box 63"/>
          <p:cNvSpPr txBox="1">
            <a:spLocks noChangeArrowheads="1"/>
          </p:cNvSpPr>
          <p:nvPr/>
        </p:nvSpPr>
        <p:spPr bwMode="auto">
          <a:xfrm>
            <a:off x="3368675" y="2781300"/>
            <a:ext cx="339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b="1">
                <a:latin typeface="Arial" panose="020B0604020202020204" pitchFamily="34" charset="0"/>
                <a:ea typeface="ＭＳ Ｐゴシック" panose="020B0600070205080204" pitchFamily="50" charset="-128"/>
              </a:rPr>
              <a:t>１</a:t>
            </a:r>
          </a:p>
        </p:txBody>
      </p:sp>
      <p:sp>
        <p:nvSpPr>
          <p:cNvPr id="42007" name="Text Box 64"/>
          <p:cNvSpPr txBox="1">
            <a:spLocks noChangeArrowheads="1"/>
          </p:cNvSpPr>
          <p:nvPr/>
        </p:nvSpPr>
        <p:spPr bwMode="auto">
          <a:xfrm>
            <a:off x="2843213" y="4575175"/>
            <a:ext cx="792162"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Times New Roman" panose="02020603050405020304" pitchFamily="18" charset="0"/>
                <a:ea typeface="ＭＳ Ｐゴシック" panose="020B0600070205080204" pitchFamily="50" charset="-128"/>
              </a:rPr>
              <a:t>x=1:</a:t>
            </a:r>
            <a:r>
              <a:rPr lang="ja-JP" altLang="en-US" b="1">
                <a:latin typeface="Times New Roman" panose="02020603050405020304" pitchFamily="18" charset="0"/>
                <a:ea typeface="ＭＳ Ｐゴシック" panose="020B0600070205080204" pitchFamily="50" charset="-128"/>
              </a:rPr>
              <a:t>Ｓ</a:t>
            </a:r>
          </a:p>
        </p:txBody>
      </p:sp>
      <p:sp>
        <p:nvSpPr>
          <p:cNvPr id="42008" name="Text Box 65"/>
          <p:cNvSpPr txBox="1">
            <a:spLocks noChangeArrowheads="1"/>
          </p:cNvSpPr>
          <p:nvPr/>
        </p:nvSpPr>
        <p:spPr bwMode="auto">
          <a:xfrm>
            <a:off x="5292725" y="4581525"/>
            <a:ext cx="792163"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Times New Roman" panose="02020603050405020304" pitchFamily="18" charset="0"/>
                <a:ea typeface="ＭＳ Ｐゴシック" panose="020B0600070205080204" pitchFamily="50" charset="-128"/>
              </a:rPr>
              <a:t>x=1:</a:t>
            </a:r>
            <a:r>
              <a:rPr lang="ja-JP" altLang="en-US" b="1">
                <a:latin typeface="Times New Roman" panose="02020603050405020304" pitchFamily="18" charset="0"/>
                <a:ea typeface="ＭＳ Ｐゴシック" panose="020B0600070205080204" pitchFamily="50" charset="-128"/>
              </a:rPr>
              <a:t>Ｓ</a:t>
            </a:r>
          </a:p>
        </p:txBody>
      </p:sp>
      <p:sp>
        <p:nvSpPr>
          <p:cNvPr id="42009" name="Text Box 66"/>
          <p:cNvSpPr txBox="1">
            <a:spLocks noChangeArrowheads="1"/>
          </p:cNvSpPr>
          <p:nvPr/>
        </p:nvSpPr>
        <p:spPr bwMode="auto">
          <a:xfrm>
            <a:off x="5848350" y="2881313"/>
            <a:ext cx="2101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solidFill>
                  <a:srgbClr val="FF5050"/>
                </a:solidFill>
                <a:ea typeface="ＭＳ Ｐゴシック" panose="020B0600070205080204" pitchFamily="50" charset="-128"/>
              </a:rPr>
              <a:t>Critical section</a:t>
            </a:r>
          </a:p>
        </p:txBody>
      </p:sp>
      <p:grpSp>
        <p:nvGrpSpPr>
          <p:cNvPr id="75845" name="Group 69"/>
          <p:cNvGrpSpPr>
            <a:grpSpLocks/>
          </p:cNvGrpSpPr>
          <p:nvPr/>
        </p:nvGrpSpPr>
        <p:grpSpPr bwMode="auto">
          <a:xfrm>
            <a:off x="5219716" y="4076700"/>
            <a:ext cx="1863731" cy="685800"/>
            <a:chOff x="3288" y="2976"/>
            <a:chExt cx="1174" cy="432"/>
          </a:xfrm>
        </p:grpSpPr>
        <p:sp>
          <p:nvSpPr>
            <p:cNvPr id="42017" name="Line 67"/>
            <p:cNvSpPr>
              <a:spLocks noChangeShapeType="1"/>
            </p:cNvSpPr>
            <p:nvPr/>
          </p:nvSpPr>
          <p:spPr bwMode="auto">
            <a:xfrm>
              <a:off x="3288" y="2976"/>
              <a:ext cx="0" cy="227"/>
            </a:xfrm>
            <a:prstGeom prst="line">
              <a:avLst/>
            </a:prstGeom>
            <a:noFill/>
            <a:ln w="28575">
              <a:solidFill>
                <a:srgbClr val="FF505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18" name="Text Box 68"/>
            <p:cNvSpPr txBox="1">
              <a:spLocks noChangeArrowheads="1"/>
            </p:cNvSpPr>
            <p:nvPr/>
          </p:nvSpPr>
          <p:spPr bwMode="auto">
            <a:xfrm>
              <a:off x="3321" y="3175"/>
              <a:ext cx="1141"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dirty="0">
                  <a:solidFill>
                    <a:srgbClr val="FF5050"/>
                  </a:solidFill>
                  <a:ea typeface="ＭＳ Ｐゴシック" panose="020B0600070205080204" pitchFamily="50" charset="-128"/>
                </a:rPr>
                <a:t>Busy waiting</a:t>
              </a:r>
            </a:p>
          </p:txBody>
        </p:sp>
      </p:grpSp>
      <p:grpSp>
        <p:nvGrpSpPr>
          <p:cNvPr id="75846" name="Group 70"/>
          <p:cNvGrpSpPr>
            <a:grpSpLocks/>
          </p:cNvGrpSpPr>
          <p:nvPr/>
        </p:nvGrpSpPr>
        <p:grpSpPr bwMode="auto">
          <a:xfrm>
            <a:off x="2979758" y="4076700"/>
            <a:ext cx="1863731" cy="685800"/>
            <a:chOff x="3288" y="2976"/>
            <a:chExt cx="1174" cy="432"/>
          </a:xfrm>
        </p:grpSpPr>
        <p:sp>
          <p:nvSpPr>
            <p:cNvPr id="42015" name="Line 71"/>
            <p:cNvSpPr>
              <a:spLocks noChangeShapeType="1"/>
            </p:cNvSpPr>
            <p:nvPr/>
          </p:nvSpPr>
          <p:spPr bwMode="auto">
            <a:xfrm>
              <a:off x="3288" y="2976"/>
              <a:ext cx="0" cy="227"/>
            </a:xfrm>
            <a:prstGeom prst="line">
              <a:avLst/>
            </a:prstGeom>
            <a:noFill/>
            <a:ln w="28575">
              <a:solidFill>
                <a:srgbClr val="FF505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16" name="Text Box 72"/>
            <p:cNvSpPr txBox="1">
              <a:spLocks noChangeArrowheads="1"/>
            </p:cNvSpPr>
            <p:nvPr/>
          </p:nvSpPr>
          <p:spPr bwMode="auto">
            <a:xfrm>
              <a:off x="3321" y="3175"/>
              <a:ext cx="1141"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dirty="0">
                  <a:solidFill>
                    <a:srgbClr val="FF5050"/>
                  </a:solidFill>
                  <a:ea typeface="ＭＳ Ｐゴシック" panose="020B0600070205080204" pitchFamily="50" charset="-128"/>
                </a:rPr>
                <a:t>Busy waiting</a:t>
              </a:r>
            </a:p>
          </p:txBody>
        </p:sp>
      </p:grpSp>
      <p:grpSp>
        <p:nvGrpSpPr>
          <p:cNvPr id="75849" name="Group 73"/>
          <p:cNvGrpSpPr>
            <a:grpSpLocks/>
          </p:cNvGrpSpPr>
          <p:nvPr/>
        </p:nvGrpSpPr>
        <p:grpSpPr bwMode="auto">
          <a:xfrm>
            <a:off x="3771915" y="1989138"/>
            <a:ext cx="1169991" cy="962025"/>
            <a:chOff x="3288" y="2976"/>
            <a:chExt cx="737" cy="606"/>
          </a:xfrm>
        </p:grpSpPr>
        <p:sp>
          <p:nvSpPr>
            <p:cNvPr id="42013" name="Line 74"/>
            <p:cNvSpPr>
              <a:spLocks noChangeShapeType="1"/>
            </p:cNvSpPr>
            <p:nvPr/>
          </p:nvSpPr>
          <p:spPr bwMode="auto">
            <a:xfrm>
              <a:off x="3288" y="2976"/>
              <a:ext cx="0" cy="227"/>
            </a:xfrm>
            <a:prstGeom prst="line">
              <a:avLst/>
            </a:prstGeom>
            <a:noFill/>
            <a:ln w="28575">
              <a:solidFill>
                <a:srgbClr val="FF505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14" name="Text Box 75"/>
            <p:cNvSpPr txBox="1">
              <a:spLocks noChangeArrowheads="1"/>
            </p:cNvSpPr>
            <p:nvPr/>
          </p:nvSpPr>
          <p:spPr bwMode="auto">
            <a:xfrm>
              <a:off x="3321" y="3175"/>
              <a:ext cx="704"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dirty="0">
                  <a:solidFill>
                    <a:srgbClr val="FF5050"/>
                  </a:solidFill>
                  <a:ea typeface="ＭＳ Ｐゴシック" panose="020B0600070205080204" pitchFamily="50" charset="-128"/>
                </a:rPr>
                <a:t>Busy </a:t>
              </a:r>
            </a:p>
            <a:p>
              <a:pPr eaLnBrk="1" hangingPunct="1"/>
              <a:r>
                <a:rPr lang="en-US" altLang="ja-JP" dirty="0">
                  <a:solidFill>
                    <a:srgbClr val="FF5050"/>
                  </a:solidFill>
                  <a:ea typeface="ＭＳ Ｐゴシック" panose="020B0600070205080204" pitchFamily="50" charset="-128"/>
                </a:rPr>
                <a:t>waiting</a:t>
              </a: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mph" presetSubtype="0" fill="hold" nodeType="clickEffect">
                                  <p:stCondLst>
                                    <p:cond delay="0"/>
                                  </p:stCondLst>
                                  <p:childTnLst>
                                    <p:animScale>
                                      <p:cBhvr>
                                        <p:cTn id="6" dur="2000" fill="hold"/>
                                        <p:tgtEl>
                                          <p:spTgt spid="75849"/>
                                        </p:tgtEl>
                                      </p:cBhvr>
                                      <p:by x="150000" y="150000"/>
                                    </p:animScale>
                                  </p:childTnLst>
                                </p:cTn>
                              </p:par>
                              <p:par>
                                <p:cTn id="7" presetID="6" presetClass="emph" presetSubtype="0" fill="hold" nodeType="withEffect">
                                  <p:stCondLst>
                                    <p:cond delay="0"/>
                                  </p:stCondLst>
                                  <p:childTnLst>
                                    <p:animScale>
                                      <p:cBhvr>
                                        <p:cTn id="8" dur="2000" fill="hold"/>
                                        <p:tgtEl>
                                          <p:spTgt spid="75846"/>
                                        </p:tgtEl>
                                      </p:cBhvr>
                                      <p:by x="150000" y="150000"/>
                                    </p:animScale>
                                  </p:childTnLst>
                                </p:cTn>
                              </p:par>
                              <p:par>
                                <p:cTn id="9" presetID="6" presetClass="emph" presetSubtype="0" fill="hold" nodeType="withEffect">
                                  <p:stCondLst>
                                    <p:cond delay="0"/>
                                  </p:stCondLst>
                                  <p:childTnLst>
                                    <p:animScale>
                                      <p:cBhvr>
                                        <p:cTn id="10" dur="2000" fill="hold"/>
                                        <p:tgtEl>
                                          <p:spTgt spid="75845"/>
                                        </p:tgtEl>
                                      </p:cBhvr>
                                      <p:by x="150000" y="150000"/>
                                    </p:animScale>
                                  </p:childTnLst>
                                </p:cTn>
                              </p:par>
                            </p:childTnLst>
                          </p:cTn>
                        </p:par>
                      </p:childTnLst>
                    </p:cTn>
                  </p:par>
                  <p:par>
                    <p:cTn id="11" fill="hold" nodeType="clickPar">
                      <p:stCondLst>
                        <p:cond delay="indefinite"/>
                      </p:stCondLst>
                      <p:childTnLst>
                        <p:par>
                          <p:cTn id="12" fill="hold" nodeType="withGroup">
                            <p:stCondLst>
                              <p:cond delay="0"/>
                            </p:stCondLst>
                            <p:childTnLst>
                              <p:par>
                                <p:cTn id="13" presetID="6" presetClass="emph" presetSubtype="0" fill="hold" nodeType="clickEffect">
                                  <p:stCondLst>
                                    <p:cond delay="0"/>
                                  </p:stCondLst>
                                  <p:childTnLst>
                                    <p:animScale>
                                      <p:cBhvr>
                                        <p:cTn id="14" dur="2000" fill="hold"/>
                                        <p:tgtEl>
                                          <p:spTgt spid="75849"/>
                                        </p:tgtEl>
                                      </p:cBhvr>
                                      <p:by x="150000" y="150000"/>
                                    </p:animScale>
                                  </p:childTnLst>
                                </p:cTn>
                              </p:par>
                              <p:par>
                                <p:cTn id="15" presetID="6" presetClass="emph" presetSubtype="0" fill="hold" nodeType="withEffect">
                                  <p:stCondLst>
                                    <p:cond delay="0"/>
                                  </p:stCondLst>
                                  <p:childTnLst>
                                    <p:animScale>
                                      <p:cBhvr>
                                        <p:cTn id="16" dur="2000" fill="hold"/>
                                        <p:tgtEl>
                                          <p:spTgt spid="75846"/>
                                        </p:tgtEl>
                                      </p:cBhvr>
                                      <p:by x="150000" y="150000"/>
                                    </p:animScale>
                                  </p:childTnLst>
                                </p:cTn>
                              </p:par>
                              <p:par>
                                <p:cTn id="17" presetID="6" presetClass="emph" presetSubtype="0" fill="hold" nodeType="withEffect">
                                  <p:stCondLst>
                                    <p:cond delay="0"/>
                                  </p:stCondLst>
                                  <p:childTnLst>
                                    <p:animScale>
                                      <p:cBhvr>
                                        <p:cTn id="18" dur="2000" fill="hold"/>
                                        <p:tgtEl>
                                          <p:spTgt spid="7584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27038" y="188913"/>
            <a:ext cx="8321675" cy="1328737"/>
          </a:xfrm>
        </p:spPr>
        <p:txBody>
          <a:bodyPr>
            <a:normAutofit fontScale="90000"/>
          </a:bodyPr>
          <a:lstStyle/>
          <a:p>
            <a:pPr eaLnBrk="1" hangingPunct="1"/>
            <a:r>
              <a:rPr lang="en-US" altLang="ja-JP" sz="3200"/>
              <a:t>Traffic congestion caused by Test and Test&amp;Set(x) (Node 3 finishes the critical section)</a:t>
            </a:r>
          </a:p>
        </p:txBody>
      </p:sp>
      <p:sp>
        <p:nvSpPr>
          <p:cNvPr id="43011" name="Text Box 3"/>
          <p:cNvSpPr txBox="1">
            <a:spLocks noChangeArrowheads="1"/>
          </p:cNvSpPr>
          <p:nvPr/>
        </p:nvSpPr>
        <p:spPr bwMode="auto">
          <a:xfrm>
            <a:off x="1524000" y="4648200"/>
            <a:ext cx="1031875"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１</a:t>
            </a:r>
          </a:p>
        </p:txBody>
      </p:sp>
      <p:sp>
        <p:nvSpPr>
          <p:cNvPr id="43012" name="Text Box 4"/>
          <p:cNvSpPr txBox="1">
            <a:spLocks noChangeArrowheads="1"/>
          </p:cNvSpPr>
          <p:nvPr/>
        </p:nvSpPr>
        <p:spPr bwMode="auto">
          <a:xfrm>
            <a:off x="4572000" y="3573463"/>
            <a:ext cx="1368425"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a:t>
            </a:r>
            <a:r>
              <a:rPr lang="en-US" altLang="ja-JP" sz="1400" b="1">
                <a:latin typeface="Times New Roman" panose="02020603050405020304" pitchFamily="18" charset="0"/>
                <a:ea typeface="ＭＳ Ｐゴシック" panose="020B0600070205080204" pitchFamily="50" charset="-128"/>
              </a:rPr>
              <a:t>2</a:t>
            </a:r>
          </a:p>
        </p:txBody>
      </p:sp>
      <p:sp>
        <p:nvSpPr>
          <p:cNvPr id="43013" name="Text Box 5"/>
          <p:cNvSpPr txBox="1">
            <a:spLocks noChangeArrowheads="1"/>
          </p:cNvSpPr>
          <p:nvPr/>
        </p:nvSpPr>
        <p:spPr bwMode="auto">
          <a:xfrm>
            <a:off x="5562600" y="2286000"/>
            <a:ext cx="109696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３</a:t>
            </a:r>
          </a:p>
        </p:txBody>
      </p:sp>
      <p:sp>
        <p:nvSpPr>
          <p:cNvPr id="43014" name="Text Box 6"/>
          <p:cNvSpPr txBox="1">
            <a:spLocks noChangeArrowheads="1"/>
          </p:cNvSpPr>
          <p:nvPr/>
        </p:nvSpPr>
        <p:spPr bwMode="auto">
          <a:xfrm>
            <a:off x="1905000" y="2184400"/>
            <a:ext cx="81915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０</a:t>
            </a:r>
          </a:p>
        </p:txBody>
      </p:sp>
      <p:grpSp>
        <p:nvGrpSpPr>
          <p:cNvPr id="43015" name="Group 7"/>
          <p:cNvGrpSpPr>
            <a:grpSpLocks/>
          </p:cNvGrpSpPr>
          <p:nvPr/>
        </p:nvGrpSpPr>
        <p:grpSpPr bwMode="auto">
          <a:xfrm>
            <a:off x="2590800" y="1676400"/>
            <a:ext cx="457200" cy="1524000"/>
            <a:chOff x="1632" y="1056"/>
            <a:chExt cx="288" cy="960"/>
          </a:xfrm>
        </p:grpSpPr>
        <p:sp>
          <p:nvSpPr>
            <p:cNvPr id="43064" name="Oval 8"/>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3065" name="Rectangle 9"/>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3066" name="Line 10"/>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67" name="Rectangle 11"/>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3068" name="Line 12"/>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3016" name="Group 13"/>
          <p:cNvGrpSpPr>
            <a:grpSpLocks/>
          </p:cNvGrpSpPr>
          <p:nvPr/>
        </p:nvGrpSpPr>
        <p:grpSpPr bwMode="auto">
          <a:xfrm>
            <a:off x="2362200" y="3962400"/>
            <a:ext cx="457200" cy="1524000"/>
            <a:chOff x="1632" y="1056"/>
            <a:chExt cx="288" cy="960"/>
          </a:xfrm>
        </p:grpSpPr>
        <p:sp>
          <p:nvSpPr>
            <p:cNvPr id="43059" name="Oval 14"/>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3060" name="Rectangle 15"/>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3061" name="Line 16"/>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62" name="Rectangle 17"/>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3063" name="Line 18"/>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3017" name="Group 19"/>
          <p:cNvGrpSpPr>
            <a:grpSpLocks/>
          </p:cNvGrpSpPr>
          <p:nvPr/>
        </p:nvGrpSpPr>
        <p:grpSpPr bwMode="auto">
          <a:xfrm>
            <a:off x="4572000" y="3886200"/>
            <a:ext cx="457200" cy="1524000"/>
            <a:chOff x="1632" y="1056"/>
            <a:chExt cx="288" cy="960"/>
          </a:xfrm>
        </p:grpSpPr>
        <p:sp>
          <p:nvSpPr>
            <p:cNvPr id="43054" name="Oval 20"/>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3055" name="Rectangle 21"/>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3056" name="Line 22"/>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57" name="Rectangle 23"/>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3058" name="Line 24"/>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3018" name="Group 25"/>
          <p:cNvGrpSpPr>
            <a:grpSpLocks/>
          </p:cNvGrpSpPr>
          <p:nvPr/>
        </p:nvGrpSpPr>
        <p:grpSpPr bwMode="auto">
          <a:xfrm>
            <a:off x="5181600" y="1752600"/>
            <a:ext cx="457200" cy="1524000"/>
            <a:chOff x="1632" y="1056"/>
            <a:chExt cx="288" cy="960"/>
          </a:xfrm>
        </p:grpSpPr>
        <p:sp>
          <p:nvSpPr>
            <p:cNvPr id="43049" name="Oval 26"/>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3050" name="Rectangle 27"/>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3051" name="Line 28"/>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52" name="Rectangle 29"/>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3053" name="Line 30"/>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3019" name="Rectangle 31"/>
          <p:cNvSpPr>
            <a:spLocks noChangeArrowheads="1"/>
          </p:cNvSpPr>
          <p:nvPr/>
        </p:nvSpPr>
        <p:spPr bwMode="auto">
          <a:xfrm>
            <a:off x="3200400" y="2819400"/>
            <a:ext cx="990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endParaRPr lang="ja-JP" altLang="ja-JP" sz="1200">
              <a:latin typeface="Times New Roman" panose="02020603050405020304" pitchFamily="18" charset="0"/>
              <a:ea typeface="ＭＳ Ｐゴシック" panose="020B0600070205080204" pitchFamily="50" charset="-128"/>
            </a:endParaRPr>
          </a:p>
        </p:txBody>
      </p:sp>
      <p:sp>
        <p:nvSpPr>
          <p:cNvPr id="43020" name="Line 32"/>
          <p:cNvSpPr>
            <a:spLocks noChangeShapeType="1"/>
          </p:cNvSpPr>
          <p:nvPr/>
        </p:nvSpPr>
        <p:spPr bwMode="auto">
          <a:xfrm>
            <a:off x="36576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21" name="Line 33"/>
          <p:cNvSpPr>
            <a:spLocks noChangeShapeType="1"/>
          </p:cNvSpPr>
          <p:nvPr/>
        </p:nvSpPr>
        <p:spPr bwMode="auto">
          <a:xfrm>
            <a:off x="38862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22" name="Line 34"/>
          <p:cNvSpPr>
            <a:spLocks noChangeShapeType="1"/>
          </p:cNvSpPr>
          <p:nvPr/>
        </p:nvSpPr>
        <p:spPr bwMode="auto">
          <a:xfrm>
            <a:off x="34290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23" name="Rectangle 35"/>
          <p:cNvSpPr>
            <a:spLocks noChangeArrowheads="1"/>
          </p:cNvSpPr>
          <p:nvPr/>
        </p:nvSpPr>
        <p:spPr bwMode="auto">
          <a:xfrm>
            <a:off x="4191000" y="2819400"/>
            <a:ext cx="228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76836" name="Text Box 36"/>
          <p:cNvSpPr txBox="1">
            <a:spLocks noChangeArrowheads="1"/>
          </p:cNvSpPr>
          <p:nvPr/>
        </p:nvSpPr>
        <p:spPr bwMode="auto">
          <a:xfrm>
            <a:off x="3132138" y="27813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Times New Roman" panose="02020603050405020304" pitchFamily="18" charset="0"/>
                <a:ea typeface="ＭＳ Ｐゴシック" panose="020B0600070205080204" pitchFamily="50" charset="-128"/>
              </a:rPr>
              <a:t>S</a:t>
            </a:r>
          </a:p>
        </p:txBody>
      </p:sp>
      <p:sp>
        <p:nvSpPr>
          <p:cNvPr id="76837" name="Text Box 37"/>
          <p:cNvSpPr txBox="1">
            <a:spLocks noChangeArrowheads="1"/>
          </p:cNvSpPr>
          <p:nvPr/>
        </p:nvSpPr>
        <p:spPr bwMode="auto">
          <a:xfrm>
            <a:off x="6011863" y="2492375"/>
            <a:ext cx="936625"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2000" b="1">
                <a:latin typeface="Times New Roman" panose="02020603050405020304" pitchFamily="18" charset="0"/>
                <a:ea typeface="ＭＳ Ｐゴシック" panose="020B0600070205080204" pitchFamily="50" charset="-128"/>
              </a:rPr>
              <a:t>x=0:D</a:t>
            </a:r>
          </a:p>
        </p:txBody>
      </p:sp>
      <p:sp>
        <p:nvSpPr>
          <p:cNvPr id="43026" name="Text Box 38"/>
          <p:cNvSpPr txBox="1">
            <a:spLocks noChangeArrowheads="1"/>
          </p:cNvSpPr>
          <p:nvPr/>
        </p:nvSpPr>
        <p:spPr bwMode="auto">
          <a:xfrm>
            <a:off x="4140200" y="2781300"/>
            <a:ext cx="339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b="1">
                <a:latin typeface="Arial" panose="020B0604020202020204" pitchFamily="34" charset="0"/>
                <a:ea typeface="ＭＳ Ｐゴシック" panose="020B0600070205080204" pitchFamily="50" charset="-128"/>
              </a:rPr>
              <a:t>１</a:t>
            </a:r>
          </a:p>
        </p:txBody>
      </p:sp>
      <p:sp>
        <p:nvSpPr>
          <p:cNvPr id="76839" name="Text Box 39"/>
          <p:cNvSpPr txBox="1">
            <a:spLocks noChangeArrowheads="1"/>
          </p:cNvSpPr>
          <p:nvPr/>
        </p:nvSpPr>
        <p:spPr bwMode="auto">
          <a:xfrm>
            <a:off x="3059113" y="2270125"/>
            <a:ext cx="792162"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Times New Roman" panose="02020603050405020304" pitchFamily="18" charset="0"/>
                <a:ea typeface="ＭＳ Ｐゴシック" panose="020B0600070205080204" pitchFamily="50" charset="-128"/>
              </a:rPr>
              <a:t>x=1:</a:t>
            </a:r>
            <a:r>
              <a:rPr lang="ja-JP" altLang="en-US" b="1">
                <a:latin typeface="Times New Roman" panose="02020603050405020304" pitchFamily="18" charset="0"/>
                <a:ea typeface="ＭＳ Ｐゴシック" panose="020B0600070205080204" pitchFamily="50" charset="-128"/>
              </a:rPr>
              <a:t>Ｓ</a:t>
            </a:r>
          </a:p>
        </p:txBody>
      </p:sp>
      <p:sp>
        <p:nvSpPr>
          <p:cNvPr id="76840" name="Text Box 40"/>
          <p:cNvSpPr txBox="1">
            <a:spLocks noChangeArrowheads="1"/>
          </p:cNvSpPr>
          <p:nvPr/>
        </p:nvSpPr>
        <p:spPr bwMode="auto">
          <a:xfrm>
            <a:off x="3851275" y="2781300"/>
            <a:ext cx="339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b="1">
                <a:latin typeface="Arial" panose="020B0604020202020204" pitchFamily="34" charset="0"/>
                <a:ea typeface="ＭＳ Ｐゴシック" panose="020B0600070205080204" pitchFamily="50" charset="-128"/>
              </a:rPr>
              <a:t>１</a:t>
            </a:r>
          </a:p>
        </p:txBody>
      </p:sp>
      <p:sp>
        <p:nvSpPr>
          <p:cNvPr id="76841" name="Text Box 41"/>
          <p:cNvSpPr txBox="1">
            <a:spLocks noChangeArrowheads="1"/>
          </p:cNvSpPr>
          <p:nvPr/>
        </p:nvSpPr>
        <p:spPr bwMode="auto">
          <a:xfrm>
            <a:off x="3584575" y="2781300"/>
            <a:ext cx="339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b="1">
                <a:latin typeface="Arial" panose="020B0604020202020204" pitchFamily="34" charset="0"/>
                <a:ea typeface="ＭＳ Ｐゴシック" panose="020B0600070205080204" pitchFamily="50" charset="-128"/>
              </a:rPr>
              <a:t>１</a:t>
            </a:r>
          </a:p>
        </p:txBody>
      </p:sp>
      <p:sp>
        <p:nvSpPr>
          <p:cNvPr id="76842" name="Text Box 42"/>
          <p:cNvSpPr txBox="1">
            <a:spLocks noChangeArrowheads="1"/>
          </p:cNvSpPr>
          <p:nvPr/>
        </p:nvSpPr>
        <p:spPr bwMode="auto">
          <a:xfrm>
            <a:off x="3368675" y="2781300"/>
            <a:ext cx="339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b="1">
                <a:latin typeface="Arial" panose="020B0604020202020204" pitchFamily="34" charset="0"/>
                <a:ea typeface="ＭＳ Ｐゴシック" panose="020B0600070205080204" pitchFamily="50" charset="-128"/>
              </a:rPr>
              <a:t>１</a:t>
            </a:r>
          </a:p>
        </p:txBody>
      </p:sp>
      <p:sp>
        <p:nvSpPr>
          <p:cNvPr id="76843" name="Text Box 43"/>
          <p:cNvSpPr txBox="1">
            <a:spLocks noChangeArrowheads="1"/>
          </p:cNvSpPr>
          <p:nvPr/>
        </p:nvSpPr>
        <p:spPr bwMode="auto">
          <a:xfrm>
            <a:off x="2843213" y="4575175"/>
            <a:ext cx="792162"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Times New Roman" panose="02020603050405020304" pitchFamily="18" charset="0"/>
                <a:ea typeface="ＭＳ Ｐゴシック" panose="020B0600070205080204" pitchFamily="50" charset="-128"/>
              </a:rPr>
              <a:t>x=1:</a:t>
            </a:r>
            <a:r>
              <a:rPr lang="ja-JP" altLang="en-US" b="1">
                <a:latin typeface="Times New Roman" panose="02020603050405020304" pitchFamily="18" charset="0"/>
                <a:ea typeface="ＭＳ Ｐゴシック" panose="020B0600070205080204" pitchFamily="50" charset="-128"/>
              </a:rPr>
              <a:t>Ｓ</a:t>
            </a:r>
          </a:p>
        </p:txBody>
      </p:sp>
      <p:sp>
        <p:nvSpPr>
          <p:cNvPr id="76844" name="Text Box 44"/>
          <p:cNvSpPr txBox="1">
            <a:spLocks noChangeArrowheads="1"/>
          </p:cNvSpPr>
          <p:nvPr/>
        </p:nvSpPr>
        <p:spPr bwMode="auto">
          <a:xfrm>
            <a:off x="5292725" y="4581525"/>
            <a:ext cx="792163"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Times New Roman" panose="02020603050405020304" pitchFamily="18" charset="0"/>
                <a:ea typeface="ＭＳ Ｐゴシック" panose="020B0600070205080204" pitchFamily="50" charset="-128"/>
              </a:rPr>
              <a:t>x=1:</a:t>
            </a:r>
            <a:r>
              <a:rPr lang="ja-JP" altLang="en-US" b="1">
                <a:latin typeface="Times New Roman" panose="02020603050405020304" pitchFamily="18" charset="0"/>
                <a:ea typeface="ＭＳ Ｐゴシック" panose="020B0600070205080204" pitchFamily="50" charset="-128"/>
              </a:rPr>
              <a:t>Ｓ</a:t>
            </a:r>
          </a:p>
        </p:txBody>
      </p:sp>
      <p:grpSp>
        <p:nvGrpSpPr>
          <p:cNvPr id="76860" name="Group 60"/>
          <p:cNvGrpSpPr>
            <a:grpSpLocks/>
          </p:cNvGrpSpPr>
          <p:nvPr/>
        </p:nvGrpSpPr>
        <p:grpSpPr bwMode="auto">
          <a:xfrm>
            <a:off x="6732588" y="1873250"/>
            <a:ext cx="1463675" cy="476250"/>
            <a:chOff x="4241" y="1180"/>
            <a:chExt cx="922" cy="300"/>
          </a:xfrm>
        </p:grpSpPr>
        <p:sp>
          <p:nvSpPr>
            <p:cNvPr id="43047" name="Line 55"/>
            <p:cNvSpPr>
              <a:spLocks noChangeShapeType="1"/>
            </p:cNvSpPr>
            <p:nvPr/>
          </p:nvSpPr>
          <p:spPr bwMode="auto">
            <a:xfrm>
              <a:off x="4241" y="1207"/>
              <a:ext cx="0" cy="273"/>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48" name="Text Box 56"/>
            <p:cNvSpPr txBox="1">
              <a:spLocks noChangeArrowheads="1"/>
            </p:cNvSpPr>
            <p:nvPr/>
          </p:nvSpPr>
          <p:spPr bwMode="auto">
            <a:xfrm>
              <a:off x="4319" y="1180"/>
              <a:ext cx="8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solidFill>
                    <a:srgbClr val="0066FF"/>
                  </a:solidFill>
                  <a:ea typeface="ＭＳ Ｐゴシック" panose="020B0600070205080204" pitchFamily="50" charset="-128"/>
                </a:rPr>
                <a:t>release x</a:t>
              </a:r>
            </a:p>
          </p:txBody>
        </p:sp>
      </p:grpSp>
      <p:grpSp>
        <p:nvGrpSpPr>
          <p:cNvPr id="76861" name="Group 61"/>
          <p:cNvGrpSpPr>
            <a:grpSpLocks/>
          </p:cNvGrpSpPr>
          <p:nvPr/>
        </p:nvGrpSpPr>
        <p:grpSpPr bwMode="auto">
          <a:xfrm>
            <a:off x="3203575" y="1800225"/>
            <a:ext cx="1800225" cy="476250"/>
            <a:chOff x="2018" y="1134"/>
            <a:chExt cx="1134" cy="300"/>
          </a:xfrm>
        </p:grpSpPr>
        <p:sp>
          <p:nvSpPr>
            <p:cNvPr id="43045" name="Line 57"/>
            <p:cNvSpPr>
              <a:spLocks noChangeShapeType="1"/>
            </p:cNvSpPr>
            <p:nvPr/>
          </p:nvSpPr>
          <p:spPr bwMode="auto">
            <a:xfrm flipH="1">
              <a:off x="2018" y="1434"/>
              <a:ext cx="1134"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46" name="Text Box 58"/>
            <p:cNvSpPr txBox="1">
              <a:spLocks noChangeArrowheads="1"/>
            </p:cNvSpPr>
            <p:nvPr/>
          </p:nvSpPr>
          <p:spPr bwMode="auto">
            <a:xfrm>
              <a:off x="2232" y="1134"/>
              <a:ext cx="8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Write req</a:t>
              </a:r>
            </a:p>
          </p:txBody>
        </p:sp>
      </p:grpSp>
      <p:sp>
        <p:nvSpPr>
          <p:cNvPr id="76859" name="Text Box 59"/>
          <p:cNvSpPr txBox="1">
            <a:spLocks noChangeArrowheads="1"/>
          </p:cNvSpPr>
          <p:nvPr/>
        </p:nvSpPr>
        <p:spPr bwMode="auto">
          <a:xfrm>
            <a:off x="5940425" y="2744788"/>
            <a:ext cx="1512888"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2000" b="1">
                <a:latin typeface="Times New Roman" panose="02020603050405020304" pitchFamily="18" charset="0"/>
                <a:ea typeface="ＭＳ Ｐゴシック" panose="020B0600070205080204" pitchFamily="50" charset="-128"/>
              </a:rPr>
              <a:t>x=0→</a:t>
            </a:r>
            <a:r>
              <a:rPr lang="ja-JP" altLang="en-US" sz="2000" b="1">
                <a:latin typeface="Times New Roman" panose="02020603050405020304" pitchFamily="18" charset="0"/>
                <a:ea typeface="ＭＳ Ｐゴシック" panose="020B0600070205080204" pitchFamily="50" charset="-128"/>
              </a:rPr>
              <a:t>１</a:t>
            </a:r>
            <a:r>
              <a:rPr lang="en-US" altLang="ja-JP" sz="2000" b="1">
                <a:latin typeface="Times New Roman" panose="02020603050405020304" pitchFamily="18" charset="0"/>
                <a:ea typeface="ＭＳ Ｐゴシック" panose="020B0600070205080204" pitchFamily="50" charset="-128"/>
              </a:rPr>
              <a:t>:</a:t>
            </a:r>
            <a:r>
              <a:rPr lang="ja-JP" altLang="en-US" sz="2000" b="1">
                <a:latin typeface="Times New Roman" panose="02020603050405020304" pitchFamily="18" charset="0"/>
                <a:ea typeface="ＭＳ Ｐゴシック" panose="020B0600070205080204" pitchFamily="50" charset="-128"/>
              </a:rPr>
              <a:t>Ｓ</a:t>
            </a:r>
          </a:p>
        </p:txBody>
      </p:sp>
      <p:sp>
        <p:nvSpPr>
          <p:cNvPr id="43036" name="Text Box 62"/>
          <p:cNvSpPr txBox="1">
            <a:spLocks noChangeArrowheads="1"/>
          </p:cNvSpPr>
          <p:nvPr/>
        </p:nvSpPr>
        <p:spPr bwMode="auto">
          <a:xfrm>
            <a:off x="4119563" y="2354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ja-JP">
              <a:ea typeface="ＭＳ Ｐゴシック" panose="020B0600070205080204" pitchFamily="50" charset="-128"/>
            </a:endParaRPr>
          </a:p>
        </p:txBody>
      </p:sp>
      <p:sp>
        <p:nvSpPr>
          <p:cNvPr id="76863" name="Text Box 63"/>
          <p:cNvSpPr txBox="1">
            <a:spLocks noChangeArrowheads="1"/>
          </p:cNvSpPr>
          <p:nvPr/>
        </p:nvSpPr>
        <p:spPr bwMode="auto">
          <a:xfrm>
            <a:off x="3059113" y="2486025"/>
            <a:ext cx="792162"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Times New Roman" panose="02020603050405020304" pitchFamily="18" charset="0"/>
                <a:ea typeface="ＭＳ Ｐゴシック" panose="020B0600070205080204" pitchFamily="50" charset="-128"/>
              </a:rPr>
              <a:t>I</a:t>
            </a:r>
          </a:p>
        </p:txBody>
      </p:sp>
      <p:sp>
        <p:nvSpPr>
          <p:cNvPr id="76864" name="Text Box 64"/>
          <p:cNvSpPr txBox="1">
            <a:spLocks noChangeArrowheads="1"/>
          </p:cNvSpPr>
          <p:nvPr/>
        </p:nvSpPr>
        <p:spPr bwMode="auto">
          <a:xfrm>
            <a:off x="2843213" y="4791075"/>
            <a:ext cx="792162"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Times New Roman" panose="02020603050405020304" pitchFamily="18" charset="0"/>
                <a:ea typeface="ＭＳ Ｐゴシック" panose="020B0600070205080204" pitchFamily="50" charset="-128"/>
              </a:rPr>
              <a:t>I</a:t>
            </a:r>
          </a:p>
        </p:txBody>
      </p:sp>
      <p:sp>
        <p:nvSpPr>
          <p:cNvPr id="76865" name="Text Box 65"/>
          <p:cNvSpPr txBox="1">
            <a:spLocks noChangeArrowheads="1"/>
          </p:cNvSpPr>
          <p:nvPr/>
        </p:nvSpPr>
        <p:spPr bwMode="auto">
          <a:xfrm>
            <a:off x="5435600" y="4868863"/>
            <a:ext cx="792163"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Times New Roman" panose="02020603050405020304" pitchFamily="18" charset="0"/>
                <a:ea typeface="ＭＳ Ｐゴシック" panose="020B0600070205080204" pitchFamily="50" charset="-128"/>
              </a:rPr>
              <a:t>I</a:t>
            </a:r>
          </a:p>
        </p:txBody>
      </p:sp>
      <p:grpSp>
        <p:nvGrpSpPr>
          <p:cNvPr id="76869" name="Group 69"/>
          <p:cNvGrpSpPr>
            <a:grpSpLocks/>
          </p:cNvGrpSpPr>
          <p:nvPr/>
        </p:nvGrpSpPr>
        <p:grpSpPr bwMode="auto">
          <a:xfrm>
            <a:off x="1042988" y="3284538"/>
            <a:ext cx="3168650" cy="504825"/>
            <a:chOff x="657" y="2069"/>
            <a:chExt cx="1996" cy="318"/>
          </a:xfrm>
        </p:grpSpPr>
        <p:sp>
          <p:nvSpPr>
            <p:cNvPr id="43042" name="Line 66"/>
            <p:cNvSpPr>
              <a:spLocks noChangeShapeType="1"/>
            </p:cNvSpPr>
            <p:nvPr/>
          </p:nvSpPr>
          <p:spPr bwMode="auto">
            <a:xfrm>
              <a:off x="1701" y="2115"/>
              <a:ext cx="0" cy="27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43" name="Line 67"/>
            <p:cNvSpPr>
              <a:spLocks noChangeShapeType="1"/>
            </p:cNvSpPr>
            <p:nvPr/>
          </p:nvSpPr>
          <p:spPr bwMode="auto">
            <a:xfrm>
              <a:off x="2018" y="2069"/>
              <a:ext cx="635" cy="27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44" name="Text Box 68"/>
            <p:cNvSpPr txBox="1">
              <a:spLocks noChangeArrowheads="1"/>
            </p:cNvSpPr>
            <p:nvPr/>
          </p:nvSpPr>
          <p:spPr bwMode="auto">
            <a:xfrm>
              <a:off x="657" y="2132"/>
              <a:ext cx="10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Invalidation</a:t>
              </a:r>
            </a:p>
          </p:txBody>
        </p:sp>
      </p:grpSp>
      <p:sp>
        <p:nvSpPr>
          <p:cNvPr id="76870" name="Text Box 70"/>
          <p:cNvSpPr txBox="1">
            <a:spLocks noChangeArrowheads="1"/>
          </p:cNvSpPr>
          <p:nvPr/>
        </p:nvSpPr>
        <p:spPr bwMode="auto">
          <a:xfrm>
            <a:off x="3144334" y="3040101"/>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Times New Roman" panose="02020603050405020304" pitchFamily="18" charset="0"/>
                <a:ea typeface="ＭＳ Ｐゴシック" panose="020B0600070205080204" pitchFamily="50" charset="-128"/>
              </a:rPr>
              <a:t>D</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686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76859"/>
                                        </p:tgtEl>
                                        <p:attrNameLst>
                                          <p:attrName>style.visibility</p:attrName>
                                        </p:attrNameLst>
                                      </p:cBhvr>
                                      <p:to>
                                        <p:strVal val="hidden"/>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686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686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76839"/>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76863"/>
                                        </p:tgtEl>
                                        <p:attrNameLst>
                                          <p:attrName>style.visibility</p:attrName>
                                        </p:attrNameLst>
                                      </p:cBhvr>
                                      <p:to>
                                        <p:strVal val="visible"/>
                                      </p:to>
                                    </p:set>
                                  </p:childTnLst>
                                </p:cTn>
                              </p:par>
                              <p:par>
                                <p:cTn id="25" presetID="1" presetClass="exit" presetSubtype="0" fill="hold" grpId="0" nodeType="withEffect">
                                  <p:stCondLst>
                                    <p:cond delay="0"/>
                                  </p:stCondLst>
                                  <p:childTnLst>
                                    <p:set>
                                      <p:cBhvr>
                                        <p:cTn id="26" dur="1" fill="hold">
                                          <p:stCondLst>
                                            <p:cond delay="0"/>
                                          </p:stCondLst>
                                        </p:cTn>
                                        <p:tgtEl>
                                          <p:spTgt spid="76843"/>
                                        </p:tgtEl>
                                        <p:attrNameLst>
                                          <p:attrName>style.visibility</p:attrName>
                                        </p:attrNameLst>
                                      </p:cBhvr>
                                      <p:to>
                                        <p:strVal val="hidden"/>
                                      </p:to>
                                    </p:set>
                                  </p:childTnLst>
                                </p:cTn>
                              </p:par>
                              <p:par>
                                <p:cTn id="27" presetID="1" presetClass="exit" presetSubtype="0" fill="hold" grpId="0" nodeType="withEffect">
                                  <p:stCondLst>
                                    <p:cond delay="0"/>
                                  </p:stCondLst>
                                  <p:childTnLst>
                                    <p:set>
                                      <p:cBhvr>
                                        <p:cTn id="28" dur="1" fill="hold">
                                          <p:stCondLst>
                                            <p:cond delay="0"/>
                                          </p:stCondLst>
                                        </p:cTn>
                                        <p:tgtEl>
                                          <p:spTgt spid="76844"/>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7686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6865"/>
                                        </p:tgtEl>
                                        <p:attrNameLst>
                                          <p:attrName>style.visibility</p:attrName>
                                        </p:attrNameLst>
                                      </p:cBhvr>
                                      <p:to>
                                        <p:strVal val="visible"/>
                                      </p:to>
                                    </p:set>
                                  </p:childTnLst>
                                </p:cTn>
                              </p:par>
                              <p:par>
                                <p:cTn id="33" presetID="1" presetClass="exit" presetSubtype="0" fill="hold" grpId="0" nodeType="withEffect">
                                  <p:stCondLst>
                                    <p:cond delay="0"/>
                                  </p:stCondLst>
                                  <p:childTnLst>
                                    <p:set>
                                      <p:cBhvr>
                                        <p:cTn id="34" dur="1" fill="hold">
                                          <p:stCondLst>
                                            <p:cond delay="0"/>
                                          </p:stCondLst>
                                        </p:cTn>
                                        <p:tgtEl>
                                          <p:spTgt spid="76836"/>
                                        </p:tgtEl>
                                        <p:attrNameLst>
                                          <p:attrName>style.visibility</p:attrName>
                                        </p:attrNameLst>
                                      </p:cBhvr>
                                      <p:to>
                                        <p:strVal val="hidden"/>
                                      </p:to>
                                    </p:set>
                                  </p:childTnLst>
                                </p:cTn>
                              </p:par>
                              <p:par>
                                <p:cTn id="35" presetID="1" presetClass="exit" presetSubtype="0" fill="hold" grpId="0" nodeType="withEffect">
                                  <p:stCondLst>
                                    <p:cond delay="0"/>
                                  </p:stCondLst>
                                  <p:childTnLst>
                                    <p:set>
                                      <p:cBhvr>
                                        <p:cTn id="36" dur="1" fill="hold">
                                          <p:stCondLst>
                                            <p:cond delay="0"/>
                                          </p:stCondLst>
                                        </p:cTn>
                                        <p:tgtEl>
                                          <p:spTgt spid="76842"/>
                                        </p:tgtEl>
                                        <p:attrNameLst>
                                          <p:attrName>style.visibility</p:attrName>
                                        </p:attrNameLst>
                                      </p:cBhvr>
                                      <p:to>
                                        <p:strVal val="hidden"/>
                                      </p:to>
                                    </p:set>
                                  </p:childTnLst>
                                </p:cTn>
                              </p:par>
                              <p:par>
                                <p:cTn id="37" presetID="1" presetClass="exit" presetSubtype="0" fill="hold" grpId="0" nodeType="withEffect">
                                  <p:stCondLst>
                                    <p:cond delay="0"/>
                                  </p:stCondLst>
                                  <p:childTnLst>
                                    <p:set>
                                      <p:cBhvr>
                                        <p:cTn id="38" dur="1" fill="hold">
                                          <p:stCondLst>
                                            <p:cond delay="0"/>
                                          </p:stCondLst>
                                        </p:cTn>
                                        <p:tgtEl>
                                          <p:spTgt spid="76840"/>
                                        </p:tgtEl>
                                        <p:attrNameLst>
                                          <p:attrName>style.visibility</p:attrName>
                                        </p:attrNameLst>
                                      </p:cBhvr>
                                      <p:to>
                                        <p:strVal val="hidden"/>
                                      </p:to>
                                    </p:set>
                                  </p:childTnLst>
                                </p:cTn>
                              </p:par>
                              <p:par>
                                <p:cTn id="39" presetID="1" presetClass="entr" presetSubtype="0" fill="hold" grpId="0" nodeType="withEffect">
                                  <p:stCondLst>
                                    <p:cond delay="0"/>
                                  </p:stCondLst>
                                  <p:childTnLst>
                                    <p:set>
                                      <p:cBhvr>
                                        <p:cTn id="40" dur="1" fill="hold">
                                          <p:stCondLst>
                                            <p:cond delay="0"/>
                                          </p:stCondLst>
                                        </p:cTn>
                                        <p:tgtEl>
                                          <p:spTgt spid="76870"/>
                                        </p:tgtEl>
                                        <p:attrNameLst>
                                          <p:attrName>style.visibility</p:attrName>
                                        </p:attrNameLst>
                                      </p:cBhvr>
                                      <p:to>
                                        <p:strVal val="visible"/>
                                      </p:to>
                                    </p:set>
                                  </p:childTnLst>
                                </p:cTn>
                              </p:par>
                              <p:par>
                                <p:cTn id="41" presetID="1" presetClass="exit" presetSubtype="0" fill="hold" grpId="0" nodeType="withEffect">
                                  <p:stCondLst>
                                    <p:cond delay="0"/>
                                  </p:stCondLst>
                                  <p:childTnLst>
                                    <p:set>
                                      <p:cBhvr>
                                        <p:cTn id="42" dur="1" fill="hold">
                                          <p:stCondLst>
                                            <p:cond delay="0"/>
                                          </p:stCondLst>
                                        </p:cTn>
                                        <p:tgtEl>
                                          <p:spTgt spid="76841"/>
                                        </p:tgtEl>
                                        <p:attrNameLst>
                                          <p:attrName>style.visibility</p:attrName>
                                        </p:attrNameLst>
                                      </p:cBhvr>
                                      <p:to>
                                        <p:strVal val="hidden"/>
                                      </p:to>
                                    </p:set>
                                  </p:childTnLst>
                                </p:cTn>
                              </p:par>
                              <p:par>
                                <p:cTn id="43" presetID="1" presetClass="entr" presetSubtype="0" fill="hold" grpId="0" nodeType="withEffect">
                                  <p:stCondLst>
                                    <p:cond delay="0"/>
                                  </p:stCondLst>
                                  <p:childTnLst>
                                    <p:set>
                                      <p:cBhvr>
                                        <p:cTn id="44" dur="1" fill="hold">
                                          <p:stCondLst>
                                            <p:cond delay="0"/>
                                          </p:stCondLst>
                                        </p:cTn>
                                        <p:tgtEl>
                                          <p:spTgt spid="768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36" grpId="0"/>
      <p:bldP spid="76837" grpId="0"/>
      <p:bldP spid="76839" grpId="0"/>
      <p:bldP spid="76840" grpId="0"/>
      <p:bldP spid="76841" grpId="0"/>
      <p:bldP spid="76842" grpId="0"/>
      <p:bldP spid="76843" grpId="0"/>
      <p:bldP spid="76844" grpId="0"/>
      <p:bldP spid="76859" grpId="0"/>
      <p:bldP spid="76863" grpId="0"/>
      <p:bldP spid="76864" grpId="0"/>
      <p:bldP spid="76865" grpId="0"/>
      <p:bldP spid="7687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txBox="1">
            <a:spLocks noGrp="1"/>
          </p:cNvSpPr>
          <p:nvPr/>
        </p:nvSpPr>
        <p:spPr bwMode="auto">
          <a:xfrm>
            <a:off x="1042988" y="6381750"/>
            <a:ext cx="7272337" cy="358775"/>
          </a:xfrm>
          <a:prstGeom prst="rect">
            <a:avLst/>
          </a:prstGeom>
          <a:noFill/>
          <a:ln>
            <a:miter lim="800000"/>
            <a:headEnd/>
            <a:tailEnd/>
          </a:ln>
        </p:spPr>
        <p:txBody>
          <a:bodyPr anchor="b"/>
          <a:lstStyle/>
          <a:p>
            <a:pPr algn="ctr" eaLnBrk="1" hangingPunct="1">
              <a:defRPr/>
            </a:pPr>
            <a:r>
              <a:rPr kumimoji="0" lang="en-US" sz="1200" b="1" dirty="0">
                <a:latin typeface="+mn-lt"/>
                <a:ea typeface="+mn-ea"/>
              </a:rPr>
              <a:t>Copyright © 2012, Elsevier Inc. All rights reserved.</a:t>
            </a:r>
            <a:endParaRPr kumimoji="0" lang="en-AU" sz="1200" b="1" dirty="0">
              <a:latin typeface="+mn-lt"/>
              <a:ea typeface="+mn-ea"/>
            </a:endParaRPr>
          </a:p>
        </p:txBody>
      </p:sp>
      <p:sp>
        <p:nvSpPr>
          <p:cNvPr id="8195" name="Rectangle 2"/>
          <p:cNvSpPr>
            <a:spLocks noGrp="1" noChangeArrowheads="1"/>
          </p:cNvSpPr>
          <p:nvPr>
            <p:ph type="title" idx="4294967295"/>
          </p:nvPr>
        </p:nvSpPr>
        <p:spPr>
          <a:xfrm>
            <a:off x="0" y="685800"/>
            <a:ext cx="8229600" cy="731838"/>
          </a:xfrm>
        </p:spPr>
        <p:txBody>
          <a:bodyPr anchor="b">
            <a:spAutoFit/>
          </a:bodyPr>
          <a:lstStyle/>
          <a:p>
            <a:pPr eaLnBrk="1" hangingPunct="1"/>
            <a:r>
              <a:rPr lang="en-US" altLang="ja-JP"/>
              <a:t>NUMA with Multicore processors</a:t>
            </a:r>
            <a:endParaRPr lang="en-AU" altLang="ja-JP"/>
          </a:p>
        </p:txBody>
      </p:sp>
      <p:sp>
        <p:nvSpPr>
          <p:cNvPr id="8196" name="Text Box 5"/>
          <p:cNvSpPr txBox="1">
            <a:spLocks noChangeArrowheads="1"/>
          </p:cNvSpPr>
          <p:nvPr/>
        </p:nvSpPr>
        <p:spPr bwMode="auto">
          <a:xfrm rot="5400000">
            <a:off x="8265319" y="507206"/>
            <a:ext cx="1390650" cy="369888"/>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r>
              <a:rPr kumimoji="0" lang="en-US" altLang="ja-JP">
                <a:solidFill>
                  <a:srgbClr val="0066FF"/>
                </a:solidFill>
                <a:latin typeface="Arial" panose="020B0604020202020204" pitchFamily="34" charset="0"/>
                <a:ea typeface="ＭＳ Ｐゴシック" panose="020B0600070205080204" pitchFamily="50" charset="-128"/>
              </a:rPr>
              <a:t>Introduction</a:t>
            </a:r>
          </a:p>
        </p:txBody>
      </p:sp>
      <p:pic>
        <p:nvPicPr>
          <p:cNvPr id="819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0113" y="1773238"/>
            <a:ext cx="8243887" cy="391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27038" y="188913"/>
            <a:ext cx="8321675" cy="1328737"/>
          </a:xfrm>
        </p:spPr>
        <p:txBody>
          <a:bodyPr/>
          <a:lstStyle/>
          <a:p>
            <a:pPr eaLnBrk="1" hangingPunct="1"/>
            <a:r>
              <a:rPr lang="en-US" altLang="ja-JP" sz="3200"/>
              <a:t>Traffic congestion caused by Test and Test&amp;Set(x) (Waiting nodes issue the request)</a:t>
            </a:r>
          </a:p>
        </p:txBody>
      </p:sp>
      <p:sp>
        <p:nvSpPr>
          <p:cNvPr id="44035" name="Text Box 3"/>
          <p:cNvSpPr txBox="1">
            <a:spLocks noChangeArrowheads="1"/>
          </p:cNvSpPr>
          <p:nvPr/>
        </p:nvSpPr>
        <p:spPr bwMode="auto">
          <a:xfrm>
            <a:off x="1524000" y="4648200"/>
            <a:ext cx="1031875"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１</a:t>
            </a:r>
          </a:p>
        </p:txBody>
      </p:sp>
      <p:sp>
        <p:nvSpPr>
          <p:cNvPr id="44036" name="Text Box 4"/>
          <p:cNvSpPr txBox="1">
            <a:spLocks noChangeArrowheads="1"/>
          </p:cNvSpPr>
          <p:nvPr/>
        </p:nvSpPr>
        <p:spPr bwMode="auto">
          <a:xfrm>
            <a:off x="3924300" y="3644900"/>
            <a:ext cx="78581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a:t>
            </a:r>
            <a:r>
              <a:rPr lang="en-US" altLang="ja-JP" sz="1400" b="1">
                <a:latin typeface="Times New Roman" panose="02020603050405020304" pitchFamily="18" charset="0"/>
                <a:ea typeface="ＭＳ Ｐゴシック" panose="020B0600070205080204" pitchFamily="50" charset="-128"/>
              </a:rPr>
              <a:t>2</a:t>
            </a:r>
          </a:p>
        </p:txBody>
      </p:sp>
      <p:sp>
        <p:nvSpPr>
          <p:cNvPr id="44037" name="Text Box 5"/>
          <p:cNvSpPr txBox="1">
            <a:spLocks noChangeArrowheads="1"/>
          </p:cNvSpPr>
          <p:nvPr/>
        </p:nvSpPr>
        <p:spPr bwMode="auto">
          <a:xfrm>
            <a:off x="5562600" y="2286000"/>
            <a:ext cx="109696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３</a:t>
            </a:r>
          </a:p>
        </p:txBody>
      </p:sp>
      <p:sp>
        <p:nvSpPr>
          <p:cNvPr id="44038" name="Text Box 6"/>
          <p:cNvSpPr txBox="1">
            <a:spLocks noChangeArrowheads="1"/>
          </p:cNvSpPr>
          <p:nvPr/>
        </p:nvSpPr>
        <p:spPr bwMode="auto">
          <a:xfrm>
            <a:off x="1905000" y="2184400"/>
            <a:ext cx="81915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０</a:t>
            </a:r>
          </a:p>
        </p:txBody>
      </p:sp>
      <p:grpSp>
        <p:nvGrpSpPr>
          <p:cNvPr id="44039" name="Group 7"/>
          <p:cNvGrpSpPr>
            <a:grpSpLocks/>
          </p:cNvGrpSpPr>
          <p:nvPr/>
        </p:nvGrpSpPr>
        <p:grpSpPr bwMode="auto">
          <a:xfrm>
            <a:off x="2590800" y="1676400"/>
            <a:ext cx="457200" cy="1524000"/>
            <a:chOff x="1632" y="1056"/>
            <a:chExt cx="288" cy="960"/>
          </a:xfrm>
        </p:grpSpPr>
        <p:sp>
          <p:nvSpPr>
            <p:cNvPr id="44082" name="Oval 8"/>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4083" name="Rectangle 9"/>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4084" name="Line 10"/>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4085" name="Rectangle 11"/>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4086" name="Line 12"/>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4040" name="Group 13"/>
          <p:cNvGrpSpPr>
            <a:grpSpLocks/>
          </p:cNvGrpSpPr>
          <p:nvPr/>
        </p:nvGrpSpPr>
        <p:grpSpPr bwMode="auto">
          <a:xfrm>
            <a:off x="2362200" y="3962400"/>
            <a:ext cx="457200" cy="1524000"/>
            <a:chOff x="1632" y="1056"/>
            <a:chExt cx="288" cy="960"/>
          </a:xfrm>
        </p:grpSpPr>
        <p:sp>
          <p:nvSpPr>
            <p:cNvPr id="44077" name="Oval 14"/>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4078" name="Rectangle 15"/>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4079" name="Line 16"/>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4080" name="Rectangle 17"/>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4081" name="Line 18"/>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4041" name="Group 19"/>
          <p:cNvGrpSpPr>
            <a:grpSpLocks/>
          </p:cNvGrpSpPr>
          <p:nvPr/>
        </p:nvGrpSpPr>
        <p:grpSpPr bwMode="auto">
          <a:xfrm>
            <a:off x="4572000" y="3886200"/>
            <a:ext cx="457200" cy="1524000"/>
            <a:chOff x="1632" y="1056"/>
            <a:chExt cx="288" cy="960"/>
          </a:xfrm>
        </p:grpSpPr>
        <p:sp>
          <p:nvSpPr>
            <p:cNvPr id="44072" name="Oval 20"/>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4073" name="Rectangle 21"/>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4074" name="Line 22"/>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4075" name="Rectangle 23"/>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4076" name="Line 24"/>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4042" name="Group 25"/>
          <p:cNvGrpSpPr>
            <a:grpSpLocks/>
          </p:cNvGrpSpPr>
          <p:nvPr/>
        </p:nvGrpSpPr>
        <p:grpSpPr bwMode="auto">
          <a:xfrm>
            <a:off x="5181600" y="1752600"/>
            <a:ext cx="457200" cy="1524000"/>
            <a:chOff x="1632" y="1056"/>
            <a:chExt cx="288" cy="960"/>
          </a:xfrm>
        </p:grpSpPr>
        <p:sp>
          <p:nvSpPr>
            <p:cNvPr id="44067" name="Oval 26"/>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4068" name="Rectangle 27"/>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4069" name="Line 28"/>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4070" name="Rectangle 29"/>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4071" name="Line 30"/>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4043" name="Rectangle 31"/>
          <p:cNvSpPr>
            <a:spLocks noChangeArrowheads="1"/>
          </p:cNvSpPr>
          <p:nvPr/>
        </p:nvSpPr>
        <p:spPr bwMode="auto">
          <a:xfrm>
            <a:off x="3200400" y="2819400"/>
            <a:ext cx="990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endParaRPr lang="ja-JP" altLang="ja-JP" sz="1200">
              <a:latin typeface="Times New Roman" panose="02020603050405020304" pitchFamily="18" charset="0"/>
              <a:ea typeface="ＭＳ Ｐゴシック" panose="020B0600070205080204" pitchFamily="50" charset="-128"/>
            </a:endParaRPr>
          </a:p>
        </p:txBody>
      </p:sp>
      <p:sp>
        <p:nvSpPr>
          <p:cNvPr id="44044" name="Line 32"/>
          <p:cNvSpPr>
            <a:spLocks noChangeShapeType="1"/>
          </p:cNvSpPr>
          <p:nvPr/>
        </p:nvSpPr>
        <p:spPr bwMode="auto">
          <a:xfrm>
            <a:off x="36576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4045" name="Line 33"/>
          <p:cNvSpPr>
            <a:spLocks noChangeShapeType="1"/>
          </p:cNvSpPr>
          <p:nvPr/>
        </p:nvSpPr>
        <p:spPr bwMode="auto">
          <a:xfrm>
            <a:off x="38862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4046" name="Line 34"/>
          <p:cNvSpPr>
            <a:spLocks noChangeShapeType="1"/>
          </p:cNvSpPr>
          <p:nvPr/>
        </p:nvSpPr>
        <p:spPr bwMode="auto">
          <a:xfrm>
            <a:off x="34290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4047" name="Rectangle 35"/>
          <p:cNvSpPr>
            <a:spLocks noChangeArrowheads="1"/>
          </p:cNvSpPr>
          <p:nvPr/>
        </p:nvSpPr>
        <p:spPr bwMode="auto">
          <a:xfrm>
            <a:off x="4191000" y="2819400"/>
            <a:ext cx="228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4048" name="Text Box 36"/>
          <p:cNvSpPr txBox="1">
            <a:spLocks noChangeArrowheads="1"/>
          </p:cNvSpPr>
          <p:nvPr/>
        </p:nvSpPr>
        <p:spPr bwMode="auto">
          <a:xfrm>
            <a:off x="313213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Times New Roman" panose="02020603050405020304" pitchFamily="18" charset="0"/>
                <a:ea typeface="ＭＳ Ｐゴシック" panose="020B0600070205080204" pitchFamily="50" charset="-128"/>
              </a:rPr>
              <a:t>D</a:t>
            </a:r>
          </a:p>
        </p:txBody>
      </p:sp>
      <p:sp>
        <p:nvSpPr>
          <p:cNvPr id="44049" name="Text Box 37"/>
          <p:cNvSpPr txBox="1">
            <a:spLocks noChangeArrowheads="1"/>
          </p:cNvSpPr>
          <p:nvPr/>
        </p:nvSpPr>
        <p:spPr bwMode="auto">
          <a:xfrm>
            <a:off x="6011863" y="2492375"/>
            <a:ext cx="1512887"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2000" b="1">
                <a:latin typeface="Times New Roman" panose="02020603050405020304" pitchFamily="18" charset="0"/>
                <a:ea typeface="ＭＳ Ｐゴシック" panose="020B0600070205080204" pitchFamily="50" charset="-128"/>
              </a:rPr>
              <a:t>x=0:D</a:t>
            </a:r>
          </a:p>
        </p:txBody>
      </p:sp>
      <p:sp>
        <p:nvSpPr>
          <p:cNvPr id="44050" name="Text Box 38"/>
          <p:cNvSpPr txBox="1">
            <a:spLocks noChangeArrowheads="1"/>
          </p:cNvSpPr>
          <p:nvPr/>
        </p:nvSpPr>
        <p:spPr bwMode="auto">
          <a:xfrm>
            <a:off x="4140200" y="2781300"/>
            <a:ext cx="339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b="1">
                <a:latin typeface="Arial" panose="020B0604020202020204" pitchFamily="34" charset="0"/>
                <a:ea typeface="ＭＳ Ｐゴシック" panose="020B0600070205080204" pitchFamily="50" charset="-128"/>
              </a:rPr>
              <a:t>１</a:t>
            </a:r>
          </a:p>
        </p:txBody>
      </p:sp>
      <p:sp>
        <p:nvSpPr>
          <p:cNvPr id="44051" name="Text Box 39"/>
          <p:cNvSpPr txBox="1">
            <a:spLocks noChangeArrowheads="1"/>
          </p:cNvSpPr>
          <p:nvPr/>
        </p:nvSpPr>
        <p:spPr bwMode="auto">
          <a:xfrm>
            <a:off x="3059113" y="2270125"/>
            <a:ext cx="792162"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Times New Roman" panose="02020603050405020304" pitchFamily="18" charset="0"/>
                <a:ea typeface="ＭＳ Ｐゴシック" panose="020B0600070205080204" pitchFamily="50" charset="-128"/>
              </a:rPr>
              <a:t>x=1:</a:t>
            </a:r>
            <a:r>
              <a:rPr lang="ja-JP" altLang="en-US" b="1">
                <a:latin typeface="Times New Roman" panose="02020603050405020304" pitchFamily="18" charset="0"/>
                <a:ea typeface="ＭＳ Ｐゴシック" panose="020B0600070205080204" pitchFamily="50" charset="-128"/>
              </a:rPr>
              <a:t>Ｓ</a:t>
            </a:r>
          </a:p>
        </p:txBody>
      </p:sp>
      <p:sp>
        <p:nvSpPr>
          <p:cNvPr id="44052" name="Text Box 43"/>
          <p:cNvSpPr txBox="1">
            <a:spLocks noChangeArrowheads="1"/>
          </p:cNvSpPr>
          <p:nvPr/>
        </p:nvSpPr>
        <p:spPr bwMode="auto">
          <a:xfrm>
            <a:off x="2843213" y="4575175"/>
            <a:ext cx="792162"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Times New Roman" panose="02020603050405020304" pitchFamily="18" charset="0"/>
                <a:ea typeface="ＭＳ Ｐゴシック" panose="020B0600070205080204" pitchFamily="50" charset="-128"/>
              </a:rPr>
              <a:t>x=1:</a:t>
            </a:r>
            <a:r>
              <a:rPr lang="ja-JP" altLang="en-US" b="1">
                <a:latin typeface="Times New Roman" panose="02020603050405020304" pitchFamily="18" charset="0"/>
                <a:ea typeface="ＭＳ Ｐゴシック" panose="020B0600070205080204" pitchFamily="50" charset="-128"/>
              </a:rPr>
              <a:t>Ｓ</a:t>
            </a:r>
          </a:p>
        </p:txBody>
      </p:sp>
      <p:sp>
        <p:nvSpPr>
          <p:cNvPr id="44053" name="Text Box 44"/>
          <p:cNvSpPr txBox="1">
            <a:spLocks noChangeArrowheads="1"/>
          </p:cNvSpPr>
          <p:nvPr/>
        </p:nvSpPr>
        <p:spPr bwMode="auto">
          <a:xfrm>
            <a:off x="5292725" y="4581525"/>
            <a:ext cx="792163"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Times New Roman" panose="02020603050405020304" pitchFamily="18" charset="0"/>
                <a:ea typeface="ＭＳ Ｐゴシック" panose="020B0600070205080204" pitchFamily="50" charset="-128"/>
              </a:rPr>
              <a:t>x=1:</a:t>
            </a:r>
            <a:r>
              <a:rPr lang="ja-JP" altLang="en-US" b="1">
                <a:latin typeface="Times New Roman" panose="02020603050405020304" pitchFamily="18" charset="0"/>
                <a:ea typeface="ＭＳ Ｐゴシック" panose="020B0600070205080204" pitchFamily="50" charset="-128"/>
              </a:rPr>
              <a:t>Ｓ</a:t>
            </a:r>
          </a:p>
        </p:txBody>
      </p:sp>
      <p:grpSp>
        <p:nvGrpSpPr>
          <p:cNvPr id="77870" name="Group 46"/>
          <p:cNvGrpSpPr>
            <a:grpSpLocks/>
          </p:cNvGrpSpPr>
          <p:nvPr/>
        </p:nvGrpSpPr>
        <p:grpSpPr bwMode="auto">
          <a:xfrm>
            <a:off x="5219716" y="4076700"/>
            <a:ext cx="1863731" cy="685800"/>
            <a:chOff x="3288" y="2976"/>
            <a:chExt cx="1174" cy="432"/>
          </a:xfrm>
        </p:grpSpPr>
        <p:sp>
          <p:nvSpPr>
            <p:cNvPr id="44065" name="Line 47"/>
            <p:cNvSpPr>
              <a:spLocks noChangeShapeType="1"/>
            </p:cNvSpPr>
            <p:nvPr/>
          </p:nvSpPr>
          <p:spPr bwMode="auto">
            <a:xfrm>
              <a:off x="3288" y="2976"/>
              <a:ext cx="0" cy="227"/>
            </a:xfrm>
            <a:prstGeom prst="line">
              <a:avLst/>
            </a:prstGeom>
            <a:noFill/>
            <a:ln w="28575">
              <a:solidFill>
                <a:srgbClr val="FF505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66" name="Text Box 48"/>
            <p:cNvSpPr txBox="1">
              <a:spLocks noChangeArrowheads="1"/>
            </p:cNvSpPr>
            <p:nvPr/>
          </p:nvSpPr>
          <p:spPr bwMode="auto">
            <a:xfrm>
              <a:off x="3321" y="3175"/>
              <a:ext cx="1141"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dirty="0">
                  <a:solidFill>
                    <a:srgbClr val="FF5050"/>
                  </a:solidFill>
                  <a:ea typeface="ＭＳ Ｐゴシック" panose="020B0600070205080204" pitchFamily="50" charset="-128"/>
                </a:rPr>
                <a:t>Busy waiting</a:t>
              </a:r>
            </a:p>
          </p:txBody>
        </p:sp>
      </p:grpSp>
      <p:grpSp>
        <p:nvGrpSpPr>
          <p:cNvPr id="77873" name="Group 49"/>
          <p:cNvGrpSpPr>
            <a:grpSpLocks/>
          </p:cNvGrpSpPr>
          <p:nvPr/>
        </p:nvGrpSpPr>
        <p:grpSpPr bwMode="auto">
          <a:xfrm>
            <a:off x="2979758" y="4076700"/>
            <a:ext cx="1863731" cy="685800"/>
            <a:chOff x="3288" y="2976"/>
            <a:chExt cx="1174" cy="432"/>
          </a:xfrm>
        </p:grpSpPr>
        <p:sp>
          <p:nvSpPr>
            <p:cNvPr id="44063" name="Line 50"/>
            <p:cNvSpPr>
              <a:spLocks noChangeShapeType="1"/>
            </p:cNvSpPr>
            <p:nvPr/>
          </p:nvSpPr>
          <p:spPr bwMode="auto">
            <a:xfrm>
              <a:off x="3288" y="2976"/>
              <a:ext cx="0" cy="227"/>
            </a:xfrm>
            <a:prstGeom prst="line">
              <a:avLst/>
            </a:prstGeom>
            <a:noFill/>
            <a:ln w="28575">
              <a:solidFill>
                <a:srgbClr val="FF505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64" name="Text Box 51"/>
            <p:cNvSpPr txBox="1">
              <a:spLocks noChangeArrowheads="1"/>
            </p:cNvSpPr>
            <p:nvPr/>
          </p:nvSpPr>
          <p:spPr bwMode="auto">
            <a:xfrm>
              <a:off x="3321" y="3175"/>
              <a:ext cx="1141"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dirty="0">
                  <a:solidFill>
                    <a:srgbClr val="FF5050"/>
                  </a:solidFill>
                  <a:ea typeface="ＭＳ Ｐゴシック" panose="020B0600070205080204" pitchFamily="50" charset="-128"/>
                </a:rPr>
                <a:t>Busy waiting</a:t>
              </a:r>
            </a:p>
          </p:txBody>
        </p:sp>
      </p:grpSp>
      <p:grpSp>
        <p:nvGrpSpPr>
          <p:cNvPr id="77876" name="Group 52"/>
          <p:cNvGrpSpPr>
            <a:grpSpLocks/>
          </p:cNvGrpSpPr>
          <p:nvPr/>
        </p:nvGrpSpPr>
        <p:grpSpPr bwMode="auto">
          <a:xfrm>
            <a:off x="3771916" y="1989138"/>
            <a:ext cx="1863731" cy="685800"/>
            <a:chOff x="3288" y="2976"/>
            <a:chExt cx="1174" cy="432"/>
          </a:xfrm>
        </p:grpSpPr>
        <p:sp>
          <p:nvSpPr>
            <p:cNvPr id="44061" name="Line 53"/>
            <p:cNvSpPr>
              <a:spLocks noChangeShapeType="1"/>
            </p:cNvSpPr>
            <p:nvPr/>
          </p:nvSpPr>
          <p:spPr bwMode="auto">
            <a:xfrm>
              <a:off x="3288" y="2976"/>
              <a:ext cx="0" cy="227"/>
            </a:xfrm>
            <a:prstGeom prst="line">
              <a:avLst/>
            </a:prstGeom>
            <a:noFill/>
            <a:ln w="28575">
              <a:solidFill>
                <a:srgbClr val="FF505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62" name="Text Box 54"/>
            <p:cNvSpPr txBox="1">
              <a:spLocks noChangeArrowheads="1"/>
            </p:cNvSpPr>
            <p:nvPr/>
          </p:nvSpPr>
          <p:spPr bwMode="auto">
            <a:xfrm>
              <a:off x="3321" y="3175"/>
              <a:ext cx="1141"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dirty="0">
                  <a:solidFill>
                    <a:srgbClr val="FF5050"/>
                  </a:solidFill>
                  <a:ea typeface="ＭＳ Ｐゴシック" panose="020B0600070205080204" pitchFamily="50" charset="-128"/>
                </a:rPr>
                <a:t>Busy waiting</a:t>
              </a:r>
            </a:p>
          </p:txBody>
        </p:sp>
      </p:grpSp>
      <p:sp>
        <p:nvSpPr>
          <p:cNvPr id="77879" name="Line 55"/>
          <p:cNvSpPr>
            <a:spLocks noChangeShapeType="1"/>
          </p:cNvSpPr>
          <p:nvPr/>
        </p:nvSpPr>
        <p:spPr bwMode="auto">
          <a:xfrm flipV="1">
            <a:off x="2555875" y="3357563"/>
            <a:ext cx="71438" cy="5032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7880" name="Line 56"/>
          <p:cNvSpPr>
            <a:spLocks noChangeShapeType="1"/>
          </p:cNvSpPr>
          <p:nvPr/>
        </p:nvSpPr>
        <p:spPr bwMode="auto">
          <a:xfrm flipH="1" flipV="1">
            <a:off x="3492500" y="3284538"/>
            <a:ext cx="1223963" cy="36036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7881" name="Line 57"/>
          <p:cNvSpPr>
            <a:spLocks noChangeShapeType="1"/>
          </p:cNvSpPr>
          <p:nvPr/>
        </p:nvSpPr>
        <p:spPr bwMode="auto">
          <a:xfrm>
            <a:off x="2484438" y="2492375"/>
            <a:ext cx="0" cy="2889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7882" name="Text Box 58"/>
          <p:cNvSpPr txBox="1">
            <a:spLocks noChangeArrowheads="1"/>
          </p:cNvSpPr>
          <p:nvPr/>
        </p:nvSpPr>
        <p:spPr bwMode="auto">
          <a:xfrm>
            <a:off x="1166813" y="3240088"/>
            <a:ext cx="1200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Reqests</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787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787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787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787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788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788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78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79" grpId="0" animBg="1"/>
      <p:bldP spid="77880" grpId="0" animBg="1"/>
      <p:bldP spid="77881" grpId="0" animBg="1"/>
      <p:bldP spid="7788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ja-JP" sz="3800"/>
              <a:t>Queue-based lock :</a:t>
            </a:r>
            <a:br>
              <a:rPr lang="en-US" altLang="ja-JP" sz="3800"/>
            </a:br>
            <a:r>
              <a:rPr lang="en-US" altLang="ja-JP" sz="3800"/>
              <a:t> Requesting a lock</a:t>
            </a:r>
          </a:p>
        </p:txBody>
      </p:sp>
      <p:grpSp>
        <p:nvGrpSpPr>
          <p:cNvPr id="45059" name="Group 5"/>
          <p:cNvGrpSpPr>
            <a:grpSpLocks/>
          </p:cNvGrpSpPr>
          <p:nvPr/>
        </p:nvGrpSpPr>
        <p:grpSpPr bwMode="auto">
          <a:xfrm>
            <a:off x="2590800" y="1676400"/>
            <a:ext cx="457200" cy="1524000"/>
            <a:chOff x="1632" y="1056"/>
            <a:chExt cx="288" cy="960"/>
          </a:xfrm>
        </p:grpSpPr>
        <p:sp>
          <p:nvSpPr>
            <p:cNvPr id="45101" name="Oval 6"/>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5102" name="Rectangle 7"/>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5103" name="Line 8"/>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5104" name="Rectangle 9"/>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5105" name="Line 10"/>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5060" name="Rectangle 21"/>
          <p:cNvSpPr>
            <a:spLocks noChangeArrowheads="1"/>
          </p:cNvSpPr>
          <p:nvPr/>
        </p:nvSpPr>
        <p:spPr bwMode="auto">
          <a:xfrm>
            <a:off x="3276600" y="2781300"/>
            <a:ext cx="142875" cy="2873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5061" name="Rectangle 22"/>
          <p:cNvSpPr>
            <a:spLocks noChangeArrowheads="1"/>
          </p:cNvSpPr>
          <p:nvPr/>
        </p:nvSpPr>
        <p:spPr bwMode="auto">
          <a:xfrm>
            <a:off x="3419475" y="2781300"/>
            <a:ext cx="142875" cy="2873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5062" name="Rectangle 23"/>
          <p:cNvSpPr>
            <a:spLocks noChangeArrowheads="1"/>
          </p:cNvSpPr>
          <p:nvPr/>
        </p:nvSpPr>
        <p:spPr bwMode="auto">
          <a:xfrm>
            <a:off x="3562350" y="2781300"/>
            <a:ext cx="142875" cy="2873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5063" name="Rectangle 24"/>
          <p:cNvSpPr>
            <a:spLocks noChangeArrowheads="1"/>
          </p:cNvSpPr>
          <p:nvPr/>
        </p:nvSpPr>
        <p:spPr bwMode="auto">
          <a:xfrm>
            <a:off x="3705225" y="2781300"/>
            <a:ext cx="142875" cy="2873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5064" name="Rectangle 25"/>
          <p:cNvSpPr>
            <a:spLocks noChangeArrowheads="1"/>
          </p:cNvSpPr>
          <p:nvPr/>
        </p:nvSpPr>
        <p:spPr bwMode="auto">
          <a:xfrm>
            <a:off x="3848100" y="2781300"/>
            <a:ext cx="142875" cy="2873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5065" name="Rectangle 26"/>
          <p:cNvSpPr>
            <a:spLocks noChangeArrowheads="1"/>
          </p:cNvSpPr>
          <p:nvPr/>
        </p:nvSpPr>
        <p:spPr bwMode="auto">
          <a:xfrm>
            <a:off x="3990975" y="2781300"/>
            <a:ext cx="365125" cy="2873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5066" name="Text Box 27"/>
          <p:cNvSpPr txBox="1">
            <a:spLocks noChangeArrowheads="1"/>
          </p:cNvSpPr>
          <p:nvPr/>
        </p:nvSpPr>
        <p:spPr bwMode="auto">
          <a:xfrm>
            <a:off x="3111500" y="2276475"/>
            <a:ext cx="1339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Directory</a:t>
            </a:r>
          </a:p>
        </p:txBody>
      </p:sp>
      <p:sp>
        <p:nvSpPr>
          <p:cNvPr id="45067" name="Text Box 28"/>
          <p:cNvSpPr txBox="1">
            <a:spLocks noChangeArrowheads="1"/>
          </p:cNvSpPr>
          <p:nvPr/>
        </p:nvSpPr>
        <p:spPr bwMode="auto">
          <a:xfrm>
            <a:off x="3471863" y="3240088"/>
            <a:ext cx="1758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Lock pointer</a:t>
            </a:r>
          </a:p>
        </p:txBody>
      </p:sp>
      <p:sp>
        <p:nvSpPr>
          <p:cNvPr id="45068" name="Line 29"/>
          <p:cNvSpPr>
            <a:spLocks noChangeShapeType="1"/>
          </p:cNvSpPr>
          <p:nvPr/>
        </p:nvSpPr>
        <p:spPr bwMode="auto">
          <a:xfrm flipV="1">
            <a:off x="4140200" y="30686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069" name="Text Box 30"/>
          <p:cNvSpPr txBox="1">
            <a:spLocks noChangeArrowheads="1"/>
          </p:cNvSpPr>
          <p:nvPr/>
        </p:nvSpPr>
        <p:spPr bwMode="auto">
          <a:xfrm>
            <a:off x="6165850" y="2270125"/>
            <a:ext cx="18415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ja-JP" sz="1400" b="1">
              <a:latin typeface="Times New Roman" panose="02020603050405020304" pitchFamily="18" charset="0"/>
              <a:ea typeface="ＭＳ Ｐゴシック" panose="020B0600070205080204" pitchFamily="50" charset="-128"/>
            </a:endParaRPr>
          </a:p>
        </p:txBody>
      </p:sp>
      <p:grpSp>
        <p:nvGrpSpPr>
          <p:cNvPr id="45070" name="Group 31"/>
          <p:cNvGrpSpPr>
            <a:grpSpLocks/>
          </p:cNvGrpSpPr>
          <p:nvPr/>
        </p:nvGrpSpPr>
        <p:grpSpPr bwMode="auto">
          <a:xfrm>
            <a:off x="6851650" y="1773238"/>
            <a:ext cx="457200" cy="1524000"/>
            <a:chOff x="1632" y="1056"/>
            <a:chExt cx="288" cy="960"/>
          </a:xfrm>
        </p:grpSpPr>
        <p:sp>
          <p:nvSpPr>
            <p:cNvPr id="45096" name="Oval 32"/>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5097" name="Rectangle 33"/>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5098" name="Line 34"/>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5099" name="Rectangle 35"/>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5100" name="Line 36"/>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5071" name="Group 38"/>
          <p:cNvGrpSpPr>
            <a:grpSpLocks/>
          </p:cNvGrpSpPr>
          <p:nvPr/>
        </p:nvGrpSpPr>
        <p:grpSpPr bwMode="auto">
          <a:xfrm>
            <a:off x="2593975" y="4065588"/>
            <a:ext cx="457200" cy="1524000"/>
            <a:chOff x="1632" y="1056"/>
            <a:chExt cx="288" cy="960"/>
          </a:xfrm>
        </p:grpSpPr>
        <p:sp>
          <p:nvSpPr>
            <p:cNvPr id="45091" name="Oval 39"/>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5092" name="Rectangle 40"/>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5093" name="Line 41"/>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5094" name="Rectangle 42"/>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5095" name="Line 43"/>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5072" name="Group 44"/>
          <p:cNvGrpSpPr>
            <a:grpSpLocks/>
          </p:cNvGrpSpPr>
          <p:nvPr/>
        </p:nvGrpSpPr>
        <p:grpSpPr bwMode="auto">
          <a:xfrm>
            <a:off x="6778625" y="4137025"/>
            <a:ext cx="457200" cy="1524000"/>
            <a:chOff x="1632" y="1056"/>
            <a:chExt cx="288" cy="960"/>
          </a:xfrm>
        </p:grpSpPr>
        <p:sp>
          <p:nvSpPr>
            <p:cNvPr id="45086" name="Oval 45"/>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5087" name="Rectangle 46"/>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5088" name="Line 47"/>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5089" name="Rectangle 48"/>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5090" name="Line 49"/>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5073" name="Text Box 50"/>
          <p:cNvSpPr txBox="1">
            <a:spLocks noChangeArrowheads="1"/>
          </p:cNvSpPr>
          <p:nvPr/>
        </p:nvSpPr>
        <p:spPr bwMode="auto">
          <a:xfrm>
            <a:off x="1743075" y="2447925"/>
            <a:ext cx="946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node0</a:t>
            </a:r>
          </a:p>
        </p:txBody>
      </p:sp>
      <p:sp>
        <p:nvSpPr>
          <p:cNvPr id="45074" name="Text Box 51"/>
          <p:cNvSpPr txBox="1">
            <a:spLocks noChangeArrowheads="1"/>
          </p:cNvSpPr>
          <p:nvPr/>
        </p:nvSpPr>
        <p:spPr bwMode="auto">
          <a:xfrm>
            <a:off x="1600200" y="4824413"/>
            <a:ext cx="946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node1</a:t>
            </a:r>
          </a:p>
        </p:txBody>
      </p:sp>
      <p:sp>
        <p:nvSpPr>
          <p:cNvPr id="45075" name="Text Box 52"/>
          <p:cNvSpPr txBox="1">
            <a:spLocks noChangeArrowheads="1"/>
          </p:cNvSpPr>
          <p:nvPr/>
        </p:nvSpPr>
        <p:spPr bwMode="auto">
          <a:xfrm>
            <a:off x="5775325" y="4824413"/>
            <a:ext cx="946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node2</a:t>
            </a:r>
          </a:p>
        </p:txBody>
      </p:sp>
      <p:sp>
        <p:nvSpPr>
          <p:cNvPr id="45076" name="Text Box 53"/>
          <p:cNvSpPr txBox="1">
            <a:spLocks noChangeArrowheads="1"/>
          </p:cNvSpPr>
          <p:nvPr/>
        </p:nvSpPr>
        <p:spPr bwMode="auto">
          <a:xfrm>
            <a:off x="5919788" y="2592388"/>
            <a:ext cx="946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node3</a:t>
            </a:r>
          </a:p>
        </p:txBody>
      </p:sp>
      <p:sp>
        <p:nvSpPr>
          <p:cNvPr id="68662" name="Rectangle 54"/>
          <p:cNvSpPr>
            <a:spLocks noChangeArrowheads="1"/>
          </p:cNvSpPr>
          <p:nvPr/>
        </p:nvSpPr>
        <p:spPr bwMode="auto">
          <a:xfrm>
            <a:off x="6156325" y="2276475"/>
            <a:ext cx="360363" cy="288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68663" name="Line 55"/>
          <p:cNvSpPr>
            <a:spLocks noChangeShapeType="1"/>
          </p:cNvSpPr>
          <p:nvPr/>
        </p:nvSpPr>
        <p:spPr bwMode="auto">
          <a:xfrm flipH="1">
            <a:off x="4427538" y="2997200"/>
            <a:ext cx="2160587" cy="1444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8664" name="Text Box 56"/>
          <p:cNvSpPr txBox="1">
            <a:spLocks noChangeArrowheads="1"/>
          </p:cNvSpPr>
          <p:nvPr/>
        </p:nvSpPr>
        <p:spPr bwMode="auto">
          <a:xfrm>
            <a:off x="5632450" y="3068638"/>
            <a:ext cx="590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req</a:t>
            </a:r>
          </a:p>
        </p:txBody>
      </p:sp>
      <p:sp>
        <p:nvSpPr>
          <p:cNvPr id="68665" name="Line 57"/>
          <p:cNvSpPr>
            <a:spLocks noChangeShapeType="1"/>
          </p:cNvSpPr>
          <p:nvPr/>
        </p:nvSpPr>
        <p:spPr bwMode="auto">
          <a:xfrm flipV="1">
            <a:off x="4140200" y="2420938"/>
            <a:ext cx="2016125"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8666" name="Line 58"/>
          <p:cNvSpPr>
            <a:spLocks noChangeShapeType="1"/>
          </p:cNvSpPr>
          <p:nvPr/>
        </p:nvSpPr>
        <p:spPr bwMode="auto">
          <a:xfrm flipV="1">
            <a:off x="3203575" y="3357563"/>
            <a:ext cx="1008063" cy="13668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8667" name="Rectangle 59"/>
          <p:cNvSpPr>
            <a:spLocks noChangeArrowheads="1"/>
          </p:cNvSpPr>
          <p:nvPr/>
        </p:nvSpPr>
        <p:spPr bwMode="auto">
          <a:xfrm>
            <a:off x="3419475" y="4579938"/>
            <a:ext cx="360363" cy="288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68668" name="Line 60"/>
          <p:cNvSpPr>
            <a:spLocks noChangeShapeType="1"/>
          </p:cNvSpPr>
          <p:nvPr/>
        </p:nvSpPr>
        <p:spPr bwMode="auto">
          <a:xfrm flipH="1">
            <a:off x="3851275" y="2565400"/>
            <a:ext cx="2376488" cy="20161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8669" name="Text Box 61"/>
          <p:cNvSpPr txBox="1">
            <a:spLocks noChangeArrowheads="1"/>
          </p:cNvSpPr>
          <p:nvPr/>
        </p:nvSpPr>
        <p:spPr bwMode="auto">
          <a:xfrm>
            <a:off x="3111500" y="3889375"/>
            <a:ext cx="590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req</a:t>
            </a:r>
          </a:p>
        </p:txBody>
      </p:sp>
      <p:sp>
        <p:nvSpPr>
          <p:cNvPr id="68672" name="Text Box 64"/>
          <p:cNvSpPr txBox="1">
            <a:spLocks noChangeArrowheads="1"/>
          </p:cNvSpPr>
          <p:nvPr/>
        </p:nvSpPr>
        <p:spPr bwMode="auto">
          <a:xfrm>
            <a:off x="5775325" y="1728788"/>
            <a:ext cx="717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solidFill>
                  <a:srgbClr val="FF5050"/>
                </a:solidFill>
                <a:ea typeface="ＭＳ Ｐゴシック" panose="020B0600070205080204" pitchFamily="50" charset="-128"/>
              </a:rPr>
              <a:t>lock</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866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8664"/>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866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866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866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8669"/>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866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8667"/>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6867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62" grpId="0" animBg="1"/>
      <p:bldP spid="68663" grpId="0" animBg="1"/>
      <p:bldP spid="68664" grpId="0"/>
      <p:bldP spid="68665" grpId="0" animBg="1"/>
      <p:bldP spid="68666" grpId="0" animBg="1"/>
      <p:bldP spid="68667" grpId="0" animBg="1"/>
      <p:bldP spid="68668" grpId="0" animBg="1"/>
      <p:bldP spid="68669"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altLang="ja-JP" sz="3800"/>
              <a:t>Queue-based lock:</a:t>
            </a:r>
            <a:br>
              <a:rPr lang="en-US" altLang="ja-JP" sz="3800"/>
            </a:br>
            <a:r>
              <a:rPr lang="en-US" altLang="ja-JP" sz="3800"/>
              <a:t>Releasing the lock</a:t>
            </a:r>
          </a:p>
        </p:txBody>
      </p:sp>
      <p:grpSp>
        <p:nvGrpSpPr>
          <p:cNvPr id="46083" name="Group 3"/>
          <p:cNvGrpSpPr>
            <a:grpSpLocks/>
          </p:cNvGrpSpPr>
          <p:nvPr/>
        </p:nvGrpSpPr>
        <p:grpSpPr bwMode="auto">
          <a:xfrm>
            <a:off x="2590800" y="1676400"/>
            <a:ext cx="457200" cy="1524000"/>
            <a:chOff x="1632" y="1056"/>
            <a:chExt cx="288" cy="960"/>
          </a:xfrm>
        </p:grpSpPr>
        <p:sp>
          <p:nvSpPr>
            <p:cNvPr id="46124" name="Oval 4"/>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6125" name="Rectangle 5"/>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6126" name="Line 6"/>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6127" name="Rectangle 7"/>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6128" name="Line 8"/>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6084" name="Rectangle 9"/>
          <p:cNvSpPr>
            <a:spLocks noChangeArrowheads="1"/>
          </p:cNvSpPr>
          <p:nvPr/>
        </p:nvSpPr>
        <p:spPr bwMode="auto">
          <a:xfrm>
            <a:off x="3276600" y="2781300"/>
            <a:ext cx="142875" cy="2873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6085" name="Rectangle 10"/>
          <p:cNvSpPr>
            <a:spLocks noChangeArrowheads="1"/>
          </p:cNvSpPr>
          <p:nvPr/>
        </p:nvSpPr>
        <p:spPr bwMode="auto">
          <a:xfrm>
            <a:off x="3419475" y="2781300"/>
            <a:ext cx="142875" cy="2873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6086" name="Rectangle 11"/>
          <p:cNvSpPr>
            <a:spLocks noChangeArrowheads="1"/>
          </p:cNvSpPr>
          <p:nvPr/>
        </p:nvSpPr>
        <p:spPr bwMode="auto">
          <a:xfrm>
            <a:off x="3562350" y="2781300"/>
            <a:ext cx="142875" cy="2873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6087" name="Rectangle 12"/>
          <p:cNvSpPr>
            <a:spLocks noChangeArrowheads="1"/>
          </p:cNvSpPr>
          <p:nvPr/>
        </p:nvSpPr>
        <p:spPr bwMode="auto">
          <a:xfrm>
            <a:off x="3705225" y="2781300"/>
            <a:ext cx="142875" cy="2873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6088" name="Rectangle 13"/>
          <p:cNvSpPr>
            <a:spLocks noChangeArrowheads="1"/>
          </p:cNvSpPr>
          <p:nvPr/>
        </p:nvSpPr>
        <p:spPr bwMode="auto">
          <a:xfrm>
            <a:off x="3848100" y="2781300"/>
            <a:ext cx="142875" cy="2873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6089" name="Rectangle 14"/>
          <p:cNvSpPr>
            <a:spLocks noChangeArrowheads="1"/>
          </p:cNvSpPr>
          <p:nvPr/>
        </p:nvSpPr>
        <p:spPr bwMode="auto">
          <a:xfrm>
            <a:off x="3990975" y="2781300"/>
            <a:ext cx="365125" cy="2873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6090" name="Text Box 15"/>
          <p:cNvSpPr txBox="1">
            <a:spLocks noChangeArrowheads="1"/>
          </p:cNvSpPr>
          <p:nvPr/>
        </p:nvSpPr>
        <p:spPr bwMode="auto">
          <a:xfrm>
            <a:off x="3111500" y="2276475"/>
            <a:ext cx="1339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Directory</a:t>
            </a:r>
          </a:p>
        </p:txBody>
      </p:sp>
      <p:sp>
        <p:nvSpPr>
          <p:cNvPr id="46091" name="Text Box 16"/>
          <p:cNvSpPr txBox="1">
            <a:spLocks noChangeArrowheads="1"/>
          </p:cNvSpPr>
          <p:nvPr/>
        </p:nvSpPr>
        <p:spPr bwMode="auto">
          <a:xfrm>
            <a:off x="3471863" y="3240088"/>
            <a:ext cx="1758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Lock pointer</a:t>
            </a:r>
          </a:p>
        </p:txBody>
      </p:sp>
      <p:sp>
        <p:nvSpPr>
          <p:cNvPr id="46092" name="Line 17"/>
          <p:cNvSpPr>
            <a:spLocks noChangeShapeType="1"/>
          </p:cNvSpPr>
          <p:nvPr/>
        </p:nvSpPr>
        <p:spPr bwMode="auto">
          <a:xfrm flipV="1">
            <a:off x="4140200" y="30686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093" name="Text Box 18"/>
          <p:cNvSpPr txBox="1">
            <a:spLocks noChangeArrowheads="1"/>
          </p:cNvSpPr>
          <p:nvPr/>
        </p:nvSpPr>
        <p:spPr bwMode="auto">
          <a:xfrm>
            <a:off x="6165850" y="2270125"/>
            <a:ext cx="18415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ja-JP" sz="1400" b="1">
              <a:latin typeface="Times New Roman" panose="02020603050405020304" pitchFamily="18" charset="0"/>
              <a:ea typeface="ＭＳ Ｐゴシック" panose="020B0600070205080204" pitchFamily="50" charset="-128"/>
            </a:endParaRPr>
          </a:p>
        </p:txBody>
      </p:sp>
      <p:grpSp>
        <p:nvGrpSpPr>
          <p:cNvPr id="46094" name="Group 19"/>
          <p:cNvGrpSpPr>
            <a:grpSpLocks/>
          </p:cNvGrpSpPr>
          <p:nvPr/>
        </p:nvGrpSpPr>
        <p:grpSpPr bwMode="auto">
          <a:xfrm>
            <a:off x="6851650" y="1773238"/>
            <a:ext cx="457200" cy="1524000"/>
            <a:chOff x="1632" y="1056"/>
            <a:chExt cx="288" cy="960"/>
          </a:xfrm>
        </p:grpSpPr>
        <p:sp>
          <p:nvSpPr>
            <p:cNvPr id="46119" name="Oval 20"/>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6120" name="Rectangle 21"/>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6121" name="Line 22"/>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6122" name="Rectangle 23"/>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6123" name="Line 24"/>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6095" name="Group 25"/>
          <p:cNvGrpSpPr>
            <a:grpSpLocks/>
          </p:cNvGrpSpPr>
          <p:nvPr/>
        </p:nvGrpSpPr>
        <p:grpSpPr bwMode="auto">
          <a:xfrm>
            <a:off x="2593975" y="4065588"/>
            <a:ext cx="457200" cy="1524000"/>
            <a:chOff x="1632" y="1056"/>
            <a:chExt cx="288" cy="960"/>
          </a:xfrm>
        </p:grpSpPr>
        <p:sp>
          <p:nvSpPr>
            <p:cNvPr id="46114" name="Oval 26"/>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6115" name="Rectangle 27"/>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6116" name="Line 28"/>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6117" name="Rectangle 29"/>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6118" name="Line 30"/>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6096" name="Group 31"/>
          <p:cNvGrpSpPr>
            <a:grpSpLocks/>
          </p:cNvGrpSpPr>
          <p:nvPr/>
        </p:nvGrpSpPr>
        <p:grpSpPr bwMode="auto">
          <a:xfrm>
            <a:off x="6778625" y="4137025"/>
            <a:ext cx="457200" cy="1524000"/>
            <a:chOff x="1632" y="1056"/>
            <a:chExt cx="288" cy="960"/>
          </a:xfrm>
        </p:grpSpPr>
        <p:sp>
          <p:nvSpPr>
            <p:cNvPr id="46109" name="Oval 32"/>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6110" name="Rectangle 33"/>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6111" name="Line 34"/>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6112" name="Rectangle 35"/>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6113" name="Line 36"/>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6097" name="Text Box 37"/>
          <p:cNvSpPr txBox="1">
            <a:spLocks noChangeArrowheads="1"/>
          </p:cNvSpPr>
          <p:nvPr/>
        </p:nvSpPr>
        <p:spPr bwMode="auto">
          <a:xfrm>
            <a:off x="1743075" y="2447925"/>
            <a:ext cx="946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node0</a:t>
            </a:r>
          </a:p>
        </p:txBody>
      </p:sp>
      <p:sp>
        <p:nvSpPr>
          <p:cNvPr id="46098" name="Text Box 38"/>
          <p:cNvSpPr txBox="1">
            <a:spLocks noChangeArrowheads="1"/>
          </p:cNvSpPr>
          <p:nvPr/>
        </p:nvSpPr>
        <p:spPr bwMode="auto">
          <a:xfrm>
            <a:off x="1600200" y="4824413"/>
            <a:ext cx="946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node1</a:t>
            </a:r>
          </a:p>
        </p:txBody>
      </p:sp>
      <p:sp>
        <p:nvSpPr>
          <p:cNvPr id="46099" name="Text Box 39"/>
          <p:cNvSpPr txBox="1">
            <a:spLocks noChangeArrowheads="1"/>
          </p:cNvSpPr>
          <p:nvPr/>
        </p:nvSpPr>
        <p:spPr bwMode="auto">
          <a:xfrm>
            <a:off x="5775325" y="4824413"/>
            <a:ext cx="946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node2</a:t>
            </a:r>
          </a:p>
        </p:txBody>
      </p:sp>
      <p:sp>
        <p:nvSpPr>
          <p:cNvPr id="46100" name="Text Box 40"/>
          <p:cNvSpPr txBox="1">
            <a:spLocks noChangeArrowheads="1"/>
          </p:cNvSpPr>
          <p:nvPr/>
        </p:nvSpPr>
        <p:spPr bwMode="auto">
          <a:xfrm>
            <a:off x="5919788" y="2592388"/>
            <a:ext cx="946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ea typeface="ＭＳ Ｐゴシック" panose="020B0600070205080204" pitchFamily="50" charset="-128"/>
              </a:rPr>
              <a:t>node3</a:t>
            </a:r>
          </a:p>
        </p:txBody>
      </p:sp>
      <p:sp>
        <p:nvSpPr>
          <p:cNvPr id="46101" name="Rectangle 41"/>
          <p:cNvSpPr>
            <a:spLocks noChangeArrowheads="1"/>
          </p:cNvSpPr>
          <p:nvPr/>
        </p:nvSpPr>
        <p:spPr bwMode="auto">
          <a:xfrm>
            <a:off x="6156325" y="2276475"/>
            <a:ext cx="360363" cy="288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69676" name="Line 44"/>
          <p:cNvSpPr>
            <a:spLocks noChangeShapeType="1"/>
          </p:cNvSpPr>
          <p:nvPr/>
        </p:nvSpPr>
        <p:spPr bwMode="auto">
          <a:xfrm flipV="1">
            <a:off x="4140200" y="2420938"/>
            <a:ext cx="2016125"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03" name="Rectangle 46"/>
          <p:cNvSpPr>
            <a:spLocks noChangeArrowheads="1"/>
          </p:cNvSpPr>
          <p:nvPr/>
        </p:nvSpPr>
        <p:spPr bwMode="auto">
          <a:xfrm>
            <a:off x="3419475" y="4579938"/>
            <a:ext cx="360363" cy="288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69679" name="Line 47"/>
          <p:cNvSpPr>
            <a:spLocks noChangeShapeType="1"/>
          </p:cNvSpPr>
          <p:nvPr/>
        </p:nvSpPr>
        <p:spPr bwMode="auto">
          <a:xfrm flipH="1">
            <a:off x="3851275" y="2565400"/>
            <a:ext cx="2376488" cy="20161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9683" name="Line 51"/>
          <p:cNvSpPr>
            <a:spLocks noChangeShapeType="1"/>
          </p:cNvSpPr>
          <p:nvPr/>
        </p:nvSpPr>
        <p:spPr bwMode="auto">
          <a:xfrm flipH="1">
            <a:off x="4284663" y="1989138"/>
            <a:ext cx="2374900" cy="719137"/>
          </a:xfrm>
          <a:prstGeom prst="line">
            <a:avLst/>
          </a:prstGeom>
          <a:noFill/>
          <a:ln w="952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9684" name="Text Box 52"/>
          <p:cNvSpPr txBox="1">
            <a:spLocks noChangeArrowheads="1"/>
          </p:cNvSpPr>
          <p:nvPr/>
        </p:nvSpPr>
        <p:spPr bwMode="auto">
          <a:xfrm>
            <a:off x="5272088" y="1800225"/>
            <a:ext cx="1111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solidFill>
                  <a:srgbClr val="0066FF"/>
                </a:solidFill>
                <a:ea typeface="ＭＳ Ｐゴシック" panose="020B0600070205080204" pitchFamily="50" charset="-128"/>
              </a:rPr>
              <a:t>release</a:t>
            </a:r>
          </a:p>
        </p:txBody>
      </p:sp>
      <p:sp>
        <p:nvSpPr>
          <p:cNvPr id="69685" name="Line 53"/>
          <p:cNvSpPr>
            <a:spLocks noChangeShapeType="1"/>
          </p:cNvSpPr>
          <p:nvPr/>
        </p:nvSpPr>
        <p:spPr bwMode="auto">
          <a:xfrm flipH="1">
            <a:off x="3635375" y="2997200"/>
            <a:ext cx="504825" cy="15113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9686" name="Text Box 54"/>
          <p:cNvSpPr txBox="1">
            <a:spLocks noChangeArrowheads="1"/>
          </p:cNvSpPr>
          <p:nvPr/>
        </p:nvSpPr>
        <p:spPr bwMode="auto">
          <a:xfrm>
            <a:off x="3111500" y="3889375"/>
            <a:ext cx="717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solidFill>
                  <a:srgbClr val="FF5050"/>
                </a:solidFill>
                <a:ea typeface="ＭＳ Ｐゴシック" panose="020B0600070205080204" pitchFamily="50" charset="-128"/>
              </a:rPr>
              <a:t>lock</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68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9683"/>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xit" presetSubtype="0" fill="hold" grpId="0" nodeType="clickEffect">
                                  <p:stCondLst>
                                    <p:cond delay="0"/>
                                  </p:stCondLst>
                                  <p:childTnLst>
                                    <p:set>
                                      <p:cBhvr>
                                        <p:cTn id="12" dur="1" fill="hold">
                                          <p:stCondLst>
                                            <p:cond delay="0"/>
                                          </p:stCondLst>
                                        </p:cTn>
                                        <p:tgtEl>
                                          <p:spTgt spid="69676"/>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69679"/>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968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96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76" grpId="0" animBg="1"/>
      <p:bldP spid="69679" grpId="0" animBg="1"/>
      <p:bldP spid="69683" grpId="0" animBg="1"/>
      <p:bldP spid="69684" grpId="0"/>
      <p:bldP spid="69685" grpId="0" animBg="1"/>
      <p:bldP spid="6968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altLang="ja-JP"/>
              <a:t>Directory structure</a:t>
            </a:r>
          </a:p>
        </p:txBody>
      </p:sp>
      <p:sp>
        <p:nvSpPr>
          <p:cNvPr id="47107" name="Rectangle 3"/>
          <p:cNvSpPr>
            <a:spLocks noGrp="1" noChangeArrowheads="1"/>
          </p:cNvSpPr>
          <p:nvPr>
            <p:ph idx="1"/>
          </p:nvPr>
        </p:nvSpPr>
        <p:spPr/>
        <p:txBody>
          <a:bodyPr/>
          <a:lstStyle/>
          <a:p>
            <a:pPr eaLnBrk="1" hangingPunct="1">
              <a:lnSpc>
                <a:spcPct val="90000"/>
              </a:lnSpc>
            </a:pPr>
            <a:r>
              <a:rPr lang="en-US" altLang="ja-JP"/>
              <a:t>Directory Methods</a:t>
            </a:r>
          </a:p>
          <a:p>
            <a:pPr lvl="1" eaLnBrk="1" hangingPunct="1">
              <a:lnSpc>
                <a:spcPct val="90000"/>
              </a:lnSpc>
            </a:pPr>
            <a:r>
              <a:rPr lang="en-US" altLang="ja-JP"/>
              <a:t>Full</a:t>
            </a:r>
            <a:r>
              <a:rPr lang="ja-JP" altLang="en-US"/>
              <a:t>　</a:t>
            </a:r>
            <a:r>
              <a:rPr lang="en-US" altLang="ja-JP"/>
              <a:t>Map directory</a:t>
            </a:r>
          </a:p>
          <a:p>
            <a:pPr lvl="1" eaLnBrk="1" hangingPunct="1">
              <a:lnSpc>
                <a:spcPct val="90000"/>
              </a:lnSpc>
            </a:pPr>
            <a:r>
              <a:rPr lang="en-US" altLang="ja-JP"/>
              <a:t>Limited</a:t>
            </a:r>
            <a:r>
              <a:rPr lang="ja-JP" altLang="en-US"/>
              <a:t>　</a:t>
            </a:r>
            <a:r>
              <a:rPr lang="en-US" altLang="ja-JP"/>
              <a:t>Pointer</a:t>
            </a:r>
          </a:p>
          <a:p>
            <a:pPr lvl="1" eaLnBrk="1" hangingPunct="1">
              <a:lnSpc>
                <a:spcPct val="90000"/>
              </a:lnSpc>
            </a:pPr>
            <a:r>
              <a:rPr lang="en-US" altLang="ja-JP"/>
              <a:t>Chained</a:t>
            </a:r>
            <a:r>
              <a:rPr lang="ja-JP" altLang="en-US"/>
              <a:t>　</a:t>
            </a:r>
            <a:r>
              <a:rPr lang="en-US" altLang="ja-JP"/>
              <a:t>Directory</a:t>
            </a:r>
          </a:p>
          <a:p>
            <a:pPr lvl="1" eaLnBrk="1" hangingPunct="1">
              <a:lnSpc>
                <a:spcPct val="90000"/>
              </a:lnSpc>
            </a:pPr>
            <a:r>
              <a:rPr lang="en-US" altLang="ja-JP"/>
              <a:t>Hierarchical bit-map</a:t>
            </a:r>
          </a:p>
          <a:p>
            <a:pPr eaLnBrk="1" hangingPunct="1">
              <a:lnSpc>
                <a:spcPct val="90000"/>
              </a:lnSpc>
            </a:pPr>
            <a:r>
              <a:rPr lang="en-US" altLang="ja-JP"/>
              <a:t>Recent CC-NUMAs with multicore nodes is small scale, and the simple full map directory is preferred.</a:t>
            </a:r>
          </a:p>
          <a:p>
            <a:pPr lvl="1" eaLnBrk="1" hangingPunct="1">
              <a:lnSpc>
                <a:spcPct val="90000"/>
              </a:lnSpc>
            </a:pPr>
            <a:r>
              <a:rPr lang="en-US" altLang="ja-JP"/>
              <a:t>The number of cores in a node is increasing rather than the number of nodes.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altLang="ja-JP"/>
              <a:t>Full map directory</a:t>
            </a:r>
          </a:p>
        </p:txBody>
      </p:sp>
      <p:sp>
        <p:nvSpPr>
          <p:cNvPr id="48131" name="Text Box 3"/>
          <p:cNvSpPr txBox="1">
            <a:spLocks noChangeArrowheads="1"/>
          </p:cNvSpPr>
          <p:nvPr/>
        </p:nvSpPr>
        <p:spPr bwMode="auto">
          <a:xfrm>
            <a:off x="1524000" y="4648200"/>
            <a:ext cx="1031875"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１</a:t>
            </a:r>
          </a:p>
        </p:txBody>
      </p:sp>
      <p:sp>
        <p:nvSpPr>
          <p:cNvPr id="48132" name="Text Box 4"/>
          <p:cNvSpPr txBox="1">
            <a:spLocks noChangeArrowheads="1"/>
          </p:cNvSpPr>
          <p:nvPr/>
        </p:nvSpPr>
        <p:spPr bwMode="auto">
          <a:xfrm>
            <a:off x="4876800" y="4470400"/>
            <a:ext cx="78581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a:t>
            </a:r>
            <a:r>
              <a:rPr lang="en-US" altLang="ja-JP" sz="1400" b="1">
                <a:latin typeface="Times New Roman" panose="02020603050405020304" pitchFamily="18" charset="0"/>
                <a:ea typeface="ＭＳ Ｐゴシック" panose="020B0600070205080204" pitchFamily="50" charset="-128"/>
              </a:rPr>
              <a:t>2</a:t>
            </a:r>
          </a:p>
        </p:txBody>
      </p:sp>
      <p:sp>
        <p:nvSpPr>
          <p:cNvPr id="48133" name="Text Box 5"/>
          <p:cNvSpPr txBox="1">
            <a:spLocks noChangeArrowheads="1"/>
          </p:cNvSpPr>
          <p:nvPr/>
        </p:nvSpPr>
        <p:spPr bwMode="auto">
          <a:xfrm>
            <a:off x="5562600" y="2286000"/>
            <a:ext cx="954088"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３</a:t>
            </a:r>
          </a:p>
        </p:txBody>
      </p:sp>
      <p:sp>
        <p:nvSpPr>
          <p:cNvPr id="48134" name="Text Box 6"/>
          <p:cNvSpPr txBox="1">
            <a:spLocks noChangeArrowheads="1"/>
          </p:cNvSpPr>
          <p:nvPr/>
        </p:nvSpPr>
        <p:spPr bwMode="auto">
          <a:xfrm>
            <a:off x="1905000" y="2184400"/>
            <a:ext cx="81915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０</a:t>
            </a:r>
          </a:p>
        </p:txBody>
      </p:sp>
      <p:grpSp>
        <p:nvGrpSpPr>
          <p:cNvPr id="48135" name="Group 7"/>
          <p:cNvGrpSpPr>
            <a:grpSpLocks/>
          </p:cNvGrpSpPr>
          <p:nvPr/>
        </p:nvGrpSpPr>
        <p:grpSpPr bwMode="auto">
          <a:xfrm>
            <a:off x="2590800" y="1676400"/>
            <a:ext cx="457200" cy="1524000"/>
            <a:chOff x="1632" y="1056"/>
            <a:chExt cx="288" cy="960"/>
          </a:xfrm>
        </p:grpSpPr>
        <p:sp>
          <p:nvSpPr>
            <p:cNvPr id="48168" name="Oval 8"/>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8169" name="Rectangle 9"/>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8170" name="Line 10"/>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8171" name="Rectangle 11"/>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8172" name="Line 12"/>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8136" name="Group 13"/>
          <p:cNvGrpSpPr>
            <a:grpSpLocks/>
          </p:cNvGrpSpPr>
          <p:nvPr/>
        </p:nvGrpSpPr>
        <p:grpSpPr bwMode="auto">
          <a:xfrm>
            <a:off x="2362200" y="3962400"/>
            <a:ext cx="457200" cy="1524000"/>
            <a:chOff x="1632" y="1056"/>
            <a:chExt cx="288" cy="960"/>
          </a:xfrm>
        </p:grpSpPr>
        <p:sp>
          <p:nvSpPr>
            <p:cNvPr id="48163" name="Oval 14"/>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8164" name="Rectangle 15"/>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8165" name="Line 16"/>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8166" name="Rectangle 17"/>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8167" name="Line 18"/>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8137" name="Group 19"/>
          <p:cNvGrpSpPr>
            <a:grpSpLocks/>
          </p:cNvGrpSpPr>
          <p:nvPr/>
        </p:nvGrpSpPr>
        <p:grpSpPr bwMode="auto">
          <a:xfrm>
            <a:off x="4572000" y="3886200"/>
            <a:ext cx="457200" cy="1524000"/>
            <a:chOff x="1632" y="1056"/>
            <a:chExt cx="288" cy="960"/>
          </a:xfrm>
        </p:grpSpPr>
        <p:sp>
          <p:nvSpPr>
            <p:cNvPr id="48158" name="Oval 20"/>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8159" name="Rectangle 21"/>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8160" name="Line 22"/>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8161" name="Rectangle 23"/>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8162" name="Line 24"/>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8138" name="Group 25"/>
          <p:cNvGrpSpPr>
            <a:grpSpLocks/>
          </p:cNvGrpSpPr>
          <p:nvPr/>
        </p:nvGrpSpPr>
        <p:grpSpPr bwMode="auto">
          <a:xfrm>
            <a:off x="5181600" y="1752600"/>
            <a:ext cx="457200" cy="1524000"/>
            <a:chOff x="1632" y="1056"/>
            <a:chExt cx="288" cy="960"/>
          </a:xfrm>
        </p:grpSpPr>
        <p:sp>
          <p:nvSpPr>
            <p:cNvPr id="48153" name="Oval 26"/>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8154" name="Rectangle 27"/>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8155" name="Line 28"/>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8156" name="Rectangle 29"/>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8157" name="Line 30"/>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8139" name="Rectangle 31"/>
          <p:cNvSpPr>
            <a:spLocks noChangeArrowheads="1"/>
          </p:cNvSpPr>
          <p:nvPr/>
        </p:nvSpPr>
        <p:spPr bwMode="auto">
          <a:xfrm>
            <a:off x="3200400" y="2819400"/>
            <a:ext cx="990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endParaRPr lang="ja-JP" altLang="ja-JP" sz="1200">
              <a:latin typeface="Times New Roman" panose="02020603050405020304" pitchFamily="18" charset="0"/>
              <a:ea typeface="ＭＳ Ｐゴシック" panose="020B0600070205080204" pitchFamily="50" charset="-128"/>
            </a:endParaRPr>
          </a:p>
        </p:txBody>
      </p:sp>
      <p:sp>
        <p:nvSpPr>
          <p:cNvPr id="48140" name="Line 32"/>
          <p:cNvSpPr>
            <a:spLocks noChangeShapeType="1"/>
          </p:cNvSpPr>
          <p:nvPr/>
        </p:nvSpPr>
        <p:spPr bwMode="auto">
          <a:xfrm>
            <a:off x="36576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8141" name="Line 33"/>
          <p:cNvSpPr>
            <a:spLocks noChangeShapeType="1"/>
          </p:cNvSpPr>
          <p:nvPr/>
        </p:nvSpPr>
        <p:spPr bwMode="auto">
          <a:xfrm>
            <a:off x="38862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8142" name="Line 34"/>
          <p:cNvSpPr>
            <a:spLocks noChangeShapeType="1"/>
          </p:cNvSpPr>
          <p:nvPr/>
        </p:nvSpPr>
        <p:spPr bwMode="auto">
          <a:xfrm>
            <a:off x="34290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8143" name="Rectangle 35"/>
          <p:cNvSpPr>
            <a:spLocks noChangeArrowheads="1"/>
          </p:cNvSpPr>
          <p:nvPr/>
        </p:nvSpPr>
        <p:spPr bwMode="auto">
          <a:xfrm>
            <a:off x="4191000" y="2819400"/>
            <a:ext cx="228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8144" name="Text Box 36"/>
          <p:cNvSpPr txBox="1">
            <a:spLocks noChangeArrowheads="1"/>
          </p:cNvSpPr>
          <p:nvPr/>
        </p:nvSpPr>
        <p:spPr bwMode="auto">
          <a:xfrm>
            <a:off x="3200400" y="2819400"/>
            <a:ext cx="293688"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HGｺﾞｼｯｸE" panose="020B0909000000000000" pitchFamily="49" charset="-128"/>
                <a:ea typeface="HGｺﾞｼｯｸE" panose="020B0909000000000000" pitchFamily="49" charset="-128"/>
              </a:rPr>
              <a:t>S</a:t>
            </a:r>
          </a:p>
        </p:txBody>
      </p:sp>
      <p:grpSp>
        <p:nvGrpSpPr>
          <p:cNvPr id="51237" name="Group 37"/>
          <p:cNvGrpSpPr>
            <a:grpSpLocks/>
          </p:cNvGrpSpPr>
          <p:nvPr/>
        </p:nvGrpSpPr>
        <p:grpSpPr bwMode="auto">
          <a:xfrm>
            <a:off x="2682875" y="2792413"/>
            <a:ext cx="1204913" cy="1066800"/>
            <a:chOff x="1690" y="1759"/>
            <a:chExt cx="759" cy="672"/>
          </a:xfrm>
        </p:grpSpPr>
        <p:sp>
          <p:nvSpPr>
            <p:cNvPr id="48151" name="Line 38"/>
            <p:cNvSpPr>
              <a:spLocks noChangeShapeType="1"/>
            </p:cNvSpPr>
            <p:nvPr/>
          </p:nvSpPr>
          <p:spPr bwMode="auto">
            <a:xfrm flipV="1">
              <a:off x="1690" y="2143"/>
              <a:ext cx="48" cy="2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8152" name="Text Box 39"/>
            <p:cNvSpPr txBox="1">
              <a:spLocks noChangeArrowheads="1"/>
            </p:cNvSpPr>
            <p:nvPr/>
          </p:nvSpPr>
          <p:spPr bwMode="auto">
            <a:xfrm>
              <a:off x="2256" y="1759"/>
              <a:ext cx="193"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sz="1400" b="1">
                  <a:latin typeface="Times New Roman" panose="02020603050405020304" pitchFamily="18" charset="0"/>
                  <a:ea typeface="ＭＳ Ｐゴシック" panose="020B0600070205080204" pitchFamily="50" charset="-128"/>
                </a:rPr>
                <a:t>１</a:t>
              </a:r>
            </a:p>
          </p:txBody>
        </p:sp>
      </p:grpSp>
      <p:grpSp>
        <p:nvGrpSpPr>
          <p:cNvPr id="51240" name="Group 40"/>
          <p:cNvGrpSpPr>
            <a:grpSpLocks/>
          </p:cNvGrpSpPr>
          <p:nvPr/>
        </p:nvGrpSpPr>
        <p:grpSpPr bwMode="auto">
          <a:xfrm>
            <a:off x="3429000" y="2590800"/>
            <a:ext cx="1447800" cy="533400"/>
            <a:chOff x="2160" y="1632"/>
            <a:chExt cx="912" cy="336"/>
          </a:xfrm>
        </p:grpSpPr>
        <p:sp>
          <p:nvSpPr>
            <p:cNvPr id="48149" name="Line 41"/>
            <p:cNvSpPr>
              <a:spLocks noChangeShapeType="1"/>
            </p:cNvSpPr>
            <p:nvPr/>
          </p:nvSpPr>
          <p:spPr bwMode="auto">
            <a:xfrm flipH="1">
              <a:off x="2160" y="1632"/>
              <a:ext cx="91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8150" name="Text Box 42"/>
            <p:cNvSpPr txBox="1">
              <a:spLocks noChangeArrowheads="1"/>
            </p:cNvSpPr>
            <p:nvPr/>
          </p:nvSpPr>
          <p:spPr bwMode="auto">
            <a:xfrm>
              <a:off x="2630" y="1776"/>
              <a:ext cx="193"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sz="1400" b="1">
                  <a:latin typeface="Times New Roman" panose="02020603050405020304" pitchFamily="18" charset="0"/>
                  <a:ea typeface="ＭＳ Ｐゴシック" panose="020B0600070205080204" pitchFamily="50" charset="-128"/>
                </a:rPr>
                <a:t>１</a:t>
              </a:r>
            </a:p>
          </p:txBody>
        </p:sp>
      </p:grpSp>
      <p:sp>
        <p:nvSpPr>
          <p:cNvPr id="48147" name="Text Box 43"/>
          <p:cNvSpPr txBox="1">
            <a:spLocks noChangeArrowheads="1"/>
          </p:cNvSpPr>
          <p:nvPr/>
        </p:nvSpPr>
        <p:spPr bwMode="auto">
          <a:xfrm>
            <a:off x="6156325" y="2924175"/>
            <a:ext cx="26479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latin typeface="Arial" panose="020B0604020202020204" pitchFamily="34" charset="0"/>
                <a:ea typeface="ＭＳ Ｐゴシック" panose="020B0600070205080204" pitchFamily="50" charset="-128"/>
              </a:rPr>
              <a:t>Bit = Nodes</a:t>
            </a:r>
          </a:p>
          <a:p>
            <a:pPr eaLnBrk="1" hangingPunct="1"/>
            <a:r>
              <a:rPr lang="en-US" altLang="ja-JP">
                <a:latin typeface="Arial" panose="020B0604020202020204" pitchFamily="34" charset="0"/>
                <a:ea typeface="ＭＳ Ｐゴシック" panose="020B0600070205080204" pitchFamily="50" charset="-128"/>
              </a:rPr>
              <a:t>If the size is large, a large memory is required.</a:t>
            </a:r>
          </a:p>
        </p:txBody>
      </p:sp>
      <p:sp>
        <p:nvSpPr>
          <p:cNvPr id="48148" name="Text Box 44"/>
          <p:cNvSpPr txBox="1">
            <a:spLocks noChangeArrowheads="1"/>
          </p:cNvSpPr>
          <p:nvPr/>
        </p:nvSpPr>
        <p:spPr bwMode="auto">
          <a:xfrm>
            <a:off x="5940425" y="4581525"/>
            <a:ext cx="22320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spcBef>
                <a:spcPct val="50000"/>
              </a:spcBef>
            </a:pPr>
            <a:r>
              <a:rPr lang="en-US" altLang="ja-JP">
                <a:latin typeface="Arial" panose="020B0604020202020204" pitchFamily="34" charset="0"/>
                <a:ea typeface="ＭＳ Ｐゴシック" panose="020B0600070205080204" pitchFamily="50" charset="-128"/>
              </a:rPr>
              <a:t>Used in Stanford DASH</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5124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512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altLang="ja-JP"/>
              <a:t>Limited</a:t>
            </a:r>
            <a:r>
              <a:rPr lang="ja-JP" altLang="en-US"/>
              <a:t>　</a:t>
            </a:r>
            <a:r>
              <a:rPr lang="en-US" altLang="ja-JP"/>
              <a:t>Pointer</a:t>
            </a:r>
          </a:p>
        </p:txBody>
      </p:sp>
      <p:sp>
        <p:nvSpPr>
          <p:cNvPr id="49155" name="Text Box 3"/>
          <p:cNvSpPr txBox="1">
            <a:spLocks noChangeArrowheads="1"/>
          </p:cNvSpPr>
          <p:nvPr/>
        </p:nvSpPr>
        <p:spPr bwMode="auto">
          <a:xfrm>
            <a:off x="1524000" y="4648200"/>
            <a:ext cx="960438"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１</a:t>
            </a:r>
          </a:p>
        </p:txBody>
      </p:sp>
      <p:sp>
        <p:nvSpPr>
          <p:cNvPr id="49156" name="Text Box 4"/>
          <p:cNvSpPr txBox="1">
            <a:spLocks noChangeArrowheads="1"/>
          </p:cNvSpPr>
          <p:nvPr/>
        </p:nvSpPr>
        <p:spPr bwMode="auto">
          <a:xfrm>
            <a:off x="4876800" y="4470400"/>
            <a:ext cx="7874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a:t>
            </a:r>
            <a:r>
              <a:rPr lang="en-US" altLang="ja-JP" sz="1400" b="1">
                <a:latin typeface="Times New Roman" panose="02020603050405020304" pitchFamily="18" charset="0"/>
                <a:ea typeface="ＭＳ Ｐゴシック" panose="020B0600070205080204" pitchFamily="50" charset="-128"/>
              </a:rPr>
              <a:t>2</a:t>
            </a:r>
          </a:p>
        </p:txBody>
      </p:sp>
      <p:sp>
        <p:nvSpPr>
          <p:cNvPr id="49157" name="Text Box 5"/>
          <p:cNvSpPr txBox="1">
            <a:spLocks noChangeArrowheads="1"/>
          </p:cNvSpPr>
          <p:nvPr/>
        </p:nvSpPr>
        <p:spPr bwMode="auto">
          <a:xfrm>
            <a:off x="5562600" y="2286000"/>
            <a:ext cx="762000" cy="517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３</a:t>
            </a:r>
          </a:p>
        </p:txBody>
      </p:sp>
      <p:sp>
        <p:nvSpPr>
          <p:cNvPr id="49158" name="Text Box 6"/>
          <p:cNvSpPr txBox="1">
            <a:spLocks noChangeArrowheads="1"/>
          </p:cNvSpPr>
          <p:nvPr/>
        </p:nvSpPr>
        <p:spPr bwMode="auto">
          <a:xfrm>
            <a:off x="1905000" y="2184400"/>
            <a:ext cx="820738"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０</a:t>
            </a:r>
          </a:p>
        </p:txBody>
      </p:sp>
      <p:grpSp>
        <p:nvGrpSpPr>
          <p:cNvPr id="49159" name="Group 7"/>
          <p:cNvGrpSpPr>
            <a:grpSpLocks/>
          </p:cNvGrpSpPr>
          <p:nvPr/>
        </p:nvGrpSpPr>
        <p:grpSpPr bwMode="auto">
          <a:xfrm>
            <a:off x="2590800" y="1676400"/>
            <a:ext cx="457200" cy="1524000"/>
            <a:chOff x="1632" y="1056"/>
            <a:chExt cx="288" cy="960"/>
          </a:xfrm>
        </p:grpSpPr>
        <p:sp>
          <p:nvSpPr>
            <p:cNvPr id="49188" name="Oval 8"/>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9189" name="Rectangle 9"/>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9190" name="Line 10"/>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191" name="Rectangle 11"/>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9192" name="Line 12"/>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9160" name="Group 13"/>
          <p:cNvGrpSpPr>
            <a:grpSpLocks/>
          </p:cNvGrpSpPr>
          <p:nvPr/>
        </p:nvGrpSpPr>
        <p:grpSpPr bwMode="auto">
          <a:xfrm>
            <a:off x="2362200" y="3962400"/>
            <a:ext cx="457200" cy="1524000"/>
            <a:chOff x="1632" y="1056"/>
            <a:chExt cx="288" cy="960"/>
          </a:xfrm>
        </p:grpSpPr>
        <p:sp>
          <p:nvSpPr>
            <p:cNvPr id="49183" name="Oval 14"/>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9184" name="Rectangle 15"/>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9185" name="Line 16"/>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186" name="Rectangle 17"/>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9187" name="Line 18"/>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9161" name="Group 19"/>
          <p:cNvGrpSpPr>
            <a:grpSpLocks/>
          </p:cNvGrpSpPr>
          <p:nvPr/>
        </p:nvGrpSpPr>
        <p:grpSpPr bwMode="auto">
          <a:xfrm>
            <a:off x="4572000" y="3886200"/>
            <a:ext cx="457200" cy="1524000"/>
            <a:chOff x="1632" y="1056"/>
            <a:chExt cx="288" cy="960"/>
          </a:xfrm>
        </p:grpSpPr>
        <p:sp>
          <p:nvSpPr>
            <p:cNvPr id="49178" name="Oval 20"/>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9179" name="Rectangle 21"/>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9180" name="Line 22"/>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181" name="Rectangle 23"/>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9182" name="Line 24"/>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9162" name="Group 25"/>
          <p:cNvGrpSpPr>
            <a:grpSpLocks/>
          </p:cNvGrpSpPr>
          <p:nvPr/>
        </p:nvGrpSpPr>
        <p:grpSpPr bwMode="auto">
          <a:xfrm>
            <a:off x="5181600" y="1752600"/>
            <a:ext cx="457200" cy="1524000"/>
            <a:chOff x="1632" y="1056"/>
            <a:chExt cx="288" cy="960"/>
          </a:xfrm>
        </p:grpSpPr>
        <p:sp>
          <p:nvSpPr>
            <p:cNvPr id="49173" name="Oval 26"/>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9174" name="Rectangle 27"/>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9175" name="Line 28"/>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176" name="Rectangle 29"/>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9177" name="Line 30"/>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9163" name="Rectangle 31"/>
          <p:cNvSpPr>
            <a:spLocks noChangeArrowheads="1"/>
          </p:cNvSpPr>
          <p:nvPr/>
        </p:nvSpPr>
        <p:spPr bwMode="auto">
          <a:xfrm>
            <a:off x="3200400" y="2971800"/>
            <a:ext cx="228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sz="1400" b="1">
                <a:latin typeface="Times New Roman" panose="02020603050405020304" pitchFamily="18" charset="0"/>
                <a:ea typeface="ＭＳ Ｐゴシック" panose="020B0600070205080204" pitchFamily="50" charset="-128"/>
              </a:rPr>
              <a:t>S</a:t>
            </a:r>
          </a:p>
        </p:txBody>
      </p:sp>
      <p:sp>
        <p:nvSpPr>
          <p:cNvPr id="49164" name="Rectangle 32"/>
          <p:cNvSpPr>
            <a:spLocks noChangeArrowheads="1"/>
          </p:cNvSpPr>
          <p:nvPr/>
        </p:nvSpPr>
        <p:spPr bwMode="auto">
          <a:xfrm>
            <a:off x="3657600" y="2895600"/>
            <a:ext cx="3810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49165" name="Rectangle 33"/>
          <p:cNvSpPr>
            <a:spLocks noChangeArrowheads="1"/>
          </p:cNvSpPr>
          <p:nvPr/>
        </p:nvSpPr>
        <p:spPr bwMode="auto">
          <a:xfrm>
            <a:off x="3657600" y="3124200"/>
            <a:ext cx="3810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grpSp>
        <p:nvGrpSpPr>
          <p:cNvPr id="53282" name="Group 34"/>
          <p:cNvGrpSpPr>
            <a:grpSpLocks/>
          </p:cNvGrpSpPr>
          <p:nvPr/>
        </p:nvGrpSpPr>
        <p:grpSpPr bwMode="auto">
          <a:xfrm>
            <a:off x="2667000" y="3429000"/>
            <a:ext cx="1143000" cy="533400"/>
            <a:chOff x="1680" y="2160"/>
            <a:chExt cx="720" cy="336"/>
          </a:xfrm>
        </p:grpSpPr>
        <p:sp>
          <p:nvSpPr>
            <p:cNvPr id="49171" name="Line 35"/>
            <p:cNvSpPr>
              <a:spLocks noChangeShapeType="1"/>
            </p:cNvSpPr>
            <p:nvPr/>
          </p:nvSpPr>
          <p:spPr bwMode="auto">
            <a:xfrm flipV="1">
              <a:off x="1680" y="2160"/>
              <a:ext cx="48" cy="2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172" name="Line 36"/>
            <p:cNvSpPr>
              <a:spLocks noChangeShapeType="1"/>
            </p:cNvSpPr>
            <p:nvPr/>
          </p:nvSpPr>
          <p:spPr bwMode="auto">
            <a:xfrm flipH="1">
              <a:off x="1824" y="2160"/>
              <a:ext cx="576" cy="33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53285" name="Group 37"/>
          <p:cNvGrpSpPr>
            <a:grpSpLocks/>
          </p:cNvGrpSpPr>
          <p:nvPr/>
        </p:nvGrpSpPr>
        <p:grpSpPr bwMode="auto">
          <a:xfrm>
            <a:off x="3429000" y="2590800"/>
            <a:ext cx="1600200" cy="381000"/>
            <a:chOff x="2160" y="1632"/>
            <a:chExt cx="1008" cy="240"/>
          </a:xfrm>
        </p:grpSpPr>
        <p:sp>
          <p:nvSpPr>
            <p:cNvPr id="49169" name="Line 38"/>
            <p:cNvSpPr>
              <a:spLocks noChangeShapeType="1"/>
            </p:cNvSpPr>
            <p:nvPr/>
          </p:nvSpPr>
          <p:spPr bwMode="auto">
            <a:xfrm flipH="1">
              <a:off x="2160" y="1632"/>
              <a:ext cx="91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170" name="Line 39"/>
            <p:cNvSpPr>
              <a:spLocks noChangeShapeType="1"/>
            </p:cNvSpPr>
            <p:nvPr/>
          </p:nvSpPr>
          <p:spPr bwMode="auto">
            <a:xfrm flipV="1">
              <a:off x="2448" y="1776"/>
              <a:ext cx="720" cy="9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9168" name="Text Box 40"/>
          <p:cNvSpPr txBox="1">
            <a:spLocks noChangeArrowheads="1"/>
          </p:cNvSpPr>
          <p:nvPr/>
        </p:nvSpPr>
        <p:spPr bwMode="auto">
          <a:xfrm>
            <a:off x="5703888" y="3592513"/>
            <a:ext cx="1784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Arial" panose="020B0604020202020204" pitchFamily="34" charset="0"/>
                <a:ea typeface="ＭＳ Ｐゴシック" panose="020B0600070205080204" pitchFamily="50" charset="-128"/>
              </a:rPr>
              <a:t>Using pointers</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5328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532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ja-JP"/>
              <a:t>Limited</a:t>
            </a:r>
            <a:r>
              <a:rPr lang="ja-JP" altLang="en-US"/>
              <a:t>　</a:t>
            </a:r>
            <a:r>
              <a:rPr lang="en-US" altLang="ja-JP"/>
              <a:t>Pointer</a:t>
            </a:r>
          </a:p>
        </p:txBody>
      </p:sp>
      <p:sp>
        <p:nvSpPr>
          <p:cNvPr id="50179" name="Rectangle 3"/>
          <p:cNvSpPr>
            <a:spLocks noGrp="1" noChangeArrowheads="1"/>
          </p:cNvSpPr>
          <p:nvPr>
            <p:ph idx="1"/>
          </p:nvPr>
        </p:nvSpPr>
        <p:spPr/>
        <p:txBody>
          <a:bodyPr>
            <a:normAutofit/>
          </a:bodyPr>
          <a:lstStyle/>
          <a:p>
            <a:pPr eaLnBrk="1" hangingPunct="1"/>
            <a:r>
              <a:rPr lang="en-US" altLang="ja-JP" sz="2400" dirty="0"/>
              <a:t>Limited number of pointers are used.</a:t>
            </a:r>
          </a:p>
          <a:p>
            <a:pPr lvl="1" eaLnBrk="1" hangingPunct="1"/>
            <a:r>
              <a:rPr lang="en-US" altLang="ja-JP" sz="2400" dirty="0"/>
              <a:t>A number of nodes which share the data is not so large (From profiling of parallel programs)</a:t>
            </a:r>
          </a:p>
          <a:p>
            <a:pPr eaLnBrk="1" hangingPunct="1"/>
            <a:r>
              <a:rPr lang="en-US" altLang="ja-JP" sz="2400" dirty="0"/>
              <a:t>If the number of nodes exceeds the pointers,</a:t>
            </a:r>
          </a:p>
          <a:p>
            <a:pPr lvl="1" eaLnBrk="1" hangingPunct="1"/>
            <a:r>
              <a:rPr lang="en-US" altLang="ja-JP" sz="2400" dirty="0"/>
              <a:t>Invalidate </a:t>
            </a:r>
            <a:r>
              <a:rPr lang="ja-JP" altLang="en-US" sz="2400" dirty="0"/>
              <a:t>（</a:t>
            </a:r>
            <a:r>
              <a:rPr lang="en-US" altLang="ja-JP" sz="2400" dirty="0"/>
              <a:t>eviction</a:t>
            </a:r>
            <a:r>
              <a:rPr lang="ja-JP" altLang="en-US" sz="2400" dirty="0"/>
              <a:t>）</a:t>
            </a:r>
          </a:p>
          <a:p>
            <a:pPr lvl="1" eaLnBrk="1" hangingPunct="1"/>
            <a:r>
              <a:rPr lang="en-US" altLang="ja-JP" sz="2400" dirty="0"/>
              <a:t>Broadcast messages</a:t>
            </a:r>
          </a:p>
          <a:p>
            <a:pPr lvl="1" eaLnBrk="1" hangingPunct="1"/>
            <a:r>
              <a:rPr lang="en-US" altLang="ja-JP" sz="2400" dirty="0"/>
              <a:t>Call the management software (</a:t>
            </a:r>
            <a:r>
              <a:rPr lang="en-US" altLang="ja-JP" sz="2400" dirty="0" err="1"/>
              <a:t>LimitLess</a:t>
            </a:r>
            <a:r>
              <a:rPr lang="en-US" altLang="ja-JP" sz="2400" dirty="0"/>
              <a:t>)</a:t>
            </a:r>
          </a:p>
          <a:p>
            <a:pPr lvl="2"/>
            <a:r>
              <a:rPr lang="en-US" altLang="ja-JP" sz="1800" dirty="0"/>
              <a:t>Used in MIT</a:t>
            </a:r>
            <a:r>
              <a:rPr lang="ja-JP" altLang="en-US" sz="1800" dirty="0"/>
              <a:t>　</a:t>
            </a:r>
            <a:r>
              <a:rPr lang="en-US" altLang="ja-JP" sz="1800" dirty="0"/>
              <a:t>Alewife</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altLang="ja-JP"/>
              <a:t>Linked</a:t>
            </a:r>
            <a:r>
              <a:rPr lang="ja-JP" altLang="en-US"/>
              <a:t>　</a:t>
            </a:r>
            <a:r>
              <a:rPr lang="en-US" altLang="ja-JP"/>
              <a:t>List</a:t>
            </a:r>
          </a:p>
        </p:txBody>
      </p:sp>
      <p:sp>
        <p:nvSpPr>
          <p:cNvPr id="51203" name="Text Box 3"/>
          <p:cNvSpPr txBox="1">
            <a:spLocks noChangeArrowheads="1"/>
          </p:cNvSpPr>
          <p:nvPr/>
        </p:nvSpPr>
        <p:spPr bwMode="auto">
          <a:xfrm>
            <a:off x="1524000" y="4648200"/>
            <a:ext cx="88741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１</a:t>
            </a:r>
          </a:p>
        </p:txBody>
      </p:sp>
      <p:sp>
        <p:nvSpPr>
          <p:cNvPr id="51204" name="Text Box 4"/>
          <p:cNvSpPr txBox="1">
            <a:spLocks noChangeArrowheads="1"/>
          </p:cNvSpPr>
          <p:nvPr/>
        </p:nvSpPr>
        <p:spPr bwMode="auto">
          <a:xfrm>
            <a:off x="4876800" y="4470400"/>
            <a:ext cx="7874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a:t>
            </a:r>
            <a:r>
              <a:rPr lang="en-US" altLang="ja-JP" sz="1400" b="1">
                <a:latin typeface="Times New Roman" panose="02020603050405020304" pitchFamily="18" charset="0"/>
                <a:ea typeface="ＭＳ Ｐゴシック" panose="020B0600070205080204" pitchFamily="50" charset="-128"/>
              </a:rPr>
              <a:t>2</a:t>
            </a:r>
          </a:p>
        </p:txBody>
      </p:sp>
      <p:sp>
        <p:nvSpPr>
          <p:cNvPr id="51205" name="Text Box 5"/>
          <p:cNvSpPr txBox="1">
            <a:spLocks noChangeArrowheads="1"/>
          </p:cNvSpPr>
          <p:nvPr/>
        </p:nvSpPr>
        <p:spPr bwMode="auto">
          <a:xfrm>
            <a:off x="5562600" y="2286000"/>
            <a:ext cx="1025525"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３</a:t>
            </a:r>
          </a:p>
        </p:txBody>
      </p:sp>
      <p:sp>
        <p:nvSpPr>
          <p:cNvPr id="51206" name="Text Box 6"/>
          <p:cNvSpPr txBox="1">
            <a:spLocks noChangeArrowheads="1"/>
          </p:cNvSpPr>
          <p:nvPr/>
        </p:nvSpPr>
        <p:spPr bwMode="auto">
          <a:xfrm>
            <a:off x="1905000" y="2184400"/>
            <a:ext cx="820738"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b="1">
                <a:latin typeface="Times New Roman" panose="02020603050405020304" pitchFamily="18" charset="0"/>
                <a:ea typeface="ＭＳ Ｐゴシック" panose="020B0600070205080204" pitchFamily="50" charset="-128"/>
              </a:rPr>
              <a:t>Node</a:t>
            </a:r>
            <a:r>
              <a:rPr lang="ja-JP" altLang="en-US" sz="1400" b="1">
                <a:latin typeface="Times New Roman" panose="02020603050405020304" pitchFamily="18" charset="0"/>
                <a:ea typeface="ＭＳ Ｐゴシック" panose="020B0600070205080204" pitchFamily="50" charset="-128"/>
              </a:rPr>
              <a:t>　０</a:t>
            </a:r>
          </a:p>
        </p:txBody>
      </p:sp>
      <p:grpSp>
        <p:nvGrpSpPr>
          <p:cNvPr id="51207" name="Group 7"/>
          <p:cNvGrpSpPr>
            <a:grpSpLocks/>
          </p:cNvGrpSpPr>
          <p:nvPr/>
        </p:nvGrpSpPr>
        <p:grpSpPr bwMode="auto">
          <a:xfrm>
            <a:off x="2590800" y="1676400"/>
            <a:ext cx="457200" cy="1524000"/>
            <a:chOff x="1632" y="1056"/>
            <a:chExt cx="288" cy="960"/>
          </a:xfrm>
        </p:grpSpPr>
        <p:sp>
          <p:nvSpPr>
            <p:cNvPr id="51237" name="Oval 8"/>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51238" name="Rectangle 9"/>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51239" name="Line 10"/>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1240" name="Rectangle 11"/>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51241" name="Line 12"/>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51208" name="Group 13"/>
          <p:cNvGrpSpPr>
            <a:grpSpLocks/>
          </p:cNvGrpSpPr>
          <p:nvPr/>
        </p:nvGrpSpPr>
        <p:grpSpPr bwMode="auto">
          <a:xfrm>
            <a:off x="2362200" y="3962400"/>
            <a:ext cx="457200" cy="1524000"/>
            <a:chOff x="1632" y="1056"/>
            <a:chExt cx="288" cy="960"/>
          </a:xfrm>
        </p:grpSpPr>
        <p:sp>
          <p:nvSpPr>
            <p:cNvPr id="51232" name="Oval 14"/>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51233" name="Rectangle 15"/>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51234" name="Line 16"/>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1235" name="Rectangle 17"/>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51236" name="Line 18"/>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51209" name="Group 19"/>
          <p:cNvGrpSpPr>
            <a:grpSpLocks/>
          </p:cNvGrpSpPr>
          <p:nvPr/>
        </p:nvGrpSpPr>
        <p:grpSpPr bwMode="auto">
          <a:xfrm>
            <a:off x="4572000" y="3886200"/>
            <a:ext cx="457200" cy="1524000"/>
            <a:chOff x="1632" y="1056"/>
            <a:chExt cx="288" cy="960"/>
          </a:xfrm>
        </p:grpSpPr>
        <p:sp>
          <p:nvSpPr>
            <p:cNvPr id="51227" name="Oval 20"/>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51228" name="Rectangle 21"/>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51229" name="Line 22"/>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1230" name="Rectangle 23"/>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51231" name="Line 24"/>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51210" name="Group 25"/>
          <p:cNvGrpSpPr>
            <a:grpSpLocks/>
          </p:cNvGrpSpPr>
          <p:nvPr/>
        </p:nvGrpSpPr>
        <p:grpSpPr bwMode="auto">
          <a:xfrm>
            <a:off x="5181600" y="1752600"/>
            <a:ext cx="457200" cy="1524000"/>
            <a:chOff x="1632" y="1056"/>
            <a:chExt cx="288" cy="960"/>
          </a:xfrm>
        </p:grpSpPr>
        <p:sp>
          <p:nvSpPr>
            <p:cNvPr id="51222" name="Oval 26"/>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51223" name="Rectangle 27"/>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51224" name="Line 28"/>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1225" name="Rectangle 29"/>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51226" name="Line 30"/>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51211" name="Rectangle 31"/>
          <p:cNvSpPr>
            <a:spLocks noChangeArrowheads="1"/>
          </p:cNvSpPr>
          <p:nvPr/>
        </p:nvSpPr>
        <p:spPr bwMode="auto">
          <a:xfrm>
            <a:off x="3200400" y="2971800"/>
            <a:ext cx="228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r>
              <a:rPr lang="en-US" altLang="ja-JP" sz="1400" b="1">
                <a:latin typeface="Times New Roman" panose="02020603050405020304" pitchFamily="18" charset="0"/>
                <a:ea typeface="ＭＳ Ｐゴシック" panose="020B0600070205080204" pitchFamily="50" charset="-128"/>
              </a:rPr>
              <a:t>S</a:t>
            </a:r>
          </a:p>
        </p:txBody>
      </p:sp>
      <p:grpSp>
        <p:nvGrpSpPr>
          <p:cNvPr id="55328" name="Group 32"/>
          <p:cNvGrpSpPr>
            <a:grpSpLocks/>
          </p:cNvGrpSpPr>
          <p:nvPr/>
        </p:nvGrpSpPr>
        <p:grpSpPr bwMode="auto">
          <a:xfrm>
            <a:off x="3505200" y="2286000"/>
            <a:ext cx="1447800" cy="838200"/>
            <a:chOff x="2208" y="1440"/>
            <a:chExt cx="912" cy="528"/>
          </a:xfrm>
        </p:grpSpPr>
        <p:sp>
          <p:nvSpPr>
            <p:cNvPr id="51219" name="Line 33"/>
            <p:cNvSpPr>
              <a:spLocks noChangeShapeType="1"/>
            </p:cNvSpPr>
            <p:nvPr/>
          </p:nvSpPr>
          <p:spPr bwMode="auto">
            <a:xfrm flipH="1">
              <a:off x="2208" y="1440"/>
              <a:ext cx="91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1220" name="Rectangle 34"/>
            <p:cNvSpPr>
              <a:spLocks noChangeArrowheads="1"/>
            </p:cNvSpPr>
            <p:nvPr/>
          </p:nvSpPr>
          <p:spPr bwMode="auto">
            <a:xfrm>
              <a:off x="2304" y="1824"/>
              <a:ext cx="240" cy="144"/>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51221" name="Line 35"/>
            <p:cNvSpPr>
              <a:spLocks noChangeShapeType="1"/>
            </p:cNvSpPr>
            <p:nvPr/>
          </p:nvSpPr>
          <p:spPr bwMode="auto">
            <a:xfrm flipV="1">
              <a:off x="2400" y="1632"/>
              <a:ext cx="720" cy="2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55332" name="Group 36"/>
          <p:cNvGrpSpPr>
            <a:grpSpLocks/>
          </p:cNvGrpSpPr>
          <p:nvPr/>
        </p:nvGrpSpPr>
        <p:grpSpPr bwMode="auto">
          <a:xfrm>
            <a:off x="2667000" y="2438400"/>
            <a:ext cx="2514600" cy="2438400"/>
            <a:chOff x="1680" y="1536"/>
            <a:chExt cx="1584" cy="1536"/>
          </a:xfrm>
        </p:grpSpPr>
        <p:sp>
          <p:nvSpPr>
            <p:cNvPr id="51215" name="Line 37"/>
            <p:cNvSpPr>
              <a:spLocks noChangeShapeType="1"/>
            </p:cNvSpPr>
            <p:nvPr/>
          </p:nvSpPr>
          <p:spPr bwMode="auto">
            <a:xfrm flipV="1">
              <a:off x="1680" y="2160"/>
              <a:ext cx="48" cy="2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1216" name="Rectangle 38"/>
            <p:cNvSpPr>
              <a:spLocks noChangeArrowheads="1"/>
            </p:cNvSpPr>
            <p:nvPr/>
          </p:nvSpPr>
          <p:spPr bwMode="auto">
            <a:xfrm>
              <a:off x="3120" y="1536"/>
              <a:ext cx="144" cy="144"/>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51217" name="Rectangle 39"/>
            <p:cNvSpPr>
              <a:spLocks noChangeArrowheads="1"/>
            </p:cNvSpPr>
            <p:nvPr/>
          </p:nvSpPr>
          <p:spPr bwMode="auto">
            <a:xfrm>
              <a:off x="1776" y="2928"/>
              <a:ext cx="144" cy="144"/>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51218" name="Line 40"/>
            <p:cNvSpPr>
              <a:spLocks noChangeShapeType="1"/>
            </p:cNvSpPr>
            <p:nvPr/>
          </p:nvSpPr>
          <p:spPr bwMode="auto">
            <a:xfrm flipH="1">
              <a:off x="1920" y="1680"/>
              <a:ext cx="1200" cy="124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51214" name="Text Box 41"/>
          <p:cNvSpPr txBox="1">
            <a:spLocks noChangeArrowheads="1"/>
          </p:cNvSpPr>
          <p:nvPr/>
        </p:nvSpPr>
        <p:spPr bwMode="auto">
          <a:xfrm>
            <a:off x="5775325" y="3376613"/>
            <a:ext cx="29733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a:latin typeface="Arial" panose="020B0604020202020204" pitchFamily="34" charset="0"/>
                <a:ea typeface="ＭＳ Ｐゴシック" panose="020B0600070205080204" pitchFamily="50" charset="-128"/>
              </a:rPr>
              <a:t>Note that the pointer is provided in cache</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5532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553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ja-JP"/>
              <a:t>Linked</a:t>
            </a:r>
            <a:r>
              <a:rPr lang="ja-JP" altLang="en-US"/>
              <a:t>　</a:t>
            </a:r>
            <a:r>
              <a:rPr lang="en-US" altLang="ja-JP"/>
              <a:t>List</a:t>
            </a:r>
          </a:p>
        </p:txBody>
      </p:sp>
      <p:sp>
        <p:nvSpPr>
          <p:cNvPr id="52227" name="Rectangle 3"/>
          <p:cNvSpPr>
            <a:spLocks noGrp="1" noChangeArrowheads="1"/>
          </p:cNvSpPr>
          <p:nvPr>
            <p:ph idx="1"/>
          </p:nvPr>
        </p:nvSpPr>
        <p:spPr/>
        <p:txBody>
          <a:bodyPr/>
          <a:lstStyle/>
          <a:p>
            <a:pPr eaLnBrk="1" hangingPunct="1"/>
            <a:r>
              <a:rPr lang="en-US" altLang="ja-JP"/>
              <a:t>Pointers are provided in each cache.</a:t>
            </a:r>
          </a:p>
          <a:p>
            <a:pPr eaLnBrk="1" hangingPunct="1"/>
            <a:r>
              <a:rPr lang="en-US" altLang="ja-JP"/>
              <a:t>Small memory requirement</a:t>
            </a:r>
          </a:p>
          <a:p>
            <a:pPr eaLnBrk="1" hangingPunct="1"/>
            <a:r>
              <a:rPr lang="en-US" altLang="ja-JP"/>
              <a:t>The latency for  pointer chain often becomes large.</a:t>
            </a:r>
          </a:p>
          <a:p>
            <a:pPr eaLnBrk="1" hangingPunct="1"/>
            <a:r>
              <a:rPr lang="en-US" altLang="ja-JP"/>
              <a:t>Improved method: tree structure</a:t>
            </a:r>
          </a:p>
          <a:p>
            <a:pPr eaLnBrk="1" hangingPunct="1"/>
            <a:r>
              <a:rPr lang="en-US" altLang="ja-JP"/>
              <a:t>SCI(Scalable</a:t>
            </a:r>
            <a:r>
              <a:rPr lang="ja-JP" altLang="en-US"/>
              <a:t>　</a:t>
            </a:r>
            <a:r>
              <a:rPr lang="en-US" altLang="ja-JP"/>
              <a:t>Coherent</a:t>
            </a:r>
            <a:r>
              <a:rPr lang="ja-JP" altLang="en-US"/>
              <a:t>　</a:t>
            </a:r>
            <a:r>
              <a:rPr lang="en-US" altLang="ja-JP"/>
              <a:t>Interface)</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altLang="ja-JP"/>
              <a:t>Glossary 2</a:t>
            </a:r>
          </a:p>
        </p:txBody>
      </p:sp>
      <p:sp>
        <p:nvSpPr>
          <p:cNvPr id="59395" name="Rectangle 3"/>
          <p:cNvSpPr>
            <a:spLocks noGrp="1" noChangeArrowheads="1"/>
          </p:cNvSpPr>
          <p:nvPr>
            <p:ph idx="1"/>
          </p:nvPr>
        </p:nvSpPr>
        <p:spPr/>
        <p:txBody>
          <a:bodyPr>
            <a:normAutofit fontScale="92500"/>
          </a:bodyPr>
          <a:lstStyle/>
          <a:p>
            <a:pPr eaLnBrk="1" hangingPunct="1">
              <a:lnSpc>
                <a:spcPct val="90000"/>
              </a:lnSpc>
            </a:pPr>
            <a:r>
              <a:rPr lang="en-US" altLang="ja-JP" sz="2100"/>
              <a:t>Directly based cache protocol:</a:t>
            </a:r>
            <a:r>
              <a:rPr lang="ja-JP" altLang="en-US" sz="2100"/>
              <a:t>ディレクトリを用いたキャッシュプロトコル、スヌープキャッシュではなく、ホームメモリ上のテーブル（ディレクトリ）を用いてキャッシュの一貫性を管理する方法</a:t>
            </a:r>
          </a:p>
          <a:p>
            <a:pPr eaLnBrk="1" hangingPunct="1">
              <a:lnSpc>
                <a:spcPct val="90000"/>
              </a:lnSpc>
            </a:pPr>
            <a:r>
              <a:rPr lang="en-US" altLang="ja-JP" sz="2100"/>
              <a:t>Full map directory:</a:t>
            </a:r>
            <a:r>
              <a:rPr lang="ja-JP" altLang="en-US" sz="2100"/>
              <a:t>ディレクトリ管理法の一つ。</a:t>
            </a:r>
            <a:r>
              <a:rPr lang="en-US" altLang="ja-JP" sz="2100"/>
              <a:t>PE</a:t>
            </a:r>
            <a:r>
              <a:rPr lang="ja-JP" altLang="en-US" sz="2100"/>
              <a:t>に対応するビットマップをもつ</a:t>
            </a:r>
          </a:p>
          <a:p>
            <a:pPr eaLnBrk="1" hangingPunct="1">
              <a:lnSpc>
                <a:spcPct val="90000"/>
              </a:lnSpc>
            </a:pPr>
            <a:r>
              <a:rPr lang="en-US" altLang="ja-JP" sz="2100"/>
              <a:t>Limited Pointer:</a:t>
            </a:r>
            <a:r>
              <a:rPr lang="ja-JP" altLang="en-US" sz="2100"/>
              <a:t>ディレクトリ管理法の一つ。限定された数のポインタを用いる。</a:t>
            </a:r>
            <a:r>
              <a:rPr lang="en-US" altLang="ja-JP" sz="2100"/>
              <a:t>eviction</a:t>
            </a:r>
            <a:r>
              <a:rPr lang="ja-JP" altLang="en-US" sz="2100"/>
              <a:t>は不足した場合、強制的に無効化する方法</a:t>
            </a:r>
          </a:p>
          <a:p>
            <a:pPr eaLnBrk="1" hangingPunct="1">
              <a:lnSpc>
                <a:spcPct val="90000"/>
              </a:lnSpc>
            </a:pPr>
            <a:r>
              <a:rPr lang="en-US" altLang="ja-JP" sz="2100"/>
              <a:t>Linked-list:</a:t>
            </a:r>
            <a:r>
              <a:rPr lang="ja-JP" altLang="en-US" sz="2100"/>
              <a:t>リンクドリスト、ポインタの連鎖構造による管理法、</a:t>
            </a:r>
            <a:r>
              <a:rPr lang="en-US" altLang="ja-JP" sz="2100"/>
              <a:t>SCI(Scalable Coherent Interface)</a:t>
            </a:r>
            <a:r>
              <a:rPr lang="ja-JP" altLang="en-US" sz="2100"/>
              <a:t>はこれを用いたディレクトリ管理の標準規格</a:t>
            </a:r>
          </a:p>
          <a:p>
            <a:pPr eaLnBrk="1" hangingPunct="1">
              <a:lnSpc>
                <a:spcPct val="90000"/>
              </a:lnSpc>
            </a:pPr>
            <a:r>
              <a:rPr lang="en-US" altLang="ja-JP" sz="2100"/>
              <a:t>Queue-based lock:</a:t>
            </a:r>
            <a:r>
              <a:rPr lang="ja-JP" altLang="en-US" sz="2100"/>
              <a:t>リンクドリストでロックの順番を管理する方法。</a:t>
            </a:r>
            <a:r>
              <a:rPr lang="en-US" altLang="ja-JP" sz="2100"/>
              <a:t>NUMA</a:t>
            </a:r>
            <a:r>
              <a:rPr lang="ja-JP" altLang="en-US" sz="2100"/>
              <a:t>の同期手法として一般的に用いられる。</a:t>
            </a:r>
          </a:p>
          <a:p>
            <a:pPr eaLnBrk="1" hangingPunct="1">
              <a:lnSpc>
                <a:spcPct val="90000"/>
              </a:lnSpc>
            </a:pPr>
            <a:r>
              <a:rPr lang="en-US" altLang="ja-JP" sz="2100"/>
              <a:t>Hierarchical:</a:t>
            </a:r>
            <a:r>
              <a:rPr lang="ja-JP" altLang="en-US" sz="2100"/>
              <a:t>階層的、今回はバス構造、ディレクトリ構造のところで出てくる。</a:t>
            </a:r>
          </a:p>
          <a:p>
            <a:pPr eaLnBrk="1" hangingPunct="1">
              <a:lnSpc>
                <a:spcPct val="90000"/>
              </a:lnSpc>
              <a:buFont typeface="Wingdings" panose="05000000000000000000" pitchFamily="2" charset="2"/>
              <a:buNone/>
            </a:pPr>
            <a:endParaRPr lang="en-US" altLang="ja-JP" sz="21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ja-JP"/>
              <a:t>Variation of NUMA </a:t>
            </a:r>
          </a:p>
        </p:txBody>
      </p:sp>
      <p:sp>
        <p:nvSpPr>
          <p:cNvPr id="10243" name="Rectangle 3"/>
          <p:cNvSpPr>
            <a:spLocks noGrp="1" noChangeArrowheads="1"/>
          </p:cNvSpPr>
          <p:nvPr>
            <p:ph idx="1"/>
          </p:nvPr>
        </p:nvSpPr>
        <p:spPr/>
        <p:txBody>
          <a:bodyPr/>
          <a:lstStyle/>
          <a:p>
            <a:pPr eaLnBrk="1" hangingPunct="1">
              <a:lnSpc>
                <a:spcPct val="90000"/>
              </a:lnSpc>
            </a:pPr>
            <a:r>
              <a:rPr lang="en-US" altLang="ja-JP" dirty="0"/>
              <a:t>Simple NUMA</a:t>
            </a:r>
            <a:r>
              <a:rPr lang="ja-JP" altLang="en-US" dirty="0"/>
              <a:t>： </a:t>
            </a:r>
            <a:r>
              <a:rPr lang="en-US" altLang="ja-JP" dirty="0"/>
              <a:t>cache coherence is not kept by the hardware</a:t>
            </a:r>
            <a:r>
              <a:rPr lang="ja-JP" altLang="en-US" dirty="0"/>
              <a:t>（</a:t>
            </a:r>
            <a:r>
              <a:rPr lang="en-US" altLang="ja-JP" dirty="0"/>
              <a:t>CM*,</a:t>
            </a:r>
            <a:r>
              <a:rPr lang="en-US" altLang="ja-JP" dirty="0" err="1"/>
              <a:t>Cenju</a:t>
            </a:r>
            <a:r>
              <a:rPr lang="ja-JP" altLang="en-US" dirty="0"/>
              <a:t>，</a:t>
            </a:r>
            <a:r>
              <a:rPr lang="en-US" altLang="ja-JP" dirty="0"/>
              <a:t>T3D</a:t>
            </a:r>
            <a:r>
              <a:rPr lang="ja-JP" altLang="en-US" dirty="0"/>
              <a:t>，</a:t>
            </a:r>
            <a:r>
              <a:rPr lang="en-US" altLang="ja-JP" dirty="0"/>
              <a:t>RWC-1, Earth simulator</a:t>
            </a:r>
            <a:r>
              <a:rPr lang="ja-JP" altLang="en-US" dirty="0"/>
              <a:t>）</a:t>
            </a:r>
          </a:p>
          <a:p>
            <a:pPr eaLnBrk="1" hangingPunct="1">
              <a:lnSpc>
                <a:spcPct val="90000"/>
              </a:lnSpc>
            </a:pPr>
            <a:r>
              <a:rPr lang="en-US" altLang="ja-JP" dirty="0"/>
              <a:t>CC (Cache Coherent)-NUMA</a:t>
            </a:r>
            <a:r>
              <a:rPr lang="ja-JP" altLang="en-US" dirty="0"/>
              <a:t>： </a:t>
            </a:r>
            <a:r>
              <a:rPr lang="en-US" altLang="ja-JP" dirty="0"/>
              <a:t>providing coherent cache.</a:t>
            </a:r>
            <a:r>
              <a:rPr lang="ja-JP" altLang="en-US" dirty="0"/>
              <a:t>（</a:t>
            </a:r>
            <a:r>
              <a:rPr lang="en-US" altLang="ja-JP" dirty="0"/>
              <a:t>DASH</a:t>
            </a:r>
            <a:r>
              <a:rPr lang="ja-JP" altLang="en-US" dirty="0"/>
              <a:t>，</a:t>
            </a:r>
            <a:r>
              <a:rPr lang="en-US" altLang="ja-JP" dirty="0"/>
              <a:t>Alewife, Origin, </a:t>
            </a:r>
            <a:r>
              <a:rPr lang="en-US" altLang="ja-JP" dirty="0" err="1"/>
              <a:t>SynfinityNUMA</a:t>
            </a:r>
            <a:r>
              <a:rPr lang="en-US" altLang="ja-JP" dirty="0"/>
              <a:t>, NUMA-Q, Recent  servers</a:t>
            </a:r>
            <a:r>
              <a:rPr lang="ja-JP" altLang="en-US" dirty="0"/>
              <a:t>）</a:t>
            </a:r>
          </a:p>
          <a:p>
            <a:pPr eaLnBrk="1" hangingPunct="1">
              <a:lnSpc>
                <a:spcPct val="90000"/>
              </a:lnSpc>
            </a:pPr>
            <a:r>
              <a:rPr lang="en-US" altLang="ja-JP" dirty="0"/>
              <a:t>COMA (Cache Only Memory Architecture) : No home memory</a:t>
            </a:r>
            <a:r>
              <a:rPr lang="ja-JP" altLang="en-US" dirty="0"/>
              <a:t>（</a:t>
            </a:r>
            <a:r>
              <a:rPr lang="en-US" altLang="ja-JP" dirty="0"/>
              <a:t>DDM,KSR-1)</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altLang="ja-JP"/>
              <a:t>Summary</a:t>
            </a:r>
          </a:p>
        </p:txBody>
      </p:sp>
      <p:sp>
        <p:nvSpPr>
          <p:cNvPr id="60419" name="Rectangle 3"/>
          <p:cNvSpPr>
            <a:spLocks noGrp="1" noChangeArrowheads="1"/>
          </p:cNvSpPr>
          <p:nvPr>
            <p:ph idx="1"/>
          </p:nvPr>
        </p:nvSpPr>
        <p:spPr/>
        <p:txBody>
          <a:bodyPr/>
          <a:lstStyle/>
          <a:p>
            <a:pPr eaLnBrk="1" hangingPunct="1"/>
            <a:r>
              <a:rPr lang="en-US" altLang="ja-JP"/>
              <a:t>Simple NUMA is used for large scale supercomputers</a:t>
            </a:r>
          </a:p>
          <a:p>
            <a:pPr eaLnBrk="1" hangingPunct="1"/>
            <a:r>
              <a:rPr lang="en-US" altLang="ja-JP"/>
              <a:t>Recent servers use CC-NUMA structure in which each node is a multicore SMP.</a:t>
            </a:r>
          </a:p>
          <a:p>
            <a:pPr lvl="1" eaLnBrk="1" hangingPunct="1"/>
            <a:r>
              <a:rPr lang="en-US" altLang="ja-JP"/>
              <a:t>Directory based cache coherence protocols are used between L3 caches.</a:t>
            </a:r>
          </a:p>
          <a:p>
            <a:pPr lvl="1" eaLnBrk="1" hangingPunct="1"/>
            <a:r>
              <a:rPr lang="en-US" altLang="ja-JP"/>
              <a:t>This style has been a main stream of large scale servers.</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altLang="ja-JP" dirty="0"/>
              <a:t>Report4</a:t>
            </a:r>
          </a:p>
        </p:txBody>
      </p:sp>
      <p:sp>
        <p:nvSpPr>
          <p:cNvPr id="61443" name="Rectangle 3"/>
          <p:cNvSpPr>
            <a:spLocks noGrp="1" noChangeArrowheads="1"/>
          </p:cNvSpPr>
          <p:nvPr>
            <p:ph idx="1"/>
          </p:nvPr>
        </p:nvSpPr>
        <p:spPr>
          <a:xfrm>
            <a:off x="468313" y="1484313"/>
            <a:ext cx="8229600" cy="4530725"/>
          </a:xfrm>
        </p:spPr>
        <p:txBody>
          <a:bodyPr/>
          <a:lstStyle/>
          <a:p>
            <a:pPr eaLnBrk="1" hangingPunct="1">
              <a:lnSpc>
                <a:spcPct val="90000"/>
              </a:lnSpc>
            </a:pPr>
            <a:r>
              <a:rPr lang="en-US" altLang="ja-JP" dirty="0"/>
              <a:t>Show the states of cache connected to each node and directory of home memory in CC-NUMA.  </a:t>
            </a:r>
          </a:p>
          <a:p>
            <a:pPr eaLnBrk="1" hangingPunct="1">
              <a:lnSpc>
                <a:spcPct val="90000"/>
              </a:lnSpc>
            </a:pPr>
            <a:r>
              <a:rPr lang="en-US" altLang="ja-JP" dirty="0"/>
              <a:t> The node memory in node 0 is accessed:</a:t>
            </a:r>
          </a:p>
          <a:p>
            <a:pPr lvl="1" eaLnBrk="1" hangingPunct="1">
              <a:lnSpc>
                <a:spcPct val="90000"/>
              </a:lnSpc>
            </a:pPr>
            <a:r>
              <a:rPr lang="en-US" altLang="ja-JP" dirty="0"/>
              <a:t>Node 1 reads</a:t>
            </a:r>
          </a:p>
          <a:p>
            <a:pPr lvl="1" eaLnBrk="1" hangingPunct="1">
              <a:lnSpc>
                <a:spcPct val="90000"/>
              </a:lnSpc>
            </a:pPr>
            <a:r>
              <a:rPr lang="en-US" altLang="ja-JP" dirty="0"/>
              <a:t>Node 3 reads</a:t>
            </a:r>
          </a:p>
          <a:p>
            <a:pPr lvl="1" eaLnBrk="1" hangingPunct="1">
              <a:lnSpc>
                <a:spcPct val="90000"/>
              </a:lnSpc>
            </a:pPr>
            <a:r>
              <a:rPr lang="en-US" altLang="ja-JP" dirty="0"/>
              <a:t>Node 1 writes</a:t>
            </a:r>
          </a:p>
          <a:p>
            <a:pPr lvl="1" eaLnBrk="1" hangingPunct="1">
              <a:lnSpc>
                <a:spcPct val="90000"/>
              </a:lnSpc>
            </a:pPr>
            <a:r>
              <a:rPr lang="en-US" altLang="ja-JP" dirty="0"/>
              <a:t>Node 2 writes</a:t>
            </a:r>
          </a:p>
          <a:p>
            <a:pPr lvl="1" eaLnBrk="1" hangingPunct="1">
              <a:lnSpc>
                <a:spcPct val="90000"/>
              </a:lnSpc>
            </a:pPr>
            <a:r>
              <a:rPr lang="en-US" altLang="ja-JP" dirty="0"/>
              <a:t>Node 3 reads</a:t>
            </a:r>
          </a:p>
          <a:p>
            <a:pPr lvl="1" eaLnBrk="1" hangingPunct="1">
              <a:lnSpc>
                <a:spcPct val="90000"/>
              </a:lnSpc>
            </a:pPr>
            <a:r>
              <a:rPr lang="en-US" altLang="ja-JP" dirty="0"/>
              <a:t>Node 3 writes</a:t>
            </a:r>
          </a:p>
          <a:p>
            <a:pPr eaLnBrk="1" hangingPunct="1">
              <a:lnSpc>
                <a:spcPct val="90000"/>
              </a:lnSpc>
            </a:pPr>
            <a:endParaRPr lang="en-US" altLang="ja-JP"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ja-JP" dirty="0"/>
              <a:t>Revisit</a:t>
            </a:r>
            <a:r>
              <a:rPr lang="ja-JP" altLang="en-US" dirty="0"/>
              <a:t> </a:t>
            </a:r>
            <a:r>
              <a:rPr lang="en-US" altLang="ja-JP" dirty="0"/>
              <a:t>to</a:t>
            </a:r>
            <a:r>
              <a:rPr lang="ja-JP" altLang="en-US" dirty="0"/>
              <a:t> </a:t>
            </a:r>
            <a:r>
              <a:rPr lang="en-US" altLang="ja-JP" dirty="0"/>
              <a:t>Readers-Writers</a:t>
            </a:r>
            <a:r>
              <a:rPr lang="ja-JP" altLang="en-US" dirty="0"/>
              <a:t>　</a:t>
            </a:r>
            <a:r>
              <a:rPr lang="en-US" altLang="ja-JP" dirty="0"/>
              <a:t>Problem</a:t>
            </a:r>
          </a:p>
        </p:txBody>
      </p:sp>
      <p:sp>
        <p:nvSpPr>
          <p:cNvPr id="6147" name="Oval 4"/>
          <p:cNvSpPr>
            <a:spLocks noChangeArrowheads="1"/>
          </p:cNvSpPr>
          <p:nvPr/>
        </p:nvSpPr>
        <p:spPr bwMode="auto">
          <a:xfrm>
            <a:off x="1524000" y="2590800"/>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6148" name="Oval 5"/>
          <p:cNvSpPr>
            <a:spLocks noChangeArrowheads="1"/>
          </p:cNvSpPr>
          <p:nvPr/>
        </p:nvSpPr>
        <p:spPr bwMode="auto">
          <a:xfrm>
            <a:off x="7620000" y="2590800"/>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6149" name="Rectangle 6"/>
          <p:cNvSpPr>
            <a:spLocks noChangeArrowheads="1"/>
          </p:cNvSpPr>
          <p:nvPr/>
        </p:nvSpPr>
        <p:spPr bwMode="auto">
          <a:xfrm>
            <a:off x="3962400" y="2514600"/>
            <a:ext cx="685800" cy="762000"/>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6150" name="Rectangle 7"/>
          <p:cNvSpPr>
            <a:spLocks noChangeArrowheads="1"/>
          </p:cNvSpPr>
          <p:nvPr/>
        </p:nvSpPr>
        <p:spPr bwMode="auto">
          <a:xfrm>
            <a:off x="4038600" y="3505200"/>
            <a:ext cx="533400" cy="533400"/>
          </a:xfrm>
          <a:prstGeom prst="rect">
            <a:avLst/>
          </a:prstGeom>
          <a:solidFill>
            <a:srgbClr val="FF7C80"/>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a:latin typeface="Times New Roman" panose="02020603050405020304" pitchFamily="18" charset="0"/>
              </a:rPr>
              <a:t>０</a:t>
            </a:r>
          </a:p>
        </p:txBody>
      </p:sp>
      <p:grpSp>
        <p:nvGrpSpPr>
          <p:cNvPr id="2" name="Group 24"/>
          <p:cNvGrpSpPr>
            <a:grpSpLocks/>
          </p:cNvGrpSpPr>
          <p:nvPr/>
        </p:nvGrpSpPr>
        <p:grpSpPr bwMode="auto">
          <a:xfrm>
            <a:off x="1981200" y="2743200"/>
            <a:ext cx="2438400" cy="304800"/>
            <a:chOff x="1248" y="1728"/>
            <a:chExt cx="1536" cy="192"/>
          </a:xfrm>
        </p:grpSpPr>
        <p:sp>
          <p:nvSpPr>
            <p:cNvPr id="6163" name="Line 8"/>
            <p:cNvSpPr>
              <a:spLocks noChangeShapeType="1"/>
            </p:cNvSpPr>
            <p:nvPr/>
          </p:nvSpPr>
          <p:spPr bwMode="auto">
            <a:xfrm>
              <a:off x="1248" y="1776"/>
              <a:ext cx="1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164" name="Oval 13"/>
            <p:cNvSpPr>
              <a:spLocks noChangeArrowheads="1"/>
            </p:cNvSpPr>
            <p:nvPr/>
          </p:nvSpPr>
          <p:spPr bwMode="auto">
            <a:xfrm>
              <a:off x="2640" y="1728"/>
              <a:ext cx="144" cy="192"/>
            </a:xfrm>
            <a:prstGeom prst="ellipse">
              <a:avLst/>
            </a:prstGeom>
            <a:solidFill>
              <a:srgbClr val="FF3300"/>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grpSp>
      <p:grpSp>
        <p:nvGrpSpPr>
          <p:cNvPr id="3" name="Group 25"/>
          <p:cNvGrpSpPr>
            <a:grpSpLocks/>
          </p:cNvGrpSpPr>
          <p:nvPr/>
        </p:nvGrpSpPr>
        <p:grpSpPr bwMode="auto">
          <a:xfrm>
            <a:off x="1905000" y="2971800"/>
            <a:ext cx="2057400" cy="1143000"/>
            <a:chOff x="1200" y="1872"/>
            <a:chExt cx="1296" cy="720"/>
          </a:xfrm>
        </p:grpSpPr>
        <p:sp>
          <p:nvSpPr>
            <p:cNvPr id="6161" name="Line 10"/>
            <p:cNvSpPr>
              <a:spLocks noChangeShapeType="1"/>
            </p:cNvSpPr>
            <p:nvPr/>
          </p:nvSpPr>
          <p:spPr bwMode="auto">
            <a:xfrm>
              <a:off x="1200" y="1872"/>
              <a:ext cx="1296" cy="48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162" name="Text Box 15"/>
            <p:cNvSpPr txBox="1">
              <a:spLocks noChangeArrowheads="1"/>
            </p:cNvSpPr>
            <p:nvPr/>
          </p:nvSpPr>
          <p:spPr bwMode="auto">
            <a:xfrm>
              <a:off x="2208" y="2304"/>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１</a:t>
              </a:r>
            </a:p>
          </p:txBody>
        </p:sp>
      </p:grpSp>
      <p:sp>
        <p:nvSpPr>
          <p:cNvPr id="6153" name="Text Box 16"/>
          <p:cNvSpPr txBox="1">
            <a:spLocks noChangeArrowheads="1"/>
          </p:cNvSpPr>
          <p:nvPr/>
        </p:nvSpPr>
        <p:spPr bwMode="auto">
          <a:xfrm>
            <a:off x="1889125" y="4841875"/>
            <a:ext cx="6684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Writer</a:t>
            </a:r>
            <a:r>
              <a:rPr lang="ja-JP" altLang="en-US" sz="2400">
                <a:latin typeface="Times New Roman" panose="02020603050405020304" pitchFamily="18" charset="0"/>
              </a:rPr>
              <a:t>： </a:t>
            </a:r>
            <a:r>
              <a:rPr lang="en-US" altLang="ja-JP" sz="2400">
                <a:latin typeface="Times New Roman" panose="02020603050405020304" pitchFamily="18" charset="0"/>
              </a:rPr>
              <a:t>writes data then sets the synchronization flag</a:t>
            </a:r>
          </a:p>
        </p:txBody>
      </p:sp>
      <p:sp>
        <p:nvSpPr>
          <p:cNvPr id="6154" name="Text Box 17"/>
          <p:cNvSpPr txBox="1">
            <a:spLocks noChangeArrowheads="1"/>
          </p:cNvSpPr>
          <p:nvPr/>
        </p:nvSpPr>
        <p:spPr bwMode="auto">
          <a:xfrm>
            <a:off x="1979613" y="5661025"/>
            <a:ext cx="3717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Reader</a:t>
            </a:r>
            <a:r>
              <a:rPr lang="ja-JP" altLang="en-US" sz="2400">
                <a:latin typeface="Times New Roman" panose="02020603050405020304" pitchFamily="18" charset="0"/>
              </a:rPr>
              <a:t>：</a:t>
            </a:r>
            <a:r>
              <a:rPr lang="en-US" altLang="ja-JP" sz="2400">
                <a:latin typeface="Times New Roman" panose="02020603050405020304" pitchFamily="18" charset="0"/>
              </a:rPr>
              <a:t>waits until flag is set</a:t>
            </a:r>
          </a:p>
        </p:txBody>
      </p:sp>
      <p:sp>
        <p:nvSpPr>
          <p:cNvPr id="6155" name="Text Box 18"/>
          <p:cNvSpPr txBox="1">
            <a:spLocks noChangeArrowheads="1"/>
          </p:cNvSpPr>
          <p:nvPr/>
        </p:nvSpPr>
        <p:spPr bwMode="auto">
          <a:xfrm>
            <a:off x="1355725" y="1870075"/>
            <a:ext cx="977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Writer</a:t>
            </a:r>
          </a:p>
        </p:txBody>
      </p:sp>
      <p:sp>
        <p:nvSpPr>
          <p:cNvPr id="6156" name="Text Box 19"/>
          <p:cNvSpPr txBox="1">
            <a:spLocks noChangeArrowheads="1"/>
          </p:cNvSpPr>
          <p:nvPr/>
        </p:nvSpPr>
        <p:spPr bwMode="auto">
          <a:xfrm>
            <a:off x="7375525" y="1946275"/>
            <a:ext cx="1046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Reader</a:t>
            </a:r>
          </a:p>
        </p:txBody>
      </p:sp>
      <p:sp>
        <p:nvSpPr>
          <p:cNvPr id="6157" name="Text Box 20"/>
          <p:cNvSpPr txBox="1">
            <a:spLocks noChangeArrowheads="1"/>
          </p:cNvSpPr>
          <p:nvPr/>
        </p:nvSpPr>
        <p:spPr bwMode="auto">
          <a:xfrm>
            <a:off x="974725" y="3470275"/>
            <a:ext cx="223043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Write(D</a:t>
            </a:r>
            <a:r>
              <a:rPr lang="ja-JP" altLang="en-US" sz="2400">
                <a:latin typeface="Times New Roman" panose="02020603050405020304" pitchFamily="18" charset="0"/>
              </a:rPr>
              <a:t>，</a:t>
            </a:r>
            <a:r>
              <a:rPr lang="en-US" altLang="ja-JP" sz="2400">
                <a:latin typeface="Times New Roman" panose="02020603050405020304" pitchFamily="18" charset="0"/>
              </a:rPr>
              <a:t>Data)</a:t>
            </a:r>
            <a:r>
              <a:rPr lang="ja-JP" altLang="en-US" sz="2400">
                <a:latin typeface="Times New Roman" panose="02020603050405020304" pitchFamily="18" charset="0"/>
              </a:rPr>
              <a:t>；</a:t>
            </a:r>
          </a:p>
          <a:p>
            <a:pPr eaLnBrk="1" hangingPunct="1">
              <a:spcBef>
                <a:spcPct val="0"/>
              </a:spcBef>
              <a:buClrTx/>
              <a:buSzTx/>
              <a:buFontTx/>
              <a:buNone/>
            </a:pPr>
            <a:r>
              <a:rPr lang="en-US" altLang="ja-JP" sz="2400">
                <a:latin typeface="Times New Roman" panose="02020603050405020304" pitchFamily="18" charset="0"/>
              </a:rPr>
              <a:t>Write(X,1)</a:t>
            </a:r>
            <a:r>
              <a:rPr lang="ja-JP" altLang="en-US" sz="2400">
                <a:latin typeface="Times New Roman" panose="02020603050405020304" pitchFamily="18" charset="0"/>
              </a:rPr>
              <a:t>；</a:t>
            </a:r>
          </a:p>
        </p:txBody>
      </p:sp>
      <p:sp>
        <p:nvSpPr>
          <p:cNvPr id="6158" name="Text Box 21"/>
          <p:cNvSpPr txBox="1">
            <a:spLocks noChangeArrowheads="1"/>
          </p:cNvSpPr>
          <p:nvPr/>
        </p:nvSpPr>
        <p:spPr bwMode="auto">
          <a:xfrm>
            <a:off x="4251325" y="2022475"/>
            <a:ext cx="404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D</a:t>
            </a:r>
          </a:p>
        </p:txBody>
      </p:sp>
      <p:sp>
        <p:nvSpPr>
          <p:cNvPr id="6159" name="Text Box 22"/>
          <p:cNvSpPr txBox="1">
            <a:spLocks noChangeArrowheads="1"/>
          </p:cNvSpPr>
          <p:nvPr/>
        </p:nvSpPr>
        <p:spPr bwMode="auto">
          <a:xfrm>
            <a:off x="4175125" y="4003675"/>
            <a:ext cx="404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X</a:t>
            </a:r>
          </a:p>
        </p:txBody>
      </p:sp>
      <p:sp>
        <p:nvSpPr>
          <p:cNvPr id="6160" name="Text Box 23"/>
          <p:cNvSpPr txBox="1">
            <a:spLocks noChangeArrowheads="1"/>
          </p:cNvSpPr>
          <p:nvPr/>
        </p:nvSpPr>
        <p:spPr bwMode="auto">
          <a:xfrm>
            <a:off x="6308725" y="3394075"/>
            <a:ext cx="276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Polling until(X==1)</a:t>
            </a:r>
            <a:r>
              <a:rPr lang="ja-JP" altLang="en-US" sz="2400">
                <a:latin typeface="Times New Roman" panose="02020603050405020304" pitchFamily="18" charset="0"/>
              </a:rPr>
              <a:t>；</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ja-JP"/>
              <a:t>Readers-Writers</a:t>
            </a:r>
            <a:r>
              <a:rPr lang="ja-JP" altLang="en-US"/>
              <a:t>　</a:t>
            </a:r>
            <a:r>
              <a:rPr lang="en-US" altLang="ja-JP"/>
              <a:t>Problem</a:t>
            </a:r>
          </a:p>
        </p:txBody>
      </p:sp>
      <p:sp>
        <p:nvSpPr>
          <p:cNvPr id="7171" name="Oval 3"/>
          <p:cNvSpPr>
            <a:spLocks noChangeArrowheads="1"/>
          </p:cNvSpPr>
          <p:nvPr/>
        </p:nvSpPr>
        <p:spPr bwMode="auto">
          <a:xfrm>
            <a:off x="1524000" y="2590800"/>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7172" name="Oval 4"/>
          <p:cNvSpPr>
            <a:spLocks noChangeArrowheads="1"/>
          </p:cNvSpPr>
          <p:nvPr/>
        </p:nvSpPr>
        <p:spPr bwMode="auto">
          <a:xfrm>
            <a:off x="7620000" y="2590800"/>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7173" name="Rectangle 5"/>
          <p:cNvSpPr>
            <a:spLocks noChangeArrowheads="1"/>
          </p:cNvSpPr>
          <p:nvPr/>
        </p:nvSpPr>
        <p:spPr bwMode="auto">
          <a:xfrm>
            <a:off x="3962400" y="2514600"/>
            <a:ext cx="685800" cy="762000"/>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7174" name="Rectangle 6"/>
          <p:cNvSpPr>
            <a:spLocks noChangeArrowheads="1"/>
          </p:cNvSpPr>
          <p:nvPr/>
        </p:nvSpPr>
        <p:spPr bwMode="auto">
          <a:xfrm>
            <a:off x="4038600" y="3505200"/>
            <a:ext cx="533400" cy="533400"/>
          </a:xfrm>
          <a:prstGeom prst="rect">
            <a:avLst/>
          </a:prstGeom>
          <a:solidFill>
            <a:srgbClr val="FF7C80"/>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a:latin typeface="Times New Roman" panose="02020603050405020304" pitchFamily="18" charset="0"/>
              </a:rPr>
              <a:t>１</a:t>
            </a:r>
          </a:p>
        </p:txBody>
      </p:sp>
      <p:sp>
        <p:nvSpPr>
          <p:cNvPr id="7176" name="Line 8"/>
          <p:cNvSpPr>
            <a:spLocks noChangeShapeType="1"/>
          </p:cNvSpPr>
          <p:nvPr/>
        </p:nvSpPr>
        <p:spPr bwMode="auto">
          <a:xfrm>
            <a:off x="4724400" y="2819400"/>
            <a:ext cx="2743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178" name="Line 10"/>
          <p:cNvSpPr>
            <a:spLocks noChangeShapeType="1"/>
          </p:cNvSpPr>
          <p:nvPr/>
        </p:nvSpPr>
        <p:spPr bwMode="auto">
          <a:xfrm flipV="1">
            <a:off x="4648200" y="3048000"/>
            <a:ext cx="281940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177" name="Oval 11"/>
          <p:cNvSpPr>
            <a:spLocks noChangeArrowheads="1"/>
          </p:cNvSpPr>
          <p:nvPr/>
        </p:nvSpPr>
        <p:spPr bwMode="auto">
          <a:xfrm>
            <a:off x="4191000" y="2743200"/>
            <a:ext cx="228600" cy="304800"/>
          </a:xfrm>
          <a:prstGeom prst="ellipse">
            <a:avLst/>
          </a:prstGeom>
          <a:solidFill>
            <a:srgbClr val="FF3300"/>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2" name="Text Box 14"/>
          <p:cNvSpPr txBox="1">
            <a:spLocks noChangeArrowheads="1"/>
          </p:cNvSpPr>
          <p:nvPr/>
        </p:nvSpPr>
        <p:spPr bwMode="auto">
          <a:xfrm>
            <a:off x="684213" y="5013325"/>
            <a:ext cx="78882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Reader</a:t>
            </a:r>
            <a:r>
              <a:rPr lang="ja-JP" altLang="en-US" sz="2400">
                <a:latin typeface="Times New Roman" panose="02020603050405020304" pitchFamily="18" charset="0"/>
              </a:rPr>
              <a:t>： </a:t>
            </a:r>
            <a:r>
              <a:rPr lang="en-US" altLang="ja-JP" sz="2400">
                <a:latin typeface="Times New Roman" panose="02020603050405020304" pitchFamily="18" charset="0"/>
              </a:rPr>
              <a:t>reads data from D when flag is set, then resets the flag</a:t>
            </a:r>
          </a:p>
        </p:txBody>
      </p:sp>
      <p:sp>
        <p:nvSpPr>
          <p:cNvPr id="7179" name="Text Box 15"/>
          <p:cNvSpPr txBox="1">
            <a:spLocks noChangeArrowheads="1"/>
          </p:cNvSpPr>
          <p:nvPr/>
        </p:nvSpPr>
        <p:spPr bwMode="auto">
          <a:xfrm>
            <a:off x="1355725" y="1870075"/>
            <a:ext cx="977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Writer</a:t>
            </a:r>
          </a:p>
        </p:txBody>
      </p:sp>
      <p:sp>
        <p:nvSpPr>
          <p:cNvPr id="7180" name="Text Box 16"/>
          <p:cNvSpPr txBox="1">
            <a:spLocks noChangeArrowheads="1"/>
          </p:cNvSpPr>
          <p:nvPr/>
        </p:nvSpPr>
        <p:spPr bwMode="auto">
          <a:xfrm>
            <a:off x="7375525" y="1946275"/>
            <a:ext cx="1046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Reader</a:t>
            </a:r>
          </a:p>
        </p:txBody>
      </p:sp>
      <p:sp>
        <p:nvSpPr>
          <p:cNvPr id="7185" name="Line 17"/>
          <p:cNvSpPr>
            <a:spLocks noChangeShapeType="1"/>
          </p:cNvSpPr>
          <p:nvPr/>
        </p:nvSpPr>
        <p:spPr bwMode="auto">
          <a:xfrm flipH="1">
            <a:off x="4648200" y="3124200"/>
            <a:ext cx="289560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186" name="Text Box 18"/>
          <p:cNvSpPr txBox="1">
            <a:spLocks noChangeArrowheads="1"/>
          </p:cNvSpPr>
          <p:nvPr/>
        </p:nvSpPr>
        <p:spPr bwMode="auto">
          <a:xfrm>
            <a:off x="5851525" y="3373438"/>
            <a:ext cx="3921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０</a:t>
            </a:r>
          </a:p>
        </p:txBody>
      </p:sp>
      <p:sp>
        <p:nvSpPr>
          <p:cNvPr id="7183" name="Text Box 19"/>
          <p:cNvSpPr txBox="1">
            <a:spLocks noChangeArrowheads="1"/>
          </p:cNvSpPr>
          <p:nvPr/>
        </p:nvSpPr>
        <p:spPr bwMode="auto">
          <a:xfrm>
            <a:off x="1203325" y="6213475"/>
            <a:ext cx="4630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Writer</a:t>
            </a:r>
            <a:r>
              <a:rPr lang="ja-JP" altLang="en-US" sz="2400">
                <a:latin typeface="Times New Roman" panose="02020603050405020304" pitchFamily="18" charset="0"/>
              </a:rPr>
              <a:t>：</a:t>
            </a:r>
            <a:r>
              <a:rPr lang="en-US" altLang="ja-JP" sz="2400">
                <a:latin typeface="Times New Roman" panose="02020603050405020304" pitchFamily="18" charset="0"/>
              </a:rPr>
              <a:t>waits for the reset of the flag</a:t>
            </a:r>
          </a:p>
        </p:txBody>
      </p:sp>
      <p:sp>
        <p:nvSpPr>
          <p:cNvPr id="7184" name="Text Box 20"/>
          <p:cNvSpPr txBox="1">
            <a:spLocks noChangeArrowheads="1"/>
          </p:cNvSpPr>
          <p:nvPr/>
        </p:nvSpPr>
        <p:spPr bwMode="auto">
          <a:xfrm>
            <a:off x="4022725" y="2001838"/>
            <a:ext cx="415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Ｄ</a:t>
            </a:r>
          </a:p>
        </p:txBody>
      </p:sp>
      <p:sp>
        <p:nvSpPr>
          <p:cNvPr id="3" name="Text Box 21"/>
          <p:cNvSpPr txBox="1">
            <a:spLocks noChangeArrowheads="1"/>
          </p:cNvSpPr>
          <p:nvPr/>
        </p:nvSpPr>
        <p:spPr bwMode="auto">
          <a:xfrm>
            <a:off x="4175125" y="3927475"/>
            <a:ext cx="404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X</a:t>
            </a:r>
          </a:p>
        </p:txBody>
      </p:sp>
      <p:sp>
        <p:nvSpPr>
          <p:cNvPr id="4" name="Text Box 22"/>
          <p:cNvSpPr txBox="1">
            <a:spLocks noChangeArrowheads="1"/>
          </p:cNvSpPr>
          <p:nvPr/>
        </p:nvSpPr>
        <p:spPr bwMode="auto">
          <a:xfrm>
            <a:off x="468313" y="3068638"/>
            <a:ext cx="276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Polling until(X==0)</a:t>
            </a:r>
            <a:r>
              <a:rPr lang="ja-JP" altLang="en-US" sz="2400">
                <a:latin typeface="Times New Roman" panose="02020603050405020304" pitchFamily="18" charset="0"/>
              </a:rPr>
              <a:t>；</a:t>
            </a:r>
          </a:p>
        </p:txBody>
      </p:sp>
      <p:sp>
        <p:nvSpPr>
          <p:cNvPr id="7187" name="Text Box 23"/>
          <p:cNvSpPr txBox="1">
            <a:spLocks noChangeArrowheads="1"/>
          </p:cNvSpPr>
          <p:nvPr/>
        </p:nvSpPr>
        <p:spPr bwMode="auto">
          <a:xfrm>
            <a:off x="6084888" y="3500438"/>
            <a:ext cx="27686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Polling until(X==1)</a:t>
            </a:r>
            <a:r>
              <a:rPr lang="ja-JP" altLang="en-US" sz="2400">
                <a:latin typeface="Times New Roman" panose="02020603050405020304" pitchFamily="18" charset="0"/>
              </a:rPr>
              <a:t>；</a:t>
            </a:r>
          </a:p>
          <a:p>
            <a:pPr eaLnBrk="1" hangingPunct="1">
              <a:spcBef>
                <a:spcPct val="0"/>
              </a:spcBef>
              <a:buClrTx/>
              <a:buSzTx/>
              <a:buFontTx/>
              <a:buNone/>
            </a:pPr>
            <a:r>
              <a:rPr lang="en-US" altLang="ja-JP" sz="2400">
                <a:latin typeface="Times New Roman" panose="02020603050405020304" pitchFamily="18" charset="0"/>
              </a:rPr>
              <a:t>data</a:t>
            </a:r>
            <a:r>
              <a:rPr lang="ja-JP" altLang="en-US" sz="2400">
                <a:latin typeface="Times New Roman" panose="02020603050405020304" pitchFamily="18" charset="0"/>
              </a:rPr>
              <a:t>＝</a:t>
            </a:r>
            <a:r>
              <a:rPr lang="en-US" altLang="ja-JP" sz="2400">
                <a:latin typeface="Times New Roman" panose="02020603050405020304" pitchFamily="18" charset="0"/>
              </a:rPr>
              <a:t>Read(D)</a:t>
            </a:r>
            <a:r>
              <a:rPr lang="ja-JP" altLang="en-US" sz="2400">
                <a:latin typeface="Times New Roman" panose="02020603050405020304" pitchFamily="18" charset="0"/>
              </a:rPr>
              <a:t>；</a:t>
            </a:r>
          </a:p>
          <a:p>
            <a:pPr eaLnBrk="1" hangingPunct="1">
              <a:spcBef>
                <a:spcPct val="0"/>
              </a:spcBef>
              <a:buClrTx/>
              <a:buSzTx/>
              <a:buFontTx/>
              <a:buNone/>
            </a:pPr>
            <a:r>
              <a:rPr lang="en-US" altLang="ja-JP" sz="2400">
                <a:latin typeface="Times New Roman" panose="02020603050405020304" pitchFamily="18" charset="0"/>
              </a:rPr>
              <a:t>Write(X</a:t>
            </a:r>
            <a:r>
              <a:rPr lang="ja-JP" altLang="en-US" sz="2400">
                <a:latin typeface="Times New Roman" panose="02020603050405020304" pitchFamily="18" charset="0"/>
              </a:rPr>
              <a:t>，</a:t>
            </a:r>
            <a:r>
              <a:rPr lang="en-US" altLang="ja-JP" sz="2400">
                <a:latin typeface="Times New Roman" panose="02020603050405020304" pitchFamily="18" charset="0"/>
              </a:rPr>
              <a:t>0)</a:t>
            </a:r>
            <a:r>
              <a:rPr lang="ja-JP" altLang="en-US" sz="2400">
                <a:latin typeface="Times New Roman" panose="02020603050405020304" pitchFamily="18" charset="0"/>
              </a:rPr>
              <a:t>；</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17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17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18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1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6" grpId="0" animBg="1"/>
      <p:bldP spid="7178" grpId="0" animBg="1"/>
      <p:bldP spid="7185" grpId="0" animBg="1"/>
      <p:bldP spid="7186" grpId="0"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25D982-8019-442F-BC40-C11891B52B68}"/>
              </a:ext>
            </a:extLst>
          </p:cNvPr>
          <p:cNvSpPr>
            <a:spLocks noGrp="1"/>
          </p:cNvSpPr>
          <p:nvPr>
            <p:ph type="title"/>
          </p:nvPr>
        </p:nvSpPr>
        <p:spPr/>
        <p:txBody>
          <a:bodyPr/>
          <a:lstStyle/>
          <a:p>
            <a:r>
              <a:rPr kumimoji="1" lang="en-US" altLang="ja-JP" dirty="0"/>
              <a:t>But</a:t>
            </a:r>
            <a:r>
              <a:rPr kumimoji="1" lang="ja-JP" altLang="en-US" dirty="0"/>
              <a:t> </a:t>
            </a:r>
            <a:r>
              <a:rPr kumimoji="1" lang="en-US" altLang="ja-JP" dirty="0"/>
              <a:t>is</a:t>
            </a:r>
            <a:r>
              <a:rPr kumimoji="1" lang="ja-JP" altLang="en-US" dirty="0"/>
              <a:t> </a:t>
            </a:r>
            <a:r>
              <a:rPr kumimoji="1" lang="en-US" altLang="ja-JP" dirty="0"/>
              <a:t>it</a:t>
            </a:r>
            <a:r>
              <a:rPr kumimoji="1" lang="ja-JP" altLang="en-US" dirty="0"/>
              <a:t> </a:t>
            </a:r>
            <a:r>
              <a:rPr kumimoji="1" lang="en-US" altLang="ja-JP" dirty="0"/>
              <a:t>true?</a:t>
            </a:r>
            <a:endParaRPr kumimoji="1" lang="ja-JP" altLang="en-US" dirty="0"/>
          </a:p>
        </p:txBody>
      </p:sp>
      <p:sp>
        <p:nvSpPr>
          <p:cNvPr id="3" name="コンテンツ プレースホルダー 2">
            <a:extLst>
              <a:ext uri="{FF2B5EF4-FFF2-40B4-BE49-F238E27FC236}">
                <a16:creationId xmlns:a16="http://schemas.microsoft.com/office/drawing/2014/main" id="{873F2615-AE3D-4248-814A-F1CF292DD71A}"/>
              </a:ext>
            </a:extLst>
          </p:cNvPr>
          <p:cNvSpPr>
            <a:spLocks noGrp="1"/>
          </p:cNvSpPr>
          <p:nvPr>
            <p:ph idx="1"/>
          </p:nvPr>
        </p:nvSpPr>
        <p:spPr/>
        <p:txBody>
          <a:bodyPr/>
          <a:lstStyle/>
          <a:p>
            <a:r>
              <a:rPr kumimoji="1" lang="en-US" altLang="ja-JP" dirty="0"/>
              <a:t>In</a:t>
            </a:r>
            <a:r>
              <a:rPr kumimoji="1" lang="ja-JP" altLang="en-US" dirty="0"/>
              <a:t> </a:t>
            </a:r>
            <a:r>
              <a:rPr kumimoji="1" lang="en-US" altLang="ja-JP" dirty="0"/>
              <a:t>most</a:t>
            </a:r>
            <a:r>
              <a:rPr kumimoji="1" lang="ja-JP" altLang="en-US" dirty="0"/>
              <a:t> </a:t>
            </a:r>
            <a:r>
              <a:rPr kumimoji="1" lang="en-US" altLang="ja-JP" dirty="0"/>
              <a:t>machines,</a:t>
            </a:r>
            <a:r>
              <a:rPr kumimoji="1" lang="ja-JP" altLang="en-US" dirty="0"/>
              <a:t> </a:t>
            </a:r>
            <a:r>
              <a:rPr kumimoji="1" lang="en-US" altLang="ja-JP" dirty="0"/>
              <a:t>the</a:t>
            </a:r>
            <a:r>
              <a:rPr kumimoji="1" lang="ja-JP" altLang="en-US" dirty="0"/>
              <a:t> </a:t>
            </a:r>
            <a:r>
              <a:rPr kumimoji="1" lang="en-US" altLang="ja-JP" dirty="0"/>
              <a:t>order</a:t>
            </a:r>
            <a:r>
              <a:rPr kumimoji="1" lang="ja-JP" altLang="en-US" dirty="0"/>
              <a:t> </a:t>
            </a:r>
            <a:r>
              <a:rPr kumimoji="1" lang="en-US" altLang="ja-JP" dirty="0"/>
              <a:t>of</a:t>
            </a:r>
            <a:r>
              <a:rPr kumimoji="1" lang="ja-JP" altLang="en-US" dirty="0"/>
              <a:t> </a:t>
            </a:r>
            <a:r>
              <a:rPr kumimoji="1" lang="en-US" altLang="ja-JP" dirty="0"/>
              <a:t>read/write</a:t>
            </a:r>
            <a:r>
              <a:rPr kumimoji="1" lang="ja-JP" altLang="en-US" dirty="0"/>
              <a:t> </a:t>
            </a:r>
            <a:r>
              <a:rPr kumimoji="1" lang="en-US" altLang="ja-JP" dirty="0"/>
              <a:t>access</a:t>
            </a:r>
            <a:r>
              <a:rPr kumimoji="1" lang="ja-JP" altLang="en-US" dirty="0"/>
              <a:t> </a:t>
            </a:r>
            <a:r>
              <a:rPr kumimoji="1" lang="en-US" altLang="ja-JP" dirty="0"/>
              <a:t>from/to</a:t>
            </a:r>
            <a:r>
              <a:rPr kumimoji="1" lang="ja-JP" altLang="en-US" dirty="0"/>
              <a:t> </a:t>
            </a:r>
            <a:r>
              <a:rPr kumimoji="1" lang="en-US" altLang="ja-JP" dirty="0"/>
              <a:t>different</a:t>
            </a:r>
            <a:r>
              <a:rPr kumimoji="1" lang="ja-JP" altLang="en-US" dirty="0"/>
              <a:t> </a:t>
            </a:r>
            <a:r>
              <a:rPr kumimoji="1" lang="en-US" altLang="ja-JP" dirty="0"/>
              <a:t>address</a:t>
            </a:r>
            <a:r>
              <a:rPr kumimoji="1" lang="ja-JP" altLang="en-US" dirty="0"/>
              <a:t> </a:t>
            </a:r>
            <a:r>
              <a:rPr kumimoji="1" lang="en-US" altLang="ja-JP" dirty="0"/>
              <a:t>is</a:t>
            </a:r>
            <a:r>
              <a:rPr kumimoji="1" lang="ja-JP" altLang="en-US" dirty="0"/>
              <a:t> </a:t>
            </a:r>
            <a:r>
              <a:rPr kumimoji="1" lang="en-US" altLang="ja-JP" dirty="0"/>
              <a:t>not</a:t>
            </a:r>
            <a:r>
              <a:rPr kumimoji="1" lang="ja-JP" altLang="en-US" dirty="0"/>
              <a:t> </a:t>
            </a:r>
            <a:r>
              <a:rPr kumimoji="1" lang="en-US" altLang="ja-JP" dirty="0"/>
              <a:t>guaranteed.</a:t>
            </a:r>
          </a:p>
          <a:p>
            <a:r>
              <a:rPr lang="en-US" altLang="ja-JP" dirty="0"/>
              <a:t>The order is kept when each processor uses the sequential consistency or the total store ordering (TSO).</a:t>
            </a:r>
          </a:p>
          <a:p>
            <a:pPr marL="0" indent="0">
              <a:buNone/>
            </a:pPr>
            <a:endParaRPr kumimoji="1" lang="ja-JP" altLang="en-US" dirty="0"/>
          </a:p>
        </p:txBody>
      </p:sp>
    </p:spTree>
    <p:extLst>
      <p:ext uri="{BB962C8B-B14F-4D97-AF65-F5344CB8AC3E}">
        <p14:creationId xmlns:p14="http://schemas.microsoft.com/office/powerpoint/2010/main" val="146633469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ja-JP"/>
              <a:t>Coherence vs. Consistency</a:t>
            </a:r>
          </a:p>
        </p:txBody>
      </p:sp>
      <p:sp>
        <p:nvSpPr>
          <p:cNvPr id="22531" name="Rectangle 3"/>
          <p:cNvSpPr>
            <a:spLocks noGrp="1" noChangeArrowheads="1"/>
          </p:cNvSpPr>
          <p:nvPr>
            <p:ph type="body" idx="1"/>
          </p:nvPr>
        </p:nvSpPr>
        <p:spPr/>
        <p:txBody>
          <a:bodyPr/>
          <a:lstStyle/>
          <a:p>
            <a:pPr eaLnBrk="1" hangingPunct="1"/>
            <a:r>
              <a:rPr lang="en-US" altLang="ja-JP"/>
              <a:t>Coherence and consistency are complementary</a:t>
            </a:r>
            <a:r>
              <a:rPr lang="ja-JP" altLang="en-US"/>
              <a:t>： </a:t>
            </a:r>
          </a:p>
          <a:p>
            <a:pPr eaLnBrk="1" hangingPunct="1"/>
            <a:r>
              <a:rPr lang="en-US" altLang="ja-JP"/>
              <a:t>Coherence defines the behavior of reads and writes to the same memory location, while</a:t>
            </a:r>
          </a:p>
          <a:p>
            <a:pPr eaLnBrk="1" hangingPunct="1"/>
            <a:r>
              <a:rPr lang="en-US" altLang="ja-JP"/>
              <a:t>Consistency defines the behavior of reads and writes with respect to accesses to other memory location.</a:t>
            </a:r>
          </a:p>
          <a:p>
            <a:pPr eaLnBrk="1" hangingPunct="1">
              <a:buFont typeface="Wingdings" panose="05000000000000000000" pitchFamily="2" charset="2"/>
              <a:buNone/>
            </a:pPr>
            <a:r>
              <a:rPr lang="en-US" altLang="ja-JP"/>
              <a:t> Hennessy &amp; Patterson “Computer Architecture the 5</a:t>
            </a:r>
            <a:r>
              <a:rPr lang="en-US" altLang="ja-JP" baseline="30000"/>
              <a:t>th</a:t>
            </a:r>
            <a:r>
              <a:rPr lang="en-US" altLang="ja-JP"/>
              <a:t> edition” pp.353</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r>
              <a:rPr lang="en-US" altLang="ja-JP"/>
              <a:t>Sequential</a:t>
            </a:r>
            <a:r>
              <a:rPr lang="ja-JP" altLang="en-US"/>
              <a:t>　</a:t>
            </a:r>
            <a:r>
              <a:rPr lang="en-US" altLang="ja-JP"/>
              <a:t>Consistency</a:t>
            </a:r>
          </a:p>
        </p:txBody>
      </p:sp>
      <p:sp>
        <p:nvSpPr>
          <p:cNvPr id="128005" name="Line 5"/>
          <p:cNvSpPr>
            <a:spLocks noChangeShapeType="1"/>
          </p:cNvSpPr>
          <p:nvPr/>
        </p:nvSpPr>
        <p:spPr bwMode="auto">
          <a:xfrm>
            <a:off x="2759075" y="1890713"/>
            <a:ext cx="0" cy="13716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28006" name="Line 6"/>
          <p:cNvSpPr>
            <a:spLocks noChangeShapeType="1"/>
          </p:cNvSpPr>
          <p:nvPr/>
        </p:nvSpPr>
        <p:spPr bwMode="auto">
          <a:xfrm>
            <a:off x="2759075" y="3338513"/>
            <a:ext cx="0" cy="3048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28009" name="Line 9"/>
          <p:cNvSpPr>
            <a:spLocks noChangeShapeType="1"/>
          </p:cNvSpPr>
          <p:nvPr/>
        </p:nvSpPr>
        <p:spPr bwMode="auto">
          <a:xfrm flipH="1" flipV="1">
            <a:off x="2911475" y="3109913"/>
            <a:ext cx="3429000" cy="838200"/>
          </a:xfrm>
          <a:prstGeom prst="line">
            <a:avLst/>
          </a:prstGeom>
          <a:noFill/>
          <a:ln w="28575">
            <a:solidFill>
              <a:srgbClr val="0000FF"/>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28010" name="Line 10"/>
          <p:cNvSpPr>
            <a:spLocks noChangeShapeType="1"/>
          </p:cNvSpPr>
          <p:nvPr/>
        </p:nvSpPr>
        <p:spPr bwMode="auto">
          <a:xfrm flipV="1">
            <a:off x="3063875" y="3262313"/>
            <a:ext cx="3886200" cy="457200"/>
          </a:xfrm>
          <a:prstGeom prst="line">
            <a:avLst/>
          </a:prstGeom>
          <a:noFill/>
          <a:ln w="28575">
            <a:solidFill>
              <a:srgbClr val="0000FF"/>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28011" name="Text Box 11"/>
          <p:cNvSpPr txBox="1">
            <a:spLocks noChangeArrowheads="1"/>
          </p:cNvSpPr>
          <p:nvPr/>
        </p:nvSpPr>
        <p:spPr bwMode="auto">
          <a:xfrm>
            <a:off x="684213" y="4652963"/>
            <a:ext cx="7935912" cy="822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en-US" altLang="ja-JP" sz="2400">
                <a:latin typeface="Times New Roman" panose="02020603050405020304" pitchFamily="18" charset="0"/>
              </a:rPr>
              <a:t>Both L1 and L2 are </a:t>
            </a:r>
            <a:r>
              <a:rPr lang="en-US" altLang="ja-JP" sz="2400">
                <a:solidFill>
                  <a:srgbClr val="FF0000"/>
                </a:solidFill>
                <a:latin typeface="Times New Roman" panose="02020603050405020304" pitchFamily="18" charset="0"/>
              </a:rPr>
              <a:t>never </a:t>
            </a:r>
            <a:r>
              <a:rPr lang="en-US" altLang="ja-JP" sz="2400">
                <a:latin typeface="Times New Roman" panose="02020603050405020304" pitchFamily="18" charset="0"/>
              </a:rPr>
              <a:t>established.</a:t>
            </a:r>
          </a:p>
          <a:p>
            <a:r>
              <a:rPr lang="en-US" altLang="ja-JP" sz="2400">
                <a:latin typeface="Times New Roman" panose="02020603050405020304" pitchFamily="18" charset="0"/>
              </a:rPr>
              <a:t>Reads and writes are instantly reflected to the memory in order.</a:t>
            </a:r>
          </a:p>
        </p:txBody>
      </p:sp>
      <p:sp>
        <p:nvSpPr>
          <p:cNvPr id="128012" name="Rectangle 12"/>
          <p:cNvSpPr>
            <a:spLocks noChangeArrowheads="1"/>
          </p:cNvSpPr>
          <p:nvPr/>
        </p:nvSpPr>
        <p:spPr bwMode="auto">
          <a:xfrm>
            <a:off x="1331913" y="1700213"/>
            <a:ext cx="1871662" cy="2592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8013" name="Text Box 13"/>
          <p:cNvSpPr txBox="1">
            <a:spLocks noChangeArrowheads="1"/>
          </p:cNvSpPr>
          <p:nvPr/>
        </p:nvSpPr>
        <p:spPr bwMode="auto">
          <a:xfrm>
            <a:off x="1547813" y="1720850"/>
            <a:ext cx="10033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P1:A=0;</a:t>
            </a:r>
          </a:p>
        </p:txBody>
      </p:sp>
      <p:sp>
        <p:nvSpPr>
          <p:cNvPr id="128014" name="Text Box 14"/>
          <p:cNvSpPr txBox="1">
            <a:spLocks noChangeArrowheads="1"/>
          </p:cNvSpPr>
          <p:nvPr/>
        </p:nvSpPr>
        <p:spPr bwMode="auto">
          <a:xfrm>
            <a:off x="1908175" y="3062288"/>
            <a:ext cx="660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A=1;</a:t>
            </a:r>
          </a:p>
        </p:txBody>
      </p:sp>
      <p:sp>
        <p:nvSpPr>
          <p:cNvPr id="128015" name="Text Box 15"/>
          <p:cNvSpPr txBox="1">
            <a:spLocks noChangeArrowheads="1"/>
          </p:cNvSpPr>
          <p:nvPr/>
        </p:nvSpPr>
        <p:spPr bwMode="auto">
          <a:xfrm>
            <a:off x="1547813" y="3783013"/>
            <a:ext cx="1670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L1: if(B==0) …</a:t>
            </a:r>
          </a:p>
        </p:txBody>
      </p:sp>
      <p:sp>
        <p:nvSpPr>
          <p:cNvPr id="128016" name="Line 16"/>
          <p:cNvSpPr>
            <a:spLocks noChangeShapeType="1"/>
          </p:cNvSpPr>
          <p:nvPr/>
        </p:nvSpPr>
        <p:spPr bwMode="auto">
          <a:xfrm>
            <a:off x="7785100" y="1890713"/>
            <a:ext cx="0" cy="13716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28017" name="Line 17"/>
          <p:cNvSpPr>
            <a:spLocks noChangeShapeType="1"/>
          </p:cNvSpPr>
          <p:nvPr/>
        </p:nvSpPr>
        <p:spPr bwMode="auto">
          <a:xfrm>
            <a:off x="7785100" y="3338513"/>
            <a:ext cx="0" cy="3048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28018" name="Rectangle 18"/>
          <p:cNvSpPr>
            <a:spLocks noChangeArrowheads="1"/>
          </p:cNvSpPr>
          <p:nvPr/>
        </p:nvSpPr>
        <p:spPr bwMode="auto">
          <a:xfrm>
            <a:off x="6357938" y="1700213"/>
            <a:ext cx="1871662" cy="2592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8019" name="Text Box 19"/>
          <p:cNvSpPr txBox="1">
            <a:spLocks noChangeArrowheads="1"/>
          </p:cNvSpPr>
          <p:nvPr/>
        </p:nvSpPr>
        <p:spPr bwMode="auto">
          <a:xfrm>
            <a:off x="6573838" y="1720850"/>
            <a:ext cx="10033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P2:B=0;</a:t>
            </a:r>
          </a:p>
        </p:txBody>
      </p:sp>
      <p:sp>
        <p:nvSpPr>
          <p:cNvPr id="128020" name="Text Box 20"/>
          <p:cNvSpPr txBox="1">
            <a:spLocks noChangeArrowheads="1"/>
          </p:cNvSpPr>
          <p:nvPr/>
        </p:nvSpPr>
        <p:spPr bwMode="auto">
          <a:xfrm>
            <a:off x="6934200" y="3062288"/>
            <a:ext cx="660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B=1;</a:t>
            </a:r>
          </a:p>
        </p:txBody>
      </p:sp>
      <p:sp>
        <p:nvSpPr>
          <p:cNvPr id="128021" name="Text Box 21"/>
          <p:cNvSpPr txBox="1">
            <a:spLocks noChangeArrowheads="1"/>
          </p:cNvSpPr>
          <p:nvPr/>
        </p:nvSpPr>
        <p:spPr bwMode="auto">
          <a:xfrm>
            <a:off x="6573838" y="3783013"/>
            <a:ext cx="1670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L2: if(A==0)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r>
              <a:rPr lang="en-US" altLang="ja-JP" sz="3800"/>
              <a:t>Sequential</a:t>
            </a:r>
            <a:r>
              <a:rPr lang="ja-JP" altLang="en-US" sz="3800"/>
              <a:t>　</a:t>
            </a:r>
            <a:r>
              <a:rPr lang="en-US" altLang="ja-JP" sz="3800"/>
              <a:t>Consistency is not kept because of the delay.</a:t>
            </a:r>
          </a:p>
        </p:txBody>
      </p:sp>
      <p:sp>
        <p:nvSpPr>
          <p:cNvPr id="129027" name="Line 3"/>
          <p:cNvSpPr>
            <a:spLocks noChangeShapeType="1"/>
          </p:cNvSpPr>
          <p:nvPr/>
        </p:nvSpPr>
        <p:spPr bwMode="auto">
          <a:xfrm>
            <a:off x="2759075" y="1890713"/>
            <a:ext cx="0" cy="13716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29028" name="Line 4"/>
          <p:cNvSpPr>
            <a:spLocks noChangeShapeType="1"/>
          </p:cNvSpPr>
          <p:nvPr/>
        </p:nvSpPr>
        <p:spPr bwMode="auto">
          <a:xfrm>
            <a:off x="2759075" y="3338513"/>
            <a:ext cx="0" cy="3048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29031" name="Text Box 7"/>
          <p:cNvSpPr txBox="1">
            <a:spLocks noChangeArrowheads="1"/>
          </p:cNvSpPr>
          <p:nvPr/>
        </p:nvSpPr>
        <p:spPr bwMode="auto">
          <a:xfrm>
            <a:off x="1331913" y="4724400"/>
            <a:ext cx="7310437" cy="822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en-US" altLang="ja-JP" sz="2400">
                <a:latin typeface="Times New Roman" panose="02020603050405020304" pitchFamily="18" charset="0"/>
              </a:rPr>
              <a:t>Thus, sequential consistency requires immediate update of</a:t>
            </a:r>
          </a:p>
          <a:p>
            <a:r>
              <a:rPr lang="en-US" altLang="ja-JP" sz="2400">
                <a:latin typeface="Times New Roman" panose="02020603050405020304" pitchFamily="18" charset="0"/>
              </a:rPr>
              <a:t>shared memory or acknowledge messages.</a:t>
            </a:r>
          </a:p>
        </p:txBody>
      </p:sp>
      <p:sp>
        <p:nvSpPr>
          <p:cNvPr id="129032" name="Rectangle 8"/>
          <p:cNvSpPr>
            <a:spLocks noChangeArrowheads="1"/>
          </p:cNvSpPr>
          <p:nvPr/>
        </p:nvSpPr>
        <p:spPr bwMode="auto">
          <a:xfrm>
            <a:off x="1331913" y="1700213"/>
            <a:ext cx="1871662" cy="2592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9033" name="Text Box 9"/>
          <p:cNvSpPr txBox="1">
            <a:spLocks noChangeArrowheads="1"/>
          </p:cNvSpPr>
          <p:nvPr/>
        </p:nvSpPr>
        <p:spPr bwMode="auto">
          <a:xfrm>
            <a:off x="1547813" y="1720850"/>
            <a:ext cx="10033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P1:A=0;</a:t>
            </a:r>
          </a:p>
        </p:txBody>
      </p:sp>
      <p:sp>
        <p:nvSpPr>
          <p:cNvPr id="129034" name="Text Box 10"/>
          <p:cNvSpPr txBox="1">
            <a:spLocks noChangeArrowheads="1"/>
          </p:cNvSpPr>
          <p:nvPr/>
        </p:nvSpPr>
        <p:spPr bwMode="auto">
          <a:xfrm>
            <a:off x="1908175" y="3062288"/>
            <a:ext cx="660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A=1;</a:t>
            </a:r>
          </a:p>
        </p:txBody>
      </p:sp>
      <p:sp>
        <p:nvSpPr>
          <p:cNvPr id="129035" name="Text Box 11"/>
          <p:cNvSpPr txBox="1">
            <a:spLocks noChangeArrowheads="1"/>
          </p:cNvSpPr>
          <p:nvPr/>
        </p:nvSpPr>
        <p:spPr bwMode="auto">
          <a:xfrm>
            <a:off x="1547813" y="3783013"/>
            <a:ext cx="1670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L1: if(B==0) …</a:t>
            </a:r>
          </a:p>
        </p:txBody>
      </p:sp>
      <p:sp>
        <p:nvSpPr>
          <p:cNvPr id="129036" name="Line 12"/>
          <p:cNvSpPr>
            <a:spLocks noChangeShapeType="1"/>
          </p:cNvSpPr>
          <p:nvPr/>
        </p:nvSpPr>
        <p:spPr bwMode="auto">
          <a:xfrm>
            <a:off x="7785100" y="1890713"/>
            <a:ext cx="0" cy="13716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29037" name="Line 13"/>
          <p:cNvSpPr>
            <a:spLocks noChangeShapeType="1"/>
          </p:cNvSpPr>
          <p:nvPr/>
        </p:nvSpPr>
        <p:spPr bwMode="auto">
          <a:xfrm>
            <a:off x="7785100" y="3338513"/>
            <a:ext cx="0" cy="3048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29038" name="Rectangle 14"/>
          <p:cNvSpPr>
            <a:spLocks noChangeArrowheads="1"/>
          </p:cNvSpPr>
          <p:nvPr/>
        </p:nvSpPr>
        <p:spPr bwMode="auto">
          <a:xfrm>
            <a:off x="6357938" y="1700213"/>
            <a:ext cx="1871662" cy="2592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9039" name="Text Box 15"/>
          <p:cNvSpPr txBox="1">
            <a:spLocks noChangeArrowheads="1"/>
          </p:cNvSpPr>
          <p:nvPr/>
        </p:nvSpPr>
        <p:spPr bwMode="auto">
          <a:xfrm>
            <a:off x="6573838" y="1720850"/>
            <a:ext cx="10033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P2:B=0;</a:t>
            </a:r>
          </a:p>
        </p:txBody>
      </p:sp>
      <p:sp>
        <p:nvSpPr>
          <p:cNvPr id="129040" name="Text Box 16"/>
          <p:cNvSpPr txBox="1">
            <a:spLocks noChangeArrowheads="1"/>
          </p:cNvSpPr>
          <p:nvPr/>
        </p:nvSpPr>
        <p:spPr bwMode="auto">
          <a:xfrm>
            <a:off x="6934200" y="3062288"/>
            <a:ext cx="660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B=1;</a:t>
            </a:r>
          </a:p>
        </p:txBody>
      </p:sp>
      <p:sp>
        <p:nvSpPr>
          <p:cNvPr id="129041" name="Text Box 17"/>
          <p:cNvSpPr txBox="1">
            <a:spLocks noChangeArrowheads="1"/>
          </p:cNvSpPr>
          <p:nvPr/>
        </p:nvSpPr>
        <p:spPr bwMode="auto">
          <a:xfrm>
            <a:off x="6573838" y="3783013"/>
            <a:ext cx="1670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L2: if(A==0) …</a:t>
            </a:r>
          </a:p>
        </p:txBody>
      </p:sp>
      <p:sp>
        <p:nvSpPr>
          <p:cNvPr id="129042" name="Line 18"/>
          <p:cNvSpPr>
            <a:spLocks noChangeShapeType="1"/>
          </p:cNvSpPr>
          <p:nvPr/>
        </p:nvSpPr>
        <p:spPr bwMode="auto">
          <a:xfrm>
            <a:off x="2484438" y="3284538"/>
            <a:ext cx="4751387" cy="576262"/>
          </a:xfrm>
          <a:prstGeom prst="line">
            <a:avLst/>
          </a:prstGeom>
          <a:noFill/>
          <a:ln w="19050" cap="rnd">
            <a:solidFill>
              <a:srgbClr val="0000FF"/>
            </a:solidFill>
            <a:prstDash val="sysDot"/>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29043" name="Line 19"/>
          <p:cNvSpPr>
            <a:spLocks noChangeShapeType="1"/>
          </p:cNvSpPr>
          <p:nvPr/>
        </p:nvSpPr>
        <p:spPr bwMode="auto">
          <a:xfrm flipH="1">
            <a:off x="2339975" y="3284538"/>
            <a:ext cx="4679950" cy="576262"/>
          </a:xfrm>
          <a:prstGeom prst="line">
            <a:avLst/>
          </a:prstGeom>
          <a:noFill/>
          <a:ln w="9525">
            <a:solidFill>
              <a:srgbClr val="0000FF"/>
            </a:solidFill>
            <a:prstDash val="sysDot"/>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902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903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903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904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903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9028"/>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904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9035"/>
                                        </p:tgtEl>
                                        <p:attrNameLst>
                                          <p:attrName>style.visibility</p:attrName>
                                        </p:attrNameLst>
                                      </p:cBhvr>
                                      <p:to>
                                        <p:strVal val="visible"/>
                                      </p:to>
                                    </p:set>
                                  </p:childTnLst>
                                </p:cTn>
                              </p:par>
                            </p:childTnLst>
                          </p:cTn>
                        </p:par>
                        <p:par>
                          <p:cTn id="27" fill="hold" nodeType="afterGroup">
                            <p:stCondLst>
                              <p:cond delay="0"/>
                            </p:stCondLst>
                            <p:childTnLst>
                              <p:par>
                                <p:cTn id="28" presetID="5" presetClass="entr" presetSubtype="10" fill="hold" grpId="0" nodeType="afterEffect">
                                  <p:stCondLst>
                                    <p:cond delay="0"/>
                                  </p:stCondLst>
                                  <p:childTnLst>
                                    <p:set>
                                      <p:cBhvr>
                                        <p:cTn id="29" dur="1" fill="hold">
                                          <p:stCondLst>
                                            <p:cond delay="0"/>
                                          </p:stCondLst>
                                        </p:cTn>
                                        <p:tgtEl>
                                          <p:spTgt spid="129042"/>
                                        </p:tgtEl>
                                        <p:attrNameLst>
                                          <p:attrName>style.visibility</p:attrName>
                                        </p:attrNameLst>
                                      </p:cBhvr>
                                      <p:to>
                                        <p:strVal val="visible"/>
                                      </p:to>
                                    </p:set>
                                    <p:animEffect transition="in" filter="checkerboard(across)">
                                      <p:cBhvr>
                                        <p:cTn id="30" dur="500"/>
                                        <p:tgtEl>
                                          <p:spTgt spid="129042"/>
                                        </p:tgtEl>
                                      </p:cBhvr>
                                    </p:animEffect>
                                  </p:childTnLst>
                                </p:cTn>
                              </p:par>
                              <p:par>
                                <p:cTn id="31" presetID="5" presetClass="entr" presetSubtype="10" fill="hold" grpId="0" nodeType="withEffect">
                                  <p:stCondLst>
                                    <p:cond delay="0"/>
                                  </p:stCondLst>
                                  <p:childTnLst>
                                    <p:set>
                                      <p:cBhvr>
                                        <p:cTn id="32" dur="1" fill="hold">
                                          <p:stCondLst>
                                            <p:cond delay="0"/>
                                          </p:stCondLst>
                                        </p:cTn>
                                        <p:tgtEl>
                                          <p:spTgt spid="129043"/>
                                        </p:tgtEl>
                                        <p:attrNameLst>
                                          <p:attrName>style.visibility</p:attrName>
                                        </p:attrNameLst>
                                      </p:cBhvr>
                                      <p:to>
                                        <p:strVal val="visible"/>
                                      </p:to>
                                    </p:set>
                                    <p:animEffect transition="in" filter="checkerboard(across)">
                                      <p:cBhvr>
                                        <p:cTn id="33" dur="500"/>
                                        <p:tgtEl>
                                          <p:spTgt spid="1290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7" grpId="0" animBg="1"/>
      <p:bldP spid="129028" grpId="0" animBg="1"/>
      <p:bldP spid="129034" grpId="0"/>
      <p:bldP spid="129035" grpId="0"/>
      <p:bldP spid="129036" grpId="0" animBg="1"/>
      <p:bldP spid="129037" grpId="0" animBg="1"/>
      <p:bldP spid="129040" grpId="0"/>
      <p:bldP spid="129041" grpId="0"/>
      <p:bldP spid="129042" grpId="0" animBg="1"/>
      <p:bldP spid="129043"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26"/>
          <p:cNvSpPr>
            <a:spLocks noGrp="1" noChangeArrowheads="1"/>
          </p:cNvSpPr>
          <p:nvPr>
            <p:ph type="title"/>
          </p:nvPr>
        </p:nvSpPr>
        <p:spPr>
          <a:xfrm>
            <a:off x="762000" y="0"/>
            <a:ext cx="7772400" cy="1143000"/>
          </a:xfrm>
        </p:spPr>
        <p:txBody>
          <a:bodyPr/>
          <a:lstStyle/>
          <a:p>
            <a:r>
              <a:rPr lang="en-US" altLang="ja-JP"/>
              <a:t>Sequential</a:t>
            </a:r>
            <a:r>
              <a:rPr lang="ja-JP" altLang="en-US"/>
              <a:t>　</a:t>
            </a:r>
            <a:r>
              <a:rPr lang="en-US" altLang="ja-JP"/>
              <a:t>Consistency</a:t>
            </a:r>
          </a:p>
        </p:txBody>
      </p:sp>
      <p:sp>
        <p:nvSpPr>
          <p:cNvPr id="41988" name="Text Box 1028"/>
          <p:cNvSpPr txBox="1">
            <a:spLocks noChangeArrowheads="1"/>
          </p:cNvSpPr>
          <p:nvPr/>
        </p:nvSpPr>
        <p:spPr bwMode="auto">
          <a:xfrm>
            <a:off x="3657600" y="1066800"/>
            <a:ext cx="1379538" cy="5597525"/>
          </a:xfrm>
          <a:prstGeom prst="rect">
            <a:avLst/>
          </a:prstGeom>
          <a:noFill/>
          <a:ln w="2857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spAutoFit/>
          </a:bodyPr>
          <a:lstStyle/>
          <a:p>
            <a:r>
              <a:rPr lang="en-US" altLang="ja-JP" sz="2400">
                <a:latin typeface="Times New Roman" panose="02020603050405020304" pitchFamily="18" charset="0"/>
              </a:rPr>
              <a:t>Write(A)</a:t>
            </a:r>
          </a:p>
          <a:p>
            <a:endParaRPr lang="en-US" altLang="ja-JP" sz="2400">
              <a:latin typeface="Times New Roman" panose="02020603050405020304" pitchFamily="18" charset="0"/>
            </a:endParaRPr>
          </a:p>
          <a:p>
            <a:r>
              <a:rPr lang="en-US" altLang="ja-JP" sz="2400">
                <a:latin typeface="Times New Roman" panose="02020603050405020304" pitchFamily="18" charset="0"/>
              </a:rPr>
              <a:t>Read</a:t>
            </a:r>
            <a:r>
              <a:rPr lang="ja-JP" altLang="en-US" sz="2400">
                <a:latin typeface="Times New Roman" panose="02020603050405020304" pitchFamily="18" charset="0"/>
              </a:rPr>
              <a:t>（Ｂ）</a:t>
            </a:r>
          </a:p>
          <a:p>
            <a:endParaRPr lang="ja-JP" altLang="en-US" sz="2400">
              <a:latin typeface="Times New Roman" panose="02020603050405020304" pitchFamily="18" charset="0"/>
            </a:endParaRPr>
          </a:p>
          <a:p>
            <a:r>
              <a:rPr lang="ja-JP" altLang="en-US" sz="2400" b="1">
                <a:solidFill>
                  <a:srgbClr val="0000FF"/>
                </a:solidFill>
                <a:latin typeface="Times New Roman" panose="02020603050405020304" pitchFamily="18" charset="0"/>
              </a:rPr>
              <a:t>ＳＹＮＣ</a:t>
            </a:r>
          </a:p>
          <a:p>
            <a:endParaRPr lang="ja-JP" altLang="en-US" sz="2400" b="1">
              <a:solidFill>
                <a:srgbClr val="0000FF"/>
              </a:solidFill>
              <a:latin typeface="Times New Roman" panose="02020603050405020304" pitchFamily="18" charset="0"/>
            </a:endParaRPr>
          </a:p>
          <a:p>
            <a:r>
              <a:rPr lang="en-US" altLang="ja-JP" sz="2400">
                <a:latin typeface="Times New Roman" panose="02020603050405020304" pitchFamily="18" charset="0"/>
              </a:rPr>
              <a:t>Write(C)</a:t>
            </a:r>
          </a:p>
          <a:p>
            <a:endParaRPr lang="en-US" altLang="ja-JP" sz="2400">
              <a:latin typeface="Times New Roman" panose="02020603050405020304" pitchFamily="18" charset="0"/>
            </a:endParaRPr>
          </a:p>
          <a:p>
            <a:r>
              <a:rPr lang="en-US" altLang="ja-JP" sz="2400">
                <a:latin typeface="Times New Roman" panose="02020603050405020304" pitchFamily="18" charset="0"/>
              </a:rPr>
              <a:t>Read(D)</a:t>
            </a:r>
          </a:p>
          <a:p>
            <a:endParaRPr lang="en-US" altLang="ja-JP" sz="2400">
              <a:latin typeface="Times New Roman" panose="02020603050405020304" pitchFamily="18" charset="0"/>
            </a:endParaRPr>
          </a:p>
          <a:p>
            <a:r>
              <a:rPr lang="ja-JP" altLang="en-US" sz="2400" b="1">
                <a:solidFill>
                  <a:srgbClr val="0000FF"/>
                </a:solidFill>
                <a:latin typeface="Times New Roman" panose="02020603050405020304" pitchFamily="18" charset="0"/>
              </a:rPr>
              <a:t>ＳＹＮＣ</a:t>
            </a:r>
          </a:p>
          <a:p>
            <a:endParaRPr lang="ja-JP" altLang="en-US" sz="2400" b="1">
              <a:solidFill>
                <a:srgbClr val="0000FF"/>
              </a:solidFill>
              <a:latin typeface="Times New Roman" panose="02020603050405020304" pitchFamily="18" charset="0"/>
            </a:endParaRPr>
          </a:p>
          <a:p>
            <a:r>
              <a:rPr lang="en-US" altLang="ja-JP" sz="2400">
                <a:latin typeface="Times New Roman" panose="02020603050405020304" pitchFamily="18" charset="0"/>
              </a:rPr>
              <a:t>Write(E)</a:t>
            </a:r>
          </a:p>
          <a:p>
            <a:endParaRPr lang="en-US" altLang="ja-JP" sz="2400">
              <a:latin typeface="Times New Roman" panose="02020603050405020304" pitchFamily="18" charset="0"/>
            </a:endParaRPr>
          </a:p>
          <a:p>
            <a:r>
              <a:rPr lang="en-US" altLang="ja-JP" sz="2400">
                <a:latin typeface="Times New Roman" panose="02020603050405020304" pitchFamily="18" charset="0"/>
              </a:rPr>
              <a:t>Write(F)</a:t>
            </a:r>
          </a:p>
        </p:txBody>
      </p:sp>
      <p:grpSp>
        <p:nvGrpSpPr>
          <p:cNvPr id="41996" name="Group 1036"/>
          <p:cNvGrpSpPr>
            <a:grpSpLocks/>
          </p:cNvGrpSpPr>
          <p:nvPr/>
        </p:nvGrpSpPr>
        <p:grpSpPr bwMode="auto">
          <a:xfrm flipV="1">
            <a:off x="4191000" y="1524000"/>
            <a:ext cx="76200" cy="4724400"/>
            <a:chOff x="2640" y="960"/>
            <a:chExt cx="48" cy="2976"/>
          </a:xfrm>
        </p:grpSpPr>
        <p:sp>
          <p:nvSpPr>
            <p:cNvPr id="41989" name="Line 1029"/>
            <p:cNvSpPr>
              <a:spLocks noChangeShapeType="1"/>
            </p:cNvSpPr>
            <p:nvPr/>
          </p:nvSpPr>
          <p:spPr bwMode="auto">
            <a:xfrm>
              <a:off x="2640" y="960"/>
              <a:ext cx="0" cy="192"/>
            </a:xfrm>
            <a:prstGeom prst="line">
              <a:avLst/>
            </a:prstGeom>
            <a:noFill/>
            <a:ln w="28575">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990" name="Line 1030"/>
            <p:cNvSpPr>
              <a:spLocks noChangeShapeType="1"/>
            </p:cNvSpPr>
            <p:nvPr/>
          </p:nvSpPr>
          <p:spPr bwMode="auto">
            <a:xfrm>
              <a:off x="2688" y="1872"/>
              <a:ext cx="0" cy="192"/>
            </a:xfrm>
            <a:prstGeom prst="line">
              <a:avLst/>
            </a:prstGeom>
            <a:noFill/>
            <a:ln w="28575">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991" name="Line 1031"/>
            <p:cNvSpPr>
              <a:spLocks noChangeShapeType="1"/>
            </p:cNvSpPr>
            <p:nvPr/>
          </p:nvSpPr>
          <p:spPr bwMode="auto">
            <a:xfrm>
              <a:off x="2688" y="2352"/>
              <a:ext cx="0" cy="192"/>
            </a:xfrm>
            <a:prstGeom prst="line">
              <a:avLst/>
            </a:prstGeom>
            <a:noFill/>
            <a:ln w="28575">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992" name="Line 1032"/>
            <p:cNvSpPr>
              <a:spLocks noChangeShapeType="1"/>
            </p:cNvSpPr>
            <p:nvPr/>
          </p:nvSpPr>
          <p:spPr bwMode="auto">
            <a:xfrm>
              <a:off x="2688" y="2784"/>
              <a:ext cx="0" cy="192"/>
            </a:xfrm>
            <a:prstGeom prst="line">
              <a:avLst/>
            </a:prstGeom>
            <a:noFill/>
            <a:ln w="28575">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993" name="Line 1033"/>
            <p:cNvSpPr>
              <a:spLocks noChangeShapeType="1"/>
            </p:cNvSpPr>
            <p:nvPr/>
          </p:nvSpPr>
          <p:spPr bwMode="auto">
            <a:xfrm>
              <a:off x="2688" y="3264"/>
              <a:ext cx="0" cy="192"/>
            </a:xfrm>
            <a:prstGeom prst="line">
              <a:avLst/>
            </a:prstGeom>
            <a:noFill/>
            <a:ln w="28575">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994" name="Line 1034"/>
            <p:cNvSpPr>
              <a:spLocks noChangeShapeType="1"/>
            </p:cNvSpPr>
            <p:nvPr/>
          </p:nvSpPr>
          <p:spPr bwMode="auto">
            <a:xfrm>
              <a:off x="2688" y="3744"/>
              <a:ext cx="0" cy="192"/>
            </a:xfrm>
            <a:prstGeom prst="line">
              <a:avLst/>
            </a:prstGeom>
            <a:noFill/>
            <a:ln w="28575">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995" name="Line 1035"/>
            <p:cNvSpPr>
              <a:spLocks noChangeShapeType="1"/>
            </p:cNvSpPr>
            <p:nvPr/>
          </p:nvSpPr>
          <p:spPr bwMode="auto">
            <a:xfrm>
              <a:off x="2640" y="1440"/>
              <a:ext cx="0" cy="192"/>
            </a:xfrm>
            <a:prstGeom prst="line">
              <a:avLst/>
            </a:prstGeom>
            <a:noFill/>
            <a:ln w="28575">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gr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ja-JP"/>
              <a:t>Total</a:t>
            </a:r>
            <a:r>
              <a:rPr lang="ja-JP" altLang="en-US"/>
              <a:t>　</a:t>
            </a:r>
            <a:r>
              <a:rPr lang="en-US" altLang="ja-JP"/>
              <a:t>Store</a:t>
            </a:r>
            <a:r>
              <a:rPr lang="ja-JP" altLang="en-US"/>
              <a:t>　</a:t>
            </a:r>
            <a:r>
              <a:rPr lang="en-US" altLang="ja-JP"/>
              <a:t>Ordering</a:t>
            </a:r>
          </a:p>
        </p:txBody>
      </p:sp>
      <p:sp>
        <p:nvSpPr>
          <p:cNvPr id="38915" name="Rectangle 3"/>
          <p:cNvSpPr>
            <a:spLocks noGrp="1" noChangeArrowheads="1"/>
          </p:cNvSpPr>
          <p:nvPr>
            <p:ph type="body" idx="1"/>
          </p:nvPr>
        </p:nvSpPr>
        <p:spPr/>
        <p:txBody>
          <a:bodyPr/>
          <a:lstStyle/>
          <a:p>
            <a:pPr>
              <a:lnSpc>
                <a:spcPct val="90000"/>
              </a:lnSpc>
            </a:pPr>
            <a:r>
              <a:rPr lang="en-US" altLang="ja-JP" dirty="0"/>
              <a:t>Read requests can be executed before pre-issued writes to other address in the write buffer.</a:t>
            </a:r>
            <a:r>
              <a:rPr lang="ja-JP" altLang="en-US" dirty="0"/>
              <a:t>　</a:t>
            </a:r>
          </a:p>
          <a:p>
            <a:pPr>
              <a:lnSpc>
                <a:spcPct val="90000"/>
              </a:lnSpc>
            </a:pPr>
            <a:r>
              <a:rPr lang="en-US" altLang="ja-JP" dirty="0"/>
              <a:t>R→R</a:t>
            </a:r>
            <a:r>
              <a:rPr lang="ja-JP" altLang="en-US" dirty="0"/>
              <a:t>　</a:t>
            </a:r>
            <a:r>
              <a:rPr lang="en-US" altLang="ja-JP" dirty="0"/>
              <a:t>R→W</a:t>
            </a:r>
            <a:r>
              <a:rPr lang="ja-JP" altLang="en-US" dirty="0"/>
              <a:t>　</a:t>
            </a:r>
            <a:r>
              <a:rPr lang="en-US" altLang="ja-JP" dirty="0"/>
              <a:t>W→W</a:t>
            </a:r>
            <a:r>
              <a:rPr lang="ja-JP" altLang="en-US" dirty="0"/>
              <a:t>　</a:t>
            </a:r>
            <a:r>
              <a:rPr lang="en-US" altLang="ja-JP" dirty="0"/>
              <a:t>W→R</a:t>
            </a:r>
          </a:p>
          <a:p>
            <a:pPr>
              <a:lnSpc>
                <a:spcPct val="90000"/>
              </a:lnSpc>
            </a:pPr>
            <a:r>
              <a:rPr lang="en-US" altLang="ja-JP" dirty="0"/>
              <a:t>→ shows the order which must be kept.</a:t>
            </a:r>
          </a:p>
          <a:p>
            <a:pPr>
              <a:lnSpc>
                <a:spcPct val="90000"/>
              </a:lnSpc>
            </a:pPr>
            <a:r>
              <a:rPr lang="en-US" altLang="ja-JP" dirty="0"/>
              <a:t>Used in common processors.</a:t>
            </a:r>
          </a:p>
          <a:p>
            <a:pPr>
              <a:lnSpc>
                <a:spcPct val="90000"/>
              </a:lnSpc>
            </a:pPr>
            <a:r>
              <a:rPr lang="en-US" altLang="ja-JP" dirty="0"/>
              <a:t>From the era of IBM370</a:t>
            </a:r>
          </a:p>
          <a:p>
            <a:pPr marL="0" indent="0">
              <a:lnSpc>
                <a:spcPct val="90000"/>
              </a:lnSpc>
              <a:buNone/>
            </a:pPr>
            <a:endParaRPr lang="en-US" altLang="ja-JP" dirty="0"/>
          </a:p>
        </p:txBody>
      </p:sp>
      <p:grpSp>
        <p:nvGrpSpPr>
          <p:cNvPr id="38918" name="Group 6"/>
          <p:cNvGrpSpPr>
            <a:grpSpLocks/>
          </p:cNvGrpSpPr>
          <p:nvPr/>
        </p:nvGrpSpPr>
        <p:grpSpPr bwMode="auto">
          <a:xfrm>
            <a:off x="3581400" y="2348880"/>
            <a:ext cx="990600" cy="533400"/>
            <a:chOff x="3600" y="1920"/>
            <a:chExt cx="624" cy="336"/>
          </a:xfrm>
        </p:grpSpPr>
        <p:sp>
          <p:nvSpPr>
            <p:cNvPr id="38916" name="Line 4"/>
            <p:cNvSpPr>
              <a:spLocks noChangeShapeType="1"/>
            </p:cNvSpPr>
            <p:nvPr/>
          </p:nvSpPr>
          <p:spPr bwMode="auto">
            <a:xfrm>
              <a:off x="3600" y="1920"/>
              <a:ext cx="624" cy="3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17" name="Line 5"/>
            <p:cNvSpPr>
              <a:spLocks noChangeShapeType="1"/>
            </p:cNvSpPr>
            <p:nvPr/>
          </p:nvSpPr>
          <p:spPr bwMode="auto">
            <a:xfrm flipV="1">
              <a:off x="3648" y="1920"/>
              <a:ext cx="576" cy="3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389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ja-JP"/>
              <a:t>Glossary 1</a:t>
            </a:r>
          </a:p>
        </p:txBody>
      </p:sp>
      <p:sp>
        <p:nvSpPr>
          <p:cNvPr id="11267" name="Rectangle 3"/>
          <p:cNvSpPr>
            <a:spLocks noGrp="1" noChangeArrowheads="1"/>
          </p:cNvSpPr>
          <p:nvPr>
            <p:ph idx="1"/>
          </p:nvPr>
        </p:nvSpPr>
        <p:spPr/>
        <p:txBody>
          <a:bodyPr>
            <a:normAutofit fontScale="92500"/>
          </a:bodyPr>
          <a:lstStyle/>
          <a:p>
            <a:pPr eaLnBrk="1" hangingPunct="1">
              <a:lnSpc>
                <a:spcPct val="80000"/>
              </a:lnSpc>
            </a:pPr>
            <a:r>
              <a:rPr lang="en-US" altLang="ja-JP" sz="2600"/>
              <a:t>NUMA</a:t>
            </a:r>
            <a:r>
              <a:rPr lang="ja-JP" altLang="en-US" sz="2600"/>
              <a:t>（</a:t>
            </a:r>
            <a:r>
              <a:rPr lang="en-US" altLang="ja-JP" sz="2600"/>
              <a:t>Non-Uniform Memory Access model):</a:t>
            </a:r>
          </a:p>
          <a:p>
            <a:pPr eaLnBrk="1" hangingPunct="1">
              <a:lnSpc>
                <a:spcPct val="80000"/>
              </a:lnSpc>
              <a:buFont typeface="Wingdings" panose="05000000000000000000" pitchFamily="2" charset="2"/>
              <a:buNone/>
            </a:pPr>
            <a:r>
              <a:rPr lang="en-US" altLang="ja-JP" sz="2600"/>
              <a:t> </a:t>
            </a:r>
            <a:r>
              <a:rPr lang="ja-JP" altLang="en-US" sz="2600"/>
              <a:t>メモリへのアクセスが均一ではないモデル（アーキテクチャ）、今回のメインテーマで別名</a:t>
            </a:r>
            <a:r>
              <a:rPr lang="en-US" altLang="ja-JP" sz="2600"/>
              <a:t>Distributed Shared Memory machine</a:t>
            </a:r>
            <a:r>
              <a:rPr lang="ja-JP" altLang="en-US" sz="2600"/>
              <a:t>：分散共有メモリマシンとも呼ばれる。この言葉の逆の意味は</a:t>
            </a:r>
            <a:r>
              <a:rPr lang="en-US" altLang="ja-JP" sz="2600"/>
              <a:t>Centralized Memory:</a:t>
            </a:r>
            <a:r>
              <a:rPr lang="ja-JP" altLang="en-US" sz="2600"/>
              <a:t>集中共有メモリということになり</a:t>
            </a:r>
            <a:r>
              <a:rPr lang="en-US" altLang="ja-JP" sz="2600"/>
              <a:t>UMA</a:t>
            </a:r>
            <a:r>
              <a:rPr lang="ja-JP" altLang="en-US" sz="2600"/>
              <a:t>である</a:t>
            </a:r>
          </a:p>
          <a:p>
            <a:pPr eaLnBrk="1" hangingPunct="1">
              <a:lnSpc>
                <a:spcPct val="80000"/>
              </a:lnSpc>
            </a:pPr>
            <a:r>
              <a:rPr lang="en-US" altLang="ja-JP" sz="2600"/>
              <a:t>Cache-Coherent NUMA:</a:t>
            </a:r>
            <a:r>
              <a:rPr lang="ja-JP" altLang="en-US" sz="2600"/>
              <a:t>キャッシュの一貫性がハードウェアで保証されている</a:t>
            </a:r>
            <a:r>
              <a:rPr lang="en-US" altLang="ja-JP" sz="2600"/>
              <a:t>NUMA</a:t>
            </a:r>
            <a:r>
              <a:rPr lang="ja-JP" altLang="en-US" sz="2600"/>
              <a:t>　後で説明するようにプロトコルが面倒</a:t>
            </a:r>
          </a:p>
          <a:p>
            <a:pPr eaLnBrk="1" hangingPunct="1">
              <a:lnSpc>
                <a:spcPct val="80000"/>
              </a:lnSpc>
            </a:pPr>
            <a:r>
              <a:rPr lang="en-US" altLang="ja-JP" sz="2600"/>
              <a:t>COMA(Cache Only Memory Architecture):</a:t>
            </a:r>
            <a:r>
              <a:rPr lang="ja-JP" altLang="en-US" sz="2600"/>
              <a:t>キャッシュだけのメモリアーキテクチャという意味だがもちろんキャッシュだけで構成されているわけではなく、ホームメモリを決めないものをこのように呼ぶ</a:t>
            </a:r>
          </a:p>
          <a:p>
            <a:pPr eaLnBrk="1" hangingPunct="1">
              <a:lnSpc>
                <a:spcPct val="80000"/>
              </a:lnSpc>
              <a:buFont typeface="Wingdings" panose="05000000000000000000" pitchFamily="2" charset="2"/>
              <a:buNone/>
            </a:pPr>
            <a:endParaRPr lang="en-US" altLang="ja-JP" sz="260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r>
              <a:rPr lang="en-US" altLang="ja-JP"/>
              <a:t>Total Store Ordering</a:t>
            </a:r>
          </a:p>
        </p:txBody>
      </p:sp>
      <p:sp>
        <p:nvSpPr>
          <p:cNvPr id="141316" name="Oval 4"/>
          <p:cNvSpPr>
            <a:spLocks noChangeArrowheads="1"/>
          </p:cNvSpPr>
          <p:nvPr/>
        </p:nvSpPr>
        <p:spPr bwMode="auto">
          <a:xfrm>
            <a:off x="3348038" y="1268413"/>
            <a:ext cx="1439862" cy="865187"/>
          </a:xfrm>
          <a:prstGeom prst="ellipse">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1"/>
              <a:t>CPU</a:t>
            </a:r>
          </a:p>
        </p:txBody>
      </p:sp>
      <p:sp>
        <p:nvSpPr>
          <p:cNvPr id="141317" name="Rectangle 5"/>
          <p:cNvSpPr>
            <a:spLocks noChangeArrowheads="1"/>
          </p:cNvSpPr>
          <p:nvPr/>
        </p:nvSpPr>
        <p:spPr bwMode="auto">
          <a:xfrm>
            <a:off x="3348038" y="3500438"/>
            <a:ext cx="1439862" cy="1223962"/>
          </a:xfrm>
          <a:prstGeom prst="rect">
            <a:avLst/>
          </a:prstGeom>
          <a:solidFill>
            <a:srgbClr val="66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1"/>
              <a:t>Cache</a:t>
            </a:r>
          </a:p>
        </p:txBody>
      </p:sp>
      <p:sp>
        <p:nvSpPr>
          <p:cNvPr id="141319" name="Rectangle 7"/>
          <p:cNvSpPr>
            <a:spLocks noChangeArrowheads="1"/>
          </p:cNvSpPr>
          <p:nvPr/>
        </p:nvSpPr>
        <p:spPr bwMode="auto">
          <a:xfrm>
            <a:off x="3419475" y="2565400"/>
            <a:ext cx="431800" cy="142875"/>
          </a:xfrm>
          <a:prstGeom prst="rect">
            <a:avLst/>
          </a:prstGeom>
          <a:solidFill>
            <a:srgbClr val="FF99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141320" name="Rectangle 8"/>
          <p:cNvSpPr>
            <a:spLocks noChangeArrowheads="1"/>
          </p:cNvSpPr>
          <p:nvPr/>
        </p:nvSpPr>
        <p:spPr bwMode="auto">
          <a:xfrm>
            <a:off x="3419475" y="2708275"/>
            <a:ext cx="431800" cy="142875"/>
          </a:xfrm>
          <a:prstGeom prst="rect">
            <a:avLst/>
          </a:prstGeom>
          <a:solidFill>
            <a:srgbClr val="FF99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141321" name="Rectangle 9"/>
          <p:cNvSpPr>
            <a:spLocks noChangeArrowheads="1"/>
          </p:cNvSpPr>
          <p:nvPr/>
        </p:nvSpPr>
        <p:spPr bwMode="auto">
          <a:xfrm>
            <a:off x="3419475" y="2851150"/>
            <a:ext cx="431800" cy="142875"/>
          </a:xfrm>
          <a:prstGeom prst="rect">
            <a:avLst/>
          </a:prstGeom>
          <a:solidFill>
            <a:srgbClr val="FF99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141322" name="Rectangle 10"/>
          <p:cNvSpPr>
            <a:spLocks noChangeArrowheads="1"/>
          </p:cNvSpPr>
          <p:nvPr/>
        </p:nvSpPr>
        <p:spPr bwMode="auto">
          <a:xfrm>
            <a:off x="3419475" y="2994025"/>
            <a:ext cx="431800" cy="142875"/>
          </a:xfrm>
          <a:prstGeom prst="rect">
            <a:avLst/>
          </a:prstGeom>
          <a:solidFill>
            <a:srgbClr val="FF99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141323" name="Line 11"/>
          <p:cNvSpPr>
            <a:spLocks noChangeShapeType="1"/>
          </p:cNvSpPr>
          <p:nvPr/>
        </p:nvSpPr>
        <p:spPr bwMode="auto">
          <a:xfrm>
            <a:off x="3635375" y="2133600"/>
            <a:ext cx="0" cy="358775"/>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41324" name="Line 12"/>
          <p:cNvSpPr>
            <a:spLocks noChangeShapeType="1"/>
          </p:cNvSpPr>
          <p:nvPr/>
        </p:nvSpPr>
        <p:spPr bwMode="auto">
          <a:xfrm>
            <a:off x="3635375" y="3141663"/>
            <a:ext cx="0" cy="287337"/>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41325" name="Line 13"/>
          <p:cNvSpPr>
            <a:spLocks noChangeShapeType="1"/>
          </p:cNvSpPr>
          <p:nvPr/>
        </p:nvSpPr>
        <p:spPr bwMode="auto">
          <a:xfrm flipV="1">
            <a:off x="4284663" y="2133600"/>
            <a:ext cx="0" cy="1366838"/>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41326" name="Text Box 14"/>
          <p:cNvSpPr txBox="1">
            <a:spLocks noChangeArrowheads="1"/>
          </p:cNvSpPr>
          <p:nvPr/>
        </p:nvSpPr>
        <p:spPr bwMode="auto">
          <a:xfrm>
            <a:off x="4335463" y="2655888"/>
            <a:ext cx="742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Read</a:t>
            </a:r>
          </a:p>
        </p:txBody>
      </p:sp>
      <p:sp>
        <p:nvSpPr>
          <p:cNvPr id="141327" name="Text Box 15"/>
          <p:cNvSpPr txBox="1">
            <a:spLocks noChangeArrowheads="1"/>
          </p:cNvSpPr>
          <p:nvPr/>
        </p:nvSpPr>
        <p:spPr bwMode="auto">
          <a:xfrm>
            <a:off x="2771775" y="2133600"/>
            <a:ext cx="755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Write</a:t>
            </a:r>
          </a:p>
        </p:txBody>
      </p:sp>
      <p:sp>
        <p:nvSpPr>
          <p:cNvPr id="141328" name="Text Box 16"/>
          <p:cNvSpPr txBox="1">
            <a:spLocks noChangeArrowheads="1"/>
          </p:cNvSpPr>
          <p:nvPr/>
        </p:nvSpPr>
        <p:spPr bwMode="auto">
          <a:xfrm>
            <a:off x="2562225" y="2708275"/>
            <a:ext cx="8572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Write</a:t>
            </a:r>
          </a:p>
          <a:p>
            <a:r>
              <a:rPr lang="en-US" altLang="ja-JP" b="1"/>
              <a:t>Buffer</a:t>
            </a:r>
          </a:p>
        </p:txBody>
      </p:sp>
      <p:sp>
        <p:nvSpPr>
          <p:cNvPr id="141329" name="Oval 17"/>
          <p:cNvSpPr>
            <a:spLocks noChangeArrowheads="1"/>
          </p:cNvSpPr>
          <p:nvPr/>
        </p:nvSpPr>
        <p:spPr bwMode="auto">
          <a:xfrm>
            <a:off x="3563938" y="3070225"/>
            <a:ext cx="144462" cy="71438"/>
          </a:xfrm>
          <a:prstGeom prst="ellipse">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1330" name="Oval 18"/>
          <p:cNvSpPr>
            <a:spLocks noChangeArrowheads="1"/>
          </p:cNvSpPr>
          <p:nvPr/>
        </p:nvSpPr>
        <p:spPr bwMode="auto">
          <a:xfrm>
            <a:off x="3563938" y="2925763"/>
            <a:ext cx="144462" cy="71437"/>
          </a:xfrm>
          <a:prstGeom prst="ellipse">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1331" name="Oval 19"/>
          <p:cNvSpPr>
            <a:spLocks noChangeArrowheads="1"/>
          </p:cNvSpPr>
          <p:nvPr/>
        </p:nvSpPr>
        <p:spPr bwMode="auto">
          <a:xfrm>
            <a:off x="3563938" y="2781300"/>
            <a:ext cx="144462" cy="71438"/>
          </a:xfrm>
          <a:prstGeom prst="ellipse">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1332" name="Text Box 20"/>
          <p:cNvSpPr txBox="1">
            <a:spLocks noChangeArrowheads="1"/>
          </p:cNvSpPr>
          <p:nvPr/>
        </p:nvSpPr>
        <p:spPr bwMode="auto">
          <a:xfrm>
            <a:off x="5940425" y="1196975"/>
            <a:ext cx="2980303"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Read operation</a:t>
            </a:r>
          </a:p>
          <a:p>
            <a:r>
              <a:rPr lang="en-US" altLang="ja-JP" b="1" dirty="0"/>
              <a:t>should be done</a:t>
            </a:r>
          </a:p>
          <a:p>
            <a:r>
              <a:rPr lang="en-US" altLang="ja-JP" b="1" dirty="0"/>
              <a:t>earlier as possible.</a:t>
            </a:r>
          </a:p>
          <a:p>
            <a:r>
              <a:rPr lang="en-US" altLang="ja-JP" b="1" dirty="0"/>
              <a:t>→</a:t>
            </a:r>
            <a:r>
              <a:rPr lang="ja-JP" altLang="en-US" b="1" dirty="0"/>
              <a:t>　</a:t>
            </a:r>
            <a:r>
              <a:rPr lang="en-US" altLang="ja-JP" b="1" dirty="0"/>
              <a:t>For avoiding interlock</a:t>
            </a:r>
          </a:p>
          <a:p>
            <a:r>
              <a:rPr lang="en-US" altLang="ja-JP" b="1" dirty="0"/>
              <a:t>by the data dependency</a:t>
            </a:r>
          </a:p>
          <a:p>
            <a:endParaRPr lang="en-US" altLang="ja-JP" b="1" dirty="0"/>
          </a:p>
        </p:txBody>
      </p:sp>
      <p:sp>
        <p:nvSpPr>
          <p:cNvPr id="141333" name="Text Box 21"/>
          <p:cNvSpPr txBox="1">
            <a:spLocks noChangeArrowheads="1"/>
          </p:cNvSpPr>
          <p:nvPr/>
        </p:nvSpPr>
        <p:spPr bwMode="auto">
          <a:xfrm>
            <a:off x="225425" y="4889500"/>
            <a:ext cx="821571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en-US" altLang="ja-JP" b="1" dirty="0"/>
              <a:t>When the address in the write buffer is the same as the reading address,</a:t>
            </a:r>
          </a:p>
          <a:p>
            <a:r>
              <a:rPr lang="en-US" altLang="ja-JP" b="1" dirty="0"/>
              <a:t> the data are directly read out from the write buffer.</a:t>
            </a:r>
          </a:p>
          <a:p>
            <a:endParaRPr lang="en-US" altLang="ja-JP" b="1"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755650" y="188913"/>
            <a:ext cx="7772400" cy="1143000"/>
          </a:xfrm>
        </p:spPr>
        <p:txBody>
          <a:bodyPr/>
          <a:lstStyle/>
          <a:p>
            <a:r>
              <a:rPr lang="en-US" altLang="ja-JP"/>
              <a:t>Total</a:t>
            </a:r>
            <a:r>
              <a:rPr lang="ja-JP" altLang="en-US"/>
              <a:t>　</a:t>
            </a:r>
            <a:r>
              <a:rPr lang="en-US" altLang="ja-JP"/>
              <a:t>Store</a:t>
            </a:r>
            <a:r>
              <a:rPr lang="ja-JP" altLang="en-US"/>
              <a:t>　</a:t>
            </a:r>
            <a:r>
              <a:rPr lang="en-US" altLang="ja-JP"/>
              <a:t>Ordering</a:t>
            </a:r>
          </a:p>
        </p:txBody>
      </p:sp>
      <p:sp>
        <p:nvSpPr>
          <p:cNvPr id="43011" name="Text Box 3"/>
          <p:cNvSpPr txBox="1">
            <a:spLocks noChangeArrowheads="1"/>
          </p:cNvSpPr>
          <p:nvPr/>
        </p:nvSpPr>
        <p:spPr bwMode="auto">
          <a:xfrm>
            <a:off x="3657600" y="1066800"/>
            <a:ext cx="1379538" cy="5597525"/>
          </a:xfrm>
          <a:prstGeom prst="rect">
            <a:avLst/>
          </a:prstGeom>
          <a:noFill/>
          <a:ln w="2857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spAutoFit/>
          </a:bodyPr>
          <a:lstStyle/>
          <a:p>
            <a:r>
              <a:rPr lang="en-US" altLang="ja-JP" sz="2400">
                <a:latin typeface="Times New Roman" panose="02020603050405020304" pitchFamily="18" charset="0"/>
              </a:rPr>
              <a:t>Write(A)</a:t>
            </a:r>
          </a:p>
          <a:p>
            <a:endParaRPr lang="en-US" altLang="ja-JP" sz="2400">
              <a:latin typeface="Times New Roman" panose="02020603050405020304" pitchFamily="18" charset="0"/>
            </a:endParaRPr>
          </a:p>
          <a:p>
            <a:r>
              <a:rPr lang="en-US" altLang="ja-JP" sz="2400">
                <a:latin typeface="Times New Roman" panose="02020603050405020304" pitchFamily="18" charset="0"/>
              </a:rPr>
              <a:t>Read</a:t>
            </a:r>
            <a:r>
              <a:rPr lang="ja-JP" altLang="en-US" sz="2400">
                <a:latin typeface="Times New Roman" panose="02020603050405020304" pitchFamily="18" charset="0"/>
              </a:rPr>
              <a:t>（Ｂ）</a:t>
            </a:r>
          </a:p>
          <a:p>
            <a:endParaRPr lang="ja-JP" altLang="en-US" sz="2400">
              <a:latin typeface="Times New Roman" panose="02020603050405020304" pitchFamily="18" charset="0"/>
            </a:endParaRPr>
          </a:p>
          <a:p>
            <a:r>
              <a:rPr lang="ja-JP" altLang="en-US" sz="2400" b="1">
                <a:solidFill>
                  <a:srgbClr val="0000FF"/>
                </a:solidFill>
                <a:latin typeface="Times New Roman" panose="02020603050405020304" pitchFamily="18" charset="0"/>
              </a:rPr>
              <a:t>ＳＹＮＣ</a:t>
            </a:r>
          </a:p>
          <a:p>
            <a:endParaRPr lang="ja-JP" altLang="en-US" sz="2400" b="1">
              <a:solidFill>
                <a:srgbClr val="0000FF"/>
              </a:solidFill>
              <a:latin typeface="Times New Roman" panose="02020603050405020304" pitchFamily="18" charset="0"/>
            </a:endParaRPr>
          </a:p>
          <a:p>
            <a:r>
              <a:rPr lang="en-US" altLang="ja-JP" sz="2400">
                <a:latin typeface="Times New Roman" panose="02020603050405020304" pitchFamily="18" charset="0"/>
              </a:rPr>
              <a:t>Read(C)</a:t>
            </a:r>
          </a:p>
          <a:p>
            <a:endParaRPr lang="en-US" altLang="ja-JP" sz="2400">
              <a:latin typeface="Times New Roman" panose="02020603050405020304" pitchFamily="18" charset="0"/>
            </a:endParaRPr>
          </a:p>
          <a:p>
            <a:r>
              <a:rPr lang="en-US" altLang="ja-JP" sz="2400">
                <a:latin typeface="Times New Roman" panose="02020603050405020304" pitchFamily="18" charset="0"/>
              </a:rPr>
              <a:t>Write(D)</a:t>
            </a:r>
          </a:p>
          <a:p>
            <a:endParaRPr lang="en-US" altLang="ja-JP" sz="2400">
              <a:latin typeface="Times New Roman" panose="02020603050405020304" pitchFamily="18" charset="0"/>
            </a:endParaRPr>
          </a:p>
          <a:p>
            <a:r>
              <a:rPr lang="ja-JP" altLang="en-US" sz="2400" b="1">
                <a:solidFill>
                  <a:srgbClr val="0000FF"/>
                </a:solidFill>
                <a:latin typeface="Times New Roman" panose="02020603050405020304" pitchFamily="18" charset="0"/>
              </a:rPr>
              <a:t>ＳＹＮＣ</a:t>
            </a:r>
          </a:p>
          <a:p>
            <a:endParaRPr lang="ja-JP" altLang="en-US" sz="2400" b="1">
              <a:solidFill>
                <a:srgbClr val="0000FF"/>
              </a:solidFill>
              <a:latin typeface="Times New Roman" panose="02020603050405020304" pitchFamily="18" charset="0"/>
            </a:endParaRPr>
          </a:p>
          <a:p>
            <a:r>
              <a:rPr lang="en-US" altLang="ja-JP" sz="2400">
                <a:latin typeface="Times New Roman" panose="02020603050405020304" pitchFamily="18" charset="0"/>
              </a:rPr>
              <a:t>Write(E)</a:t>
            </a:r>
          </a:p>
          <a:p>
            <a:endParaRPr lang="en-US" altLang="ja-JP" sz="2400">
              <a:latin typeface="Times New Roman" panose="02020603050405020304" pitchFamily="18" charset="0"/>
            </a:endParaRPr>
          </a:p>
          <a:p>
            <a:r>
              <a:rPr lang="en-US" altLang="ja-JP" sz="2400">
                <a:latin typeface="Times New Roman" panose="02020603050405020304" pitchFamily="18" charset="0"/>
              </a:rPr>
              <a:t>Write(F)</a:t>
            </a:r>
          </a:p>
        </p:txBody>
      </p:sp>
      <p:sp>
        <p:nvSpPr>
          <p:cNvPr id="43022" name="Line 14"/>
          <p:cNvSpPr>
            <a:spLocks noChangeShapeType="1"/>
          </p:cNvSpPr>
          <p:nvPr/>
        </p:nvSpPr>
        <p:spPr bwMode="auto">
          <a:xfrm>
            <a:off x="6172200" y="1905000"/>
            <a:ext cx="0" cy="1143000"/>
          </a:xfrm>
          <a:prstGeom prst="line">
            <a:avLst/>
          </a:prstGeom>
          <a:noFill/>
          <a:ln w="28575">
            <a:solidFill>
              <a:schemeClr val="tx2"/>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23" name="Text Box 15"/>
          <p:cNvSpPr txBox="1">
            <a:spLocks noChangeArrowheads="1"/>
          </p:cNvSpPr>
          <p:nvPr/>
        </p:nvSpPr>
        <p:spPr bwMode="auto">
          <a:xfrm>
            <a:off x="6308725" y="2174875"/>
            <a:ext cx="193516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2400">
                <a:latin typeface="Times New Roman" panose="02020603050405020304" pitchFamily="18" charset="0"/>
              </a:rPr>
              <a:t>Order which must be kept</a:t>
            </a:r>
          </a:p>
        </p:txBody>
      </p:sp>
      <p:sp>
        <p:nvSpPr>
          <p:cNvPr id="43013" name="Line 5"/>
          <p:cNvSpPr>
            <a:spLocks noChangeShapeType="1"/>
          </p:cNvSpPr>
          <p:nvPr/>
        </p:nvSpPr>
        <p:spPr bwMode="auto">
          <a:xfrm flipV="1">
            <a:off x="4267200" y="2971800"/>
            <a:ext cx="0" cy="304800"/>
          </a:xfrm>
          <a:prstGeom prst="line">
            <a:avLst/>
          </a:prstGeom>
          <a:noFill/>
          <a:ln w="28575">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15" name="Line 7"/>
          <p:cNvSpPr>
            <a:spLocks noChangeShapeType="1"/>
          </p:cNvSpPr>
          <p:nvPr/>
        </p:nvSpPr>
        <p:spPr bwMode="auto">
          <a:xfrm flipV="1">
            <a:off x="4267200" y="4419600"/>
            <a:ext cx="0" cy="304800"/>
          </a:xfrm>
          <a:prstGeom prst="line">
            <a:avLst/>
          </a:prstGeom>
          <a:noFill/>
          <a:ln w="28575">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16" name="Line 8"/>
          <p:cNvSpPr>
            <a:spLocks noChangeShapeType="1"/>
          </p:cNvSpPr>
          <p:nvPr/>
        </p:nvSpPr>
        <p:spPr bwMode="auto">
          <a:xfrm flipV="1">
            <a:off x="4267200" y="5181600"/>
            <a:ext cx="0" cy="304800"/>
          </a:xfrm>
          <a:prstGeom prst="line">
            <a:avLst/>
          </a:prstGeom>
          <a:noFill/>
          <a:ln w="28575">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17" name="Line 9"/>
          <p:cNvSpPr>
            <a:spLocks noChangeShapeType="1"/>
          </p:cNvSpPr>
          <p:nvPr/>
        </p:nvSpPr>
        <p:spPr bwMode="auto">
          <a:xfrm flipV="1">
            <a:off x="4267200" y="5943600"/>
            <a:ext cx="0" cy="304800"/>
          </a:xfrm>
          <a:prstGeom prst="line">
            <a:avLst/>
          </a:prstGeom>
          <a:noFill/>
          <a:ln w="28575">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18" name="Line 10"/>
          <p:cNvSpPr>
            <a:spLocks noChangeShapeType="1"/>
          </p:cNvSpPr>
          <p:nvPr/>
        </p:nvSpPr>
        <p:spPr bwMode="auto">
          <a:xfrm flipV="1">
            <a:off x="4191000" y="2286000"/>
            <a:ext cx="0" cy="304800"/>
          </a:xfrm>
          <a:prstGeom prst="line">
            <a:avLst/>
          </a:prstGeom>
          <a:noFill/>
          <a:ln w="28575">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19" name="Line 11"/>
          <p:cNvSpPr>
            <a:spLocks noChangeShapeType="1"/>
          </p:cNvSpPr>
          <p:nvPr/>
        </p:nvSpPr>
        <p:spPr bwMode="auto">
          <a:xfrm flipV="1">
            <a:off x="4284663" y="3716338"/>
            <a:ext cx="0" cy="360362"/>
          </a:xfrm>
          <a:prstGeom prst="line">
            <a:avLst/>
          </a:prstGeom>
          <a:noFill/>
          <a:ln w="28575">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24" name="Line 16"/>
          <p:cNvSpPr>
            <a:spLocks noChangeShapeType="1"/>
          </p:cNvSpPr>
          <p:nvPr/>
        </p:nvSpPr>
        <p:spPr bwMode="auto">
          <a:xfrm>
            <a:off x="4419600" y="1600200"/>
            <a:ext cx="0" cy="914400"/>
          </a:xfrm>
          <a:prstGeom prst="line">
            <a:avLst/>
          </a:prstGeom>
          <a:noFill/>
          <a:ln w="19050">
            <a:solidFill>
              <a:schemeClr val="tx2"/>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ja-JP"/>
              <a:t>Partial</a:t>
            </a:r>
            <a:r>
              <a:rPr lang="ja-JP" altLang="en-US"/>
              <a:t>　</a:t>
            </a:r>
            <a:r>
              <a:rPr lang="en-US" altLang="ja-JP"/>
              <a:t>Store</a:t>
            </a:r>
            <a:r>
              <a:rPr lang="ja-JP" altLang="en-US"/>
              <a:t>　</a:t>
            </a:r>
            <a:r>
              <a:rPr lang="en-US" altLang="ja-JP"/>
              <a:t>Ordering</a:t>
            </a:r>
          </a:p>
        </p:txBody>
      </p:sp>
      <p:sp>
        <p:nvSpPr>
          <p:cNvPr id="39939" name="Rectangle 3"/>
          <p:cNvSpPr>
            <a:spLocks noGrp="1" noChangeArrowheads="1"/>
          </p:cNvSpPr>
          <p:nvPr>
            <p:ph type="body" idx="1"/>
          </p:nvPr>
        </p:nvSpPr>
        <p:spPr/>
        <p:txBody>
          <a:bodyPr/>
          <a:lstStyle/>
          <a:p>
            <a:r>
              <a:rPr lang="en-US" altLang="ja-JP" dirty="0"/>
              <a:t>The order of multiple writes are not kept.</a:t>
            </a:r>
          </a:p>
          <a:p>
            <a:r>
              <a:rPr lang="en-US" altLang="ja-JP" dirty="0"/>
              <a:t>R→R</a:t>
            </a:r>
            <a:r>
              <a:rPr lang="ja-JP" altLang="en-US" dirty="0"/>
              <a:t>　</a:t>
            </a:r>
            <a:r>
              <a:rPr lang="en-US" altLang="ja-JP" dirty="0"/>
              <a:t>R→W</a:t>
            </a:r>
            <a:r>
              <a:rPr lang="ja-JP" altLang="en-US" dirty="0"/>
              <a:t>　</a:t>
            </a:r>
            <a:r>
              <a:rPr lang="en-US" altLang="ja-JP" dirty="0"/>
              <a:t>W→W</a:t>
            </a:r>
            <a:r>
              <a:rPr lang="ja-JP" altLang="en-US" dirty="0"/>
              <a:t>　</a:t>
            </a:r>
            <a:r>
              <a:rPr lang="en-US" altLang="ja-JP" dirty="0"/>
              <a:t>W→R</a:t>
            </a:r>
          </a:p>
          <a:p>
            <a:r>
              <a:rPr lang="en-US" altLang="ja-JP" dirty="0"/>
              <a:t>Synchronization is required to guarantee the finish of writes</a:t>
            </a:r>
          </a:p>
          <a:p>
            <a:r>
              <a:rPr lang="en-US" altLang="ja-JP" dirty="0"/>
              <a:t>Used in SPARC</a:t>
            </a:r>
          </a:p>
          <a:p>
            <a:r>
              <a:rPr lang="en-US" altLang="ja-JP" dirty="0"/>
              <a:t>Sometimes, it is called ‘Processor Ordering’.</a:t>
            </a:r>
          </a:p>
        </p:txBody>
      </p:sp>
      <p:grpSp>
        <p:nvGrpSpPr>
          <p:cNvPr id="39942" name="Group 6"/>
          <p:cNvGrpSpPr>
            <a:grpSpLocks/>
          </p:cNvGrpSpPr>
          <p:nvPr/>
        </p:nvGrpSpPr>
        <p:grpSpPr bwMode="auto">
          <a:xfrm>
            <a:off x="3690392" y="2162370"/>
            <a:ext cx="990600" cy="533400"/>
            <a:chOff x="3264" y="2688"/>
            <a:chExt cx="624" cy="336"/>
          </a:xfrm>
        </p:grpSpPr>
        <p:sp>
          <p:nvSpPr>
            <p:cNvPr id="39940" name="Line 4"/>
            <p:cNvSpPr>
              <a:spLocks noChangeShapeType="1"/>
            </p:cNvSpPr>
            <p:nvPr/>
          </p:nvSpPr>
          <p:spPr bwMode="auto">
            <a:xfrm>
              <a:off x="3264" y="2688"/>
              <a:ext cx="624" cy="3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9941" name="Line 5"/>
            <p:cNvSpPr>
              <a:spLocks noChangeShapeType="1"/>
            </p:cNvSpPr>
            <p:nvPr/>
          </p:nvSpPr>
          <p:spPr bwMode="auto">
            <a:xfrm flipV="1">
              <a:off x="3264" y="2688"/>
              <a:ext cx="576" cy="3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9943" name="Group 7"/>
          <p:cNvGrpSpPr>
            <a:grpSpLocks/>
          </p:cNvGrpSpPr>
          <p:nvPr/>
        </p:nvGrpSpPr>
        <p:grpSpPr bwMode="auto">
          <a:xfrm>
            <a:off x="2623592" y="1908179"/>
            <a:ext cx="990600" cy="566738"/>
            <a:chOff x="3216" y="2688"/>
            <a:chExt cx="624" cy="357"/>
          </a:xfrm>
        </p:grpSpPr>
        <p:sp>
          <p:nvSpPr>
            <p:cNvPr id="39944" name="Line 8"/>
            <p:cNvSpPr>
              <a:spLocks noChangeShapeType="1"/>
            </p:cNvSpPr>
            <p:nvPr/>
          </p:nvSpPr>
          <p:spPr bwMode="auto">
            <a:xfrm>
              <a:off x="3216" y="2709"/>
              <a:ext cx="624" cy="3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9945" name="Line 9"/>
            <p:cNvSpPr>
              <a:spLocks noChangeShapeType="1"/>
            </p:cNvSpPr>
            <p:nvPr/>
          </p:nvSpPr>
          <p:spPr bwMode="auto">
            <a:xfrm flipV="1">
              <a:off x="3264" y="2688"/>
              <a:ext cx="576" cy="3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3994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399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4213" y="188913"/>
            <a:ext cx="7632700" cy="908050"/>
          </a:xfrm>
        </p:spPr>
        <p:txBody>
          <a:bodyPr/>
          <a:lstStyle/>
          <a:p>
            <a:r>
              <a:rPr lang="en-US" altLang="ja-JP"/>
              <a:t>Partial</a:t>
            </a:r>
            <a:r>
              <a:rPr lang="ja-JP" altLang="en-US"/>
              <a:t>　</a:t>
            </a:r>
            <a:r>
              <a:rPr lang="en-US" altLang="ja-JP"/>
              <a:t>Store</a:t>
            </a:r>
            <a:r>
              <a:rPr lang="ja-JP" altLang="en-US"/>
              <a:t>　</a:t>
            </a:r>
            <a:r>
              <a:rPr lang="en-US" altLang="ja-JP"/>
              <a:t>Ordering</a:t>
            </a:r>
          </a:p>
        </p:txBody>
      </p:sp>
      <p:sp>
        <p:nvSpPr>
          <p:cNvPr id="44035" name="Text Box 3"/>
          <p:cNvSpPr txBox="1">
            <a:spLocks noChangeArrowheads="1"/>
          </p:cNvSpPr>
          <p:nvPr/>
        </p:nvSpPr>
        <p:spPr bwMode="auto">
          <a:xfrm>
            <a:off x="3657600" y="1066800"/>
            <a:ext cx="1379538" cy="5597525"/>
          </a:xfrm>
          <a:prstGeom prst="rect">
            <a:avLst/>
          </a:prstGeom>
          <a:noFill/>
          <a:ln w="2857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spAutoFit/>
          </a:bodyPr>
          <a:lstStyle/>
          <a:p>
            <a:r>
              <a:rPr lang="en-US" altLang="ja-JP" sz="2400">
                <a:latin typeface="Times New Roman" panose="02020603050405020304" pitchFamily="18" charset="0"/>
              </a:rPr>
              <a:t>Write(A)</a:t>
            </a:r>
          </a:p>
          <a:p>
            <a:endParaRPr lang="en-US" altLang="ja-JP" sz="2400">
              <a:latin typeface="Times New Roman" panose="02020603050405020304" pitchFamily="18" charset="0"/>
            </a:endParaRPr>
          </a:p>
          <a:p>
            <a:r>
              <a:rPr lang="en-US" altLang="ja-JP" sz="2400">
                <a:latin typeface="Times New Roman" panose="02020603050405020304" pitchFamily="18" charset="0"/>
              </a:rPr>
              <a:t>Read</a:t>
            </a:r>
            <a:r>
              <a:rPr lang="ja-JP" altLang="en-US" sz="2400">
                <a:latin typeface="Times New Roman" panose="02020603050405020304" pitchFamily="18" charset="0"/>
              </a:rPr>
              <a:t>（Ｂ）</a:t>
            </a:r>
          </a:p>
          <a:p>
            <a:endParaRPr lang="ja-JP" altLang="en-US" sz="2400">
              <a:latin typeface="Times New Roman" panose="02020603050405020304" pitchFamily="18" charset="0"/>
            </a:endParaRPr>
          </a:p>
          <a:p>
            <a:r>
              <a:rPr lang="ja-JP" altLang="en-US" sz="2400" b="1">
                <a:solidFill>
                  <a:srgbClr val="0000FF"/>
                </a:solidFill>
                <a:latin typeface="Times New Roman" panose="02020603050405020304" pitchFamily="18" charset="0"/>
              </a:rPr>
              <a:t>ＳＹＮＣ</a:t>
            </a:r>
          </a:p>
          <a:p>
            <a:endParaRPr lang="ja-JP" altLang="en-US" sz="2400" b="1">
              <a:solidFill>
                <a:srgbClr val="0000FF"/>
              </a:solidFill>
              <a:latin typeface="Times New Roman" panose="02020603050405020304" pitchFamily="18" charset="0"/>
            </a:endParaRPr>
          </a:p>
          <a:p>
            <a:r>
              <a:rPr lang="en-US" altLang="ja-JP" sz="2400">
                <a:latin typeface="Times New Roman" panose="02020603050405020304" pitchFamily="18" charset="0"/>
              </a:rPr>
              <a:t>Read(C)</a:t>
            </a:r>
          </a:p>
          <a:p>
            <a:endParaRPr lang="en-US" altLang="ja-JP" sz="2400">
              <a:latin typeface="Times New Roman" panose="02020603050405020304" pitchFamily="18" charset="0"/>
            </a:endParaRPr>
          </a:p>
          <a:p>
            <a:r>
              <a:rPr lang="en-US" altLang="ja-JP" sz="2400">
                <a:latin typeface="Times New Roman" panose="02020603050405020304" pitchFamily="18" charset="0"/>
              </a:rPr>
              <a:t>Write(D)</a:t>
            </a:r>
          </a:p>
          <a:p>
            <a:endParaRPr lang="en-US" altLang="ja-JP" sz="2400">
              <a:latin typeface="Times New Roman" panose="02020603050405020304" pitchFamily="18" charset="0"/>
            </a:endParaRPr>
          </a:p>
          <a:p>
            <a:r>
              <a:rPr lang="ja-JP" altLang="en-US" sz="2400" b="1">
                <a:solidFill>
                  <a:srgbClr val="0000FF"/>
                </a:solidFill>
                <a:latin typeface="Times New Roman" panose="02020603050405020304" pitchFamily="18" charset="0"/>
              </a:rPr>
              <a:t>ＳＹＮＣ</a:t>
            </a:r>
          </a:p>
          <a:p>
            <a:endParaRPr lang="ja-JP" altLang="en-US" sz="2400" b="1">
              <a:solidFill>
                <a:srgbClr val="0000FF"/>
              </a:solidFill>
              <a:latin typeface="Times New Roman" panose="02020603050405020304" pitchFamily="18" charset="0"/>
            </a:endParaRPr>
          </a:p>
          <a:p>
            <a:r>
              <a:rPr lang="en-US" altLang="ja-JP" sz="2400">
                <a:latin typeface="Times New Roman" panose="02020603050405020304" pitchFamily="18" charset="0"/>
              </a:rPr>
              <a:t>Write(E)</a:t>
            </a:r>
          </a:p>
          <a:p>
            <a:endParaRPr lang="en-US" altLang="ja-JP" sz="2400">
              <a:latin typeface="Times New Roman" panose="02020603050405020304" pitchFamily="18" charset="0"/>
            </a:endParaRPr>
          </a:p>
          <a:p>
            <a:r>
              <a:rPr lang="en-US" altLang="ja-JP" sz="2400">
                <a:latin typeface="Times New Roman" panose="02020603050405020304" pitchFamily="18" charset="0"/>
              </a:rPr>
              <a:t>Write(F)</a:t>
            </a:r>
          </a:p>
        </p:txBody>
      </p:sp>
      <p:sp>
        <p:nvSpPr>
          <p:cNvPr id="44037" name="Line 5"/>
          <p:cNvSpPr>
            <a:spLocks noChangeShapeType="1"/>
          </p:cNvSpPr>
          <p:nvPr/>
        </p:nvSpPr>
        <p:spPr bwMode="auto">
          <a:xfrm flipV="1">
            <a:off x="4267200" y="2971800"/>
            <a:ext cx="0" cy="304800"/>
          </a:xfrm>
          <a:prstGeom prst="line">
            <a:avLst/>
          </a:prstGeom>
          <a:noFill/>
          <a:ln w="28575">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4038" name="Line 6"/>
          <p:cNvSpPr>
            <a:spLocks noChangeShapeType="1"/>
          </p:cNvSpPr>
          <p:nvPr/>
        </p:nvSpPr>
        <p:spPr bwMode="auto">
          <a:xfrm flipV="1">
            <a:off x="4267200" y="4419600"/>
            <a:ext cx="0" cy="304800"/>
          </a:xfrm>
          <a:prstGeom prst="line">
            <a:avLst/>
          </a:prstGeom>
          <a:noFill/>
          <a:ln w="28575">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4039" name="Line 7"/>
          <p:cNvSpPr>
            <a:spLocks noChangeShapeType="1"/>
          </p:cNvSpPr>
          <p:nvPr/>
        </p:nvSpPr>
        <p:spPr bwMode="auto">
          <a:xfrm flipV="1">
            <a:off x="4267200" y="5181600"/>
            <a:ext cx="0" cy="304800"/>
          </a:xfrm>
          <a:prstGeom prst="line">
            <a:avLst/>
          </a:prstGeom>
          <a:noFill/>
          <a:ln w="28575">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4041" name="Line 9"/>
          <p:cNvSpPr>
            <a:spLocks noChangeShapeType="1"/>
          </p:cNvSpPr>
          <p:nvPr/>
        </p:nvSpPr>
        <p:spPr bwMode="auto">
          <a:xfrm flipV="1">
            <a:off x="4191000" y="2286000"/>
            <a:ext cx="0" cy="304800"/>
          </a:xfrm>
          <a:prstGeom prst="line">
            <a:avLst/>
          </a:prstGeom>
          <a:noFill/>
          <a:ln w="28575">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4042" name="Line 10"/>
          <p:cNvSpPr>
            <a:spLocks noChangeShapeType="1"/>
          </p:cNvSpPr>
          <p:nvPr/>
        </p:nvSpPr>
        <p:spPr bwMode="auto">
          <a:xfrm flipH="1" flipV="1">
            <a:off x="4251325" y="3733800"/>
            <a:ext cx="33338" cy="342900"/>
          </a:xfrm>
          <a:prstGeom prst="line">
            <a:avLst/>
          </a:prstGeom>
          <a:noFill/>
          <a:ln w="28575">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4044" name="Line 12"/>
          <p:cNvSpPr>
            <a:spLocks noChangeShapeType="1"/>
          </p:cNvSpPr>
          <p:nvPr/>
        </p:nvSpPr>
        <p:spPr bwMode="auto">
          <a:xfrm flipV="1">
            <a:off x="3962400" y="5257800"/>
            <a:ext cx="0" cy="914400"/>
          </a:xfrm>
          <a:prstGeom prst="line">
            <a:avLst/>
          </a:prstGeom>
          <a:noFill/>
          <a:ln w="28575">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4046" name="Line 14"/>
          <p:cNvSpPr>
            <a:spLocks noChangeShapeType="1"/>
          </p:cNvSpPr>
          <p:nvPr/>
        </p:nvSpPr>
        <p:spPr bwMode="auto">
          <a:xfrm>
            <a:off x="3886200" y="1524000"/>
            <a:ext cx="0" cy="990600"/>
          </a:xfrm>
          <a:prstGeom prst="line">
            <a:avLst/>
          </a:prstGeom>
          <a:noFill/>
          <a:ln w="19050">
            <a:solidFill>
              <a:schemeClr val="tx2"/>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r>
              <a:rPr lang="en-US" altLang="ja-JP"/>
              <a:t>Partial Store Ordering</a:t>
            </a:r>
          </a:p>
        </p:txBody>
      </p:sp>
      <p:sp>
        <p:nvSpPr>
          <p:cNvPr id="143364" name="Oval 4"/>
          <p:cNvSpPr>
            <a:spLocks noChangeArrowheads="1"/>
          </p:cNvSpPr>
          <p:nvPr/>
        </p:nvSpPr>
        <p:spPr bwMode="auto">
          <a:xfrm>
            <a:off x="1541463" y="1917700"/>
            <a:ext cx="1439862" cy="865188"/>
          </a:xfrm>
          <a:prstGeom prst="ellipse">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1"/>
              <a:t>CPU</a:t>
            </a:r>
          </a:p>
        </p:txBody>
      </p:sp>
      <p:sp>
        <p:nvSpPr>
          <p:cNvPr id="143365" name="Rectangle 5"/>
          <p:cNvSpPr>
            <a:spLocks noChangeArrowheads="1"/>
          </p:cNvSpPr>
          <p:nvPr/>
        </p:nvSpPr>
        <p:spPr bwMode="auto">
          <a:xfrm>
            <a:off x="1541463" y="4149725"/>
            <a:ext cx="1439862" cy="1223963"/>
          </a:xfrm>
          <a:prstGeom prst="rect">
            <a:avLst/>
          </a:prstGeom>
          <a:solidFill>
            <a:srgbClr val="66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1"/>
              <a:t>Cache</a:t>
            </a:r>
          </a:p>
        </p:txBody>
      </p:sp>
      <p:sp>
        <p:nvSpPr>
          <p:cNvPr id="143366" name="Rectangle 6"/>
          <p:cNvSpPr>
            <a:spLocks noChangeArrowheads="1"/>
          </p:cNvSpPr>
          <p:nvPr/>
        </p:nvSpPr>
        <p:spPr bwMode="auto">
          <a:xfrm>
            <a:off x="1612900" y="3214688"/>
            <a:ext cx="431800" cy="142875"/>
          </a:xfrm>
          <a:prstGeom prst="rect">
            <a:avLst/>
          </a:prstGeom>
          <a:solidFill>
            <a:srgbClr val="FF99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143367" name="Rectangle 7"/>
          <p:cNvSpPr>
            <a:spLocks noChangeArrowheads="1"/>
          </p:cNvSpPr>
          <p:nvPr/>
        </p:nvSpPr>
        <p:spPr bwMode="auto">
          <a:xfrm>
            <a:off x="1612900" y="3357563"/>
            <a:ext cx="431800" cy="142875"/>
          </a:xfrm>
          <a:prstGeom prst="rect">
            <a:avLst/>
          </a:prstGeom>
          <a:solidFill>
            <a:srgbClr val="FF99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143368" name="Rectangle 8"/>
          <p:cNvSpPr>
            <a:spLocks noChangeArrowheads="1"/>
          </p:cNvSpPr>
          <p:nvPr/>
        </p:nvSpPr>
        <p:spPr bwMode="auto">
          <a:xfrm>
            <a:off x="1612900" y="3500438"/>
            <a:ext cx="431800" cy="142875"/>
          </a:xfrm>
          <a:prstGeom prst="rect">
            <a:avLst/>
          </a:prstGeom>
          <a:solidFill>
            <a:srgbClr val="FF99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143369" name="Rectangle 9"/>
          <p:cNvSpPr>
            <a:spLocks noChangeArrowheads="1"/>
          </p:cNvSpPr>
          <p:nvPr/>
        </p:nvSpPr>
        <p:spPr bwMode="auto">
          <a:xfrm>
            <a:off x="1612900" y="3643313"/>
            <a:ext cx="431800" cy="142875"/>
          </a:xfrm>
          <a:prstGeom prst="rect">
            <a:avLst/>
          </a:prstGeom>
          <a:solidFill>
            <a:srgbClr val="FF99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143370" name="Line 10"/>
          <p:cNvSpPr>
            <a:spLocks noChangeShapeType="1"/>
          </p:cNvSpPr>
          <p:nvPr/>
        </p:nvSpPr>
        <p:spPr bwMode="auto">
          <a:xfrm>
            <a:off x="1828800" y="2782888"/>
            <a:ext cx="0" cy="358775"/>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43371" name="Line 11"/>
          <p:cNvSpPr>
            <a:spLocks noChangeShapeType="1"/>
          </p:cNvSpPr>
          <p:nvPr/>
        </p:nvSpPr>
        <p:spPr bwMode="auto">
          <a:xfrm>
            <a:off x="1828800" y="3790950"/>
            <a:ext cx="0" cy="287338"/>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43372" name="Line 12"/>
          <p:cNvSpPr>
            <a:spLocks noChangeShapeType="1"/>
          </p:cNvSpPr>
          <p:nvPr/>
        </p:nvSpPr>
        <p:spPr bwMode="auto">
          <a:xfrm flipV="1">
            <a:off x="2478088" y="2782888"/>
            <a:ext cx="0" cy="1366837"/>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43373" name="Text Box 13"/>
          <p:cNvSpPr txBox="1">
            <a:spLocks noChangeArrowheads="1"/>
          </p:cNvSpPr>
          <p:nvPr/>
        </p:nvSpPr>
        <p:spPr bwMode="auto">
          <a:xfrm>
            <a:off x="2528888" y="3305175"/>
            <a:ext cx="742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Read</a:t>
            </a:r>
          </a:p>
        </p:txBody>
      </p:sp>
      <p:sp>
        <p:nvSpPr>
          <p:cNvPr id="143374" name="Text Box 14"/>
          <p:cNvSpPr txBox="1">
            <a:spLocks noChangeArrowheads="1"/>
          </p:cNvSpPr>
          <p:nvPr/>
        </p:nvSpPr>
        <p:spPr bwMode="auto">
          <a:xfrm>
            <a:off x="965200" y="2782888"/>
            <a:ext cx="755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Write</a:t>
            </a:r>
          </a:p>
        </p:txBody>
      </p:sp>
      <p:sp>
        <p:nvSpPr>
          <p:cNvPr id="143375" name="Text Box 15"/>
          <p:cNvSpPr txBox="1">
            <a:spLocks noChangeArrowheads="1"/>
          </p:cNvSpPr>
          <p:nvPr/>
        </p:nvSpPr>
        <p:spPr bwMode="auto">
          <a:xfrm>
            <a:off x="755650" y="3357563"/>
            <a:ext cx="8572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Write</a:t>
            </a:r>
          </a:p>
          <a:p>
            <a:r>
              <a:rPr lang="en-US" altLang="ja-JP" b="1"/>
              <a:t>Buffer</a:t>
            </a:r>
          </a:p>
        </p:txBody>
      </p:sp>
      <p:sp>
        <p:nvSpPr>
          <p:cNvPr id="143376" name="Oval 16"/>
          <p:cNvSpPr>
            <a:spLocks noChangeArrowheads="1"/>
          </p:cNvSpPr>
          <p:nvPr/>
        </p:nvSpPr>
        <p:spPr bwMode="auto">
          <a:xfrm>
            <a:off x="1757363" y="3719513"/>
            <a:ext cx="144462" cy="71437"/>
          </a:xfrm>
          <a:prstGeom prst="ellipse">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377" name="Oval 17"/>
          <p:cNvSpPr>
            <a:spLocks noChangeArrowheads="1"/>
          </p:cNvSpPr>
          <p:nvPr/>
        </p:nvSpPr>
        <p:spPr bwMode="auto">
          <a:xfrm>
            <a:off x="1757363" y="3575050"/>
            <a:ext cx="144462" cy="71438"/>
          </a:xfrm>
          <a:prstGeom prst="ellipse">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378" name="Oval 18"/>
          <p:cNvSpPr>
            <a:spLocks noChangeArrowheads="1"/>
          </p:cNvSpPr>
          <p:nvPr/>
        </p:nvSpPr>
        <p:spPr bwMode="auto">
          <a:xfrm>
            <a:off x="1757363" y="3430588"/>
            <a:ext cx="144462" cy="71437"/>
          </a:xfrm>
          <a:prstGeom prst="ellipse">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379" name="Oval 19"/>
          <p:cNvSpPr>
            <a:spLocks noChangeArrowheads="1"/>
          </p:cNvSpPr>
          <p:nvPr/>
        </p:nvSpPr>
        <p:spPr bwMode="auto">
          <a:xfrm>
            <a:off x="6226175" y="1916113"/>
            <a:ext cx="1439863" cy="865187"/>
          </a:xfrm>
          <a:prstGeom prst="ellipse">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1"/>
              <a:t>CPU</a:t>
            </a:r>
          </a:p>
        </p:txBody>
      </p:sp>
      <p:sp>
        <p:nvSpPr>
          <p:cNvPr id="143380" name="Rectangle 20"/>
          <p:cNvSpPr>
            <a:spLocks noChangeArrowheads="1"/>
          </p:cNvSpPr>
          <p:nvPr/>
        </p:nvSpPr>
        <p:spPr bwMode="auto">
          <a:xfrm>
            <a:off x="6226175" y="4148138"/>
            <a:ext cx="1439863" cy="1223962"/>
          </a:xfrm>
          <a:prstGeom prst="rect">
            <a:avLst/>
          </a:prstGeom>
          <a:solidFill>
            <a:srgbClr val="66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1"/>
              <a:t>Cache</a:t>
            </a:r>
          </a:p>
        </p:txBody>
      </p:sp>
      <p:sp>
        <p:nvSpPr>
          <p:cNvPr id="143381" name="Rectangle 21"/>
          <p:cNvSpPr>
            <a:spLocks noChangeArrowheads="1"/>
          </p:cNvSpPr>
          <p:nvPr/>
        </p:nvSpPr>
        <p:spPr bwMode="auto">
          <a:xfrm>
            <a:off x="6297613" y="3213100"/>
            <a:ext cx="431800" cy="142875"/>
          </a:xfrm>
          <a:prstGeom prst="rect">
            <a:avLst/>
          </a:prstGeom>
          <a:solidFill>
            <a:srgbClr val="FF99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143382" name="Rectangle 22"/>
          <p:cNvSpPr>
            <a:spLocks noChangeArrowheads="1"/>
          </p:cNvSpPr>
          <p:nvPr/>
        </p:nvSpPr>
        <p:spPr bwMode="auto">
          <a:xfrm>
            <a:off x="6297613" y="3355975"/>
            <a:ext cx="431800" cy="142875"/>
          </a:xfrm>
          <a:prstGeom prst="rect">
            <a:avLst/>
          </a:prstGeom>
          <a:solidFill>
            <a:srgbClr val="FF99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143383" name="Rectangle 23"/>
          <p:cNvSpPr>
            <a:spLocks noChangeArrowheads="1"/>
          </p:cNvSpPr>
          <p:nvPr/>
        </p:nvSpPr>
        <p:spPr bwMode="auto">
          <a:xfrm>
            <a:off x="6297613" y="3498850"/>
            <a:ext cx="431800" cy="142875"/>
          </a:xfrm>
          <a:prstGeom prst="rect">
            <a:avLst/>
          </a:prstGeom>
          <a:solidFill>
            <a:srgbClr val="FF99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143384" name="Rectangle 24"/>
          <p:cNvSpPr>
            <a:spLocks noChangeArrowheads="1"/>
          </p:cNvSpPr>
          <p:nvPr/>
        </p:nvSpPr>
        <p:spPr bwMode="auto">
          <a:xfrm>
            <a:off x="6297613" y="3641725"/>
            <a:ext cx="431800" cy="142875"/>
          </a:xfrm>
          <a:prstGeom prst="rect">
            <a:avLst/>
          </a:prstGeom>
          <a:solidFill>
            <a:srgbClr val="FF99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143385" name="Line 25"/>
          <p:cNvSpPr>
            <a:spLocks noChangeShapeType="1"/>
          </p:cNvSpPr>
          <p:nvPr/>
        </p:nvSpPr>
        <p:spPr bwMode="auto">
          <a:xfrm>
            <a:off x="6513513" y="2781300"/>
            <a:ext cx="0" cy="358775"/>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43386" name="Line 26"/>
          <p:cNvSpPr>
            <a:spLocks noChangeShapeType="1"/>
          </p:cNvSpPr>
          <p:nvPr/>
        </p:nvSpPr>
        <p:spPr bwMode="auto">
          <a:xfrm>
            <a:off x="6513513" y="3789363"/>
            <a:ext cx="0" cy="287337"/>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43387" name="Line 27"/>
          <p:cNvSpPr>
            <a:spLocks noChangeShapeType="1"/>
          </p:cNvSpPr>
          <p:nvPr/>
        </p:nvSpPr>
        <p:spPr bwMode="auto">
          <a:xfrm flipV="1">
            <a:off x="7162800" y="2781300"/>
            <a:ext cx="0" cy="1366838"/>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43388" name="Text Box 28"/>
          <p:cNvSpPr txBox="1">
            <a:spLocks noChangeArrowheads="1"/>
          </p:cNvSpPr>
          <p:nvPr/>
        </p:nvSpPr>
        <p:spPr bwMode="auto">
          <a:xfrm>
            <a:off x="7213600" y="3303588"/>
            <a:ext cx="742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Read</a:t>
            </a:r>
          </a:p>
        </p:txBody>
      </p:sp>
      <p:sp>
        <p:nvSpPr>
          <p:cNvPr id="143389" name="Text Box 29"/>
          <p:cNvSpPr txBox="1">
            <a:spLocks noChangeArrowheads="1"/>
          </p:cNvSpPr>
          <p:nvPr/>
        </p:nvSpPr>
        <p:spPr bwMode="auto">
          <a:xfrm>
            <a:off x="5649913" y="2781300"/>
            <a:ext cx="755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Write</a:t>
            </a:r>
          </a:p>
        </p:txBody>
      </p:sp>
      <p:sp>
        <p:nvSpPr>
          <p:cNvPr id="143390" name="Text Box 30"/>
          <p:cNvSpPr txBox="1">
            <a:spLocks noChangeArrowheads="1"/>
          </p:cNvSpPr>
          <p:nvPr/>
        </p:nvSpPr>
        <p:spPr bwMode="auto">
          <a:xfrm>
            <a:off x="5440363" y="3355975"/>
            <a:ext cx="8572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Write</a:t>
            </a:r>
          </a:p>
          <a:p>
            <a:r>
              <a:rPr lang="en-US" altLang="ja-JP" b="1"/>
              <a:t>Buffer</a:t>
            </a:r>
          </a:p>
        </p:txBody>
      </p:sp>
      <p:sp>
        <p:nvSpPr>
          <p:cNvPr id="143391" name="Oval 31"/>
          <p:cNvSpPr>
            <a:spLocks noChangeArrowheads="1"/>
          </p:cNvSpPr>
          <p:nvPr/>
        </p:nvSpPr>
        <p:spPr bwMode="auto">
          <a:xfrm>
            <a:off x="6442075" y="3717925"/>
            <a:ext cx="144463" cy="71438"/>
          </a:xfrm>
          <a:prstGeom prst="ellipse">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392" name="Oval 32"/>
          <p:cNvSpPr>
            <a:spLocks noChangeArrowheads="1"/>
          </p:cNvSpPr>
          <p:nvPr/>
        </p:nvSpPr>
        <p:spPr bwMode="auto">
          <a:xfrm>
            <a:off x="6442075" y="3573463"/>
            <a:ext cx="144463" cy="71437"/>
          </a:xfrm>
          <a:prstGeom prst="ellipse">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393" name="Oval 33"/>
          <p:cNvSpPr>
            <a:spLocks noChangeArrowheads="1"/>
          </p:cNvSpPr>
          <p:nvPr/>
        </p:nvSpPr>
        <p:spPr bwMode="auto">
          <a:xfrm>
            <a:off x="6442075" y="3429000"/>
            <a:ext cx="144463" cy="71438"/>
          </a:xfrm>
          <a:prstGeom prst="ellipse">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394" name="Rectangle 34"/>
          <p:cNvSpPr>
            <a:spLocks noChangeArrowheads="1"/>
          </p:cNvSpPr>
          <p:nvPr/>
        </p:nvSpPr>
        <p:spPr bwMode="auto">
          <a:xfrm>
            <a:off x="3851275" y="3860800"/>
            <a:ext cx="1081088" cy="576263"/>
          </a:xfrm>
          <a:prstGeom prst="rect">
            <a:avLst/>
          </a:prstGeom>
          <a:solidFill>
            <a:srgbClr val="66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1"/>
              <a:t>Network</a:t>
            </a:r>
          </a:p>
        </p:txBody>
      </p:sp>
      <p:sp>
        <p:nvSpPr>
          <p:cNvPr id="143395" name="Line 35"/>
          <p:cNvSpPr>
            <a:spLocks noChangeShapeType="1"/>
          </p:cNvSpPr>
          <p:nvPr/>
        </p:nvSpPr>
        <p:spPr bwMode="auto">
          <a:xfrm flipH="1">
            <a:off x="5003800" y="3933825"/>
            <a:ext cx="1512888" cy="142875"/>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43396" name="Line 36"/>
          <p:cNvSpPr>
            <a:spLocks noChangeShapeType="1"/>
          </p:cNvSpPr>
          <p:nvPr/>
        </p:nvSpPr>
        <p:spPr bwMode="auto">
          <a:xfrm flipH="1">
            <a:off x="1979613" y="4005263"/>
            <a:ext cx="1871662" cy="71437"/>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43397" name="Line 37"/>
          <p:cNvSpPr>
            <a:spLocks noChangeShapeType="1"/>
          </p:cNvSpPr>
          <p:nvPr/>
        </p:nvSpPr>
        <p:spPr bwMode="auto">
          <a:xfrm>
            <a:off x="1835150" y="3860800"/>
            <a:ext cx="2016125" cy="73025"/>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43398" name="Line 38"/>
          <p:cNvSpPr>
            <a:spLocks noChangeShapeType="1"/>
          </p:cNvSpPr>
          <p:nvPr/>
        </p:nvSpPr>
        <p:spPr bwMode="auto">
          <a:xfrm>
            <a:off x="4932363" y="3933825"/>
            <a:ext cx="1439862" cy="142875"/>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43399" name="Line 39"/>
          <p:cNvSpPr>
            <a:spLocks noChangeShapeType="1"/>
          </p:cNvSpPr>
          <p:nvPr/>
        </p:nvSpPr>
        <p:spPr bwMode="auto">
          <a:xfrm>
            <a:off x="2484438" y="3644900"/>
            <a:ext cx="1366837" cy="215900"/>
          </a:xfrm>
          <a:prstGeom prst="line">
            <a:avLst/>
          </a:prstGeom>
          <a:noFill/>
          <a:ln w="9525">
            <a:solidFill>
              <a:schemeClr val="tx1"/>
            </a:solidFill>
            <a:miter lim="800000"/>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43400" name="Line 40"/>
          <p:cNvSpPr>
            <a:spLocks noChangeShapeType="1"/>
          </p:cNvSpPr>
          <p:nvPr/>
        </p:nvSpPr>
        <p:spPr bwMode="auto">
          <a:xfrm flipH="1">
            <a:off x="4932363" y="3860800"/>
            <a:ext cx="2232025" cy="288925"/>
          </a:xfrm>
          <a:prstGeom prst="line">
            <a:avLst/>
          </a:prstGeom>
          <a:noFill/>
          <a:ln w="9525">
            <a:solidFill>
              <a:schemeClr val="tx1"/>
            </a:solidFill>
            <a:miter lim="800000"/>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43401" name="Text Box 41"/>
          <p:cNvSpPr txBox="1">
            <a:spLocks noChangeArrowheads="1"/>
          </p:cNvSpPr>
          <p:nvPr/>
        </p:nvSpPr>
        <p:spPr bwMode="auto">
          <a:xfrm>
            <a:off x="1116013" y="5516563"/>
            <a:ext cx="71310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Partial Store Ordering is a natural model for distributed memory</a:t>
            </a:r>
          </a:p>
          <a:p>
            <a:r>
              <a:rPr lang="en-US" altLang="ja-JP" b="1"/>
              <a:t>systems</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en-US" altLang="ja-JP" dirty="0"/>
              <a:t>Quiz</a:t>
            </a:r>
          </a:p>
        </p:txBody>
      </p:sp>
      <p:sp>
        <p:nvSpPr>
          <p:cNvPr id="144387" name="Rectangle 3"/>
          <p:cNvSpPr>
            <a:spLocks noGrp="1" noChangeArrowheads="1"/>
          </p:cNvSpPr>
          <p:nvPr>
            <p:ph type="body" idx="1"/>
          </p:nvPr>
        </p:nvSpPr>
        <p:spPr>
          <a:xfrm>
            <a:off x="457200" y="1196975"/>
            <a:ext cx="8229600" cy="4530725"/>
          </a:xfrm>
        </p:spPr>
        <p:txBody>
          <a:bodyPr/>
          <a:lstStyle/>
          <a:p>
            <a:r>
              <a:rPr lang="en-US" altLang="ja-JP" dirty="0"/>
              <a:t>Which order should be kept in the following access sequence when TSO and PSO are applied respectively.</a:t>
            </a:r>
          </a:p>
          <a:p>
            <a:endParaRPr lang="en-US" altLang="ja-JP" dirty="0"/>
          </a:p>
        </p:txBody>
      </p:sp>
      <p:sp>
        <p:nvSpPr>
          <p:cNvPr id="144388" name="Text Box 4"/>
          <p:cNvSpPr txBox="1">
            <a:spLocks noChangeArrowheads="1"/>
          </p:cNvSpPr>
          <p:nvPr/>
        </p:nvSpPr>
        <p:spPr bwMode="auto">
          <a:xfrm>
            <a:off x="3276600" y="3357563"/>
            <a:ext cx="1071563"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b="1"/>
              <a:t>Write A</a:t>
            </a:r>
          </a:p>
          <a:p>
            <a:r>
              <a:rPr lang="en-US" altLang="ja-JP" sz="2000" b="1"/>
              <a:t>Read B</a:t>
            </a:r>
          </a:p>
          <a:p>
            <a:r>
              <a:rPr lang="en-US" altLang="ja-JP" sz="2000" b="1"/>
              <a:t>Write C</a:t>
            </a:r>
          </a:p>
          <a:p>
            <a:r>
              <a:rPr lang="en-US" altLang="ja-JP" sz="2000" b="1"/>
              <a:t>Write D</a:t>
            </a:r>
          </a:p>
          <a:p>
            <a:r>
              <a:rPr lang="en-US" altLang="ja-JP" sz="2000" b="1"/>
              <a:t>Read E</a:t>
            </a:r>
          </a:p>
          <a:p>
            <a:r>
              <a:rPr lang="en-US" altLang="ja-JP" sz="2000" b="1"/>
              <a:t>Write F</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ja-JP"/>
              <a:t>Weak</a:t>
            </a:r>
            <a:r>
              <a:rPr lang="ja-JP" altLang="en-US"/>
              <a:t>　</a:t>
            </a:r>
            <a:r>
              <a:rPr lang="en-US" altLang="ja-JP"/>
              <a:t>Ordering</a:t>
            </a:r>
          </a:p>
        </p:txBody>
      </p:sp>
      <p:sp>
        <p:nvSpPr>
          <p:cNvPr id="40963" name="Rectangle 3"/>
          <p:cNvSpPr>
            <a:spLocks noGrp="1" noChangeArrowheads="1"/>
          </p:cNvSpPr>
          <p:nvPr>
            <p:ph type="body" idx="1"/>
          </p:nvPr>
        </p:nvSpPr>
        <p:spPr/>
        <p:txBody>
          <a:bodyPr/>
          <a:lstStyle/>
          <a:p>
            <a:r>
              <a:rPr lang="en-US" altLang="ja-JP" dirty="0"/>
              <a:t>All orders of memory accesses are not guaranteed.</a:t>
            </a:r>
          </a:p>
          <a:p>
            <a:r>
              <a:rPr lang="en-US" altLang="ja-JP" dirty="0"/>
              <a:t>R→R</a:t>
            </a:r>
            <a:r>
              <a:rPr lang="ja-JP" altLang="en-US" dirty="0"/>
              <a:t>　</a:t>
            </a:r>
            <a:r>
              <a:rPr lang="en-US" altLang="ja-JP" dirty="0"/>
              <a:t>R→W</a:t>
            </a:r>
            <a:r>
              <a:rPr lang="ja-JP" altLang="en-US" dirty="0"/>
              <a:t>　</a:t>
            </a:r>
            <a:r>
              <a:rPr lang="en-US" altLang="ja-JP" dirty="0"/>
              <a:t>W→W</a:t>
            </a:r>
            <a:r>
              <a:rPr lang="ja-JP" altLang="en-US" dirty="0"/>
              <a:t>　</a:t>
            </a:r>
            <a:r>
              <a:rPr lang="en-US" altLang="ja-JP" dirty="0"/>
              <a:t>W→R</a:t>
            </a:r>
          </a:p>
          <a:p>
            <a:r>
              <a:rPr lang="en-US" altLang="ja-JP" dirty="0"/>
              <a:t>All memory accesses are finished before a synchronization.</a:t>
            </a:r>
          </a:p>
          <a:p>
            <a:r>
              <a:rPr lang="en-US" altLang="ja-JP" dirty="0"/>
              <a:t>The next accesses are not started before the end of synchronization.</a:t>
            </a:r>
          </a:p>
          <a:p>
            <a:r>
              <a:rPr lang="en-US" altLang="ja-JP" dirty="0"/>
              <a:t>Used in PowerPC</a:t>
            </a:r>
          </a:p>
        </p:txBody>
      </p:sp>
      <p:grpSp>
        <p:nvGrpSpPr>
          <p:cNvPr id="40964" name="Group 4"/>
          <p:cNvGrpSpPr>
            <a:grpSpLocks/>
          </p:cNvGrpSpPr>
          <p:nvPr/>
        </p:nvGrpSpPr>
        <p:grpSpPr bwMode="auto">
          <a:xfrm>
            <a:off x="3677138" y="2124108"/>
            <a:ext cx="762000" cy="533400"/>
            <a:chOff x="3264" y="2688"/>
            <a:chExt cx="624" cy="336"/>
          </a:xfrm>
        </p:grpSpPr>
        <p:sp>
          <p:nvSpPr>
            <p:cNvPr id="40965" name="Line 5"/>
            <p:cNvSpPr>
              <a:spLocks noChangeShapeType="1"/>
            </p:cNvSpPr>
            <p:nvPr/>
          </p:nvSpPr>
          <p:spPr bwMode="auto">
            <a:xfrm>
              <a:off x="3264" y="2688"/>
              <a:ext cx="624" cy="3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66" name="Line 6"/>
            <p:cNvSpPr>
              <a:spLocks noChangeShapeType="1"/>
            </p:cNvSpPr>
            <p:nvPr/>
          </p:nvSpPr>
          <p:spPr bwMode="auto">
            <a:xfrm flipV="1">
              <a:off x="3264" y="2688"/>
              <a:ext cx="576" cy="3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0967" name="Group 7"/>
          <p:cNvGrpSpPr>
            <a:grpSpLocks/>
          </p:cNvGrpSpPr>
          <p:nvPr/>
        </p:nvGrpSpPr>
        <p:grpSpPr bwMode="auto">
          <a:xfrm>
            <a:off x="2891449" y="2124108"/>
            <a:ext cx="685800" cy="533400"/>
            <a:chOff x="3264" y="2688"/>
            <a:chExt cx="624" cy="336"/>
          </a:xfrm>
        </p:grpSpPr>
        <p:sp>
          <p:nvSpPr>
            <p:cNvPr id="40968" name="Line 8"/>
            <p:cNvSpPr>
              <a:spLocks noChangeShapeType="1"/>
            </p:cNvSpPr>
            <p:nvPr/>
          </p:nvSpPr>
          <p:spPr bwMode="auto">
            <a:xfrm>
              <a:off x="3264" y="2688"/>
              <a:ext cx="624" cy="3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69" name="Line 9"/>
            <p:cNvSpPr>
              <a:spLocks noChangeShapeType="1"/>
            </p:cNvSpPr>
            <p:nvPr/>
          </p:nvSpPr>
          <p:spPr bwMode="auto">
            <a:xfrm flipV="1">
              <a:off x="3264" y="2688"/>
              <a:ext cx="576" cy="3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0970" name="Group 10"/>
          <p:cNvGrpSpPr>
            <a:grpSpLocks/>
          </p:cNvGrpSpPr>
          <p:nvPr/>
        </p:nvGrpSpPr>
        <p:grpSpPr bwMode="auto">
          <a:xfrm>
            <a:off x="903288" y="2124108"/>
            <a:ext cx="685800" cy="533400"/>
            <a:chOff x="3264" y="2688"/>
            <a:chExt cx="624" cy="336"/>
          </a:xfrm>
        </p:grpSpPr>
        <p:sp>
          <p:nvSpPr>
            <p:cNvPr id="40971" name="Line 11"/>
            <p:cNvSpPr>
              <a:spLocks noChangeShapeType="1"/>
            </p:cNvSpPr>
            <p:nvPr/>
          </p:nvSpPr>
          <p:spPr bwMode="auto">
            <a:xfrm>
              <a:off x="3264" y="2688"/>
              <a:ext cx="624" cy="3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72" name="Line 12"/>
            <p:cNvSpPr>
              <a:spLocks noChangeShapeType="1"/>
            </p:cNvSpPr>
            <p:nvPr/>
          </p:nvSpPr>
          <p:spPr bwMode="auto">
            <a:xfrm flipV="1">
              <a:off x="3264" y="2688"/>
              <a:ext cx="576" cy="3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0973" name="Group 13"/>
          <p:cNvGrpSpPr>
            <a:grpSpLocks/>
          </p:cNvGrpSpPr>
          <p:nvPr/>
        </p:nvGrpSpPr>
        <p:grpSpPr bwMode="auto">
          <a:xfrm>
            <a:off x="1788136" y="2103438"/>
            <a:ext cx="762000" cy="533400"/>
            <a:chOff x="3264" y="2688"/>
            <a:chExt cx="624" cy="336"/>
          </a:xfrm>
        </p:grpSpPr>
        <p:sp>
          <p:nvSpPr>
            <p:cNvPr id="40974" name="Line 14"/>
            <p:cNvSpPr>
              <a:spLocks noChangeShapeType="1"/>
            </p:cNvSpPr>
            <p:nvPr/>
          </p:nvSpPr>
          <p:spPr bwMode="auto">
            <a:xfrm>
              <a:off x="3264" y="2688"/>
              <a:ext cx="624" cy="3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75" name="Line 15"/>
            <p:cNvSpPr>
              <a:spLocks noChangeShapeType="1"/>
            </p:cNvSpPr>
            <p:nvPr/>
          </p:nvSpPr>
          <p:spPr bwMode="auto">
            <a:xfrm flipV="1">
              <a:off x="3264" y="2688"/>
              <a:ext cx="576" cy="3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4096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4096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4097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409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755650" y="333375"/>
            <a:ext cx="7772400" cy="1143000"/>
          </a:xfrm>
        </p:spPr>
        <p:txBody>
          <a:bodyPr/>
          <a:lstStyle/>
          <a:p>
            <a:r>
              <a:rPr lang="en-US" altLang="ja-JP"/>
              <a:t>Weak</a:t>
            </a:r>
            <a:r>
              <a:rPr lang="ja-JP" altLang="en-US"/>
              <a:t>　</a:t>
            </a:r>
            <a:r>
              <a:rPr lang="en-US" altLang="ja-JP"/>
              <a:t>Ordering</a:t>
            </a:r>
          </a:p>
        </p:txBody>
      </p:sp>
      <p:sp>
        <p:nvSpPr>
          <p:cNvPr id="45059" name="Text Box 3"/>
          <p:cNvSpPr txBox="1">
            <a:spLocks noChangeArrowheads="1"/>
          </p:cNvSpPr>
          <p:nvPr/>
        </p:nvSpPr>
        <p:spPr bwMode="auto">
          <a:xfrm>
            <a:off x="3657600" y="1066800"/>
            <a:ext cx="1379538" cy="5597525"/>
          </a:xfrm>
          <a:prstGeom prst="rect">
            <a:avLst/>
          </a:prstGeom>
          <a:noFill/>
          <a:ln w="2857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spAutoFit/>
          </a:bodyPr>
          <a:lstStyle/>
          <a:p>
            <a:r>
              <a:rPr lang="en-US" altLang="ja-JP" sz="2400">
                <a:latin typeface="Times New Roman" panose="02020603050405020304" pitchFamily="18" charset="0"/>
              </a:rPr>
              <a:t>Write(A)</a:t>
            </a:r>
          </a:p>
          <a:p>
            <a:endParaRPr lang="en-US" altLang="ja-JP" sz="2400">
              <a:latin typeface="Times New Roman" panose="02020603050405020304" pitchFamily="18" charset="0"/>
            </a:endParaRPr>
          </a:p>
          <a:p>
            <a:r>
              <a:rPr lang="en-US" altLang="ja-JP" sz="2400">
                <a:latin typeface="Times New Roman" panose="02020603050405020304" pitchFamily="18" charset="0"/>
              </a:rPr>
              <a:t>Read</a:t>
            </a:r>
            <a:r>
              <a:rPr lang="ja-JP" altLang="en-US" sz="2400">
                <a:latin typeface="Times New Roman" panose="02020603050405020304" pitchFamily="18" charset="0"/>
              </a:rPr>
              <a:t>（Ｂ）</a:t>
            </a:r>
          </a:p>
          <a:p>
            <a:endParaRPr lang="ja-JP" altLang="en-US" sz="2400">
              <a:latin typeface="Times New Roman" panose="02020603050405020304" pitchFamily="18" charset="0"/>
            </a:endParaRPr>
          </a:p>
          <a:p>
            <a:r>
              <a:rPr lang="ja-JP" altLang="en-US" sz="2400" b="1">
                <a:solidFill>
                  <a:srgbClr val="0000FF"/>
                </a:solidFill>
                <a:latin typeface="Times New Roman" panose="02020603050405020304" pitchFamily="18" charset="0"/>
              </a:rPr>
              <a:t>ＳＹＮＣ</a:t>
            </a:r>
          </a:p>
          <a:p>
            <a:endParaRPr lang="ja-JP" altLang="en-US" sz="2400" b="1">
              <a:solidFill>
                <a:srgbClr val="0000FF"/>
              </a:solidFill>
              <a:latin typeface="Times New Roman" panose="02020603050405020304" pitchFamily="18" charset="0"/>
            </a:endParaRPr>
          </a:p>
          <a:p>
            <a:r>
              <a:rPr lang="en-US" altLang="ja-JP" sz="2400">
                <a:latin typeface="Times New Roman" panose="02020603050405020304" pitchFamily="18" charset="0"/>
              </a:rPr>
              <a:t>Read(C)</a:t>
            </a:r>
          </a:p>
          <a:p>
            <a:endParaRPr lang="en-US" altLang="ja-JP" sz="2400">
              <a:latin typeface="Times New Roman" panose="02020603050405020304" pitchFamily="18" charset="0"/>
            </a:endParaRPr>
          </a:p>
          <a:p>
            <a:r>
              <a:rPr lang="en-US" altLang="ja-JP" sz="2400">
                <a:latin typeface="Times New Roman" panose="02020603050405020304" pitchFamily="18" charset="0"/>
              </a:rPr>
              <a:t>Write(D)</a:t>
            </a:r>
          </a:p>
          <a:p>
            <a:endParaRPr lang="en-US" altLang="ja-JP" sz="2400">
              <a:latin typeface="Times New Roman" panose="02020603050405020304" pitchFamily="18" charset="0"/>
            </a:endParaRPr>
          </a:p>
          <a:p>
            <a:r>
              <a:rPr lang="ja-JP" altLang="en-US" sz="2400" b="1">
                <a:solidFill>
                  <a:srgbClr val="0000FF"/>
                </a:solidFill>
                <a:latin typeface="Times New Roman" panose="02020603050405020304" pitchFamily="18" charset="0"/>
              </a:rPr>
              <a:t>ＳＹＮＣ</a:t>
            </a:r>
          </a:p>
          <a:p>
            <a:endParaRPr lang="ja-JP" altLang="en-US" sz="2400" b="1">
              <a:solidFill>
                <a:srgbClr val="0000FF"/>
              </a:solidFill>
              <a:latin typeface="Times New Roman" panose="02020603050405020304" pitchFamily="18" charset="0"/>
            </a:endParaRPr>
          </a:p>
          <a:p>
            <a:r>
              <a:rPr lang="en-US" altLang="ja-JP" sz="2400">
                <a:latin typeface="Times New Roman" panose="02020603050405020304" pitchFamily="18" charset="0"/>
              </a:rPr>
              <a:t>Write(E)</a:t>
            </a:r>
          </a:p>
          <a:p>
            <a:endParaRPr lang="en-US" altLang="ja-JP" sz="2400">
              <a:latin typeface="Times New Roman" panose="02020603050405020304" pitchFamily="18" charset="0"/>
            </a:endParaRPr>
          </a:p>
          <a:p>
            <a:r>
              <a:rPr lang="en-US" altLang="ja-JP" sz="2400">
                <a:latin typeface="Times New Roman" panose="02020603050405020304" pitchFamily="18" charset="0"/>
              </a:rPr>
              <a:t>Write(F)</a:t>
            </a:r>
          </a:p>
        </p:txBody>
      </p:sp>
      <p:sp>
        <p:nvSpPr>
          <p:cNvPr id="45061" name="Line 5"/>
          <p:cNvSpPr>
            <a:spLocks noChangeShapeType="1"/>
          </p:cNvSpPr>
          <p:nvPr/>
        </p:nvSpPr>
        <p:spPr bwMode="auto">
          <a:xfrm flipV="1">
            <a:off x="4267200" y="2971800"/>
            <a:ext cx="0" cy="304800"/>
          </a:xfrm>
          <a:prstGeom prst="line">
            <a:avLst/>
          </a:prstGeom>
          <a:noFill/>
          <a:ln w="28575">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5062" name="Line 6"/>
          <p:cNvSpPr>
            <a:spLocks noChangeShapeType="1"/>
          </p:cNvSpPr>
          <p:nvPr/>
        </p:nvSpPr>
        <p:spPr bwMode="auto">
          <a:xfrm flipV="1">
            <a:off x="4267200" y="4419600"/>
            <a:ext cx="0" cy="304800"/>
          </a:xfrm>
          <a:prstGeom prst="line">
            <a:avLst/>
          </a:prstGeom>
          <a:noFill/>
          <a:ln w="28575">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5063" name="Line 7"/>
          <p:cNvSpPr>
            <a:spLocks noChangeShapeType="1"/>
          </p:cNvSpPr>
          <p:nvPr/>
        </p:nvSpPr>
        <p:spPr bwMode="auto">
          <a:xfrm flipV="1">
            <a:off x="4267200" y="5181600"/>
            <a:ext cx="0" cy="304800"/>
          </a:xfrm>
          <a:prstGeom prst="line">
            <a:avLst/>
          </a:prstGeom>
          <a:noFill/>
          <a:ln w="28575">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5064" name="Line 8"/>
          <p:cNvSpPr>
            <a:spLocks noChangeShapeType="1"/>
          </p:cNvSpPr>
          <p:nvPr/>
        </p:nvSpPr>
        <p:spPr bwMode="auto">
          <a:xfrm flipV="1">
            <a:off x="4191000" y="2286000"/>
            <a:ext cx="0" cy="304800"/>
          </a:xfrm>
          <a:prstGeom prst="line">
            <a:avLst/>
          </a:prstGeom>
          <a:noFill/>
          <a:ln w="28575">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5065" name="Line 9"/>
          <p:cNvSpPr>
            <a:spLocks noChangeShapeType="1"/>
          </p:cNvSpPr>
          <p:nvPr/>
        </p:nvSpPr>
        <p:spPr bwMode="auto">
          <a:xfrm flipV="1">
            <a:off x="3962400" y="3733800"/>
            <a:ext cx="0" cy="914400"/>
          </a:xfrm>
          <a:prstGeom prst="line">
            <a:avLst/>
          </a:prstGeom>
          <a:noFill/>
          <a:ln w="28575">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5066" name="Line 10"/>
          <p:cNvSpPr>
            <a:spLocks noChangeShapeType="1"/>
          </p:cNvSpPr>
          <p:nvPr/>
        </p:nvSpPr>
        <p:spPr bwMode="auto">
          <a:xfrm flipV="1">
            <a:off x="4419600" y="3048000"/>
            <a:ext cx="0" cy="990600"/>
          </a:xfrm>
          <a:prstGeom prst="line">
            <a:avLst/>
          </a:prstGeom>
          <a:noFill/>
          <a:ln w="28575">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5067" name="Line 11"/>
          <p:cNvSpPr>
            <a:spLocks noChangeShapeType="1"/>
          </p:cNvSpPr>
          <p:nvPr/>
        </p:nvSpPr>
        <p:spPr bwMode="auto">
          <a:xfrm flipV="1">
            <a:off x="3962400" y="5257800"/>
            <a:ext cx="0" cy="914400"/>
          </a:xfrm>
          <a:prstGeom prst="line">
            <a:avLst/>
          </a:prstGeom>
          <a:noFill/>
          <a:ln w="28575">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5068" name="Line 12"/>
          <p:cNvSpPr>
            <a:spLocks noChangeShapeType="1"/>
          </p:cNvSpPr>
          <p:nvPr/>
        </p:nvSpPr>
        <p:spPr bwMode="auto">
          <a:xfrm flipV="1">
            <a:off x="3962400" y="1600200"/>
            <a:ext cx="0" cy="914400"/>
          </a:xfrm>
          <a:prstGeom prst="line">
            <a:avLst/>
          </a:prstGeom>
          <a:noFill/>
          <a:ln w="28575">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ja-JP"/>
              <a:t>Memory</a:t>
            </a:r>
            <a:r>
              <a:rPr lang="ja-JP" altLang="en-US"/>
              <a:t>　</a:t>
            </a:r>
            <a:r>
              <a:rPr lang="en-US" altLang="ja-JP"/>
              <a:t>Consistency maintenance on CC-NUMA</a:t>
            </a:r>
          </a:p>
        </p:txBody>
      </p:sp>
      <p:sp>
        <p:nvSpPr>
          <p:cNvPr id="9219" name="Rectangle 3"/>
          <p:cNvSpPr>
            <a:spLocks noGrp="1" noChangeArrowheads="1"/>
          </p:cNvSpPr>
          <p:nvPr>
            <p:ph type="body" idx="1"/>
          </p:nvPr>
        </p:nvSpPr>
        <p:spPr>
          <a:xfrm>
            <a:off x="457200" y="1600200"/>
            <a:ext cx="8229600" cy="3844925"/>
          </a:xfrm>
        </p:spPr>
        <p:txBody>
          <a:bodyPr/>
          <a:lstStyle/>
          <a:p>
            <a:r>
              <a:rPr lang="en-US" altLang="ja-JP" dirty="0"/>
              <a:t>Consistency between different home memory must be relaxed.</a:t>
            </a:r>
          </a:p>
          <a:p>
            <a:pPr lvl="1"/>
            <a:r>
              <a:rPr lang="en-US" altLang="ja-JP" dirty="0"/>
              <a:t>The data and related synchronization variables must be allocated on the same home memory.</a:t>
            </a:r>
          </a:p>
          <a:p>
            <a:r>
              <a:rPr lang="en-US" altLang="ja-JP" dirty="0"/>
              <a:t>Let’s focus on a single home memory:</a:t>
            </a:r>
          </a:p>
          <a:p>
            <a:pPr lvl="1"/>
            <a:r>
              <a:rPr lang="en-US" altLang="ja-JP" dirty="0"/>
              <a:t>For the synchronization operation, sequential consistency must be kept.</a:t>
            </a:r>
          </a:p>
          <a:p>
            <a:pPr lvl="1"/>
            <a:r>
              <a:rPr lang="en-US" altLang="ja-JP" dirty="0"/>
              <a:t>For other operation, the acknowledge messages can be omitted.</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xfrm>
            <a:off x="1219200" y="228600"/>
            <a:ext cx="7772400" cy="1143000"/>
          </a:xfrm>
        </p:spPr>
        <p:txBody>
          <a:bodyPr/>
          <a:lstStyle/>
          <a:p>
            <a:r>
              <a:rPr lang="en-US" altLang="ja-JP" dirty="0"/>
              <a:t>Required Acknowledge messages</a:t>
            </a:r>
            <a:r>
              <a:rPr lang="ja-JP" altLang="en-US" dirty="0"/>
              <a:t> </a:t>
            </a:r>
          </a:p>
        </p:txBody>
      </p:sp>
      <p:sp>
        <p:nvSpPr>
          <p:cNvPr id="123907" name="Text Box 3"/>
          <p:cNvSpPr txBox="1">
            <a:spLocks noChangeArrowheads="1"/>
          </p:cNvSpPr>
          <p:nvPr/>
        </p:nvSpPr>
        <p:spPr bwMode="auto">
          <a:xfrm>
            <a:off x="1524000" y="4648200"/>
            <a:ext cx="1031875"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altLang="ja-JP" sz="1400" b="1">
                <a:latin typeface="Times New Roman" panose="02020603050405020304" pitchFamily="18" charset="0"/>
              </a:rPr>
              <a:t>Node</a:t>
            </a:r>
            <a:r>
              <a:rPr lang="ja-JP" altLang="en-US" sz="1400" b="1">
                <a:latin typeface="Times New Roman" panose="02020603050405020304" pitchFamily="18" charset="0"/>
              </a:rPr>
              <a:t>　１</a:t>
            </a:r>
          </a:p>
        </p:txBody>
      </p:sp>
      <p:sp>
        <p:nvSpPr>
          <p:cNvPr id="123908" name="Text Box 4"/>
          <p:cNvSpPr txBox="1">
            <a:spLocks noChangeArrowheads="1"/>
          </p:cNvSpPr>
          <p:nvPr/>
        </p:nvSpPr>
        <p:spPr bwMode="auto">
          <a:xfrm>
            <a:off x="5148263" y="4483100"/>
            <a:ext cx="785812"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en-US" altLang="ja-JP" sz="1400" b="1">
                <a:latin typeface="Times New Roman" panose="02020603050405020304" pitchFamily="18" charset="0"/>
              </a:rPr>
              <a:t>Node</a:t>
            </a:r>
            <a:r>
              <a:rPr lang="ja-JP" altLang="en-US" sz="1400" b="1">
                <a:latin typeface="Times New Roman" panose="02020603050405020304" pitchFamily="18" charset="0"/>
              </a:rPr>
              <a:t>　</a:t>
            </a:r>
            <a:r>
              <a:rPr lang="en-US" altLang="ja-JP" sz="1400" b="1">
                <a:latin typeface="Times New Roman" panose="02020603050405020304" pitchFamily="18" charset="0"/>
              </a:rPr>
              <a:t>2</a:t>
            </a:r>
          </a:p>
        </p:txBody>
      </p:sp>
      <p:sp>
        <p:nvSpPr>
          <p:cNvPr id="123909" name="Text Box 5"/>
          <p:cNvSpPr txBox="1">
            <a:spLocks noChangeArrowheads="1"/>
          </p:cNvSpPr>
          <p:nvPr/>
        </p:nvSpPr>
        <p:spPr bwMode="auto">
          <a:xfrm>
            <a:off x="5562600" y="2286000"/>
            <a:ext cx="109696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altLang="ja-JP" sz="1400" b="1">
                <a:latin typeface="Times New Roman" panose="02020603050405020304" pitchFamily="18" charset="0"/>
              </a:rPr>
              <a:t>Node</a:t>
            </a:r>
            <a:r>
              <a:rPr lang="ja-JP" altLang="en-US" sz="1400" b="1">
                <a:latin typeface="Times New Roman" panose="02020603050405020304" pitchFamily="18" charset="0"/>
              </a:rPr>
              <a:t>　３</a:t>
            </a:r>
          </a:p>
        </p:txBody>
      </p:sp>
      <p:sp>
        <p:nvSpPr>
          <p:cNvPr id="123910" name="Text Box 6"/>
          <p:cNvSpPr txBox="1">
            <a:spLocks noChangeArrowheads="1"/>
          </p:cNvSpPr>
          <p:nvPr/>
        </p:nvSpPr>
        <p:spPr bwMode="auto">
          <a:xfrm>
            <a:off x="1905000" y="2184400"/>
            <a:ext cx="81915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en-US" altLang="ja-JP" sz="1400" b="1">
                <a:latin typeface="Times New Roman" panose="02020603050405020304" pitchFamily="18" charset="0"/>
              </a:rPr>
              <a:t>Node</a:t>
            </a:r>
            <a:r>
              <a:rPr lang="ja-JP" altLang="en-US" sz="1400" b="1">
                <a:latin typeface="Times New Roman" panose="02020603050405020304" pitchFamily="18" charset="0"/>
              </a:rPr>
              <a:t>　０</a:t>
            </a:r>
          </a:p>
        </p:txBody>
      </p:sp>
      <p:grpSp>
        <p:nvGrpSpPr>
          <p:cNvPr id="123911" name="Group 7"/>
          <p:cNvGrpSpPr>
            <a:grpSpLocks/>
          </p:cNvGrpSpPr>
          <p:nvPr/>
        </p:nvGrpSpPr>
        <p:grpSpPr bwMode="auto">
          <a:xfrm>
            <a:off x="2590800" y="1676400"/>
            <a:ext cx="457200" cy="1524000"/>
            <a:chOff x="1632" y="1056"/>
            <a:chExt cx="288" cy="960"/>
          </a:xfrm>
        </p:grpSpPr>
        <p:sp>
          <p:nvSpPr>
            <p:cNvPr id="123912" name="Oval 8"/>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23913" name="Rectangle 9"/>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123914" name="Line 10"/>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23915" name="Rectangle 11"/>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p>
              <a:endParaRPr lang="ja-JP" altLang="en-US"/>
            </a:p>
          </p:txBody>
        </p:sp>
        <p:sp>
          <p:nvSpPr>
            <p:cNvPr id="123916" name="Line 12"/>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23917" name="Group 13"/>
          <p:cNvGrpSpPr>
            <a:grpSpLocks/>
          </p:cNvGrpSpPr>
          <p:nvPr/>
        </p:nvGrpSpPr>
        <p:grpSpPr bwMode="auto">
          <a:xfrm>
            <a:off x="2362200" y="3962400"/>
            <a:ext cx="457200" cy="1524000"/>
            <a:chOff x="1632" y="1056"/>
            <a:chExt cx="288" cy="960"/>
          </a:xfrm>
        </p:grpSpPr>
        <p:sp>
          <p:nvSpPr>
            <p:cNvPr id="123918" name="Oval 14"/>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23919" name="Rectangle 15"/>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123920" name="Line 16"/>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23921" name="Rectangle 17"/>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p>
              <a:endParaRPr lang="ja-JP" altLang="en-US"/>
            </a:p>
          </p:txBody>
        </p:sp>
        <p:sp>
          <p:nvSpPr>
            <p:cNvPr id="123922" name="Line 18"/>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23923" name="Group 19"/>
          <p:cNvGrpSpPr>
            <a:grpSpLocks/>
          </p:cNvGrpSpPr>
          <p:nvPr/>
        </p:nvGrpSpPr>
        <p:grpSpPr bwMode="auto">
          <a:xfrm>
            <a:off x="4572000" y="3886200"/>
            <a:ext cx="457200" cy="1524000"/>
            <a:chOff x="1632" y="1056"/>
            <a:chExt cx="288" cy="960"/>
          </a:xfrm>
        </p:grpSpPr>
        <p:sp>
          <p:nvSpPr>
            <p:cNvPr id="123924" name="Oval 20"/>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23925" name="Rectangle 21"/>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123926" name="Line 22"/>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23927" name="Rectangle 23"/>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p>
              <a:endParaRPr lang="ja-JP" altLang="en-US"/>
            </a:p>
          </p:txBody>
        </p:sp>
        <p:sp>
          <p:nvSpPr>
            <p:cNvPr id="123928" name="Line 24"/>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23929" name="Group 25"/>
          <p:cNvGrpSpPr>
            <a:grpSpLocks/>
          </p:cNvGrpSpPr>
          <p:nvPr/>
        </p:nvGrpSpPr>
        <p:grpSpPr bwMode="auto">
          <a:xfrm>
            <a:off x="5181600" y="1752600"/>
            <a:ext cx="457200" cy="1524000"/>
            <a:chOff x="1632" y="1056"/>
            <a:chExt cx="288" cy="960"/>
          </a:xfrm>
        </p:grpSpPr>
        <p:sp>
          <p:nvSpPr>
            <p:cNvPr id="123930" name="Oval 26"/>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23931" name="Rectangle 27"/>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123932" name="Line 28"/>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23933" name="Rectangle 29"/>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p>
              <a:endParaRPr lang="ja-JP" altLang="en-US"/>
            </a:p>
          </p:txBody>
        </p:sp>
        <p:sp>
          <p:nvSpPr>
            <p:cNvPr id="123934" name="Line 30"/>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123935" name="Rectangle 31"/>
          <p:cNvSpPr>
            <a:spLocks noChangeArrowheads="1"/>
          </p:cNvSpPr>
          <p:nvPr/>
        </p:nvSpPr>
        <p:spPr bwMode="auto">
          <a:xfrm>
            <a:off x="3200400" y="2819400"/>
            <a:ext cx="990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p>
            <a:pPr algn="ctr"/>
            <a:endParaRPr lang="ja-JP" altLang="ja-JP" sz="1200">
              <a:latin typeface="Times New Roman" panose="02020603050405020304" pitchFamily="18" charset="0"/>
            </a:endParaRPr>
          </a:p>
        </p:txBody>
      </p:sp>
      <p:sp>
        <p:nvSpPr>
          <p:cNvPr id="123936" name="Line 32"/>
          <p:cNvSpPr>
            <a:spLocks noChangeShapeType="1"/>
          </p:cNvSpPr>
          <p:nvPr/>
        </p:nvSpPr>
        <p:spPr bwMode="auto">
          <a:xfrm>
            <a:off x="36576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23937" name="Line 33"/>
          <p:cNvSpPr>
            <a:spLocks noChangeShapeType="1"/>
          </p:cNvSpPr>
          <p:nvPr/>
        </p:nvSpPr>
        <p:spPr bwMode="auto">
          <a:xfrm>
            <a:off x="38862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23938" name="Line 34"/>
          <p:cNvSpPr>
            <a:spLocks noChangeShapeType="1"/>
          </p:cNvSpPr>
          <p:nvPr/>
        </p:nvSpPr>
        <p:spPr bwMode="auto">
          <a:xfrm>
            <a:off x="34290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23939" name="Rectangle 35"/>
          <p:cNvSpPr>
            <a:spLocks noChangeArrowheads="1"/>
          </p:cNvSpPr>
          <p:nvPr/>
        </p:nvSpPr>
        <p:spPr bwMode="auto">
          <a:xfrm>
            <a:off x="4191000" y="2819400"/>
            <a:ext cx="228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p>
            <a:endParaRPr lang="ja-JP" altLang="en-US"/>
          </a:p>
        </p:txBody>
      </p:sp>
      <p:sp>
        <p:nvSpPr>
          <p:cNvPr id="123940" name="Text Box 36"/>
          <p:cNvSpPr txBox="1">
            <a:spLocks noChangeArrowheads="1"/>
          </p:cNvSpPr>
          <p:nvPr/>
        </p:nvSpPr>
        <p:spPr bwMode="auto">
          <a:xfrm>
            <a:off x="3132138" y="2781300"/>
            <a:ext cx="38100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ja-JP" altLang="en-US" sz="2000" b="1">
                <a:latin typeface="Times New Roman" panose="02020603050405020304" pitchFamily="18" charset="0"/>
              </a:rPr>
              <a:t>Ｓ</a:t>
            </a:r>
          </a:p>
        </p:txBody>
      </p:sp>
      <p:sp>
        <p:nvSpPr>
          <p:cNvPr id="123941" name="Text Box 37"/>
          <p:cNvSpPr txBox="1">
            <a:spLocks noChangeArrowheads="1"/>
          </p:cNvSpPr>
          <p:nvPr/>
        </p:nvSpPr>
        <p:spPr bwMode="auto">
          <a:xfrm>
            <a:off x="2803525" y="4646613"/>
            <a:ext cx="3968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ja-JP" altLang="en-US" b="1">
                <a:latin typeface="Times New Roman" panose="02020603050405020304" pitchFamily="18" charset="0"/>
              </a:rPr>
              <a:t>Ｓ</a:t>
            </a:r>
          </a:p>
        </p:txBody>
      </p:sp>
      <p:grpSp>
        <p:nvGrpSpPr>
          <p:cNvPr id="123942" name="Group 38"/>
          <p:cNvGrpSpPr>
            <a:grpSpLocks/>
          </p:cNvGrpSpPr>
          <p:nvPr/>
        </p:nvGrpSpPr>
        <p:grpSpPr bwMode="auto">
          <a:xfrm>
            <a:off x="3276600" y="2171700"/>
            <a:ext cx="1844675" cy="495300"/>
            <a:chOff x="2064" y="1368"/>
            <a:chExt cx="1162" cy="312"/>
          </a:xfrm>
        </p:grpSpPr>
        <p:sp>
          <p:nvSpPr>
            <p:cNvPr id="123943" name="Line 39"/>
            <p:cNvSpPr>
              <a:spLocks noChangeShapeType="1"/>
            </p:cNvSpPr>
            <p:nvPr/>
          </p:nvSpPr>
          <p:spPr bwMode="auto">
            <a:xfrm flipH="1">
              <a:off x="2064" y="1680"/>
              <a:ext cx="1056"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23944" name="Text Box 40"/>
            <p:cNvSpPr txBox="1">
              <a:spLocks noChangeArrowheads="1"/>
            </p:cNvSpPr>
            <p:nvPr/>
          </p:nvSpPr>
          <p:spPr bwMode="auto">
            <a:xfrm>
              <a:off x="2198" y="1368"/>
              <a:ext cx="1028"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en-US" altLang="ja-JP" b="1">
                  <a:latin typeface="Times New Roman" panose="02020603050405020304" pitchFamily="18" charset="0"/>
                </a:rPr>
                <a:t>Write</a:t>
              </a:r>
              <a:r>
                <a:rPr lang="ja-JP" altLang="en-US" b="1">
                  <a:latin typeface="Times New Roman" panose="02020603050405020304" pitchFamily="18" charset="0"/>
                </a:rPr>
                <a:t>　</a:t>
              </a:r>
              <a:r>
                <a:rPr lang="en-US" altLang="ja-JP" b="1">
                  <a:latin typeface="Times New Roman" panose="02020603050405020304" pitchFamily="18" charset="0"/>
                </a:rPr>
                <a:t>request</a:t>
              </a:r>
              <a:endParaRPr lang="en-US" altLang="ja-JP" sz="1200" b="1">
                <a:latin typeface="Times New Roman" panose="02020603050405020304" pitchFamily="18" charset="0"/>
              </a:endParaRPr>
            </a:p>
          </p:txBody>
        </p:sp>
      </p:grpSp>
      <p:grpSp>
        <p:nvGrpSpPr>
          <p:cNvPr id="123945" name="Group 41"/>
          <p:cNvGrpSpPr>
            <a:grpSpLocks/>
          </p:cNvGrpSpPr>
          <p:nvPr/>
        </p:nvGrpSpPr>
        <p:grpSpPr bwMode="auto">
          <a:xfrm>
            <a:off x="2819400" y="3429000"/>
            <a:ext cx="1187450" cy="660400"/>
            <a:chOff x="1776" y="2160"/>
            <a:chExt cx="748" cy="416"/>
          </a:xfrm>
        </p:grpSpPr>
        <p:sp>
          <p:nvSpPr>
            <p:cNvPr id="123946" name="Line 42"/>
            <p:cNvSpPr>
              <a:spLocks noChangeShapeType="1"/>
            </p:cNvSpPr>
            <p:nvPr/>
          </p:nvSpPr>
          <p:spPr bwMode="auto">
            <a:xfrm flipH="1">
              <a:off x="1776" y="2160"/>
              <a:ext cx="96" cy="33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23947" name="Text Box 43"/>
            <p:cNvSpPr txBox="1">
              <a:spLocks noChangeArrowheads="1"/>
            </p:cNvSpPr>
            <p:nvPr/>
          </p:nvSpPr>
          <p:spPr bwMode="auto">
            <a:xfrm>
              <a:off x="1824" y="2384"/>
              <a:ext cx="700"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en-US" altLang="ja-JP" sz="1400" b="1">
                  <a:latin typeface="Times New Roman" panose="02020603050405020304" pitchFamily="18" charset="0"/>
                </a:rPr>
                <a:t>Invalidation</a:t>
              </a:r>
            </a:p>
          </p:txBody>
        </p:sp>
      </p:grpSp>
      <p:grpSp>
        <p:nvGrpSpPr>
          <p:cNvPr id="123948" name="Group 44"/>
          <p:cNvGrpSpPr>
            <a:grpSpLocks/>
          </p:cNvGrpSpPr>
          <p:nvPr/>
        </p:nvGrpSpPr>
        <p:grpSpPr bwMode="auto">
          <a:xfrm>
            <a:off x="3352800" y="1774825"/>
            <a:ext cx="1600200" cy="366713"/>
            <a:chOff x="2112" y="1118"/>
            <a:chExt cx="1008" cy="231"/>
          </a:xfrm>
        </p:grpSpPr>
        <p:sp>
          <p:nvSpPr>
            <p:cNvPr id="123949" name="Line 45"/>
            <p:cNvSpPr>
              <a:spLocks noChangeShapeType="1"/>
            </p:cNvSpPr>
            <p:nvPr/>
          </p:nvSpPr>
          <p:spPr bwMode="auto">
            <a:xfrm>
              <a:off x="2112" y="1344"/>
              <a:ext cx="100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23950" name="Text Box 46"/>
            <p:cNvSpPr txBox="1">
              <a:spLocks noChangeArrowheads="1"/>
            </p:cNvSpPr>
            <p:nvPr/>
          </p:nvSpPr>
          <p:spPr bwMode="auto">
            <a:xfrm>
              <a:off x="2390" y="1118"/>
              <a:ext cx="386"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ja-JP" altLang="en-US" b="1">
                  <a:latin typeface="Times New Roman" panose="02020603050405020304" pitchFamily="18" charset="0"/>
                </a:rPr>
                <a:t>Ａｃｋ</a:t>
              </a:r>
              <a:endParaRPr lang="ja-JP" altLang="en-US" sz="1200" b="1">
                <a:latin typeface="Times New Roman" panose="02020603050405020304" pitchFamily="18" charset="0"/>
              </a:endParaRPr>
            </a:p>
          </p:txBody>
        </p:sp>
      </p:grpSp>
      <p:sp>
        <p:nvSpPr>
          <p:cNvPr id="123951" name="Text Box 47"/>
          <p:cNvSpPr txBox="1">
            <a:spLocks noChangeArrowheads="1"/>
          </p:cNvSpPr>
          <p:nvPr/>
        </p:nvSpPr>
        <p:spPr bwMode="auto">
          <a:xfrm>
            <a:off x="313213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latin typeface="Times New Roman" panose="02020603050405020304" pitchFamily="18" charset="0"/>
              </a:rPr>
              <a:t>D</a:t>
            </a:r>
          </a:p>
        </p:txBody>
      </p:sp>
      <p:sp>
        <p:nvSpPr>
          <p:cNvPr id="123952" name="Text Box 48"/>
          <p:cNvSpPr txBox="1">
            <a:spLocks noChangeArrowheads="1"/>
          </p:cNvSpPr>
          <p:nvPr/>
        </p:nvSpPr>
        <p:spPr bwMode="auto">
          <a:xfrm>
            <a:off x="5867400" y="2438400"/>
            <a:ext cx="38100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ja-JP" altLang="en-US" sz="2000" b="1">
                <a:latin typeface="Times New Roman" panose="02020603050405020304" pitchFamily="18" charset="0"/>
              </a:rPr>
              <a:t>Ｓ</a:t>
            </a:r>
          </a:p>
        </p:txBody>
      </p:sp>
      <p:sp>
        <p:nvSpPr>
          <p:cNvPr id="123953" name="Text Box 49"/>
          <p:cNvSpPr txBox="1">
            <a:spLocks noChangeArrowheads="1"/>
          </p:cNvSpPr>
          <p:nvPr/>
        </p:nvSpPr>
        <p:spPr bwMode="auto">
          <a:xfrm>
            <a:off x="6003925" y="2765425"/>
            <a:ext cx="768350" cy="376238"/>
          </a:xfrm>
          <a:prstGeom prst="rect">
            <a:avLst/>
          </a:prstGeom>
          <a:noFill/>
          <a:ln w="9525">
            <a:solidFill>
              <a:srgbClr val="FF5050"/>
            </a:solidFill>
            <a:miter lim="800000"/>
            <a:headEnd/>
            <a:tailEnd/>
          </a:ln>
          <a:extLst>
            <a:ext uri="{909E8E84-426E-40DD-AFC4-6F175D3DCCD1}">
              <a14:hiddenFill xmlns:a14="http://schemas.microsoft.com/office/drawing/2010/main">
                <a:solidFill>
                  <a:schemeClr val="accent1"/>
                </a:solidFill>
              </a14:hiddenFill>
            </a:ext>
          </a:extLst>
        </p:spPr>
        <p:txBody>
          <a:bodyPr wrap="none">
            <a:spAutoFit/>
          </a:bodyPr>
          <a:lstStyle/>
          <a:p>
            <a:r>
              <a:rPr lang="ja-JP" altLang="en-US" b="1">
                <a:latin typeface="Times New Roman" panose="02020603050405020304" pitchFamily="18" charset="0"/>
              </a:rPr>
              <a:t>Ｗｒｉｔｅ</a:t>
            </a:r>
            <a:endParaRPr lang="ja-JP" altLang="en-US">
              <a:latin typeface="Times New Roman" panose="02020603050405020304" pitchFamily="18" charset="0"/>
            </a:endParaRPr>
          </a:p>
        </p:txBody>
      </p:sp>
      <p:sp>
        <p:nvSpPr>
          <p:cNvPr id="123954" name="Text Box 50"/>
          <p:cNvSpPr txBox="1">
            <a:spLocks noChangeArrowheads="1"/>
          </p:cNvSpPr>
          <p:nvPr/>
        </p:nvSpPr>
        <p:spPr bwMode="auto">
          <a:xfrm>
            <a:off x="5867400" y="242093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latin typeface="Times New Roman" panose="02020603050405020304" pitchFamily="18" charset="0"/>
              </a:rPr>
              <a:t>D</a:t>
            </a:r>
          </a:p>
        </p:txBody>
      </p:sp>
      <p:grpSp>
        <p:nvGrpSpPr>
          <p:cNvPr id="123955" name="Group 51"/>
          <p:cNvGrpSpPr>
            <a:grpSpLocks/>
          </p:cNvGrpSpPr>
          <p:nvPr/>
        </p:nvGrpSpPr>
        <p:grpSpPr bwMode="auto">
          <a:xfrm>
            <a:off x="1812925" y="3200400"/>
            <a:ext cx="1965325" cy="1814513"/>
            <a:chOff x="1142" y="2016"/>
            <a:chExt cx="1238" cy="1143"/>
          </a:xfrm>
        </p:grpSpPr>
        <p:grpSp>
          <p:nvGrpSpPr>
            <p:cNvPr id="123956" name="Group 52"/>
            <p:cNvGrpSpPr>
              <a:grpSpLocks/>
            </p:cNvGrpSpPr>
            <p:nvPr/>
          </p:nvGrpSpPr>
          <p:grpSpPr bwMode="auto">
            <a:xfrm>
              <a:off x="1142" y="2016"/>
              <a:ext cx="442" cy="432"/>
              <a:chOff x="1142" y="2016"/>
              <a:chExt cx="442" cy="432"/>
            </a:xfrm>
          </p:grpSpPr>
          <p:sp>
            <p:nvSpPr>
              <p:cNvPr id="123957" name="Line 53"/>
              <p:cNvSpPr>
                <a:spLocks noChangeShapeType="1"/>
              </p:cNvSpPr>
              <p:nvPr/>
            </p:nvSpPr>
            <p:spPr bwMode="auto">
              <a:xfrm flipV="1">
                <a:off x="1488" y="2016"/>
                <a:ext cx="96" cy="43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23958" name="Text Box 54"/>
              <p:cNvSpPr txBox="1">
                <a:spLocks noChangeArrowheads="1"/>
              </p:cNvSpPr>
              <p:nvPr/>
            </p:nvSpPr>
            <p:spPr bwMode="auto">
              <a:xfrm>
                <a:off x="1142" y="2167"/>
                <a:ext cx="309"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en-US" altLang="ja-JP" sz="1400" b="1">
                    <a:latin typeface="Times New Roman" panose="02020603050405020304" pitchFamily="18" charset="0"/>
                  </a:rPr>
                  <a:t>Ack</a:t>
                </a:r>
              </a:p>
            </p:txBody>
          </p:sp>
        </p:grpSp>
        <p:sp>
          <p:nvSpPr>
            <p:cNvPr id="123959" name="Text Box 55"/>
            <p:cNvSpPr txBox="1">
              <a:spLocks noChangeArrowheads="1"/>
            </p:cNvSpPr>
            <p:nvPr/>
          </p:nvSpPr>
          <p:spPr bwMode="auto">
            <a:xfrm>
              <a:off x="1968" y="2928"/>
              <a:ext cx="4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latin typeface="Times New Roman" panose="02020603050405020304" pitchFamily="18" charset="0"/>
                </a:rPr>
                <a:t>→</a:t>
              </a:r>
              <a:r>
                <a:rPr lang="ja-JP" altLang="en-US" b="1">
                  <a:latin typeface="Times New Roman" panose="02020603050405020304" pitchFamily="18" charset="0"/>
                </a:rPr>
                <a:t>　</a:t>
              </a:r>
              <a:r>
                <a:rPr lang="en-US" altLang="ja-JP" b="1">
                  <a:latin typeface="Times New Roman" panose="02020603050405020304" pitchFamily="18" charset="0"/>
                </a:rPr>
                <a:t>I</a:t>
              </a:r>
            </a:p>
          </p:txBody>
        </p:sp>
      </p:grpSp>
      <p:sp>
        <p:nvSpPr>
          <p:cNvPr id="123960" name="Text Box 56"/>
          <p:cNvSpPr txBox="1">
            <a:spLocks noChangeArrowheads="1"/>
          </p:cNvSpPr>
          <p:nvPr/>
        </p:nvSpPr>
        <p:spPr bwMode="auto">
          <a:xfrm>
            <a:off x="4140200" y="2781300"/>
            <a:ext cx="339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１</a:t>
            </a:r>
          </a:p>
        </p:txBody>
      </p:sp>
      <p:sp>
        <p:nvSpPr>
          <p:cNvPr id="123961" name="Text Box 57"/>
          <p:cNvSpPr txBox="1">
            <a:spLocks noChangeArrowheads="1"/>
          </p:cNvSpPr>
          <p:nvPr/>
        </p:nvSpPr>
        <p:spPr bwMode="auto">
          <a:xfrm>
            <a:off x="3563938" y="2781300"/>
            <a:ext cx="339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１</a:t>
            </a:r>
          </a:p>
        </p:txBody>
      </p:sp>
      <p:sp>
        <p:nvSpPr>
          <p:cNvPr id="123962" name="Text Box 58"/>
          <p:cNvSpPr txBox="1">
            <a:spLocks noChangeArrowheads="1"/>
          </p:cNvSpPr>
          <p:nvPr/>
        </p:nvSpPr>
        <p:spPr bwMode="auto">
          <a:xfrm>
            <a:off x="3563938" y="27813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0</a:t>
            </a:r>
          </a:p>
        </p:txBody>
      </p:sp>
      <p:sp>
        <p:nvSpPr>
          <p:cNvPr id="123963" name="Text Box 59"/>
          <p:cNvSpPr txBox="1">
            <a:spLocks noChangeArrowheads="1"/>
          </p:cNvSpPr>
          <p:nvPr/>
        </p:nvSpPr>
        <p:spPr bwMode="auto">
          <a:xfrm>
            <a:off x="5867400" y="3500438"/>
            <a:ext cx="330835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Acknowledge messages</a:t>
            </a:r>
          </a:p>
          <a:p>
            <a:r>
              <a:rPr lang="en-US" altLang="ja-JP" b="1"/>
              <a:t>are needed to keep the order</a:t>
            </a:r>
          </a:p>
          <a:p>
            <a:r>
              <a:rPr lang="en-US" altLang="ja-JP" b="1"/>
              <a:t>of data update.</a:t>
            </a:r>
          </a:p>
        </p:txBody>
      </p:sp>
      <p:sp>
        <p:nvSpPr>
          <p:cNvPr id="123964" name="AutoShape 60"/>
          <p:cNvSpPr>
            <a:spLocks noChangeArrowheads="1"/>
          </p:cNvSpPr>
          <p:nvPr/>
        </p:nvSpPr>
        <p:spPr bwMode="auto">
          <a:xfrm>
            <a:off x="7064561" y="4876800"/>
            <a:ext cx="431800" cy="288925"/>
          </a:xfrm>
          <a:prstGeom prst="downArrow">
            <a:avLst>
              <a:gd name="adj1" fmla="val 50000"/>
              <a:gd name="adj2" fmla="val 25000"/>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965" name="Text Box 61"/>
          <p:cNvSpPr txBox="1">
            <a:spLocks noChangeArrowheads="1"/>
          </p:cNvSpPr>
          <p:nvPr/>
        </p:nvSpPr>
        <p:spPr bwMode="auto">
          <a:xfrm>
            <a:off x="4932591" y="5708336"/>
            <a:ext cx="421140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They are needed for synchronization</a:t>
            </a:r>
          </a:p>
          <a:p>
            <a:endParaRPr lang="en-US" altLang="ja-JP" b="1"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395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2394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2394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12395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12394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23961"/>
                                        </p:tgtEl>
                                        <p:attrNameLst>
                                          <p:attrName>style.visibility</p:attrName>
                                        </p:attrNameLst>
                                      </p:cBhvr>
                                      <p:to>
                                        <p:strVal val="hidden"/>
                                      </p:to>
                                    </p:set>
                                  </p:childTnLst>
                                </p:cTn>
                              </p:par>
                              <p:par>
                                <p:cTn id="27" presetID="1" presetClass="entr" presetSubtype="0" fill="hold" grpId="0" nodeType="withEffect">
                                  <p:stCondLst>
                                    <p:cond delay="0"/>
                                  </p:stCondLst>
                                  <p:childTnLst>
                                    <p:set>
                                      <p:cBhvr>
                                        <p:cTn id="28" dur="1" fill="hold">
                                          <p:stCondLst>
                                            <p:cond delay="0"/>
                                          </p:stCondLst>
                                        </p:cTn>
                                        <p:tgtEl>
                                          <p:spTgt spid="123962"/>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xit" presetSubtype="0" fill="hold" grpId="0" nodeType="clickEffect">
                                  <p:stCondLst>
                                    <p:cond delay="0"/>
                                  </p:stCondLst>
                                  <p:childTnLst>
                                    <p:set>
                                      <p:cBhvr>
                                        <p:cTn id="32" dur="1" fill="hold">
                                          <p:stCondLst>
                                            <p:cond delay="0"/>
                                          </p:stCondLst>
                                        </p:cTn>
                                        <p:tgtEl>
                                          <p:spTgt spid="123940"/>
                                        </p:tgtEl>
                                        <p:attrNameLst>
                                          <p:attrName>style.visibility</p:attrName>
                                        </p:attrNameLst>
                                      </p:cBhvr>
                                      <p:to>
                                        <p:strVal val="hidden"/>
                                      </p:to>
                                    </p:set>
                                  </p:childTnLst>
                                </p:cTn>
                              </p:par>
                              <p:par>
                                <p:cTn id="33" presetID="1" presetClass="entr" presetSubtype="0" fill="hold" grpId="0" nodeType="withEffect">
                                  <p:stCondLst>
                                    <p:cond delay="0"/>
                                  </p:stCondLst>
                                  <p:childTnLst>
                                    <p:set>
                                      <p:cBhvr>
                                        <p:cTn id="34" dur="1" fill="hold">
                                          <p:stCondLst>
                                            <p:cond delay="0"/>
                                          </p:stCondLst>
                                        </p:cTn>
                                        <p:tgtEl>
                                          <p:spTgt spid="123951"/>
                                        </p:tgtEl>
                                        <p:attrNameLst>
                                          <p:attrName>style.visibility</p:attrName>
                                        </p:attrNameLst>
                                      </p:cBhvr>
                                      <p:to>
                                        <p:strVal val="visible"/>
                                      </p:to>
                                    </p:set>
                                  </p:childTnLst>
                                </p:cTn>
                              </p:par>
                              <p:par>
                                <p:cTn id="35" presetID="1" presetClass="exit" presetSubtype="0" fill="hold" grpId="0" nodeType="withEffect">
                                  <p:stCondLst>
                                    <p:cond delay="0"/>
                                  </p:stCondLst>
                                  <p:childTnLst>
                                    <p:set>
                                      <p:cBhvr>
                                        <p:cTn id="36" dur="1" fill="hold">
                                          <p:stCondLst>
                                            <p:cond delay="0"/>
                                          </p:stCondLst>
                                        </p:cTn>
                                        <p:tgtEl>
                                          <p:spTgt spid="123952"/>
                                        </p:tgtEl>
                                        <p:attrNameLst>
                                          <p:attrName>style.visibility</p:attrName>
                                        </p:attrNameLst>
                                      </p:cBhvr>
                                      <p:to>
                                        <p:strVal val="hidden"/>
                                      </p:to>
                                    </p:set>
                                  </p:childTnLst>
                                </p:cTn>
                              </p:par>
                              <p:par>
                                <p:cTn id="37" presetID="1" presetClass="entr" presetSubtype="0" fill="hold" grpId="0" nodeType="withEffect">
                                  <p:stCondLst>
                                    <p:cond delay="0"/>
                                  </p:stCondLst>
                                  <p:childTnLst>
                                    <p:set>
                                      <p:cBhvr>
                                        <p:cTn id="38" dur="1" fill="hold">
                                          <p:stCondLst>
                                            <p:cond delay="0"/>
                                          </p:stCondLst>
                                        </p:cTn>
                                        <p:tgtEl>
                                          <p:spTgt spid="123954"/>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3963"/>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23964"/>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239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40" grpId="0"/>
      <p:bldP spid="123951" grpId="0"/>
      <p:bldP spid="123952" grpId="0"/>
      <p:bldP spid="123953" grpId="0" animBg="1"/>
      <p:bldP spid="123954" grpId="0"/>
      <p:bldP spid="123961" grpId="0"/>
      <p:bldP spid="123962" grpId="0"/>
      <p:bldP spid="123963" grpId="0"/>
      <p:bldP spid="123964" grpId="0" animBg="1"/>
      <p:bldP spid="12396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ja-JP"/>
              <a:t>Simple NUMA</a:t>
            </a:r>
          </a:p>
        </p:txBody>
      </p:sp>
      <p:sp>
        <p:nvSpPr>
          <p:cNvPr id="12291" name="Rectangle 3"/>
          <p:cNvSpPr>
            <a:spLocks noGrp="1" noChangeArrowheads="1"/>
          </p:cNvSpPr>
          <p:nvPr>
            <p:ph idx="1"/>
          </p:nvPr>
        </p:nvSpPr>
        <p:spPr>
          <a:xfrm>
            <a:off x="468313" y="1412875"/>
            <a:ext cx="8229600" cy="4530725"/>
          </a:xfrm>
        </p:spPr>
        <p:txBody>
          <a:bodyPr>
            <a:normAutofit/>
          </a:bodyPr>
          <a:lstStyle/>
          <a:p>
            <a:pPr eaLnBrk="1" hangingPunct="1">
              <a:lnSpc>
                <a:spcPct val="80000"/>
              </a:lnSpc>
            </a:pPr>
            <a:r>
              <a:rPr lang="en-US" altLang="ja-JP" sz="2600" dirty="0"/>
              <a:t>A PU can access memory with other PUs/Clusters, but the cache coherence is not kept.</a:t>
            </a:r>
          </a:p>
          <a:p>
            <a:pPr eaLnBrk="1" hangingPunct="1">
              <a:lnSpc>
                <a:spcPct val="80000"/>
              </a:lnSpc>
            </a:pPr>
            <a:r>
              <a:rPr lang="en-US" altLang="ja-JP" sz="2600" dirty="0"/>
              <a:t>Simple hardware</a:t>
            </a:r>
          </a:p>
          <a:p>
            <a:pPr eaLnBrk="1" hangingPunct="1">
              <a:lnSpc>
                <a:spcPct val="80000"/>
              </a:lnSpc>
            </a:pPr>
            <a:r>
              <a:rPr lang="en-US" altLang="ja-JP" sz="2600" dirty="0"/>
              <a:t>Software cache support functions are sometimes provided.</a:t>
            </a:r>
          </a:p>
          <a:p>
            <a:pPr eaLnBrk="1" hangingPunct="1">
              <a:lnSpc>
                <a:spcPct val="80000"/>
              </a:lnSpc>
            </a:pPr>
            <a:r>
              <a:rPr lang="en-US" altLang="ja-JP" sz="2600" dirty="0"/>
              <a:t>Suitable for connecting a lot of PUs: Supercomputers : </a:t>
            </a:r>
            <a:r>
              <a:rPr lang="en-US" altLang="ja-JP" sz="2600" dirty="0" err="1"/>
              <a:t>Cenju</a:t>
            </a:r>
            <a:r>
              <a:rPr lang="en-US" altLang="ja-JP" sz="2600" dirty="0"/>
              <a:t>, T3D, Earth simulator, IBM </a:t>
            </a:r>
            <a:r>
              <a:rPr lang="en-US" altLang="ja-JP" sz="2600" dirty="0" err="1"/>
              <a:t>BlueGene</a:t>
            </a:r>
            <a:r>
              <a:rPr lang="en-US" altLang="ja-JP" sz="2600" dirty="0"/>
              <a:t>, Roadrunner, K, </a:t>
            </a:r>
            <a:r>
              <a:rPr lang="en-US" altLang="ja-JP" sz="2600" dirty="0" err="1"/>
              <a:t>Fugaku</a:t>
            </a:r>
            <a:endParaRPr lang="en-US" altLang="ja-JP" sz="2600" dirty="0"/>
          </a:p>
          <a:p>
            <a:pPr eaLnBrk="1" hangingPunct="1">
              <a:lnSpc>
                <a:spcPct val="80000"/>
              </a:lnSpc>
            </a:pPr>
            <a:r>
              <a:rPr lang="en-US" altLang="ja-JP" sz="2600" dirty="0"/>
              <a:t>Why some supercomputers take the simple NUMA structure?</a:t>
            </a:r>
          </a:p>
          <a:p>
            <a:pPr lvl="1" eaLnBrk="1" hangingPunct="1">
              <a:lnSpc>
                <a:spcPct val="80000"/>
              </a:lnSpc>
            </a:pPr>
            <a:r>
              <a:rPr lang="en-US" altLang="ja-JP" sz="2200" dirty="0"/>
              <a:t>Easy programming for wide variety of applications</a:t>
            </a:r>
          </a:p>
          <a:p>
            <a:pPr marL="342900" lvl="1" indent="0" eaLnBrk="1" hangingPunct="1">
              <a:lnSpc>
                <a:spcPct val="80000"/>
              </a:lnSpc>
              <a:buNone/>
            </a:pPr>
            <a:r>
              <a:rPr lang="ja-JP" altLang="en-US" sz="2200" dirty="0"/>
              <a:t>→</a:t>
            </a:r>
            <a:r>
              <a:rPr lang="en-US" altLang="ja-JP" sz="2200" dirty="0"/>
              <a:t>Powerful interconnection network</a:t>
            </a:r>
          </a:p>
          <a:p>
            <a:pPr lvl="1" eaLnBrk="1" hangingPunct="1">
              <a:lnSpc>
                <a:spcPct val="80000"/>
              </a:lnSpc>
            </a:pPr>
            <a:endParaRPr lang="en-US" altLang="ja-JP" sz="2200" dirty="0"/>
          </a:p>
          <a:p>
            <a:pPr lvl="1" eaLnBrk="1" hangingPunct="1">
              <a:lnSpc>
                <a:spcPct val="80000"/>
              </a:lnSpc>
            </a:pPr>
            <a:endParaRPr lang="en-US" altLang="ja-JP" sz="2200"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ja-JP"/>
              <a:t>Implementation of Weak</a:t>
            </a:r>
            <a:r>
              <a:rPr lang="ja-JP" altLang="en-US"/>
              <a:t>　</a:t>
            </a:r>
            <a:r>
              <a:rPr lang="en-US" altLang="ja-JP"/>
              <a:t>Consistency</a:t>
            </a:r>
          </a:p>
        </p:txBody>
      </p:sp>
      <p:sp>
        <p:nvSpPr>
          <p:cNvPr id="11267" name="Rectangle 3"/>
          <p:cNvSpPr>
            <a:spLocks noGrp="1" noChangeArrowheads="1"/>
          </p:cNvSpPr>
          <p:nvPr>
            <p:ph type="body" idx="1"/>
          </p:nvPr>
        </p:nvSpPr>
        <p:spPr>
          <a:xfrm>
            <a:off x="457200" y="1600200"/>
            <a:ext cx="8507413" cy="4421188"/>
          </a:xfrm>
        </p:spPr>
        <p:txBody>
          <a:bodyPr/>
          <a:lstStyle/>
          <a:p>
            <a:pPr>
              <a:lnSpc>
                <a:spcPct val="90000"/>
              </a:lnSpc>
            </a:pPr>
            <a:r>
              <a:rPr lang="en-US" altLang="ja-JP"/>
              <a:t>Write requests are not needed to wait for acknowledge packets.</a:t>
            </a:r>
          </a:p>
          <a:p>
            <a:pPr>
              <a:lnSpc>
                <a:spcPct val="90000"/>
              </a:lnSpc>
            </a:pPr>
            <a:r>
              <a:rPr lang="en-US" altLang="ja-JP"/>
              <a:t>Reads can override packets in Write buffer.</a:t>
            </a:r>
          </a:p>
          <a:p>
            <a:pPr>
              <a:lnSpc>
                <a:spcPct val="90000"/>
              </a:lnSpc>
            </a:pPr>
            <a:r>
              <a:rPr lang="en-US" altLang="ja-JP"/>
              <a:t>The order of Writes are not needed to be kept.</a:t>
            </a:r>
          </a:p>
          <a:p>
            <a:pPr>
              <a:lnSpc>
                <a:spcPct val="90000"/>
              </a:lnSpc>
            </a:pPr>
            <a:r>
              <a:rPr lang="en-US" altLang="ja-JP"/>
              <a:t>The order of Reads are not needed to be kept.</a:t>
            </a:r>
          </a:p>
          <a:p>
            <a:pPr>
              <a:lnSpc>
                <a:spcPct val="90000"/>
              </a:lnSpc>
            </a:pPr>
            <a:r>
              <a:rPr lang="en-US" altLang="ja-JP"/>
              <a:t>Before synchronization, </a:t>
            </a:r>
            <a:r>
              <a:rPr lang="en-US" altLang="ja-JP">
                <a:solidFill>
                  <a:srgbClr val="FF0000"/>
                </a:solidFill>
              </a:rPr>
              <a:t>Memory</a:t>
            </a:r>
            <a:r>
              <a:rPr lang="ja-JP" altLang="en-US">
                <a:solidFill>
                  <a:srgbClr val="FF0000"/>
                </a:solidFill>
              </a:rPr>
              <a:t>　</a:t>
            </a:r>
            <a:r>
              <a:rPr lang="en-US" altLang="ja-JP">
                <a:solidFill>
                  <a:srgbClr val="FF0000"/>
                </a:solidFill>
              </a:rPr>
              <a:t>fence</a:t>
            </a:r>
            <a:r>
              <a:rPr lang="en-US" altLang="ja-JP"/>
              <a:t> operation is issued, and waits for finish of all accesses.</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ltLang="ja-JP"/>
              <a:t>For further performance improvement</a:t>
            </a:r>
          </a:p>
        </p:txBody>
      </p:sp>
      <p:sp>
        <p:nvSpPr>
          <p:cNvPr id="46083" name="Rectangle 3"/>
          <p:cNvSpPr>
            <a:spLocks noGrp="1" noChangeArrowheads="1"/>
          </p:cNvSpPr>
          <p:nvPr>
            <p:ph type="body" idx="1"/>
          </p:nvPr>
        </p:nvSpPr>
        <p:spPr/>
        <p:txBody>
          <a:bodyPr/>
          <a:lstStyle/>
          <a:p>
            <a:r>
              <a:rPr lang="en-US" altLang="ja-JP"/>
              <a:t>Synchronization operation is divided into </a:t>
            </a:r>
            <a:r>
              <a:rPr lang="en-US" altLang="ja-JP">
                <a:solidFill>
                  <a:srgbClr val="FF0000"/>
                </a:solidFill>
              </a:rPr>
              <a:t>Acquire</a:t>
            </a:r>
            <a:r>
              <a:rPr lang="en-US" altLang="ja-JP"/>
              <a:t> and </a:t>
            </a:r>
            <a:r>
              <a:rPr lang="en-US" altLang="ja-JP">
                <a:solidFill>
                  <a:srgbClr val="FF0000"/>
                </a:solidFill>
              </a:rPr>
              <a:t>Release</a:t>
            </a:r>
            <a:r>
              <a:rPr lang="en-US" altLang="ja-JP"/>
              <a:t>.</a:t>
            </a:r>
          </a:p>
          <a:p>
            <a:r>
              <a:rPr lang="en-US" altLang="ja-JP"/>
              <a:t>The restriction is further relaxed by division of synchronization operation.</a:t>
            </a:r>
          </a:p>
          <a:p>
            <a:r>
              <a:rPr lang="en-US" altLang="ja-JP"/>
              <a:t>Release</a:t>
            </a:r>
            <a:r>
              <a:rPr lang="ja-JP" altLang="en-US"/>
              <a:t>　</a:t>
            </a:r>
            <a:r>
              <a:rPr lang="en-US" altLang="ja-JP"/>
              <a:t>Consistency</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914400" y="228600"/>
            <a:ext cx="7772400" cy="1143000"/>
          </a:xfrm>
        </p:spPr>
        <p:txBody>
          <a:bodyPr/>
          <a:lstStyle/>
          <a:p>
            <a:r>
              <a:rPr lang="en-US" altLang="ja-JP" sz="3800"/>
              <a:t>Release Consistency</a:t>
            </a:r>
            <a:endParaRPr lang="en-US" altLang="ja-JP"/>
          </a:p>
        </p:txBody>
      </p:sp>
      <p:sp>
        <p:nvSpPr>
          <p:cNvPr id="78851" name="Text Box 3"/>
          <p:cNvSpPr txBox="1">
            <a:spLocks noChangeArrowheads="1"/>
          </p:cNvSpPr>
          <p:nvPr/>
        </p:nvSpPr>
        <p:spPr bwMode="auto">
          <a:xfrm>
            <a:off x="863600" y="1196752"/>
            <a:ext cx="7416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400">
                <a:latin typeface="Times New Roman" panose="02020603050405020304" pitchFamily="18" charset="0"/>
              </a:rPr>
              <a:t>・</a:t>
            </a:r>
            <a:r>
              <a:rPr lang="en-US" altLang="ja-JP" sz="2400">
                <a:latin typeface="Times New Roman" panose="02020603050405020304" pitchFamily="18" charset="0"/>
              </a:rPr>
              <a:t>Synchronization operation is divided into acquire(read) and release(write)</a:t>
            </a:r>
          </a:p>
        </p:txBody>
      </p:sp>
      <p:sp>
        <p:nvSpPr>
          <p:cNvPr id="78852" name="Text Box 4"/>
          <p:cNvSpPr txBox="1">
            <a:spLocks noChangeArrowheads="1"/>
          </p:cNvSpPr>
          <p:nvPr/>
        </p:nvSpPr>
        <p:spPr bwMode="auto">
          <a:xfrm>
            <a:off x="814387" y="2158777"/>
            <a:ext cx="78708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a:latin typeface="Times New Roman" panose="02020603050405020304" pitchFamily="18" charset="0"/>
              </a:rPr>
              <a:t>・</a:t>
            </a:r>
            <a:r>
              <a:rPr lang="en-US" altLang="ja-JP" sz="2400">
                <a:latin typeface="Times New Roman" panose="02020603050405020304" pitchFamily="18" charset="0"/>
              </a:rPr>
              <a:t>All memory accesses following acquire</a:t>
            </a:r>
            <a:r>
              <a:rPr lang="ja-JP" altLang="en-US" sz="2400">
                <a:latin typeface="Times New Roman" panose="02020603050405020304" pitchFamily="18" charset="0"/>
              </a:rPr>
              <a:t>（</a:t>
            </a:r>
            <a:r>
              <a:rPr lang="en-US" altLang="ja-JP" sz="2400">
                <a:latin typeface="Times New Roman" panose="02020603050405020304" pitchFamily="18" charset="0"/>
              </a:rPr>
              <a:t>SA) are not executed</a:t>
            </a:r>
          </a:p>
          <a:p>
            <a:r>
              <a:rPr lang="en-US" altLang="ja-JP" sz="2400">
                <a:latin typeface="Times New Roman" panose="02020603050405020304" pitchFamily="18" charset="0"/>
              </a:rPr>
              <a:t>until SA is finished. </a:t>
            </a:r>
          </a:p>
        </p:txBody>
      </p:sp>
      <p:sp>
        <p:nvSpPr>
          <p:cNvPr id="78853" name="Text Box 5"/>
          <p:cNvSpPr txBox="1">
            <a:spLocks noChangeArrowheads="1"/>
          </p:cNvSpPr>
          <p:nvPr/>
        </p:nvSpPr>
        <p:spPr bwMode="auto">
          <a:xfrm>
            <a:off x="814387" y="3225577"/>
            <a:ext cx="75152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a:latin typeface="Times New Roman" panose="02020603050405020304" pitchFamily="18" charset="0"/>
              </a:rPr>
              <a:t>・</a:t>
            </a:r>
            <a:r>
              <a:rPr lang="en-US" altLang="ja-JP" sz="2400">
                <a:latin typeface="Times New Roman" panose="02020603050405020304" pitchFamily="18" charset="0"/>
              </a:rPr>
              <a:t>All memory accesses must be executed before release</a:t>
            </a:r>
            <a:r>
              <a:rPr lang="ja-JP" altLang="en-US" sz="2400">
                <a:latin typeface="Times New Roman" panose="02020603050405020304" pitchFamily="18" charset="0"/>
              </a:rPr>
              <a:t>（</a:t>
            </a:r>
            <a:r>
              <a:rPr lang="en-US" altLang="ja-JP" sz="2400">
                <a:latin typeface="Times New Roman" panose="02020603050405020304" pitchFamily="18" charset="0"/>
              </a:rPr>
              <a:t>SR)</a:t>
            </a:r>
          </a:p>
          <a:p>
            <a:r>
              <a:rPr lang="en-US" altLang="ja-JP" sz="2400">
                <a:latin typeface="Times New Roman" panose="02020603050405020304" pitchFamily="18" charset="0"/>
              </a:rPr>
              <a:t>  is finished.</a:t>
            </a:r>
          </a:p>
        </p:txBody>
      </p:sp>
      <p:sp>
        <p:nvSpPr>
          <p:cNvPr id="78854" name="Text Box 6"/>
          <p:cNvSpPr txBox="1">
            <a:spLocks noChangeArrowheads="1"/>
          </p:cNvSpPr>
          <p:nvPr/>
        </p:nvSpPr>
        <p:spPr bwMode="auto">
          <a:xfrm>
            <a:off x="814387" y="4368577"/>
            <a:ext cx="52165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a:latin typeface="Times New Roman" panose="02020603050405020304" pitchFamily="18" charset="0"/>
              </a:rPr>
              <a:t>・</a:t>
            </a:r>
            <a:r>
              <a:rPr lang="en-US" altLang="ja-JP" sz="2400">
                <a:latin typeface="Times New Roman" panose="02020603050405020304" pitchFamily="18" charset="0"/>
              </a:rPr>
              <a:t>Synchronization operations must satisfy</a:t>
            </a:r>
          </a:p>
          <a:p>
            <a:r>
              <a:rPr lang="en-US" altLang="ja-JP" sz="2400">
                <a:latin typeface="Times New Roman" panose="02020603050405020304" pitchFamily="18" charset="0"/>
              </a:rPr>
              <a:t>  sequential consistency (RCsc) </a:t>
            </a:r>
          </a:p>
        </p:txBody>
      </p:sp>
      <p:sp>
        <p:nvSpPr>
          <p:cNvPr id="78855" name="Text Box 7"/>
          <p:cNvSpPr txBox="1">
            <a:spLocks noChangeArrowheads="1"/>
          </p:cNvSpPr>
          <p:nvPr/>
        </p:nvSpPr>
        <p:spPr bwMode="auto">
          <a:xfrm>
            <a:off x="814387" y="5282977"/>
            <a:ext cx="739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a:latin typeface="Times New Roman" panose="02020603050405020304" pitchFamily="18" charset="0"/>
              </a:rPr>
              <a:t>・</a:t>
            </a:r>
            <a:r>
              <a:rPr lang="en-US" altLang="ja-JP" sz="2400">
                <a:latin typeface="Times New Roman" panose="02020603050405020304" pitchFamily="18" charset="0"/>
              </a:rPr>
              <a:t>Used in a lot of CC-NUMA machines </a:t>
            </a:r>
            <a:r>
              <a:rPr lang="ja-JP" altLang="en-US" sz="2400">
                <a:latin typeface="Times New Roman" panose="02020603050405020304" pitchFamily="18" charset="0"/>
              </a:rPr>
              <a:t>（</a:t>
            </a:r>
            <a:r>
              <a:rPr lang="en-US" altLang="ja-JP" sz="2400">
                <a:latin typeface="Times New Roman" panose="02020603050405020304" pitchFamily="18" charset="0"/>
              </a:rPr>
              <a:t>DASH,ORIGIN</a:t>
            </a:r>
            <a:r>
              <a:rPr lang="ja-JP" altLang="en-US" sz="2400">
                <a:latin typeface="Times New Roman" panose="02020603050405020304" pitchFamily="18" charset="0"/>
              </a:rPr>
              <a:t>） </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ja-JP"/>
              <a:t>Release</a:t>
            </a:r>
            <a:r>
              <a:rPr lang="ja-JP" altLang="en-US"/>
              <a:t>　</a:t>
            </a:r>
            <a:r>
              <a:rPr lang="en-US" altLang="ja-JP"/>
              <a:t>Consistency</a:t>
            </a:r>
          </a:p>
        </p:txBody>
      </p:sp>
      <p:sp>
        <p:nvSpPr>
          <p:cNvPr id="47107" name="Rectangle 3"/>
          <p:cNvSpPr>
            <a:spLocks noGrp="1" noChangeArrowheads="1"/>
          </p:cNvSpPr>
          <p:nvPr>
            <p:ph type="body" idx="1"/>
          </p:nvPr>
        </p:nvSpPr>
        <p:spPr/>
        <p:txBody>
          <a:bodyPr/>
          <a:lstStyle/>
          <a:p>
            <a:r>
              <a:rPr lang="en-US" altLang="ja-JP" dirty="0"/>
              <a:t>SA→W</a:t>
            </a:r>
            <a:r>
              <a:rPr lang="ja-JP" altLang="en-US" dirty="0"/>
              <a:t>　</a:t>
            </a:r>
            <a:r>
              <a:rPr lang="en-US" altLang="ja-JP" dirty="0"/>
              <a:t>SA→R</a:t>
            </a:r>
            <a:r>
              <a:rPr lang="ja-JP" altLang="en-US" dirty="0"/>
              <a:t>　</a:t>
            </a:r>
            <a:r>
              <a:rPr lang="en-US" altLang="ja-JP" dirty="0"/>
              <a:t>W→SA</a:t>
            </a:r>
            <a:r>
              <a:rPr lang="ja-JP" altLang="en-US" dirty="0"/>
              <a:t>　</a:t>
            </a:r>
            <a:r>
              <a:rPr lang="en-US" altLang="ja-JP" dirty="0"/>
              <a:t>R→SA</a:t>
            </a:r>
            <a:r>
              <a:rPr lang="ja-JP" altLang="en-US" dirty="0"/>
              <a:t>　</a:t>
            </a:r>
            <a:endParaRPr lang="en-US" altLang="ja-JP" dirty="0"/>
          </a:p>
          <a:p>
            <a:r>
              <a:rPr lang="en-US" altLang="ja-JP" dirty="0"/>
              <a:t>SR→W</a:t>
            </a:r>
            <a:r>
              <a:rPr lang="ja-JP" altLang="en-US" dirty="0"/>
              <a:t>　</a:t>
            </a:r>
            <a:r>
              <a:rPr lang="en-US" altLang="ja-JP" dirty="0"/>
              <a:t>SR→R</a:t>
            </a:r>
            <a:r>
              <a:rPr lang="ja-JP" altLang="en-US" dirty="0"/>
              <a:t>　</a:t>
            </a:r>
            <a:r>
              <a:rPr lang="en-US" altLang="ja-JP" dirty="0"/>
              <a:t>W→SR</a:t>
            </a:r>
            <a:r>
              <a:rPr lang="ja-JP" altLang="en-US" dirty="0"/>
              <a:t>　</a:t>
            </a:r>
            <a:r>
              <a:rPr lang="en-US" altLang="ja-JP" dirty="0"/>
              <a:t>R→SR</a:t>
            </a:r>
          </a:p>
          <a:p>
            <a:r>
              <a:rPr lang="en-US" altLang="ja-JP" dirty="0"/>
              <a:t>The order of SA and SR must be kept.</a:t>
            </a:r>
          </a:p>
        </p:txBody>
      </p:sp>
      <p:grpSp>
        <p:nvGrpSpPr>
          <p:cNvPr id="47110" name="Group 6"/>
          <p:cNvGrpSpPr>
            <a:grpSpLocks/>
          </p:cNvGrpSpPr>
          <p:nvPr/>
        </p:nvGrpSpPr>
        <p:grpSpPr bwMode="auto">
          <a:xfrm>
            <a:off x="2039938" y="2270705"/>
            <a:ext cx="933450" cy="398463"/>
            <a:chOff x="1584" y="2688"/>
            <a:chExt cx="528" cy="288"/>
          </a:xfrm>
        </p:grpSpPr>
        <p:sp>
          <p:nvSpPr>
            <p:cNvPr id="47108" name="Line 4"/>
            <p:cNvSpPr>
              <a:spLocks noChangeShapeType="1"/>
            </p:cNvSpPr>
            <p:nvPr/>
          </p:nvSpPr>
          <p:spPr bwMode="auto">
            <a:xfrm>
              <a:off x="1584" y="2688"/>
              <a:ext cx="528" cy="24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7109" name="Line 5"/>
            <p:cNvSpPr>
              <a:spLocks noChangeShapeType="1"/>
            </p:cNvSpPr>
            <p:nvPr/>
          </p:nvSpPr>
          <p:spPr bwMode="auto">
            <a:xfrm flipV="1">
              <a:off x="1584" y="2688"/>
              <a:ext cx="528" cy="288"/>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7111" name="Group 7"/>
          <p:cNvGrpSpPr>
            <a:grpSpLocks/>
          </p:cNvGrpSpPr>
          <p:nvPr/>
        </p:nvGrpSpPr>
        <p:grpSpPr bwMode="auto">
          <a:xfrm>
            <a:off x="867569" y="2137884"/>
            <a:ext cx="933450" cy="398463"/>
            <a:chOff x="1584" y="2688"/>
            <a:chExt cx="528" cy="288"/>
          </a:xfrm>
        </p:grpSpPr>
        <p:sp>
          <p:nvSpPr>
            <p:cNvPr id="47112" name="Line 8"/>
            <p:cNvSpPr>
              <a:spLocks noChangeShapeType="1"/>
            </p:cNvSpPr>
            <p:nvPr/>
          </p:nvSpPr>
          <p:spPr bwMode="auto">
            <a:xfrm>
              <a:off x="1584" y="2688"/>
              <a:ext cx="528" cy="24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7113" name="Line 9"/>
            <p:cNvSpPr>
              <a:spLocks noChangeShapeType="1"/>
            </p:cNvSpPr>
            <p:nvPr/>
          </p:nvSpPr>
          <p:spPr bwMode="auto">
            <a:xfrm flipV="1">
              <a:off x="1584" y="2688"/>
              <a:ext cx="528" cy="288"/>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7114" name="Group 10"/>
          <p:cNvGrpSpPr>
            <a:grpSpLocks/>
          </p:cNvGrpSpPr>
          <p:nvPr/>
        </p:nvGrpSpPr>
        <p:grpSpPr bwMode="auto">
          <a:xfrm>
            <a:off x="4185522" y="1597277"/>
            <a:ext cx="933450" cy="398462"/>
            <a:chOff x="1584" y="2688"/>
            <a:chExt cx="528" cy="288"/>
          </a:xfrm>
        </p:grpSpPr>
        <p:sp>
          <p:nvSpPr>
            <p:cNvPr id="47115" name="Line 11"/>
            <p:cNvSpPr>
              <a:spLocks noChangeShapeType="1"/>
            </p:cNvSpPr>
            <p:nvPr/>
          </p:nvSpPr>
          <p:spPr bwMode="auto">
            <a:xfrm>
              <a:off x="1584" y="2688"/>
              <a:ext cx="528" cy="24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7116" name="Line 12"/>
            <p:cNvSpPr>
              <a:spLocks noChangeShapeType="1"/>
            </p:cNvSpPr>
            <p:nvPr/>
          </p:nvSpPr>
          <p:spPr bwMode="auto">
            <a:xfrm flipV="1">
              <a:off x="1584" y="2688"/>
              <a:ext cx="528" cy="288"/>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7117" name="Group 13"/>
          <p:cNvGrpSpPr>
            <a:grpSpLocks/>
          </p:cNvGrpSpPr>
          <p:nvPr/>
        </p:nvGrpSpPr>
        <p:grpSpPr bwMode="auto">
          <a:xfrm>
            <a:off x="3093167" y="1685725"/>
            <a:ext cx="931863" cy="398462"/>
            <a:chOff x="1584" y="2688"/>
            <a:chExt cx="528" cy="288"/>
          </a:xfrm>
        </p:grpSpPr>
        <p:sp>
          <p:nvSpPr>
            <p:cNvPr id="47118" name="Line 14"/>
            <p:cNvSpPr>
              <a:spLocks noChangeShapeType="1"/>
            </p:cNvSpPr>
            <p:nvPr/>
          </p:nvSpPr>
          <p:spPr bwMode="auto">
            <a:xfrm>
              <a:off x="1584" y="2688"/>
              <a:ext cx="528" cy="24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7119" name="Line 15"/>
            <p:cNvSpPr>
              <a:spLocks noChangeShapeType="1"/>
            </p:cNvSpPr>
            <p:nvPr/>
          </p:nvSpPr>
          <p:spPr bwMode="auto">
            <a:xfrm flipV="1">
              <a:off x="1584" y="2688"/>
              <a:ext cx="528" cy="288"/>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827088" y="188913"/>
            <a:ext cx="7772400" cy="1143000"/>
          </a:xfrm>
        </p:spPr>
        <p:txBody>
          <a:bodyPr/>
          <a:lstStyle/>
          <a:p>
            <a:r>
              <a:rPr lang="en-US" altLang="ja-JP"/>
              <a:t>Release</a:t>
            </a:r>
            <a:r>
              <a:rPr lang="ja-JP" altLang="en-US"/>
              <a:t>　</a:t>
            </a:r>
            <a:r>
              <a:rPr lang="en-US" altLang="ja-JP"/>
              <a:t>Consistency</a:t>
            </a:r>
          </a:p>
        </p:txBody>
      </p:sp>
      <p:sp>
        <p:nvSpPr>
          <p:cNvPr id="48131" name="Text Box 3"/>
          <p:cNvSpPr txBox="1">
            <a:spLocks noChangeArrowheads="1"/>
          </p:cNvSpPr>
          <p:nvPr/>
        </p:nvSpPr>
        <p:spPr bwMode="auto">
          <a:xfrm>
            <a:off x="3657600" y="1066800"/>
            <a:ext cx="1379538" cy="5597525"/>
          </a:xfrm>
          <a:prstGeom prst="rect">
            <a:avLst/>
          </a:prstGeom>
          <a:noFill/>
          <a:ln w="2857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spAutoFit/>
          </a:bodyPr>
          <a:lstStyle/>
          <a:p>
            <a:r>
              <a:rPr lang="en-US" altLang="ja-JP" sz="2400">
                <a:latin typeface="Times New Roman" panose="02020603050405020304" pitchFamily="18" charset="0"/>
              </a:rPr>
              <a:t>Write(A)</a:t>
            </a:r>
          </a:p>
          <a:p>
            <a:endParaRPr lang="en-US" altLang="ja-JP" sz="2400">
              <a:latin typeface="Times New Roman" panose="02020603050405020304" pitchFamily="18" charset="0"/>
            </a:endParaRPr>
          </a:p>
          <a:p>
            <a:r>
              <a:rPr lang="en-US" altLang="ja-JP" sz="2400">
                <a:latin typeface="Times New Roman" panose="02020603050405020304" pitchFamily="18" charset="0"/>
              </a:rPr>
              <a:t>Read</a:t>
            </a:r>
            <a:r>
              <a:rPr lang="ja-JP" altLang="en-US" sz="2400">
                <a:latin typeface="Times New Roman" panose="02020603050405020304" pitchFamily="18" charset="0"/>
              </a:rPr>
              <a:t>（Ｂ）</a:t>
            </a:r>
          </a:p>
          <a:p>
            <a:endParaRPr lang="ja-JP" altLang="en-US" sz="2400">
              <a:latin typeface="Times New Roman" panose="02020603050405020304" pitchFamily="18" charset="0"/>
            </a:endParaRPr>
          </a:p>
          <a:p>
            <a:r>
              <a:rPr lang="ja-JP" altLang="en-US" sz="2400" b="1">
                <a:solidFill>
                  <a:srgbClr val="0000FF"/>
                </a:solidFill>
                <a:latin typeface="Times New Roman" panose="02020603050405020304" pitchFamily="18" charset="0"/>
              </a:rPr>
              <a:t>ＳＹＮＣ</a:t>
            </a:r>
            <a:r>
              <a:rPr lang="en-US" altLang="ja-JP" sz="2400" b="1">
                <a:solidFill>
                  <a:srgbClr val="0000FF"/>
                </a:solidFill>
                <a:latin typeface="Times New Roman" panose="02020603050405020304" pitchFamily="18" charset="0"/>
              </a:rPr>
              <a:t>A</a:t>
            </a:r>
          </a:p>
          <a:p>
            <a:endParaRPr lang="en-US" altLang="ja-JP" sz="2400">
              <a:latin typeface="Times New Roman" panose="02020603050405020304" pitchFamily="18" charset="0"/>
            </a:endParaRPr>
          </a:p>
          <a:p>
            <a:r>
              <a:rPr lang="en-US" altLang="ja-JP" sz="2400">
                <a:latin typeface="Times New Roman" panose="02020603050405020304" pitchFamily="18" charset="0"/>
              </a:rPr>
              <a:t>Write(C)</a:t>
            </a:r>
          </a:p>
          <a:p>
            <a:endParaRPr lang="en-US" altLang="ja-JP" sz="2400">
              <a:latin typeface="Times New Roman" panose="02020603050405020304" pitchFamily="18" charset="0"/>
            </a:endParaRPr>
          </a:p>
          <a:p>
            <a:r>
              <a:rPr lang="en-US" altLang="ja-JP" sz="2400">
                <a:latin typeface="Times New Roman" panose="02020603050405020304" pitchFamily="18" charset="0"/>
              </a:rPr>
              <a:t>Read(D)</a:t>
            </a:r>
          </a:p>
          <a:p>
            <a:endParaRPr lang="en-US" altLang="ja-JP" sz="2400">
              <a:latin typeface="Times New Roman" panose="02020603050405020304" pitchFamily="18" charset="0"/>
            </a:endParaRPr>
          </a:p>
          <a:p>
            <a:r>
              <a:rPr lang="ja-JP" altLang="en-US" sz="2400" b="1">
                <a:solidFill>
                  <a:srgbClr val="0000FF"/>
                </a:solidFill>
                <a:latin typeface="Times New Roman" panose="02020603050405020304" pitchFamily="18" charset="0"/>
              </a:rPr>
              <a:t>ＳＹＮＣ</a:t>
            </a:r>
            <a:r>
              <a:rPr lang="en-US" altLang="ja-JP" sz="2400" b="1">
                <a:solidFill>
                  <a:srgbClr val="0000FF"/>
                </a:solidFill>
                <a:latin typeface="Times New Roman" panose="02020603050405020304" pitchFamily="18" charset="0"/>
              </a:rPr>
              <a:t>R</a:t>
            </a:r>
          </a:p>
          <a:p>
            <a:endParaRPr lang="en-US" altLang="ja-JP" sz="2400" b="1">
              <a:solidFill>
                <a:srgbClr val="0000FF"/>
              </a:solidFill>
              <a:latin typeface="Times New Roman" panose="02020603050405020304" pitchFamily="18" charset="0"/>
            </a:endParaRPr>
          </a:p>
          <a:p>
            <a:r>
              <a:rPr lang="en-US" altLang="ja-JP" sz="2400">
                <a:latin typeface="Times New Roman" panose="02020603050405020304" pitchFamily="18" charset="0"/>
              </a:rPr>
              <a:t>Write(E)</a:t>
            </a:r>
          </a:p>
          <a:p>
            <a:endParaRPr lang="en-US" altLang="ja-JP" sz="2400">
              <a:latin typeface="Times New Roman" panose="02020603050405020304" pitchFamily="18" charset="0"/>
            </a:endParaRPr>
          </a:p>
          <a:p>
            <a:r>
              <a:rPr lang="en-US" altLang="ja-JP" sz="2400">
                <a:latin typeface="Times New Roman" panose="02020603050405020304" pitchFamily="18" charset="0"/>
              </a:rPr>
              <a:t>Write(F)</a:t>
            </a:r>
          </a:p>
        </p:txBody>
      </p:sp>
      <p:sp>
        <p:nvSpPr>
          <p:cNvPr id="48132" name="Line 4"/>
          <p:cNvSpPr>
            <a:spLocks noChangeShapeType="1"/>
          </p:cNvSpPr>
          <p:nvPr/>
        </p:nvSpPr>
        <p:spPr bwMode="auto">
          <a:xfrm flipV="1">
            <a:off x="4267200" y="2971800"/>
            <a:ext cx="0" cy="304800"/>
          </a:xfrm>
          <a:prstGeom prst="line">
            <a:avLst/>
          </a:prstGeom>
          <a:noFill/>
          <a:ln w="19050">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8133" name="Line 5"/>
          <p:cNvSpPr>
            <a:spLocks noChangeShapeType="1"/>
          </p:cNvSpPr>
          <p:nvPr/>
        </p:nvSpPr>
        <p:spPr bwMode="auto">
          <a:xfrm flipV="1">
            <a:off x="4267200" y="4419600"/>
            <a:ext cx="0" cy="304800"/>
          </a:xfrm>
          <a:prstGeom prst="line">
            <a:avLst/>
          </a:prstGeom>
          <a:noFill/>
          <a:ln w="19050">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8136" name="Line 8"/>
          <p:cNvSpPr>
            <a:spLocks noChangeShapeType="1"/>
          </p:cNvSpPr>
          <p:nvPr/>
        </p:nvSpPr>
        <p:spPr bwMode="auto">
          <a:xfrm flipV="1">
            <a:off x="3962400" y="3733800"/>
            <a:ext cx="0" cy="914400"/>
          </a:xfrm>
          <a:prstGeom prst="line">
            <a:avLst/>
          </a:prstGeom>
          <a:noFill/>
          <a:ln w="19050">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8137" name="Line 9"/>
          <p:cNvSpPr>
            <a:spLocks noChangeShapeType="1"/>
          </p:cNvSpPr>
          <p:nvPr/>
        </p:nvSpPr>
        <p:spPr bwMode="auto">
          <a:xfrm flipV="1">
            <a:off x="4419600" y="3048000"/>
            <a:ext cx="0" cy="990600"/>
          </a:xfrm>
          <a:prstGeom prst="line">
            <a:avLst/>
          </a:prstGeom>
          <a:noFill/>
          <a:ln w="19050">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8140" name="Line 12"/>
          <p:cNvSpPr>
            <a:spLocks noChangeShapeType="1"/>
          </p:cNvSpPr>
          <p:nvPr/>
        </p:nvSpPr>
        <p:spPr bwMode="auto">
          <a:xfrm flipV="1">
            <a:off x="3733800" y="1524000"/>
            <a:ext cx="0" cy="3200400"/>
          </a:xfrm>
          <a:prstGeom prst="line">
            <a:avLst/>
          </a:prstGeom>
          <a:noFill/>
          <a:ln w="19050">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8141" name="Line 13"/>
          <p:cNvSpPr>
            <a:spLocks noChangeShapeType="1"/>
          </p:cNvSpPr>
          <p:nvPr/>
        </p:nvSpPr>
        <p:spPr bwMode="auto">
          <a:xfrm flipV="1">
            <a:off x="4800600" y="2209800"/>
            <a:ext cx="0" cy="2514600"/>
          </a:xfrm>
          <a:prstGeom prst="line">
            <a:avLst/>
          </a:prstGeom>
          <a:noFill/>
          <a:ln w="19050">
            <a:solidFill>
              <a:schemeClr val="tx2"/>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8143" name="Line 15"/>
          <p:cNvSpPr>
            <a:spLocks noChangeShapeType="1"/>
          </p:cNvSpPr>
          <p:nvPr/>
        </p:nvSpPr>
        <p:spPr bwMode="auto">
          <a:xfrm>
            <a:off x="3886200" y="3048000"/>
            <a:ext cx="0" cy="2362200"/>
          </a:xfrm>
          <a:prstGeom prst="line">
            <a:avLst/>
          </a:prstGeom>
          <a:noFill/>
          <a:ln w="19050">
            <a:solidFill>
              <a:schemeClr val="tx2"/>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8144" name="Line 16"/>
          <p:cNvSpPr>
            <a:spLocks noChangeShapeType="1"/>
          </p:cNvSpPr>
          <p:nvPr/>
        </p:nvSpPr>
        <p:spPr bwMode="auto">
          <a:xfrm>
            <a:off x="4572000" y="3048000"/>
            <a:ext cx="0" cy="3124200"/>
          </a:xfrm>
          <a:prstGeom prst="line">
            <a:avLst/>
          </a:prstGeom>
          <a:noFill/>
          <a:ln w="19050">
            <a:solidFill>
              <a:schemeClr val="tx2"/>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050"/>
          <p:cNvSpPr>
            <a:spLocks noChangeArrowheads="1"/>
          </p:cNvSpPr>
          <p:nvPr/>
        </p:nvSpPr>
        <p:spPr bwMode="auto">
          <a:xfrm>
            <a:off x="1219200" y="5181600"/>
            <a:ext cx="1295400" cy="6858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03" name="Rectangle 2051"/>
          <p:cNvSpPr>
            <a:spLocks noChangeArrowheads="1"/>
          </p:cNvSpPr>
          <p:nvPr/>
        </p:nvSpPr>
        <p:spPr bwMode="auto">
          <a:xfrm>
            <a:off x="1371600" y="6096000"/>
            <a:ext cx="914400" cy="3048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04" name="Rectangle 2052"/>
          <p:cNvSpPr>
            <a:spLocks noChangeArrowheads="1"/>
          </p:cNvSpPr>
          <p:nvPr/>
        </p:nvSpPr>
        <p:spPr bwMode="auto">
          <a:xfrm>
            <a:off x="1371600" y="4648200"/>
            <a:ext cx="914400" cy="3048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05" name="Rectangle 2053"/>
          <p:cNvSpPr>
            <a:spLocks noChangeArrowheads="1"/>
          </p:cNvSpPr>
          <p:nvPr/>
        </p:nvSpPr>
        <p:spPr bwMode="auto">
          <a:xfrm>
            <a:off x="1219200" y="2286000"/>
            <a:ext cx="1295400" cy="685800"/>
          </a:xfrm>
          <a:prstGeom prst="rect">
            <a:avLst/>
          </a:prstGeom>
          <a:solidFill>
            <a:srgbClr val="FF99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06" name="Rectangle 2054"/>
          <p:cNvSpPr>
            <a:spLocks noChangeArrowheads="1"/>
          </p:cNvSpPr>
          <p:nvPr/>
        </p:nvSpPr>
        <p:spPr bwMode="auto">
          <a:xfrm>
            <a:off x="1371600" y="3200400"/>
            <a:ext cx="914400" cy="304800"/>
          </a:xfrm>
          <a:prstGeom prst="rect">
            <a:avLst/>
          </a:prstGeom>
          <a:solidFill>
            <a:srgbClr val="FF99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07" name="Rectangle 2055"/>
          <p:cNvSpPr>
            <a:spLocks noChangeArrowheads="1"/>
          </p:cNvSpPr>
          <p:nvPr/>
        </p:nvSpPr>
        <p:spPr bwMode="auto">
          <a:xfrm>
            <a:off x="1371600" y="1752600"/>
            <a:ext cx="914400" cy="304800"/>
          </a:xfrm>
          <a:prstGeom prst="rect">
            <a:avLst/>
          </a:prstGeom>
          <a:solidFill>
            <a:srgbClr val="FF99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08" name="Rectangle 2056"/>
          <p:cNvSpPr>
            <a:spLocks noGrp="1" noChangeArrowheads="1"/>
          </p:cNvSpPr>
          <p:nvPr>
            <p:ph type="title"/>
          </p:nvPr>
        </p:nvSpPr>
        <p:spPr>
          <a:xfrm>
            <a:off x="914400" y="228600"/>
            <a:ext cx="7772400" cy="1143000"/>
          </a:xfrm>
        </p:spPr>
        <p:txBody>
          <a:bodyPr/>
          <a:lstStyle/>
          <a:p>
            <a:r>
              <a:rPr lang="en-US" altLang="ja-JP" sz="3800"/>
              <a:t>Overlap of critical section with Release Consistency</a:t>
            </a:r>
            <a:endParaRPr lang="en-US" altLang="ja-JP"/>
          </a:p>
        </p:txBody>
      </p:sp>
      <p:sp>
        <p:nvSpPr>
          <p:cNvPr id="76809" name="Text Box 2057"/>
          <p:cNvSpPr txBox="1">
            <a:spLocks noChangeArrowheads="1"/>
          </p:cNvSpPr>
          <p:nvPr/>
        </p:nvSpPr>
        <p:spPr bwMode="auto">
          <a:xfrm>
            <a:off x="1371600" y="1676400"/>
            <a:ext cx="9302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a:latin typeface="Times New Roman" panose="02020603050405020304" pitchFamily="18" charset="0"/>
              </a:rPr>
              <a:t>acquire</a:t>
            </a:r>
          </a:p>
        </p:txBody>
      </p:sp>
      <p:sp>
        <p:nvSpPr>
          <p:cNvPr id="76810" name="Text Box 2058"/>
          <p:cNvSpPr txBox="1">
            <a:spLocks noChangeArrowheads="1"/>
          </p:cNvSpPr>
          <p:nvPr/>
        </p:nvSpPr>
        <p:spPr bwMode="auto">
          <a:xfrm>
            <a:off x="1371600" y="3124200"/>
            <a:ext cx="8874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a:latin typeface="Times New Roman" panose="02020603050405020304" pitchFamily="18" charset="0"/>
              </a:rPr>
              <a:t>release</a:t>
            </a:r>
          </a:p>
        </p:txBody>
      </p:sp>
      <p:sp>
        <p:nvSpPr>
          <p:cNvPr id="76811" name="Text Box 2059"/>
          <p:cNvSpPr txBox="1">
            <a:spLocks noChangeArrowheads="1"/>
          </p:cNvSpPr>
          <p:nvPr/>
        </p:nvSpPr>
        <p:spPr bwMode="auto">
          <a:xfrm>
            <a:off x="1219200" y="2624138"/>
            <a:ext cx="1752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2000">
                <a:latin typeface="Times New Roman" panose="02020603050405020304" pitchFamily="18" charset="0"/>
              </a:rPr>
              <a:t>Load/Store</a:t>
            </a:r>
          </a:p>
        </p:txBody>
      </p:sp>
      <p:sp>
        <p:nvSpPr>
          <p:cNvPr id="76812" name="Text Box 2060"/>
          <p:cNvSpPr txBox="1">
            <a:spLocks noChangeArrowheads="1"/>
          </p:cNvSpPr>
          <p:nvPr/>
        </p:nvSpPr>
        <p:spPr bwMode="auto">
          <a:xfrm>
            <a:off x="1219200" y="2209800"/>
            <a:ext cx="13112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a:latin typeface="Times New Roman" panose="02020603050405020304" pitchFamily="18" charset="0"/>
              </a:rPr>
              <a:t>Load/Store</a:t>
            </a:r>
          </a:p>
        </p:txBody>
      </p:sp>
      <p:sp>
        <p:nvSpPr>
          <p:cNvPr id="76813" name="Line 2061"/>
          <p:cNvSpPr>
            <a:spLocks noChangeShapeType="1"/>
          </p:cNvSpPr>
          <p:nvPr/>
        </p:nvSpPr>
        <p:spPr bwMode="auto">
          <a:xfrm>
            <a:off x="1828800" y="2555875"/>
            <a:ext cx="0" cy="138113"/>
          </a:xfrm>
          <a:prstGeom prst="line">
            <a:avLst/>
          </a:prstGeom>
          <a:noFill/>
          <a:ln w="381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14" name="Line 2062"/>
          <p:cNvSpPr>
            <a:spLocks noChangeShapeType="1"/>
          </p:cNvSpPr>
          <p:nvPr/>
        </p:nvSpPr>
        <p:spPr bwMode="auto">
          <a:xfrm>
            <a:off x="1828800" y="2057400"/>
            <a:ext cx="0" cy="228600"/>
          </a:xfrm>
          <a:prstGeom prst="line">
            <a:avLst/>
          </a:prstGeom>
          <a:noFill/>
          <a:ln w="19050"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15" name="Line 2063"/>
          <p:cNvSpPr>
            <a:spLocks noChangeShapeType="1"/>
          </p:cNvSpPr>
          <p:nvPr/>
        </p:nvSpPr>
        <p:spPr bwMode="auto">
          <a:xfrm>
            <a:off x="1828800" y="2971800"/>
            <a:ext cx="0" cy="228600"/>
          </a:xfrm>
          <a:prstGeom prst="line">
            <a:avLst/>
          </a:prstGeom>
          <a:noFill/>
          <a:ln w="19050"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16" name="Line 2064"/>
          <p:cNvSpPr>
            <a:spLocks noChangeShapeType="1"/>
          </p:cNvSpPr>
          <p:nvPr/>
        </p:nvSpPr>
        <p:spPr bwMode="auto">
          <a:xfrm>
            <a:off x="1828800" y="3505200"/>
            <a:ext cx="0" cy="228600"/>
          </a:xfrm>
          <a:prstGeom prst="line">
            <a:avLst/>
          </a:prstGeom>
          <a:noFill/>
          <a:ln w="19050"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17" name="Line 2065"/>
          <p:cNvSpPr>
            <a:spLocks noChangeShapeType="1"/>
          </p:cNvSpPr>
          <p:nvPr/>
        </p:nvSpPr>
        <p:spPr bwMode="auto">
          <a:xfrm>
            <a:off x="1828800" y="4419600"/>
            <a:ext cx="0" cy="228600"/>
          </a:xfrm>
          <a:prstGeom prst="line">
            <a:avLst/>
          </a:prstGeom>
          <a:noFill/>
          <a:ln w="19050"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76818" name="Group 2066"/>
          <p:cNvGrpSpPr>
            <a:grpSpLocks/>
          </p:cNvGrpSpPr>
          <p:nvPr/>
        </p:nvGrpSpPr>
        <p:grpSpPr bwMode="auto">
          <a:xfrm>
            <a:off x="1219200" y="3657600"/>
            <a:ext cx="1752600" cy="811213"/>
            <a:chOff x="960" y="2304"/>
            <a:chExt cx="1104" cy="511"/>
          </a:xfrm>
        </p:grpSpPr>
        <p:sp>
          <p:nvSpPr>
            <p:cNvPr id="76819" name="Text Box 2067"/>
            <p:cNvSpPr txBox="1">
              <a:spLocks noChangeArrowheads="1"/>
            </p:cNvSpPr>
            <p:nvPr/>
          </p:nvSpPr>
          <p:spPr bwMode="auto">
            <a:xfrm>
              <a:off x="960" y="2565"/>
              <a:ext cx="110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2000">
                  <a:latin typeface="Times New Roman" panose="02020603050405020304" pitchFamily="18" charset="0"/>
                </a:rPr>
                <a:t>Load/Store</a:t>
              </a:r>
            </a:p>
          </p:txBody>
        </p:sp>
        <p:sp>
          <p:nvSpPr>
            <p:cNvPr id="76820" name="Text Box 2068"/>
            <p:cNvSpPr txBox="1">
              <a:spLocks noChangeArrowheads="1"/>
            </p:cNvSpPr>
            <p:nvPr/>
          </p:nvSpPr>
          <p:spPr bwMode="auto">
            <a:xfrm>
              <a:off x="960" y="2304"/>
              <a:ext cx="82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a:latin typeface="Times New Roman" panose="02020603050405020304" pitchFamily="18" charset="0"/>
                </a:rPr>
                <a:t>Load/Store</a:t>
              </a:r>
            </a:p>
          </p:txBody>
        </p:sp>
        <p:sp>
          <p:nvSpPr>
            <p:cNvPr id="76821" name="Line 2069"/>
            <p:cNvSpPr>
              <a:spLocks noChangeShapeType="1"/>
            </p:cNvSpPr>
            <p:nvPr/>
          </p:nvSpPr>
          <p:spPr bwMode="auto">
            <a:xfrm>
              <a:off x="1344" y="2522"/>
              <a:ext cx="0" cy="87"/>
            </a:xfrm>
            <a:prstGeom prst="line">
              <a:avLst/>
            </a:prstGeom>
            <a:noFill/>
            <a:ln w="381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22" name="Rectangle 2070"/>
            <p:cNvSpPr>
              <a:spLocks noChangeArrowheads="1"/>
            </p:cNvSpPr>
            <p:nvPr/>
          </p:nvSpPr>
          <p:spPr bwMode="auto">
            <a:xfrm>
              <a:off x="960" y="2352"/>
              <a:ext cx="816" cy="43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6823" name="Group 2071"/>
          <p:cNvGrpSpPr>
            <a:grpSpLocks/>
          </p:cNvGrpSpPr>
          <p:nvPr/>
        </p:nvGrpSpPr>
        <p:grpSpPr bwMode="auto">
          <a:xfrm>
            <a:off x="1219200" y="4572000"/>
            <a:ext cx="1752600" cy="1844675"/>
            <a:chOff x="960" y="2880"/>
            <a:chExt cx="1104" cy="1162"/>
          </a:xfrm>
        </p:grpSpPr>
        <p:sp>
          <p:nvSpPr>
            <p:cNvPr id="76824" name="Text Box 2072"/>
            <p:cNvSpPr txBox="1">
              <a:spLocks noChangeArrowheads="1"/>
            </p:cNvSpPr>
            <p:nvPr/>
          </p:nvSpPr>
          <p:spPr bwMode="auto">
            <a:xfrm>
              <a:off x="1056" y="2880"/>
              <a:ext cx="58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a:latin typeface="Times New Roman" panose="02020603050405020304" pitchFamily="18" charset="0"/>
                </a:rPr>
                <a:t>acquire</a:t>
              </a:r>
            </a:p>
          </p:txBody>
        </p:sp>
        <p:sp>
          <p:nvSpPr>
            <p:cNvPr id="76825" name="Text Box 2073"/>
            <p:cNvSpPr txBox="1">
              <a:spLocks noChangeArrowheads="1"/>
            </p:cNvSpPr>
            <p:nvPr/>
          </p:nvSpPr>
          <p:spPr bwMode="auto">
            <a:xfrm>
              <a:off x="1056" y="3792"/>
              <a:ext cx="55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a:latin typeface="Times New Roman" panose="02020603050405020304" pitchFamily="18" charset="0"/>
                </a:rPr>
                <a:t>release</a:t>
              </a:r>
            </a:p>
          </p:txBody>
        </p:sp>
        <p:sp>
          <p:nvSpPr>
            <p:cNvPr id="76826" name="Text Box 2074"/>
            <p:cNvSpPr txBox="1">
              <a:spLocks noChangeArrowheads="1"/>
            </p:cNvSpPr>
            <p:nvPr/>
          </p:nvSpPr>
          <p:spPr bwMode="auto">
            <a:xfrm>
              <a:off x="960" y="3477"/>
              <a:ext cx="110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2000">
                  <a:latin typeface="Times New Roman" panose="02020603050405020304" pitchFamily="18" charset="0"/>
                </a:rPr>
                <a:t>Load/Store</a:t>
              </a:r>
            </a:p>
          </p:txBody>
        </p:sp>
        <p:sp>
          <p:nvSpPr>
            <p:cNvPr id="76827" name="Text Box 2075"/>
            <p:cNvSpPr txBox="1">
              <a:spLocks noChangeArrowheads="1"/>
            </p:cNvSpPr>
            <p:nvPr/>
          </p:nvSpPr>
          <p:spPr bwMode="auto">
            <a:xfrm>
              <a:off x="960" y="3216"/>
              <a:ext cx="82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a:latin typeface="Times New Roman" panose="02020603050405020304" pitchFamily="18" charset="0"/>
                </a:rPr>
                <a:t>Load/Store</a:t>
              </a:r>
            </a:p>
          </p:txBody>
        </p:sp>
        <p:sp>
          <p:nvSpPr>
            <p:cNvPr id="76828" name="Line 2076"/>
            <p:cNvSpPr>
              <a:spLocks noChangeShapeType="1"/>
            </p:cNvSpPr>
            <p:nvPr/>
          </p:nvSpPr>
          <p:spPr bwMode="auto">
            <a:xfrm>
              <a:off x="1344" y="3434"/>
              <a:ext cx="0" cy="87"/>
            </a:xfrm>
            <a:prstGeom prst="line">
              <a:avLst/>
            </a:prstGeom>
            <a:noFill/>
            <a:ln w="381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76829" name="Line 2077"/>
          <p:cNvSpPr>
            <a:spLocks noChangeShapeType="1"/>
          </p:cNvSpPr>
          <p:nvPr/>
        </p:nvSpPr>
        <p:spPr bwMode="auto">
          <a:xfrm>
            <a:off x="1828800" y="4953000"/>
            <a:ext cx="0" cy="228600"/>
          </a:xfrm>
          <a:prstGeom prst="line">
            <a:avLst/>
          </a:prstGeom>
          <a:noFill/>
          <a:ln w="19050"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30" name="Line 2078"/>
          <p:cNvSpPr>
            <a:spLocks noChangeShapeType="1"/>
          </p:cNvSpPr>
          <p:nvPr/>
        </p:nvSpPr>
        <p:spPr bwMode="auto">
          <a:xfrm>
            <a:off x="1828800" y="5867400"/>
            <a:ext cx="0" cy="228600"/>
          </a:xfrm>
          <a:prstGeom prst="line">
            <a:avLst/>
          </a:prstGeom>
          <a:noFill/>
          <a:ln w="19050"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31" name="Line 2079"/>
          <p:cNvSpPr>
            <a:spLocks noChangeShapeType="1"/>
          </p:cNvSpPr>
          <p:nvPr/>
        </p:nvSpPr>
        <p:spPr bwMode="auto">
          <a:xfrm>
            <a:off x="990600" y="2286000"/>
            <a:ext cx="0" cy="213360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32" name="Freeform 2080"/>
          <p:cNvSpPr>
            <a:spLocks/>
          </p:cNvSpPr>
          <p:nvPr/>
        </p:nvSpPr>
        <p:spPr bwMode="auto">
          <a:xfrm>
            <a:off x="990600" y="2057400"/>
            <a:ext cx="381000" cy="228600"/>
          </a:xfrm>
          <a:custGeom>
            <a:avLst/>
            <a:gdLst>
              <a:gd name="T0" fmla="*/ 240 w 240"/>
              <a:gd name="T1" fmla="*/ 0 h 144"/>
              <a:gd name="T2" fmla="*/ 48 w 240"/>
              <a:gd name="T3" fmla="*/ 48 h 144"/>
              <a:gd name="T4" fmla="*/ 0 w 240"/>
              <a:gd name="T5" fmla="*/ 144 h 144"/>
            </a:gdLst>
            <a:ahLst/>
            <a:cxnLst>
              <a:cxn ang="0">
                <a:pos x="T0" y="T1"/>
              </a:cxn>
              <a:cxn ang="0">
                <a:pos x="T2" y="T3"/>
              </a:cxn>
              <a:cxn ang="0">
                <a:pos x="T4" y="T5"/>
              </a:cxn>
            </a:cxnLst>
            <a:rect l="0" t="0" r="r" b="b"/>
            <a:pathLst>
              <a:path w="240" h="144">
                <a:moveTo>
                  <a:pt x="240" y="0"/>
                </a:moveTo>
                <a:cubicBezTo>
                  <a:pt x="164" y="12"/>
                  <a:pt x="88" y="24"/>
                  <a:pt x="48" y="48"/>
                </a:cubicBezTo>
                <a:cubicBezTo>
                  <a:pt x="8" y="72"/>
                  <a:pt x="4" y="108"/>
                  <a:pt x="0" y="144"/>
                </a:cubicBezTo>
              </a:path>
            </a:pathLst>
          </a:custGeom>
          <a:noFill/>
          <a:ln w="19050" cap="flat" cmpd="sng">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33" name="Freeform 2081"/>
          <p:cNvSpPr>
            <a:spLocks/>
          </p:cNvSpPr>
          <p:nvPr/>
        </p:nvSpPr>
        <p:spPr bwMode="auto">
          <a:xfrm>
            <a:off x="990600" y="3276600"/>
            <a:ext cx="304800" cy="457200"/>
          </a:xfrm>
          <a:custGeom>
            <a:avLst/>
            <a:gdLst>
              <a:gd name="T0" fmla="*/ 0 w 192"/>
              <a:gd name="T1" fmla="*/ 0 h 288"/>
              <a:gd name="T2" fmla="*/ 48 w 192"/>
              <a:gd name="T3" fmla="*/ 144 h 288"/>
              <a:gd name="T4" fmla="*/ 192 w 192"/>
              <a:gd name="T5" fmla="*/ 288 h 288"/>
            </a:gdLst>
            <a:ahLst/>
            <a:cxnLst>
              <a:cxn ang="0">
                <a:pos x="T0" y="T1"/>
              </a:cxn>
              <a:cxn ang="0">
                <a:pos x="T2" y="T3"/>
              </a:cxn>
              <a:cxn ang="0">
                <a:pos x="T4" y="T5"/>
              </a:cxn>
            </a:cxnLst>
            <a:rect l="0" t="0" r="r" b="b"/>
            <a:pathLst>
              <a:path w="192" h="288">
                <a:moveTo>
                  <a:pt x="0" y="0"/>
                </a:moveTo>
                <a:cubicBezTo>
                  <a:pt x="8" y="48"/>
                  <a:pt x="16" y="96"/>
                  <a:pt x="48" y="144"/>
                </a:cubicBezTo>
                <a:cubicBezTo>
                  <a:pt x="80" y="192"/>
                  <a:pt x="136" y="240"/>
                  <a:pt x="192" y="288"/>
                </a:cubicBezTo>
              </a:path>
            </a:pathLst>
          </a:custGeom>
          <a:noFill/>
          <a:ln w="19050" cap="flat" cmpd="sng">
            <a:solidFill>
              <a:schemeClr val="tx1"/>
            </a:solidFill>
            <a:prstDash val="dash"/>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34" name="Line 2082"/>
          <p:cNvSpPr>
            <a:spLocks noChangeShapeType="1"/>
          </p:cNvSpPr>
          <p:nvPr/>
        </p:nvSpPr>
        <p:spPr bwMode="auto">
          <a:xfrm>
            <a:off x="2743200" y="3810000"/>
            <a:ext cx="0" cy="213360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35" name="Freeform 2083"/>
          <p:cNvSpPr>
            <a:spLocks/>
          </p:cNvSpPr>
          <p:nvPr/>
        </p:nvSpPr>
        <p:spPr bwMode="auto">
          <a:xfrm>
            <a:off x="2438400" y="4419600"/>
            <a:ext cx="304800" cy="228600"/>
          </a:xfrm>
          <a:custGeom>
            <a:avLst/>
            <a:gdLst>
              <a:gd name="T0" fmla="*/ 0 w 192"/>
              <a:gd name="T1" fmla="*/ 0 h 144"/>
              <a:gd name="T2" fmla="*/ 96 w 192"/>
              <a:gd name="T3" fmla="*/ 48 h 144"/>
              <a:gd name="T4" fmla="*/ 192 w 192"/>
              <a:gd name="T5" fmla="*/ 144 h 144"/>
            </a:gdLst>
            <a:ahLst/>
            <a:cxnLst>
              <a:cxn ang="0">
                <a:pos x="T0" y="T1"/>
              </a:cxn>
              <a:cxn ang="0">
                <a:pos x="T2" y="T3"/>
              </a:cxn>
              <a:cxn ang="0">
                <a:pos x="T4" y="T5"/>
              </a:cxn>
            </a:cxnLst>
            <a:rect l="0" t="0" r="r" b="b"/>
            <a:pathLst>
              <a:path w="192" h="144">
                <a:moveTo>
                  <a:pt x="0" y="0"/>
                </a:moveTo>
                <a:cubicBezTo>
                  <a:pt x="32" y="12"/>
                  <a:pt x="64" y="24"/>
                  <a:pt x="96" y="48"/>
                </a:cubicBezTo>
                <a:cubicBezTo>
                  <a:pt x="128" y="72"/>
                  <a:pt x="160" y="108"/>
                  <a:pt x="192" y="144"/>
                </a:cubicBezTo>
              </a:path>
            </a:pathLst>
          </a:custGeom>
          <a:noFill/>
          <a:ln w="19050" cap="flat" cmpd="sng">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36" name="Freeform 2084"/>
          <p:cNvSpPr>
            <a:spLocks/>
          </p:cNvSpPr>
          <p:nvPr/>
        </p:nvSpPr>
        <p:spPr bwMode="auto">
          <a:xfrm>
            <a:off x="2286000" y="5943600"/>
            <a:ext cx="457200" cy="304800"/>
          </a:xfrm>
          <a:custGeom>
            <a:avLst/>
            <a:gdLst>
              <a:gd name="T0" fmla="*/ 288 w 288"/>
              <a:gd name="T1" fmla="*/ 0 h 192"/>
              <a:gd name="T2" fmla="*/ 192 w 288"/>
              <a:gd name="T3" fmla="*/ 96 h 192"/>
              <a:gd name="T4" fmla="*/ 0 w 288"/>
              <a:gd name="T5" fmla="*/ 192 h 192"/>
            </a:gdLst>
            <a:ahLst/>
            <a:cxnLst>
              <a:cxn ang="0">
                <a:pos x="T0" y="T1"/>
              </a:cxn>
              <a:cxn ang="0">
                <a:pos x="T2" y="T3"/>
              </a:cxn>
              <a:cxn ang="0">
                <a:pos x="T4" y="T5"/>
              </a:cxn>
            </a:cxnLst>
            <a:rect l="0" t="0" r="r" b="b"/>
            <a:pathLst>
              <a:path w="288" h="192">
                <a:moveTo>
                  <a:pt x="288" y="0"/>
                </a:moveTo>
                <a:cubicBezTo>
                  <a:pt x="264" y="32"/>
                  <a:pt x="240" y="64"/>
                  <a:pt x="192" y="96"/>
                </a:cubicBezTo>
                <a:cubicBezTo>
                  <a:pt x="144" y="128"/>
                  <a:pt x="72" y="160"/>
                  <a:pt x="0" y="192"/>
                </a:cubicBezTo>
              </a:path>
            </a:pathLst>
          </a:custGeom>
          <a:noFill/>
          <a:ln w="19050" cap="flat" cmpd="sng">
            <a:solidFill>
              <a:schemeClr val="tx1"/>
            </a:solidFill>
            <a:prstDash val="dash"/>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37" name="Line 2085"/>
          <p:cNvSpPr>
            <a:spLocks noChangeShapeType="1"/>
          </p:cNvSpPr>
          <p:nvPr/>
        </p:nvSpPr>
        <p:spPr bwMode="auto">
          <a:xfrm>
            <a:off x="3048000" y="4038600"/>
            <a:ext cx="8382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38" name="Freeform 2086"/>
          <p:cNvSpPr>
            <a:spLocks/>
          </p:cNvSpPr>
          <p:nvPr/>
        </p:nvSpPr>
        <p:spPr bwMode="auto">
          <a:xfrm>
            <a:off x="990600" y="4419600"/>
            <a:ext cx="381000" cy="304800"/>
          </a:xfrm>
          <a:custGeom>
            <a:avLst/>
            <a:gdLst>
              <a:gd name="T0" fmla="*/ 0 w 240"/>
              <a:gd name="T1" fmla="*/ 0 h 192"/>
              <a:gd name="T2" fmla="*/ 96 w 240"/>
              <a:gd name="T3" fmla="*/ 144 h 192"/>
              <a:gd name="T4" fmla="*/ 240 w 240"/>
              <a:gd name="T5" fmla="*/ 192 h 192"/>
            </a:gdLst>
            <a:ahLst/>
            <a:cxnLst>
              <a:cxn ang="0">
                <a:pos x="T0" y="T1"/>
              </a:cxn>
              <a:cxn ang="0">
                <a:pos x="T2" y="T3"/>
              </a:cxn>
              <a:cxn ang="0">
                <a:pos x="T4" y="T5"/>
              </a:cxn>
            </a:cxnLst>
            <a:rect l="0" t="0" r="r" b="b"/>
            <a:pathLst>
              <a:path w="240" h="192">
                <a:moveTo>
                  <a:pt x="0" y="0"/>
                </a:moveTo>
                <a:cubicBezTo>
                  <a:pt x="28" y="56"/>
                  <a:pt x="56" y="112"/>
                  <a:pt x="96" y="144"/>
                </a:cubicBezTo>
                <a:cubicBezTo>
                  <a:pt x="136" y="176"/>
                  <a:pt x="188" y="184"/>
                  <a:pt x="240" y="192"/>
                </a:cubicBezTo>
              </a:path>
            </a:pathLst>
          </a:custGeom>
          <a:noFill/>
          <a:ln w="19050" cap="flat" cmpd="sng">
            <a:solidFill>
              <a:schemeClr val="tx1"/>
            </a:solidFill>
            <a:prstDash val="dash"/>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39" name="Freeform 2087"/>
          <p:cNvSpPr>
            <a:spLocks/>
          </p:cNvSpPr>
          <p:nvPr/>
        </p:nvSpPr>
        <p:spPr bwMode="auto">
          <a:xfrm>
            <a:off x="2286000" y="3505200"/>
            <a:ext cx="457200" cy="304800"/>
          </a:xfrm>
          <a:custGeom>
            <a:avLst/>
            <a:gdLst>
              <a:gd name="T0" fmla="*/ 0 w 288"/>
              <a:gd name="T1" fmla="*/ 0 h 192"/>
              <a:gd name="T2" fmla="*/ 192 w 288"/>
              <a:gd name="T3" fmla="*/ 48 h 192"/>
              <a:gd name="T4" fmla="*/ 288 w 288"/>
              <a:gd name="T5" fmla="*/ 192 h 192"/>
            </a:gdLst>
            <a:ahLst/>
            <a:cxnLst>
              <a:cxn ang="0">
                <a:pos x="T0" y="T1"/>
              </a:cxn>
              <a:cxn ang="0">
                <a:pos x="T2" y="T3"/>
              </a:cxn>
              <a:cxn ang="0">
                <a:pos x="T4" y="T5"/>
              </a:cxn>
            </a:cxnLst>
            <a:rect l="0" t="0" r="r" b="b"/>
            <a:pathLst>
              <a:path w="288" h="192">
                <a:moveTo>
                  <a:pt x="0" y="0"/>
                </a:moveTo>
                <a:cubicBezTo>
                  <a:pt x="72" y="8"/>
                  <a:pt x="144" y="16"/>
                  <a:pt x="192" y="48"/>
                </a:cubicBezTo>
                <a:cubicBezTo>
                  <a:pt x="240" y="80"/>
                  <a:pt x="288" y="152"/>
                  <a:pt x="288" y="192"/>
                </a:cubicBezTo>
              </a:path>
            </a:pathLst>
          </a:custGeom>
          <a:noFill/>
          <a:ln w="19050" cap="flat" cmpd="sng">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76840" name="Group 2088"/>
          <p:cNvGrpSpPr>
            <a:grpSpLocks/>
          </p:cNvGrpSpPr>
          <p:nvPr/>
        </p:nvGrpSpPr>
        <p:grpSpPr bwMode="auto">
          <a:xfrm>
            <a:off x="3962400" y="1981200"/>
            <a:ext cx="4876800" cy="3932238"/>
            <a:chOff x="2496" y="1248"/>
            <a:chExt cx="3072" cy="2477"/>
          </a:xfrm>
        </p:grpSpPr>
        <p:grpSp>
          <p:nvGrpSpPr>
            <p:cNvPr id="76841" name="Group 2089"/>
            <p:cNvGrpSpPr>
              <a:grpSpLocks/>
            </p:cNvGrpSpPr>
            <p:nvPr/>
          </p:nvGrpSpPr>
          <p:grpSpPr bwMode="auto">
            <a:xfrm>
              <a:off x="2544" y="1776"/>
              <a:ext cx="3024" cy="1949"/>
              <a:chOff x="2544" y="1776"/>
              <a:chExt cx="3024" cy="1949"/>
            </a:xfrm>
          </p:grpSpPr>
          <p:sp>
            <p:nvSpPr>
              <p:cNvPr id="76842" name="Rectangle 2090"/>
              <p:cNvSpPr>
                <a:spLocks noChangeArrowheads="1"/>
              </p:cNvSpPr>
              <p:nvPr/>
            </p:nvSpPr>
            <p:spPr bwMode="auto">
              <a:xfrm>
                <a:off x="4464" y="2544"/>
                <a:ext cx="816" cy="432"/>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43" name="Rectangle 2091"/>
              <p:cNvSpPr>
                <a:spLocks noChangeArrowheads="1"/>
              </p:cNvSpPr>
              <p:nvPr/>
            </p:nvSpPr>
            <p:spPr bwMode="auto">
              <a:xfrm>
                <a:off x="4560" y="3120"/>
                <a:ext cx="576" cy="192"/>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44" name="Rectangle 2092"/>
              <p:cNvSpPr>
                <a:spLocks noChangeArrowheads="1"/>
              </p:cNvSpPr>
              <p:nvPr/>
            </p:nvSpPr>
            <p:spPr bwMode="auto">
              <a:xfrm>
                <a:off x="4560" y="2208"/>
                <a:ext cx="576" cy="192"/>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45" name="Rectangle 2093"/>
              <p:cNvSpPr>
                <a:spLocks noChangeArrowheads="1"/>
              </p:cNvSpPr>
              <p:nvPr/>
            </p:nvSpPr>
            <p:spPr bwMode="auto">
              <a:xfrm>
                <a:off x="2544" y="2160"/>
                <a:ext cx="816" cy="432"/>
              </a:xfrm>
              <a:prstGeom prst="rect">
                <a:avLst/>
              </a:prstGeom>
              <a:solidFill>
                <a:srgbClr val="FF99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46" name="Rectangle 2094"/>
              <p:cNvSpPr>
                <a:spLocks noChangeArrowheads="1"/>
              </p:cNvSpPr>
              <p:nvPr/>
            </p:nvSpPr>
            <p:spPr bwMode="auto">
              <a:xfrm>
                <a:off x="2640" y="2736"/>
                <a:ext cx="576" cy="192"/>
              </a:xfrm>
              <a:prstGeom prst="rect">
                <a:avLst/>
              </a:prstGeom>
              <a:solidFill>
                <a:srgbClr val="FF99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47" name="Rectangle 2095"/>
              <p:cNvSpPr>
                <a:spLocks noChangeArrowheads="1"/>
              </p:cNvSpPr>
              <p:nvPr/>
            </p:nvSpPr>
            <p:spPr bwMode="auto">
              <a:xfrm>
                <a:off x="2640" y="1824"/>
                <a:ext cx="576" cy="192"/>
              </a:xfrm>
              <a:prstGeom prst="rect">
                <a:avLst/>
              </a:prstGeom>
              <a:solidFill>
                <a:srgbClr val="FF99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48" name="Text Box 2096"/>
              <p:cNvSpPr txBox="1">
                <a:spLocks noChangeArrowheads="1"/>
              </p:cNvSpPr>
              <p:nvPr/>
            </p:nvSpPr>
            <p:spPr bwMode="auto">
              <a:xfrm>
                <a:off x="2640" y="1776"/>
                <a:ext cx="58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a:latin typeface="Times New Roman" panose="02020603050405020304" pitchFamily="18" charset="0"/>
                  </a:rPr>
                  <a:t>acquire</a:t>
                </a:r>
              </a:p>
            </p:txBody>
          </p:sp>
          <p:sp>
            <p:nvSpPr>
              <p:cNvPr id="76849" name="Text Box 2097"/>
              <p:cNvSpPr txBox="1">
                <a:spLocks noChangeArrowheads="1"/>
              </p:cNvSpPr>
              <p:nvPr/>
            </p:nvSpPr>
            <p:spPr bwMode="auto">
              <a:xfrm>
                <a:off x="2640" y="2688"/>
                <a:ext cx="55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a:latin typeface="Times New Roman" panose="02020603050405020304" pitchFamily="18" charset="0"/>
                  </a:rPr>
                  <a:t>release</a:t>
                </a:r>
              </a:p>
            </p:txBody>
          </p:sp>
          <p:sp>
            <p:nvSpPr>
              <p:cNvPr id="76850" name="Text Box 2098"/>
              <p:cNvSpPr txBox="1">
                <a:spLocks noChangeArrowheads="1"/>
              </p:cNvSpPr>
              <p:nvPr/>
            </p:nvSpPr>
            <p:spPr bwMode="auto">
              <a:xfrm>
                <a:off x="2544" y="2373"/>
                <a:ext cx="110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2000">
                    <a:latin typeface="Times New Roman" panose="02020603050405020304" pitchFamily="18" charset="0"/>
                  </a:rPr>
                  <a:t>Load/Store</a:t>
                </a:r>
              </a:p>
            </p:txBody>
          </p:sp>
          <p:sp>
            <p:nvSpPr>
              <p:cNvPr id="76851" name="Text Box 2099"/>
              <p:cNvSpPr txBox="1">
                <a:spLocks noChangeArrowheads="1"/>
              </p:cNvSpPr>
              <p:nvPr/>
            </p:nvSpPr>
            <p:spPr bwMode="auto">
              <a:xfrm>
                <a:off x="2544" y="2112"/>
                <a:ext cx="82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a:latin typeface="Times New Roman" panose="02020603050405020304" pitchFamily="18" charset="0"/>
                  </a:rPr>
                  <a:t>Load/Store</a:t>
                </a:r>
              </a:p>
            </p:txBody>
          </p:sp>
          <p:sp>
            <p:nvSpPr>
              <p:cNvPr id="76852" name="Line 2100"/>
              <p:cNvSpPr>
                <a:spLocks noChangeShapeType="1"/>
              </p:cNvSpPr>
              <p:nvPr/>
            </p:nvSpPr>
            <p:spPr bwMode="auto">
              <a:xfrm>
                <a:off x="2928" y="2330"/>
                <a:ext cx="0" cy="87"/>
              </a:xfrm>
              <a:prstGeom prst="line">
                <a:avLst/>
              </a:prstGeom>
              <a:noFill/>
              <a:ln w="381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53" name="Line 2101"/>
              <p:cNvSpPr>
                <a:spLocks noChangeShapeType="1"/>
              </p:cNvSpPr>
              <p:nvPr/>
            </p:nvSpPr>
            <p:spPr bwMode="auto">
              <a:xfrm>
                <a:off x="2928" y="2016"/>
                <a:ext cx="0" cy="14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54" name="Line 2102"/>
              <p:cNvSpPr>
                <a:spLocks noChangeShapeType="1"/>
              </p:cNvSpPr>
              <p:nvPr/>
            </p:nvSpPr>
            <p:spPr bwMode="auto">
              <a:xfrm>
                <a:off x="2928" y="2592"/>
                <a:ext cx="0" cy="14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55" name="Text Box 2103"/>
              <p:cNvSpPr txBox="1">
                <a:spLocks noChangeArrowheads="1"/>
              </p:cNvSpPr>
              <p:nvPr/>
            </p:nvSpPr>
            <p:spPr bwMode="auto">
              <a:xfrm>
                <a:off x="4560" y="2160"/>
                <a:ext cx="58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a:latin typeface="Times New Roman" panose="02020603050405020304" pitchFamily="18" charset="0"/>
                  </a:rPr>
                  <a:t>acquire</a:t>
                </a:r>
              </a:p>
            </p:txBody>
          </p:sp>
          <p:sp>
            <p:nvSpPr>
              <p:cNvPr id="76856" name="Text Box 2104"/>
              <p:cNvSpPr txBox="1">
                <a:spLocks noChangeArrowheads="1"/>
              </p:cNvSpPr>
              <p:nvPr/>
            </p:nvSpPr>
            <p:spPr bwMode="auto">
              <a:xfrm>
                <a:off x="4560" y="3072"/>
                <a:ext cx="55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a:latin typeface="Times New Roman" panose="02020603050405020304" pitchFamily="18" charset="0"/>
                  </a:rPr>
                  <a:t>release</a:t>
                </a:r>
              </a:p>
            </p:txBody>
          </p:sp>
          <p:sp>
            <p:nvSpPr>
              <p:cNvPr id="76857" name="Text Box 2105"/>
              <p:cNvSpPr txBox="1">
                <a:spLocks noChangeArrowheads="1"/>
              </p:cNvSpPr>
              <p:nvPr/>
            </p:nvSpPr>
            <p:spPr bwMode="auto">
              <a:xfrm>
                <a:off x="4464" y="2736"/>
                <a:ext cx="110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2000">
                    <a:latin typeface="Times New Roman" panose="02020603050405020304" pitchFamily="18" charset="0"/>
                  </a:rPr>
                  <a:t>Load/Store</a:t>
                </a:r>
              </a:p>
            </p:txBody>
          </p:sp>
          <p:sp>
            <p:nvSpPr>
              <p:cNvPr id="76858" name="Text Box 2106"/>
              <p:cNvSpPr txBox="1">
                <a:spLocks noChangeArrowheads="1"/>
              </p:cNvSpPr>
              <p:nvPr/>
            </p:nvSpPr>
            <p:spPr bwMode="auto">
              <a:xfrm>
                <a:off x="4464" y="2496"/>
                <a:ext cx="82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a:latin typeface="Times New Roman" panose="02020603050405020304" pitchFamily="18" charset="0"/>
                  </a:rPr>
                  <a:t>Load/Store</a:t>
                </a:r>
              </a:p>
            </p:txBody>
          </p:sp>
          <p:sp>
            <p:nvSpPr>
              <p:cNvPr id="76859" name="Line 2107"/>
              <p:cNvSpPr>
                <a:spLocks noChangeShapeType="1"/>
              </p:cNvSpPr>
              <p:nvPr/>
            </p:nvSpPr>
            <p:spPr bwMode="auto">
              <a:xfrm>
                <a:off x="4848" y="2714"/>
                <a:ext cx="0" cy="87"/>
              </a:xfrm>
              <a:prstGeom prst="line">
                <a:avLst/>
              </a:prstGeom>
              <a:noFill/>
              <a:ln w="381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60" name="Line 2108"/>
              <p:cNvSpPr>
                <a:spLocks noChangeShapeType="1"/>
              </p:cNvSpPr>
              <p:nvPr/>
            </p:nvSpPr>
            <p:spPr bwMode="auto">
              <a:xfrm>
                <a:off x="4848" y="2400"/>
                <a:ext cx="0" cy="14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61" name="Line 2109"/>
              <p:cNvSpPr>
                <a:spLocks noChangeShapeType="1"/>
              </p:cNvSpPr>
              <p:nvPr/>
            </p:nvSpPr>
            <p:spPr bwMode="auto">
              <a:xfrm>
                <a:off x="4848" y="2976"/>
                <a:ext cx="0" cy="14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76862" name="Group 2110"/>
              <p:cNvGrpSpPr>
                <a:grpSpLocks/>
              </p:cNvGrpSpPr>
              <p:nvPr/>
            </p:nvGrpSpPr>
            <p:grpSpPr bwMode="auto">
              <a:xfrm>
                <a:off x="3504" y="2256"/>
                <a:ext cx="1104" cy="511"/>
                <a:chOff x="960" y="2304"/>
                <a:chExt cx="1104" cy="511"/>
              </a:xfrm>
            </p:grpSpPr>
            <p:sp>
              <p:nvSpPr>
                <p:cNvPr id="76863" name="Text Box 2111"/>
                <p:cNvSpPr txBox="1">
                  <a:spLocks noChangeArrowheads="1"/>
                </p:cNvSpPr>
                <p:nvPr/>
              </p:nvSpPr>
              <p:spPr bwMode="auto">
                <a:xfrm>
                  <a:off x="960" y="2565"/>
                  <a:ext cx="110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2000">
                      <a:latin typeface="Times New Roman" panose="02020603050405020304" pitchFamily="18" charset="0"/>
                    </a:rPr>
                    <a:t>Load/Store</a:t>
                  </a:r>
                </a:p>
              </p:txBody>
            </p:sp>
            <p:sp>
              <p:nvSpPr>
                <p:cNvPr id="76864" name="Text Box 2112"/>
                <p:cNvSpPr txBox="1">
                  <a:spLocks noChangeArrowheads="1"/>
                </p:cNvSpPr>
                <p:nvPr/>
              </p:nvSpPr>
              <p:spPr bwMode="auto">
                <a:xfrm>
                  <a:off x="960" y="2304"/>
                  <a:ext cx="82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a:latin typeface="Times New Roman" panose="02020603050405020304" pitchFamily="18" charset="0"/>
                    </a:rPr>
                    <a:t>Load/Store</a:t>
                  </a:r>
                </a:p>
              </p:txBody>
            </p:sp>
            <p:sp>
              <p:nvSpPr>
                <p:cNvPr id="76865" name="Line 2113"/>
                <p:cNvSpPr>
                  <a:spLocks noChangeShapeType="1"/>
                </p:cNvSpPr>
                <p:nvPr/>
              </p:nvSpPr>
              <p:spPr bwMode="auto">
                <a:xfrm>
                  <a:off x="1344" y="2522"/>
                  <a:ext cx="0" cy="87"/>
                </a:xfrm>
                <a:prstGeom prst="line">
                  <a:avLst/>
                </a:prstGeom>
                <a:noFill/>
                <a:ln w="381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66" name="Rectangle 2114"/>
                <p:cNvSpPr>
                  <a:spLocks noChangeArrowheads="1"/>
                </p:cNvSpPr>
                <p:nvPr/>
              </p:nvSpPr>
              <p:spPr bwMode="auto">
                <a:xfrm>
                  <a:off x="960" y="2352"/>
                  <a:ext cx="816" cy="43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6867" name="Group 2115"/>
              <p:cNvGrpSpPr>
                <a:grpSpLocks/>
              </p:cNvGrpSpPr>
              <p:nvPr/>
            </p:nvGrpSpPr>
            <p:grpSpPr bwMode="auto">
              <a:xfrm>
                <a:off x="2928" y="2016"/>
                <a:ext cx="1824" cy="1112"/>
                <a:chOff x="2832" y="1584"/>
                <a:chExt cx="1824" cy="1112"/>
              </a:xfrm>
            </p:grpSpPr>
            <p:sp>
              <p:nvSpPr>
                <p:cNvPr id="76868" name="Freeform 2116"/>
                <p:cNvSpPr>
                  <a:spLocks/>
                </p:cNvSpPr>
                <p:nvPr/>
              </p:nvSpPr>
              <p:spPr bwMode="auto">
                <a:xfrm>
                  <a:off x="3120" y="1584"/>
                  <a:ext cx="1536" cy="192"/>
                </a:xfrm>
                <a:custGeom>
                  <a:avLst/>
                  <a:gdLst>
                    <a:gd name="T0" fmla="*/ 0 w 1536"/>
                    <a:gd name="T1" fmla="*/ 0 h 192"/>
                    <a:gd name="T2" fmla="*/ 288 w 1536"/>
                    <a:gd name="T3" fmla="*/ 48 h 192"/>
                    <a:gd name="T4" fmla="*/ 1248 w 1536"/>
                    <a:gd name="T5" fmla="*/ 96 h 192"/>
                    <a:gd name="T6" fmla="*/ 1536 w 1536"/>
                    <a:gd name="T7" fmla="*/ 192 h 192"/>
                  </a:gdLst>
                  <a:ahLst/>
                  <a:cxnLst>
                    <a:cxn ang="0">
                      <a:pos x="T0" y="T1"/>
                    </a:cxn>
                    <a:cxn ang="0">
                      <a:pos x="T2" y="T3"/>
                    </a:cxn>
                    <a:cxn ang="0">
                      <a:pos x="T4" y="T5"/>
                    </a:cxn>
                    <a:cxn ang="0">
                      <a:pos x="T6" y="T7"/>
                    </a:cxn>
                  </a:cxnLst>
                  <a:rect l="0" t="0" r="r" b="b"/>
                  <a:pathLst>
                    <a:path w="1536" h="192">
                      <a:moveTo>
                        <a:pt x="0" y="0"/>
                      </a:moveTo>
                      <a:cubicBezTo>
                        <a:pt x="40" y="16"/>
                        <a:pt x="80" y="32"/>
                        <a:pt x="288" y="48"/>
                      </a:cubicBezTo>
                      <a:cubicBezTo>
                        <a:pt x="496" y="64"/>
                        <a:pt x="1040" y="72"/>
                        <a:pt x="1248" y="96"/>
                      </a:cubicBezTo>
                      <a:cubicBezTo>
                        <a:pt x="1456" y="120"/>
                        <a:pt x="1440" y="112"/>
                        <a:pt x="1536" y="192"/>
                      </a:cubicBezTo>
                    </a:path>
                  </a:pathLst>
                </a:custGeom>
                <a:noFill/>
                <a:ln w="19050" cmpd="sng">
                  <a:solidFill>
                    <a:schemeClr val="tx1"/>
                  </a:solidFill>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69" name="Freeform 2117"/>
                <p:cNvSpPr>
                  <a:spLocks/>
                </p:cNvSpPr>
                <p:nvPr/>
              </p:nvSpPr>
              <p:spPr bwMode="auto">
                <a:xfrm>
                  <a:off x="3120" y="1584"/>
                  <a:ext cx="672" cy="288"/>
                </a:xfrm>
                <a:custGeom>
                  <a:avLst/>
                  <a:gdLst>
                    <a:gd name="T0" fmla="*/ 0 w 672"/>
                    <a:gd name="T1" fmla="*/ 0 h 288"/>
                    <a:gd name="T2" fmla="*/ 192 w 672"/>
                    <a:gd name="T3" fmla="*/ 96 h 288"/>
                    <a:gd name="T4" fmla="*/ 480 w 672"/>
                    <a:gd name="T5" fmla="*/ 144 h 288"/>
                    <a:gd name="T6" fmla="*/ 672 w 672"/>
                    <a:gd name="T7" fmla="*/ 288 h 288"/>
                  </a:gdLst>
                  <a:ahLst/>
                  <a:cxnLst>
                    <a:cxn ang="0">
                      <a:pos x="T0" y="T1"/>
                    </a:cxn>
                    <a:cxn ang="0">
                      <a:pos x="T2" y="T3"/>
                    </a:cxn>
                    <a:cxn ang="0">
                      <a:pos x="T4" y="T5"/>
                    </a:cxn>
                    <a:cxn ang="0">
                      <a:pos x="T6" y="T7"/>
                    </a:cxn>
                  </a:cxnLst>
                  <a:rect l="0" t="0" r="r" b="b"/>
                  <a:pathLst>
                    <a:path w="672" h="288">
                      <a:moveTo>
                        <a:pt x="0" y="0"/>
                      </a:moveTo>
                      <a:cubicBezTo>
                        <a:pt x="56" y="36"/>
                        <a:pt x="112" y="72"/>
                        <a:pt x="192" y="96"/>
                      </a:cubicBezTo>
                      <a:cubicBezTo>
                        <a:pt x="272" y="120"/>
                        <a:pt x="400" y="112"/>
                        <a:pt x="480" y="144"/>
                      </a:cubicBezTo>
                      <a:cubicBezTo>
                        <a:pt x="560" y="176"/>
                        <a:pt x="600" y="192"/>
                        <a:pt x="672" y="288"/>
                      </a:cubicBezTo>
                    </a:path>
                  </a:pathLst>
                </a:custGeom>
                <a:noFill/>
                <a:ln w="19050" cmpd="sng">
                  <a:solidFill>
                    <a:schemeClr val="tx1"/>
                  </a:solidFill>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70" name="Freeform 2118"/>
                <p:cNvSpPr>
                  <a:spLocks/>
                </p:cNvSpPr>
                <p:nvPr/>
              </p:nvSpPr>
              <p:spPr bwMode="auto">
                <a:xfrm>
                  <a:off x="3792" y="2304"/>
                  <a:ext cx="816" cy="384"/>
                </a:xfrm>
                <a:custGeom>
                  <a:avLst/>
                  <a:gdLst>
                    <a:gd name="T0" fmla="*/ 0 w 816"/>
                    <a:gd name="T1" fmla="*/ 0 h 384"/>
                    <a:gd name="T2" fmla="*/ 48 w 816"/>
                    <a:gd name="T3" fmla="*/ 144 h 384"/>
                    <a:gd name="T4" fmla="*/ 144 w 816"/>
                    <a:gd name="T5" fmla="*/ 192 h 384"/>
                    <a:gd name="T6" fmla="*/ 672 w 816"/>
                    <a:gd name="T7" fmla="*/ 288 h 384"/>
                    <a:gd name="T8" fmla="*/ 816 w 816"/>
                    <a:gd name="T9" fmla="*/ 384 h 384"/>
                  </a:gdLst>
                  <a:ahLst/>
                  <a:cxnLst>
                    <a:cxn ang="0">
                      <a:pos x="T0" y="T1"/>
                    </a:cxn>
                    <a:cxn ang="0">
                      <a:pos x="T2" y="T3"/>
                    </a:cxn>
                    <a:cxn ang="0">
                      <a:pos x="T4" y="T5"/>
                    </a:cxn>
                    <a:cxn ang="0">
                      <a:pos x="T6" y="T7"/>
                    </a:cxn>
                    <a:cxn ang="0">
                      <a:pos x="T8" y="T9"/>
                    </a:cxn>
                  </a:cxnLst>
                  <a:rect l="0" t="0" r="r" b="b"/>
                  <a:pathLst>
                    <a:path w="816" h="384">
                      <a:moveTo>
                        <a:pt x="0" y="0"/>
                      </a:moveTo>
                      <a:cubicBezTo>
                        <a:pt x="12" y="56"/>
                        <a:pt x="24" y="112"/>
                        <a:pt x="48" y="144"/>
                      </a:cubicBezTo>
                      <a:cubicBezTo>
                        <a:pt x="72" y="176"/>
                        <a:pt x="40" y="168"/>
                        <a:pt x="144" y="192"/>
                      </a:cubicBezTo>
                      <a:cubicBezTo>
                        <a:pt x="248" y="216"/>
                        <a:pt x="560" y="256"/>
                        <a:pt x="672" y="288"/>
                      </a:cubicBezTo>
                      <a:cubicBezTo>
                        <a:pt x="784" y="320"/>
                        <a:pt x="784" y="336"/>
                        <a:pt x="816" y="384"/>
                      </a:cubicBezTo>
                    </a:path>
                  </a:pathLst>
                </a:custGeom>
                <a:noFill/>
                <a:ln w="19050" cmpd="sng">
                  <a:solidFill>
                    <a:schemeClr val="tx1"/>
                  </a:solidFill>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871" name="Freeform 2119"/>
                <p:cNvSpPr>
                  <a:spLocks/>
                </p:cNvSpPr>
                <p:nvPr/>
              </p:nvSpPr>
              <p:spPr bwMode="auto">
                <a:xfrm>
                  <a:off x="2832" y="2496"/>
                  <a:ext cx="1632" cy="200"/>
                </a:xfrm>
                <a:custGeom>
                  <a:avLst/>
                  <a:gdLst>
                    <a:gd name="T0" fmla="*/ 0 w 1632"/>
                    <a:gd name="T1" fmla="*/ 0 h 200"/>
                    <a:gd name="T2" fmla="*/ 96 w 1632"/>
                    <a:gd name="T3" fmla="*/ 96 h 200"/>
                    <a:gd name="T4" fmla="*/ 528 w 1632"/>
                    <a:gd name="T5" fmla="*/ 192 h 200"/>
                    <a:gd name="T6" fmla="*/ 1152 w 1632"/>
                    <a:gd name="T7" fmla="*/ 144 h 200"/>
                    <a:gd name="T8" fmla="*/ 1392 w 1632"/>
                    <a:gd name="T9" fmla="*/ 144 h 200"/>
                    <a:gd name="T10" fmla="*/ 1632 w 1632"/>
                    <a:gd name="T11" fmla="*/ 192 h 200"/>
                  </a:gdLst>
                  <a:ahLst/>
                  <a:cxnLst>
                    <a:cxn ang="0">
                      <a:pos x="T0" y="T1"/>
                    </a:cxn>
                    <a:cxn ang="0">
                      <a:pos x="T2" y="T3"/>
                    </a:cxn>
                    <a:cxn ang="0">
                      <a:pos x="T4" y="T5"/>
                    </a:cxn>
                    <a:cxn ang="0">
                      <a:pos x="T6" y="T7"/>
                    </a:cxn>
                    <a:cxn ang="0">
                      <a:pos x="T8" y="T9"/>
                    </a:cxn>
                    <a:cxn ang="0">
                      <a:pos x="T10" y="T11"/>
                    </a:cxn>
                  </a:cxnLst>
                  <a:rect l="0" t="0" r="r" b="b"/>
                  <a:pathLst>
                    <a:path w="1632" h="200">
                      <a:moveTo>
                        <a:pt x="0" y="0"/>
                      </a:moveTo>
                      <a:cubicBezTo>
                        <a:pt x="4" y="32"/>
                        <a:pt x="8" y="64"/>
                        <a:pt x="96" y="96"/>
                      </a:cubicBezTo>
                      <a:cubicBezTo>
                        <a:pt x="184" y="128"/>
                        <a:pt x="352" y="184"/>
                        <a:pt x="528" y="192"/>
                      </a:cubicBezTo>
                      <a:cubicBezTo>
                        <a:pt x="704" y="200"/>
                        <a:pt x="1008" y="152"/>
                        <a:pt x="1152" y="144"/>
                      </a:cubicBezTo>
                      <a:cubicBezTo>
                        <a:pt x="1296" y="136"/>
                        <a:pt x="1312" y="136"/>
                        <a:pt x="1392" y="144"/>
                      </a:cubicBezTo>
                      <a:cubicBezTo>
                        <a:pt x="1472" y="152"/>
                        <a:pt x="1576" y="160"/>
                        <a:pt x="1632" y="192"/>
                      </a:cubicBezTo>
                    </a:path>
                  </a:pathLst>
                </a:custGeom>
                <a:noFill/>
                <a:ln w="19050" cmpd="sng">
                  <a:solidFill>
                    <a:schemeClr val="tx1"/>
                  </a:solidFill>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76872" name="Text Box 2120"/>
              <p:cNvSpPr txBox="1">
                <a:spLocks noChangeArrowheads="1"/>
              </p:cNvSpPr>
              <p:nvPr/>
            </p:nvSpPr>
            <p:spPr bwMode="auto">
              <a:xfrm>
                <a:off x="3350" y="3434"/>
                <a:ext cx="116"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ja-JP" sz="2400" dirty="0">
                  <a:latin typeface="Times New Roman" panose="02020603050405020304" pitchFamily="18" charset="0"/>
                </a:endParaRPr>
              </a:p>
            </p:txBody>
          </p:sp>
        </p:grpSp>
        <p:sp>
          <p:nvSpPr>
            <p:cNvPr id="76873" name="Text Box 2121"/>
            <p:cNvSpPr txBox="1">
              <a:spLocks noChangeArrowheads="1"/>
            </p:cNvSpPr>
            <p:nvPr/>
          </p:nvSpPr>
          <p:spPr bwMode="auto">
            <a:xfrm>
              <a:off x="2496" y="1248"/>
              <a:ext cx="2448"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a:latin typeface="Times New Roman" panose="02020603050405020304" pitchFamily="18" charset="0"/>
                </a:rPr>
                <a:t>・</a:t>
              </a:r>
              <a:r>
                <a:rPr lang="en-US" altLang="ja-JP" sz="2400">
                  <a:latin typeface="Times New Roman" panose="02020603050405020304" pitchFamily="18" charset="0"/>
                </a:rPr>
                <a:t>The overlapped execution</a:t>
              </a:r>
            </a:p>
            <a:p>
              <a:r>
                <a:rPr lang="en-US" altLang="ja-JP" sz="2400">
                  <a:latin typeface="Times New Roman" panose="02020603050405020304" pitchFamily="18" charset="0"/>
                </a:rPr>
                <a:t>of  critical sections is allowed.</a:t>
              </a: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6837"/>
                                        </p:tgtEl>
                                        <p:attrNameLst>
                                          <p:attrName>style.visibility</p:attrName>
                                        </p:attrNameLst>
                                      </p:cBhvr>
                                      <p:to>
                                        <p:strVal val="visible"/>
                                      </p:to>
                                    </p:set>
                                    <p:animEffect transition="in" filter="wipe(left)">
                                      <p:cBhvr>
                                        <p:cTn id="7" dur="500"/>
                                        <p:tgtEl>
                                          <p:spTgt spid="7683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76840"/>
                                        </p:tgtEl>
                                        <p:attrNameLst>
                                          <p:attrName>style.visibility</p:attrName>
                                        </p:attrNameLst>
                                      </p:cBhvr>
                                      <p:to>
                                        <p:strVal val="visible"/>
                                      </p:to>
                                    </p:set>
                                    <p:animEffect transition="in" filter="dissolve">
                                      <p:cBhvr>
                                        <p:cTn id="12" dur="500"/>
                                        <p:tgtEl>
                                          <p:spTgt spid="768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37"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r>
              <a:rPr lang="en-US" altLang="ja-JP" sz="2800" b="1"/>
              <a:t>Weak/Release consistency model</a:t>
            </a:r>
            <a:br>
              <a:rPr lang="en-US" altLang="ja-JP" sz="2800" b="1"/>
            </a:br>
            <a:r>
              <a:rPr lang="en-US" altLang="ja-JP" sz="2800" b="1"/>
              <a:t>vs. PSO/TSO + extension of speculative execution</a:t>
            </a:r>
          </a:p>
        </p:txBody>
      </p:sp>
      <p:sp>
        <p:nvSpPr>
          <p:cNvPr id="145411" name="Rectangle 3"/>
          <p:cNvSpPr>
            <a:spLocks noGrp="1" noChangeArrowheads="1"/>
          </p:cNvSpPr>
          <p:nvPr>
            <p:ph type="body" idx="1"/>
          </p:nvPr>
        </p:nvSpPr>
        <p:spPr>
          <a:xfrm>
            <a:off x="457200" y="1417638"/>
            <a:ext cx="8229600" cy="4530725"/>
          </a:xfrm>
        </p:spPr>
        <p:txBody>
          <a:bodyPr/>
          <a:lstStyle/>
          <a:p>
            <a:pPr>
              <a:lnSpc>
                <a:spcPct val="90000"/>
              </a:lnSpc>
            </a:pPr>
            <a:r>
              <a:rPr lang="en-US" altLang="ja-JP" dirty="0"/>
              <a:t>Speculative execution</a:t>
            </a:r>
          </a:p>
          <a:p>
            <a:pPr lvl="1">
              <a:lnSpc>
                <a:spcPct val="90000"/>
              </a:lnSpc>
            </a:pPr>
            <a:r>
              <a:rPr lang="en-US" altLang="ja-JP" dirty="0"/>
              <a:t>The execution is cancelled when branch mis-prediction occurs or exceptions are requested.</a:t>
            </a:r>
          </a:p>
          <a:p>
            <a:pPr lvl="1">
              <a:lnSpc>
                <a:spcPct val="90000"/>
              </a:lnSpc>
            </a:pPr>
            <a:r>
              <a:rPr lang="en-US" altLang="ja-JP" dirty="0"/>
              <a:t>Most of recent high-end processor with dynamic scheduling provides the mechanism.</a:t>
            </a:r>
          </a:p>
          <a:p>
            <a:pPr>
              <a:lnSpc>
                <a:spcPct val="90000"/>
              </a:lnSpc>
            </a:pPr>
            <a:r>
              <a:rPr lang="en-US" altLang="ja-JP" dirty="0"/>
              <a:t>If there are unsynchronized accesses that actually cause a race, it is triggered.</a:t>
            </a:r>
          </a:p>
          <a:p>
            <a:pPr>
              <a:lnSpc>
                <a:spcPct val="90000"/>
              </a:lnSpc>
            </a:pPr>
            <a:r>
              <a:rPr lang="en-US" altLang="ja-JP" dirty="0"/>
              <a:t>The performance of PSO/TSO with speculative execution is comparable to that with weak/release consistency model.</a:t>
            </a:r>
          </a:p>
          <a:p>
            <a:pPr lvl="1">
              <a:lnSpc>
                <a:spcPct val="90000"/>
              </a:lnSpc>
            </a:pPr>
            <a:endParaRPr lang="en-US" altLang="ja-JP"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r>
              <a:rPr lang="en-US" altLang="ja-JP"/>
              <a:t>Glossary 1</a:t>
            </a:r>
          </a:p>
        </p:txBody>
      </p:sp>
      <p:sp>
        <p:nvSpPr>
          <p:cNvPr id="130051" name="Rectangle 3"/>
          <p:cNvSpPr>
            <a:spLocks noGrp="1" noChangeArrowheads="1"/>
          </p:cNvSpPr>
          <p:nvPr>
            <p:ph type="body" idx="1"/>
          </p:nvPr>
        </p:nvSpPr>
        <p:spPr/>
        <p:txBody>
          <a:bodyPr>
            <a:normAutofit fontScale="92500"/>
          </a:bodyPr>
          <a:lstStyle/>
          <a:p>
            <a:pPr>
              <a:lnSpc>
                <a:spcPct val="80000"/>
              </a:lnSpc>
            </a:pPr>
            <a:r>
              <a:rPr lang="en-US" altLang="ja-JP" sz="2100"/>
              <a:t>Consistency Model: Consistency</a:t>
            </a:r>
            <a:r>
              <a:rPr lang="ja-JP" altLang="en-US" sz="2100"/>
              <a:t>は一貫性のことで、</a:t>
            </a:r>
            <a:r>
              <a:rPr lang="en-US" altLang="ja-JP" sz="2100"/>
              <a:t>Snoop Cache</a:t>
            </a:r>
            <a:r>
              <a:rPr lang="ja-JP" altLang="en-US" sz="2100"/>
              <a:t>の所で出てきたが、異なったアドレスに対して考える場合に使う言葉。一方、</a:t>
            </a:r>
            <a:r>
              <a:rPr lang="en-US" altLang="ja-JP" sz="2100"/>
              <a:t>Coherence</a:t>
            </a:r>
            <a:r>
              <a:rPr lang="ja-JP" altLang="en-US" sz="2100"/>
              <a:t>は同じアドレスに対して考える場合に用いる。</a:t>
            </a:r>
          </a:p>
          <a:p>
            <a:pPr>
              <a:lnSpc>
                <a:spcPct val="80000"/>
              </a:lnSpc>
            </a:pPr>
            <a:r>
              <a:rPr lang="en-US" altLang="ja-JP" sz="2100"/>
              <a:t>Sequential Consistency model: </a:t>
            </a:r>
            <a:r>
              <a:rPr lang="ja-JP" altLang="en-US" sz="2100"/>
              <a:t>最も厳しいモデル、全アクセスの順序が保証される</a:t>
            </a:r>
          </a:p>
          <a:p>
            <a:pPr>
              <a:lnSpc>
                <a:spcPct val="80000"/>
              </a:lnSpc>
            </a:pPr>
            <a:r>
              <a:rPr lang="en-US" altLang="ja-JP" sz="2100"/>
              <a:t>Relaxed Consistency model:Sequential Consistecy model</a:t>
            </a:r>
            <a:r>
              <a:rPr lang="ja-JP" altLang="en-US" sz="2100"/>
              <a:t>が厳しいすぎるので、これを緩めたモデル</a:t>
            </a:r>
          </a:p>
          <a:p>
            <a:pPr>
              <a:lnSpc>
                <a:spcPct val="80000"/>
              </a:lnSpc>
            </a:pPr>
            <a:r>
              <a:rPr lang="en-US" altLang="ja-JP" sz="2100"/>
              <a:t>TSO(Total Store Ordering):</a:t>
            </a:r>
            <a:r>
              <a:rPr lang="ja-JP" altLang="en-US" sz="2100"/>
              <a:t>書き込みの全順序を保証するモデル</a:t>
            </a:r>
          </a:p>
          <a:p>
            <a:pPr>
              <a:lnSpc>
                <a:spcPct val="80000"/>
              </a:lnSpc>
            </a:pPr>
            <a:r>
              <a:rPr lang="en-US" altLang="ja-JP" sz="2100"/>
              <a:t>PSO(Partial Store Ordering):</a:t>
            </a:r>
            <a:r>
              <a:rPr lang="ja-JP" altLang="en-US" sz="2100"/>
              <a:t>書き込みの順序を同期、読み出しが出てくる場合のみ保証するモデル</a:t>
            </a:r>
          </a:p>
          <a:p>
            <a:pPr>
              <a:lnSpc>
                <a:spcPct val="80000"/>
              </a:lnSpc>
            </a:pPr>
            <a:r>
              <a:rPr lang="en-US" altLang="ja-JP" sz="2100"/>
              <a:t>Weak Consistency</a:t>
            </a:r>
            <a:r>
              <a:rPr lang="ja-JP" altLang="en-US" sz="2100"/>
              <a:t>　弱い一貫性、同期のときのみ一貫性が保証される</a:t>
            </a:r>
          </a:p>
          <a:p>
            <a:pPr>
              <a:lnSpc>
                <a:spcPct val="80000"/>
              </a:lnSpc>
            </a:pPr>
            <a:r>
              <a:rPr lang="en-US" altLang="ja-JP" sz="2100"/>
              <a:t>Release Consistency</a:t>
            </a:r>
            <a:r>
              <a:rPr lang="ja-JP" altLang="en-US" sz="2100"/>
              <a:t>　同期のリリース時にのみ一般性が保証される。</a:t>
            </a:r>
            <a:r>
              <a:rPr lang="en-US" altLang="ja-JP" sz="2100"/>
              <a:t>Acquire</a:t>
            </a:r>
            <a:r>
              <a:rPr lang="ja-JP" altLang="en-US" sz="2100"/>
              <a:t>（獲得）がロック、</a:t>
            </a:r>
            <a:r>
              <a:rPr lang="en-US" altLang="ja-JP" sz="2100"/>
              <a:t>Release</a:t>
            </a:r>
            <a:r>
              <a:rPr lang="ja-JP" altLang="en-US" sz="2100"/>
              <a:t>（解放）がアンロック</a:t>
            </a:r>
          </a:p>
          <a:p>
            <a:pPr>
              <a:lnSpc>
                <a:spcPct val="80000"/>
              </a:lnSpc>
            </a:pPr>
            <a:r>
              <a:rPr lang="en-US" altLang="ja-JP" sz="2100"/>
              <a:t>Synchronization, Critical Section</a:t>
            </a:r>
            <a:r>
              <a:rPr lang="ja-JP" altLang="en-US" sz="2100"/>
              <a:t>：同期、際どい領域</a:t>
            </a:r>
          </a:p>
          <a:p>
            <a:pPr>
              <a:lnSpc>
                <a:spcPct val="80000"/>
              </a:lnSpc>
              <a:buFont typeface="Wingdings" panose="05000000000000000000" pitchFamily="2" charset="2"/>
              <a:buNone/>
            </a:pPr>
            <a:endParaRPr lang="ja-JP" altLang="en-US" sz="2100"/>
          </a:p>
          <a:p>
            <a:pPr>
              <a:lnSpc>
                <a:spcPct val="80000"/>
              </a:lnSpc>
            </a:pPr>
            <a:endParaRPr lang="en-US" altLang="ja-JP" sz="210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762000" y="304800"/>
            <a:ext cx="7772400" cy="1143000"/>
          </a:xfrm>
        </p:spPr>
        <p:txBody>
          <a:bodyPr/>
          <a:lstStyle/>
          <a:p>
            <a:r>
              <a:rPr lang="en-US" altLang="ja-JP" dirty="0"/>
              <a:t> Report 5 </a:t>
            </a:r>
          </a:p>
        </p:txBody>
      </p:sp>
      <p:sp>
        <p:nvSpPr>
          <p:cNvPr id="96259" name="Rectangle 3"/>
          <p:cNvSpPr>
            <a:spLocks noGrp="1" noChangeArrowheads="1"/>
          </p:cNvSpPr>
          <p:nvPr>
            <p:ph type="body" idx="1"/>
          </p:nvPr>
        </p:nvSpPr>
        <p:spPr>
          <a:xfrm>
            <a:off x="755650" y="1341438"/>
            <a:ext cx="7970838" cy="1143000"/>
          </a:xfrm>
        </p:spPr>
        <p:txBody>
          <a:bodyPr/>
          <a:lstStyle/>
          <a:p>
            <a:pPr>
              <a:lnSpc>
                <a:spcPct val="80000"/>
              </a:lnSpc>
            </a:pPr>
            <a:r>
              <a:rPr lang="en-US" altLang="ja-JP" sz="2600"/>
              <a:t>Which order should be kept in the following access sequence when TSO,PSO and WO are applied respectively.</a:t>
            </a:r>
          </a:p>
        </p:txBody>
      </p:sp>
      <p:sp>
        <p:nvSpPr>
          <p:cNvPr id="96260" name="Text Box 4"/>
          <p:cNvSpPr txBox="1">
            <a:spLocks noChangeArrowheads="1"/>
          </p:cNvSpPr>
          <p:nvPr/>
        </p:nvSpPr>
        <p:spPr bwMode="auto">
          <a:xfrm>
            <a:off x="4284663" y="2349500"/>
            <a:ext cx="1016000"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2400" b="1">
                <a:solidFill>
                  <a:srgbClr val="FF0000"/>
                </a:solidFill>
                <a:latin typeface="Times New Roman" panose="02020603050405020304" pitchFamily="18" charset="0"/>
              </a:rPr>
              <a:t>SYNC</a:t>
            </a:r>
          </a:p>
          <a:p>
            <a:r>
              <a:rPr lang="en-US" altLang="ja-JP" sz="2400" b="1">
                <a:solidFill>
                  <a:srgbClr val="FF0000"/>
                </a:solidFill>
                <a:latin typeface="Times New Roman" panose="02020603050405020304" pitchFamily="18" charset="0"/>
              </a:rPr>
              <a:t>Write</a:t>
            </a:r>
          </a:p>
          <a:p>
            <a:r>
              <a:rPr lang="en-US" altLang="ja-JP" sz="2400" b="1">
                <a:solidFill>
                  <a:srgbClr val="FF0000"/>
                </a:solidFill>
                <a:latin typeface="Times New Roman" panose="02020603050405020304" pitchFamily="18" charset="0"/>
              </a:rPr>
              <a:t>Write</a:t>
            </a:r>
          </a:p>
          <a:p>
            <a:r>
              <a:rPr lang="en-US" altLang="ja-JP" sz="2400" b="1">
                <a:solidFill>
                  <a:srgbClr val="FF0000"/>
                </a:solidFill>
                <a:latin typeface="Times New Roman" panose="02020603050405020304" pitchFamily="18" charset="0"/>
              </a:rPr>
              <a:t>Read</a:t>
            </a:r>
          </a:p>
          <a:p>
            <a:r>
              <a:rPr lang="en-US" altLang="ja-JP" sz="2400" b="1">
                <a:solidFill>
                  <a:srgbClr val="FF0000"/>
                </a:solidFill>
                <a:latin typeface="Times New Roman" panose="02020603050405020304" pitchFamily="18" charset="0"/>
              </a:rPr>
              <a:t>Read</a:t>
            </a:r>
          </a:p>
          <a:p>
            <a:r>
              <a:rPr lang="en-US" altLang="ja-JP" sz="2400" b="1">
                <a:solidFill>
                  <a:srgbClr val="FF0000"/>
                </a:solidFill>
                <a:latin typeface="Times New Roman" panose="02020603050405020304" pitchFamily="18" charset="0"/>
              </a:rPr>
              <a:t>SYNC</a:t>
            </a:r>
          </a:p>
          <a:p>
            <a:r>
              <a:rPr lang="en-US" altLang="ja-JP" sz="2400" b="1">
                <a:solidFill>
                  <a:srgbClr val="FF0000"/>
                </a:solidFill>
                <a:latin typeface="Times New Roman" panose="02020603050405020304" pitchFamily="18" charset="0"/>
              </a:rPr>
              <a:t>Read</a:t>
            </a:r>
          </a:p>
          <a:p>
            <a:r>
              <a:rPr lang="en-US" altLang="ja-JP" sz="2400" b="1">
                <a:solidFill>
                  <a:srgbClr val="FF0000"/>
                </a:solidFill>
                <a:latin typeface="Times New Roman" panose="02020603050405020304" pitchFamily="18" charset="0"/>
              </a:rPr>
              <a:t>Write</a:t>
            </a:r>
          </a:p>
          <a:p>
            <a:r>
              <a:rPr lang="en-US" altLang="ja-JP" sz="2400" b="1">
                <a:solidFill>
                  <a:srgbClr val="FF0000"/>
                </a:solidFill>
                <a:latin typeface="Times New Roman" panose="02020603050405020304" pitchFamily="18" charset="0"/>
              </a:rPr>
              <a:t>Write</a:t>
            </a:r>
          </a:p>
          <a:p>
            <a:r>
              <a:rPr lang="en-US" altLang="ja-JP" sz="2400" b="1">
                <a:solidFill>
                  <a:srgbClr val="FF0000"/>
                </a:solidFill>
                <a:latin typeface="Times New Roman" panose="02020603050405020304" pitchFamily="18" charset="0"/>
              </a:rPr>
              <a:t>SYNC</a:t>
            </a:r>
            <a:endParaRPr lang="en-US" altLang="ja-JP" sz="240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Oval 71"/>
          <p:cNvSpPr>
            <a:spLocks noChangeArrowheads="1"/>
          </p:cNvSpPr>
          <p:nvPr/>
        </p:nvSpPr>
        <p:spPr bwMode="auto">
          <a:xfrm>
            <a:off x="914400" y="1828800"/>
            <a:ext cx="2743200" cy="1828800"/>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13315" name="Rectangle 2"/>
          <p:cNvSpPr>
            <a:spLocks noGrp="1" noChangeArrowheads="1"/>
          </p:cNvSpPr>
          <p:nvPr>
            <p:ph type="title"/>
          </p:nvPr>
        </p:nvSpPr>
        <p:spPr/>
        <p:txBody>
          <a:bodyPr/>
          <a:lstStyle/>
          <a:p>
            <a:pPr eaLnBrk="1" hangingPunct="1"/>
            <a:r>
              <a:rPr lang="en-US" altLang="ja-JP" sz="3800"/>
              <a:t>CM*</a:t>
            </a:r>
            <a:r>
              <a:rPr lang="ja-JP" altLang="en-US" sz="3800"/>
              <a:t>　（</a:t>
            </a:r>
            <a:r>
              <a:rPr lang="en-US" altLang="ja-JP" sz="3800"/>
              <a:t>CMU</a:t>
            </a:r>
            <a:r>
              <a:rPr lang="ja-JP" altLang="en-US" sz="3800"/>
              <a:t>：</a:t>
            </a:r>
            <a:r>
              <a:rPr lang="en-US" altLang="ja-JP" sz="3800"/>
              <a:t>the late 1970</a:t>
            </a:r>
            <a:r>
              <a:rPr lang="en-US" altLang="ja-JP" sz="3800">
                <a:latin typeface="Arial" panose="020B0604020202020204" pitchFamily="34" charset="0"/>
              </a:rPr>
              <a:t>’</a:t>
            </a:r>
            <a:r>
              <a:rPr lang="en-US" altLang="ja-JP" sz="3800"/>
              <a:t>s</a:t>
            </a:r>
            <a:r>
              <a:rPr lang="ja-JP" altLang="en-US" sz="3800"/>
              <a:t>）</a:t>
            </a:r>
            <a:br>
              <a:rPr lang="ja-JP" altLang="en-US" sz="3800"/>
            </a:br>
            <a:r>
              <a:rPr lang="en-US" altLang="ja-JP" sz="3800"/>
              <a:t>One of roots of multiprocessors</a:t>
            </a:r>
          </a:p>
        </p:txBody>
      </p:sp>
      <p:grpSp>
        <p:nvGrpSpPr>
          <p:cNvPr id="13316" name="Group 3"/>
          <p:cNvGrpSpPr>
            <a:grpSpLocks/>
          </p:cNvGrpSpPr>
          <p:nvPr/>
        </p:nvGrpSpPr>
        <p:grpSpPr bwMode="auto">
          <a:xfrm flipV="1">
            <a:off x="1295400" y="2133600"/>
            <a:ext cx="457200" cy="1295400"/>
            <a:chOff x="480" y="1248"/>
            <a:chExt cx="288" cy="816"/>
          </a:xfrm>
        </p:grpSpPr>
        <p:sp>
          <p:nvSpPr>
            <p:cNvPr id="13363" name="Oval 4"/>
            <p:cNvSpPr>
              <a:spLocks noChangeArrowheads="1"/>
            </p:cNvSpPr>
            <p:nvPr/>
          </p:nvSpPr>
          <p:spPr bwMode="auto">
            <a:xfrm>
              <a:off x="480" y="1248"/>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13364" name="Rectangle 5"/>
            <p:cNvSpPr>
              <a:spLocks noChangeArrowheads="1"/>
            </p:cNvSpPr>
            <p:nvPr/>
          </p:nvSpPr>
          <p:spPr bwMode="auto">
            <a:xfrm>
              <a:off x="480" y="1776"/>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13365" name="Line 6"/>
            <p:cNvSpPr>
              <a:spLocks noChangeShapeType="1"/>
            </p:cNvSpPr>
            <p:nvPr/>
          </p:nvSpPr>
          <p:spPr bwMode="auto">
            <a:xfrm>
              <a:off x="624" y="1536"/>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3317" name="Group 46"/>
          <p:cNvGrpSpPr>
            <a:grpSpLocks/>
          </p:cNvGrpSpPr>
          <p:nvPr/>
        </p:nvGrpSpPr>
        <p:grpSpPr bwMode="auto">
          <a:xfrm flipV="1">
            <a:off x="2057400" y="2133600"/>
            <a:ext cx="457200" cy="1295400"/>
            <a:chOff x="480" y="1248"/>
            <a:chExt cx="288" cy="816"/>
          </a:xfrm>
        </p:grpSpPr>
        <p:sp>
          <p:nvSpPr>
            <p:cNvPr id="13360" name="Oval 47"/>
            <p:cNvSpPr>
              <a:spLocks noChangeArrowheads="1"/>
            </p:cNvSpPr>
            <p:nvPr/>
          </p:nvSpPr>
          <p:spPr bwMode="auto">
            <a:xfrm>
              <a:off x="480" y="1248"/>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13361" name="Rectangle 48"/>
            <p:cNvSpPr>
              <a:spLocks noChangeArrowheads="1"/>
            </p:cNvSpPr>
            <p:nvPr/>
          </p:nvSpPr>
          <p:spPr bwMode="auto">
            <a:xfrm>
              <a:off x="480" y="1776"/>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13362" name="Line 49"/>
            <p:cNvSpPr>
              <a:spLocks noChangeShapeType="1"/>
            </p:cNvSpPr>
            <p:nvPr/>
          </p:nvSpPr>
          <p:spPr bwMode="auto">
            <a:xfrm>
              <a:off x="624" y="1536"/>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3318" name="Group 50"/>
          <p:cNvGrpSpPr>
            <a:grpSpLocks/>
          </p:cNvGrpSpPr>
          <p:nvPr/>
        </p:nvGrpSpPr>
        <p:grpSpPr bwMode="auto">
          <a:xfrm flipV="1">
            <a:off x="2819400" y="2133600"/>
            <a:ext cx="457200" cy="1295400"/>
            <a:chOff x="480" y="1248"/>
            <a:chExt cx="288" cy="816"/>
          </a:xfrm>
        </p:grpSpPr>
        <p:sp>
          <p:nvSpPr>
            <p:cNvPr id="13357" name="Oval 51"/>
            <p:cNvSpPr>
              <a:spLocks noChangeArrowheads="1"/>
            </p:cNvSpPr>
            <p:nvPr/>
          </p:nvSpPr>
          <p:spPr bwMode="auto">
            <a:xfrm>
              <a:off x="480" y="1248"/>
              <a:ext cx="288" cy="288"/>
            </a:xfrm>
            <a:prstGeom prst="ellipse">
              <a:avLst/>
            </a:prstGeom>
            <a:solidFill>
              <a:schemeClr val="accent1"/>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13358" name="Rectangle 52"/>
            <p:cNvSpPr>
              <a:spLocks noChangeArrowheads="1"/>
            </p:cNvSpPr>
            <p:nvPr/>
          </p:nvSpPr>
          <p:spPr bwMode="auto">
            <a:xfrm>
              <a:off x="480" y="1776"/>
              <a:ext cx="288" cy="2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13359" name="Line 53"/>
            <p:cNvSpPr>
              <a:spLocks noChangeShapeType="1"/>
            </p:cNvSpPr>
            <p:nvPr/>
          </p:nvSpPr>
          <p:spPr bwMode="auto">
            <a:xfrm>
              <a:off x="624" y="1536"/>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13319" name="Line 54"/>
          <p:cNvSpPr>
            <a:spLocks noChangeShapeType="1"/>
          </p:cNvSpPr>
          <p:nvPr/>
        </p:nvSpPr>
        <p:spPr bwMode="auto">
          <a:xfrm flipV="1">
            <a:off x="1524000" y="19050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20" name="Line 55"/>
          <p:cNvSpPr>
            <a:spLocks noChangeShapeType="1"/>
          </p:cNvSpPr>
          <p:nvPr/>
        </p:nvSpPr>
        <p:spPr bwMode="auto">
          <a:xfrm>
            <a:off x="1524000" y="1905000"/>
            <a:ext cx="152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21" name="Line 56"/>
          <p:cNvSpPr>
            <a:spLocks noChangeShapeType="1"/>
          </p:cNvSpPr>
          <p:nvPr/>
        </p:nvSpPr>
        <p:spPr bwMode="auto">
          <a:xfrm>
            <a:off x="3048000" y="19050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22" name="Line 57"/>
          <p:cNvSpPr>
            <a:spLocks noChangeShapeType="1"/>
          </p:cNvSpPr>
          <p:nvPr/>
        </p:nvSpPr>
        <p:spPr bwMode="auto">
          <a:xfrm>
            <a:off x="2286000" y="19050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23" name="Text Box 58"/>
          <p:cNvSpPr txBox="1">
            <a:spLocks noChangeArrowheads="1"/>
          </p:cNvSpPr>
          <p:nvPr/>
        </p:nvSpPr>
        <p:spPr bwMode="auto">
          <a:xfrm>
            <a:off x="2422525" y="2770188"/>
            <a:ext cx="4889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sz="1200">
                <a:latin typeface="Times New Roman" panose="02020603050405020304" pitchFamily="18" charset="0"/>
                <a:ea typeface="ＭＳ Ｐゴシック" panose="020B0600070205080204" pitchFamily="50" charset="-128"/>
              </a:rPr>
              <a:t>．．．</a:t>
            </a:r>
          </a:p>
        </p:txBody>
      </p:sp>
      <p:sp>
        <p:nvSpPr>
          <p:cNvPr id="13324" name="Text Box 59"/>
          <p:cNvSpPr txBox="1">
            <a:spLocks noChangeArrowheads="1"/>
          </p:cNvSpPr>
          <p:nvPr/>
        </p:nvSpPr>
        <p:spPr bwMode="auto">
          <a:xfrm>
            <a:off x="1279525" y="3541713"/>
            <a:ext cx="5905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200" b="1">
                <a:latin typeface="Times New Roman" panose="02020603050405020304" pitchFamily="18" charset="0"/>
                <a:ea typeface="ＭＳ Ｐゴシック" panose="020B0600070205080204" pitchFamily="50" charset="-128"/>
              </a:rPr>
              <a:t>CM00</a:t>
            </a:r>
          </a:p>
        </p:txBody>
      </p:sp>
      <p:sp>
        <p:nvSpPr>
          <p:cNvPr id="13325" name="Text Box 60"/>
          <p:cNvSpPr txBox="1">
            <a:spLocks noChangeArrowheads="1"/>
          </p:cNvSpPr>
          <p:nvPr/>
        </p:nvSpPr>
        <p:spPr bwMode="auto">
          <a:xfrm>
            <a:off x="2803525" y="3500438"/>
            <a:ext cx="5905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200" b="1">
                <a:latin typeface="Times New Roman" panose="02020603050405020304" pitchFamily="18" charset="0"/>
                <a:ea typeface="ＭＳ Ｐゴシック" panose="020B0600070205080204" pitchFamily="50" charset="-128"/>
              </a:rPr>
              <a:t>CM09</a:t>
            </a:r>
          </a:p>
        </p:txBody>
      </p:sp>
      <p:sp>
        <p:nvSpPr>
          <p:cNvPr id="13326" name="Line 63"/>
          <p:cNvSpPr>
            <a:spLocks noChangeShapeType="1"/>
          </p:cNvSpPr>
          <p:nvPr/>
        </p:nvSpPr>
        <p:spPr bwMode="auto">
          <a:xfrm flipV="1">
            <a:off x="2286000" y="1600200"/>
            <a:ext cx="0" cy="3048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27" name="Line 64"/>
          <p:cNvSpPr>
            <a:spLocks noChangeShapeType="1"/>
          </p:cNvSpPr>
          <p:nvPr/>
        </p:nvSpPr>
        <p:spPr bwMode="auto">
          <a:xfrm>
            <a:off x="2286000" y="1600200"/>
            <a:ext cx="15240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28" name="Line 65"/>
          <p:cNvSpPr>
            <a:spLocks noChangeShapeType="1"/>
          </p:cNvSpPr>
          <p:nvPr/>
        </p:nvSpPr>
        <p:spPr bwMode="auto">
          <a:xfrm>
            <a:off x="3810000" y="1600200"/>
            <a:ext cx="609600" cy="1295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29" name="Rectangle 66"/>
          <p:cNvSpPr>
            <a:spLocks noChangeArrowheads="1"/>
          </p:cNvSpPr>
          <p:nvPr/>
        </p:nvSpPr>
        <p:spPr bwMode="auto">
          <a:xfrm>
            <a:off x="4191000" y="2895600"/>
            <a:ext cx="533400" cy="533400"/>
          </a:xfrm>
          <a:prstGeom prst="rect">
            <a:avLst/>
          </a:prstGeom>
          <a:solidFill>
            <a:srgbClr val="FF5050"/>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endParaRPr lang="ja-JP" altLang="ja-JP" sz="1200">
              <a:latin typeface="Times New Roman" panose="02020603050405020304" pitchFamily="18" charset="0"/>
              <a:ea typeface="ＭＳ Ｐゴシック" panose="020B0600070205080204" pitchFamily="50" charset="-128"/>
            </a:endParaRPr>
          </a:p>
        </p:txBody>
      </p:sp>
      <p:sp>
        <p:nvSpPr>
          <p:cNvPr id="13330" name="Rectangle 67"/>
          <p:cNvSpPr>
            <a:spLocks noChangeArrowheads="1"/>
          </p:cNvSpPr>
          <p:nvPr/>
        </p:nvSpPr>
        <p:spPr bwMode="auto">
          <a:xfrm>
            <a:off x="4572000" y="3733800"/>
            <a:ext cx="533400" cy="533400"/>
          </a:xfrm>
          <a:prstGeom prst="rect">
            <a:avLst/>
          </a:prstGeom>
          <a:solidFill>
            <a:srgbClr val="FF5050"/>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endParaRPr lang="ja-JP" altLang="ja-JP" sz="1200">
              <a:latin typeface="Times New Roman" panose="02020603050405020304" pitchFamily="18" charset="0"/>
              <a:ea typeface="ＭＳ Ｐゴシック" panose="020B0600070205080204" pitchFamily="50" charset="-128"/>
            </a:endParaRPr>
          </a:p>
        </p:txBody>
      </p:sp>
      <p:sp>
        <p:nvSpPr>
          <p:cNvPr id="13331" name="Rectangle 68"/>
          <p:cNvSpPr>
            <a:spLocks noChangeArrowheads="1"/>
          </p:cNvSpPr>
          <p:nvPr/>
        </p:nvSpPr>
        <p:spPr bwMode="auto">
          <a:xfrm>
            <a:off x="5867400" y="2895600"/>
            <a:ext cx="533400" cy="533400"/>
          </a:xfrm>
          <a:prstGeom prst="rect">
            <a:avLst/>
          </a:prstGeom>
          <a:solidFill>
            <a:srgbClr val="FF5050"/>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endParaRPr lang="ja-JP" altLang="ja-JP" sz="1200">
              <a:latin typeface="Times New Roman" panose="02020603050405020304" pitchFamily="18" charset="0"/>
              <a:ea typeface="ＭＳ Ｐゴシック" panose="020B0600070205080204" pitchFamily="50" charset="-128"/>
            </a:endParaRPr>
          </a:p>
        </p:txBody>
      </p:sp>
      <p:sp>
        <p:nvSpPr>
          <p:cNvPr id="13332" name="Rectangle 69"/>
          <p:cNvSpPr>
            <a:spLocks noChangeArrowheads="1"/>
          </p:cNvSpPr>
          <p:nvPr/>
        </p:nvSpPr>
        <p:spPr bwMode="auto">
          <a:xfrm>
            <a:off x="5029200" y="2209800"/>
            <a:ext cx="533400" cy="533400"/>
          </a:xfrm>
          <a:prstGeom prst="rect">
            <a:avLst/>
          </a:prstGeom>
          <a:solidFill>
            <a:srgbClr val="FF5050"/>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endParaRPr lang="ja-JP" altLang="ja-JP" sz="1200">
              <a:latin typeface="Times New Roman" panose="02020603050405020304" pitchFamily="18" charset="0"/>
              <a:ea typeface="ＭＳ Ｐゴシック" panose="020B0600070205080204" pitchFamily="50" charset="-128"/>
            </a:endParaRPr>
          </a:p>
        </p:txBody>
      </p:sp>
      <p:sp>
        <p:nvSpPr>
          <p:cNvPr id="13333" name="Rectangle 70"/>
          <p:cNvSpPr>
            <a:spLocks noChangeArrowheads="1"/>
          </p:cNvSpPr>
          <p:nvPr/>
        </p:nvSpPr>
        <p:spPr bwMode="auto">
          <a:xfrm>
            <a:off x="5486400" y="3733800"/>
            <a:ext cx="533400" cy="533400"/>
          </a:xfrm>
          <a:prstGeom prst="rect">
            <a:avLst/>
          </a:prstGeom>
          <a:solidFill>
            <a:srgbClr val="FF5050"/>
          </a:solidFill>
          <a:ln w="9525">
            <a:solidFill>
              <a:schemeClr val="tx1"/>
            </a:solidFill>
            <a:miter lim="800000"/>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algn="ctr" eaLnBrk="1" hangingPunct="1"/>
            <a:endParaRPr lang="ja-JP" altLang="ja-JP" sz="1200">
              <a:latin typeface="Times New Roman" panose="02020603050405020304" pitchFamily="18" charset="0"/>
              <a:ea typeface="ＭＳ Ｐゴシック" panose="020B0600070205080204" pitchFamily="50" charset="-128"/>
            </a:endParaRPr>
          </a:p>
        </p:txBody>
      </p:sp>
      <p:sp>
        <p:nvSpPr>
          <p:cNvPr id="13334" name="Oval 72"/>
          <p:cNvSpPr>
            <a:spLocks noChangeArrowheads="1"/>
          </p:cNvSpPr>
          <p:nvPr/>
        </p:nvSpPr>
        <p:spPr bwMode="auto">
          <a:xfrm>
            <a:off x="6172200" y="1981200"/>
            <a:ext cx="1371600" cy="685800"/>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13335" name="Oval 73"/>
          <p:cNvSpPr>
            <a:spLocks noChangeArrowheads="1"/>
          </p:cNvSpPr>
          <p:nvPr/>
        </p:nvSpPr>
        <p:spPr bwMode="auto">
          <a:xfrm>
            <a:off x="6705600" y="3124200"/>
            <a:ext cx="1371600" cy="685800"/>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13336" name="Oval 74"/>
          <p:cNvSpPr>
            <a:spLocks noChangeArrowheads="1"/>
          </p:cNvSpPr>
          <p:nvPr/>
        </p:nvSpPr>
        <p:spPr bwMode="auto">
          <a:xfrm>
            <a:off x="5715000" y="4419600"/>
            <a:ext cx="1371600" cy="685800"/>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13337" name="Oval 75"/>
          <p:cNvSpPr>
            <a:spLocks noChangeArrowheads="1"/>
          </p:cNvSpPr>
          <p:nvPr/>
        </p:nvSpPr>
        <p:spPr bwMode="auto">
          <a:xfrm>
            <a:off x="3429000" y="4419600"/>
            <a:ext cx="1371600" cy="685800"/>
          </a:xfrm>
          <a:prstGeom prst="ellipse">
            <a:avLst/>
          </a:prstGeom>
          <a:solidFill>
            <a:srgbClr val="CCFF33"/>
          </a:solidFill>
          <a:ln w="9525">
            <a:solidFill>
              <a:schemeClr val="tx1"/>
            </a:solidFill>
            <a:round/>
            <a:headEnd/>
            <a:tailEnd/>
          </a:ln>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13338" name="Line 76"/>
          <p:cNvSpPr>
            <a:spLocks noChangeShapeType="1"/>
          </p:cNvSpPr>
          <p:nvPr/>
        </p:nvSpPr>
        <p:spPr bwMode="auto">
          <a:xfrm>
            <a:off x="5562600" y="2362200"/>
            <a:ext cx="6096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39" name="Line 77"/>
          <p:cNvSpPr>
            <a:spLocks noChangeShapeType="1"/>
          </p:cNvSpPr>
          <p:nvPr/>
        </p:nvSpPr>
        <p:spPr bwMode="auto">
          <a:xfrm>
            <a:off x="6400800" y="3124200"/>
            <a:ext cx="304800" cy="3048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40" name="Line 78"/>
          <p:cNvSpPr>
            <a:spLocks noChangeShapeType="1"/>
          </p:cNvSpPr>
          <p:nvPr/>
        </p:nvSpPr>
        <p:spPr bwMode="auto">
          <a:xfrm>
            <a:off x="5791200" y="4267200"/>
            <a:ext cx="76200" cy="3048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41" name="Line 79"/>
          <p:cNvSpPr>
            <a:spLocks noChangeShapeType="1"/>
          </p:cNvSpPr>
          <p:nvPr/>
        </p:nvSpPr>
        <p:spPr bwMode="auto">
          <a:xfrm flipH="1">
            <a:off x="4572000" y="4267200"/>
            <a:ext cx="228600" cy="2286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42" name="Line 80"/>
          <p:cNvSpPr>
            <a:spLocks noChangeShapeType="1"/>
          </p:cNvSpPr>
          <p:nvPr/>
        </p:nvSpPr>
        <p:spPr bwMode="auto">
          <a:xfrm>
            <a:off x="5181600" y="2743200"/>
            <a:ext cx="0" cy="3048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43" name="Line 81"/>
          <p:cNvSpPr>
            <a:spLocks noChangeShapeType="1"/>
          </p:cNvSpPr>
          <p:nvPr/>
        </p:nvSpPr>
        <p:spPr bwMode="auto">
          <a:xfrm>
            <a:off x="4724400" y="3124200"/>
            <a:ext cx="11430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44" name="Line 82"/>
          <p:cNvSpPr>
            <a:spLocks noChangeShapeType="1"/>
          </p:cNvSpPr>
          <p:nvPr/>
        </p:nvSpPr>
        <p:spPr bwMode="auto">
          <a:xfrm>
            <a:off x="5181600" y="30480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45" name="Line 83"/>
          <p:cNvSpPr>
            <a:spLocks noChangeShapeType="1"/>
          </p:cNvSpPr>
          <p:nvPr/>
        </p:nvSpPr>
        <p:spPr bwMode="auto">
          <a:xfrm>
            <a:off x="4953000" y="3124200"/>
            <a:ext cx="0" cy="6096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46" name="Line 84"/>
          <p:cNvSpPr>
            <a:spLocks noChangeShapeType="1"/>
          </p:cNvSpPr>
          <p:nvPr/>
        </p:nvSpPr>
        <p:spPr bwMode="auto">
          <a:xfrm>
            <a:off x="5715000" y="3124200"/>
            <a:ext cx="0" cy="6096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47" name="Line 86"/>
          <p:cNvSpPr>
            <a:spLocks noChangeShapeType="1"/>
          </p:cNvSpPr>
          <p:nvPr/>
        </p:nvSpPr>
        <p:spPr bwMode="auto">
          <a:xfrm>
            <a:off x="4724400" y="3429000"/>
            <a:ext cx="11430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48" name="Line 87"/>
          <p:cNvSpPr>
            <a:spLocks noChangeShapeType="1"/>
          </p:cNvSpPr>
          <p:nvPr/>
        </p:nvSpPr>
        <p:spPr bwMode="auto">
          <a:xfrm>
            <a:off x="4724400" y="3276600"/>
            <a:ext cx="11430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49" name="Line 88"/>
          <p:cNvSpPr>
            <a:spLocks noChangeShapeType="1"/>
          </p:cNvSpPr>
          <p:nvPr/>
        </p:nvSpPr>
        <p:spPr bwMode="auto">
          <a:xfrm flipV="1">
            <a:off x="5410200" y="2743200"/>
            <a:ext cx="0" cy="533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50" name="Line 89"/>
          <p:cNvSpPr>
            <a:spLocks noChangeShapeType="1"/>
          </p:cNvSpPr>
          <p:nvPr/>
        </p:nvSpPr>
        <p:spPr bwMode="auto">
          <a:xfrm>
            <a:off x="4800600" y="3276600"/>
            <a:ext cx="0" cy="4572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51" name="Line 90"/>
          <p:cNvSpPr>
            <a:spLocks noChangeShapeType="1"/>
          </p:cNvSpPr>
          <p:nvPr/>
        </p:nvSpPr>
        <p:spPr bwMode="auto">
          <a:xfrm>
            <a:off x="5562600" y="3276600"/>
            <a:ext cx="0" cy="4572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52" name="Text Box 91"/>
          <p:cNvSpPr txBox="1">
            <a:spLocks noChangeArrowheads="1"/>
          </p:cNvSpPr>
          <p:nvPr/>
        </p:nvSpPr>
        <p:spPr bwMode="auto">
          <a:xfrm>
            <a:off x="4267200" y="2489200"/>
            <a:ext cx="873125"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ja-JP" altLang="en-US" sz="2000" b="1">
                <a:latin typeface="Times New Roman" panose="02020603050405020304" pitchFamily="18" charset="0"/>
                <a:ea typeface="ＭＳ Ｐゴシック" panose="020B0600070205080204" pitchFamily="50" charset="-128"/>
              </a:rPr>
              <a:t>ｋｍａｐ</a:t>
            </a:r>
            <a:endParaRPr lang="ja-JP" altLang="en-US" sz="1200" b="1">
              <a:latin typeface="Times New Roman" panose="02020603050405020304" pitchFamily="18" charset="0"/>
              <a:ea typeface="ＭＳ Ｐゴシック" panose="020B0600070205080204" pitchFamily="50" charset="-128"/>
            </a:endParaRPr>
          </a:p>
        </p:txBody>
      </p:sp>
      <p:sp>
        <p:nvSpPr>
          <p:cNvPr id="13353" name="Rectangle 92"/>
          <p:cNvSpPr>
            <a:spLocks noChangeArrowheads="1"/>
          </p:cNvSpPr>
          <p:nvPr/>
        </p:nvSpPr>
        <p:spPr bwMode="auto">
          <a:xfrm>
            <a:off x="2133600" y="1676400"/>
            <a:ext cx="381000" cy="381000"/>
          </a:xfrm>
          <a:prstGeom prst="rect">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endParaRPr lang="ja-JP" altLang="en-US"/>
          </a:p>
        </p:txBody>
      </p:sp>
      <p:sp>
        <p:nvSpPr>
          <p:cNvPr id="13354" name="Text Box 93"/>
          <p:cNvSpPr txBox="1">
            <a:spLocks noChangeArrowheads="1"/>
          </p:cNvSpPr>
          <p:nvPr/>
        </p:nvSpPr>
        <p:spPr bwMode="auto">
          <a:xfrm>
            <a:off x="1508125" y="1409700"/>
            <a:ext cx="768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b="1">
                <a:latin typeface="Times New Roman" panose="02020603050405020304" pitchFamily="18" charset="0"/>
                <a:ea typeface="ＭＳ Ｐゴシック" panose="020B0600070205080204" pitchFamily="50" charset="-128"/>
              </a:rPr>
              <a:t>Slocal</a:t>
            </a:r>
          </a:p>
        </p:txBody>
      </p:sp>
      <p:sp>
        <p:nvSpPr>
          <p:cNvPr id="13355" name="Text Box 95"/>
          <p:cNvSpPr txBox="1">
            <a:spLocks noChangeArrowheads="1"/>
          </p:cNvSpPr>
          <p:nvPr/>
        </p:nvSpPr>
        <p:spPr bwMode="auto">
          <a:xfrm>
            <a:off x="1889125" y="5500688"/>
            <a:ext cx="45053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2000">
                <a:latin typeface="Times New Roman" panose="02020603050405020304" pitchFamily="18" charset="0"/>
                <a:ea typeface="ＭＳ Ｐゴシック" panose="020B0600070205080204" pitchFamily="50" charset="-128"/>
              </a:rPr>
              <a:t>Slocal is an address transform mechanism.</a:t>
            </a:r>
          </a:p>
          <a:p>
            <a:pPr eaLnBrk="1" hangingPunct="1"/>
            <a:r>
              <a:rPr lang="en-US" altLang="ja-JP" sz="2000">
                <a:latin typeface="Times New Roman" panose="02020603050405020304" pitchFamily="18" charset="0"/>
                <a:ea typeface="ＭＳ Ｐゴシック" panose="020B0600070205080204" pitchFamily="50" charset="-128"/>
              </a:rPr>
              <a:t>Kmap is a kind of switch.</a:t>
            </a:r>
          </a:p>
        </p:txBody>
      </p:sp>
      <p:sp>
        <p:nvSpPr>
          <p:cNvPr id="13356" name="Text Box 96"/>
          <p:cNvSpPr txBox="1">
            <a:spLocks noChangeArrowheads="1"/>
          </p:cNvSpPr>
          <p:nvPr/>
        </p:nvSpPr>
        <p:spPr bwMode="auto">
          <a:xfrm>
            <a:off x="879475" y="4010025"/>
            <a:ext cx="19653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Black" panose="020B0A04020102020204" pitchFamily="34" charset="0"/>
                <a:ea typeface="ＭＳ Ｐ明朝" panose="02020600040205080304" pitchFamily="18" charset="-128"/>
              </a:defRPr>
            </a:lvl1pPr>
            <a:lvl2pPr marL="742950" indent="-285750">
              <a:defRPr kumimoji="1">
                <a:solidFill>
                  <a:schemeClr val="tx1"/>
                </a:solidFill>
                <a:latin typeface="Arial Black" panose="020B0A04020102020204" pitchFamily="34" charset="0"/>
                <a:ea typeface="ＭＳ Ｐ明朝" panose="02020600040205080304" pitchFamily="18" charset="-128"/>
              </a:defRPr>
            </a:lvl2pPr>
            <a:lvl3pPr marL="1143000" indent="-228600">
              <a:defRPr kumimoji="1">
                <a:solidFill>
                  <a:schemeClr val="tx1"/>
                </a:solidFill>
                <a:latin typeface="Arial Black" panose="020B0A04020102020204" pitchFamily="34" charset="0"/>
                <a:ea typeface="ＭＳ Ｐ明朝" panose="02020600040205080304" pitchFamily="18" charset="-128"/>
              </a:defRPr>
            </a:lvl3pPr>
            <a:lvl4pPr marL="1600200" indent="-228600">
              <a:defRPr kumimoji="1">
                <a:solidFill>
                  <a:schemeClr val="tx1"/>
                </a:solidFill>
                <a:latin typeface="Arial Black" panose="020B0A04020102020204" pitchFamily="34" charset="0"/>
                <a:ea typeface="ＭＳ Ｐ明朝" panose="02020600040205080304" pitchFamily="18" charset="-128"/>
              </a:defRPr>
            </a:lvl4pPr>
            <a:lvl5pPr marL="2057400" indent="-228600">
              <a:defRPr kumimoji="1">
                <a:solidFill>
                  <a:schemeClr val="tx1"/>
                </a:solidFill>
                <a:latin typeface="Arial Black" panose="020B0A04020102020204" pitchFamily="34" charset="0"/>
                <a:ea typeface="ＭＳ Ｐ明朝" panose="02020600040205080304" pitchFamily="18"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明朝" panose="02020600040205080304" pitchFamily="18" charset="-128"/>
              </a:defRPr>
            </a:lvl9pPr>
          </a:lstStyle>
          <a:p>
            <a:pPr eaLnBrk="1" hangingPunct="1"/>
            <a:r>
              <a:rPr lang="en-US" altLang="ja-JP" sz="1400">
                <a:ea typeface="ＭＳ Ｐゴシック" panose="020B0600070205080204" pitchFamily="50" charset="-128"/>
              </a:rPr>
              <a:t>PDP11 compatible</a:t>
            </a:r>
          </a:p>
          <a:p>
            <a:pPr eaLnBrk="1" hangingPunct="1"/>
            <a:r>
              <a:rPr lang="en-US" altLang="ja-JP" sz="1400">
                <a:ea typeface="ＭＳ Ｐゴシック" panose="020B0600070205080204" pitchFamily="50" charset="-128"/>
              </a:rPr>
              <a:t>processors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ja-JP" sz="2800"/>
              <a:t>Cray</a:t>
            </a:r>
            <a:r>
              <a:rPr lang="en-US" altLang="ja-JP" sz="2800">
                <a:latin typeface="Arial" panose="020B0604020202020204" pitchFamily="34" charset="0"/>
              </a:rPr>
              <a:t>’</a:t>
            </a:r>
            <a:r>
              <a:rPr lang="en-US" altLang="ja-JP" sz="2800"/>
              <a:t>s T3D: A simple NUMA supercomputer (1993)</a:t>
            </a:r>
          </a:p>
        </p:txBody>
      </p:sp>
      <p:pic>
        <p:nvPicPr>
          <p:cNvPr id="14339" name="Picture 3" descr="t3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813" y="1268413"/>
            <a:ext cx="3681412" cy="494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0" name="Rectangle 4"/>
          <p:cNvSpPr>
            <a:spLocks noChangeArrowheads="1"/>
          </p:cNvSpPr>
          <p:nvPr/>
        </p:nvSpPr>
        <p:spPr bwMode="auto">
          <a:xfrm>
            <a:off x="5435600" y="4581525"/>
            <a:ext cx="3097213" cy="649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342900" indent="-342900">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669925" indent="-325438">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022350" indent="-350838">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339850" indent="-315913">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1681163" indent="-339725">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138363" indent="-339725"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595563" indent="-339725"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052763" indent="-339725"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509963" indent="-339725"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Using</a:t>
            </a:r>
          </a:p>
          <a:p>
            <a:pPr eaLnBrk="1" hangingPunct="1">
              <a:buFont typeface="Wingdings" panose="05000000000000000000" pitchFamily="2" charset="2"/>
              <a:buNone/>
            </a:pPr>
            <a:r>
              <a:rPr lang="en-US" altLang="ja-JP"/>
              <a:t>Alpha 21064</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16.8|10.5"/>
</p:tagLst>
</file>

<file path=ppt/tags/tag10.xml><?xml version="1.0" encoding="utf-8"?>
<p:tagLst xmlns:a="http://schemas.openxmlformats.org/drawingml/2006/main" xmlns:r="http://schemas.openxmlformats.org/officeDocument/2006/relationships" xmlns:p="http://schemas.openxmlformats.org/presentationml/2006/main">
  <p:tag name="TIMING" val="|1.2|1.7|0.8|14.1|7.3"/>
</p:tagLst>
</file>

<file path=ppt/tags/tag11.xml><?xml version="1.0" encoding="utf-8"?>
<p:tagLst xmlns:a="http://schemas.openxmlformats.org/drawingml/2006/main" xmlns:r="http://schemas.openxmlformats.org/officeDocument/2006/relationships" xmlns:p="http://schemas.openxmlformats.org/presentationml/2006/main">
  <p:tag name="TIMING" val="|1|7.5"/>
</p:tagLst>
</file>

<file path=ppt/tags/tag12.xml><?xml version="1.0" encoding="utf-8"?>
<p:tagLst xmlns:a="http://schemas.openxmlformats.org/drawingml/2006/main" xmlns:r="http://schemas.openxmlformats.org/officeDocument/2006/relationships" xmlns:p="http://schemas.openxmlformats.org/presentationml/2006/main">
  <p:tag name="TIMING" val="|16.7|12.7|10.7|12.2|14.7"/>
</p:tagLst>
</file>

<file path=ppt/tags/tag13.xml><?xml version="1.0" encoding="utf-8"?>
<p:tagLst xmlns:a="http://schemas.openxmlformats.org/drawingml/2006/main" xmlns:r="http://schemas.openxmlformats.org/officeDocument/2006/relationships" xmlns:p="http://schemas.openxmlformats.org/presentationml/2006/main">
  <p:tag name="TIMING" val="|1.4|11.5|2.5|10.8"/>
</p:tagLst>
</file>

<file path=ppt/tags/tag14.xml><?xml version="1.0" encoding="utf-8"?>
<p:tagLst xmlns:a="http://schemas.openxmlformats.org/drawingml/2006/main" xmlns:r="http://schemas.openxmlformats.org/officeDocument/2006/relationships" xmlns:p="http://schemas.openxmlformats.org/presentationml/2006/main">
  <p:tag name="TIMING" val="|26.4|1.5"/>
</p:tagLst>
</file>

<file path=ppt/tags/tag15.xml><?xml version="1.0" encoding="utf-8"?>
<p:tagLst xmlns:a="http://schemas.openxmlformats.org/drawingml/2006/main" xmlns:r="http://schemas.openxmlformats.org/officeDocument/2006/relationships" xmlns:p="http://schemas.openxmlformats.org/presentationml/2006/main">
  <p:tag name="TIMING" val="|19.8|7"/>
</p:tagLst>
</file>

<file path=ppt/tags/tag16.xml><?xml version="1.0" encoding="utf-8"?>
<p:tagLst xmlns:a="http://schemas.openxmlformats.org/drawingml/2006/main" xmlns:r="http://schemas.openxmlformats.org/officeDocument/2006/relationships" xmlns:p="http://schemas.openxmlformats.org/presentationml/2006/main">
  <p:tag name="TIMING" val="|14.5|18.5"/>
</p:tagLst>
</file>

<file path=ppt/tags/tag17.xml><?xml version="1.0" encoding="utf-8"?>
<p:tagLst xmlns:a="http://schemas.openxmlformats.org/drawingml/2006/main" xmlns:r="http://schemas.openxmlformats.org/officeDocument/2006/relationships" xmlns:p="http://schemas.openxmlformats.org/presentationml/2006/main">
  <p:tag name="TIMING" val="|17.4|9"/>
</p:tagLst>
</file>

<file path=ppt/tags/tag18.xml><?xml version="1.0" encoding="utf-8"?>
<p:tagLst xmlns:a="http://schemas.openxmlformats.org/drawingml/2006/main" xmlns:r="http://schemas.openxmlformats.org/officeDocument/2006/relationships" xmlns:p="http://schemas.openxmlformats.org/presentationml/2006/main">
  <p:tag name="TIMING" val="|18.7|1.6|1.4|2.6"/>
</p:tagLst>
</file>

<file path=ppt/tags/tag19.xml><?xml version="1.0" encoding="utf-8"?>
<p:tagLst xmlns:a="http://schemas.openxmlformats.org/drawingml/2006/main" xmlns:r="http://schemas.openxmlformats.org/officeDocument/2006/relationships" xmlns:p="http://schemas.openxmlformats.org/presentationml/2006/main">
  <p:tag name="TIMING" val="|8.9|10.4|6.9|0.9"/>
</p:tagLst>
</file>

<file path=ppt/tags/tag2.xml><?xml version="1.0" encoding="utf-8"?>
<p:tagLst xmlns:a="http://schemas.openxmlformats.org/drawingml/2006/main" xmlns:r="http://schemas.openxmlformats.org/officeDocument/2006/relationships" xmlns:p="http://schemas.openxmlformats.org/presentationml/2006/main">
  <p:tag name="TIMING" val="|55.7"/>
</p:tagLst>
</file>

<file path=ppt/tags/tag20.xml><?xml version="1.0" encoding="utf-8"?>
<p:tagLst xmlns:a="http://schemas.openxmlformats.org/drawingml/2006/main" xmlns:r="http://schemas.openxmlformats.org/officeDocument/2006/relationships" xmlns:p="http://schemas.openxmlformats.org/presentationml/2006/main">
  <p:tag name="TIMING" val="|19"/>
</p:tagLst>
</file>

<file path=ppt/tags/tag21.xml><?xml version="1.0" encoding="utf-8"?>
<p:tagLst xmlns:a="http://schemas.openxmlformats.org/drawingml/2006/main" xmlns:r="http://schemas.openxmlformats.org/officeDocument/2006/relationships" xmlns:p="http://schemas.openxmlformats.org/presentationml/2006/main">
  <p:tag name="TIMING" val="|49.7|5.5"/>
</p:tagLst>
</file>

<file path=ppt/tags/tag22.xml><?xml version="1.0" encoding="utf-8"?>
<p:tagLst xmlns:a="http://schemas.openxmlformats.org/drawingml/2006/main" xmlns:r="http://schemas.openxmlformats.org/officeDocument/2006/relationships" xmlns:p="http://schemas.openxmlformats.org/presentationml/2006/main">
  <p:tag name="TIMING" val="|18.8|1|0.7|0.5"/>
</p:tagLst>
</file>

<file path=ppt/tags/tag23.xml><?xml version="1.0" encoding="utf-8"?>
<p:tagLst xmlns:a="http://schemas.openxmlformats.org/drawingml/2006/main" xmlns:r="http://schemas.openxmlformats.org/officeDocument/2006/relationships" xmlns:p="http://schemas.openxmlformats.org/presentationml/2006/main">
  <p:tag name="TIMING" val="|11.8|12.6|8.6|5.2|20.7|1.2|1.1|1|4.1|0.9"/>
</p:tagLst>
</file>

<file path=ppt/tags/tag24.xml><?xml version="1.0" encoding="utf-8"?>
<p:tagLst xmlns:a="http://schemas.openxmlformats.org/drawingml/2006/main" xmlns:r="http://schemas.openxmlformats.org/officeDocument/2006/relationships" xmlns:p="http://schemas.openxmlformats.org/presentationml/2006/main">
  <p:tag name="TIMING" val="|55.3|1.3"/>
</p:tagLst>
</file>

<file path=ppt/tags/tag3.xml><?xml version="1.0" encoding="utf-8"?>
<p:tagLst xmlns:a="http://schemas.openxmlformats.org/drawingml/2006/main" xmlns:r="http://schemas.openxmlformats.org/officeDocument/2006/relationships" xmlns:p="http://schemas.openxmlformats.org/presentationml/2006/main">
  <p:tag name="TIMING" val="|2.1|15.6"/>
</p:tagLst>
</file>

<file path=ppt/tags/tag4.xml><?xml version="1.0" encoding="utf-8"?>
<p:tagLst xmlns:a="http://schemas.openxmlformats.org/drawingml/2006/main" xmlns:r="http://schemas.openxmlformats.org/officeDocument/2006/relationships" xmlns:p="http://schemas.openxmlformats.org/presentationml/2006/main">
  <p:tag name="TIMING" val="|9.4|5.9"/>
</p:tagLst>
</file>

<file path=ppt/tags/tag5.xml><?xml version="1.0" encoding="utf-8"?>
<p:tagLst xmlns:a="http://schemas.openxmlformats.org/drawingml/2006/main" xmlns:r="http://schemas.openxmlformats.org/officeDocument/2006/relationships" xmlns:p="http://schemas.openxmlformats.org/presentationml/2006/main">
  <p:tag name="TIMING" val="|8.6|2.8|14.2|13|7.3|2.3|2.9"/>
</p:tagLst>
</file>

<file path=ppt/tags/tag6.xml><?xml version="1.0" encoding="utf-8"?>
<p:tagLst xmlns:a="http://schemas.openxmlformats.org/drawingml/2006/main" xmlns:r="http://schemas.openxmlformats.org/officeDocument/2006/relationships" xmlns:p="http://schemas.openxmlformats.org/presentationml/2006/main">
  <p:tag name="TIMING" val="|21.3|1.8|24.2|2|17.2|6.6|1.5"/>
</p:tagLst>
</file>

<file path=ppt/tags/tag7.xml><?xml version="1.0" encoding="utf-8"?>
<p:tagLst xmlns:a="http://schemas.openxmlformats.org/drawingml/2006/main" xmlns:r="http://schemas.openxmlformats.org/officeDocument/2006/relationships" xmlns:p="http://schemas.openxmlformats.org/presentationml/2006/main">
  <p:tag name="TIMING" val="|12.8|1.2|0.8|19.5|9.2|9|3.7|35.3"/>
</p:tagLst>
</file>

<file path=ppt/tags/tag8.xml><?xml version="1.0" encoding="utf-8"?>
<p:tagLst xmlns:a="http://schemas.openxmlformats.org/drawingml/2006/main" xmlns:r="http://schemas.openxmlformats.org/officeDocument/2006/relationships" xmlns:p="http://schemas.openxmlformats.org/presentationml/2006/main">
  <p:tag name="TIMING" val="|17.6|1.3|7.1|7.2|1.3|5|29.5|1.8|1.5"/>
</p:tagLst>
</file>

<file path=ppt/tags/tag9.xml><?xml version="1.0" encoding="utf-8"?>
<p:tagLst xmlns:a="http://schemas.openxmlformats.org/drawingml/2006/main" xmlns:r="http://schemas.openxmlformats.org/officeDocument/2006/relationships" xmlns:p="http://schemas.openxmlformats.org/presentationml/2006/main">
  <p:tag name="TIMING" val="|15.1|23.4"/>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2421</TotalTime>
  <Words>6986</Words>
  <Application>Microsoft Office PowerPoint</Application>
  <PresentationFormat>画面に合わせる (4:3)</PresentationFormat>
  <Paragraphs>1104</Paragraphs>
  <Slides>78</Slides>
  <Notes>73</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78</vt:i4>
      </vt:variant>
    </vt:vector>
  </HeadingPairs>
  <TitlesOfParts>
    <vt:vector size="90" baseType="lpstr">
      <vt:lpstr>HGｺﾞｼｯｸE</vt:lpstr>
      <vt:lpstr>メイリオ</vt:lpstr>
      <vt:lpstr>游ゴシック</vt:lpstr>
      <vt:lpstr>游ゴシック Light</vt:lpstr>
      <vt:lpstr>Arial</vt:lpstr>
      <vt:lpstr>Arial Black</vt:lpstr>
      <vt:lpstr>Century</vt:lpstr>
      <vt:lpstr>Century Schoolbook</vt:lpstr>
      <vt:lpstr>Segoe UI</vt:lpstr>
      <vt:lpstr>Times New Roman</vt:lpstr>
      <vt:lpstr>Wingdings</vt:lpstr>
      <vt:lpstr>Office テーマ</vt:lpstr>
      <vt:lpstr>NUMA　machines,  directory cache mechanisms and consistency model </vt:lpstr>
      <vt:lpstr>NUMA(Non-Uniform　Memory　Access　model）</vt:lpstr>
      <vt:lpstr>The model of NUMA</vt:lpstr>
      <vt:lpstr>NUMA with Multicore processors</vt:lpstr>
      <vt:lpstr>Variation of NUMA </vt:lpstr>
      <vt:lpstr>Glossary 1</vt:lpstr>
      <vt:lpstr>Simple NUMA</vt:lpstr>
      <vt:lpstr>CM*　（CMU：the late 1970’s） One of roots of multiprocessors</vt:lpstr>
      <vt:lpstr>Cray’s T3D: A simple NUMA supercomputer (1993)</vt:lpstr>
      <vt:lpstr>The Earth simulator (2002)</vt:lpstr>
      <vt:lpstr>Earth Simulator (2002,NEC)</vt:lpstr>
      <vt:lpstr>PowerPoint プレゼンテーション</vt:lpstr>
      <vt:lpstr>Supercompuer K</vt:lpstr>
      <vt:lpstr>Cell（IBM/SONY/Toshiba）</vt:lpstr>
      <vt:lpstr>PEZY-SC –1/2 [Torii2015]</vt:lpstr>
      <vt:lpstr>CC-NUMA</vt:lpstr>
      <vt:lpstr>Ultramax (Sequent Co.） An early CC-NUMA</vt:lpstr>
      <vt:lpstr>Stanford　DASH A root of recent CC-NUMAs</vt:lpstr>
      <vt:lpstr>SGI　Origin</vt:lpstr>
      <vt:lpstr>SGI’s CC-NUMA Origin3000(2000)</vt:lpstr>
      <vt:lpstr>Stanford　FLASH</vt:lpstr>
      <vt:lpstr>JUMP-1: massively parallel machine CC-NUMA</vt:lpstr>
      <vt:lpstr>A cluster of JUMP-1</vt:lpstr>
      <vt:lpstr>JUMP-1 was developed with 7 universities</vt:lpstr>
      <vt:lpstr>Xeon Phi Microarchitecture</vt:lpstr>
      <vt:lpstr>Multicore Based systems</vt:lpstr>
      <vt:lpstr>Distributed cache management of CC-NUMA</vt:lpstr>
      <vt:lpstr>Directory Structure</vt:lpstr>
      <vt:lpstr>Cache coherent control（Node 3 reads）</vt:lpstr>
      <vt:lpstr>Cache coherent control（Node 3 reads） </vt:lpstr>
      <vt:lpstr>Cache coherent control（Node 1 reads）</vt:lpstr>
      <vt:lpstr>Cache coherent control（Node 3 writes） </vt:lpstr>
      <vt:lpstr>Cache coherent control （Node 2 reads） </vt:lpstr>
      <vt:lpstr>Cache coherent control （Node 2 writes） </vt:lpstr>
      <vt:lpstr>Quiz</vt:lpstr>
      <vt:lpstr>Triangle data transfer</vt:lpstr>
      <vt:lpstr>Synchronization in CC-NUMA</vt:lpstr>
      <vt:lpstr>Traffic congestion caused by Test and Test&amp;Set(x) (Node 3 executes the critical section)</vt:lpstr>
      <vt:lpstr>Traffic congestion caused by Test and Test&amp;Set(x) (Node 3 finishes the critical section)</vt:lpstr>
      <vt:lpstr>Traffic congestion caused by Test and Test&amp;Set(x) (Waiting nodes issue the request)</vt:lpstr>
      <vt:lpstr>Queue-based lock :  Requesting a lock</vt:lpstr>
      <vt:lpstr>Queue-based lock: Releasing the lock</vt:lpstr>
      <vt:lpstr>Directory structure</vt:lpstr>
      <vt:lpstr>Full map directory</vt:lpstr>
      <vt:lpstr>Limited　Pointer</vt:lpstr>
      <vt:lpstr>Limited　Pointer</vt:lpstr>
      <vt:lpstr>Linked　List</vt:lpstr>
      <vt:lpstr>Linked　List</vt:lpstr>
      <vt:lpstr>Glossary 2</vt:lpstr>
      <vt:lpstr>Summary</vt:lpstr>
      <vt:lpstr>Report4</vt:lpstr>
      <vt:lpstr>Revisit to Readers-Writers　Problem</vt:lpstr>
      <vt:lpstr>Readers-Writers　Problem</vt:lpstr>
      <vt:lpstr>But is it true?</vt:lpstr>
      <vt:lpstr>Coherence vs. Consistency</vt:lpstr>
      <vt:lpstr>Sequential　Consistency</vt:lpstr>
      <vt:lpstr>Sequential　Consistency is not kept because of the delay.</vt:lpstr>
      <vt:lpstr>Sequential　Consistency</vt:lpstr>
      <vt:lpstr>Total　Store　Ordering</vt:lpstr>
      <vt:lpstr>Total Store Ordering</vt:lpstr>
      <vt:lpstr>Total　Store　Ordering</vt:lpstr>
      <vt:lpstr>Partial　Store　Ordering</vt:lpstr>
      <vt:lpstr>Partial　Store　Ordering</vt:lpstr>
      <vt:lpstr>Partial Store Ordering</vt:lpstr>
      <vt:lpstr>Quiz</vt:lpstr>
      <vt:lpstr>Weak　Ordering</vt:lpstr>
      <vt:lpstr>Weak　Ordering</vt:lpstr>
      <vt:lpstr>Memory　Consistency maintenance on CC-NUMA</vt:lpstr>
      <vt:lpstr>Required Acknowledge messages </vt:lpstr>
      <vt:lpstr>Implementation of Weak　Consistency</vt:lpstr>
      <vt:lpstr>For further performance improvement</vt:lpstr>
      <vt:lpstr>Release Consistency</vt:lpstr>
      <vt:lpstr>Release　Consistency</vt:lpstr>
      <vt:lpstr>Release　Consistency</vt:lpstr>
      <vt:lpstr>Overlap of critical section with Release Consistency</vt:lpstr>
      <vt:lpstr>Weak/Release consistency model vs. PSO/TSO + extension of speculative execution</vt:lpstr>
      <vt:lpstr>Glossary 1</vt:lpstr>
      <vt:lpstr> Report 5 </vt:lpstr>
    </vt:vector>
  </TitlesOfParts>
  <Company>慶應義塾大学理工学部</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NUMAの構成</dc:title>
  <dc:creator>情報工学科</dc:creator>
  <cp:lastModifiedBy>天野 英晴</cp:lastModifiedBy>
  <cp:revision>84</cp:revision>
  <dcterms:created xsi:type="dcterms:W3CDTF">1998-11-10T14:23:07Z</dcterms:created>
  <dcterms:modified xsi:type="dcterms:W3CDTF">2023-05-11T01:49:11Z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2</vt:i4>
  </property>
  <property fmtid="{D5CDD505-2E9C-101B-9397-08002B2CF9AE}" pid="6" name="ScreenUsage">
    <vt:i4>2</vt:i4>
  </property>
  <property fmtid="{D5CDD505-2E9C-101B-9397-08002B2CF9AE}" pid="7" name="MailAddress">
    <vt:lpwstr>hunga@aa.cs.keio.ac.jp</vt:lpwstr>
  </property>
  <property fmtid="{D5CDD505-2E9C-101B-9397-08002B2CF9AE}" pid="8" name="HomePage">
    <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1</vt:i4>
  </property>
  <property fmtid="{D5CDD505-2E9C-101B-9397-08002B2CF9AE}" pid="19" name="ShowNotes">
    <vt:bool>false</vt:bool>
  </property>
  <property fmtid="{D5CDD505-2E9C-101B-9397-08002B2CF9AE}" pid="20" name="NavBtnPos">
    <vt:i4>1</vt:i4>
  </property>
  <property fmtid="{D5CDD505-2E9C-101B-9397-08002B2CF9AE}" pid="21" name="OutputDir">
    <vt:lpwstr>\\SIRIUS\hunga\</vt:lpwstr>
  </property>
</Properties>
</file>