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2"/>
  </p:notesMasterIdLst>
  <p:handoutMasterIdLst>
    <p:handoutMasterId r:id="rId23"/>
  </p:handoutMasterIdLst>
  <p:sldIdLst>
    <p:sldId id="256" r:id="rId2"/>
    <p:sldId id="358" r:id="rId3"/>
    <p:sldId id="288" r:id="rId4"/>
    <p:sldId id="359" r:id="rId5"/>
    <p:sldId id="360" r:id="rId6"/>
    <p:sldId id="361" r:id="rId7"/>
    <p:sldId id="362" r:id="rId8"/>
    <p:sldId id="363" r:id="rId9"/>
    <p:sldId id="364" r:id="rId10"/>
    <p:sldId id="365" r:id="rId11"/>
    <p:sldId id="366" r:id="rId12"/>
    <p:sldId id="367" r:id="rId13"/>
    <p:sldId id="368" r:id="rId14"/>
    <p:sldId id="369" r:id="rId15"/>
    <p:sldId id="755" r:id="rId16"/>
    <p:sldId id="338" r:id="rId17"/>
    <p:sldId id="370" r:id="rId18"/>
    <p:sldId id="324" r:id="rId19"/>
    <p:sldId id="357" r:id="rId20"/>
    <p:sldId id="757" r:id="rId2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7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9900"/>
    <a:srgbClr val="0000FF"/>
    <a:srgbClr val="FF0000"/>
    <a:srgbClr val="FF505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06" autoAdjust="0"/>
  </p:normalViewPr>
  <p:slideViewPr>
    <p:cSldViewPr>
      <p:cViewPr varScale="1">
        <p:scale>
          <a:sx n="55" d="100"/>
          <a:sy n="55" d="100"/>
        </p:scale>
        <p:origin x="1600" y="44"/>
      </p:cViewPr>
      <p:guideLst>
        <p:guide orient="horz" pos="2160"/>
        <p:guide pos="2784"/>
      </p:guideLst>
    </p:cSldViewPr>
  </p:slideViewPr>
  <p:notesTextViewPr>
    <p:cViewPr>
      <p:scale>
        <a:sx n="100" d="100"/>
        <a:sy n="100" d="100"/>
      </p:scale>
      <p:origin x="0" y="0"/>
    </p:cViewPr>
  </p:notesTextViewPr>
  <p:sorterViewPr>
    <p:cViewPr>
      <p:scale>
        <a:sx n="66" d="100"/>
        <a:sy n="66" d="100"/>
      </p:scale>
      <p:origin x="0" y="4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200">
                <a:latin typeface="Times New Roman" panose="02020603050405020304" pitchFamily="18" charset="0"/>
              </a:defRPr>
            </a:lvl1pPr>
          </a:lstStyle>
          <a:p>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50000"/>
              </a:spcBef>
              <a:defRPr sz="1200">
                <a:latin typeface="Times New Roman" panose="02020603050405020304" pitchFamily="18" charset="0"/>
              </a:defRPr>
            </a:lvl1pPr>
          </a:lstStyle>
          <a:p>
            <a:fld id="{E6037B41-0159-4765-846C-BB473CC8FB07}" type="slidenum">
              <a:rPr lang="en-US" altLang="ja-JP"/>
              <a:pPr/>
              <a:t>‹#›</a:t>
            </a:fld>
            <a:endParaRPr lang="en-US" altLang="ja-JP"/>
          </a:p>
        </p:txBody>
      </p:sp>
    </p:spTree>
    <p:extLst>
      <p:ext uri="{BB962C8B-B14F-4D97-AF65-F5344CB8AC3E}">
        <p14:creationId xmlns:p14="http://schemas.microsoft.com/office/powerpoint/2010/main" val="3099389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200">
                <a:latin typeface="Times New Roman" panose="02020603050405020304" pitchFamily="18" charset="0"/>
              </a:defRPr>
            </a:lvl1pPr>
          </a:lstStyle>
          <a:p>
            <a:endParaRPr lang="en-US" altLang="ja-JP"/>
          </a:p>
        </p:txBody>
      </p:sp>
      <p:sp>
        <p:nvSpPr>
          <p:cNvPr id="4100"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50000"/>
              </a:spcBef>
              <a:defRPr sz="1200">
                <a:latin typeface="Times New Roman" panose="02020603050405020304" pitchFamily="18" charset="0"/>
              </a:defRPr>
            </a:lvl1pPr>
          </a:lstStyle>
          <a:p>
            <a:fld id="{4B80E803-227D-45C6-8ECA-2770CDA4A661}" type="slidenum">
              <a:rPr lang="en-US" altLang="ja-JP"/>
              <a:pPr/>
              <a:t>‹#›</a:t>
            </a:fld>
            <a:endParaRPr lang="en-US" altLang="ja-JP"/>
          </a:p>
        </p:txBody>
      </p:sp>
    </p:spTree>
    <p:extLst>
      <p:ext uri="{BB962C8B-B14F-4D97-AF65-F5344CB8AC3E}">
        <p14:creationId xmlns:p14="http://schemas.microsoft.com/office/powerpoint/2010/main" val="36049914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class, we are going to have three types parallel programming. The first is OpenMP which is used for UMA or NUMA with relatively small number of nodes.</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a:t>
            </a:fld>
            <a:endParaRPr lang="en-US" altLang="ja-JP"/>
          </a:p>
        </p:txBody>
      </p:sp>
    </p:spTree>
    <p:extLst>
      <p:ext uri="{BB962C8B-B14F-4D97-AF65-F5344CB8AC3E}">
        <p14:creationId xmlns:p14="http://schemas.microsoft.com/office/powerpoint/2010/main" val="3297115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reduction calculation is sometimes used in numerical computing. It applies an operation to all elements of an array so that the size of the array is reduced. This operation can be executed in parallel, but describing it is somehow bothering. This sub-directive solves it.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11</a:t>
            </a:fld>
            <a:endParaRPr lang="en-US" altLang="ja-JP"/>
          </a:p>
        </p:txBody>
      </p:sp>
    </p:spTree>
    <p:extLst>
      <p:ext uri="{BB962C8B-B14F-4D97-AF65-F5344CB8AC3E}">
        <p14:creationId xmlns:p14="http://schemas.microsoft.com/office/powerpoint/2010/main" val="4007905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They are functions used for checking the number of threads or getting identifier of the thread. The thread identifier is sometimes used when it works different tasks depending the thread identifier.</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12</a:t>
            </a:fld>
            <a:endParaRPr lang="en-US" altLang="ja-JP"/>
          </a:p>
        </p:txBody>
      </p:sp>
    </p:spTree>
    <p:extLst>
      <p:ext uri="{BB962C8B-B14F-4D97-AF65-F5344CB8AC3E}">
        <p14:creationId xmlns:p14="http://schemas.microsoft.com/office/powerpoint/2010/main" val="719517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evaluate the execution time, they are used.</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13</a:t>
            </a:fld>
            <a:endParaRPr lang="en-US" altLang="ja-JP"/>
          </a:p>
        </p:txBody>
      </p:sp>
    </p:spTree>
    <p:extLst>
      <p:ext uri="{BB962C8B-B14F-4D97-AF65-F5344CB8AC3E}">
        <p14:creationId xmlns:p14="http://schemas.microsoft.com/office/powerpoint/2010/main" val="298922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other directives, but I have no experience to use them.</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14</a:t>
            </a:fld>
            <a:endParaRPr lang="en-US" altLang="ja-JP"/>
          </a:p>
        </p:txBody>
      </p:sp>
    </p:spTree>
    <p:extLst>
      <p:ext uri="{BB962C8B-B14F-4D97-AF65-F5344CB8AC3E}">
        <p14:creationId xmlns:p14="http://schemas.microsoft.com/office/powerpoint/2010/main" val="4181367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let’s use OpenMP. First, you should login ITC Linux machines and get the tar file.</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15</a:t>
            </a:fld>
            <a:endParaRPr lang="en-US" altLang="ja-JP"/>
          </a:p>
        </p:txBody>
      </p:sp>
    </p:spTree>
    <p:extLst>
      <p:ext uri="{BB962C8B-B14F-4D97-AF65-F5344CB8AC3E}">
        <p14:creationId xmlns:p14="http://schemas.microsoft.com/office/powerpoint/2010/main" val="970168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So, lets, compile and try to execute the OpenMP. First, we will execute the simplest example HelloWorld. </a:t>
            </a:r>
            <a:r>
              <a:rPr kumimoji="1" lang="en-US" altLang="ja-JP" dirty="0" err="1"/>
              <a:t>gcc</a:t>
            </a:r>
            <a:r>
              <a:rPr kumimoji="1" lang="en-US" altLang="ja-JP" dirty="0"/>
              <a:t> can be used to compile it. The number of the maximum threads is controlled by the environmental variable OMP_NUM_THREADS. You can specify more number than physically existing cores, but of course, the performance is never improved.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16</a:t>
            </a:fld>
            <a:endParaRPr lang="en-US" altLang="ja-JP"/>
          </a:p>
        </p:txBody>
      </p:sp>
    </p:spTree>
    <p:extLst>
      <p:ext uri="{BB962C8B-B14F-4D97-AF65-F5344CB8AC3E}">
        <p14:creationId xmlns:p14="http://schemas.microsoft.com/office/powerpoint/2010/main" val="1939709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second example is reduct4k.c, a relatively practical one.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17</a:t>
            </a:fld>
            <a:endParaRPr lang="en-US" altLang="ja-JP"/>
          </a:p>
        </p:txBody>
      </p:sp>
    </p:spTree>
    <p:extLst>
      <p:ext uri="{BB962C8B-B14F-4D97-AF65-F5344CB8AC3E}">
        <p14:creationId xmlns:p14="http://schemas.microsoft.com/office/powerpoint/2010/main" val="790277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Today’s exercise is </a:t>
            </a:r>
            <a:r>
              <a:rPr kumimoji="1" lang="en-US" altLang="ja-JP" dirty="0" err="1"/>
              <a:t>fft.c</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18</a:t>
            </a:fld>
            <a:endParaRPr lang="en-US" altLang="ja-JP"/>
          </a:p>
        </p:txBody>
      </p:sp>
    </p:spTree>
    <p:extLst>
      <p:ext uri="{BB962C8B-B14F-4D97-AF65-F5344CB8AC3E}">
        <p14:creationId xmlns:p14="http://schemas.microsoft.com/office/powerpoint/2010/main" val="37511366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Please hand-off your report to keio.jp. Thank you.</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19</a:t>
            </a:fld>
            <a:endParaRPr lang="en-US" altLang="ja-JP"/>
          </a:p>
        </p:txBody>
      </p:sp>
    </p:spTree>
    <p:extLst>
      <p:ext uri="{BB962C8B-B14F-4D97-AF65-F5344CB8AC3E}">
        <p14:creationId xmlns:p14="http://schemas.microsoft.com/office/powerpoint/2010/main" val="461828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 me review the fork-join parallel programming </a:t>
            </a:r>
            <a:r>
              <a:rPr kumimoji="1" lang="en-US" altLang="ja-JP" dirty="0" err="1"/>
              <a:t>paradime</a:t>
            </a:r>
            <a:r>
              <a:rPr kumimoji="1" lang="en-US" altLang="ja-JP" dirty="0"/>
              <a:t>. Usually, a single process starts, and when it executes fork operation to generate multiple processes. Some child-process can execute fork again. After executing in parallel, all processes execute join operation. At that time, processes except for only a process which executes the fork operation are terminated. When all processes are terminated with the join operation, the total program is finished. This join operation is a kind of synchronization. For example, OpenMP which I will explain here uses this method.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a:t>
            </a:fld>
            <a:endParaRPr kumimoji="1" lang="ja-JP" altLang="en-US"/>
          </a:p>
        </p:txBody>
      </p:sp>
    </p:spTree>
    <p:extLst>
      <p:ext uri="{BB962C8B-B14F-4D97-AF65-F5344CB8AC3E}">
        <p14:creationId xmlns:p14="http://schemas.microsoft.com/office/powerpoint/2010/main" val="28626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OpenMP is not a language, but standard directives, library and environmental variables for parallelize a program. Shared memory is assumed and it is suitable for small systems.</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4</a:t>
            </a:fld>
            <a:endParaRPr lang="en-US" altLang="ja-JP"/>
          </a:p>
        </p:txBody>
      </p:sp>
    </p:spTree>
    <p:extLst>
      <p:ext uri="{BB962C8B-B14F-4D97-AF65-F5344CB8AC3E}">
        <p14:creationId xmlns:p14="http://schemas.microsoft.com/office/powerpoint/2010/main" val="1718041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execution mode of OpenMP, when the directive </a:t>
            </a:r>
            <a:r>
              <a:rPr kumimoji="1" lang="en-US" altLang="ja-JP" dirty="0" err="1"/>
              <a:t>omp</a:t>
            </a:r>
            <a:r>
              <a:rPr kumimoji="1" lang="en-US" altLang="ja-JP" dirty="0"/>
              <a:t> parallel is used, the block B in the program structure is forked and the threads are executed in parallel. After finished all threads, the join operation is executed. </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5</a:t>
            </a:fld>
            <a:endParaRPr lang="en-US" altLang="ja-JP"/>
          </a:p>
        </p:txBody>
      </p:sp>
    </p:spTree>
    <p:extLst>
      <p:ext uri="{BB962C8B-B14F-4D97-AF65-F5344CB8AC3E}">
        <p14:creationId xmlns:p14="http://schemas.microsoft.com/office/powerpoint/2010/main" val="2885137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OpenMP, the programmer must describe the structure which is executed in parallel. They are specified with for, sections and single. The generation and execution can be specified in one pragma. parallel for and parallel sections are examples.</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6</a:t>
            </a:fld>
            <a:endParaRPr lang="en-US" altLang="ja-JP"/>
          </a:p>
        </p:txBody>
      </p:sp>
    </p:spTree>
    <p:extLst>
      <p:ext uri="{BB962C8B-B14F-4D97-AF65-F5344CB8AC3E}">
        <p14:creationId xmlns:p14="http://schemas.microsoft.com/office/powerpoint/2010/main" val="2123040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example shows for structure. The upper shows the standard format, while the lower uses combined format </a:t>
            </a:r>
            <a:r>
              <a:rPr kumimoji="1" lang="en-US" altLang="ja-JP" dirty="0" err="1"/>
              <a:t>omp</a:t>
            </a:r>
            <a:r>
              <a:rPr kumimoji="1" lang="en-US" altLang="ja-JP" dirty="0"/>
              <a:t> parallel for. First, the array elements are distributed into threads, and add operation is executed in parallel. The number of array elements executed in a thread is automatically fixed according to the number of thread which is specified by the environmental variable.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7</a:t>
            </a:fld>
            <a:endParaRPr lang="en-US" altLang="ja-JP"/>
          </a:p>
        </p:txBody>
      </p:sp>
    </p:spTree>
    <p:extLst>
      <p:ext uri="{BB962C8B-B14F-4D97-AF65-F5344CB8AC3E}">
        <p14:creationId xmlns:p14="http://schemas.microsoft.com/office/powerpoint/2010/main" val="3428220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Forked threads can execute completely different program block. In this example, three subroutines are executed in parallel.</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8</a:t>
            </a:fld>
            <a:endParaRPr lang="en-US" altLang="ja-JP"/>
          </a:p>
        </p:txBody>
      </p:sp>
    </p:spTree>
    <p:extLst>
      <p:ext uri="{BB962C8B-B14F-4D97-AF65-F5344CB8AC3E}">
        <p14:creationId xmlns:p14="http://schemas.microsoft.com/office/powerpoint/2010/main" val="3658264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directive sometimes accompanies the sub-directive. This example shows a private sub-directive called </a:t>
            </a:r>
            <a:r>
              <a:rPr kumimoji="1" lang="en-US" altLang="ja-JP" dirty="0" err="1"/>
              <a:t>firstprivate</a:t>
            </a:r>
            <a:r>
              <a:rPr kumimoji="1" lang="en-US" altLang="ja-JP" dirty="0"/>
              <a:t>. It copies the value in the variable, in this case ‘c’, and copied it to all threads.  So, performance will be improved.</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9</a:t>
            </a:fld>
            <a:endParaRPr lang="en-US" altLang="ja-JP"/>
          </a:p>
        </p:txBody>
      </p:sp>
    </p:spTree>
    <p:extLst>
      <p:ext uri="{BB962C8B-B14F-4D97-AF65-F5344CB8AC3E}">
        <p14:creationId xmlns:p14="http://schemas.microsoft.com/office/powerpoint/2010/main" val="572321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private sub-directive is sometimes mandatory. In this case, if j is shared, it is updated by multiple threads and will cause the error. By coping the variable to each thread, this situation can be avoided.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10</a:t>
            </a:fld>
            <a:endParaRPr lang="en-US" altLang="ja-JP"/>
          </a:p>
        </p:txBody>
      </p:sp>
    </p:spTree>
    <p:extLst>
      <p:ext uri="{BB962C8B-B14F-4D97-AF65-F5344CB8AC3E}">
        <p14:creationId xmlns:p14="http://schemas.microsoft.com/office/powerpoint/2010/main" val="2610386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70659"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70660" name="Rectangle 4"/>
          <p:cNvSpPr>
            <a:spLocks noGrp="1" noChangeArrowheads="1"/>
          </p:cNvSpPr>
          <p:nvPr>
            <p:ph type="dt" sz="half" idx="2"/>
          </p:nvPr>
        </p:nvSpPr>
        <p:spPr/>
        <p:txBody>
          <a:bodyPr/>
          <a:lstStyle>
            <a:lvl1pPr>
              <a:defRPr/>
            </a:lvl1pPr>
          </a:lstStyle>
          <a:p>
            <a:endParaRPr lang="en-US" altLang="ja-JP"/>
          </a:p>
        </p:txBody>
      </p:sp>
      <p:sp>
        <p:nvSpPr>
          <p:cNvPr id="7066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ja-JP"/>
          </a:p>
        </p:txBody>
      </p:sp>
      <p:sp>
        <p:nvSpPr>
          <p:cNvPr id="70662" name="Rectangle 6"/>
          <p:cNvSpPr>
            <a:spLocks noGrp="1" noChangeArrowheads="1"/>
          </p:cNvSpPr>
          <p:nvPr>
            <p:ph type="sldNum" sz="quarter" idx="4"/>
          </p:nvPr>
        </p:nvSpPr>
        <p:spPr/>
        <p:txBody>
          <a:bodyPr/>
          <a:lstStyle>
            <a:lvl1pPr>
              <a:defRPr/>
            </a:lvl1pPr>
          </a:lstStyle>
          <a:p>
            <a:fld id="{068513B2-683D-42B6-AB4D-21B2ECEA844D}" type="slidenum">
              <a:rPr lang="en-US" altLang="ja-JP"/>
              <a:pPr/>
              <a:t>‹#›</a:t>
            </a:fld>
            <a:endParaRPr lang="en-US" altLang="ja-JP"/>
          </a:p>
        </p:txBody>
      </p:sp>
      <p:sp>
        <p:nvSpPr>
          <p:cNvPr id="70663"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7066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D9E7167-769C-4AC2-9A75-9990CC297B7B}" type="slidenum">
              <a:rPr lang="en-US" altLang="ja-JP"/>
              <a:pPr/>
              <a:t>‹#›</a:t>
            </a:fld>
            <a:endParaRPr lang="en-US" altLang="ja-JP"/>
          </a:p>
        </p:txBody>
      </p:sp>
    </p:spTree>
    <p:extLst>
      <p:ext uri="{BB962C8B-B14F-4D97-AF65-F5344CB8AC3E}">
        <p14:creationId xmlns:p14="http://schemas.microsoft.com/office/powerpoint/2010/main" val="353382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D79748-6805-4133-9EBF-2416F8A7CC81}" type="slidenum">
              <a:rPr lang="en-US" altLang="ja-JP"/>
              <a:pPr/>
              <a:t>‹#›</a:t>
            </a:fld>
            <a:endParaRPr lang="en-US" altLang="ja-JP"/>
          </a:p>
        </p:txBody>
      </p:sp>
    </p:spTree>
    <p:extLst>
      <p:ext uri="{BB962C8B-B14F-4D97-AF65-F5344CB8AC3E}">
        <p14:creationId xmlns:p14="http://schemas.microsoft.com/office/powerpoint/2010/main" val="2963442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43638"/>
            <a:ext cx="2133600" cy="457200"/>
          </a:xfrm>
        </p:spPr>
        <p:txBody>
          <a:bodyPr/>
          <a:lstStyle>
            <a:lvl1pPr>
              <a:defRPr/>
            </a:lvl1pPr>
          </a:lstStyle>
          <a:p>
            <a:endParaRPr lang="en-US" altLang="ja-JP"/>
          </a:p>
        </p:txBody>
      </p:sp>
      <p:sp>
        <p:nvSpPr>
          <p:cNvPr id="6" name="フッター プレースホルダー 5"/>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a:xfrm>
            <a:off x="6553200" y="6243638"/>
            <a:ext cx="2133600" cy="457200"/>
          </a:xfrm>
        </p:spPr>
        <p:txBody>
          <a:bodyPr/>
          <a:lstStyle>
            <a:lvl1pPr>
              <a:defRPr/>
            </a:lvl1pPr>
          </a:lstStyle>
          <a:p>
            <a:fld id="{54CD9C7B-F57B-4121-AD4C-D2497D90F124}" type="slidenum">
              <a:rPr lang="en-US" altLang="ja-JP"/>
              <a:pPr/>
              <a:t>‹#›</a:t>
            </a:fld>
            <a:endParaRPr lang="en-US" altLang="ja-JP"/>
          </a:p>
        </p:txBody>
      </p:sp>
    </p:spTree>
    <p:extLst>
      <p:ext uri="{BB962C8B-B14F-4D97-AF65-F5344CB8AC3E}">
        <p14:creationId xmlns:p14="http://schemas.microsoft.com/office/powerpoint/2010/main" val="348289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006D32D-D4E1-4FCE-B5C8-DBF452C6BEE7}" type="slidenum">
              <a:rPr lang="en-US" altLang="ja-JP"/>
              <a:pPr/>
              <a:t>‹#›</a:t>
            </a:fld>
            <a:endParaRPr lang="en-US" altLang="ja-JP"/>
          </a:p>
        </p:txBody>
      </p:sp>
    </p:spTree>
    <p:extLst>
      <p:ext uri="{BB962C8B-B14F-4D97-AF65-F5344CB8AC3E}">
        <p14:creationId xmlns:p14="http://schemas.microsoft.com/office/powerpoint/2010/main" val="350751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910E338-D4AE-44E0-913F-1DDF114074BE}" type="slidenum">
              <a:rPr lang="en-US" altLang="ja-JP"/>
              <a:pPr/>
              <a:t>‹#›</a:t>
            </a:fld>
            <a:endParaRPr lang="en-US" altLang="ja-JP"/>
          </a:p>
        </p:txBody>
      </p:sp>
    </p:spTree>
    <p:extLst>
      <p:ext uri="{BB962C8B-B14F-4D97-AF65-F5344CB8AC3E}">
        <p14:creationId xmlns:p14="http://schemas.microsoft.com/office/powerpoint/2010/main" val="181645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1134350-89D2-4A35-A681-FF0E0492EEB2}" type="slidenum">
              <a:rPr lang="en-US" altLang="ja-JP"/>
              <a:pPr/>
              <a:t>‹#›</a:t>
            </a:fld>
            <a:endParaRPr lang="en-US" altLang="ja-JP"/>
          </a:p>
        </p:txBody>
      </p:sp>
    </p:spTree>
    <p:extLst>
      <p:ext uri="{BB962C8B-B14F-4D97-AF65-F5344CB8AC3E}">
        <p14:creationId xmlns:p14="http://schemas.microsoft.com/office/powerpoint/2010/main" val="2153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78A3FB3C-DBCC-4F5E-95AB-B419323E1847}" type="slidenum">
              <a:rPr lang="en-US" altLang="ja-JP"/>
              <a:pPr/>
              <a:t>‹#›</a:t>
            </a:fld>
            <a:endParaRPr lang="en-US" altLang="ja-JP"/>
          </a:p>
        </p:txBody>
      </p:sp>
    </p:spTree>
    <p:extLst>
      <p:ext uri="{BB962C8B-B14F-4D97-AF65-F5344CB8AC3E}">
        <p14:creationId xmlns:p14="http://schemas.microsoft.com/office/powerpoint/2010/main" val="3121122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25F3950C-CDAF-469C-B0D7-B52B99030C16}" type="slidenum">
              <a:rPr lang="en-US" altLang="ja-JP"/>
              <a:pPr/>
              <a:t>‹#›</a:t>
            </a:fld>
            <a:endParaRPr lang="en-US" altLang="ja-JP"/>
          </a:p>
        </p:txBody>
      </p:sp>
    </p:spTree>
    <p:extLst>
      <p:ext uri="{BB962C8B-B14F-4D97-AF65-F5344CB8AC3E}">
        <p14:creationId xmlns:p14="http://schemas.microsoft.com/office/powerpoint/2010/main" val="27899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5C980F51-1217-4397-9ABE-F41847A36F95}" type="slidenum">
              <a:rPr lang="en-US" altLang="ja-JP"/>
              <a:pPr/>
              <a:t>‹#›</a:t>
            </a:fld>
            <a:endParaRPr lang="en-US" altLang="ja-JP"/>
          </a:p>
        </p:txBody>
      </p:sp>
    </p:spTree>
    <p:extLst>
      <p:ext uri="{BB962C8B-B14F-4D97-AF65-F5344CB8AC3E}">
        <p14:creationId xmlns:p14="http://schemas.microsoft.com/office/powerpoint/2010/main" val="184883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EA8BB13A-945B-4D0C-95D4-D990CFE86E37}" type="slidenum">
              <a:rPr lang="en-US" altLang="ja-JP"/>
              <a:pPr/>
              <a:t>‹#›</a:t>
            </a:fld>
            <a:endParaRPr lang="en-US" altLang="ja-JP"/>
          </a:p>
        </p:txBody>
      </p:sp>
    </p:spTree>
    <p:extLst>
      <p:ext uri="{BB962C8B-B14F-4D97-AF65-F5344CB8AC3E}">
        <p14:creationId xmlns:p14="http://schemas.microsoft.com/office/powerpoint/2010/main" val="322835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1DA02011-E400-4CEA-B49A-B856A99DC07F}" type="slidenum">
              <a:rPr lang="en-US" altLang="ja-JP"/>
              <a:pPr/>
              <a:t>‹#›</a:t>
            </a:fld>
            <a:endParaRPr lang="en-US" altLang="ja-JP"/>
          </a:p>
        </p:txBody>
      </p:sp>
    </p:spTree>
    <p:extLst>
      <p:ext uri="{BB962C8B-B14F-4D97-AF65-F5344CB8AC3E}">
        <p14:creationId xmlns:p14="http://schemas.microsoft.com/office/powerpoint/2010/main" val="2297200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6963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963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latin typeface="+mj-lt"/>
              </a:defRPr>
            </a:lvl1pPr>
          </a:lstStyle>
          <a:p>
            <a:endParaRPr lang="en-US" altLang="ja-JP"/>
          </a:p>
        </p:txBody>
      </p:sp>
      <p:sp>
        <p:nvSpPr>
          <p:cNvPr id="6963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a:latin typeface="+mj-lt"/>
              </a:defRPr>
            </a:lvl1pPr>
          </a:lstStyle>
          <a:p>
            <a:endParaRPr lang="en-US" altLang="ja-JP"/>
          </a:p>
        </p:txBody>
      </p:sp>
      <p:sp>
        <p:nvSpPr>
          <p:cNvPr id="6963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atin typeface="+mj-lt"/>
              </a:defRPr>
            </a:lvl1pPr>
          </a:lstStyle>
          <a:p>
            <a:fld id="{42CB9A5B-9D45-49DE-9C8A-56C9C5FFDC40}" type="slidenum">
              <a:rPr lang="en-US" altLang="ja-JP"/>
              <a:pPr/>
              <a:t>‹#›</a:t>
            </a:fld>
            <a:endParaRPr lang="en-US" altLang="ja-JP"/>
          </a:p>
        </p:txBody>
      </p:sp>
      <p:sp>
        <p:nvSpPr>
          <p:cNvPr id="69639"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964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spcBef>
          <a:spcPct val="0"/>
        </a:spcBef>
        <a:spcAft>
          <a:spcPct val="0"/>
        </a:spcAft>
        <a:defRPr kumimoji="1" sz="4200" kern="1200">
          <a:solidFill>
            <a:schemeClr val="tx2"/>
          </a:solidFill>
          <a:latin typeface="+mj-lt"/>
          <a:ea typeface="+mj-ea"/>
          <a:cs typeface="+mj-cs"/>
        </a:defRPr>
      </a:lvl1pPr>
      <a:lvl2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ogin_name@XXXX.educ.cc.keio.ac.j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keio.box.com/s/uwlczjfq4sp73xsni2c1y4vbwrk3ityp" TargetMode="External"/><Relationship Id="rId4" Type="http://schemas.openxmlformats.org/officeDocument/2006/relationships/hyperlink" Target="http://www.am.ics.keio.ac.jp/arc/open20.tar"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itc.keio.ac.jp/ja/com_remote_st.html" TargetMode="External"/><Relationship Id="rId7" Type="http://schemas.openxmlformats.org/officeDocument/2006/relationships/hyperlink" Target="https://www.st.itc.keio.ac.jp/ja/com_remote_winscp_st.html" TargetMode="External"/><Relationship Id="rId2" Type="http://schemas.openxmlformats.org/officeDocument/2006/relationships/hyperlink" Target="https://id-info.itc.keio.ac.jp/" TargetMode="External"/><Relationship Id="rId1" Type="http://schemas.openxmlformats.org/officeDocument/2006/relationships/slideLayout" Target="../slideLayouts/slideLayout2.xml"/><Relationship Id="rId6" Type="http://schemas.openxmlformats.org/officeDocument/2006/relationships/hyperlink" Target="https://uguisu.skr.jp/Windows/emacs.html" TargetMode="External"/><Relationship Id="rId5" Type="http://schemas.openxmlformats.org/officeDocument/2006/relationships/hyperlink" Target="https://uguisu.skr.jp/Windows/vi.html" TargetMode="External"/><Relationship Id="rId4" Type="http://schemas.openxmlformats.org/officeDocument/2006/relationships/hyperlink" Target="http://www.am.ics.keio.ac.jp/arc/open20.ta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US" altLang="ja-JP" dirty="0"/>
              <a:t>Parallel</a:t>
            </a:r>
            <a:r>
              <a:rPr lang="ja-JP" altLang="en-US" dirty="0"/>
              <a:t> </a:t>
            </a:r>
            <a:r>
              <a:rPr lang="en-US" altLang="ja-JP" dirty="0"/>
              <a:t>Programming</a:t>
            </a:r>
            <a:r>
              <a:rPr lang="ja-JP" altLang="en-US" dirty="0"/>
              <a:t> </a:t>
            </a:r>
            <a:r>
              <a:rPr lang="en-US" altLang="ja-JP" dirty="0"/>
              <a:t>for</a:t>
            </a:r>
            <a:r>
              <a:rPr lang="ja-JP" altLang="en-US" dirty="0"/>
              <a:t> </a:t>
            </a:r>
            <a:r>
              <a:rPr lang="en-US" altLang="ja-JP" dirty="0"/>
              <a:t>shared</a:t>
            </a:r>
            <a:r>
              <a:rPr lang="ja-JP" altLang="en-US" dirty="0"/>
              <a:t> </a:t>
            </a:r>
            <a:r>
              <a:rPr lang="en-US" altLang="ja-JP" dirty="0"/>
              <a:t>memory</a:t>
            </a:r>
            <a:r>
              <a:rPr lang="ja-JP" altLang="en-US" dirty="0"/>
              <a:t> </a:t>
            </a:r>
            <a:r>
              <a:rPr lang="en-US" altLang="ja-JP" dirty="0"/>
              <a:t>machine</a:t>
            </a:r>
            <a:r>
              <a:rPr lang="ja-JP" altLang="en-US" dirty="0"/>
              <a:t> </a:t>
            </a:r>
            <a:endParaRPr lang="en-US" altLang="ja-JP" dirty="0"/>
          </a:p>
        </p:txBody>
      </p:sp>
      <p:sp>
        <p:nvSpPr>
          <p:cNvPr id="8195" name="Rectangle 3"/>
          <p:cNvSpPr>
            <a:spLocks noGrp="1" noChangeArrowheads="1"/>
          </p:cNvSpPr>
          <p:nvPr>
            <p:ph type="subTitle" idx="1"/>
          </p:nvPr>
        </p:nvSpPr>
        <p:spPr/>
        <p:txBody>
          <a:bodyPr/>
          <a:lstStyle/>
          <a:p>
            <a:r>
              <a:rPr lang="en-US" altLang="ja-JP"/>
              <a:t>AMANO, Hideharu</a:t>
            </a:r>
          </a:p>
          <a:p>
            <a:r>
              <a:rPr lang="en-US" altLang="ja-JP"/>
              <a:t>Textbook pp.</a:t>
            </a:r>
            <a:r>
              <a:rPr lang="ja-JP" altLang="en-US"/>
              <a:t>１４０－１４７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How</a:t>
            </a:r>
            <a:r>
              <a:rPr kumimoji="1" lang="ja-JP" altLang="en-US" dirty="0"/>
              <a:t> </a:t>
            </a:r>
            <a:r>
              <a:rPr kumimoji="1" lang="en-US" altLang="ja-JP" dirty="0"/>
              <a:t>to</a:t>
            </a:r>
            <a:r>
              <a:rPr kumimoji="1" lang="ja-JP" altLang="en-US" dirty="0"/>
              <a:t> </a:t>
            </a:r>
            <a:r>
              <a:rPr kumimoji="1" lang="en-US" altLang="ja-JP" dirty="0"/>
              <a:t>use</a:t>
            </a:r>
            <a:r>
              <a:rPr kumimoji="1" lang="ja-JP" altLang="en-US" dirty="0"/>
              <a:t> </a:t>
            </a:r>
            <a:r>
              <a:rPr kumimoji="1" lang="en-US" altLang="ja-JP" dirty="0"/>
              <a:t>private</a:t>
            </a:r>
            <a:endParaRPr kumimoji="1" lang="ja-JP" altLang="en-US" dirty="0"/>
          </a:p>
        </p:txBody>
      </p:sp>
      <p:sp>
        <p:nvSpPr>
          <p:cNvPr id="4" name="コンテンツ プレースホルダー 2"/>
          <p:cNvSpPr txBox="1">
            <a:spLocks/>
          </p:cNvSpPr>
          <p:nvPr/>
        </p:nvSpPr>
        <p:spPr bwMode="auto">
          <a:xfrm>
            <a:off x="971600" y="1667235"/>
            <a:ext cx="6408712" cy="269786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en-US" altLang="ja-JP" dirty="0"/>
              <a:t># pragma </a:t>
            </a:r>
            <a:r>
              <a:rPr lang="en-US" altLang="ja-JP" dirty="0" err="1"/>
              <a:t>omp</a:t>
            </a:r>
            <a:r>
              <a:rPr lang="en-US" altLang="ja-JP" dirty="0"/>
              <a:t> parallel for</a:t>
            </a:r>
            <a:r>
              <a:rPr lang="ja-JP" altLang="en-US" dirty="0"/>
              <a:t> </a:t>
            </a:r>
            <a:r>
              <a:rPr lang="en-US" altLang="ja-JP" dirty="0"/>
              <a:t>private(</a:t>
            </a:r>
            <a:r>
              <a:rPr lang="ja-JP" altLang="en-US" dirty="0" err="1"/>
              <a:t>ｊ</a:t>
            </a:r>
            <a:r>
              <a:rPr lang="en-US" altLang="ja-JP" dirty="0"/>
              <a:t>)</a:t>
            </a:r>
          </a:p>
          <a:p>
            <a:pPr marL="0" indent="0">
              <a:buFont typeface="Wingdings" panose="05000000000000000000" pitchFamily="2" charset="2"/>
              <a:buNone/>
            </a:pPr>
            <a:r>
              <a:rPr lang="en-US" altLang="ja-JP" dirty="0"/>
              <a:t>	for(</a:t>
            </a:r>
            <a:r>
              <a:rPr lang="en-US" altLang="ja-JP" dirty="0" err="1"/>
              <a:t>i</a:t>
            </a:r>
            <a:r>
              <a:rPr lang="en-US" altLang="ja-JP" dirty="0"/>
              <a:t>=0; </a:t>
            </a:r>
            <a:r>
              <a:rPr lang="en-US" altLang="ja-JP" dirty="0" err="1"/>
              <a:t>i</a:t>
            </a:r>
            <a:r>
              <a:rPr lang="en-US" altLang="ja-JP" dirty="0"/>
              <a:t>&lt;100; </a:t>
            </a:r>
            <a:r>
              <a:rPr lang="en-US" altLang="ja-JP" dirty="0" err="1"/>
              <a:t>i</a:t>
            </a:r>
            <a:r>
              <a:rPr lang="en-US" altLang="ja-JP" dirty="0"/>
              <a:t>++) {</a:t>
            </a:r>
          </a:p>
          <a:p>
            <a:pPr marL="0" indent="0">
              <a:buFont typeface="Wingdings" panose="05000000000000000000" pitchFamily="2" charset="2"/>
              <a:buNone/>
            </a:pPr>
            <a:r>
              <a:rPr lang="ja-JP" altLang="en-US" dirty="0"/>
              <a:t>　　　　　　　</a:t>
            </a:r>
            <a:r>
              <a:rPr lang="en-US" altLang="ja-JP" dirty="0"/>
              <a:t>for(j=0; j&lt;100; </a:t>
            </a:r>
            <a:r>
              <a:rPr lang="en-US" altLang="ja-JP" dirty="0" err="1"/>
              <a:t>j++</a:t>
            </a:r>
            <a:r>
              <a:rPr lang="en-US" altLang="ja-JP" dirty="0"/>
              <a:t>)</a:t>
            </a:r>
          </a:p>
          <a:p>
            <a:pPr marL="0" indent="0">
              <a:buFont typeface="Wingdings" panose="05000000000000000000" pitchFamily="2" charset="2"/>
              <a:buNone/>
            </a:pPr>
            <a:r>
              <a:rPr lang="en-US" altLang="ja-JP" dirty="0"/>
              <a:t>		     a[</a:t>
            </a:r>
            <a:r>
              <a:rPr lang="en-US" altLang="ja-JP" dirty="0" err="1"/>
              <a:t>i</a:t>
            </a:r>
            <a:r>
              <a:rPr lang="en-US" altLang="ja-JP" dirty="0"/>
              <a:t>]=a[</a:t>
            </a:r>
            <a:r>
              <a:rPr lang="en-US" altLang="ja-JP" dirty="0" err="1"/>
              <a:t>i</a:t>
            </a:r>
            <a:r>
              <a:rPr lang="en-US" altLang="ja-JP" dirty="0"/>
              <a:t>]+</a:t>
            </a:r>
            <a:r>
              <a:rPr lang="en-US" altLang="ja-JP" dirty="0" err="1"/>
              <a:t>amat</a:t>
            </a:r>
            <a:r>
              <a:rPr lang="en-US" altLang="ja-JP" dirty="0"/>
              <a:t>[</a:t>
            </a:r>
            <a:r>
              <a:rPr lang="en-US" altLang="ja-JP" dirty="0" err="1"/>
              <a:t>i</a:t>
            </a:r>
            <a:r>
              <a:rPr lang="en-US" altLang="ja-JP" dirty="0"/>
              <a:t>][j]*b[j];</a:t>
            </a:r>
          </a:p>
          <a:p>
            <a:pPr marL="0" indent="0">
              <a:buFont typeface="Wingdings" panose="05000000000000000000" pitchFamily="2" charset="2"/>
              <a:buNone/>
            </a:pPr>
            <a:r>
              <a:rPr lang="en-US" altLang="ja-JP" dirty="0"/>
              <a:t>	}</a:t>
            </a:r>
          </a:p>
          <a:p>
            <a:pPr marL="0" indent="0">
              <a:buFont typeface="Wingdings" panose="05000000000000000000" pitchFamily="2" charset="2"/>
              <a:buNone/>
            </a:pPr>
            <a:endParaRPr lang="ja-JP" altLang="en-US" dirty="0"/>
          </a:p>
        </p:txBody>
      </p:sp>
      <p:sp>
        <p:nvSpPr>
          <p:cNvPr id="5" name="テキスト ボックス 4"/>
          <p:cNvSpPr txBox="1"/>
          <p:nvPr/>
        </p:nvSpPr>
        <p:spPr>
          <a:xfrm>
            <a:off x="264996" y="4729100"/>
            <a:ext cx="7936788" cy="461665"/>
          </a:xfrm>
          <a:prstGeom prst="rect">
            <a:avLst/>
          </a:prstGeom>
          <a:noFill/>
        </p:spPr>
        <p:txBody>
          <a:bodyPr wrap="none" rtlCol="0">
            <a:spAutoFit/>
          </a:bodyPr>
          <a:lstStyle/>
          <a:p>
            <a:r>
              <a:rPr kumimoji="1" lang="en-US" altLang="ja-JP" sz="2400" dirty="0"/>
              <a:t>Without private, j is updated by multiple threads</a:t>
            </a:r>
            <a:r>
              <a:rPr lang="ja-JP" altLang="en-US" sz="2400" dirty="0"/>
              <a:t>→　</a:t>
            </a:r>
            <a:r>
              <a:rPr lang="en-US" altLang="ja-JP" sz="2400" dirty="0"/>
              <a:t>Error!</a:t>
            </a:r>
            <a:endParaRPr kumimoji="1" lang="ja-JP" altLang="en-US" sz="2400" dirty="0"/>
          </a:p>
        </p:txBody>
      </p:sp>
    </p:spTree>
    <p:extLst>
      <p:ext uri="{BB962C8B-B14F-4D97-AF65-F5344CB8AC3E}">
        <p14:creationId xmlns:p14="http://schemas.microsoft.com/office/powerpoint/2010/main" val="8580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reduction sub-directive</a:t>
            </a:r>
            <a:endParaRPr kumimoji="1" lang="ja-JP" altLang="en-US" dirty="0"/>
          </a:p>
        </p:txBody>
      </p:sp>
      <p:sp>
        <p:nvSpPr>
          <p:cNvPr id="4" name="コンテンツ プレースホルダー 2"/>
          <p:cNvSpPr txBox="1">
            <a:spLocks/>
          </p:cNvSpPr>
          <p:nvPr/>
        </p:nvSpPr>
        <p:spPr bwMode="auto">
          <a:xfrm>
            <a:off x="575556" y="1556792"/>
            <a:ext cx="7992888" cy="23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en-US" altLang="ja-JP" dirty="0"/>
              <a:t># pragma </a:t>
            </a:r>
            <a:r>
              <a:rPr lang="en-US" altLang="ja-JP" dirty="0" err="1"/>
              <a:t>omp</a:t>
            </a:r>
            <a:r>
              <a:rPr lang="en-US" altLang="ja-JP" dirty="0"/>
              <a:t> parallel for</a:t>
            </a:r>
            <a:r>
              <a:rPr lang="ja-JP" altLang="en-US" dirty="0"/>
              <a:t> </a:t>
            </a:r>
            <a:r>
              <a:rPr lang="en-US" altLang="ja-JP" dirty="0"/>
              <a:t>reduction(+:</a:t>
            </a:r>
            <a:r>
              <a:rPr lang="en-US" altLang="ja-JP" dirty="0" err="1"/>
              <a:t>ddot</a:t>
            </a:r>
            <a:r>
              <a:rPr lang="en-US" altLang="ja-JP" dirty="0"/>
              <a:t>)</a:t>
            </a:r>
          </a:p>
          <a:p>
            <a:pPr marL="0" indent="0">
              <a:buFont typeface="Wingdings" panose="05000000000000000000" pitchFamily="2" charset="2"/>
              <a:buNone/>
            </a:pPr>
            <a:r>
              <a:rPr lang="en-US" altLang="ja-JP" dirty="0"/>
              <a:t>	for(</a:t>
            </a:r>
            <a:r>
              <a:rPr lang="en-US" altLang="ja-JP" dirty="0" err="1"/>
              <a:t>i</a:t>
            </a:r>
            <a:r>
              <a:rPr lang="en-US" altLang="ja-JP" dirty="0"/>
              <a:t>=0; </a:t>
            </a:r>
            <a:r>
              <a:rPr lang="en-US" altLang="ja-JP" dirty="0" err="1"/>
              <a:t>i</a:t>
            </a:r>
            <a:r>
              <a:rPr lang="en-US" altLang="ja-JP" dirty="0"/>
              <a:t>&lt;100; </a:t>
            </a:r>
            <a:r>
              <a:rPr lang="en-US" altLang="ja-JP" dirty="0" err="1"/>
              <a:t>i</a:t>
            </a:r>
            <a:r>
              <a:rPr lang="en-US" altLang="ja-JP" dirty="0"/>
              <a:t>++) {</a:t>
            </a:r>
          </a:p>
          <a:p>
            <a:pPr marL="0" indent="0">
              <a:buFont typeface="Wingdings" panose="05000000000000000000" pitchFamily="2" charset="2"/>
              <a:buNone/>
            </a:pPr>
            <a:r>
              <a:rPr lang="en-US" altLang="ja-JP" dirty="0"/>
              <a:t>	     </a:t>
            </a:r>
            <a:r>
              <a:rPr lang="en-US" altLang="ja-JP" dirty="0" err="1"/>
              <a:t>ddot</a:t>
            </a:r>
            <a:r>
              <a:rPr lang="en-US" altLang="ja-JP" dirty="0"/>
              <a:t>+= a[</a:t>
            </a:r>
            <a:r>
              <a:rPr lang="en-US" altLang="ja-JP" dirty="0" err="1"/>
              <a:t>i</a:t>
            </a:r>
            <a:r>
              <a:rPr lang="en-US" altLang="ja-JP" dirty="0"/>
              <a:t>]*b[</a:t>
            </a:r>
            <a:r>
              <a:rPr lang="en-US" altLang="ja-JP" dirty="0" err="1"/>
              <a:t>i</a:t>
            </a:r>
            <a:r>
              <a:rPr lang="en-US" altLang="ja-JP" dirty="0"/>
              <a:t>];</a:t>
            </a:r>
          </a:p>
          <a:p>
            <a:pPr marL="0" indent="0">
              <a:buFont typeface="Wingdings" panose="05000000000000000000" pitchFamily="2" charset="2"/>
              <a:buNone/>
            </a:pPr>
            <a:r>
              <a:rPr lang="en-US" altLang="ja-JP" dirty="0"/>
              <a:t>	}</a:t>
            </a:r>
          </a:p>
          <a:p>
            <a:pPr marL="0" indent="0">
              <a:buFont typeface="Wingdings" panose="05000000000000000000" pitchFamily="2" charset="2"/>
              <a:buNone/>
            </a:pPr>
            <a:endParaRPr lang="ja-JP" altLang="en-US" dirty="0"/>
          </a:p>
        </p:txBody>
      </p:sp>
      <p:sp>
        <p:nvSpPr>
          <p:cNvPr id="5" name="テキスト ボックス 4"/>
          <p:cNvSpPr txBox="1"/>
          <p:nvPr/>
        </p:nvSpPr>
        <p:spPr>
          <a:xfrm>
            <a:off x="927591" y="4437112"/>
            <a:ext cx="7627409" cy="461665"/>
          </a:xfrm>
          <a:prstGeom prst="rect">
            <a:avLst/>
          </a:prstGeom>
          <a:noFill/>
        </p:spPr>
        <p:txBody>
          <a:bodyPr wrap="none" rtlCol="0">
            <a:spAutoFit/>
          </a:bodyPr>
          <a:lstStyle/>
          <a:p>
            <a:r>
              <a:rPr lang="en-US" altLang="ja-JP" sz="2400" dirty="0"/>
              <a:t>Without reduction directive, the result is not consistent.</a:t>
            </a:r>
            <a:endParaRPr kumimoji="1" lang="ja-JP" altLang="en-US" sz="2400" dirty="0"/>
          </a:p>
        </p:txBody>
      </p:sp>
    </p:spTree>
    <p:extLst>
      <p:ext uri="{BB962C8B-B14F-4D97-AF65-F5344CB8AC3E}">
        <p14:creationId xmlns:p14="http://schemas.microsoft.com/office/powerpoint/2010/main" val="2632367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Functions</a:t>
            </a:r>
            <a:endParaRPr kumimoji="1" lang="ja-JP" altLang="en-US" dirty="0"/>
          </a:p>
        </p:txBody>
      </p:sp>
      <p:sp>
        <p:nvSpPr>
          <p:cNvPr id="3" name="コンテンツ プレースホルダー 2"/>
          <p:cNvSpPr>
            <a:spLocks noGrp="1"/>
          </p:cNvSpPr>
          <p:nvPr>
            <p:ph idx="1"/>
          </p:nvPr>
        </p:nvSpPr>
        <p:spPr>
          <a:xfrm>
            <a:off x="395536" y="1052736"/>
            <a:ext cx="8229600" cy="4530725"/>
          </a:xfrm>
        </p:spPr>
        <p:txBody>
          <a:bodyPr/>
          <a:lstStyle/>
          <a:p>
            <a:r>
              <a:rPr kumimoji="1" lang="en-US" altLang="ja-JP" dirty="0" err="1"/>
              <a:t>omp_get_num_threads</a:t>
            </a:r>
            <a:r>
              <a:rPr kumimoji="1" lang="en-US" altLang="ja-JP" dirty="0"/>
              <a:t>();</a:t>
            </a:r>
          </a:p>
          <a:p>
            <a:pPr lvl="1"/>
            <a:r>
              <a:rPr kumimoji="1" lang="en-US" altLang="ja-JP" dirty="0"/>
              <a:t>Getting the </a:t>
            </a:r>
            <a:r>
              <a:rPr lang="en-US" altLang="ja-JP" dirty="0"/>
              <a:t>total</a:t>
            </a:r>
            <a:r>
              <a:rPr kumimoji="1" lang="en-US" altLang="ja-JP" dirty="0"/>
              <a:t> number of threads.</a:t>
            </a:r>
            <a:endParaRPr lang="en-US" altLang="ja-JP" dirty="0"/>
          </a:p>
          <a:p>
            <a:r>
              <a:rPr kumimoji="1" lang="en-US" altLang="ja-JP" dirty="0" err="1"/>
              <a:t>omp_get_thread_num</a:t>
            </a:r>
            <a:r>
              <a:rPr kumimoji="1" lang="en-US" altLang="ja-JP" dirty="0"/>
              <a:t>();</a:t>
            </a:r>
          </a:p>
          <a:p>
            <a:pPr lvl="1"/>
            <a:r>
              <a:rPr lang="en-US" altLang="ja-JP" dirty="0"/>
              <a:t>Getting my thread number.</a:t>
            </a:r>
          </a:p>
          <a:p>
            <a:r>
              <a:rPr lang="en-US" altLang="ja-JP" dirty="0" err="1"/>
              <a:t>omp_get_max_threads</a:t>
            </a:r>
            <a:r>
              <a:rPr lang="en-US" altLang="ja-JP" dirty="0"/>
              <a:t>();</a:t>
            </a:r>
          </a:p>
          <a:p>
            <a:pPr lvl="1"/>
            <a:r>
              <a:rPr lang="en-US" altLang="ja-JP" dirty="0"/>
              <a:t>Getting the maximum number of threads.</a:t>
            </a:r>
          </a:p>
          <a:p>
            <a:r>
              <a:rPr kumimoji="1" lang="en-US" altLang="ja-JP" dirty="0"/>
              <a:t>Usage:</a:t>
            </a:r>
          </a:p>
          <a:p>
            <a:pPr marL="344487" lvl="1" indent="0">
              <a:buNone/>
            </a:pPr>
            <a:r>
              <a:rPr lang="en-US" altLang="ja-JP" dirty="0"/>
              <a:t>#include &lt;</a:t>
            </a:r>
            <a:r>
              <a:rPr lang="en-US" altLang="ja-JP" dirty="0" err="1"/>
              <a:t>omp.h</a:t>
            </a:r>
            <a:r>
              <a:rPr lang="en-US" altLang="ja-JP" dirty="0"/>
              <a:t>&gt;</a:t>
            </a:r>
          </a:p>
          <a:p>
            <a:pPr marL="344487" lvl="1" indent="0">
              <a:buNone/>
            </a:pPr>
            <a:r>
              <a:rPr kumimoji="1" lang="en-US" altLang="ja-JP" dirty="0" err="1"/>
              <a:t>int</a:t>
            </a:r>
            <a:r>
              <a:rPr kumimoji="1" lang="en-US" altLang="ja-JP" dirty="0"/>
              <a:t> nth, </a:t>
            </a:r>
            <a:r>
              <a:rPr kumimoji="1" lang="en-US" altLang="ja-JP" dirty="0" err="1"/>
              <a:t>myid</a:t>
            </a:r>
            <a:r>
              <a:rPr kumimoji="1" lang="en-US" altLang="ja-JP" dirty="0"/>
              <a:t>;</a:t>
            </a:r>
          </a:p>
          <a:p>
            <a:pPr marL="344487" lvl="1" indent="0">
              <a:buNone/>
            </a:pPr>
            <a:r>
              <a:rPr lang="en-US" altLang="ja-JP" dirty="0"/>
              <a:t>nth = </a:t>
            </a:r>
            <a:r>
              <a:rPr lang="en-US" altLang="ja-JP" dirty="0" err="1"/>
              <a:t>omp_get_num_threads</a:t>
            </a:r>
            <a:r>
              <a:rPr lang="en-US" altLang="ja-JP" dirty="0"/>
              <a:t>();</a:t>
            </a:r>
          </a:p>
          <a:p>
            <a:pPr marL="344487" lvl="1" indent="0">
              <a:buNone/>
            </a:pPr>
            <a:r>
              <a:rPr kumimoji="1" lang="en-US" altLang="ja-JP" dirty="0" err="1"/>
              <a:t>myid</a:t>
            </a:r>
            <a:r>
              <a:rPr kumimoji="1" lang="en-US" altLang="ja-JP" dirty="0"/>
              <a:t> = </a:t>
            </a:r>
            <a:r>
              <a:rPr lang="en-US" altLang="ja-JP" dirty="0" err="1"/>
              <a:t>omp_get_thread_num</a:t>
            </a:r>
            <a:r>
              <a:rPr lang="en-US" altLang="ja-JP" dirty="0"/>
              <a:t>();</a:t>
            </a:r>
            <a:endParaRPr kumimoji="1" lang="en-US" altLang="ja-JP" dirty="0"/>
          </a:p>
        </p:txBody>
      </p:sp>
    </p:spTree>
    <p:extLst>
      <p:ext uri="{BB962C8B-B14F-4D97-AF65-F5344CB8AC3E}">
        <p14:creationId xmlns:p14="http://schemas.microsoft.com/office/powerpoint/2010/main" val="2507976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Getting time: </a:t>
            </a:r>
            <a:r>
              <a:rPr kumimoji="1" lang="en-US" altLang="ja-JP" dirty="0" err="1"/>
              <a:t>omp_get_wtime</a:t>
            </a:r>
            <a:r>
              <a:rPr kumimoji="1" lang="en-US" altLang="ja-JP" dirty="0"/>
              <a:t>();</a:t>
            </a:r>
            <a:endParaRPr kumimoji="1" lang="ja-JP" altLang="en-US" dirty="0"/>
          </a:p>
        </p:txBody>
      </p:sp>
      <p:sp>
        <p:nvSpPr>
          <p:cNvPr id="3" name="コンテンツ プレースホルダー 2"/>
          <p:cNvSpPr>
            <a:spLocks noGrp="1"/>
          </p:cNvSpPr>
          <p:nvPr>
            <p:ph idx="1"/>
          </p:nvPr>
        </p:nvSpPr>
        <p:spPr>
          <a:xfrm>
            <a:off x="440804" y="1124744"/>
            <a:ext cx="8229600" cy="4530725"/>
          </a:xfrm>
        </p:spPr>
        <p:txBody>
          <a:bodyPr/>
          <a:lstStyle/>
          <a:p>
            <a:pPr marL="0" indent="0">
              <a:buNone/>
            </a:pPr>
            <a:r>
              <a:rPr kumimoji="1" lang="en-US" altLang="ja-JP" dirty="0"/>
              <a:t>#include &lt;</a:t>
            </a:r>
            <a:r>
              <a:rPr kumimoji="1" lang="en-US" altLang="ja-JP" dirty="0" err="1"/>
              <a:t>omp.h</a:t>
            </a:r>
            <a:r>
              <a:rPr kumimoji="1" lang="en-US" altLang="ja-JP" dirty="0"/>
              <a:t>&gt;</a:t>
            </a:r>
          </a:p>
          <a:p>
            <a:pPr marL="0" indent="0">
              <a:buNone/>
            </a:pPr>
            <a:r>
              <a:rPr lang="en-US" altLang="ja-JP" dirty="0"/>
              <a:t>double </a:t>
            </a:r>
            <a:r>
              <a:rPr lang="en-US" altLang="ja-JP" dirty="0" err="1"/>
              <a:t>ts</a:t>
            </a:r>
            <a:r>
              <a:rPr lang="en-US" altLang="ja-JP" dirty="0"/>
              <a:t>, </a:t>
            </a:r>
            <a:r>
              <a:rPr lang="en-US" altLang="ja-JP" dirty="0" err="1"/>
              <a:t>te</a:t>
            </a:r>
            <a:r>
              <a:rPr lang="en-US" altLang="ja-JP" dirty="0"/>
              <a:t>;</a:t>
            </a:r>
          </a:p>
          <a:p>
            <a:pPr marL="0" indent="0">
              <a:buNone/>
            </a:pPr>
            <a:r>
              <a:rPr kumimoji="1" lang="en-US" altLang="ja-JP" dirty="0" err="1"/>
              <a:t>ts</a:t>
            </a:r>
            <a:r>
              <a:rPr kumimoji="1" lang="en-US" altLang="ja-JP" dirty="0"/>
              <a:t> = </a:t>
            </a:r>
            <a:r>
              <a:rPr kumimoji="1" lang="en-US" altLang="ja-JP" dirty="0" err="1"/>
              <a:t>omp_get_w</a:t>
            </a:r>
            <a:r>
              <a:rPr lang="en-US" altLang="ja-JP" dirty="0" err="1"/>
              <a:t>time</a:t>
            </a:r>
            <a:r>
              <a:rPr lang="en-US" altLang="ja-JP" dirty="0"/>
              <a:t>();</a:t>
            </a:r>
          </a:p>
          <a:p>
            <a:pPr marL="0" indent="0">
              <a:buNone/>
            </a:pPr>
            <a:endParaRPr lang="en-US" altLang="ja-JP" dirty="0"/>
          </a:p>
          <a:p>
            <a:pPr marL="0" indent="0">
              <a:buNone/>
            </a:pPr>
            <a:r>
              <a:rPr kumimoji="1" lang="en-US" altLang="ja-JP" dirty="0"/>
              <a:t>   Processing</a:t>
            </a:r>
          </a:p>
          <a:p>
            <a:pPr marL="0" indent="0">
              <a:buNone/>
            </a:pPr>
            <a:endParaRPr kumimoji="1" lang="en-US" altLang="ja-JP" dirty="0"/>
          </a:p>
          <a:p>
            <a:pPr marL="0" indent="0">
              <a:buNone/>
            </a:pPr>
            <a:r>
              <a:rPr lang="en-US" altLang="ja-JP" dirty="0" err="1"/>
              <a:t>te</a:t>
            </a:r>
            <a:r>
              <a:rPr lang="en-US" altLang="ja-JP" dirty="0"/>
              <a:t> = </a:t>
            </a:r>
            <a:r>
              <a:rPr lang="en-US" altLang="ja-JP" dirty="0" err="1"/>
              <a:t>omp_get_wtime</a:t>
            </a:r>
            <a:r>
              <a:rPr lang="en-US" altLang="ja-JP" dirty="0"/>
              <a:t>();</a:t>
            </a:r>
          </a:p>
          <a:p>
            <a:pPr marL="0" indent="0">
              <a:buNone/>
            </a:pPr>
            <a:r>
              <a:rPr kumimoji="1" lang="en-US" altLang="ja-JP" dirty="0" err="1"/>
              <a:t>printf</a:t>
            </a:r>
            <a:r>
              <a:rPr kumimoji="1" lang="en-US" altLang="ja-JP" dirty="0"/>
              <a:t>(“time[sec]:%</a:t>
            </a:r>
            <a:r>
              <a:rPr kumimoji="1" lang="en-US" altLang="ja-JP" dirty="0" err="1"/>
              <a:t>lf</a:t>
            </a:r>
            <a:r>
              <a:rPr kumimoji="1" lang="en-US" altLang="ja-JP" dirty="0"/>
              <a:t>\n”,</a:t>
            </a:r>
            <a:r>
              <a:rPr kumimoji="1" lang="en-US" altLang="ja-JP" dirty="0" err="1"/>
              <a:t>te-ts</a:t>
            </a:r>
            <a:r>
              <a:rPr kumimoji="1" lang="en-US" altLang="ja-JP" dirty="0"/>
              <a:t>);</a:t>
            </a:r>
            <a:endParaRPr kumimoji="1" lang="ja-JP" altLang="en-US" dirty="0"/>
          </a:p>
        </p:txBody>
      </p:sp>
    </p:spTree>
    <p:extLst>
      <p:ext uri="{BB962C8B-B14F-4D97-AF65-F5344CB8AC3E}">
        <p14:creationId xmlns:p14="http://schemas.microsoft.com/office/powerpoint/2010/main" val="71837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Other directives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single:</a:t>
            </a:r>
          </a:p>
          <a:p>
            <a:pPr marL="344487" lvl="1" indent="0">
              <a:buNone/>
            </a:pPr>
            <a:r>
              <a:rPr kumimoji="1" lang="en-US" altLang="ja-JP" dirty="0"/>
              <a:t>#pragma </a:t>
            </a:r>
            <a:r>
              <a:rPr kumimoji="1" lang="en-US" altLang="ja-JP" dirty="0" err="1"/>
              <a:t>omp</a:t>
            </a:r>
            <a:r>
              <a:rPr kumimoji="1" lang="en-US" altLang="ja-JP" dirty="0"/>
              <a:t> single</a:t>
            </a:r>
          </a:p>
          <a:p>
            <a:pPr marL="344487" lvl="1" indent="0">
              <a:buNone/>
            </a:pPr>
            <a:r>
              <a:rPr lang="en-US" altLang="ja-JP" dirty="0"/>
              <a:t>{  blocks.....   }</a:t>
            </a:r>
          </a:p>
          <a:p>
            <a:pPr marL="344487" lvl="1" indent="0">
              <a:buNone/>
            </a:pPr>
            <a:r>
              <a:rPr kumimoji="1" lang="en-US" altLang="ja-JP" dirty="0"/>
              <a:t>Assign blocks into a single thread</a:t>
            </a:r>
          </a:p>
          <a:p>
            <a:r>
              <a:rPr lang="en-US" altLang="ja-JP" dirty="0"/>
              <a:t>master:</a:t>
            </a:r>
          </a:p>
          <a:p>
            <a:pPr marL="344487" lvl="1" indent="0">
              <a:buNone/>
            </a:pPr>
            <a:r>
              <a:rPr lang="en-US" altLang="ja-JP" dirty="0"/>
              <a:t>#pragma </a:t>
            </a:r>
            <a:r>
              <a:rPr lang="en-US" altLang="ja-JP" dirty="0" err="1"/>
              <a:t>omp</a:t>
            </a:r>
            <a:r>
              <a:rPr lang="en-US" altLang="ja-JP" dirty="0"/>
              <a:t> master</a:t>
            </a:r>
          </a:p>
          <a:p>
            <a:pPr marL="344487" lvl="1" indent="0">
              <a:buNone/>
            </a:pPr>
            <a:r>
              <a:rPr lang="en-US" altLang="ja-JP" dirty="0"/>
              <a:t>{  blocks.....   }</a:t>
            </a:r>
          </a:p>
          <a:p>
            <a:pPr marL="344487" lvl="1" indent="0">
              <a:buNone/>
            </a:pPr>
            <a:r>
              <a:rPr lang="en-US" altLang="ja-JP" dirty="0"/>
              <a:t>Assign blocks into the master thread</a:t>
            </a:r>
          </a:p>
          <a:p>
            <a:endParaRPr lang="en-US" altLang="ja-JP" dirty="0"/>
          </a:p>
          <a:p>
            <a:endParaRPr kumimoji="1" lang="ja-JP" altLang="en-US" dirty="0"/>
          </a:p>
        </p:txBody>
      </p:sp>
    </p:spTree>
    <p:extLst>
      <p:ext uri="{BB962C8B-B14F-4D97-AF65-F5344CB8AC3E}">
        <p14:creationId xmlns:p14="http://schemas.microsoft.com/office/powerpoint/2010/main" val="539306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2D77-BEC3-4E54-8CA6-CE7EA7DEC744}"/>
              </a:ext>
            </a:extLst>
          </p:cNvPr>
          <p:cNvSpPr>
            <a:spLocks noGrp="1"/>
          </p:cNvSpPr>
          <p:nvPr>
            <p:ph type="title"/>
          </p:nvPr>
        </p:nvSpPr>
        <p:spPr/>
        <p:txBody>
          <a:bodyPr/>
          <a:lstStyle/>
          <a:p>
            <a:r>
              <a:rPr kumimoji="1" lang="en-US" altLang="ja-JP" dirty="0"/>
              <a:t>Using OpenMP</a:t>
            </a:r>
            <a:endParaRPr kumimoji="1" lang="ja-JP" altLang="en-US" dirty="0"/>
          </a:p>
        </p:txBody>
      </p:sp>
      <p:sp>
        <p:nvSpPr>
          <p:cNvPr id="3" name="コンテンツ プレースホルダー 2">
            <a:extLst>
              <a:ext uri="{FF2B5EF4-FFF2-40B4-BE49-F238E27FC236}">
                <a16:creationId xmlns:a16="http://schemas.microsoft.com/office/drawing/2014/main" id="{3370B499-811E-4223-AF6F-9CD908AA54A0}"/>
              </a:ext>
            </a:extLst>
          </p:cNvPr>
          <p:cNvSpPr>
            <a:spLocks noGrp="1"/>
          </p:cNvSpPr>
          <p:nvPr>
            <p:ph idx="1"/>
          </p:nvPr>
        </p:nvSpPr>
        <p:spPr>
          <a:xfrm>
            <a:off x="90032" y="1340768"/>
            <a:ext cx="9073008" cy="4525963"/>
          </a:xfrm>
        </p:spPr>
        <p:txBody>
          <a:bodyPr/>
          <a:lstStyle/>
          <a:p>
            <a:r>
              <a:rPr kumimoji="1" lang="en-US" altLang="ja-JP" dirty="0"/>
              <a:t>login to the assigned ITC Linux machine</a:t>
            </a:r>
          </a:p>
          <a:p>
            <a:endParaRPr kumimoji="1" lang="en-US" altLang="ja-JP" dirty="0"/>
          </a:p>
          <a:p>
            <a:pPr lvl="1"/>
            <a:r>
              <a:rPr lang="en-US" altLang="ja-JP" dirty="0"/>
              <a:t>If you use windows 10, open command prompt</a:t>
            </a:r>
            <a:endParaRPr kumimoji="1" lang="en-US" altLang="ja-JP" dirty="0"/>
          </a:p>
          <a:p>
            <a:pPr marL="400050" lvl="1" indent="0">
              <a:buNone/>
            </a:pPr>
            <a:r>
              <a:rPr kumimoji="1" lang="en-US" altLang="ja-JP" dirty="0"/>
              <a:t>    </a:t>
            </a:r>
            <a:r>
              <a:rPr kumimoji="1" lang="en-US" altLang="ja-JP" dirty="0" err="1"/>
              <a:t>ssh</a:t>
            </a:r>
            <a:r>
              <a:rPr kumimoji="1" lang="en-US" altLang="ja-JP" dirty="0"/>
              <a:t>  </a:t>
            </a:r>
            <a:r>
              <a:rPr kumimoji="1" lang="en-US" altLang="ja-JP" dirty="0">
                <a:hlinkClick r:id="rId3"/>
              </a:rPr>
              <a:t>login_name@</a:t>
            </a:r>
            <a:r>
              <a:rPr lang="en-US" altLang="ja-JP" dirty="0">
                <a:hlinkClick r:id="rId3"/>
              </a:rPr>
              <a:t>XXXX</a:t>
            </a:r>
            <a:r>
              <a:rPr kumimoji="1" lang="en-US" altLang="ja-JP" dirty="0">
                <a:hlinkClick r:id="rId3"/>
              </a:rPr>
              <a:t>.educ.cc.keio.ac.jp</a:t>
            </a:r>
            <a:endParaRPr lang="ja-JP" altLang="en-US" dirty="0"/>
          </a:p>
          <a:p>
            <a:pPr marL="800100" lvl="2" indent="0">
              <a:buNone/>
            </a:pPr>
            <a:endParaRPr lang="en-US" altLang="ja-JP" dirty="0"/>
          </a:p>
          <a:p>
            <a:pPr marL="457200" indent="-457200"/>
            <a:r>
              <a:rPr lang="en-US" altLang="ja-JP" dirty="0"/>
              <a:t>Get</a:t>
            </a:r>
            <a:r>
              <a:rPr lang="ja-JP" altLang="en-US" dirty="0"/>
              <a:t> </a:t>
            </a:r>
            <a:r>
              <a:rPr lang="en-US" altLang="ja-JP" dirty="0"/>
              <a:t>the</a:t>
            </a:r>
            <a:r>
              <a:rPr lang="ja-JP" altLang="en-US" dirty="0"/>
              <a:t> </a:t>
            </a:r>
            <a:r>
              <a:rPr lang="en-US" altLang="ja-JP" dirty="0"/>
              <a:t>compressed file:</a:t>
            </a:r>
            <a:endParaRPr kumimoji="1" lang="en-US" altLang="ja-JP" dirty="0"/>
          </a:p>
          <a:p>
            <a:pPr marL="857250" lvl="1" indent="-457200"/>
            <a:r>
              <a:rPr lang="en-US" altLang="ja-JP" dirty="0" err="1"/>
              <a:t>wget</a:t>
            </a:r>
            <a:r>
              <a:rPr lang="en-US" altLang="ja-JP" dirty="0"/>
              <a:t> </a:t>
            </a:r>
            <a:r>
              <a:rPr lang="en-US" altLang="ja-JP" dirty="0">
                <a:hlinkClick r:id="rId4"/>
              </a:rPr>
              <a:t>http://www.am.ics.keio.ac.jp/comparc/open20.tar</a:t>
            </a:r>
            <a:endParaRPr lang="en-US" altLang="ja-JP" dirty="0"/>
          </a:p>
          <a:p>
            <a:pPr marL="857250" lvl="1" indent="-457200"/>
            <a:r>
              <a:rPr kumimoji="1" lang="en-US" altLang="ja-JP" dirty="0"/>
              <a:t>tar </a:t>
            </a:r>
            <a:r>
              <a:rPr kumimoji="1" lang="en-US" altLang="ja-JP" dirty="0" err="1"/>
              <a:t>xvf</a:t>
            </a:r>
            <a:r>
              <a:rPr kumimoji="1" lang="en-US" altLang="ja-JP" dirty="0"/>
              <a:t> open20.tar</a:t>
            </a:r>
          </a:p>
          <a:p>
            <a:pPr marL="857250" lvl="1" indent="-457200"/>
            <a:r>
              <a:rPr lang="en-US" altLang="ja-JP"/>
              <a:t>cd open20</a:t>
            </a:r>
            <a:endParaRPr kumimoji="1" lang="ja-JP" altLang="en-US" dirty="0"/>
          </a:p>
        </p:txBody>
      </p:sp>
      <p:sp>
        <p:nvSpPr>
          <p:cNvPr id="6" name="Rectangle 1">
            <a:extLst>
              <a:ext uri="{FF2B5EF4-FFF2-40B4-BE49-F238E27FC236}">
                <a16:creationId xmlns:a16="http://schemas.microsoft.com/office/drawing/2014/main" id="{4D8398EF-D695-42D8-9105-195945638C9C}"/>
              </a:ext>
            </a:extLst>
          </p:cNvPr>
          <p:cNvSpPr txBox="1">
            <a:spLocks noChangeArrowheads="1"/>
          </p:cNvSpPr>
          <p:nvPr/>
        </p:nvSpPr>
        <p:spPr bwMode="auto">
          <a:xfrm>
            <a:off x="755576" y="1844824"/>
            <a:ext cx="6045245"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eaLnBrk="0" hangingPunct="0">
              <a:spcBef>
                <a:spcPct val="0"/>
              </a:spcBef>
              <a:buClrTx/>
              <a:buSzTx/>
              <a:buFontTx/>
              <a:buNone/>
            </a:pPr>
            <a:r>
              <a:rPr kumimoji="0" lang="ja-JP" altLang="ja-JP" sz="1800">
                <a:solidFill>
                  <a:srgbClr val="1155CC"/>
                </a:solidFill>
                <a:latin typeface="Arial" panose="020B0604020202020204" pitchFamily="34" charset="0"/>
                <a:cs typeface="Arial" panose="020B0604020202020204" pitchFamily="34" charset="0"/>
                <a:hlinkClick r:id="rId5"/>
              </a:rPr>
              <a:t>https://keio.box.com/s/uwlczjfq4sp73xsni2c1y4vbwrk3ityp</a:t>
            </a:r>
            <a:br>
              <a:rPr kumimoji="0" lang="ja-JP" altLang="ja-JP" sz="1800"/>
            </a:br>
            <a:endParaRPr kumimoji="0" lang="ja-JP" altLang="ja-JP" sz="1800" dirty="0">
              <a:latin typeface="Arial" panose="020B0604020202020204" pitchFamily="34" charset="0"/>
            </a:endParaRPr>
          </a:p>
        </p:txBody>
      </p:sp>
    </p:spTree>
    <p:extLst>
      <p:ext uri="{BB962C8B-B14F-4D97-AF65-F5344CB8AC3E}">
        <p14:creationId xmlns:p14="http://schemas.microsoft.com/office/powerpoint/2010/main" val="301643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ja-JP" dirty="0"/>
              <a:t>Compile and Execution</a:t>
            </a:r>
          </a:p>
        </p:txBody>
      </p:sp>
      <p:sp>
        <p:nvSpPr>
          <p:cNvPr id="103427" name="Rectangle 3"/>
          <p:cNvSpPr>
            <a:spLocks noGrp="1" noChangeArrowheads="1"/>
          </p:cNvSpPr>
          <p:nvPr>
            <p:ph type="body" idx="1"/>
          </p:nvPr>
        </p:nvSpPr>
        <p:spPr>
          <a:xfrm>
            <a:off x="395536" y="1124744"/>
            <a:ext cx="8229600" cy="5112568"/>
          </a:xfrm>
        </p:spPr>
        <p:txBody>
          <a:bodyPr/>
          <a:lstStyle/>
          <a:p>
            <a:pPr>
              <a:buFont typeface="Wingdings" panose="05000000000000000000" pitchFamily="2" charset="2"/>
              <a:buNone/>
            </a:pPr>
            <a:r>
              <a:rPr lang="en-US" altLang="ja-JP" sz="2400" dirty="0"/>
              <a:t>% </a:t>
            </a:r>
            <a:r>
              <a:rPr lang="en-US" altLang="ja-JP" sz="2400" dirty="0" err="1"/>
              <a:t>gcc</a:t>
            </a:r>
            <a:r>
              <a:rPr lang="en-US" altLang="ja-JP" sz="2400" dirty="0"/>
              <a:t> –</a:t>
            </a:r>
            <a:r>
              <a:rPr lang="en-US" altLang="ja-JP" sz="2400" dirty="0" err="1"/>
              <a:t>fopenmp</a:t>
            </a:r>
            <a:r>
              <a:rPr lang="en-US" altLang="ja-JP" sz="2400" dirty="0"/>
              <a:t> </a:t>
            </a:r>
            <a:r>
              <a:rPr lang="en-US" altLang="ja-JP" sz="2400" dirty="0" err="1"/>
              <a:t>hello.c</a:t>
            </a:r>
            <a:r>
              <a:rPr lang="en-US" altLang="ja-JP" sz="2400" dirty="0"/>
              <a:t> –o hello</a:t>
            </a:r>
          </a:p>
          <a:p>
            <a:pPr>
              <a:buFont typeface="Wingdings" panose="05000000000000000000" pitchFamily="2" charset="2"/>
              <a:buNone/>
            </a:pPr>
            <a:r>
              <a:rPr lang="en-US" altLang="ja-JP" sz="2400" dirty="0"/>
              <a:t>%./hello</a:t>
            </a:r>
          </a:p>
          <a:p>
            <a:pPr>
              <a:buFont typeface="Wingdings" panose="05000000000000000000" pitchFamily="2" charset="2"/>
              <a:buNone/>
            </a:pPr>
            <a:r>
              <a:rPr lang="en-US" altLang="ja-JP" sz="2400" dirty="0"/>
              <a:t>Hello OpenMP world from 1 of 4</a:t>
            </a:r>
          </a:p>
          <a:p>
            <a:pPr>
              <a:buFont typeface="Wingdings" panose="05000000000000000000" pitchFamily="2" charset="2"/>
              <a:buNone/>
            </a:pPr>
            <a:r>
              <a:rPr lang="en-US" altLang="ja-JP" sz="2400" dirty="0"/>
              <a:t>….</a:t>
            </a:r>
          </a:p>
          <a:p>
            <a:pPr>
              <a:buFont typeface="Wingdings" panose="05000000000000000000" pitchFamily="2" charset="2"/>
              <a:buNone/>
            </a:pPr>
            <a:endParaRPr lang="en-US" altLang="ja-JP" sz="2400" dirty="0"/>
          </a:p>
          <a:p>
            <a:pPr>
              <a:buFont typeface="Wingdings" panose="05000000000000000000" pitchFamily="2" charset="2"/>
              <a:buNone/>
            </a:pPr>
            <a:r>
              <a:rPr lang="en-US" altLang="ja-JP" sz="2400" dirty="0"/>
              <a:t>Here, the number of the thread number is set to be 4.</a:t>
            </a:r>
          </a:p>
          <a:p>
            <a:pPr>
              <a:buFont typeface="Wingdings" panose="05000000000000000000" pitchFamily="2" charset="2"/>
              <a:buNone/>
            </a:pPr>
            <a:r>
              <a:rPr lang="en-US" altLang="ja-JP" sz="2400" dirty="0"/>
              <a:t>You can change it by setting </a:t>
            </a:r>
            <a:r>
              <a:rPr lang="en-US" altLang="ja-JP" sz="2400" dirty="0" err="1"/>
              <a:t>OMP_NUM_THREADS</a:t>
            </a:r>
            <a:r>
              <a:rPr lang="en-US" altLang="ja-JP" sz="2400" dirty="0"/>
              <a:t> from the command line.</a:t>
            </a:r>
          </a:p>
          <a:p>
            <a:pPr>
              <a:buFont typeface="Wingdings" panose="05000000000000000000" pitchFamily="2" charset="2"/>
              <a:buNone/>
            </a:pPr>
            <a:r>
              <a:rPr lang="en-US" altLang="ja-JP" sz="2400" dirty="0"/>
              <a:t>Example:</a:t>
            </a:r>
          </a:p>
          <a:p>
            <a:pPr>
              <a:buFont typeface="Wingdings" panose="05000000000000000000" pitchFamily="2" charset="2"/>
              <a:buNone/>
            </a:pPr>
            <a:r>
              <a:rPr lang="en-US" altLang="ja-JP" sz="2400" dirty="0"/>
              <a:t>$export </a:t>
            </a:r>
            <a:r>
              <a:rPr lang="en-US" altLang="ja-JP" sz="2400" dirty="0" err="1"/>
              <a:t>OMP_NUM_</a:t>
            </a:r>
            <a:r>
              <a:rPr lang="en-US" altLang="ja-JP" sz="2400" err="1"/>
              <a:t>THREADS</a:t>
            </a:r>
            <a:r>
              <a:rPr lang="en-US" altLang="ja-JP" sz="2400"/>
              <a:t>=2</a:t>
            </a:r>
            <a:endParaRPr lang="en-US" altLang="ja-JP" sz="2400" dirty="0"/>
          </a:p>
          <a:p>
            <a:pPr>
              <a:buFont typeface="Wingdings" panose="05000000000000000000" pitchFamily="2" charset="2"/>
              <a:buNone/>
            </a:pPr>
            <a:r>
              <a:rPr lang="en-US" altLang="ja-JP" sz="2400" dirty="0"/>
              <a:t>./hello</a:t>
            </a:r>
          </a:p>
          <a:p>
            <a:pPr>
              <a:buFont typeface="Wingdings" panose="05000000000000000000" pitchFamily="2" charset="2"/>
              <a:buNone/>
            </a:pPr>
            <a:endParaRPr lang="en-US" altLang="ja-JP" sz="2400" dirty="0"/>
          </a:p>
          <a:p>
            <a:pPr>
              <a:buFont typeface="Wingdings" panose="05000000000000000000" pitchFamily="2" charset="2"/>
              <a:buNone/>
            </a:pPr>
            <a:endParaRPr lang="en-US" altLang="ja-JP" sz="2400" dirty="0"/>
          </a:p>
          <a:p>
            <a:pPr>
              <a:buFont typeface="Wingdings" panose="05000000000000000000" pitchFamily="2" charset="2"/>
              <a:buNone/>
            </a:pP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reduct4k.c</a:t>
            </a:r>
            <a:endParaRPr kumimoji="1" lang="ja-JP" altLang="en-US" dirty="0"/>
          </a:p>
        </p:txBody>
      </p:sp>
      <p:sp>
        <p:nvSpPr>
          <p:cNvPr id="3" name="コンテンツ プレースホルダー 2"/>
          <p:cNvSpPr>
            <a:spLocks noGrp="1"/>
          </p:cNvSpPr>
          <p:nvPr>
            <p:ph idx="1"/>
          </p:nvPr>
        </p:nvSpPr>
        <p:spPr>
          <a:xfrm>
            <a:off x="539552" y="1124744"/>
            <a:ext cx="8229600" cy="4530725"/>
          </a:xfrm>
        </p:spPr>
        <p:txBody>
          <a:bodyPr/>
          <a:lstStyle/>
          <a:p>
            <a:pPr marL="0" indent="0">
              <a:buNone/>
            </a:pPr>
            <a:r>
              <a:rPr lang="en-US" altLang="ja-JP" dirty="0"/>
              <a:t>An example of reduction calculation.</a:t>
            </a:r>
            <a:endParaRPr kumimoji="1" lang="en-US" altLang="ja-JP" dirty="0"/>
          </a:p>
          <a:p>
            <a:pPr marL="0" indent="0">
              <a:buNone/>
            </a:pPr>
            <a:r>
              <a:rPr kumimoji="1" lang="en-US" altLang="ja-JP" dirty="0"/>
              <a:t>Compile </a:t>
            </a:r>
            <a:r>
              <a:rPr lang="en-US" altLang="ja-JP" dirty="0"/>
              <a:t>and try to execute by changing the number of threads.</a:t>
            </a:r>
          </a:p>
          <a:p>
            <a:pPr marL="0" indent="0">
              <a:buNone/>
            </a:pPr>
            <a:r>
              <a:rPr lang="en-US" altLang="ja-JP" dirty="0"/>
              <a:t>You can see the execution time is slightly changed in each execution.</a:t>
            </a:r>
          </a:p>
          <a:p>
            <a:pPr marL="0" indent="0">
              <a:buNone/>
            </a:pPr>
            <a:r>
              <a:rPr lang="ja-JP" altLang="en-US" dirty="0"/>
              <a:t>→　</a:t>
            </a:r>
            <a:r>
              <a:rPr lang="en-US" altLang="ja-JP" dirty="0"/>
              <a:t>Don’t</a:t>
            </a:r>
            <a:r>
              <a:rPr lang="ja-JP" altLang="en-US" dirty="0"/>
              <a:t> </a:t>
            </a:r>
            <a:r>
              <a:rPr lang="en-US" altLang="ja-JP" dirty="0"/>
              <a:t>care</a:t>
            </a:r>
            <a:r>
              <a:rPr lang="ja-JP" altLang="en-US" dirty="0"/>
              <a:t> </a:t>
            </a:r>
            <a:r>
              <a:rPr lang="en-US" altLang="ja-JP" dirty="0"/>
              <a:t>about</a:t>
            </a:r>
            <a:r>
              <a:rPr lang="ja-JP" altLang="en-US" dirty="0"/>
              <a:t> </a:t>
            </a:r>
            <a:r>
              <a:rPr lang="en-US" altLang="ja-JP" dirty="0"/>
              <a:t>it</a:t>
            </a:r>
            <a:r>
              <a:rPr lang="ja-JP" altLang="en-US" dirty="0"/>
              <a:t> </a:t>
            </a:r>
            <a:r>
              <a:rPr lang="en-US" altLang="ja-JP" dirty="0"/>
              <a:t>too</a:t>
            </a:r>
            <a:r>
              <a:rPr lang="ja-JP" altLang="en-US" dirty="0"/>
              <a:t> </a:t>
            </a:r>
            <a:r>
              <a:rPr lang="en-US" altLang="ja-JP" dirty="0"/>
              <a:t>much.</a:t>
            </a:r>
          </a:p>
          <a:p>
            <a:endParaRPr kumimoji="1" lang="en-US" altLang="ja-JP" dirty="0"/>
          </a:p>
          <a:p>
            <a:endParaRPr kumimoji="1" lang="ja-JP" altLang="en-US" dirty="0"/>
          </a:p>
        </p:txBody>
      </p:sp>
    </p:spTree>
    <p:extLst>
      <p:ext uri="{BB962C8B-B14F-4D97-AF65-F5344CB8AC3E}">
        <p14:creationId xmlns:p14="http://schemas.microsoft.com/office/powerpoint/2010/main" val="4276530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ja-JP" b="1" dirty="0"/>
              <a:t>Exercise</a:t>
            </a:r>
            <a:r>
              <a:rPr lang="ja-JP" altLang="en-US" b="1" dirty="0"/>
              <a:t>　</a:t>
            </a:r>
            <a:r>
              <a:rPr lang="en-US" altLang="ja-JP" b="1" dirty="0" err="1"/>
              <a:t>fft.c</a:t>
            </a:r>
            <a:endParaRPr lang="en-US" altLang="ja-JP" b="1" dirty="0"/>
          </a:p>
        </p:txBody>
      </p:sp>
      <p:sp>
        <p:nvSpPr>
          <p:cNvPr id="86019" name="Rectangle 3"/>
          <p:cNvSpPr>
            <a:spLocks noGrp="1" noChangeArrowheads="1"/>
          </p:cNvSpPr>
          <p:nvPr>
            <p:ph type="body" idx="1"/>
          </p:nvPr>
        </p:nvSpPr>
        <p:spPr>
          <a:xfrm>
            <a:off x="354360" y="980728"/>
            <a:ext cx="8435280" cy="4853136"/>
          </a:xfrm>
        </p:spPr>
        <p:txBody>
          <a:bodyPr/>
          <a:lstStyle/>
          <a:p>
            <a:r>
              <a:rPr lang="en-US" altLang="ja-JP" b="1" dirty="0"/>
              <a:t>Fast Fourier Transform is a famous program for signal processing.</a:t>
            </a:r>
          </a:p>
          <a:p>
            <a:r>
              <a:rPr lang="en-US" altLang="ja-JP" b="1" dirty="0" err="1"/>
              <a:t>fft.c</a:t>
            </a:r>
            <a:r>
              <a:rPr lang="en-US" altLang="ja-JP" b="1" dirty="0"/>
              <a:t> is a sample program.</a:t>
            </a:r>
          </a:p>
          <a:p>
            <a:r>
              <a:rPr lang="en-US" altLang="ja-JP" b="1" dirty="0"/>
              <a:t>If it works well, it shows the execution time, otherwise it fails.</a:t>
            </a:r>
          </a:p>
          <a:p>
            <a:r>
              <a:rPr lang="en-US" altLang="ja-JP" b="1" dirty="0"/>
              <a:t>Write the </a:t>
            </a:r>
            <a:r>
              <a:rPr lang="en-US" altLang="ja-JP" b="1" dirty="0" err="1"/>
              <a:t>openMP</a:t>
            </a:r>
            <a:r>
              <a:rPr lang="en-US" altLang="ja-JP" b="1" dirty="0"/>
              <a:t> pragma to improve the performance.</a:t>
            </a:r>
          </a:p>
          <a:p>
            <a:pPr marL="0" indent="0">
              <a:buNone/>
            </a:pPr>
            <a:endParaRPr lang="en-US" altLang="ja-JP" b="1" dirty="0"/>
          </a:p>
          <a:p>
            <a:pPr marL="0" indent="0">
              <a:buNone/>
            </a:pPr>
            <a:endParaRPr lang="en-US" altLang="ja-JP" b="1" dirty="0"/>
          </a:p>
          <a:p>
            <a:pPr marL="0" indent="0">
              <a:buNone/>
            </a:pPr>
            <a:endParaRPr lang="en-US" altLang="ja-JP"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Report</a:t>
            </a:r>
            <a:endParaRPr kumimoji="1" lang="ja-JP" altLang="en-US" dirty="0"/>
          </a:p>
        </p:txBody>
      </p:sp>
      <p:sp>
        <p:nvSpPr>
          <p:cNvPr id="3" name="コンテンツ プレースホルダー 2"/>
          <p:cNvSpPr>
            <a:spLocks noGrp="1"/>
          </p:cNvSpPr>
          <p:nvPr>
            <p:ph idx="1"/>
          </p:nvPr>
        </p:nvSpPr>
        <p:spPr>
          <a:xfrm>
            <a:off x="457200" y="1052736"/>
            <a:ext cx="8229600" cy="4530725"/>
          </a:xfrm>
        </p:spPr>
        <p:txBody>
          <a:bodyPr/>
          <a:lstStyle/>
          <a:p>
            <a:r>
              <a:rPr lang="en-US" altLang="ja-JP" dirty="0"/>
              <a:t>Submit the followings:</a:t>
            </a:r>
          </a:p>
          <a:p>
            <a:pPr lvl="1"/>
            <a:r>
              <a:rPr lang="en-US" altLang="ja-JP" dirty="0"/>
              <a:t>OpenMP C source code</a:t>
            </a:r>
          </a:p>
          <a:p>
            <a:pPr lvl="1"/>
            <a:r>
              <a:rPr kumimoji="1" lang="en-US" altLang="ja-JP" dirty="0"/>
              <a:t>The execution results:  find the number of threads which minimizes the execution time. </a:t>
            </a:r>
          </a:p>
          <a:p>
            <a:pPr lvl="1"/>
            <a:r>
              <a:rPr lang="en-US" altLang="ja-JP" dirty="0"/>
              <a:t>Report the number of thread and execution time.</a:t>
            </a:r>
          </a:p>
          <a:p>
            <a:r>
              <a:rPr lang="en-US" altLang="ja-JP" dirty="0">
                <a:solidFill>
                  <a:srgbClr val="FF0000"/>
                </a:solidFill>
              </a:rPr>
              <a:t>Submit to Keio.jp</a:t>
            </a:r>
            <a:r>
              <a:rPr lang="en-US" altLang="ja-JP" dirty="0"/>
              <a:t>, not to hunga4125@gmail.com.</a:t>
            </a:r>
          </a:p>
          <a:p>
            <a:pPr marL="0" indent="0">
              <a:buNone/>
            </a:pPr>
            <a:endParaRPr kumimoji="1" lang="ja-JP" altLang="en-US" dirty="0"/>
          </a:p>
        </p:txBody>
      </p:sp>
    </p:spTree>
    <p:extLst>
      <p:ext uri="{BB962C8B-B14F-4D97-AF65-F5344CB8AC3E}">
        <p14:creationId xmlns:p14="http://schemas.microsoft.com/office/powerpoint/2010/main" val="273939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Parallel programming for various architectures</a:t>
            </a:r>
            <a:endParaRPr kumimoji="1" lang="ja-JP" altLang="en-US" dirty="0"/>
          </a:p>
        </p:txBody>
      </p:sp>
      <p:sp>
        <p:nvSpPr>
          <p:cNvPr id="3" name="コンテンツ プレースホルダー 2"/>
          <p:cNvSpPr>
            <a:spLocks noGrp="1"/>
          </p:cNvSpPr>
          <p:nvPr>
            <p:ph idx="1"/>
          </p:nvPr>
        </p:nvSpPr>
        <p:spPr/>
        <p:txBody>
          <a:bodyPr/>
          <a:lstStyle/>
          <a:p>
            <a:r>
              <a:rPr lang="en-US" altLang="ja-JP" dirty="0"/>
              <a:t>UMA or </a:t>
            </a:r>
            <a:r>
              <a:rPr lang="en-US" altLang="ja-JP" dirty="0" err="1"/>
              <a:t>NUMA</a:t>
            </a:r>
            <a:r>
              <a:rPr lang="en-US" altLang="ja-JP" dirty="0"/>
              <a:t> with relatively small number of nodes</a:t>
            </a:r>
          </a:p>
          <a:p>
            <a:pPr lvl="1"/>
            <a:r>
              <a:rPr kumimoji="1" lang="en-US" altLang="ja-JP" dirty="0" err="1"/>
              <a:t>OpenMP</a:t>
            </a:r>
            <a:r>
              <a:rPr kumimoji="1" lang="en-US" altLang="ja-JP" dirty="0"/>
              <a:t> </a:t>
            </a:r>
            <a:r>
              <a:rPr kumimoji="1" lang="ja-JP" altLang="en-US" dirty="0"/>
              <a:t>→　</a:t>
            </a:r>
            <a:r>
              <a:rPr kumimoji="1" lang="en-US" altLang="ja-JP" dirty="0"/>
              <a:t>Today</a:t>
            </a:r>
          </a:p>
          <a:p>
            <a:r>
              <a:rPr lang="en-US" altLang="ja-JP" dirty="0"/>
              <a:t>Cluster computer without shared memory</a:t>
            </a:r>
          </a:p>
          <a:p>
            <a:pPr lvl="1"/>
            <a:r>
              <a:rPr kumimoji="1" lang="en-US" altLang="ja-JP" dirty="0" err="1"/>
              <a:t>MPI</a:t>
            </a:r>
            <a:r>
              <a:rPr kumimoji="1" lang="ja-JP" altLang="en-US" dirty="0"/>
              <a:t>　→　</a:t>
            </a:r>
            <a:r>
              <a:rPr kumimoji="1" lang="en-US" altLang="ja-JP" dirty="0"/>
              <a:t>Maybe Later</a:t>
            </a:r>
          </a:p>
          <a:p>
            <a:r>
              <a:rPr lang="en-US" altLang="ja-JP" dirty="0"/>
              <a:t>GPU</a:t>
            </a:r>
          </a:p>
          <a:p>
            <a:pPr lvl="1"/>
            <a:r>
              <a:rPr kumimoji="1" lang="en-US" altLang="ja-JP" dirty="0" err="1"/>
              <a:t>Cuda</a:t>
            </a:r>
            <a:r>
              <a:rPr kumimoji="1" lang="en-US" altLang="ja-JP" dirty="0"/>
              <a:t> or </a:t>
            </a:r>
            <a:r>
              <a:rPr kumimoji="1" lang="en-US" altLang="ja-JP" dirty="0" err="1"/>
              <a:t>OpenCL</a:t>
            </a:r>
            <a:r>
              <a:rPr kumimoji="1" lang="en-US" altLang="ja-JP" dirty="0"/>
              <a:t> </a:t>
            </a:r>
            <a:r>
              <a:rPr kumimoji="1" lang="ja-JP" altLang="en-US" dirty="0"/>
              <a:t>→　</a:t>
            </a:r>
            <a:r>
              <a:rPr lang="en-US" altLang="ja-JP" dirty="0"/>
              <a:t>Contest</a:t>
            </a:r>
            <a:endParaRPr kumimoji="1" lang="ja-JP" altLang="en-US" dirty="0"/>
          </a:p>
        </p:txBody>
      </p:sp>
    </p:spTree>
    <p:extLst>
      <p:ext uri="{BB962C8B-B14F-4D97-AF65-F5344CB8AC3E}">
        <p14:creationId xmlns:p14="http://schemas.microsoft.com/office/powerpoint/2010/main" val="260792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6CE042-991B-4FC2-B603-E3D285697D62}"/>
              </a:ext>
            </a:extLst>
          </p:cNvPr>
          <p:cNvSpPr>
            <a:spLocks noGrp="1"/>
          </p:cNvSpPr>
          <p:nvPr>
            <p:ph type="title"/>
          </p:nvPr>
        </p:nvSpPr>
        <p:spPr/>
        <p:txBody>
          <a:bodyPr/>
          <a:lstStyle/>
          <a:p>
            <a:r>
              <a:rPr kumimoji="1" lang="en-US" altLang="ja-JP" dirty="0"/>
              <a:t>FAQ</a:t>
            </a:r>
            <a:endParaRPr kumimoji="1" lang="ja-JP" altLang="en-US" dirty="0"/>
          </a:p>
        </p:txBody>
      </p:sp>
      <p:sp>
        <p:nvSpPr>
          <p:cNvPr id="3" name="コンテンツ プレースホルダー 2">
            <a:extLst>
              <a:ext uri="{FF2B5EF4-FFF2-40B4-BE49-F238E27FC236}">
                <a16:creationId xmlns:a16="http://schemas.microsoft.com/office/drawing/2014/main" id="{04BBCCCB-C041-407A-83BA-47F622FA7D87}"/>
              </a:ext>
            </a:extLst>
          </p:cNvPr>
          <p:cNvSpPr>
            <a:spLocks noGrp="1"/>
          </p:cNvSpPr>
          <p:nvPr>
            <p:ph idx="1"/>
          </p:nvPr>
        </p:nvSpPr>
        <p:spPr>
          <a:xfrm>
            <a:off x="228600" y="1166018"/>
            <a:ext cx="8686800" cy="4999286"/>
          </a:xfrm>
        </p:spPr>
        <p:txBody>
          <a:bodyPr/>
          <a:lstStyle/>
          <a:p>
            <a:r>
              <a:rPr lang="en-US" altLang="ja-JP" sz="2000" dirty="0"/>
              <a:t>No account in ITC </a:t>
            </a:r>
            <a:r>
              <a:rPr lang="en-US" altLang="ja-JP" sz="2000" dirty="0" err="1"/>
              <a:t>linux</a:t>
            </a:r>
            <a:r>
              <a:rPr lang="en-US" altLang="ja-JP" sz="2000" dirty="0"/>
              <a:t> machines</a:t>
            </a:r>
            <a:endParaRPr kumimoji="1" lang="en-US" altLang="ja-JP" sz="2000" dirty="0"/>
          </a:p>
          <a:p>
            <a:pPr lvl="1"/>
            <a:r>
              <a:rPr lang="en-US" altLang="ja-JP" sz="2000" dirty="0">
                <a:hlinkClick r:id="rId2"/>
              </a:rPr>
              <a:t>https://id-info.itc.keio.ac.jp</a:t>
            </a:r>
            <a:endParaRPr lang="en-US" altLang="ja-JP" sz="2000" dirty="0"/>
          </a:p>
          <a:p>
            <a:pPr lvl="1"/>
            <a:r>
              <a:rPr lang="en-US" altLang="ja-JP" sz="2000" dirty="0"/>
              <a:t>You</a:t>
            </a:r>
            <a:r>
              <a:rPr lang="ja-JP" altLang="en-US" sz="2000" dirty="0"/>
              <a:t> </a:t>
            </a:r>
            <a:r>
              <a:rPr lang="en-US" altLang="ja-JP" sz="2000" dirty="0"/>
              <a:t>must</a:t>
            </a:r>
            <a:r>
              <a:rPr lang="ja-JP" altLang="en-US" sz="2000" dirty="0"/>
              <a:t> </a:t>
            </a:r>
            <a:r>
              <a:rPr lang="en-US" altLang="ja-JP" sz="2000" dirty="0"/>
              <a:t>activate</a:t>
            </a:r>
            <a:r>
              <a:rPr lang="ja-JP" altLang="en-US" sz="2000" dirty="0"/>
              <a:t> </a:t>
            </a:r>
            <a:r>
              <a:rPr lang="en-US" altLang="ja-JP" sz="2000" dirty="0"/>
              <a:t>your</a:t>
            </a:r>
            <a:r>
              <a:rPr lang="ja-JP" altLang="en-US" sz="2000" dirty="0"/>
              <a:t> </a:t>
            </a:r>
            <a:r>
              <a:rPr lang="en-US" altLang="ja-JP" sz="2000" dirty="0"/>
              <a:t>account.</a:t>
            </a:r>
            <a:r>
              <a:rPr lang="ja-JP" altLang="en-US" sz="2000" dirty="0"/>
              <a:t> </a:t>
            </a:r>
            <a:r>
              <a:rPr lang="en-US" altLang="ja-JP" sz="2000" dirty="0"/>
              <a:t>It</a:t>
            </a:r>
            <a:r>
              <a:rPr lang="ja-JP" altLang="en-US" sz="2000" dirty="0"/>
              <a:t> </a:t>
            </a:r>
            <a:r>
              <a:rPr lang="en-US" altLang="ja-JP" sz="2000" dirty="0"/>
              <a:t>takes</a:t>
            </a:r>
            <a:r>
              <a:rPr lang="ja-JP" altLang="en-US" sz="2000" dirty="0"/>
              <a:t> </a:t>
            </a:r>
            <a:r>
              <a:rPr lang="en-US" altLang="ja-JP" sz="2000" dirty="0"/>
              <a:t>hours.</a:t>
            </a:r>
            <a:endParaRPr kumimoji="1" lang="en-US" altLang="ja-JP" sz="2000" dirty="0"/>
          </a:p>
          <a:p>
            <a:r>
              <a:rPr kumimoji="1" lang="en-US" altLang="ja-JP" sz="2000" dirty="0"/>
              <a:t>Login</a:t>
            </a:r>
            <a:r>
              <a:rPr lang="en-US" altLang="ja-JP" sz="2000" dirty="0"/>
              <a:t> was refused.</a:t>
            </a:r>
            <a:endParaRPr kumimoji="1" lang="en-US" altLang="ja-JP" sz="2000" dirty="0"/>
          </a:p>
          <a:p>
            <a:pPr lvl="1"/>
            <a:r>
              <a:rPr lang="en-US" altLang="ja-JP" sz="2000" dirty="0">
                <a:hlinkClick r:id="rId3"/>
              </a:rPr>
              <a:t>https://www.st.itc.keio.ac.jp/ja/com_remote_st.html</a:t>
            </a:r>
            <a:endParaRPr lang="en-US" altLang="ja-JP" sz="2000" dirty="0"/>
          </a:p>
          <a:p>
            <a:r>
              <a:rPr kumimoji="1" lang="en-US" altLang="ja-JP" sz="2000" dirty="0"/>
              <a:t>How to get the file for exercise</a:t>
            </a:r>
          </a:p>
          <a:p>
            <a:pPr lvl="1"/>
            <a:r>
              <a:rPr lang="en-US" altLang="ja-JP" sz="2000" dirty="0" err="1"/>
              <a:t>wget</a:t>
            </a:r>
            <a:r>
              <a:rPr lang="en-US" altLang="ja-JP" sz="2000" dirty="0"/>
              <a:t> </a:t>
            </a:r>
            <a:r>
              <a:rPr lang="en-US" altLang="ja-JP" sz="2000" dirty="0">
                <a:hlinkClick r:id="rId4"/>
              </a:rPr>
              <a:t>http://www.am.ics.keio.ac.jp/arc/open20.tar</a:t>
            </a:r>
            <a:endParaRPr lang="en-US" altLang="ja-JP" sz="2000" dirty="0"/>
          </a:p>
          <a:p>
            <a:r>
              <a:rPr lang="en-US" altLang="ja-JP" sz="2000" dirty="0"/>
              <a:t>Editors</a:t>
            </a:r>
          </a:p>
          <a:p>
            <a:pPr lvl="1"/>
            <a:r>
              <a:rPr lang="en-US" altLang="ja-JP" sz="1600" dirty="0"/>
              <a:t>vim</a:t>
            </a:r>
          </a:p>
          <a:p>
            <a:pPr marL="514350" lvl="1" indent="0">
              <a:buNone/>
            </a:pPr>
            <a:r>
              <a:rPr lang="en-US" altLang="ja-JP" sz="1600" dirty="0">
                <a:hlinkClick r:id="rId5"/>
              </a:rPr>
              <a:t>https://uguisu.skr.jp/Windows/vi.html</a:t>
            </a:r>
            <a:r>
              <a:rPr lang="en-US" altLang="ja-JP" sz="1600" dirty="0"/>
              <a:t> </a:t>
            </a:r>
          </a:p>
          <a:p>
            <a:pPr lvl="1"/>
            <a:r>
              <a:rPr lang="en-US" altLang="ja-JP" sz="1600" dirty="0"/>
              <a:t>emacs</a:t>
            </a:r>
          </a:p>
          <a:p>
            <a:pPr marL="457200" lvl="1" indent="0">
              <a:buNone/>
            </a:pPr>
            <a:r>
              <a:rPr lang="en-US" altLang="ja-JP" sz="1600" dirty="0">
                <a:hlinkClick r:id="rId6"/>
              </a:rPr>
              <a:t>https://uguisu.skr.jp/Windows/emacs.html</a:t>
            </a:r>
            <a:endParaRPr lang="en-US" altLang="ja-JP" sz="1600" dirty="0"/>
          </a:p>
          <a:p>
            <a:pPr marL="400050"/>
            <a:r>
              <a:rPr lang="en-US" altLang="ja-JP" sz="2000" dirty="0"/>
              <a:t>File transfer</a:t>
            </a:r>
          </a:p>
          <a:p>
            <a:pPr marL="514350" lvl="1" indent="0">
              <a:buNone/>
            </a:pPr>
            <a:r>
              <a:rPr lang="en-US" altLang="ja-JP" sz="1600" dirty="0">
                <a:hlinkClick r:id="rId7"/>
              </a:rPr>
              <a:t>https://www.st.itc.keio.ac.jp/ja/com_remote_winscp_st.html</a:t>
            </a:r>
            <a:endParaRPr lang="en-US" altLang="ja-JP" sz="1600" dirty="0"/>
          </a:p>
          <a:p>
            <a:pPr marL="800100" lvl="1"/>
            <a:endParaRPr lang="en-US" altLang="ja-JP" sz="1600" dirty="0"/>
          </a:p>
          <a:p>
            <a:pPr lvl="1"/>
            <a:endParaRPr kumimoji="1" lang="en-US" altLang="ja-JP" dirty="0"/>
          </a:p>
          <a:p>
            <a:pPr lvl="1"/>
            <a:endParaRPr kumimoji="1" lang="ja-JP" altLang="en-US" dirty="0"/>
          </a:p>
        </p:txBody>
      </p:sp>
    </p:spTree>
    <p:extLst>
      <p:ext uri="{BB962C8B-B14F-4D97-AF65-F5344CB8AC3E}">
        <p14:creationId xmlns:p14="http://schemas.microsoft.com/office/powerpoint/2010/main" val="1204752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sz="3800"/>
              <a:t>Fork-join: Starting and finishing parallel processes</a:t>
            </a:r>
          </a:p>
        </p:txBody>
      </p:sp>
      <p:sp>
        <p:nvSpPr>
          <p:cNvPr id="4099" name="Line 4"/>
          <p:cNvSpPr>
            <a:spLocks noChangeShapeType="1"/>
          </p:cNvSpPr>
          <p:nvPr/>
        </p:nvSpPr>
        <p:spPr bwMode="auto">
          <a:xfrm>
            <a:off x="3490913" y="112553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0" name="Text Box 5"/>
          <p:cNvSpPr txBox="1">
            <a:spLocks noChangeArrowheads="1"/>
          </p:cNvSpPr>
          <p:nvPr/>
        </p:nvSpPr>
        <p:spPr bwMode="auto">
          <a:xfrm>
            <a:off x="3235325" y="1412875"/>
            <a:ext cx="625475" cy="376238"/>
          </a:xfrm>
          <a:prstGeom prst="rect">
            <a:avLst/>
          </a:prstGeom>
          <a:noFill/>
          <a:ln w="9525">
            <a:solidFill>
              <a:srgbClr val="00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fork</a:t>
            </a:r>
          </a:p>
        </p:txBody>
      </p:sp>
      <p:sp>
        <p:nvSpPr>
          <p:cNvPr id="4101" name="Line 6"/>
          <p:cNvSpPr>
            <a:spLocks noChangeShapeType="1"/>
          </p:cNvSpPr>
          <p:nvPr/>
        </p:nvSpPr>
        <p:spPr bwMode="auto">
          <a:xfrm flipH="1">
            <a:off x="2411413" y="1773238"/>
            <a:ext cx="863600"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2" name="Line 7"/>
          <p:cNvSpPr>
            <a:spLocks noChangeShapeType="1"/>
          </p:cNvSpPr>
          <p:nvPr/>
        </p:nvSpPr>
        <p:spPr bwMode="auto">
          <a:xfrm>
            <a:off x="3419475" y="17732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3" name="Line 8"/>
          <p:cNvSpPr>
            <a:spLocks noChangeShapeType="1"/>
          </p:cNvSpPr>
          <p:nvPr/>
        </p:nvSpPr>
        <p:spPr bwMode="auto">
          <a:xfrm>
            <a:off x="3563938" y="1773238"/>
            <a:ext cx="360362"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4" name="Line 9"/>
          <p:cNvSpPr>
            <a:spLocks noChangeShapeType="1"/>
          </p:cNvSpPr>
          <p:nvPr/>
        </p:nvSpPr>
        <p:spPr bwMode="auto">
          <a:xfrm>
            <a:off x="3851275" y="1773238"/>
            <a:ext cx="792163"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5" name="Text Box 10"/>
          <p:cNvSpPr txBox="1">
            <a:spLocks noChangeArrowheads="1"/>
          </p:cNvSpPr>
          <p:nvPr/>
        </p:nvSpPr>
        <p:spPr bwMode="auto">
          <a:xfrm>
            <a:off x="4984750" y="1504950"/>
            <a:ext cx="395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Usually, these processes (threads)</a:t>
            </a:r>
          </a:p>
          <a:p>
            <a:pPr eaLnBrk="1" hangingPunct="1">
              <a:spcBef>
                <a:spcPct val="0"/>
              </a:spcBef>
              <a:buClrTx/>
              <a:buSzTx/>
              <a:buFontTx/>
              <a:buNone/>
            </a:pPr>
            <a:r>
              <a:rPr lang="en-US" altLang="ja-JP" sz="1800" b="1">
                <a:solidFill>
                  <a:srgbClr val="0066FF"/>
                </a:solidFill>
              </a:rPr>
              <a:t>can share variables</a:t>
            </a:r>
          </a:p>
        </p:txBody>
      </p:sp>
      <p:sp>
        <p:nvSpPr>
          <p:cNvPr id="4106" name="Line 11"/>
          <p:cNvSpPr>
            <a:spLocks noChangeShapeType="1"/>
          </p:cNvSpPr>
          <p:nvPr/>
        </p:nvSpPr>
        <p:spPr bwMode="auto">
          <a:xfrm>
            <a:off x="4643438" y="22050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7" name="Line 12"/>
          <p:cNvSpPr>
            <a:spLocks noChangeShapeType="1"/>
          </p:cNvSpPr>
          <p:nvPr/>
        </p:nvSpPr>
        <p:spPr bwMode="auto">
          <a:xfrm flipH="1">
            <a:off x="4140200" y="2997200"/>
            <a:ext cx="503238"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8" name="Line 15"/>
          <p:cNvSpPr>
            <a:spLocks noChangeShapeType="1"/>
          </p:cNvSpPr>
          <p:nvPr/>
        </p:nvSpPr>
        <p:spPr bwMode="auto">
          <a:xfrm>
            <a:off x="4643438" y="2997200"/>
            <a:ext cx="576262"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9" name="Line 16"/>
          <p:cNvSpPr>
            <a:spLocks noChangeShapeType="1"/>
          </p:cNvSpPr>
          <p:nvPr/>
        </p:nvSpPr>
        <p:spPr bwMode="auto">
          <a:xfrm>
            <a:off x="4643438" y="299720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0" name="Text Box 17"/>
          <p:cNvSpPr txBox="1">
            <a:spLocks noChangeArrowheads="1"/>
          </p:cNvSpPr>
          <p:nvPr/>
        </p:nvSpPr>
        <p:spPr bwMode="auto">
          <a:xfrm>
            <a:off x="4356100" y="2620963"/>
            <a:ext cx="625475" cy="376237"/>
          </a:xfrm>
          <a:prstGeom prst="rect">
            <a:avLst/>
          </a:prstGeom>
          <a:noFill/>
          <a:ln w="9525">
            <a:solidFill>
              <a:srgbClr val="00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fork</a:t>
            </a:r>
          </a:p>
        </p:txBody>
      </p:sp>
      <p:sp>
        <p:nvSpPr>
          <p:cNvPr id="4111" name="Line 18"/>
          <p:cNvSpPr>
            <a:spLocks noChangeShapeType="1"/>
          </p:cNvSpPr>
          <p:nvPr/>
        </p:nvSpPr>
        <p:spPr bwMode="auto">
          <a:xfrm>
            <a:off x="4140200" y="32845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2" name="Line 19"/>
          <p:cNvSpPr>
            <a:spLocks noChangeShapeType="1"/>
          </p:cNvSpPr>
          <p:nvPr/>
        </p:nvSpPr>
        <p:spPr bwMode="auto">
          <a:xfrm>
            <a:off x="4643438" y="32845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3" name="Line 20"/>
          <p:cNvSpPr>
            <a:spLocks noChangeShapeType="1"/>
          </p:cNvSpPr>
          <p:nvPr/>
        </p:nvSpPr>
        <p:spPr bwMode="auto">
          <a:xfrm>
            <a:off x="5219700" y="3213100"/>
            <a:ext cx="0"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4" name="Line 21"/>
          <p:cNvSpPr>
            <a:spLocks noChangeShapeType="1"/>
          </p:cNvSpPr>
          <p:nvPr/>
        </p:nvSpPr>
        <p:spPr bwMode="auto">
          <a:xfrm>
            <a:off x="4140200" y="3860800"/>
            <a:ext cx="503238"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5" name="Line 22"/>
          <p:cNvSpPr>
            <a:spLocks noChangeShapeType="1"/>
          </p:cNvSpPr>
          <p:nvPr/>
        </p:nvSpPr>
        <p:spPr bwMode="auto">
          <a:xfrm>
            <a:off x="4643438" y="38608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6" name="Line 23"/>
          <p:cNvSpPr>
            <a:spLocks noChangeShapeType="1"/>
          </p:cNvSpPr>
          <p:nvPr/>
        </p:nvSpPr>
        <p:spPr bwMode="auto">
          <a:xfrm flipH="1">
            <a:off x="4716463" y="3789363"/>
            <a:ext cx="503237"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7" name="Text Box 24"/>
          <p:cNvSpPr txBox="1">
            <a:spLocks noChangeArrowheads="1"/>
          </p:cNvSpPr>
          <p:nvPr/>
        </p:nvSpPr>
        <p:spPr bwMode="auto">
          <a:xfrm>
            <a:off x="4356100" y="4205288"/>
            <a:ext cx="600075" cy="3762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chemeClr val="tx2"/>
                </a:solidFill>
              </a:rPr>
              <a:t>join</a:t>
            </a:r>
          </a:p>
        </p:txBody>
      </p:sp>
      <p:sp>
        <p:nvSpPr>
          <p:cNvPr id="4118" name="Line 25"/>
          <p:cNvSpPr>
            <a:spLocks noChangeShapeType="1"/>
          </p:cNvSpPr>
          <p:nvPr/>
        </p:nvSpPr>
        <p:spPr bwMode="auto">
          <a:xfrm>
            <a:off x="3924300" y="2205038"/>
            <a:ext cx="0" cy="287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9" name="Line 26"/>
          <p:cNvSpPr>
            <a:spLocks noChangeShapeType="1"/>
          </p:cNvSpPr>
          <p:nvPr/>
        </p:nvSpPr>
        <p:spPr bwMode="auto">
          <a:xfrm>
            <a:off x="3419475" y="2205038"/>
            <a:ext cx="0" cy="287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0" name="Line 27"/>
          <p:cNvSpPr>
            <a:spLocks noChangeShapeType="1"/>
          </p:cNvSpPr>
          <p:nvPr/>
        </p:nvSpPr>
        <p:spPr bwMode="auto">
          <a:xfrm>
            <a:off x="2411413" y="2276475"/>
            <a:ext cx="0" cy="2808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1" name="Line 28"/>
          <p:cNvSpPr>
            <a:spLocks noChangeShapeType="1"/>
          </p:cNvSpPr>
          <p:nvPr/>
        </p:nvSpPr>
        <p:spPr bwMode="auto">
          <a:xfrm>
            <a:off x="4643438" y="4581525"/>
            <a:ext cx="0" cy="503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2" name="Text Box 29"/>
          <p:cNvSpPr txBox="1">
            <a:spLocks noChangeArrowheads="1"/>
          </p:cNvSpPr>
          <p:nvPr/>
        </p:nvSpPr>
        <p:spPr bwMode="auto">
          <a:xfrm>
            <a:off x="3203575" y="5573713"/>
            <a:ext cx="600075" cy="3762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chemeClr val="tx2"/>
                </a:solidFill>
              </a:rPr>
              <a:t>join</a:t>
            </a:r>
          </a:p>
        </p:txBody>
      </p:sp>
      <p:sp>
        <p:nvSpPr>
          <p:cNvPr id="4123" name="Line 30"/>
          <p:cNvSpPr>
            <a:spLocks noChangeShapeType="1"/>
          </p:cNvSpPr>
          <p:nvPr/>
        </p:nvSpPr>
        <p:spPr bwMode="auto">
          <a:xfrm>
            <a:off x="2411413" y="5084763"/>
            <a:ext cx="8636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4" name="Line 31"/>
          <p:cNvSpPr>
            <a:spLocks noChangeShapeType="1"/>
          </p:cNvSpPr>
          <p:nvPr/>
        </p:nvSpPr>
        <p:spPr bwMode="auto">
          <a:xfrm>
            <a:off x="3419475" y="50847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5" name="Line 32"/>
          <p:cNvSpPr>
            <a:spLocks noChangeShapeType="1"/>
          </p:cNvSpPr>
          <p:nvPr/>
        </p:nvSpPr>
        <p:spPr bwMode="auto">
          <a:xfrm flipH="1">
            <a:off x="3635375" y="5084763"/>
            <a:ext cx="288925"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6" name="Line 33"/>
          <p:cNvSpPr>
            <a:spLocks noChangeShapeType="1"/>
          </p:cNvSpPr>
          <p:nvPr/>
        </p:nvSpPr>
        <p:spPr bwMode="auto">
          <a:xfrm flipH="1">
            <a:off x="3708400" y="5084763"/>
            <a:ext cx="93503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7" name="Line 34"/>
          <p:cNvSpPr>
            <a:spLocks noChangeShapeType="1"/>
          </p:cNvSpPr>
          <p:nvPr/>
        </p:nvSpPr>
        <p:spPr bwMode="auto">
          <a:xfrm>
            <a:off x="3490913" y="59499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8" name="Text Box 35"/>
          <p:cNvSpPr txBox="1">
            <a:spLocks noChangeArrowheads="1"/>
          </p:cNvSpPr>
          <p:nvPr/>
        </p:nvSpPr>
        <p:spPr bwMode="auto">
          <a:xfrm>
            <a:off x="5219700" y="3573463"/>
            <a:ext cx="41957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1800" b="1" dirty="0"/>
          </a:p>
          <a:p>
            <a:pPr eaLnBrk="1" hangingPunct="1">
              <a:spcBef>
                <a:spcPct val="0"/>
              </a:spcBef>
              <a:buClrTx/>
              <a:buSzTx/>
              <a:buFontTx/>
              <a:buChar char="•"/>
            </a:pPr>
            <a:r>
              <a:rPr lang="en-US" altLang="ja-JP" sz="1800" b="1" dirty="0"/>
              <a:t> Fork/Join is a way of synchronization</a:t>
            </a:r>
          </a:p>
          <a:p>
            <a:pPr eaLnBrk="1" hangingPunct="1">
              <a:spcBef>
                <a:spcPct val="0"/>
              </a:spcBef>
              <a:buClrTx/>
              <a:buSzTx/>
              <a:buFontTx/>
              <a:buChar char="•"/>
            </a:pPr>
            <a:r>
              <a:rPr lang="en-US" altLang="ja-JP" sz="1800" b="1" dirty="0"/>
              <a:t> OpenMP uses this concept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OpenMP</a:t>
            </a:r>
            <a:endParaRPr kumimoji="1" lang="ja-JP" altLang="en-US" dirty="0"/>
          </a:p>
        </p:txBody>
      </p:sp>
      <p:sp>
        <p:nvSpPr>
          <p:cNvPr id="3" name="コンテンツ プレースホルダー 2"/>
          <p:cNvSpPr>
            <a:spLocks noGrp="1"/>
          </p:cNvSpPr>
          <p:nvPr>
            <p:ph idx="1"/>
          </p:nvPr>
        </p:nvSpPr>
        <p:spPr>
          <a:xfrm>
            <a:off x="323528" y="1124744"/>
            <a:ext cx="8229600" cy="4530725"/>
          </a:xfrm>
        </p:spPr>
        <p:txBody>
          <a:bodyPr/>
          <a:lstStyle/>
          <a:p>
            <a:r>
              <a:rPr kumimoji="1" lang="en-US" altLang="ja-JP" dirty="0"/>
              <a:t>Standard directives, library and environmental variables for parallelize a program.</a:t>
            </a:r>
          </a:p>
          <a:p>
            <a:r>
              <a:rPr lang="en-US" altLang="ja-JP" dirty="0"/>
              <a:t>Shared memory is assumed, thus no data distribution is needed. </a:t>
            </a:r>
            <a:r>
              <a:rPr lang="ja-JP" altLang="en-US" dirty="0"/>
              <a:t>↔　</a:t>
            </a:r>
            <a:r>
              <a:rPr lang="en-US" altLang="ja-JP" dirty="0" err="1"/>
              <a:t>MPI</a:t>
            </a:r>
            <a:endParaRPr lang="en-US" altLang="ja-JP" dirty="0"/>
          </a:p>
          <a:p>
            <a:r>
              <a:rPr lang="en-US" altLang="ja-JP" dirty="0"/>
              <a:t>Suitable</a:t>
            </a:r>
            <a:r>
              <a:rPr lang="ja-JP" altLang="en-US" dirty="0"/>
              <a:t> </a:t>
            </a:r>
            <a:r>
              <a:rPr lang="en-US" altLang="ja-JP" dirty="0"/>
              <a:t>for</a:t>
            </a:r>
            <a:r>
              <a:rPr lang="ja-JP" altLang="en-US" dirty="0"/>
              <a:t> </a:t>
            </a:r>
            <a:r>
              <a:rPr lang="en-US" altLang="ja-JP" dirty="0"/>
              <a:t>multi-core systems within eight threads.</a:t>
            </a:r>
          </a:p>
          <a:p>
            <a:r>
              <a:rPr lang="en-US" altLang="ja-JP" dirty="0"/>
              <a:t>For a large scale system, advanced optimization of a program is needed (by Prof. </a:t>
            </a:r>
            <a:r>
              <a:rPr lang="en-US" altLang="ja-JP" dirty="0" err="1"/>
              <a:t>Katagiri</a:t>
            </a:r>
            <a:r>
              <a:rPr lang="en-US" altLang="ja-JP" dirty="0"/>
              <a:t>)</a:t>
            </a:r>
          </a:p>
        </p:txBody>
      </p:sp>
    </p:spTree>
    <p:extLst>
      <p:ext uri="{BB962C8B-B14F-4D97-AF65-F5344CB8AC3E}">
        <p14:creationId xmlns:p14="http://schemas.microsoft.com/office/powerpoint/2010/main" val="317703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The execution model of </a:t>
            </a:r>
            <a:r>
              <a:rPr kumimoji="1" lang="en-US" altLang="ja-JP" dirty="0" err="1"/>
              <a:t>OpenMP</a:t>
            </a:r>
            <a:endParaRPr kumimoji="1" lang="ja-JP" altLang="en-US" dirty="0"/>
          </a:p>
        </p:txBody>
      </p:sp>
      <p:sp>
        <p:nvSpPr>
          <p:cNvPr id="3" name="コンテンツ プレースホルダー 2"/>
          <p:cNvSpPr>
            <a:spLocks noGrp="1"/>
          </p:cNvSpPr>
          <p:nvPr>
            <p:ph idx="1"/>
          </p:nvPr>
        </p:nvSpPr>
        <p:spPr>
          <a:xfrm>
            <a:off x="382345" y="1586321"/>
            <a:ext cx="4186808" cy="3484984"/>
          </a:xfrm>
        </p:spPr>
        <p:txBody>
          <a:bodyPr/>
          <a:lstStyle/>
          <a:p>
            <a:pPr marL="0" indent="0">
              <a:buNone/>
            </a:pPr>
            <a:r>
              <a:rPr kumimoji="1" lang="en-US" altLang="ja-JP" dirty="0"/>
              <a:t>Block A</a:t>
            </a:r>
          </a:p>
          <a:p>
            <a:pPr marL="0" indent="0">
              <a:buNone/>
            </a:pPr>
            <a:r>
              <a:rPr lang="en-US" altLang="ja-JP" dirty="0"/>
              <a:t>#pragma </a:t>
            </a:r>
            <a:r>
              <a:rPr lang="en-US" altLang="ja-JP" dirty="0" err="1"/>
              <a:t>omp</a:t>
            </a:r>
            <a:r>
              <a:rPr lang="en-US" altLang="ja-JP" dirty="0"/>
              <a:t> parallel</a:t>
            </a:r>
          </a:p>
          <a:p>
            <a:pPr marL="0" indent="0">
              <a:buNone/>
            </a:pPr>
            <a:r>
              <a:rPr kumimoji="1" lang="en-US" altLang="ja-JP" dirty="0"/>
              <a:t>{</a:t>
            </a:r>
          </a:p>
          <a:p>
            <a:pPr marL="0" indent="0">
              <a:buNone/>
            </a:pPr>
            <a:r>
              <a:rPr lang="en-US" altLang="ja-JP" dirty="0"/>
              <a:t>	Block B</a:t>
            </a:r>
          </a:p>
          <a:p>
            <a:pPr marL="0" indent="0">
              <a:buNone/>
            </a:pPr>
            <a:r>
              <a:rPr lang="ja-JP" altLang="en-US" dirty="0"/>
              <a:t>｝</a:t>
            </a:r>
            <a:endParaRPr kumimoji="1" lang="en-US" altLang="ja-JP" dirty="0"/>
          </a:p>
          <a:p>
            <a:pPr marL="0" indent="0">
              <a:buNone/>
            </a:pPr>
            <a:r>
              <a:rPr lang="en-US" altLang="ja-JP" dirty="0"/>
              <a:t>Block C</a:t>
            </a:r>
            <a:endParaRPr kumimoji="1" lang="en-US" altLang="ja-JP" dirty="0"/>
          </a:p>
          <a:p>
            <a:pPr marL="0" indent="0">
              <a:buNone/>
            </a:pPr>
            <a:endParaRPr kumimoji="1" lang="ja-JP" altLang="en-US" dirty="0"/>
          </a:p>
        </p:txBody>
      </p:sp>
      <p:sp>
        <p:nvSpPr>
          <p:cNvPr id="4" name="正方形/長方形 3"/>
          <p:cNvSpPr/>
          <p:nvPr/>
        </p:nvSpPr>
        <p:spPr>
          <a:xfrm>
            <a:off x="3842049" y="1586321"/>
            <a:ext cx="1728192" cy="57606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Block A</a:t>
            </a:r>
            <a:endParaRPr kumimoji="1" lang="ja-JP" altLang="en-US" dirty="0"/>
          </a:p>
        </p:txBody>
      </p:sp>
      <p:sp>
        <p:nvSpPr>
          <p:cNvPr id="5" name="正方形/長方形 4"/>
          <p:cNvSpPr/>
          <p:nvPr/>
        </p:nvSpPr>
        <p:spPr>
          <a:xfrm>
            <a:off x="4067944"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Block B</a:t>
            </a:r>
            <a:endParaRPr kumimoji="1" lang="ja-JP" altLang="en-US" dirty="0"/>
          </a:p>
        </p:txBody>
      </p:sp>
      <p:sp>
        <p:nvSpPr>
          <p:cNvPr id="6" name="正方形/長方形 5"/>
          <p:cNvSpPr/>
          <p:nvPr/>
        </p:nvSpPr>
        <p:spPr>
          <a:xfrm>
            <a:off x="5472100"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Block B</a:t>
            </a:r>
            <a:endParaRPr kumimoji="1" lang="ja-JP" altLang="en-US" dirty="0"/>
          </a:p>
        </p:txBody>
      </p:sp>
      <p:sp>
        <p:nvSpPr>
          <p:cNvPr id="7" name="正方形/長方形 6"/>
          <p:cNvSpPr/>
          <p:nvPr/>
        </p:nvSpPr>
        <p:spPr>
          <a:xfrm>
            <a:off x="7642684"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Block B</a:t>
            </a:r>
            <a:endParaRPr kumimoji="1" lang="ja-JP" altLang="en-US" dirty="0"/>
          </a:p>
        </p:txBody>
      </p:sp>
      <p:sp>
        <p:nvSpPr>
          <p:cNvPr id="9" name="テキスト ボックス 8"/>
          <p:cNvSpPr txBox="1"/>
          <p:nvPr/>
        </p:nvSpPr>
        <p:spPr>
          <a:xfrm>
            <a:off x="6876256" y="3140968"/>
            <a:ext cx="492443" cy="461665"/>
          </a:xfrm>
          <a:prstGeom prst="rect">
            <a:avLst/>
          </a:prstGeom>
          <a:noFill/>
        </p:spPr>
        <p:txBody>
          <a:bodyPr wrap="none" rtlCol="0">
            <a:spAutoFit/>
          </a:bodyPr>
          <a:lstStyle/>
          <a:p>
            <a:r>
              <a:rPr kumimoji="1" lang="en-US" altLang="ja-JP" sz="2400" b="1" dirty="0"/>
              <a:t>…</a:t>
            </a:r>
            <a:endParaRPr kumimoji="1" lang="ja-JP" altLang="en-US" sz="2400" b="1" dirty="0"/>
          </a:p>
        </p:txBody>
      </p:sp>
      <p:sp>
        <p:nvSpPr>
          <p:cNvPr id="10" name="正方形/長方形 9"/>
          <p:cNvSpPr/>
          <p:nvPr/>
        </p:nvSpPr>
        <p:spPr>
          <a:xfrm>
            <a:off x="3842049" y="4403652"/>
            <a:ext cx="1728192" cy="57606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Block C</a:t>
            </a:r>
            <a:endParaRPr kumimoji="1" lang="ja-JP" altLang="en-US" dirty="0"/>
          </a:p>
        </p:txBody>
      </p:sp>
      <p:cxnSp>
        <p:nvCxnSpPr>
          <p:cNvPr id="12" name="直線コネクタ 11"/>
          <p:cNvCxnSpPr>
            <a:endCxn id="5" idx="0"/>
          </p:cNvCxnSpPr>
          <p:nvPr/>
        </p:nvCxnSpPr>
        <p:spPr>
          <a:xfrm>
            <a:off x="4680012" y="2172767"/>
            <a:ext cx="0" cy="8818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706145" y="3657815"/>
            <a:ext cx="0" cy="8818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084168" y="2613714"/>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8238095" y="2613714"/>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8254752" y="3602633"/>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084168" y="3602633"/>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flipV="1">
            <a:off x="4680012" y="4098762"/>
            <a:ext cx="3574740" cy="311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H="1" flipV="1">
            <a:off x="4663355" y="2592960"/>
            <a:ext cx="3574740" cy="311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004223" y="2177462"/>
            <a:ext cx="1364476" cy="369332"/>
          </a:xfrm>
          <a:prstGeom prst="rect">
            <a:avLst/>
          </a:prstGeom>
          <a:noFill/>
        </p:spPr>
        <p:txBody>
          <a:bodyPr wrap="none" rtlCol="0">
            <a:spAutoFit/>
          </a:bodyPr>
          <a:lstStyle/>
          <a:p>
            <a:r>
              <a:rPr kumimoji="1" lang="en-US" altLang="ja-JP" dirty="0"/>
              <a:t>Thread fork</a:t>
            </a:r>
            <a:endParaRPr kumimoji="1" lang="ja-JP" altLang="en-US" dirty="0"/>
          </a:p>
        </p:txBody>
      </p:sp>
      <p:sp>
        <p:nvSpPr>
          <p:cNvPr id="23" name="テキスト ボックス 22"/>
          <p:cNvSpPr txBox="1"/>
          <p:nvPr/>
        </p:nvSpPr>
        <p:spPr>
          <a:xfrm>
            <a:off x="5971458" y="4123704"/>
            <a:ext cx="1338828" cy="369332"/>
          </a:xfrm>
          <a:prstGeom prst="rect">
            <a:avLst/>
          </a:prstGeom>
          <a:noFill/>
        </p:spPr>
        <p:txBody>
          <a:bodyPr wrap="none" rtlCol="0">
            <a:spAutoFit/>
          </a:bodyPr>
          <a:lstStyle/>
          <a:p>
            <a:r>
              <a:rPr kumimoji="1" lang="en-US" altLang="ja-JP" dirty="0"/>
              <a:t>Thread join</a:t>
            </a:r>
            <a:endParaRPr kumimoji="1" lang="ja-JP" altLang="en-US" dirty="0"/>
          </a:p>
        </p:txBody>
      </p:sp>
      <p:sp>
        <p:nvSpPr>
          <p:cNvPr id="24" name="テキスト ボックス 23"/>
          <p:cNvSpPr txBox="1"/>
          <p:nvPr/>
        </p:nvSpPr>
        <p:spPr>
          <a:xfrm>
            <a:off x="3015761" y="2702895"/>
            <a:ext cx="1680909" cy="369332"/>
          </a:xfrm>
          <a:prstGeom prst="rect">
            <a:avLst/>
          </a:prstGeom>
          <a:noFill/>
        </p:spPr>
        <p:txBody>
          <a:bodyPr wrap="none" rtlCol="0">
            <a:spAutoFit/>
          </a:bodyPr>
          <a:lstStyle/>
          <a:p>
            <a:r>
              <a:rPr lang="en-US" altLang="ja-JP" dirty="0"/>
              <a:t>Master Thread</a:t>
            </a:r>
            <a:endParaRPr kumimoji="1" lang="ja-JP" altLang="en-US" dirty="0"/>
          </a:p>
        </p:txBody>
      </p:sp>
      <p:sp>
        <p:nvSpPr>
          <p:cNvPr id="25" name="テキスト ボックス 24"/>
          <p:cNvSpPr txBox="1"/>
          <p:nvPr/>
        </p:nvSpPr>
        <p:spPr>
          <a:xfrm>
            <a:off x="1176366" y="5517232"/>
            <a:ext cx="7648248" cy="646331"/>
          </a:xfrm>
          <a:prstGeom prst="rect">
            <a:avLst/>
          </a:prstGeom>
          <a:noFill/>
        </p:spPr>
        <p:txBody>
          <a:bodyPr wrap="none" rtlCol="0">
            <a:spAutoFit/>
          </a:bodyPr>
          <a:lstStyle/>
          <a:p>
            <a:r>
              <a:rPr lang="en-US" altLang="ja-JP" dirty="0"/>
              <a:t>Environmental variable: </a:t>
            </a:r>
            <a:r>
              <a:rPr lang="en-US" altLang="ja-JP" dirty="0" err="1"/>
              <a:t>OMP_NUM_THREADS</a:t>
            </a:r>
            <a:r>
              <a:rPr lang="en-US" altLang="ja-JP" dirty="0"/>
              <a:t> represents the number of</a:t>
            </a:r>
          </a:p>
          <a:p>
            <a:r>
              <a:rPr kumimoji="1" lang="en-US" altLang="ja-JP" dirty="0"/>
              <a:t>threads</a:t>
            </a:r>
            <a:endParaRPr kumimoji="1" lang="ja-JP" altLang="en-US" dirty="0"/>
          </a:p>
        </p:txBody>
      </p:sp>
      <p:sp>
        <p:nvSpPr>
          <p:cNvPr id="26" name="テキスト ボックス 25"/>
          <p:cNvSpPr txBox="1"/>
          <p:nvPr/>
        </p:nvSpPr>
        <p:spPr>
          <a:xfrm>
            <a:off x="6287585" y="2658552"/>
            <a:ext cx="2710197" cy="369332"/>
          </a:xfrm>
          <a:prstGeom prst="rect">
            <a:avLst/>
          </a:prstGeom>
          <a:noFill/>
        </p:spPr>
        <p:txBody>
          <a:bodyPr wrap="square" rtlCol="0">
            <a:spAutoFit/>
          </a:bodyPr>
          <a:lstStyle/>
          <a:p>
            <a:r>
              <a:rPr lang="en-US" altLang="ja-JP" dirty="0"/>
              <a:t>Parallel Region</a:t>
            </a:r>
            <a:endParaRPr kumimoji="1" lang="ja-JP" altLang="en-US" dirty="0"/>
          </a:p>
        </p:txBody>
      </p:sp>
    </p:spTree>
    <p:extLst>
      <p:ext uri="{BB962C8B-B14F-4D97-AF65-F5344CB8AC3E}">
        <p14:creationId xmlns:p14="http://schemas.microsoft.com/office/powerpoint/2010/main" val="30095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Work sharing structure</a:t>
            </a:r>
            <a:endParaRPr kumimoji="1" lang="ja-JP" altLang="en-US" dirty="0"/>
          </a:p>
        </p:txBody>
      </p:sp>
      <p:sp>
        <p:nvSpPr>
          <p:cNvPr id="3" name="コンテンツ プレースホルダー 2"/>
          <p:cNvSpPr>
            <a:spLocks noGrp="1"/>
          </p:cNvSpPr>
          <p:nvPr>
            <p:ph idx="1"/>
          </p:nvPr>
        </p:nvSpPr>
        <p:spPr/>
        <p:txBody>
          <a:bodyPr/>
          <a:lstStyle/>
          <a:p>
            <a:r>
              <a:rPr lang="en-US" altLang="ja-JP" dirty="0"/>
              <a:t>Describe the parallel execution in the parallel region. (Used in the parallel structure)</a:t>
            </a:r>
          </a:p>
          <a:p>
            <a:pPr lvl="1"/>
            <a:r>
              <a:rPr kumimoji="1" lang="en-US" altLang="ja-JP" dirty="0"/>
              <a:t>for (do)</a:t>
            </a:r>
          </a:p>
          <a:p>
            <a:pPr lvl="1"/>
            <a:r>
              <a:rPr lang="en-US" altLang="ja-JP" dirty="0"/>
              <a:t>sections</a:t>
            </a:r>
          </a:p>
          <a:p>
            <a:pPr lvl="1"/>
            <a:r>
              <a:rPr kumimoji="1" lang="en-US" altLang="ja-JP" dirty="0"/>
              <a:t>single (master)</a:t>
            </a:r>
          </a:p>
          <a:p>
            <a:r>
              <a:rPr lang="en-US" altLang="ja-JP" dirty="0"/>
              <a:t>Generate and execute</a:t>
            </a:r>
          </a:p>
          <a:p>
            <a:pPr lvl="1"/>
            <a:r>
              <a:rPr kumimoji="1" lang="en-US" altLang="ja-JP" dirty="0"/>
              <a:t>parallel for </a:t>
            </a:r>
          </a:p>
          <a:p>
            <a:pPr lvl="1"/>
            <a:r>
              <a:rPr lang="en-US" altLang="ja-JP" dirty="0"/>
              <a:t>parallel section</a:t>
            </a:r>
          </a:p>
          <a:p>
            <a:pPr lvl="1"/>
            <a:endParaRPr kumimoji="1" lang="ja-JP" altLang="en-US" dirty="0"/>
          </a:p>
        </p:txBody>
      </p:sp>
    </p:spTree>
    <p:extLst>
      <p:ext uri="{BB962C8B-B14F-4D97-AF65-F5344CB8AC3E}">
        <p14:creationId xmlns:p14="http://schemas.microsoft.com/office/powerpoint/2010/main" val="311088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704999"/>
            <a:ext cx="8229600" cy="1139825"/>
          </a:xfrm>
        </p:spPr>
        <p:txBody>
          <a:bodyPr/>
          <a:lstStyle/>
          <a:p>
            <a:r>
              <a:rPr lang="en-US" altLang="ja-JP" dirty="0"/>
              <a:t>for structure</a:t>
            </a:r>
            <a:endParaRPr kumimoji="1" lang="ja-JP" altLang="en-US" dirty="0"/>
          </a:p>
        </p:txBody>
      </p:sp>
      <p:sp>
        <p:nvSpPr>
          <p:cNvPr id="3" name="コンテンツ プレースホルダー 2"/>
          <p:cNvSpPr>
            <a:spLocks noGrp="1"/>
          </p:cNvSpPr>
          <p:nvPr>
            <p:ph idx="1"/>
          </p:nvPr>
        </p:nvSpPr>
        <p:spPr>
          <a:xfrm>
            <a:off x="3851920" y="404664"/>
            <a:ext cx="4911427" cy="3816423"/>
          </a:xfrm>
          <a:ln>
            <a:solidFill>
              <a:schemeClr val="tx1"/>
            </a:solidFill>
          </a:ln>
        </p:spPr>
        <p:txBody>
          <a:bodyPr/>
          <a:lstStyle/>
          <a:p>
            <a:pPr marL="0" indent="0">
              <a:buNone/>
            </a:pPr>
            <a:r>
              <a:rPr kumimoji="1" lang="en-US" altLang="ja-JP" dirty="0"/>
              <a:t># pragma </a:t>
            </a:r>
            <a:r>
              <a:rPr kumimoji="1" lang="en-US" altLang="ja-JP" dirty="0" err="1"/>
              <a:t>omp</a:t>
            </a:r>
            <a:r>
              <a:rPr kumimoji="1" lang="en-US" altLang="ja-JP" dirty="0"/>
              <a:t> parallel</a:t>
            </a:r>
          </a:p>
          <a:p>
            <a:pPr marL="0" indent="0">
              <a:buNone/>
            </a:pPr>
            <a:r>
              <a:rPr lang="en-US" altLang="ja-JP" dirty="0"/>
              <a:t>{</a:t>
            </a:r>
          </a:p>
          <a:p>
            <a:pPr marL="0" indent="0">
              <a:buNone/>
            </a:pPr>
            <a:r>
              <a:rPr lang="en-US" altLang="ja-JP" dirty="0"/>
              <a:t>#pragma </a:t>
            </a:r>
            <a:r>
              <a:rPr lang="en-US" altLang="ja-JP" dirty="0" err="1"/>
              <a:t>omp</a:t>
            </a:r>
            <a:r>
              <a:rPr lang="en-US" altLang="ja-JP" dirty="0"/>
              <a:t> for</a:t>
            </a:r>
          </a:p>
          <a:p>
            <a:pPr marL="0" indent="0">
              <a:buNone/>
            </a:pPr>
            <a:r>
              <a:rPr kumimoji="1" lang="en-US" altLang="ja-JP" dirty="0"/>
              <a:t>	for(</a:t>
            </a:r>
            <a:r>
              <a:rPr kumimoji="1" lang="en-US" altLang="ja-JP" dirty="0" err="1"/>
              <a:t>i</a:t>
            </a:r>
            <a:r>
              <a:rPr kumimoji="1" lang="en-US" altLang="ja-JP" dirty="0"/>
              <a:t>=0; </a:t>
            </a:r>
            <a:r>
              <a:rPr kumimoji="1" lang="en-US" altLang="ja-JP" dirty="0" err="1"/>
              <a:t>i</a:t>
            </a:r>
            <a:r>
              <a:rPr kumimoji="1" lang="en-US" altLang="ja-JP" dirty="0"/>
              <a:t>&lt;1000; </a:t>
            </a:r>
            <a:r>
              <a:rPr kumimoji="1" lang="en-US" altLang="ja-JP" dirty="0" err="1"/>
              <a:t>i</a:t>
            </a:r>
            <a:r>
              <a:rPr kumimoji="1" lang="en-US" altLang="ja-JP" dirty="0"/>
              <a:t>++) {</a:t>
            </a:r>
          </a:p>
          <a:p>
            <a:pPr marL="0" indent="0">
              <a:buNone/>
            </a:pPr>
            <a:r>
              <a:rPr lang="en-US" altLang="ja-JP" dirty="0"/>
              <a:t>		c[</a:t>
            </a:r>
            <a:r>
              <a:rPr lang="en-US" altLang="ja-JP" dirty="0" err="1"/>
              <a:t>i</a:t>
            </a:r>
            <a:r>
              <a:rPr lang="en-US" altLang="ja-JP" dirty="0"/>
              <a:t>]=a[</a:t>
            </a:r>
            <a:r>
              <a:rPr lang="en-US" altLang="ja-JP" dirty="0" err="1"/>
              <a:t>i</a:t>
            </a:r>
            <a:r>
              <a:rPr lang="en-US" altLang="ja-JP" dirty="0"/>
              <a:t>]+b[</a:t>
            </a:r>
            <a:r>
              <a:rPr lang="en-US" altLang="ja-JP" dirty="0" err="1"/>
              <a:t>i</a:t>
            </a:r>
            <a:r>
              <a:rPr lang="en-US" altLang="ja-JP" dirty="0"/>
              <a:t>];</a:t>
            </a:r>
          </a:p>
          <a:p>
            <a:pPr marL="0" indent="0">
              <a:buNone/>
            </a:pPr>
            <a:r>
              <a:rPr kumimoji="1" lang="en-US" altLang="ja-JP" dirty="0"/>
              <a:t>	}</a:t>
            </a:r>
          </a:p>
          <a:p>
            <a:pPr marL="0" indent="0">
              <a:buNone/>
            </a:pPr>
            <a:r>
              <a:rPr lang="en-US" altLang="ja-JP" dirty="0"/>
              <a:t>}</a:t>
            </a:r>
            <a:endParaRPr kumimoji="1" lang="ja-JP" altLang="en-US" dirty="0"/>
          </a:p>
        </p:txBody>
      </p:sp>
      <p:sp>
        <p:nvSpPr>
          <p:cNvPr id="4" name="コンテンツ プレースホルダー 2"/>
          <p:cNvSpPr txBox="1">
            <a:spLocks/>
          </p:cNvSpPr>
          <p:nvPr/>
        </p:nvSpPr>
        <p:spPr bwMode="auto">
          <a:xfrm>
            <a:off x="3866991" y="4217088"/>
            <a:ext cx="4767411" cy="23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en-US" altLang="ja-JP" dirty="0"/>
              <a:t># pragma </a:t>
            </a:r>
            <a:r>
              <a:rPr lang="en-US" altLang="ja-JP" dirty="0" err="1"/>
              <a:t>omp</a:t>
            </a:r>
            <a:r>
              <a:rPr lang="en-US" altLang="ja-JP" dirty="0"/>
              <a:t> parallel for</a:t>
            </a:r>
          </a:p>
          <a:p>
            <a:pPr marL="0" indent="0">
              <a:buFont typeface="Wingdings" panose="05000000000000000000" pitchFamily="2" charset="2"/>
              <a:buNone/>
            </a:pPr>
            <a:r>
              <a:rPr lang="en-US" altLang="ja-JP" dirty="0"/>
              <a:t>	for(</a:t>
            </a:r>
            <a:r>
              <a:rPr lang="en-US" altLang="ja-JP" dirty="0" err="1"/>
              <a:t>i</a:t>
            </a:r>
            <a:r>
              <a:rPr lang="en-US" altLang="ja-JP" dirty="0"/>
              <a:t>=0; </a:t>
            </a:r>
            <a:r>
              <a:rPr lang="en-US" altLang="ja-JP" dirty="0" err="1"/>
              <a:t>i</a:t>
            </a:r>
            <a:r>
              <a:rPr lang="en-US" altLang="ja-JP" dirty="0"/>
              <a:t>&lt;1000; </a:t>
            </a:r>
            <a:r>
              <a:rPr lang="en-US" altLang="ja-JP" dirty="0" err="1"/>
              <a:t>i</a:t>
            </a:r>
            <a:r>
              <a:rPr lang="en-US" altLang="ja-JP" dirty="0"/>
              <a:t>++) {</a:t>
            </a:r>
          </a:p>
          <a:p>
            <a:pPr marL="0" indent="0">
              <a:buFont typeface="Wingdings" panose="05000000000000000000" pitchFamily="2" charset="2"/>
              <a:buNone/>
            </a:pPr>
            <a:r>
              <a:rPr lang="en-US" altLang="ja-JP" dirty="0"/>
              <a:t>		c[</a:t>
            </a:r>
            <a:r>
              <a:rPr lang="en-US" altLang="ja-JP" dirty="0" err="1"/>
              <a:t>i</a:t>
            </a:r>
            <a:r>
              <a:rPr lang="en-US" altLang="ja-JP" dirty="0"/>
              <a:t>]=a[</a:t>
            </a:r>
            <a:r>
              <a:rPr lang="en-US" altLang="ja-JP" dirty="0" err="1"/>
              <a:t>i</a:t>
            </a:r>
            <a:r>
              <a:rPr lang="en-US" altLang="ja-JP" dirty="0"/>
              <a:t>]+b[</a:t>
            </a:r>
            <a:r>
              <a:rPr lang="en-US" altLang="ja-JP" dirty="0" err="1"/>
              <a:t>i</a:t>
            </a:r>
            <a:r>
              <a:rPr lang="en-US" altLang="ja-JP" dirty="0"/>
              <a:t>];</a:t>
            </a:r>
          </a:p>
          <a:p>
            <a:pPr marL="0" indent="0">
              <a:buFont typeface="Wingdings" panose="05000000000000000000" pitchFamily="2" charset="2"/>
              <a:buNone/>
            </a:pPr>
            <a:r>
              <a:rPr lang="en-US" altLang="ja-JP" dirty="0"/>
              <a:t>	}</a:t>
            </a:r>
          </a:p>
          <a:p>
            <a:pPr marL="0" indent="0">
              <a:buFont typeface="Wingdings" panose="05000000000000000000" pitchFamily="2" charset="2"/>
              <a:buNone/>
            </a:pPr>
            <a:endParaRPr lang="ja-JP" altLang="en-US" dirty="0"/>
          </a:p>
        </p:txBody>
      </p:sp>
      <p:sp>
        <p:nvSpPr>
          <p:cNvPr id="5" name="テキスト ボックス 4"/>
          <p:cNvSpPr txBox="1"/>
          <p:nvPr/>
        </p:nvSpPr>
        <p:spPr>
          <a:xfrm>
            <a:off x="251520" y="1830626"/>
            <a:ext cx="3267241" cy="1200329"/>
          </a:xfrm>
          <a:prstGeom prst="rect">
            <a:avLst/>
          </a:prstGeom>
          <a:noFill/>
        </p:spPr>
        <p:txBody>
          <a:bodyPr wrap="none" rtlCol="0">
            <a:spAutoFit/>
          </a:bodyPr>
          <a:lstStyle/>
          <a:p>
            <a:r>
              <a:rPr kumimoji="1" lang="en-US" altLang="ja-JP" sz="2400" dirty="0"/>
              <a:t>The iteration is divided</a:t>
            </a:r>
          </a:p>
          <a:p>
            <a:r>
              <a:rPr lang="en-US" altLang="ja-JP" sz="2400" dirty="0"/>
              <a:t>evenly to each thread.</a:t>
            </a:r>
          </a:p>
          <a:p>
            <a:endParaRPr kumimoji="1" lang="ja-JP" altLang="en-US" sz="2400" dirty="0"/>
          </a:p>
        </p:txBody>
      </p:sp>
    </p:spTree>
    <p:extLst>
      <p:ext uri="{BB962C8B-B14F-4D97-AF65-F5344CB8AC3E}">
        <p14:creationId xmlns:p14="http://schemas.microsoft.com/office/powerpoint/2010/main" val="153050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sections structure</a:t>
            </a:r>
            <a:endParaRPr kumimoji="1" lang="ja-JP" altLang="en-US" dirty="0"/>
          </a:p>
        </p:txBody>
      </p:sp>
      <p:sp>
        <p:nvSpPr>
          <p:cNvPr id="3" name="コンテンツ プレースホルダー 2"/>
          <p:cNvSpPr>
            <a:spLocks noGrp="1"/>
          </p:cNvSpPr>
          <p:nvPr>
            <p:ph idx="1"/>
          </p:nvPr>
        </p:nvSpPr>
        <p:spPr>
          <a:xfrm>
            <a:off x="457200" y="1772817"/>
            <a:ext cx="4618856" cy="4032448"/>
          </a:xfrm>
          <a:ln>
            <a:noFill/>
          </a:ln>
        </p:spPr>
        <p:txBody>
          <a:bodyPr/>
          <a:lstStyle/>
          <a:p>
            <a:pPr marL="0" indent="0">
              <a:buNone/>
            </a:pPr>
            <a:r>
              <a:rPr kumimoji="1" lang="en-US" altLang="ja-JP" sz="2400" dirty="0"/>
              <a:t>#pragma </a:t>
            </a:r>
            <a:r>
              <a:rPr kumimoji="1" lang="en-US" altLang="ja-JP" sz="2400" dirty="0" err="1"/>
              <a:t>omp</a:t>
            </a:r>
            <a:r>
              <a:rPr kumimoji="1" lang="en-US" altLang="ja-JP" sz="2400" dirty="0"/>
              <a:t> parallel sections</a:t>
            </a:r>
          </a:p>
          <a:p>
            <a:pPr marL="0" indent="0">
              <a:buNone/>
            </a:pPr>
            <a:r>
              <a:rPr lang="en-US" altLang="ja-JP" sz="2400" dirty="0"/>
              <a:t>{</a:t>
            </a:r>
          </a:p>
          <a:p>
            <a:pPr marL="0" indent="0">
              <a:buNone/>
            </a:pPr>
            <a:r>
              <a:rPr kumimoji="1" lang="en-US" altLang="ja-JP" sz="2400" dirty="0"/>
              <a:t>#pragma </a:t>
            </a:r>
            <a:r>
              <a:rPr kumimoji="1" lang="en-US" altLang="ja-JP" sz="2400" dirty="0" err="1"/>
              <a:t>omp</a:t>
            </a:r>
            <a:r>
              <a:rPr kumimoji="1" lang="en-US" altLang="ja-JP" sz="2400" dirty="0"/>
              <a:t> section</a:t>
            </a:r>
          </a:p>
          <a:p>
            <a:pPr marL="0" indent="0">
              <a:buNone/>
            </a:pPr>
            <a:r>
              <a:rPr lang="en-US" altLang="ja-JP" sz="2400" dirty="0"/>
              <a:t>    sub1();</a:t>
            </a:r>
          </a:p>
          <a:p>
            <a:pPr marL="0" indent="0">
              <a:buNone/>
            </a:pPr>
            <a:r>
              <a:rPr kumimoji="1" lang="en-US" altLang="ja-JP" sz="2400" dirty="0"/>
              <a:t>#pragma </a:t>
            </a:r>
            <a:r>
              <a:rPr kumimoji="1" lang="en-US" altLang="ja-JP" sz="2400" dirty="0" err="1"/>
              <a:t>omp</a:t>
            </a:r>
            <a:r>
              <a:rPr kumimoji="1" lang="en-US" altLang="ja-JP" sz="2400" dirty="0"/>
              <a:t> section</a:t>
            </a:r>
          </a:p>
          <a:p>
            <a:pPr marL="0" indent="0">
              <a:buNone/>
            </a:pPr>
            <a:r>
              <a:rPr lang="en-US" altLang="ja-JP" sz="2400" dirty="0"/>
              <a:t>    sub2();</a:t>
            </a:r>
          </a:p>
          <a:p>
            <a:pPr marL="0" indent="0">
              <a:buNone/>
            </a:pPr>
            <a:r>
              <a:rPr kumimoji="1" lang="en-US" altLang="ja-JP" sz="2400" dirty="0"/>
              <a:t>#pragma </a:t>
            </a:r>
            <a:r>
              <a:rPr kumimoji="1" lang="en-US" altLang="ja-JP" sz="2400" dirty="0" err="1"/>
              <a:t>omp</a:t>
            </a:r>
            <a:r>
              <a:rPr kumimoji="1" lang="en-US" altLang="ja-JP" sz="2400" dirty="0"/>
              <a:t> section</a:t>
            </a:r>
          </a:p>
          <a:p>
            <a:pPr marL="0" indent="0">
              <a:buNone/>
            </a:pPr>
            <a:r>
              <a:rPr lang="en-US" altLang="ja-JP" sz="2400" dirty="0"/>
              <a:t>    sub3();</a:t>
            </a:r>
          </a:p>
          <a:p>
            <a:pPr marL="0" indent="0">
              <a:buNone/>
            </a:pPr>
            <a:r>
              <a:rPr kumimoji="1" lang="en-US" altLang="ja-JP" sz="2400" dirty="0"/>
              <a:t>}</a:t>
            </a:r>
            <a:endParaRPr kumimoji="1" lang="ja-JP" altLang="en-US" sz="2400" dirty="0"/>
          </a:p>
        </p:txBody>
      </p:sp>
      <p:sp>
        <p:nvSpPr>
          <p:cNvPr id="4" name="正方形/長方形 3"/>
          <p:cNvSpPr/>
          <p:nvPr/>
        </p:nvSpPr>
        <p:spPr>
          <a:xfrm>
            <a:off x="4067944"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sub1</a:t>
            </a:r>
            <a:endParaRPr kumimoji="1" lang="ja-JP" altLang="en-US" dirty="0"/>
          </a:p>
        </p:txBody>
      </p:sp>
      <p:sp>
        <p:nvSpPr>
          <p:cNvPr id="5" name="正方形/長方形 4"/>
          <p:cNvSpPr/>
          <p:nvPr/>
        </p:nvSpPr>
        <p:spPr>
          <a:xfrm>
            <a:off x="5472100"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sub2</a:t>
            </a:r>
            <a:endParaRPr kumimoji="1" lang="ja-JP" altLang="en-US" dirty="0"/>
          </a:p>
        </p:txBody>
      </p:sp>
      <p:sp>
        <p:nvSpPr>
          <p:cNvPr id="6" name="正方形/長方形 5"/>
          <p:cNvSpPr/>
          <p:nvPr/>
        </p:nvSpPr>
        <p:spPr>
          <a:xfrm>
            <a:off x="6876256" y="3054661"/>
            <a:ext cx="1224136"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sub3</a:t>
            </a:r>
            <a:endParaRPr kumimoji="1" lang="ja-JP" altLang="en-US" dirty="0"/>
          </a:p>
        </p:txBody>
      </p:sp>
      <p:cxnSp>
        <p:nvCxnSpPr>
          <p:cNvPr id="8" name="直線コネクタ 7"/>
          <p:cNvCxnSpPr/>
          <p:nvPr/>
        </p:nvCxnSpPr>
        <p:spPr>
          <a:xfrm>
            <a:off x="4706145" y="3657815"/>
            <a:ext cx="0" cy="8818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4168" y="2541706"/>
            <a:ext cx="0" cy="527254"/>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cxnSpLocks/>
          </p:cNvCxnSpPr>
          <p:nvPr/>
        </p:nvCxnSpPr>
        <p:spPr>
          <a:xfrm>
            <a:off x="7471667" y="2541706"/>
            <a:ext cx="0" cy="527254"/>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488324" y="3602633"/>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084168" y="3602633"/>
            <a:ext cx="0" cy="527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cxnSpLocks/>
          </p:cNvCxnSpPr>
          <p:nvPr/>
        </p:nvCxnSpPr>
        <p:spPr>
          <a:xfrm flipH="1">
            <a:off x="4680012" y="4098762"/>
            <a:ext cx="279165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994942" y="4300400"/>
            <a:ext cx="1338828" cy="369332"/>
          </a:xfrm>
          <a:prstGeom prst="rect">
            <a:avLst/>
          </a:prstGeom>
          <a:noFill/>
        </p:spPr>
        <p:txBody>
          <a:bodyPr wrap="none" rtlCol="0">
            <a:spAutoFit/>
          </a:bodyPr>
          <a:lstStyle/>
          <a:p>
            <a:r>
              <a:rPr kumimoji="1" lang="en-US" altLang="ja-JP" dirty="0"/>
              <a:t>Thread join</a:t>
            </a:r>
            <a:endParaRPr kumimoji="1" lang="ja-JP" altLang="en-US" dirty="0"/>
          </a:p>
        </p:txBody>
      </p:sp>
      <p:cxnSp>
        <p:nvCxnSpPr>
          <p:cNvPr id="17" name="直線コネクタ 16"/>
          <p:cNvCxnSpPr/>
          <p:nvPr/>
        </p:nvCxnSpPr>
        <p:spPr>
          <a:xfrm>
            <a:off x="4732413" y="2527407"/>
            <a:ext cx="0" cy="527254"/>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047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private sub-directive</a:t>
            </a:r>
            <a:endParaRPr kumimoji="1" lang="ja-JP" altLang="en-US" dirty="0"/>
          </a:p>
        </p:txBody>
      </p:sp>
      <p:sp>
        <p:nvSpPr>
          <p:cNvPr id="4" name="コンテンツ プレースホルダー 2"/>
          <p:cNvSpPr txBox="1">
            <a:spLocks/>
          </p:cNvSpPr>
          <p:nvPr/>
        </p:nvSpPr>
        <p:spPr bwMode="auto">
          <a:xfrm>
            <a:off x="971600" y="1417638"/>
            <a:ext cx="7152461" cy="28754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en-US" altLang="ja-JP" dirty="0"/>
              <a:t>c=….;</a:t>
            </a:r>
          </a:p>
          <a:p>
            <a:pPr marL="0" indent="0">
              <a:buFont typeface="Wingdings" panose="05000000000000000000" pitchFamily="2" charset="2"/>
              <a:buNone/>
            </a:pPr>
            <a:r>
              <a:rPr lang="en-US" altLang="ja-JP" dirty="0"/>
              <a:t># pragma </a:t>
            </a:r>
            <a:r>
              <a:rPr lang="en-US" altLang="ja-JP" dirty="0" err="1"/>
              <a:t>omp</a:t>
            </a:r>
            <a:r>
              <a:rPr lang="en-US" altLang="ja-JP" dirty="0"/>
              <a:t> parallel for</a:t>
            </a:r>
            <a:r>
              <a:rPr lang="ja-JP" altLang="en-US" dirty="0"/>
              <a:t> </a:t>
            </a:r>
            <a:r>
              <a:rPr lang="en-US" altLang="ja-JP" dirty="0" err="1"/>
              <a:t>firstprivate</a:t>
            </a:r>
            <a:r>
              <a:rPr lang="en-US" altLang="ja-JP" dirty="0"/>
              <a:t>(c)</a:t>
            </a:r>
          </a:p>
          <a:p>
            <a:pPr marL="0" indent="0">
              <a:buFont typeface="Wingdings" panose="05000000000000000000" pitchFamily="2" charset="2"/>
              <a:buNone/>
            </a:pPr>
            <a:r>
              <a:rPr lang="en-US" altLang="ja-JP" dirty="0"/>
              <a:t>	for(</a:t>
            </a:r>
            <a:r>
              <a:rPr lang="en-US" altLang="ja-JP" dirty="0" err="1"/>
              <a:t>i</a:t>
            </a:r>
            <a:r>
              <a:rPr lang="en-US" altLang="ja-JP" dirty="0"/>
              <a:t>=0; </a:t>
            </a:r>
            <a:r>
              <a:rPr lang="en-US" altLang="ja-JP" dirty="0" err="1"/>
              <a:t>i</a:t>
            </a:r>
            <a:r>
              <a:rPr lang="en-US" altLang="ja-JP" dirty="0"/>
              <a:t>&lt;1000; </a:t>
            </a:r>
            <a:r>
              <a:rPr lang="en-US" altLang="ja-JP" dirty="0" err="1"/>
              <a:t>i</a:t>
            </a:r>
            <a:r>
              <a:rPr lang="en-US" altLang="ja-JP" dirty="0"/>
              <a:t>++) {</a:t>
            </a:r>
          </a:p>
          <a:p>
            <a:pPr marL="0" indent="0">
              <a:buFont typeface="Wingdings" panose="05000000000000000000" pitchFamily="2" charset="2"/>
              <a:buNone/>
            </a:pPr>
            <a:r>
              <a:rPr lang="en-US" altLang="ja-JP" dirty="0"/>
              <a:t>		d[</a:t>
            </a:r>
            <a:r>
              <a:rPr lang="en-US" altLang="ja-JP" dirty="0" err="1"/>
              <a:t>i</a:t>
            </a:r>
            <a:r>
              <a:rPr lang="en-US" altLang="ja-JP" dirty="0"/>
              <a:t>]=a[</a:t>
            </a:r>
            <a:r>
              <a:rPr lang="en-US" altLang="ja-JP" dirty="0" err="1"/>
              <a:t>i</a:t>
            </a:r>
            <a:r>
              <a:rPr lang="en-US" altLang="ja-JP" dirty="0"/>
              <a:t>]+c*b[</a:t>
            </a:r>
            <a:r>
              <a:rPr lang="en-US" altLang="ja-JP" dirty="0" err="1"/>
              <a:t>i</a:t>
            </a:r>
            <a:r>
              <a:rPr lang="en-US" altLang="ja-JP" dirty="0"/>
              <a:t>];</a:t>
            </a:r>
          </a:p>
          <a:p>
            <a:pPr marL="0" indent="0">
              <a:buFont typeface="Wingdings" panose="05000000000000000000" pitchFamily="2" charset="2"/>
              <a:buNone/>
            </a:pPr>
            <a:r>
              <a:rPr lang="en-US" altLang="ja-JP" dirty="0"/>
              <a:t>	}</a:t>
            </a:r>
          </a:p>
          <a:p>
            <a:pPr marL="0" indent="0">
              <a:buFont typeface="Wingdings" panose="05000000000000000000" pitchFamily="2" charset="2"/>
              <a:buNone/>
            </a:pPr>
            <a:endParaRPr lang="ja-JP" altLang="en-US" dirty="0"/>
          </a:p>
        </p:txBody>
      </p:sp>
      <p:sp>
        <p:nvSpPr>
          <p:cNvPr id="6" name="テキスト ボックス 5"/>
          <p:cNvSpPr txBox="1"/>
          <p:nvPr/>
        </p:nvSpPr>
        <p:spPr>
          <a:xfrm>
            <a:off x="323528" y="4293096"/>
            <a:ext cx="7800533" cy="461665"/>
          </a:xfrm>
          <a:prstGeom prst="rect">
            <a:avLst/>
          </a:prstGeom>
          <a:noFill/>
        </p:spPr>
        <p:txBody>
          <a:bodyPr wrap="none" rtlCol="0">
            <a:spAutoFit/>
          </a:bodyPr>
          <a:lstStyle/>
          <a:p>
            <a:r>
              <a:rPr lang="en-US" altLang="ja-JP" sz="2400" dirty="0"/>
              <a:t>c is copied to each thread </a:t>
            </a:r>
            <a:r>
              <a:rPr lang="ja-JP" altLang="en-US" sz="2400" dirty="0"/>
              <a:t>→　</a:t>
            </a:r>
            <a:r>
              <a:rPr lang="en-US" altLang="ja-JP" sz="2400" dirty="0"/>
              <a:t>Performance</a:t>
            </a:r>
            <a:r>
              <a:rPr lang="ja-JP" altLang="en-US" sz="2400" dirty="0"/>
              <a:t> </a:t>
            </a:r>
            <a:r>
              <a:rPr lang="en-US" altLang="ja-JP" sz="2400" dirty="0"/>
              <a:t>is improved.</a:t>
            </a:r>
            <a:endParaRPr kumimoji="1" lang="ja-JP" altLang="en-US" sz="2400" dirty="0"/>
          </a:p>
        </p:txBody>
      </p:sp>
      <p:sp>
        <p:nvSpPr>
          <p:cNvPr id="5" name="テキスト ボックス 4">
            <a:extLst>
              <a:ext uri="{FF2B5EF4-FFF2-40B4-BE49-F238E27FC236}">
                <a16:creationId xmlns:a16="http://schemas.microsoft.com/office/drawing/2014/main" id="{8A9E0F91-4FE4-4580-B580-05124BA08986}"/>
              </a:ext>
            </a:extLst>
          </p:cNvPr>
          <p:cNvSpPr txBox="1"/>
          <p:nvPr/>
        </p:nvSpPr>
        <p:spPr>
          <a:xfrm>
            <a:off x="0" y="4754761"/>
            <a:ext cx="8919429" cy="1200329"/>
          </a:xfrm>
          <a:prstGeom prst="rect">
            <a:avLst/>
          </a:prstGeom>
          <a:noFill/>
        </p:spPr>
        <p:txBody>
          <a:bodyPr wrap="none" rtlCol="0">
            <a:spAutoFit/>
          </a:bodyPr>
          <a:lstStyle/>
          <a:p>
            <a:r>
              <a:rPr lang="en-US" altLang="ja-JP" sz="2400" dirty="0"/>
              <a:t>shared: default, shared by all threads</a:t>
            </a:r>
          </a:p>
          <a:p>
            <a:r>
              <a:rPr lang="en-US" altLang="ja-JP" sz="2400" dirty="0"/>
              <a:t>private:</a:t>
            </a:r>
            <a:r>
              <a:rPr lang="ja-JP" altLang="en-US" sz="2400" dirty="0"/>
              <a:t> </a:t>
            </a:r>
            <a:r>
              <a:rPr lang="en-US" altLang="ja-JP" sz="2400" dirty="0"/>
              <a:t>variables are provided by each thread without initializing</a:t>
            </a:r>
          </a:p>
          <a:p>
            <a:r>
              <a:rPr lang="en-US" altLang="ja-JP" sz="2400" dirty="0" err="1"/>
              <a:t>firstprivate</a:t>
            </a:r>
            <a:r>
              <a:rPr lang="en-US" altLang="ja-JP" sz="2400" dirty="0"/>
              <a:t>: </a:t>
            </a:r>
            <a:r>
              <a:rPr lang="ja-JP" altLang="en-US" sz="2400" dirty="0"/>
              <a:t> </a:t>
            </a:r>
            <a:r>
              <a:rPr lang="en-US" altLang="ja-JP" sz="2400" dirty="0"/>
              <a:t>private</a:t>
            </a:r>
            <a:r>
              <a:rPr lang="ja-JP" altLang="en-US" sz="2400" dirty="0"/>
              <a:t> </a:t>
            </a:r>
            <a:r>
              <a:rPr lang="en-US" altLang="ja-JP" sz="2400" dirty="0"/>
              <a:t>with</a:t>
            </a:r>
            <a:r>
              <a:rPr lang="ja-JP" altLang="en-US" sz="2400" dirty="0"/>
              <a:t> </a:t>
            </a:r>
            <a:r>
              <a:rPr lang="en-US" altLang="ja-JP" sz="2400" dirty="0"/>
              <a:t>initializing.</a:t>
            </a:r>
          </a:p>
        </p:txBody>
      </p:sp>
    </p:spTree>
    <p:extLst>
      <p:ext uri="{BB962C8B-B14F-4D97-AF65-F5344CB8AC3E}">
        <p14:creationId xmlns:p14="http://schemas.microsoft.com/office/powerpoint/2010/main" val="1533887359"/>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2546</TotalTime>
  <Words>1807</Words>
  <Application>Microsoft Office PowerPoint</Application>
  <PresentationFormat>画面に合わせる (4:3)</PresentationFormat>
  <Paragraphs>225</Paragraphs>
  <Slides>20</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Arial</vt:lpstr>
      <vt:lpstr>Garamond</vt:lpstr>
      <vt:lpstr>Times New Roman</vt:lpstr>
      <vt:lpstr>Wingdings</vt:lpstr>
      <vt:lpstr>Edge</vt:lpstr>
      <vt:lpstr>Parallel Programming for shared memory machine </vt:lpstr>
      <vt:lpstr>Parallel programming for various architectures</vt:lpstr>
      <vt:lpstr>Fork-join: Starting and finishing parallel processes</vt:lpstr>
      <vt:lpstr>OpenMP</vt:lpstr>
      <vt:lpstr>The execution model of OpenMP</vt:lpstr>
      <vt:lpstr>Work sharing structure</vt:lpstr>
      <vt:lpstr>for structure</vt:lpstr>
      <vt:lpstr>sections structure</vt:lpstr>
      <vt:lpstr>private sub-directive</vt:lpstr>
      <vt:lpstr>How to use private</vt:lpstr>
      <vt:lpstr>reduction sub-directive</vt:lpstr>
      <vt:lpstr>Functions</vt:lpstr>
      <vt:lpstr>Getting time: omp_get_wtime();</vt:lpstr>
      <vt:lpstr>Other directives</vt:lpstr>
      <vt:lpstr>Using OpenMP</vt:lpstr>
      <vt:lpstr>Compile and Execution</vt:lpstr>
      <vt:lpstr>reduct4k.c</vt:lpstr>
      <vt:lpstr>Exercise　fft.c</vt:lpstr>
      <vt:lpstr>Report</vt:lpstr>
      <vt:lpstr>FAQ</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NUMAの構成</dc:title>
  <dc:creator>情報工学科</dc:creator>
  <cp:lastModifiedBy>hunga</cp:lastModifiedBy>
  <cp:revision>98</cp:revision>
  <dcterms:created xsi:type="dcterms:W3CDTF">1998-11-10T14:23:07Z</dcterms:created>
  <dcterms:modified xsi:type="dcterms:W3CDTF">2020-06-04T02:12:29Z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\\SIRIUS\hunga\</vt:lpwstr>
  </property>
</Properties>
</file>