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1.xml" ContentType="application/vnd.openxmlformats-officedocument.presentationml.tags+xml"/>
  <Override PartName="/ppt/notesSlides/notesSlide18.xml" ContentType="application/vnd.openxmlformats-officedocument.presentationml.notesSlide+xml"/>
  <Override PartName="/ppt/tags/tag2.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ags/tag3.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tags/tag4.xml" ContentType="application/vnd.openxmlformats-officedocument.presentationml.tags+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tags/tag5.xml" ContentType="application/vnd.openxmlformats-officedocument.presentationml.tags+xml"/>
  <Override PartName="/ppt/notesSlides/notesSlide34.xml" ContentType="application/vnd.openxmlformats-officedocument.presentationml.notesSlide+xml"/>
  <Override PartName="/ppt/tags/tag6.xml" ContentType="application/vnd.openxmlformats-officedocument.presentationml.tags+xml"/>
  <Override PartName="/ppt/notesSlides/notesSlide35.xml" ContentType="application/vnd.openxmlformats-officedocument.presentationml.notesSlide+xml"/>
  <Override PartName="/ppt/tags/tag7.xml" ContentType="application/vnd.openxmlformats-officedocument.presentationml.tags+xml"/>
  <Override PartName="/ppt/notesSlides/notesSlide36.xml" ContentType="application/vnd.openxmlformats-officedocument.presentationml.notesSlide+xml"/>
  <Override PartName="/ppt/tags/tag8.xml" ContentType="application/vnd.openxmlformats-officedocument.presentationml.tags+xml"/>
  <Override PartName="/ppt/notesSlides/notesSlide37.xml" ContentType="application/vnd.openxmlformats-officedocument.presentationml.notesSlide+xml"/>
  <Override PartName="/ppt/tags/tag9.xml" ContentType="application/vnd.openxmlformats-officedocument.presentationml.tags+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tags/tag10.xml" ContentType="application/vnd.openxmlformats-officedocument.presentationml.tags+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tags/tag11.xml" ContentType="application/vnd.openxmlformats-officedocument.presentationml.tags+xml"/>
  <Override PartName="/ppt/notesSlides/notesSlide45.xml" ContentType="application/vnd.openxmlformats-officedocument.presentationml.notesSlide+xml"/>
  <Override PartName="/ppt/tags/tag12.xml" ContentType="application/vnd.openxmlformats-officedocument.presentationml.tags+xml"/>
  <Override PartName="/ppt/notesSlides/notesSlide46.xml" ContentType="application/vnd.openxmlformats-officedocument.presentationml.notesSlide+xml"/>
  <Override PartName="/ppt/tags/tag13.xml" ContentType="application/vnd.openxmlformats-officedocument.presentationml.tags+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tags/tag14.xml" ContentType="application/vnd.openxmlformats-officedocument.presentationml.tags+xml"/>
  <Override PartName="/ppt/notesSlides/notesSlide49.xml" ContentType="application/vnd.openxmlformats-officedocument.presentationml.notesSlide+xml"/>
  <Override PartName="/ppt/tags/tag15.xml" ContentType="application/vnd.openxmlformats-officedocument.presentationml.tags+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tags/tag16.xml" ContentType="application/vnd.openxmlformats-officedocument.presentationml.tags+xml"/>
  <Override PartName="/ppt/notesSlides/notesSlide53.xml" ContentType="application/vnd.openxmlformats-officedocument.presentationml.notesSlide+xml"/>
  <Override PartName="/ppt/tags/tag17.xml" ContentType="application/vnd.openxmlformats-officedocument.presentationml.tags+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68"/>
  </p:notesMasterIdLst>
  <p:sldIdLst>
    <p:sldId id="256" r:id="rId2"/>
    <p:sldId id="386" r:id="rId3"/>
    <p:sldId id="372" r:id="rId4"/>
    <p:sldId id="373" r:id="rId5"/>
    <p:sldId id="374" r:id="rId6"/>
    <p:sldId id="375" r:id="rId7"/>
    <p:sldId id="387" r:id="rId8"/>
    <p:sldId id="376" r:id="rId9"/>
    <p:sldId id="377" r:id="rId10"/>
    <p:sldId id="378" r:id="rId11"/>
    <p:sldId id="388" r:id="rId12"/>
    <p:sldId id="389" r:id="rId13"/>
    <p:sldId id="390" r:id="rId14"/>
    <p:sldId id="391" r:id="rId15"/>
    <p:sldId id="392" r:id="rId16"/>
    <p:sldId id="257" r:id="rId17"/>
    <p:sldId id="258" r:id="rId18"/>
    <p:sldId id="259" r:id="rId19"/>
    <p:sldId id="261" r:id="rId20"/>
    <p:sldId id="300" r:id="rId21"/>
    <p:sldId id="301" r:id="rId22"/>
    <p:sldId id="302" r:id="rId23"/>
    <p:sldId id="262" r:id="rId24"/>
    <p:sldId id="303" r:id="rId25"/>
    <p:sldId id="304" r:id="rId26"/>
    <p:sldId id="305" r:id="rId27"/>
    <p:sldId id="306" r:id="rId28"/>
    <p:sldId id="307" r:id="rId29"/>
    <p:sldId id="308" r:id="rId30"/>
    <p:sldId id="309" r:id="rId31"/>
    <p:sldId id="310" r:id="rId32"/>
    <p:sldId id="260" r:id="rId33"/>
    <p:sldId id="277" r:id="rId34"/>
    <p:sldId id="263" r:id="rId35"/>
    <p:sldId id="264" r:id="rId36"/>
    <p:sldId id="298" r:id="rId37"/>
    <p:sldId id="299" r:id="rId38"/>
    <p:sldId id="265" r:id="rId39"/>
    <p:sldId id="312" r:id="rId40"/>
    <p:sldId id="313" r:id="rId41"/>
    <p:sldId id="266" r:id="rId42"/>
    <p:sldId id="267" r:id="rId43"/>
    <p:sldId id="287" r:id="rId44"/>
    <p:sldId id="268" r:id="rId45"/>
    <p:sldId id="289" r:id="rId46"/>
    <p:sldId id="288" r:id="rId47"/>
    <p:sldId id="294" r:id="rId48"/>
    <p:sldId id="270" r:id="rId49"/>
    <p:sldId id="271" r:id="rId50"/>
    <p:sldId id="284" r:id="rId51"/>
    <p:sldId id="280" r:id="rId52"/>
    <p:sldId id="290" r:id="rId53"/>
    <p:sldId id="272" r:id="rId54"/>
    <p:sldId id="291" r:id="rId55"/>
    <p:sldId id="292" r:id="rId56"/>
    <p:sldId id="273" r:id="rId57"/>
    <p:sldId id="274" r:id="rId58"/>
    <p:sldId id="278" r:id="rId59"/>
    <p:sldId id="281" r:id="rId60"/>
    <p:sldId id="282" r:id="rId61"/>
    <p:sldId id="283" r:id="rId62"/>
    <p:sldId id="286" r:id="rId63"/>
    <p:sldId id="275" r:id="rId64"/>
    <p:sldId id="285" r:id="rId65"/>
    <p:sldId id="311" r:id="rId66"/>
    <p:sldId id="295" r:id="rId67"/>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0066FF"/>
    <a:srgbClr val="CCFFFF"/>
    <a:srgbClr val="008000"/>
    <a:srgbClr val="FFFF66"/>
    <a:srgbClr val="FF0000"/>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2" autoAdjust="0"/>
    <p:restoredTop sz="76367" autoAdjust="0"/>
  </p:normalViewPr>
  <p:slideViewPr>
    <p:cSldViewPr>
      <p:cViewPr varScale="1">
        <p:scale>
          <a:sx n="71" d="100"/>
          <a:sy n="71" d="100"/>
        </p:scale>
        <p:origin x="1596" y="6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3" d="2"/>
        <a:sy n="3" d="2"/>
      </p:scale>
      <p:origin x="0" y="0"/>
    </p:cViewPr>
  </p:notesTextViewPr>
  <p:sorterViewPr>
    <p:cViewPr>
      <p:scale>
        <a:sx n="66" d="100"/>
        <a:sy n="66" d="100"/>
      </p:scale>
      <p:origin x="0" y="0"/>
    </p:cViewPr>
  </p:sorterViewPr>
  <p:notesViewPr>
    <p:cSldViewPr>
      <p:cViewPr varScale="1">
        <p:scale>
          <a:sx n="58" d="100"/>
          <a:sy n="58" d="100"/>
        </p:scale>
        <p:origin x="-165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_rels/viewProps.xml.rels><?xml version="1.0" encoding="UTF-8" standalone="yes"?>
<Relationships xmlns="http://schemas.openxmlformats.org/package/2006/relationships"><Relationship Id="rId3" Type="http://schemas.openxmlformats.org/officeDocument/2006/relationships/slide" Target="slides/slide39.xml"/><Relationship Id="rId2" Type="http://schemas.openxmlformats.org/officeDocument/2006/relationships/slide" Target="slides/slide37.xml"/><Relationship Id="rId1" Type="http://schemas.openxmlformats.org/officeDocument/2006/relationships/slide" Target="slides/slide36.xml"/><Relationship Id="rId4"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anose="02020603050405020304" pitchFamily="18" charset="0"/>
              </a:defRPr>
            </a:lvl1pPr>
          </a:lstStyle>
          <a:p>
            <a:endParaRPr lang="en-US" altLang="ja-JP"/>
          </a:p>
        </p:txBody>
      </p:sp>
      <p:sp>
        <p:nvSpPr>
          <p:cNvPr id="2355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anose="02020603050405020304" pitchFamily="18" charset="0"/>
              </a:defRPr>
            </a:lvl1pPr>
          </a:lstStyle>
          <a:p>
            <a:endParaRPr lang="en-US" altLang="ja-JP"/>
          </a:p>
        </p:txBody>
      </p:sp>
      <p:sp>
        <p:nvSpPr>
          <p:cNvPr id="235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55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355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anose="02020603050405020304" pitchFamily="18" charset="0"/>
              </a:defRPr>
            </a:lvl1pPr>
          </a:lstStyle>
          <a:p>
            <a:endParaRPr lang="en-US" altLang="ja-JP"/>
          </a:p>
        </p:txBody>
      </p:sp>
      <p:sp>
        <p:nvSpPr>
          <p:cNvPr id="2355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57524871-2028-44BD-80F9-5CA95E03D37A}" type="slidenum">
              <a:rPr lang="en-US" altLang="ja-JP"/>
              <a:pPr/>
              <a:t>‹#›</a:t>
            </a:fld>
            <a:endParaRPr lang="en-US" altLang="ja-JP"/>
          </a:p>
        </p:txBody>
      </p:sp>
    </p:spTree>
    <p:extLst>
      <p:ext uri="{BB962C8B-B14F-4D97-AF65-F5344CB8AC3E}">
        <p14:creationId xmlns:p14="http://schemas.microsoft.com/office/powerpoint/2010/main" val="393200397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 have introduced direct and indirect networks. But, the techniques for packet transfer is more important for high speed data interchange.</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1</a:t>
            </a:fld>
            <a:endParaRPr lang="en-US" altLang="ja-JP"/>
          </a:p>
        </p:txBody>
      </p:sp>
    </p:spTree>
    <p:extLst>
      <p:ext uri="{BB962C8B-B14F-4D97-AF65-F5344CB8AC3E}">
        <p14:creationId xmlns:p14="http://schemas.microsoft.com/office/powerpoint/2010/main" val="39435443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It can connect a lot of nodes. Most of clusters use this kind of high-p and q fat trees. This is because a switching fabric with a large number of inputs / outputs can be easily used recently. They are sometimes called a high-radix network.</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10</a:t>
            </a:fld>
            <a:endParaRPr lang="en-US" altLang="ja-JP"/>
          </a:p>
        </p:txBody>
      </p:sp>
    </p:spTree>
    <p:extLst>
      <p:ext uri="{BB962C8B-B14F-4D97-AF65-F5344CB8AC3E}">
        <p14:creationId xmlns:p14="http://schemas.microsoft.com/office/powerpoint/2010/main" val="3798102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031"/>
          <p:cNvSpPr>
            <a:spLocks noGrp="1" noChangeArrowheads="1"/>
          </p:cNvSpPr>
          <p:nvPr>
            <p:ph type="sldNum" sz="quarter" idx="5"/>
          </p:nvPr>
        </p:nvSpPr>
        <p:spPr>
          <a:ln/>
        </p:spPr>
        <p:txBody>
          <a:bodyPr/>
          <a:lstStyle/>
          <a:p>
            <a:fld id="{731B8075-5028-48C7-AC25-5B5B256DC5EC}" type="slidenum">
              <a:rPr lang="en-US" altLang="ja-JP"/>
              <a:pPr/>
              <a:t>11</a:t>
            </a:fld>
            <a:endParaRPr lang="en-US" altLang="ja-JP"/>
          </a:p>
        </p:txBody>
      </p:sp>
      <p:sp>
        <p:nvSpPr>
          <p:cNvPr id="206850" name="スライド イメージ プレースホルダ 1"/>
          <p:cNvSpPr>
            <a:spLocks noGrp="1" noRot="1" noChangeAspect="1" noTextEdit="1"/>
          </p:cNvSpPr>
          <p:nvPr>
            <p:ph type="sldImg"/>
          </p:nvPr>
        </p:nvSpPr>
        <p:spPr>
          <a:ln/>
        </p:spPr>
      </p:sp>
      <p:sp>
        <p:nvSpPr>
          <p:cNvPr id="206851" name="ノート プレースホルダ 2"/>
          <p:cNvSpPr>
            <a:spLocks noGrp="1"/>
          </p:cNvSpPr>
          <p:nvPr>
            <p:ph type="body" idx="1"/>
          </p:nvPr>
        </p:nvSpPr>
        <p:spPr>
          <a:xfrm>
            <a:off x="685800" y="4343400"/>
            <a:ext cx="5486400" cy="4114800"/>
          </a:xfrm>
        </p:spPr>
        <p:txBody>
          <a:bodyPr/>
          <a:lstStyle/>
          <a:p>
            <a:pPr>
              <a:spcBef>
                <a:spcPct val="0"/>
              </a:spcBef>
            </a:pPr>
            <a:r>
              <a:rPr lang="en-US" altLang="ja-JP" dirty="0"/>
              <a:t>Flattened butterfly is formed by fusing multiple switching elements of generalized cube network. This example shows to connect 32 nodes.</a:t>
            </a:r>
          </a:p>
        </p:txBody>
      </p:sp>
      <p:sp>
        <p:nvSpPr>
          <p:cNvPr id="206852" name="スライド番号プレースホルダ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r" eaLnBrk="1" hangingPunct="1"/>
            <a:fld id="{A18BE03B-11C0-4677-8BA4-859654E19321}" type="slidenum">
              <a:rPr lang="en-US" altLang="ja-JP" sz="1200">
                <a:latin typeface="Calibri" panose="020F0502020204030204" pitchFamily="34" charset="0"/>
              </a:rPr>
              <a:pPr algn="r" eaLnBrk="1" hangingPunct="1"/>
              <a:t>11</a:t>
            </a:fld>
            <a:endParaRPr lang="en-US" altLang="ja-JP" sz="1200">
              <a:latin typeface="Calibri" panose="020F0502020204030204" pitchFamily="34" charset="0"/>
            </a:endParaRPr>
          </a:p>
        </p:txBody>
      </p:sp>
    </p:spTree>
    <p:extLst>
      <p:ext uri="{BB962C8B-B14F-4D97-AF65-F5344CB8AC3E}">
        <p14:creationId xmlns:p14="http://schemas.microsoft.com/office/powerpoint/2010/main" val="37927184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Dragonfly is based on the similar concept of hierarchical networks of direct networks. A part of links to form a intra-group interconnection network can be used to form an inter-group network. Usually, the inter-group interconnection network is complete interconnection.</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12</a:t>
            </a:fld>
            <a:endParaRPr lang="en-US" altLang="ja-JP"/>
          </a:p>
        </p:txBody>
      </p:sp>
    </p:spTree>
    <p:extLst>
      <p:ext uri="{BB962C8B-B14F-4D97-AF65-F5344CB8AC3E}">
        <p14:creationId xmlns:p14="http://schemas.microsoft.com/office/powerpoint/2010/main" val="5268871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this example, interconnection of the internal group is also complete interconnection. Two links from a switch are used to form complete interconnection between other groups.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13</a:t>
            </a:fld>
            <a:endParaRPr lang="en-US" altLang="ja-JP"/>
          </a:p>
        </p:txBody>
      </p:sp>
    </p:spTree>
    <p:extLst>
      <p:ext uri="{BB962C8B-B14F-4D97-AF65-F5344CB8AC3E}">
        <p14:creationId xmlns:p14="http://schemas.microsoft.com/office/powerpoint/2010/main" val="3137319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is another example of Dragonfly. In this case, a simple ring is used to form an inner-group network.</a:t>
            </a:r>
            <a:endParaRPr kumimoji="1" lang="ja-JP" altLang="en-US" dirty="0"/>
          </a:p>
        </p:txBody>
      </p:sp>
      <p:sp>
        <p:nvSpPr>
          <p:cNvPr id="4" name="スライド番号プレースホルダー 3"/>
          <p:cNvSpPr>
            <a:spLocks noGrp="1"/>
          </p:cNvSpPr>
          <p:nvPr>
            <p:ph type="sldNum" sz="quarter" idx="10"/>
          </p:nvPr>
        </p:nvSpPr>
        <p:spPr/>
        <p:txBody>
          <a:bodyPr/>
          <a:lstStyle/>
          <a:p>
            <a:fld id="{B48D09C7-5112-450E-A061-1BFDD5922A9B}" type="slidenum">
              <a:rPr kumimoji="1" lang="ja-JP" altLang="en-US" smtClean="0"/>
              <a:t>14</a:t>
            </a:fld>
            <a:endParaRPr kumimoji="1" lang="ja-JP" altLang="en-US"/>
          </a:p>
        </p:txBody>
      </p:sp>
    </p:spTree>
    <p:extLst>
      <p:ext uri="{BB962C8B-B14F-4D97-AF65-F5344CB8AC3E}">
        <p14:creationId xmlns:p14="http://schemas.microsoft.com/office/powerpoint/2010/main" val="38900175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 am sorry but this graph is not based on accurate data. In supercomputers, high radix networks like fat tree or dragonfly and direct interconnection of k-</a:t>
            </a:r>
            <a:r>
              <a:rPr kumimoji="1" lang="en-US" altLang="ja-JP" dirty="0" err="1"/>
              <a:t>ary</a:t>
            </a:r>
            <a:r>
              <a:rPr kumimoji="1" lang="en-US" altLang="ja-JP" dirty="0"/>
              <a:t> n-cubes are popularly used. In computer cluster or data centers, high radix network is major, although for </a:t>
            </a:r>
            <a:r>
              <a:rPr kumimoji="1" lang="en-US" altLang="ja-JP" dirty="0" err="1"/>
              <a:t>NoCs</a:t>
            </a:r>
            <a:r>
              <a:rPr kumimoji="1" lang="en-US" altLang="ja-JP" dirty="0"/>
              <a:t>, k-</a:t>
            </a:r>
            <a:r>
              <a:rPr kumimoji="1" lang="en-US" altLang="ja-JP" dirty="0" err="1"/>
              <a:t>ary</a:t>
            </a:r>
            <a:r>
              <a:rPr kumimoji="1" lang="en-US" altLang="ja-JP" dirty="0"/>
              <a:t> n-cube are popularly used. This is also today’s summary</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15</a:t>
            </a:fld>
            <a:endParaRPr lang="en-US" altLang="ja-JP"/>
          </a:p>
        </p:txBody>
      </p:sp>
    </p:spTree>
    <p:extLst>
      <p:ext uri="{BB962C8B-B14F-4D97-AF65-F5344CB8AC3E}">
        <p14:creationId xmlns:p14="http://schemas.microsoft.com/office/powerpoint/2010/main" val="25285743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data transfer in parallel machines is classified into two methods: packet switching and circuit switching. The former method sends small data unit called a packet, while the latter method makes a circuit between a source node and destination node. Most machines use a packet switching because of its high efficiency. A unit data transferred in packet is called a flit. It is corresponding to word in a computer. A packet consists of header flits, body flits and tailor flits. Header carries information for the routing, for example, destination, length and source. The body carries data, and tailor includes error correcting code or information.</a:t>
            </a:r>
          </a:p>
          <a:p>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16</a:t>
            </a:fld>
            <a:endParaRPr lang="en-US" altLang="ja-JP"/>
          </a:p>
        </p:txBody>
      </p:sp>
    </p:spTree>
    <p:extLst>
      <p:ext uri="{BB962C8B-B14F-4D97-AF65-F5344CB8AC3E}">
        <p14:creationId xmlns:p14="http://schemas.microsoft.com/office/powerpoint/2010/main" val="13006699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There</a:t>
            </a:r>
            <a:r>
              <a:rPr kumimoji="1" lang="ja-JP" altLang="en-US" dirty="0"/>
              <a:t> </a:t>
            </a:r>
            <a:r>
              <a:rPr kumimoji="1" lang="en-US" altLang="ja-JP" dirty="0"/>
              <a:t>are three methods. Store and forward, wormhole routing and virtual cut through.</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17</a:t>
            </a:fld>
            <a:endParaRPr lang="en-US" altLang="ja-JP"/>
          </a:p>
        </p:txBody>
      </p:sp>
    </p:spTree>
    <p:extLst>
      <p:ext uri="{BB962C8B-B14F-4D97-AF65-F5344CB8AC3E}">
        <p14:creationId xmlns:p14="http://schemas.microsoft.com/office/powerpoint/2010/main" val="5659559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the store and forward routing, all flits of packet are stored into the buffer in every node. So, the latency becomes large. It becomes diameter by the total packet size, h for the header and b for the body. The buffer requirement is also large. However, node to node error check and re-transmission can be by software. That is, TCP/IP uses this method.</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18</a:t>
            </a:fld>
            <a:endParaRPr lang="en-US" altLang="ja-JP"/>
          </a:p>
        </p:txBody>
      </p:sp>
    </p:spTree>
    <p:extLst>
      <p:ext uri="{BB962C8B-B14F-4D97-AF65-F5344CB8AC3E}">
        <p14:creationId xmlns:p14="http://schemas.microsoft.com/office/powerpoint/2010/main" val="4995461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the wormhole routing, the head of the packet can go as possible. The latency is small, it becomes h by D plus b. Since buffer only for the header is required, the total buffer requirement is small. It cannot be managed by software, that is, hardware router is required.</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19</a:t>
            </a:fld>
            <a:endParaRPr lang="en-US" altLang="ja-JP"/>
          </a:p>
        </p:txBody>
      </p:sp>
    </p:spTree>
    <p:extLst>
      <p:ext uri="{BB962C8B-B14F-4D97-AF65-F5344CB8AC3E}">
        <p14:creationId xmlns:p14="http://schemas.microsoft.com/office/powerpoint/2010/main" val="3271610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Next, let me explain asymmetric network. They have been used because of its high bandwidth and the property which can use the locality of communication.</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2</a:t>
            </a:fld>
            <a:endParaRPr lang="en-US" altLang="ja-JP"/>
          </a:p>
        </p:txBody>
      </p:sp>
    </p:spTree>
    <p:extLst>
      <p:ext uri="{BB962C8B-B14F-4D97-AF65-F5344CB8AC3E}">
        <p14:creationId xmlns:p14="http://schemas.microsoft.com/office/powerpoint/2010/main" val="37422500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header can go forward as possible.</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20</a:t>
            </a:fld>
            <a:endParaRPr lang="en-US" altLang="ja-JP"/>
          </a:p>
        </p:txBody>
      </p:sp>
    </p:spTree>
    <p:extLst>
      <p:ext uri="{BB962C8B-B14F-4D97-AF65-F5344CB8AC3E}">
        <p14:creationId xmlns:p14="http://schemas.microsoft.com/office/powerpoint/2010/main" val="19578150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this method, once a packet is blocked it occupies buffers of a lot of nodes.</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22</a:t>
            </a:fld>
            <a:endParaRPr lang="en-US" altLang="ja-JP"/>
          </a:p>
        </p:txBody>
      </p:sp>
    </p:spTree>
    <p:extLst>
      <p:ext uri="{BB962C8B-B14F-4D97-AF65-F5344CB8AC3E}">
        <p14:creationId xmlns:p14="http://schemas.microsoft.com/office/powerpoint/2010/main" val="17337104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virtual cut through routing, all nodes have buffer for storing a packet as store-and-forward. But, the header can go forward as possible like wormhole routing. When the header is blocked, the rest of packet is stored in the buffer.</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23</a:t>
            </a:fld>
            <a:endParaRPr lang="en-US" altLang="ja-JP"/>
          </a:p>
        </p:txBody>
      </p:sp>
    </p:spTree>
    <p:extLst>
      <p:ext uri="{BB962C8B-B14F-4D97-AF65-F5344CB8AC3E}">
        <p14:creationId xmlns:p14="http://schemas.microsoft.com/office/powerpoint/2010/main" val="42305267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24</a:t>
            </a:fld>
            <a:endParaRPr lang="en-US" altLang="ja-JP"/>
          </a:p>
        </p:txBody>
      </p:sp>
    </p:spTree>
    <p:extLst>
      <p:ext uri="{BB962C8B-B14F-4D97-AF65-F5344CB8AC3E}">
        <p14:creationId xmlns:p14="http://schemas.microsoft.com/office/powerpoint/2010/main" val="53946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Unlike the wormhole routing, buffer in the only one node is occupied when the packet is blocked.</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31</a:t>
            </a:fld>
            <a:endParaRPr lang="en-US" altLang="ja-JP"/>
          </a:p>
        </p:txBody>
      </p:sp>
    </p:spTree>
    <p:extLst>
      <p:ext uri="{BB962C8B-B14F-4D97-AF65-F5344CB8AC3E}">
        <p14:creationId xmlns:p14="http://schemas.microsoft.com/office/powerpoint/2010/main" val="25334146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Three packet forwarding methods are used for appropriate type of interconnection network. LAN or local memory network uses TCP/IP, that is store and forward. Component network and system area network used store and forward first, but wormhole or virtual cut through is used. For example, </a:t>
            </a:r>
            <a:r>
              <a:rPr kumimoji="1" lang="en-US" altLang="ja-JP" dirty="0" err="1"/>
              <a:t>Infiniband</a:t>
            </a:r>
            <a:r>
              <a:rPr kumimoji="1" lang="en-US" altLang="ja-JP" dirty="0"/>
              <a:t> uses the virtual cut through is used. For Network on chip, the wormhole routing is mainly used.</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32</a:t>
            </a:fld>
            <a:endParaRPr lang="en-US" altLang="ja-JP"/>
          </a:p>
        </p:txBody>
      </p:sp>
    </p:spTree>
    <p:extLst>
      <p:ext uri="{BB962C8B-B14F-4D97-AF65-F5344CB8AC3E}">
        <p14:creationId xmlns:p14="http://schemas.microsoft.com/office/powerpoint/2010/main" val="24712089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Here is a simple quiz.</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33</a:t>
            </a:fld>
            <a:endParaRPr lang="en-US" altLang="ja-JP"/>
          </a:p>
        </p:txBody>
      </p:sp>
    </p:spTree>
    <p:extLst>
      <p:ext uri="{BB962C8B-B14F-4D97-AF65-F5344CB8AC3E}">
        <p14:creationId xmlns:p14="http://schemas.microsoft.com/office/powerpoint/2010/main" val="8383380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problem of wormhole routing is that buffer in a lot of nodes are blocked by a packet. In this example, the destination buffer of the green packet is empty, but blocked because no buffer can be used in this node.</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34</a:t>
            </a:fld>
            <a:endParaRPr lang="en-US" altLang="ja-JP"/>
          </a:p>
        </p:txBody>
      </p:sp>
    </p:spTree>
    <p:extLst>
      <p:ext uri="{BB962C8B-B14F-4D97-AF65-F5344CB8AC3E}">
        <p14:creationId xmlns:p14="http://schemas.microsoft.com/office/powerpoint/2010/main" val="9736126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If there is reserved buffer for each direction, this green packet can go forward. </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35</a:t>
            </a:fld>
            <a:endParaRPr lang="en-US" altLang="ja-JP"/>
          </a:p>
        </p:txBody>
      </p:sp>
    </p:spTree>
    <p:extLst>
      <p:ext uri="{BB962C8B-B14F-4D97-AF65-F5344CB8AC3E}">
        <p14:creationId xmlns:p14="http://schemas.microsoft.com/office/powerpoint/2010/main" val="6053040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idea is called the virtual channel. It is somehow like the dedicated lane for turning right. This car wants to turn right, and the target road is empty, but it is impossible to go.</a:t>
            </a:r>
          </a:p>
          <a:p>
            <a:r>
              <a:rPr kumimoji="1" lang="en-US" altLang="ja-JP" dirty="0"/>
              <a:t>If the lane for turning right is provided, the car can turn right.</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36</a:t>
            </a:fld>
            <a:endParaRPr lang="en-US" altLang="ja-JP"/>
          </a:p>
        </p:txBody>
      </p:sp>
    </p:spTree>
    <p:extLst>
      <p:ext uri="{BB962C8B-B14F-4D97-AF65-F5344CB8AC3E}">
        <p14:creationId xmlns:p14="http://schemas.microsoft.com/office/powerpoint/2010/main" val="571149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Asymmetric indirect networks are at intermediate position between direct interconnection network and MINs. It can achieve high communication capability considering their cost. So, they have been used in real machines.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3</a:t>
            </a:fld>
            <a:endParaRPr lang="en-US" altLang="ja-JP"/>
          </a:p>
        </p:txBody>
      </p:sp>
    </p:spTree>
    <p:extLst>
      <p:ext uri="{BB962C8B-B14F-4D97-AF65-F5344CB8AC3E}">
        <p14:creationId xmlns:p14="http://schemas.microsoft.com/office/powerpoint/2010/main" val="6886483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order to do it, virtual channel provides independent channels. When this channel is blocked, another packet can go forward using the other channel. Note that the physical wires are not increased, but used in time multiplexing manner when not used by the blocking.</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37</a:t>
            </a:fld>
            <a:endParaRPr lang="en-US" altLang="ja-JP"/>
          </a:p>
        </p:txBody>
      </p:sp>
    </p:spTree>
    <p:extLst>
      <p:ext uri="{BB962C8B-B14F-4D97-AF65-F5344CB8AC3E}">
        <p14:creationId xmlns:p14="http://schemas.microsoft.com/office/powerpoint/2010/main" val="38106708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order to implement virtual channel, handshake mechanism is needed. That is, the information whether the buffer is empty or not must be transferred independently.</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38</a:t>
            </a:fld>
            <a:endParaRPr lang="en-US" altLang="ja-JP"/>
          </a:p>
        </p:txBody>
      </p:sp>
    </p:spTree>
    <p:extLst>
      <p:ext uri="{BB962C8B-B14F-4D97-AF65-F5344CB8AC3E}">
        <p14:creationId xmlns:p14="http://schemas.microsoft.com/office/powerpoint/2010/main" val="39187316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031"/>
          <p:cNvSpPr>
            <a:spLocks noGrp="1" noChangeArrowheads="1"/>
          </p:cNvSpPr>
          <p:nvPr>
            <p:ph type="sldNum" sz="quarter" idx="5"/>
          </p:nvPr>
        </p:nvSpPr>
        <p:spPr>
          <a:noFill/>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763B154-A22A-4B93-ACAA-42D8E0A1D281}" type="slidenum">
              <a:rPr lang="en-US" altLang="ja-JP" smtClean="0">
                <a:latin typeface="Times New Roman" panose="02020603050405020304" pitchFamily="18" charset="0"/>
              </a:rPr>
              <a:pPr/>
              <a:t>39</a:t>
            </a:fld>
            <a:endParaRPr lang="en-US" altLang="ja-JP">
              <a:latin typeface="Times New Roman" panose="02020603050405020304" pitchFamily="18" charset="0"/>
            </a:endParaRPr>
          </a:p>
        </p:txBody>
      </p:sp>
      <p:sp>
        <p:nvSpPr>
          <p:cNvPr id="51203" name="Rectangle 2"/>
          <p:cNvSpPr>
            <a:spLocks noGrp="1" noRot="1" noChangeAspect="1" noChangeArrowheads="1" noTextEdit="1"/>
          </p:cNvSpPr>
          <p:nvPr>
            <p:ph type="sldImg"/>
          </p:nvPr>
        </p:nvSpPr>
        <p:spPr>
          <a:xfrm>
            <a:off x="1195388" y="706438"/>
            <a:ext cx="4516437" cy="3387725"/>
          </a:xfrm>
          <a:ln/>
        </p:spPr>
      </p:sp>
      <p:sp>
        <p:nvSpPr>
          <p:cNvPr id="51204" name="Rectangle 3"/>
          <p:cNvSpPr>
            <a:spLocks noGrp="1" noChangeArrowheads="1"/>
          </p:cNvSpPr>
          <p:nvPr>
            <p:ph type="body" idx="1"/>
          </p:nvPr>
        </p:nvSpPr>
        <p:spPr>
          <a:xfrm>
            <a:off x="930275" y="4376738"/>
            <a:ext cx="5043488" cy="4095750"/>
          </a:xfrm>
          <a:noFill/>
        </p:spPr>
        <p:txBody>
          <a:bodyPr/>
          <a:lstStyle/>
          <a:p>
            <a:pPr eaLnBrk="1" hangingPunct="1"/>
            <a:r>
              <a:rPr lang="en-US" altLang="ja-JP" dirty="0"/>
              <a:t>This shows an example of a modern router. There are two buffers for two virtual channels. Here, 5x5 router for two dimensional mesh is assumed. Core means the connected computing node. 5x5 crossbar and arbiter are provided.</a:t>
            </a:r>
            <a:endParaRPr lang="ja-JP" altLang="ja-JP" dirty="0"/>
          </a:p>
        </p:txBody>
      </p:sp>
    </p:spTree>
    <p:extLst>
      <p:ext uri="{BB962C8B-B14F-4D97-AF65-F5344CB8AC3E}">
        <p14:creationId xmlns:p14="http://schemas.microsoft.com/office/powerpoint/2010/main" val="16518453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031"/>
          <p:cNvSpPr>
            <a:spLocks noGrp="1" noChangeArrowheads="1"/>
          </p:cNvSpPr>
          <p:nvPr>
            <p:ph type="sldNum" sz="quarter" idx="5"/>
          </p:nvPr>
        </p:nvSpPr>
        <p:spPr>
          <a:noFill/>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A6368677-48E3-4618-B401-F897482B903B}" type="slidenum">
              <a:rPr lang="en-US" altLang="ja-JP" smtClean="0">
                <a:latin typeface="Times New Roman" panose="02020603050405020304" pitchFamily="18" charset="0"/>
              </a:rPr>
              <a:pPr/>
              <a:t>40</a:t>
            </a:fld>
            <a:endParaRPr lang="en-US" altLang="ja-JP">
              <a:latin typeface="Times New Roman" panose="02020603050405020304" pitchFamily="18" charset="0"/>
            </a:endParaRPr>
          </a:p>
        </p:txBody>
      </p:sp>
      <p:sp>
        <p:nvSpPr>
          <p:cNvPr id="53251" name="Rectangle 2"/>
          <p:cNvSpPr>
            <a:spLocks noGrp="1" noRot="1" noChangeAspect="1" noChangeArrowheads="1" noTextEdit="1"/>
          </p:cNvSpPr>
          <p:nvPr>
            <p:ph type="sldImg"/>
          </p:nvPr>
        </p:nvSpPr>
        <p:spPr>
          <a:xfrm>
            <a:off x="1195388" y="706438"/>
            <a:ext cx="4516437" cy="3387725"/>
          </a:xfrm>
          <a:ln/>
        </p:spPr>
      </p:sp>
      <p:sp>
        <p:nvSpPr>
          <p:cNvPr id="53252" name="Rectangle 3"/>
          <p:cNvSpPr>
            <a:spLocks noGrp="1" noChangeArrowheads="1"/>
          </p:cNvSpPr>
          <p:nvPr>
            <p:ph type="body" idx="1"/>
          </p:nvPr>
        </p:nvSpPr>
        <p:spPr>
          <a:xfrm>
            <a:off x="930275" y="4376738"/>
            <a:ext cx="5043488" cy="4095750"/>
          </a:xfrm>
          <a:noFill/>
        </p:spPr>
        <p:txBody>
          <a:bodyPr/>
          <a:lstStyle/>
          <a:p>
            <a:pPr eaLnBrk="1" hangingPunct="1"/>
            <a:r>
              <a:rPr lang="en-US" altLang="ja-JP" dirty="0"/>
              <a:t>The packet is transferred in the pipelined manner. This example uses three stages: routing computation, virtual channel and switch allocation stage, and switch traversal. </a:t>
            </a:r>
            <a:endParaRPr lang="ja-JP" altLang="ja-JP" dirty="0"/>
          </a:p>
        </p:txBody>
      </p:sp>
    </p:spTree>
    <p:extLst>
      <p:ext uri="{BB962C8B-B14F-4D97-AF65-F5344CB8AC3E}">
        <p14:creationId xmlns:p14="http://schemas.microsoft.com/office/powerpoint/2010/main" val="38611719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Next, let me explain the problem of the deadlock. It is caused when each target buffer is blocked by each other. The red packet wants this buffer, the blue one wants this, but the green one wants this. So, they are mutually blocked. This happens when the dependency of buffer requirement forms a cycle. In order to solve it, we must eliminate cyclic dependency between buffers.</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41</a:t>
            </a:fld>
            <a:endParaRPr lang="en-US" altLang="ja-JP"/>
          </a:p>
        </p:txBody>
      </p:sp>
    </p:spTree>
    <p:extLst>
      <p:ext uri="{BB962C8B-B14F-4D97-AF65-F5344CB8AC3E}">
        <p14:creationId xmlns:p14="http://schemas.microsoft.com/office/powerpoint/2010/main" val="1533936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Structured buffer pool is a basic method to solve the deadlock. It provides a plenty of buffers, and the packet is sent to the buffer number+1. That is, this packet is transferred to buffer 1, then 2, and 3. Apparently no cyclic dependency between buffers is formed. However, it requires D+1 buffers where D is the diameter. The same concept can be used for the virtual channel. It is called a structured channel.</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42</a:t>
            </a:fld>
            <a:endParaRPr lang="en-US" altLang="ja-JP"/>
          </a:p>
        </p:txBody>
      </p:sp>
    </p:spTree>
    <p:extLst>
      <p:ext uri="{BB962C8B-B14F-4D97-AF65-F5344CB8AC3E}">
        <p14:creationId xmlns:p14="http://schemas.microsoft.com/office/powerpoint/2010/main" val="24144030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Dimension order routing or DOR fixes the order of dimension to be used. For example, first use x direction then use y direction. Of course, dedicated buffers are provided for each direction.</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43</a:t>
            </a:fld>
            <a:endParaRPr lang="en-US" altLang="ja-JP"/>
          </a:p>
        </p:txBody>
      </p:sp>
    </p:spTree>
    <p:extLst>
      <p:ext uri="{BB962C8B-B14F-4D97-AF65-F5344CB8AC3E}">
        <p14:creationId xmlns:p14="http://schemas.microsoft.com/office/powerpoint/2010/main" val="32305176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Dimension order routing does not allow to use the dimension again after using other dimension. That is, to use this dimension is forbidden.</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44</a:t>
            </a:fld>
            <a:endParaRPr lang="en-US" altLang="ja-JP"/>
          </a:p>
        </p:txBody>
      </p:sp>
    </p:spTree>
    <p:extLst>
      <p:ext uri="{BB962C8B-B14F-4D97-AF65-F5344CB8AC3E}">
        <p14:creationId xmlns:p14="http://schemas.microsoft.com/office/powerpoint/2010/main" val="9578700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DOR is guaranteed deadlock free in the mesh network. But, in the torus with wrap-around links, the cyclic dependency is formed even if the rule of kept. </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45</a:t>
            </a:fld>
            <a:endParaRPr lang="en-US" altLang="ja-JP"/>
          </a:p>
        </p:txBody>
      </p:sp>
    </p:spTree>
    <p:extLst>
      <p:ext uri="{BB962C8B-B14F-4D97-AF65-F5344CB8AC3E}">
        <p14:creationId xmlns:p14="http://schemas.microsoft.com/office/powerpoint/2010/main" val="286851327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To solve it, virtual channel number is switched when the round trip link is used. With this simple rule, the DOR can be used. The DOR can be applied any structure of k-</a:t>
            </a:r>
            <a:r>
              <a:rPr kumimoji="1" lang="en-US" altLang="ja-JP" dirty="0" err="1"/>
              <a:t>ary</a:t>
            </a:r>
            <a:r>
              <a:rPr kumimoji="1" lang="en-US" altLang="ja-JP" dirty="0"/>
              <a:t> n-cube.</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46</a:t>
            </a:fld>
            <a:endParaRPr lang="en-US" altLang="ja-JP"/>
          </a:p>
        </p:txBody>
      </p:sp>
    </p:spTree>
    <p:extLst>
      <p:ext uri="{BB962C8B-B14F-4D97-AF65-F5344CB8AC3E}">
        <p14:creationId xmlns:p14="http://schemas.microsoft.com/office/powerpoint/2010/main" val="3546755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Base-m n-cube uses crossbar instead of direct links of k-</a:t>
            </a:r>
            <a:r>
              <a:rPr kumimoji="1" lang="en-US" altLang="ja-JP" dirty="0" err="1"/>
              <a:t>ary</a:t>
            </a:r>
            <a:r>
              <a:rPr kumimoji="1" lang="en-US" altLang="ja-JP" dirty="0"/>
              <a:t> n-cube. This diagram shows the 2 dimensional one, but it can be extended like k-</a:t>
            </a:r>
            <a:r>
              <a:rPr kumimoji="1" lang="en-US" altLang="ja-JP" dirty="0" err="1"/>
              <a:t>ary</a:t>
            </a:r>
            <a:r>
              <a:rPr kumimoji="1" lang="en-US" altLang="ja-JP" dirty="0"/>
              <a:t> n-cubes. It was used in Toshiba’s Prodigy and Hitachi’s SR8000. Also, similar concept is used in the network of FPGAs.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4</a:t>
            </a:fld>
            <a:endParaRPr lang="en-US" altLang="ja-JP"/>
          </a:p>
        </p:txBody>
      </p:sp>
    </p:spTree>
    <p:extLst>
      <p:ext uri="{BB962C8B-B14F-4D97-AF65-F5344CB8AC3E}">
        <p14:creationId xmlns:p14="http://schemas.microsoft.com/office/powerpoint/2010/main" val="145304912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is the glossary of the first segment.</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47</a:t>
            </a:fld>
            <a:endParaRPr lang="en-US" altLang="ja-JP"/>
          </a:p>
        </p:txBody>
      </p:sp>
    </p:spTree>
    <p:extLst>
      <p:ext uri="{BB962C8B-B14F-4D97-AF65-F5344CB8AC3E}">
        <p14:creationId xmlns:p14="http://schemas.microsoft.com/office/powerpoint/2010/main" val="426639301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a fixed path between source and destination is always used, it is called a fixed or deterministic routing. On the contrary, a path is dynamically changed in the adaptive routing in order to bypass the congested point or hot spot. The challenge is to avoid to make a cyclic dependency selecting adaptive paths.</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48</a:t>
            </a:fld>
            <a:endParaRPr lang="en-US" altLang="ja-JP"/>
          </a:p>
        </p:txBody>
      </p:sp>
    </p:spTree>
    <p:extLst>
      <p:ext uri="{BB962C8B-B14F-4D97-AF65-F5344CB8AC3E}">
        <p14:creationId xmlns:p14="http://schemas.microsoft.com/office/powerpoint/2010/main" val="411118311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For avoiding the deadlock, there are several methods, to use sub-networks or to use virtual channels. This chaos routing is interesting method to use the probability. The last one is by restricting the direction of paths.</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49</a:t>
            </a:fld>
            <a:endParaRPr lang="en-US" altLang="ja-JP"/>
          </a:p>
        </p:txBody>
      </p:sp>
    </p:spTree>
    <p:extLst>
      <p:ext uri="{BB962C8B-B14F-4D97-AF65-F5344CB8AC3E}">
        <p14:creationId xmlns:p14="http://schemas.microsoft.com/office/powerpoint/2010/main" val="209015017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this double Y routing by using virtual channels, a network is divided into two sub-networks. +X subnet and –X subnet. If a packet uses only a sub-network in a direction,  the deadlock never happens.</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50</a:t>
            </a:fld>
            <a:endParaRPr lang="en-US" altLang="ja-JP"/>
          </a:p>
        </p:txBody>
      </p:sp>
    </p:spTree>
    <p:extLst>
      <p:ext uri="{BB962C8B-B14F-4D97-AF65-F5344CB8AC3E}">
        <p14:creationId xmlns:p14="http://schemas.microsoft.com/office/powerpoint/2010/main" val="342502169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Dimension reversal routing uses N virtual channels, and starts from channel N. DOR routing is basically used, and when the packet is routed to the direction which is forbidden in the DOR routing, then decrement the virtual channel number. On the channel 0, DOR must be used, that is it is not an adaptive routing anymore.</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51</a:t>
            </a:fld>
            <a:endParaRPr lang="en-US" altLang="ja-JP"/>
          </a:p>
        </p:txBody>
      </p:sp>
    </p:spTree>
    <p:extLst>
      <p:ext uri="{BB962C8B-B14F-4D97-AF65-F5344CB8AC3E}">
        <p14:creationId xmlns:p14="http://schemas.microsoft.com/office/powerpoint/2010/main" val="386501476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is an example of dimension reversal routing. When a packet goes to irregular direction, the virtual channel number is decremented.</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52</a:t>
            </a:fld>
            <a:endParaRPr lang="en-US" altLang="ja-JP"/>
          </a:p>
        </p:txBody>
      </p:sp>
    </p:spTree>
    <p:extLst>
      <p:ext uri="{BB962C8B-B14F-4D97-AF65-F5344CB8AC3E}">
        <p14:creationId xmlns:p14="http://schemas.microsoft.com/office/powerpoint/2010/main" val="104611944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DC06CA-9EEE-4262-AD23-3204AE44C672}" type="slidenum">
              <a:rPr lang="en-US" altLang="ja-JP"/>
              <a:pPr/>
              <a:t>53</a:t>
            </a:fld>
            <a:endParaRPr lang="en-US" altLang="ja-JP"/>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r>
              <a:rPr lang="en-US" altLang="ja-JP" dirty="0"/>
              <a:t>The DOR routing decides the order of turn strictly. That is, it forbids too many turns. In order to break the cycle, less forbidden turns are enough. Turn model tries to find the minimum set of the forbidden turns.</a:t>
            </a:r>
            <a:endParaRPr lang="ja-JP" altLang="ja-JP" dirty="0"/>
          </a:p>
        </p:txBody>
      </p:sp>
    </p:spTree>
    <p:extLst>
      <p:ext uri="{BB962C8B-B14F-4D97-AF65-F5344CB8AC3E}">
        <p14:creationId xmlns:p14="http://schemas.microsoft.com/office/powerpoint/2010/main" val="394840772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43C578-10B7-4CB5-81D7-126F8E82D9F0}" type="slidenum">
              <a:rPr lang="en-US" altLang="ja-JP"/>
              <a:pPr/>
              <a:t>54</a:t>
            </a:fld>
            <a:endParaRPr lang="en-US" altLang="ja-JP"/>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r>
              <a:rPr lang="en-US" altLang="ja-JP" dirty="0"/>
              <a:t>We must take care of complex combinations of multiple cycles. For example, the combination of these forbidden turns still forms this cycle.</a:t>
            </a:r>
            <a:endParaRPr lang="ja-JP" altLang="ja-JP" dirty="0"/>
          </a:p>
        </p:txBody>
      </p:sp>
    </p:spTree>
    <p:extLst>
      <p:ext uri="{BB962C8B-B14F-4D97-AF65-F5344CB8AC3E}">
        <p14:creationId xmlns:p14="http://schemas.microsoft.com/office/powerpoint/2010/main" val="275885641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F31AC5-99B8-45E9-A49C-226C1A9644EC}" type="slidenum">
              <a:rPr lang="en-US" altLang="ja-JP"/>
              <a:pPr/>
              <a:t>55</a:t>
            </a:fld>
            <a:endParaRPr lang="en-US" altLang="ja-JP"/>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r>
              <a:rPr lang="en-US" altLang="ja-JP" dirty="0"/>
              <a:t>West first routing forbids these two turns. That is, west direction cannot go after turning. It means the west must be selected first. In north last routing, once the north direction is selected, it cannot turn any direction. That is the north must be selected last. However, they still have room of changing direction unlike the DOR.</a:t>
            </a:r>
            <a:endParaRPr lang="ja-JP" altLang="ja-JP" dirty="0"/>
          </a:p>
        </p:txBody>
      </p:sp>
    </p:spTree>
    <p:extLst>
      <p:ext uri="{BB962C8B-B14F-4D97-AF65-F5344CB8AC3E}">
        <p14:creationId xmlns:p14="http://schemas.microsoft.com/office/powerpoint/2010/main" val="12593827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658D43-7772-4FBA-9769-42CA5FA767E8}" type="slidenum">
              <a:rPr lang="en-US" altLang="ja-JP"/>
              <a:pPr/>
              <a:t>56</a:t>
            </a:fld>
            <a:endParaRPr lang="en-US" altLang="ja-JP"/>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r>
              <a:rPr lang="en-US" altLang="ja-JP" dirty="0"/>
              <a:t>Assume that this link is faulty or congested. We must bypass the node by using the west first method. Note that the turn model is non-minimal routing which can select non-minimal paths.</a:t>
            </a:r>
            <a:endParaRPr lang="ja-JP" altLang="ja-JP" dirty="0"/>
          </a:p>
        </p:txBody>
      </p:sp>
    </p:spTree>
    <p:extLst>
      <p:ext uri="{BB962C8B-B14F-4D97-AF65-F5344CB8AC3E}">
        <p14:creationId xmlns:p14="http://schemas.microsoft.com/office/powerpoint/2010/main" val="1453786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Hyper Cross network is interesting network to use the crossbars. A node labeled with </a:t>
            </a:r>
            <a:r>
              <a:rPr kumimoji="1" lang="en-US" altLang="ja-JP" dirty="0" err="1"/>
              <a:t>pi,pj</a:t>
            </a:r>
            <a:r>
              <a:rPr kumimoji="1" lang="en-US" altLang="ja-JP" dirty="0"/>
              <a:t> is connected with pj.* and *,pi with crossbars. It was used in Matsushita’s supercomputer.</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5</a:t>
            </a:fld>
            <a:endParaRPr lang="en-US" altLang="ja-JP"/>
          </a:p>
        </p:txBody>
      </p:sp>
    </p:spTree>
    <p:extLst>
      <p:ext uri="{BB962C8B-B14F-4D97-AF65-F5344CB8AC3E}">
        <p14:creationId xmlns:p14="http://schemas.microsoft.com/office/powerpoint/2010/main" val="47283678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1F9642-15BA-4741-B434-91E1907BD07E}" type="slidenum">
              <a:rPr lang="en-US" altLang="ja-JP"/>
              <a:pPr/>
              <a:t>57</a:t>
            </a:fld>
            <a:endParaRPr lang="en-US" altLang="ja-JP"/>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r>
              <a:rPr lang="en-US" altLang="ja-JP" dirty="0" err="1"/>
              <a:t>Duato’s</a:t>
            </a:r>
            <a:r>
              <a:rPr lang="en-US" altLang="ja-JP" dirty="0"/>
              <a:t> protocol or *-channel makes the best use of virtual channels. By using the VC, two paths are provided. The adaptive path and the escape path. The adaptive path can have a cyclic path but the escape path must include the all nodes but be deadlock free. The move from adaptive path to escape path is free. If adaptive path causes the deadlock, it moves the escape path. Since escape path is deadlock free, the deadlock on the adaptive path will be solved anyway.</a:t>
            </a:r>
            <a:endParaRPr lang="ja-JP" altLang="ja-JP" dirty="0"/>
          </a:p>
        </p:txBody>
      </p:sp>
    </p:spTree>
    <p:extLst>
      <p:ext uri="{BB962C8B-B14F-4D97-AF65-F5344CB8AC3E}">
        <p14:creationId xmlns:p14="http://schemas.microsoft.com/office/powerpoint/2010/main" val="219227437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condition is as follows. Escape path must be overall the network and without cycle. Also, a packet can be moved from adaptive path to escape path at any node. Once a packet uses Escape path, it cannot go back to the adaptive path.</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58</a:t>
            </a:fld>
            <a:endParaRPr lang="en-US" altLang="ja-JP"/>
          </a:p>
        </p:txBody>
      </p:sp>
    </p:spTree>
    <p:extLst>
      <p:ext uri="{BB962C8B-B14F-4D97-AF65-F5344CB8AC3E}">
        <p14:creationId xmlns:p14="http://schemas.microsoft.com/office/powerpoint/2010/main" val="202107985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E69144-AD47-409A-9AE8-6C41BE7BEE1A}" type="slidenum">
              <a:rPr lang="en-US" altLang="ja-JP"/>
              <a:pPr/>
              <a:t>59</a:t>
            </a:fld>
            <a:endParaRPr lang="en-US" altLang="ja-JP"/>
          </a:p>
        </p:txBody>
      </p:sp>
      <p:sp>
        <p:nvSpPr>
          <p:cNvPr id="38914" name="Rectangle 2"/>
          <p:cNvSpPr>
            <a:spLocks noGrp="1" noRot="1" noChangeAspect="1" noChangeArrowheads="1" noTextEdit="1"/>
          </p:cNvSpPr>
          <p:nvPr>
            <p:ph type="sldImg"/>
          </p:nvPr>
        </p:nvSpPr>
        <p:spPr>
          <a:xfrm>
            <a:off x="1144588" y="685800"/>
            <a:ext cx="4570412" cy="3427413"/>
          </a:xfrm>
          <a:ln/>
        </p:spPr>
      </p:sp>
      <p:sp>
        <p:nvSpPr>
          <p:cNvPr id="38915" name="Rectangle 3"/>
          <p:cNvSpPr>
            <a:spLocks noGrp="1" noChangeArrowheads="1"/>
          </p:cNvSpPr>
          <p:nvPr>
            <p:ph type="body" idx="1"/>
          </p:nvPr>
        </p:nvSpPr>
        <p:spPr/>
        <p:txBody>
          <a:bodyPr/>
          <a:lstStyle/>
          <a:p>
            <a:r>
              <a:rPr lang="en-US" altLang="ja-JP" dirty="0"/>
              <a:t>Irregular networks have no regular to build the topology. The up*/down* routing is a famous adaptive routing used in any network. First, a spanning tree is built. Both breadth first search and depth first search can be used. Then an up/down direction is attached. By restricting the turn from down to up direction, the deadlock is avoided.</a:t>
            </a:r>
          </a:p>
          <a:p>
            <a:endParaRPr lang="ja-JP" altLang="ja-JP" dirty="0"/>
          </a:p>
        </p:txBody>
      </p:sp>
    </p:spTree>
    <p:extLst>
      <p:ext uri="{BB962C8B-B14F-4D97-AF65-F5344CB8AC3E}">
        <p14:creationId xmlns:p14="http://schemas.microsoft.com/office/powerpoint/2010/main" val="132398565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Spanning tree can be built as follows. First, select a root node, and add other nodes to the shape of the tree. Then, the direction is attached to each link. Up direction is attached to the link when the destination node is closer to the root node. Down is attached to the opposite direction. </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60</a:t>
            </a:fld>
            <a:endParaRPr lang="en-US" altLang="ja-JP"/>
          </a:p>
        </p:txBody>
      </p:sp>
    </p:spTree>
    <p:extLst>
      <p:ext uri="{BB962C8B-B14F-4D97-AF65-F5344CB8AC3E}">
        <p14:creationId xmlns:p14="http://schemas.microsoft.com/office/powerpoint/2010/main" val="411928015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A5D44E-607C-4A6B-9810-B654F8545701}" type="slidenum">
              <a:rPr lang="en-US" altLang="ja-JP"/>
              <a:pPr/>
              <a:t>61</a:t>
            </a:fld>
            <a:endParaRPr lang="en-US" altLang="ja-JP"/>
          </a:p>
        </p:txBody>
      </p:sp>
      <p:sp>
        <p:nvSpPr>
          <p:cNvPr id="41986" name="Rectangle 2"/>
          <p:cNvSpPr>
            <a:spLocks noGrp="1" noRot="1" noChangeAspect="1" noChangeArrowheads="1" noTextEdit="1"/>
          </p:cNvSpPr>
          <p:nvPr>
            <p:ph type="sldImg"/>
          </p:nvPr>
        </p:nvSpPr>
        <p:spPr>
          <a:xfrm>
            <a:off x="1144588" y="685800"/>
            <a:ext cx="4570412" cy="3427413"/>
          </a:xfrm>
          <a:ln/>
        </p:spPr>
      </p:sp>
      <p:sp>
        <p:nvSpPr>
          <p:cNvPr id="41987" name="Rectangle 3"/>
          <p:cNvSpPr>
            <a:spLocks noGrp="1" noChangeArrowheads="1"/>
          </p:cNvSpPr>
          <p:nvPr>
            <p:ph type="body" idx="1"/>
          </p:nvPr>
        </p:nvSpPr>
        <p:spPr/>
        <p:txBody>
          <a:bodyPr/>
          <a:lstStyle/>
          <a:p>
            <a:r>
              <a:rPr lang="en-US" altLang="ja-JP" dirty="0"/>
              <a:t>The</a:t>
            </a:r>
            <a:r>
              <a:rPr lang="ja-JP" altLang="en-US" dirty="0"/>
              <a:t> </a:t>
            </a:r>
            <a:r>
              <a:rPr lang="en-US" altLang="ja-JP" dirty="0"/>
              <a:t>rule</a:t>
            </a:r>
            <a:r>
              <a:rPr lang="ja-JP" altLang="en-US" dirty="0"/>
              <a:t> </a:t>
            </a:r>
            <a:r>
              <a:rPr lang="en-US" altLang="ja-JP" dirty="0"/>
              <a:t>is</a:t>
            </a:r>
            <a:r>
              <a:rPr lang="ja-JP" altLang="en-US" dirty="0"/>
              <a:t> </a:t>
            </a:r>
            <a:r>
              <a:rPr lang="en-US" altLang="ja-JP" dirty="0"/>
              <a:t>simple.</a:t>
            </a:r>
            <a:r>
              <a:rPr lang="ja-JP" altLang="en-US" dirty="0"/>
              <a:t> </a:t>
            </a:r>
            <a:r>
              <a:rPr lang="en-US" altLang="ja-JP" dirty="0" err="1"/>
              <a:t>Aflter</a:t>
            </a:r>
            <a:r>
              <a:rPr lang="ja-JP" altLang="en-US" dirty="0"/>
              <a:t> </a:t>
            </a:r>
            <a:r>
              <a:rPr lang="en-US" altLang="ja-JP" dirty="0"/>
              <a:t>using</a:t>
            </a:r>
            <a:r>
              <a:rPr lang="ja-JP" altLang="en-US" dirty="0"/>
              <a:t> </a:t>
            </a:r>
            <a:r>
              <a:rPr lang="en-US" altLang="ja-JP" dirty="0"/>
              <a:t>up</a:t>
            </a:r>
            <a:r>
              <a:rPr lang="ja-JP" altLang="en-US" dirty="0"/>
              <a:t> </a:t>
            </a:r>
            <a:r>
              <a:rPr lang="en-US" altLang="ja-JP" dirty="0"/>
              <a:t>channel,</a:t>
            </a:r>
            <a:r>
              <a:rPr lang="ja-JP" altLang="en-US" dirty="0"/>
              <a:t> </a:t>
            </a:r>
            <a:r>
              <a:rPr lang="en-US" altLang="ja-JP" dirty="0"/>
              <a:t>use</a:t>
            </a:r>
            <a:r>
              <a:rPr lang="ja-JP" altLang="en-US" dirty="0"/>
              <a:t> </a:t>
            </a:r>
            <a:r>
              <a:rPr lang="en-US" altLang="ja-JP" dirty="0"/>
              <a:t>down</a:t>
            </a:r>
            <a:r>
              <a:rPr lang="ja-JP" altLang="en-US" dirty="0"/>
              <a:t> </a:t>
            </a:r>
            <a:r>
              <a:rPr lang="en-US" altLang="ja-JP" dirty="0"/>
              <a:t>channel. Assume that the source node is 3 and the destination node is 6. In this case, first, the packet must go to up direction and then go to down direction. The shorter, alternative route is not allowed to be used. Although a cyclic dependency is broken, it is non-minimal routing.</a:t>
            </a:r>
            <a:endParaRPr lang="ja-JP" altLang="ja-JP" dirty="0"/>
          </a:p>
        </p:txBody>
      </p:sp>
    </p:spTree>
    <p:extLst>
      <p:ext uri="{BB962C8B-B14F-4D97-AF65-F5344CB8AC3E}">
        <p14:creationId xmlns:p14="http://schemas.microsoft.com/office/powerpoint/2010/main" val="420064104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up/down routing is general way, but there are following drawbacks. That is many forbidden turns are concentrated on certain leaf nodes. Congestion around the root node is another problem. Improvement methods have been investigated.</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62</a:t>
            </a:fld>
            <a:endParaRPr lang="en-US" altLang="ja-JP"/>
          </a:p>
        </p:txBody>
      </p:sp>
    </p:spTree>
    <p:extLst>
      <p:ext uri="{BB962C8B-B14F-4D97-AF65-F5344CB8AC3E}">
        <p14:creationId xmlns:p14="http://schemas.microsoft.com/office/powerpoint/2010/main" val="190584245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Recently, </a:t>
            </a:r>
            <a:r>
              <a:rPr kumimoji="1" lang="en-US" altLang="ja-JP" dirty="0" err="1"/>
              <a:t>Duato’s</a:t>
            </a:r>
            <a:r>
              <a:rPr kumimoji="1" lang="en-US" altLang="ja-JP" dirty="0"/>
              <a:t> protocol or turn model is mostly used for regular networks. For irregular network, up/down routing is popularly used.</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63</a:t>
            </a:fld>
            <a:endParaRPr lang="en-US" altLang="ja-JP"/>
          </a:p>
        </p:txBody>
      </p:sp>
    </p:spTree>
    <p:extLst>
      <p:ext uri="{BB962C8B-B14F-4D97-AF65-F5344CB8AC3E}">
        <p14:creationId xmlns:p14="http://schemas.microsoft.com/office/powerpoint/2010/main" val="405250220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Let’s make a summary.</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64</a:t>
            </a:fld>
            <a:endParaRPr lang="en-US" altLang="ja-JP"/>
          </a:p>
        </p:txBody>
      </p:sp>
    </p:spTree>
    <p:extLst>
      <p:ext uri="{BB962C8B-B14F-4D97-AF65-F5344CB8AC3E}">
        <p14:creationId xmlns:p14="http://schemas.microsoft.com/office/powerpoint/2010/main" val="161483729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Today’s exercise is very simple.</a:t>
            </a:r>
            <a:endParaRPr kumimoji="1" lang="ja-JP" altLang="en-US" dirty="0"/>
          </a:p>
        </p:txBody>
      </p:sp>
      <p:sp>
        <p:nvSpPr>
          <p:cNvPr id="4" name="スライド番号プレースホルダー 3"/>
          <p:cNvSpPr>
            <a:spLocks noGrp="1"/>
          </p:cNvSpPr>
          <p:nvPr>
            <p:ph type="sldNum" sz="quarter" idx="5"/>
          </p:nvPr>
        </p:nvSpPr>
        <p:spPr/>
        <p:txBody>
          <a:bodyPr/>
          <a:lstStyle/>
          <a:p>
            <a:fld id="{57524871-2028-44BD-80F9-5CA95E03D37A}" type="slidenum">
              <a:rPr lang="en-US" altLang="ja-JP" smtClean="0"/>
              <a:pPr/>
              <a:t>65</a:t>
            </a:fld>
            <a:endParaRPr lang="en-US" altLang="ja-JP"/>
          </a:p>
        </p:txBody>
      </p:sp>
    </p:spTree>
    <p:extLst>
      <p:ext uri="{BB962C8B-B14F-4D97-AF65-F5344CB8AC3E}">
        <p14:creationId xmlns:p14="http://schemas.microsoft.com/office/powerpoint/2010/main" val="3041456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Fat tree is different from a tree of the direct network in two points. First, the intermediate nodes are switching elements, and computational nodes are only allocated in the leaves. Second, it is consisted of duplicated tree structure. Fat tree is defined with </a:t>
            </a:r>
            <a:r>
              <a:rPr kumimoji="1" lang="en-US" altLang="ja-JP" dirty="0" err="1"/>
              <a:t>p,q,r</a:t>
            </a:r>
            <a:r>
              <a:rPr kumimoji="1" lang="en-US" altLang="ja-JP" dirty="0"/>
              <a:t> where p is the number of upper links, q is the number of lower links and r is the number of the hierarchy. This example shows 2,4,2.</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6</a:t>
            </a:fld>
            <a:endParaRPr lang="en-US" altLang="ja-JP"/>
          </a:p>
        </p:txBody>
      </p:sp>
    </p:spTree>
    <p:extLst>
      <p:ext uri="{BB962C8B-B14F-4D97-AF65-F5344CB8AC3E}">
        <p14:creationId xmlns:p14="http://schemas.microsoft.com/office/powerpoint/2010/main" val="325343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we provide return paths in MINs, it becomes a fat tree. It is Generalized cube but by providing the U-turn paths, it becomes fat tree (2,2,4)</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7</a:t>
            </a:fld>
            <a:endParaRPr lang="en-US" altLang="ja-JP"/>
          </a:p>
        </p:txBody>
      </p:sp>
    </p:spTree>
    <p:extLst>
      <p:ext uri="{BB962C8B-B14F-4D97-AF65-F5344CB8AC3E}">
        <p14:creationId xmlns:p14="http://schemas.microsoft.com/office/powerpoint/2010/main" val="3548748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Myrinet</a:t>
            </a:r>
            <a:r>
              <a:rPr kumimoji="1" lang="en-US" altLang="ja-JP" dirty="0"/>
              <a:t>-Clos or some network called Clos is not actually Clos network but hypercube. Clos means the way to connect switches that there is a link for every switch in the different stage.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8</a:t>
            </a:fld>
            <a:endParaRPr lang="en-US" altLang="ja-JP"/>
          </a:p>
        </p:txBody>
      </p:sp>
    </p:spTree>
    <p:extLst>
      <p:ext uri="{BB962C8B-B14F-4D97-AF65-F5344CB8AC3E}">
        <p14:creationId xmlns:p14="http://schemas.microsoft.com/office/powerpoint/2010/main" val="2454212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structure shows a variation of the fat tree.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04D8D44C-A812-43D5-B376-AC06D8ECB13C}" type="slidenum">
              <a:rPr lang="en-US" altLang="ja-JP" smtClean="0"/>
              <a:pPr>
                <a:defRPr/>
              </a:pPr>
              <a:t>9</a:t>
            </a:fld>
            <a:endParaRPr lang="en-US" altLang="ja-JP"/>
          </a:p>
        </p:txBody>
      </p:sp>
    </p:spTree>
    <p:extLst>
      <p:ext uri="{BB962C8B-B14F-4D97-AF65-F5344CB8AC3E}">
        <p14:creationId xmlns:p14="http://schemas.microsoft.com/office/powerpoint/2010/main" val="3001619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914400" y="1524000"/>
            <a:ext cx="7623175" cy="1752600"/>
          </a:xfrm>
        </p:spPr>
        <p:txBody>
          <a:bodyPr/>
          <a:lstStyle>
            <a:lvl1pPr>
              <a:defRPr sz="5000"/>
            </a:lvl1pPr>
          </a:lstStyle>
          <a:p>
            <a:pPr lvl="0"/>
            <a:r>
              <a:rPr lang="ja-JP" altLang="en-US" noProof="0"/>
              <a:t>マスタ タイトルの書式設定</a:t>
            </a:r>
          </a:p>
        </p:txBody>
      </p:sp>
      <p:sp>
        <p:nvSpPr>
          <p:cNvPr id="34819" name="Rectangle 3"/>
          <p:cNvSpPr>
            <a:spLocks noGrp="1" noChangeArrowheads="1"/>
          </p:cNvSpPr>
          <p:nvPr>
            <p:ph type="subTitle" idx="1"/>
          </p:nvPr>
        </p:nvSpPr>
        <p:spPr>
          <a:xfrm>
            <a:off x="1981200" y="3962400"/>
            <a:ext cx="6553200" cy="1752600"/>
          </a:xfrm>
        </p:spPr>
        <p:txBody>
          <a:bodyPr/>
          <a:lstStyle>
            <a:lvl1pPr marL="0" indent="0">
              <a:buFont typeface="Wingdings" panose="05000000000000000000" pitchFamily="2" charset="2"/>
              <a:buNone/>
              <a:defRPr sz="2800"/>
            </a:lvl1pPr>
          </a:lstStyle>
          <a:p>
            <a:pPr lvl="0"/>
            <a:r>
              <a:rPr lang="ja-JP" altLang="en-US" noProof="0"/>
              <a:t>マスタ サブタイトルの書式設定</a:t>
            </a:r>
          </a:p>
        </p:txBody>
      </p:sp>
      <p:sp>
        <p:nvSpPr>
          <p:cNvPr id="34820" name="Rectangle 4"/>
          <p:cNvSpPr>
            <a:spLocks noGrp="1" noChangeArrowheads="1"/>
          </p:cNvSpPr>
          <p:nvPr>
            <p:ph type="dt" sz="half" idx="2"/>
          </p:nvPr>
        </p:nvSpPr>
        <p:spPr/>
        <p:txBody>
          <a:bodyPr/>
          <a:lstStyle>
            <a:lvl1pPr>
              <a:defRPr/>
            </a:lvl1pPr>
          </a:lstStyle>
          <a:p>
            <a:endParaRPr lang="en-US" altLang="ja-JP"/>
          </a:p>
        </p:txBody>
      </p:sp>
      <p:sp>
        <p:nvSpPr>
          <p:cNvPr id="34821" name="Rectangle 5"/>
          <p:cNvSpPr>
            <a:spLocks noGrp="1" noChangeArrowheads="1"/>
          </p:cNvSpPr>
          <p:nvPr>
            <p:ph type="ftr" sz="quarter" idx="3"/>
          </p:nvPr>
        </p:nvSpPr>
        <p:spPr>
          <a:xfrm>
            <a:off x="3124200" y="6243638"/>
            <a:ext cx="2895600" cy="457200"/>
          </a:xfrm>
        </p:spPr>
        <p:txBody>
          <a:bodyPr/>
          <a:lstStyle>
            <a:lvl1pPr>
              <a:defRPr/>
            </a:lvl1pPr>
          </a:lstStyle>
          <a:p>
            <a:endParaRPr lang="en-US" altLang="ja-JP"/>
          </a:p>
        </p:txBody>
      </p:sp>
      <p:sp>
        <p:nvSpPr>
          <p:cNvPr id="34822" name="Rectangle 6"/>
          <p:cNvSpPr>
            <a:spLocks noGrp="1" noChangeArrowheads="1"/>
          </p:cNvSpPr>
          <p:nvPr>
            <p:ph type="sldNum" sz="quarter" idx="4"/>
          </p:nvPr>
        </p:nvSpPr>
        <p:spPr/>
        <p:txBody>
          <a:bodyPr/>
          <a:lstStyle>
            <a:lvl1pPr>
              <a:defRPr/>
            </a:lvl1pPr>
          </a:lstStyle>
          <a:p>
            <a:fld id="{5BD91E0B-08E0-4256-A2DF-0371E2DC2E70}" type="slidenum">
              <a:rPr lang="en-US" altLang="ja-JP"/>
              <a:pPr/>
              <a:t>‹#›</a:t>
            </a:fld>
            <a:endParaRPr lang="en-US" altLang="ja-JP"/>
          </a:p>
        </p:txBody>
      </p:sp>
      <p:sp>
        <p:nvSpPr>
          <p:cNvPr id="34823" name="Freeform 7"/>
          <p:cNvSpPr>
            <a:spLocks noChangeArrowheads="1"/>
          </p:cNvSpPr>
          <p:nvPr/>
        </p:nvSpPr>
        <p:spPr bwMode="auto">
          <a:xfrm>
            <a:off x="609600" y="1219200"/>
            <a:ext cx="7924800" cy="914400"/>
          </a:xfrm>
          <a:custGeom>
            <a:avLst/>
            <a:gdLst>
              <a:gd name="T0" fmla="*/ 0 w 1000"/>
              <a:gd name="T1" fmla="*/ 1000 h 1000"/>
              <a:gd name="T2" fmla="*/ 0 w 1000"/>
              <a:gd name="T3" fmla="*/ 0 h 1000"/>
              <a:gd name="T4" fmla="*/ 1000 w 1000"/>
              <a:gd name="T5" fmla="*/ 0 h 1000"/>
            </a:gdLst>
            <a:ahLst/>
            <a:cxnLst>
              <a:cxn ang="0">
                <a:pos x="T0" y="T1"/>
              </a:cxn>
              <a:cxn ang="0">
                <a:pos x="T2" y="T3"/>
              </a:cxn>
              <a:cxn ang="0">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4824"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5698DBA6-D950-48C8-AB68-D48121E82665}" type="slidenum">
              <a:rPr lang="en-US" altLang="ja-JP"/>
              <a:pPr/>
              <a:t>‹#›</a:t>
            </a:fld>
            <a:endParaRPr lang="en-US" altLang="ja-JP"/>
          </a:p>
        </p:txBody>
      </p:sp>
    </p:spTree>
    <p:extLst>
      <p:ext uri="{BB962C8B-B14F-4D97-AF65-F5344CB8AC3E}">
        <p14:creationId xmlns:p14="http://schemas.microsoft.com/office/powerpoint/2010/main" val="1720243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7813"/>
            <a:ext cx="2057400" cy="585311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7813"/>
            <a:ext cx="6019800" cy="58531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3A7A409B-112B-4EF1-B3BF-C7AE2A53DCD6}" type="slidenum">
              <a:rPr lang="en-US" altLang="ja-JP"/>
              <a:pPr/>
              <a:t>‹#›</a:t>
            </a:fld>
            <a:endParaRPr lang="en-US" altLang="ja-JP"/>
          </a:p>
        </p:txBody>
      </p:sp>
    </p:spTree>
    <p:extLst>
      <p:ext uri="{BB962C8B-B14F-4D97-AF65-F5344CB8AC3E}">
        <p14:creationId xmlns:p14="http://schemas.microsoft.com/office/powerpoint/2010/main" val="733397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81EB7083-3A61-473A-A894-61AF23370B20}" type="slidenum">
              <a:rPr lang="en-US" altLang="ja-JP"/>
              <a:pPr/>
              <a:t>‹#›</a:t>
            </a:fld>
            <a:endParaRPr lang="en-US" altLang="ja-JP"/>
          </a:p>
        </p:txBody>
      </p:sp>
    </p:spTree>
    <p:extLst>
      <p:ext uri="{BB962C8B-B14F-4D97-AF65-F5344CB8AC3E}">
        <p14:creationId xmlns:p14="http://schemas.microsoft.com/office/powerpoint/2010/main" val="3502262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FBB6A733-D0D2-460A-B55B-CD185256782C}" type="slidenum">
              <a:rPr lang="en-US" altLang="ja-JP"/>
              <a:pPr/>
              <a:t>‹#›</a:t>
            </a:fld>
            <a:endParaRPr lang="en-US" altLang="ja-JP"/>
          </a:p>
        </p:txBody>
      </p:sp>
    </p:spTree>
    <p:extLst>
      <p:ext uri="{BB962C8B-B14F-4D97-AF65-F5344CB8AC3E}">
        <p14:creationId xmlns:p14="http://schemas.microsoft.com/office/powerpoint/2010/main" val="798149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7F7D4369-12A2-4FD1-B321-C5210F13C681}" type="slidenum">
              <a:rPr lang="en-US" altLang="ja-JP"/>
              <a:pPr/>
              <a:t>‹#›</a:t>
            </a:fld>
            <a:endParaRPr lang="en-US" altLang="ja-JP"/>
          </a:p>
        </p:txBody>
      </p:sp>
    </p:spTree>
    <p:extLst>
      <p:ext uri="{BB962C8B-B14F-4D97-AF65-F5344CB8AC3E}">
        <p14:creationId xmlns:p14="http://schemas.microsoft.com/office/powerpoint/2010/main" val="1342051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895EA7D3-BA6E-4680-8CCA-4BCE56A88515}" type="slidenum">
              <a:rPr lang="en-US" altLang="ja-JP"/>
              <a:pPr/>
              <a:t>‹#›</a:t>
            </a:fld>
            <a:endParaRPr lang="en-US" altLang="ja-JP"/>
          </a:p>
        </p:txBody>
      </p:sp>
    </p:spTree>
    <p:extLst>
      <p:ext uri="{BB962C8B-B14F-4D97-AF65-F5344CB8AC3E}">
        <p14:creationId xmlns:p14="http://schemas.microsoft.com/office/powerpoint/2010/main" val="3749250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3C0D5C2E-01C4-4794-B765-5A9CBC4CA108}" type="slidenum">
              <a:rPr lang="en-US" altLang="ja-JP"/>
              <a:pPr/>
              <a:t>‹#›</a:t>
            </a:fld>
            <a:endParaRPr lang="en-US" altLang="ja-JP"/>
          </a:p>
        </p:txBody>
      </p:sp>
    </p:spTree>
    <p:extLst>
      <p:ext uri="{BB962C8B-B14F-4D97-AF65-F5344CB8AC3E}">
        <p14:creationId xmlns:p14="http://schemas.microsoft.com/office/powerpoint/2010/main" val="3902381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3FC2D764-6C77-41D4-916F-B12C32A520CD}" type="slidenum">
              <a:rPr lang="en-US" altLang="ja-JP"/>
              <a:pPr/>
              <a:t>‹#›</a:t>
            </a:fld>
            <a:endParaRPr lang="en-US" altLang="ja-JP"/>
          </a:p>
        </p:txBody>
      </p:sp>
    </p:spTree>
    <p:extLst>
      <p:ext uri="{BB962C8B-B14F-4D97-AF65-F5344CB8AC3E}">
        <p14:creationId xmlns:p14="http://schemas.microsoft.com/office/powerpoint/2010/main" val="2357300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C995AE36-0646-45BB-BE34-C1B6A3F79283}" type="slidenum">
              <a:rPr lang="en-US" altLang="ja-JP"/>
              <a:pPr/>
              <a:t>‹#›</a:t>
            </a:fld>
            <a:endParaRPr lang="en-US" altLang="ja-JP"/>
          </a:p>
        </p:txBody>
      </p:sp>
    </p:spTree>
    <p:extLst>
      <p:ext uri="{BB962C8B-B14F-4D97-AF65-F5344CB8AC3E}">
        <p14:creationId xmlns:p14="http://schemas.microsoft.com/office/powerpoint/2010/main" val="3811995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8B92F969-300D-4A19-BD5B-DAB832477318}" type="slidenum">
              <a:rPr lang="en-US" altLang="ja-JP"/>
              <a:pPr/>
              <a:t>‹#›</a:t>
            </a:fld>
            <a:endParaRPr lang="en-US" altLang="ja-JP"/>
          </a:p>
        </p:txBody>
      </p:sp>
    </p:spTree>
    <p:extLst>
      <p:ext uri="{BB962C8B-B14F-4D97-AF65-F5344CB8AC3E}">
        <p14:creationId xmlns:p14="http://schemas.microsoft.com/office/powerpoint/2010/main" val="248195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33795"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3796"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200">
                <a:latin typeface="+mj-lt"/>
              </a:defRPr>
            </a:lvl1pPr>
          </a:lstStyle>
          <a:p>
            <a:endParaRPr lang="en-US" altLang="ja-JP"/>
          </a:p>
        </p:txBody>
      </p:sp>
      <p:sp>
        <p:nvSpPr>
          <p:cNvPr id="33797"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200">
                <a:latin typeface="+mj-lt"/>
              </a:defRPr>
            </a:lvl1pPr>
          </a:lstStyle>
          <a:p>
            <a:endParaRPr lang="en-US" altLang="ja-JP"/>
          </a:p>
        </p:txBody>
      </p:sp>
      <p:sp>
        <p:nvSpPr>
          <p:cNvPr id="33798"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200">
                <a:latin typeface="+mj-lt"/>
              </a:defRPr>
            </a:lvl1pPr>
          </a:lstStyle>
          <a:p>
            <a:fld id="{EF0A7273-1F28-4CD5-960C-ED710E3263C2}" type="slidenum">
              <a:rPr lang="en-US" altLang="ja-JP"/>
              <a:pPr/>
              <a:t>‹#›</a:t>
            </a:fld>
            <a:endParaRPr lang="en-US" altLang="ja-JP"/>
          </a:p>
        </p:txBody>
      </p:sp>
      <p:sp>
        <p:nvSpPr>
          <p:cNvPr id="33799" name="Freeform 7"/>
          <p:cNvSpPr>
            <a:spLocks noChangeArrowheads="1"/>
          </p:cNvSpPr>
          <p:nvPr/>
        </p:nvSpPr>
        <p:spPr bwMode="auto">
          <a:xfrm>
            <a:off x="381000" y="228600"/>
            <a:ext cx="8229600" cy="609600"/>
          </a:xfrm>
          <a:custGeom>
            <a:avLst/>
            <a:gdLst>
              <a:gd name="T0" fmla="*/ 0 w 1000"/>
              <a:gd name="T1" fmla="*/ 1000 h 1000"/>
              <a:gd name="T2" fmla="*/ 0 w 1000"/>
              <a:gd name="T3" fmla="*/ 0 h 1000"/>
              <a:gd name="T4" fmla="*/ 1000 w 1000"/>
              <a:gd name="T5" fmla="*/ 0 h 1000"/>
            </a:gdLst>
            <a:ahLst/>
            <a:cxnLst>
              <a:cxn ang="0">
                <a:pos x="T0" y="T1"/>
              </a:cxn>
              <a:cxn ang="0">
                <a:pos x="T2" y="T3"/>
              </a:cxn>
              <a:cxn ang="0">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3800"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rtl="0" fontAlgn="base">
        <a:spcBef>
          <a:spcPct val="0"/>
        </a:spcBef>
        <a:spcAft>
          <a:spcPct val="0"/>
        </a:spcAft>
        <a:defRPr kumimoji="1" sz="4200" kern="1200">
          <a:solidFill>
            <a:schemeClr val="tx2"/>
          </a:solidFill>
          <a:latin typeface="+mj-lt"/>
          <a:ea typeface="+mj-ea"/>
          <a:cs typeface="+mj-cs"/>
        </a:defRPr>
      </a:lvl1pPr>
      <a:lvl2pPr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2pPr>
      <a:lvl3pPr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3pPr>
      <a:lvl4pPr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4pPr>
      <a:lvl5pPr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5pPr>
      <a:lvl6pPr marL="4572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6pPr>
      <a:lvl7pPr marL="9144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7pPr>
      <a:lvl8pPr marL="13716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8pPr>
      <a:lvl9pPr marL="18288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9pPr>
    </p:titleStyle>
    <p:bodyStyle>
      <a:lvl1pPr marL="342900" indent="-342900" algn="l" rtl="0" fontAlgn="base">
        <a:spcBef>
          <a:spcPct val="20000"/>
        </a:spcBef>
        <a:spcAft>
          <a:spcPct val="0"/>
        </a:spcAft>
        <a:buClr>
          <a:schemeClr val="accent1"/>
        </a:buClr>
        <a:buSzPct val="65000"/>
        <a:buFont typeface="Wingdings" panose="05000000000000000000" pitchFamily="2" charset="2"/>
        <a:buChar char="n"/>
        <a:defRPr kumimoji="1" sz="3000" kern="12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anose="05000000000000000000" pitchFamily="2" charset="2"/>
        <a:buChar char="q"/>
        <a:defRPr kumimoji="1" sz="2600" kern="1200">
          <a:solidFill>
            <a:schemeClr val="tx1"/>
          </a:solidFill>
          <a:latin typeface="+mn-lt"/>
          <a:ea typeface="+mn-ea"/>
          <a:cs typeface="+mn-cs"/>
        </a:defRPr>
      </a:lvl2pPr>
      <a:lvl3pPr marL="1022350" indent="-350838" algn="l" rtl="0" fontAlgn="base">
        <a:spcBef>
          <a:spcPct val="20000"/>
        </a:spcBef>
        <a:spcAft>
          <a:spcPct val="0"/>
        </a:spcAft>
        <a:buClr>
          <a:schemeClr val="accent1"/>
        </a:buClr>
        <a:buSzPct val="65000"/>
        <a:buFont typeface="Wingdings" panose="05000000000000000000" pitchFamily="2" charset="2"/>
        <a:buChar char="n"/>
        <a:defRPr kumimoji="1" sz="2200" kern="1200">
          <a:solidFill>
            <a:schemeClr val="tx1"/>
          </a:solidFill>
          <a:latin typeface="+mn-lt"/>
          <a:ea typeface="+mn-ea"/>
          <a:cs typeface="+mn-cs"/>
        </a:defRPr>
      </a:lvl3pPr>
      <a:lvl4pPr marL="1339850" indent="-315913" algn="l" rtl="0" fontAlgn="base">
        <a:spcBef>
          <a:spcPct val="20000"/>
        </a:spcBef>
        <a:spcAft>
          <a:spcPct val="0"/>
        </a:spcAft>
        <a:buClr>
          <a:schemeClr val="accent2"/>
        </a:buClr>
        <a:buSzPct val="70000"/>
        <a:buFont typeface="Wingdings" panose="05000000000000000000" pitchFamily="2" charset="2"/>
        <a:buChar char="q"/>
        <a:defRPr kumimoji="1" sz="2000" kern="1200">
          <a:solidFill>
            <a:schemeClr val="tx1"/>
          </a:solidFill>
          <a:latin typeface="+mn-lt"/>
          <a:ea typeface="+mn-ea"/>
          <a:cs typeface="+mn-cs"/>
        </a:defRPr>
      </a:lvl4pPr>
      <a:lvl5pPr marL="1681163" indent="-339725" algn="l" rtl="0" fontAlgn="base">
        <a:spcBef>
          <a:spcPct val="20000"/>
        </a:spcBef>
        <a:spcAft>
          <a:spcPct val="0"/>
        </a:spcAft>
        <a:buClr>
          <a:schemeClr val="accent1"/>
        </a:buClr>
        <a:buSzPct val="75000"/>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4.wmf"/></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ja-JP"/>
              <a:t>Techniques for packet transfer in parallel machines</a:t>
            </a:r>
          </a:p>
        </p:txBody>
      </p:sp>
      <p:sp>
        <p:nvSpPr>
          <p:cNvPr id="2051" name="Rectangle 3"/>
          <p:cNvSpPr>
            <a:spLocks noGrp="1" noChangeArrowheads="1"/>
          </p:cNvSpPr>
          <p:nvPr>
            <p:ph type="subTitle" idx="1"/>
          </p:nvPr>
        </p:nvSpPr>
        <p:spPr/>
        <p:txBody>
          <a:bodyPr/>
          <a:lstStyle/>
          <a:p>
            <a:r>
              <a:rPr lang="en-US" altLang="ja-JP"/>
              <a:t>AMANO, Hideharu</a:t>
            </a:r>
          </a:p>
          <a:p>
            <a:r>
              <a:rPr lang="en-US" altLang="ja-JP"/>
              <a:t>Textbook pp.</a:t>
            </a:r>
            <a:r>
              <a:rPr lang="ja-JP" altLang="en-US"/>
              <a:t>１６６－１８５</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68313" y="333375"/>
            <a:ext cx="8229600" cy="844550"/>
          </a:xfrm>
        </p:spPr>
        <p:txBody>
          <a:bodyPr/>
          <a:lstStyle/>
          <a:p>
            <a:pPr eaLnBrk="1" hangingPunct="1"/>
            <a:r>
              <a:rPr lang="en-US" altLang="ja-JP"/>
              <a:t>Myrinet-Clos(2/2)</a:t>
            </a:r>
          </a:p>
        </p:txBody>
      </p:sp>
      <p:sp>
        <p:nvSpPr>
          <p:cNvPr id="56323" name="Rectangle 3"/>
          <p:cNvSpPr>
            <a:spLocks noGrp="1" noChangeArrowheads="1"/>
          </p:cNvSpPr>
          <p:nvPr>
            <p:ph type="body" idx="1"/>
          </p:nvPr>
        </p:nvSpPr>
        <p:spPr>
          <a:xfrm>
            <a:off x="455844" y="5527982"/>
            <a:ext cx="8229600" cy="800100"/>
          </a:xfrm>
        </p:spPr>
        <p:txBody>
          <a:bodyPr/>
          <a:lstStyle/>
          <a:p>
            <a:pPr eaLnBrk="1" hangingPunct="1"/>
            <a:r>
              <a:rPr lang="en-US" altLang="ja-JP" dirty="0"/>
              <a:t>512nodes</a:t>
            </a:r>
          </a:p>
        </p:txBody>
      </p:sp>
      <p:pic>
        <p:nvPicPr>
          <p:cNvPr id="56324" name="Picture 4" descr="clos5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1362075"/>
            <a:ext cx="9134475"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タイトル 1"/>
          <p:cNvSpPr>
            <a:spLocks noGrp="1"/>
          </p:cNvSpPr>
          <p:nvPr>
            <p:ph type="title" idx="4294967295"/>
          </p:nvPr>
        </p:nvSpPr>
        <p:spPr>
          <a:xfrm>
            <a:off x="457200" y="115888"/>
            <a:ext cx="8229600" cy="1143000"/>
          </a:xfrm>
        </p:spPr>
        <p:txBody>
          <a:bodyPr/>
          <a:lstStyle/>
          <a:p>
            <a:r>
              <a:rPr lang="en-US" altLang="ja-JP" sz="3200"/>
              <a:t>Flattened butterfly</a:t>
            </a:r>
          </a:p>
        </p:txBody>
      </p:sp>
      <p:grpSp>
        <p:nvGrpSpPr>
          <p:cNvPr id="205828" name="グループ化 244"/>
          <p:cNvGrpSpPr>
            <a:grpSpLocks/>
          </p:cNvGrpSpPr>
          <p:nvPr/>
        </p:nvGrpSpPr>
        <p:grpSpPr bwMode="auto">
          <a:xfrm>
            <a:off x="1547813" y="1341438"/>
            <a:ext cx="6192837" cy="4083050"/>
            <a:chOff x="1979712" y="3738071"/>
            <a:chExt cx="4608512" cy="2910383"/>
          </a:xfrm>
        </p:grpSpPr>
        <p:grpSp>
          <p:nvGrpSpPr>
            <p:cNvPr id="205829" name="グループ化 231"/>
            <p:cNvGrpSpPr>
              <a:grpSpLocks/>
            </p:cNvGrpSpPr>
            <p:nvPr/>
          </p:nvGrpSpPr>
          <p:grpSpPr bwMode="auto">
            <a:xfrm>
              <a:off x="1979712" y="4221088"/>
              <a:ext cx="2427366" cy="2427366"/>
              <a:chOff x="179512" y="1700808"/>
              <a:chExt cx="3960440" cy="3960440"/>
            </a:xfrm>
          </p:grpSpPr>
          <p:sp>
            <p:nvSpPr>
              <p:cNvPr id="4" name="正方形/長方形 3"/>
              <p:cNvSpPr/>
              <p:nvPr/>
            </p:nvSpPr>
            <p:spPr>
              <a:xfrm>
                <a:off x="539953" y="1701070"/>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 name="正方形/長方形 4"/>
              <p:cNvSpPr/>
              <p:nvPr/>
            </p:nvSpPr>
            <p:spPr>
              <a:xfrm>
                <a:off x="539953" y="2205093"/>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 name="正方形/長方形 5"/>
              <p:cNvSpPr/>
              <p:nvPr/>
            </p:nvSpPr>
            <p:spPr>
              <a:xfrm>
                <a:off x="539953" y="2709115"/>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 name="正方形/長方形 6"/>
              <p:cNvSpPr/>
              <p:nvPr/>
            </p:nvSpPr>
            <p:spPr>
              <a:xfrm>
                <a:off x="539953" y="3213138"/>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 name="正方形/長方形 7"/>
              <p:cNvSpPr/>
              <p:nvPr/>
            </p:nvSpPr>
            <p:spPr>
              <a:xfrm>
                <a:off x="539953" y="3717160"/>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 name="正方形/長方形 8"/>
              <p:cNvSpPr/>
              <p:nvPr/>
            </p:nvSpPr>
            <p:spPr>
              <a:xfrm>
                <a:off x="539953" y="4221183"/>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 name="正方形/長方形 9"/>
              <p:cNvSpPr/>
              <p:nvPr/>
            </p:nvSpPr>
            <p:spPr>
              <a:xfrm>
                <a:off x="539953" y="4725205"/>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 name="正方形/長方形 10"/>
              <p:cNvSpPr/>
              <p:nvPr/>
            </p:nvSpPr>
            <p:spPr>
              <a:xfrm>
                <a:off x="539953" y="5229229"/>
                <a:ext cx="431759" cy="432019"/>
              </a:xfrm>
              <a:prstGeom prst="rect">
                <a:avLst/>
              </a:prstGeom>
              <a:solidFill>
                <a:schemeClr val="accent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 name="正方形/長方形 11"/>
              <p:cNvSpPr/>
              <p:nvPr/>
            </p:nvSpPr>
            <p:spPr>
              <a:xfrm>
                <a:off x="1476715" y="1701070"/>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 name="正方形/長方形 12"/>
              <p:cNvSpPr/>
              <p:nvPr/>
            </p:nvSpPr>
            <p:spPr>
              <a:xfrm>
                <a:off x="1476715" y="2205093"/>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 name="正方形/長方形 13"/>
              <p:cNvSpPr/>
              <p:nvPr/>
            </p:nvSpPr>
            <p:spPr>
              <a:xfrm>
                <a:off x="1476715" y="2709115"/>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 name="正方形/長方形 14"/>
              <p:cNvSpPr/>
              <p:nvPr/>
            </p:nvSpPr>
            <p:spPr>
              <a:xfrm>
                <a:off x="1476715" y="3213138"/>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正方形/長方形 15"/>
              <p:cNvSpPr/>
              <p:nvPr/>
            </p:nvSpPr>
            <p:spPr>
              <a:xfrm>
                <a:off x="1476715" y="3717160"/>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 name="正方形/長方形 16"/>
              <p:cNvSpPr/>
              <p:nvPr/>
            </p:nvSpPr>
            <p:spPr>
              <a:xfrm>
                <a:off x="1476715" y="4221183"/>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 name="正方形/長方形 17"/>
              <p:cNvSpPr/>
              <p:nvPr/>
            </p:nvSpPr>
            <p:spPr>
              <a:xfrm>
                <a:off x="1476715" y="4725205"/>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正方形/長方形 18"/>
              <p:cNvSpPr/>
              <p:nvPr/>
            </p:nvSpPr>
            <p:spPr>
              <a:xfrm>
                <a:off x="1476715" y="5229229"/>
                <a:ext cx="431759" cy="432019"/>
              </a:xfrm>
              <a:prstGeom prst="rect">
                <a:avLst/>
              </a:prstGeom>
              <a:solidFill>
                <a:schemeClr val="accent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 name="正方形/長方形 19"/>
              <p:cNvSpPr/>
              <p:nvPr/>
            </p:nvSpPr>
            <p:spPr>
              <a:xfrm>
                <a:off x="2411549" y="1701070"/>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 name="正方形/長方形 20"/>
              <p:cNvSpPr/>
              <p:nvPr/>
            </p:nvSpPr>
            <p:spPr>
              <a:xfrm>
                <a:off x="2411549" y="2205093"/>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正方形/長方形 21"/>
              <p:cNvSpPr/>
              <p:nvPr/>
            </p:nvSpPr>
            <p:spPr>
              <a:xfrm>
                <a:off x="2411549" y="2709115"/>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正方形/長方形 22"/>
              <p:cNvSpPr/>
              <p:nvPr/>
            </p:nvSpPr>
            <p:spPr>
              <a:xfrm>
                <a:off x="2411549" y="3213138"/>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正方形/長方形 23"/>
              <p:cNvSpPr/>
              <p:nvPr/>
            </p:nvSpPr>
            <p:spPr>
              <a:xfrm>
                <a:off x="2411549" y="3717160"/>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5" name="正方形/長方形 24"/>
              <p:cNvSpPr/>
              <p:nvPr/>
            </p:nvSpPr>
            <p:spPr>
              <a:xfrm>
                <a:off x="2411549" y="4221183"/>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正方形/長方形 25"/>
              <p:cNvSpPr/>
              <p:nvPr/>
            </p:nvSpPr>
            <p:spPr>
              <a:xfrm>
                <a:off x="2411549" y="4725205"/>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7" name="正方形/長方形 26"/>
              <p:cNvSpPr/>
              <p:nvPr/>
            </p:nvSpPr>
            <p:spPr>
              <a:xfrm>
                <a:off x="2411549" y="5229229"/>
                <a:ext cx="431759" cy="432019"/>
              </a:xfrm>
              <a:prstGeom prst="rect">
                <a:avLst/>
              </a:prstGeom>
              <a:solidFill>
                <a:schemeClr val="accent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 name="正方形/長方形 27"/>
              <p:cNvSpPr/>
              <p:nvPr/>
            </p:nvSpPr>
            <p:spPr>
              <a:xfrm>
                <a:off x="3348311" y="1701070"/>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 name="正方形/長方形 28"/>
              <p:cNvSpPr/>
              <p:nvPr/>
            </p:nvSpPr>
            <p:spPr>
              <a:xfrm>
                <a:off x="3348311" y="2205093"/>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正方形/長方形 29"/>
              <p:cNvSpPr/>
              <p:nvPr/>
            </p:nvSpPr>
            <p:spPr>
              <a:xfrm>
                <a:off x="3348311" y="2709115"/>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正方形/長方形 30"/>
              <p:cNvSpPr/>
              <p:nvPr/>
            </p:nvSpPr>
            <p:spPr>
              <a:xfrm>
                <a:off x="3348311" y="3213138"/>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正方形/長方形 31"/>
              <p:cNvSpPr/>
              <p:nvPr/>
            </p:nvSpPr>
            <p:spPr>
              <a:xfrm>
                <a:off x="3348311" y="3717160"/>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3" name="正方形/長方形 32"/>
              <p:cNvSpPr/>
              <p:nvPr/>
            </p:nvSpPr>
            <p:spPr>
              <a:xfrm>
                <a:off x="3348311" y="4221183"/>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正方形/長方形 33"/>
              <p:cNvSpPr/>
              <p:nvPr/>
            </p:nvSpPr>
            <p:spPr>
              <a:xfrm>
                <a:off x="3348311" y="4725205"/>
                <a:ext cx="431759"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正方形/長方形 34"/>
              <p:cNvSpPr/>
              <p:nvPr/>
            </p:nvSpPr>
            <p:spPr>
              <a:xfrm>
                <a:off x="3348311" y="5229229"/>
                <a:ext cx="431759" cy="432019"/>
              </a:xfrm>
              <a:prstGeom prst="rect">
                <a:avLst/>
              </a:prstGeom>
              <a:solidFill>
                <a:schemeClr val="accent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p:nvPr/>
            </p:nvSpPr>
            <p:spPr>
              <a:xfrm>
                <a:off x="179512" y="1701070"/>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37" name="円/楕円 36"/>
              <p:cNvSpPr/>
              <p:nvPr/>
            </p:nvSpPr>
            <p:spPr>
              <a:xfrm>
                <a:off x="179512" y="198908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38" name="円/楕円 37"/>
              <p:cNvSpPr/>
              <p:nvPr/>
            </p:nvSpPr>
            <p:spPr>
              <a:xfrm>
                <a:off x="179512" y="220509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39" name="円/楕円 38"/>
              <p:cNvSpPr/>
              <p:nvPr/>
            </p:nvSpPr>
            <p:spPr>
              <a:xfrm>
                <a:off x="179512" y="2493106"/>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0" name="円/楕円 39"/>
              <p:cNvSpPr/>
              <p:nvPr/>
            </p:nvSpPr>
            <p:spPr>
              <a:xfrm>
                <a:off x="179512" y="2709115"/>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1" name="円/楕円 40"/>
              <p:cNvSpPr/>
              <p:nvPr/>
            </p:nvSpPr>
            <p:spPr>
              <a:xfrm>
                <a:off x="179512" y="2997128"/>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2" name="円/楕円 41"/>
              <p:cNvSpPr/>
              <p:nvPr/>
            </p:nvSpPr>
            <p:spPr>
              <a:xfrm>
                <a:off x="179512" y="3213138"/>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3" name="円/楕円 42"/>
              <p:cNvSpPr/>
              <p:nvPr/>
            </p:nvSpPr>
            <p:spPr>
              <a:xfrm>
                <a:off x="179512" y="3501151"/>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4" name="円/楕円 43"/>
              <p:cNvSpPr/>
              <p:nvPr/>
            </p:nvSpPr>
            <p:spPr>
              <a:xfrm>
                <a:off x="179512" y="3717160"/>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5" name="円/楕円 44"/>
              <p:cNvSpPr/>
              <p:nvPr/>
            </p:nvSpPr>
            <p:spPr>
              <a:xfrm>
                <a:off x="179512" y="400517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6" name="円/楕円 45"/>
              <p:cNvSpPr/>
              <p:nvPr/>
            </p:nvSpPr>
            <p:spPr>
              <a:xfrm>
                <a:off x="179512" y="422118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7" name="円/楕円 46"/>
              <p:cNvSpPr/>
              <p:nvPr/>
            </p:nvSpPr>
            <p:spPr>
              <a:xfrm>
                <a:off x="179512" y="4509196"/>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8" name="円/楕円 47"/>
              <p:cNvSpPr/>
              <p:nvPr/>
            </p:nvSpPr>
            <p:spPr>
              <a:xfrm>
                <a:off x="179512" y="4725205"/>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9" name="円/楕円 48"/>
              <p:cNvSpPr/>
              <p:nvPr/>
            </p:nvSpPr>
            <p:spPr>
              <a:xfrm>
                <a:off x="179512" y="5013218"/>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0" name="円/楕円 49"/>
              <p:cNvSpPr/>
              <p:nvPr/>
            </p:nvSpPr>
            <p:spPr>
              <a:xfrm>
                <a:off x="179512" y="5229229"/>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1" name="円/楕円 50"/>
              <p:cNvSpPr/>
              <p:nvPr/>
            </p:nvSpPr>
            <p:spPr>
              <a:xfrm>
                <a:off x="179512" y="5517242"/>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52" name="直線コネクタ 51"/>
              <p:cNvCxnSpPr>
                <a:stCxn id="36" idx="6"/>
              </p:cNvCxnSpPr>
              <p:nvPr/>
            </p:nvCxnSpPr>
            <p:spPr>
              <a:xfrm>
                <a:off x="324073" y="1773073"/>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324073" y="206108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324073" y="227709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324073" y="2565108"/>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324073" y="2781119"/>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a:off x="324073" y="3069132"/>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324073" y="3285141"/>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324073" y="3573154"/>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a:off x="324073" y="3789164"/>
                <a:ext cx="215879"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a:off x="324073" y="4077177"/>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324073" y="429318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a:off x="324073" y="4581199"/>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324073" y="4797209"/>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324073" y="5085222"/>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324073" y="5301231"/>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a:off x="324073" y="5589244"/>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円/楕円 67"/>
              <p:cNvSpPr/>
              <p:nvPr/>
            </p:nvSpPr>
            <p:spPr>
              <a:xfrm>
                <a:off x="3995949" y="1701070"/>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69" name="円/楕円 68"/>
              <p:cNvSpPr/>
              <p:nvPr/>
            </p:nvSpPr>
            <p:spPr>
              <a:xfrm>
                <a:off x="3995949" y="198908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0" name="円/楕円 69"/>
              <p:cNvSpPr/>
              <p:nvPr/>
            </p:nvSpPr>
            <p:spPr>
              <a:xfrm>
                <a:off x="3995949" y="220509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1" name="円/楕円 70"/>
              <p:cNvSpPr/>
              <p:nvPr/>
            </p:nvSpPr>
            <p:spPr>
              <a:xfrm>
                <a:off x="3995949" y="2493106"/>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2" name="円/楕円 71"/>
              <p:cNvSpPr/>
              <p:nvPr/>
            </p:nvSpPr>
            <p:spPr>
              <a:xfrm>
                <a:off x="3995949" y="2709115"/>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3" name="円/楕円 72"/>
              <p:cNvSpPr/>
              <p:nvPr/>
            </p:nvSpPr>
            <p:spPr>
              <a:xfrm>
                <a:off x="3995949" y="2997128"/>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4" name="円/楕円 73"/>
              <p:cNvSpPr/>
              <p:nvPr/>
            </p:nvSpPr>
            <p:spPr>
              <a:xfrm>
                <a:off x="3995949" y="3213138"/>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5" name="円/楕円 74"/>
              <p:cNvSpPr/>
              <p:nvPr/>
            </p:nvSpPr>
            <p:spPr>
              <a:xfrm>
                <a:off x="3995949" y="3501151"/>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6" name="円/楕円 75"/>
              <p:cNvSpPr/>
              <p:nvPr/>
            </p:nvSpPr>
            <p:spPr>
              <a:xfrm>
                <a:off x="3995949" y="3717160"/>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7" name="円/楕円 76"/>
              <p:cNvSpPr/>
              <p:nvPr/>
            </p:nvSpPr>
            <p:spPr>
              <a:xfrm>
                <a:off x="3995949" y="400517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8" name="円/楕円 77"/>
              <p:cNvSpPr/>
              <p:nvPr/>
            </p:nvSpPr>
            <p:spPr>
              <a:xfrm>
                <a:off x="3995949" y="422118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9" name="円/楕円 78"/>
              <p:cNvSpPr/>
              <p:nvPr/>
            </p:nvSpPr>
            <p:spPr>
              <a:xfrm>
                <a:off x="3995949" y="4509196"/>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80" name="円/楕円 79"/>
              <p:cNvSpPr/>
              <p:nvPr/>
            </p:nvSpPr>
            <p:spPr>
              <a:xfrm>
                <a:off x="3995949" y="4725205"/>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81" name="円/楕円 80"/>
              <p:cNvSpPr/>
              <p:nvPr/>
            </p:nvSpPr>
            <p:spPr>
              <a:xfrm>
                <a:off x="3995949" y="5013218"/>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82" name="円/楕円 81"/>
              <p:cNvSpPr/>
              <p:nvPr/>
            </p:nvSpPr>
            <p:spPr>
              <a:xfrm>
                <a:off x="3995949" y="5229229"/>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83" name="円/楕円 82"/>
              <p:cNvSpPr/>
              <p:nvPr/>
            </p:nvSpPr>
            <p:spPr>
              <a:xfrm>
                <a:off x="3995949" y="5517242"/>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84" name="直線コネクタ 83"/>
              <p:cNvCxnSpPr/>
              <p:nvPr/>
            </p:nvCxnSpPr>
            <p:spPr>
              <a:xfrm>
                <a:off x="3780070" y="1773073"/>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直線コネクタ 84"/>
              <p:cNvCxnSpPr/>
              <p:nvPr/>
            </p:nvCxnSpPr>
            <p:spPr>
              <a:xfrm>
                <a:off x="3780070" y="206108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a:off x="3780070" y="227709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a:off x="3780070" y="2565108"/>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直線コネクタ 87"/>
              <p:cNvCxnSpPr/>
              <p:nvPr/>
            </p:nvCxnSpPr>
            <p:spPr>
              <a:xfrm>
                <a:off x="3780070" y="2781119"/>
                <a:ext cx="215879"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3780070" y="3069132"/>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a:off x="3780070" y="3285141"/>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直線コネクタ 90"/>
              <p:cNvCxnSpPr/>
              <p:nvPr/>
            </p:nvCxnSpPr>
            <p:spPr>
              <a:xfrm>
                <a:off x="3780070" y="3573154"/>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p:nvPr/>
            </p:nvCxnSpPr>
            <p:spPr>
              <a:xfrm>
                <a:off x="3780070" y="3789164"/>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直線コネクタ 92"/>
              <p:cNvCxnSpPr/>
              <p:nvPr/>
            </p:nvCxnSpPr>
            <p:spPr>
              <a:xfrm>
                <a:off x="3780070" y="4077177"/>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直線コネクタ 93"/>
              <p:cNvCxnSpPr/>
              <p:nvPr/>
            </p:nvCxnSpPr>
            <p:spPr>
              <a:xfrm>
                <a:off x="3780070" y="429318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直線コネクタ 94"/>
              <p:cNvCxnSpPr/>
              <p:nvPr/>
            </p:nvCxnSpPr>
            <p:spPr>
              <a:xfrm>
                <a:off x="3780070" y="4581199"/>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p:cNvCxnSpPr/>
              <p:nvPr/>
            </p:nvCxnSpPr>
            <p:spPr>
              <a:xfrm>
                <a:off x="3780070" y="4797209"/>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p:nvPr/>
            </p:nvCxnSpPr>
            <p:spPr>
              <a:xfrm>
                <a:off x="3780070" y="5085222"/>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a:xfrm>
                <a:off x="3780070" y="5301231"/>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直線コネクタ 98"/>
              <p:cNvCxnSpPr/>
              <p:nvPr/>
            </p:nvCxnSpPr>
            <p:spPr>
              <a:xfrm>
                <a:off x="3780070" y="5589244"/>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a:xfrm>
                <a:off x="971711" y="1773073"/>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a:off x="2843308" y="1773073"/>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a:off x="971711" y="2277096"/>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a:off x="971711" y="2781119"/>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971711" y="3285141"/>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a:off x="971711" y="4077177"/>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a:xfrm>
                <a:off x="971711" y="4581199"/>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a:off x="971711" y="5085222"/>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a:off x="971711" y="5589244"/>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a:xfrm>
                <a:off x="971711" y="2061086"/>
                <a:ext cx="505003" cy="172807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0" name="直線コネクタ 109"/>
              <p:cNvCxnSpPr/>
              <p:nvPr/>
            </p:nvCxnSpPr>
            <p:spPr>
              <a:xfrm flipH="1">
                <a:off x="971711" y="2061086"/>
                <a:ext cx="505003" cy="1728078"/>
              </a:xfrm>
              <a:prstGeom prst="line">
                <a:avLst/>
              </a:prstGeom>
              <a:ln w="50800">
                <a:solidFill>
                  <a:srgbClr val="FF0000"/>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1" name="直線コネクタ 110"/>
              <p:cNvCxnSpPr/>
              <p:nvPr/>
            </p:nvCxnSpPr>
            <p:spPr>
              <a:xfrm>
                <a:off x="971711" y="2565108"/>
                <a:ext cx="505003" cy="172807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a:xfrm flipH="1">
                <a:off x="971711" y="2565108"/>
                <a:ext cx="505003" cy="172807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直線コネクタ 112"/>
              <p:cNvCxnSpPr/>
              <p:nvPr/>
            </p:nvCxnSpPr>
            <p:spPr>
              <a:xfrm>
                <a:off x="971711" y="3069132"/>
                <a:ext cx="505003" cy="172807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flipH="1">
                <a:off x="971711" y="3069132"/>
                <a:ext cx="505003" cy="172807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直線コネクタ 114"/>
              <p:cNvCxnSpPr/>
              <p:nvPr/>
            </p:nvCxnSpPr>
            <p:spPr>
              <a:xfrm>
                <a:off x="971711" y="3573154"/>
                <a:ext cx="505003" cy="172807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a:xfrm flipH="1">
                <a:off x="971711" y="3573154"/>
                <a:ext cx="505003" cy="172807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a:xfrm>
                <a:off x="1908473" y="1773073"/>
                <a:ext cx="5030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a:xfrm>
                <a:off x="1908473" y="2277096"/>
                <a:ext cx="5030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a:xfrm>
                <a:off x="1908473" y="3789164"/>
                <a:ext cx="5030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p:cNvCxnSpPr/>
              <p:nvPr/>
            </p:nvCxnSpPr>
            <p:spPr>
              <a:xfrm>
                <a:off x="1908473" y="4293186"/>
                <a:ext cx="5030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a:off x="1908473" y="3069132"/>
                <a:ext cx="5030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a:off x="1908473" y="3573154"/>
                <a:ext cx="5030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a:xfrm>
                <a:off x="1908473" y="5085222"/>
                <a:ext cx="5030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直線コネクタ 123"/>
              <p:cNvCxnSpPr/>
              <p:nvPr/>
            </p:nvCxnSpPr>
            <p:spPr>
              <a:xfrm>
                <a:off x="1908473" y="5589244"/>
                <a:ext cx="5030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a:xfrm>
                <a:off x="2843308" y="2565108"/>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直線コネクタ 125"/>
              <p:cNvCxnSpPr/>
              <p:nvPr/>
            </p:nvCxnSpPr>
            <p:spPr>
              <a:xfrm>
                <a:off x="2843308" y="2781119"/>
                <a:ext cx="505003"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a:xfrm>
                <a:off x="2843308" y="3573154"/>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a:xfrm>
                <a:off x="2843308" y="3789164"/>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a:xfrm>
                <a:off x="2843308" y="4581199"/>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a:xfrm>
                <a:off x="2843308" y="4797209"/>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a:off x="2843308" y="5589244"/>
                <a:ext cx="50500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a:off x="1908473" y="1989083"/>
                <a:ext cx="503076" cy="792036"/>
              </a:xfrm>
              <a:prstGeom prst="line">
                <a:avLst/>
              </a:prstGeom>
              <a:ln w="50800">
                <a:solidFill>
                  <a:srgbClr val="92D050"/>
                </a:solidFill>
                <a:tailEnd type="none"/>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a:xfrm flipH="1">
                <a:off x="1908473" y="1989083"/>
                <a:ext cx="503076" cy="792036"/>
              </a:xfrm>
              <a:prstGeom prst="line">
                <a:avLst/>
              </a:prstGeom>
              <a:ln w="508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a:xfrm>
                <a:off x="1908473" y="4581199"/>
                <a:ext cx="503076" cy="79203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a:xfrm flipH="1">
                <a:off x="1908473" y="4581199"/>
                <a:ext cx="503076" cy="79203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直線コネクタ 135"/>
              <p:cNvCxnSpPr/>
              <p:nvPr/>
            </p:nvCxnSpPr>
            <p:spPr>
              <a:xfrm>
                <a:off x="1908473" y="4077177"/>
                <a:ext cx="503076" cy="79203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p:cNvCxnSpPr/>
              <p:nvPr/>
            </p:nvCxnSpPr>
            <p:spPr>
              <a:xfrm flipH="1">
                <a:off x="1908473" y="4077177"/>
                <a:ext cx="503076" cy="79203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a:xfrm>
                <a:off x="1908473" y="2493106"/>
                <a:ext cx="503076" cy="79203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flipH="1">
                <a:off x="1908473" y="2493106"/>
                <a:ext cx="503076" cy="79203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a:xfrm>
                <a:off x="2843308" y="2061086"/>
                <a:ext cx="505003" cy="216009"/>
              </a:xfrm>
              <a:prstGeom prst="line">
                <a:avLst/>
              </a:prstGeom>
              <a:ln w="508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flipV="1">
                <a:off x="2843308" y="2061086"/>
                <a:ext cx="505003" cy="216009"/>
              </a:xfrm>
              <a:prstGeom prst="line">
                <a:avLst/>
              </a:prstGeom>
              <a:ln w="508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2" name="直線コネクタ 141"/>
              <p:cNvCxnSpPr/>
              <p:nvPr/>
            </p:nvCxnSpPr>
            <p:spPr>
              <a:xfrm>
                <a:off x="2843308" y="3069132"/>
                <a:ext cx="505003" cy="21600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a:xfrm flipV="1">
                <a:off x="2843308" y="3069132"/>
                <a:ext cx="505003" cy="21600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p:nvPr/>
            </p:nvCxnSpPr>
            <p:spPr>
              <a:xfrm>
                <a:off x="2843308" y="4077177"/>
                <a:ext cx="505003" cy="21600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flipV="1">
                <a:off x="2843308" y="4077177"/>
                <a:ext cx="505003" cy="21600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a:off x="2843308" y="5085222"/>
                <a:ext cx="505003" cy="21600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直線コネクタ 146"/>
              <p:cNvCxnSpPr/>
              <p:nvPr/>
            </p:nvCxnSpPr>
            <p:spPr>
              <a:xfrm flipV="1">
                <a:off x="2843308" y="5085222"/>
                <a:ext cx="505003" cy="21600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5974" name="グループ化 232"/>
            <p:cNvGrpSpPr>
              <a:grpSpLocks/>
            </p:cNvGrpSpPr>
            <p:nvPr/>
          </p:nvGrpSpPr>
          <p:grpSpPr bwMode="auto">
            <a:xfrm>
              <a:off x="5220072" y="4221088"/>
              <a:ext cx="1368152" cy="2427366"/>
              <a:chOff x="4644008" y="1700808"/>
              <a:chExt cx="2232248" cy="3960440"/>
            </a:xfrm>
          </p:grpSpPr>
          <p:sp>
            <p:nvSpPr>
              <p:cNvPr id="148" name="正方形/長方形 147"/>
              <p:cNvSpPr/>
              <p:nvPr/>
            </p:nvSpPr>
            <p:spPr>
              <a:xfrm>
                <a:off x="5004660" y="1701070"/>
                <a:ext cx="1511155"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9" name="円/楕円 148"/>
              <p:cNvSpPr/>
              <p:nvPr/>
            </p:nvSpPr>
            <p:spPr>
              <a:xfrm>
                <a:off x="4644218" y="1701070"/>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50" name="円/楕円 149"/>
              <p:cNvSpPr/>
              <p:nvPr/>
            </p:nvSpPr>
            <p:spPr>
              <a:xfrm>
                <a:off x="4644218" y="1989083"/>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51" name="直線コネクタ 150"/>
              <p:cNvCxnSpPr>
                <a:stCxn id="149" idx="6"/>
              </p:cNvCxnSpPr>
              <p:nvPr/>
            </p:nvCxnSpPr>
            <p:spPr>
              <a:xfrm>
                <a:off x="4788781" y="1773073"/>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直線コネクタ 151"/>
              <p:cNvCxnSpPr/>
              <p:nvPr/>
            </p:nvCxnSpPr>
            <p:spPr>
              <a:xfrm>
                <a:off x="4788781" y="206108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3" name="円/楕円 152"/>
              <p:cNvSpPr/>
              <p:nvPr/>
            </p:nvSpPr>
            <p:spPr>
              <a:xfrm>
                <a:off x="6731695" y="1701070"/>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54" name="円/楕円 153"/>
              <p:cNvSpPr/>
              <p:nvPr/>
            </p:nvSpPr>
            <p:spPr>
              <a:xfrm>
                <a:off x="6731695" y="198908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55" name="直線コネクタ 154"/>
              <p:cNvCxnSpPr/>
              <p:nvPr/>
            </p:nvCxnSpPr>
            <p:spPr>
              <a:xfrm>
                <a:off x="6515815" y="1773073"/>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直線コネクタ 155"/>
              <p:cNvCxnSpPr/>
              <p:nvPr/>
            </p:nvCxnSpPr>
            <p:spPr>
              <a:xfrm>
                <a:off x="6515815" y="206108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7" name="正方形/長方形 156"/>
              <p:cNvSpPr/>
              <p:nvPr/>
            </p:nvSpPr>
            <p:spPr>
              <a:xfrm>
                <a:off x="5004660" y="2205093"/>
                <a:ext cx="1511155"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8" name="円/楕円 157"/>
              <p:cNvSpPr/>
              <p:nvPr/>
            </p:nvSpPr>
            <p:spPr>
              <a:xfrm>
                <a:off x="4644218" y="2205093"/>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59" name="円/楕円 158"/>
              <p:cNvSpPr/>
              <p:nvPr/>
            </p:nvSpPr>
            <p:spPr>
              <a:xfrm>
                <a:off x="4644218" y="2493106"/>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60" name="直線コネクタ 159"/>
              <p:cNvCxnSpPr>
                <a:stCxn id="158" idx="6"/>
              </p:cNvCxnSpPr>
              <p:nvPr/>
            </p:nvCxnSpPr>
            <p:spPr>
              <a:xfrm>
                <a:off x="4788781" y="227709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直線コネクタ 160"/>
              <p:cNvCxnSpPr/>
              <p:nvPr/>
            </p:nvCxnSpPr>
            <p:spPr>
              <a:xfrm>
                <a:off x="4788781" y="2565108"/>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62" name="円/楕円 161"/>
              <p:cNvSpPr/>
              <p:nvPr/>
            </p:nvSpPr>
            <p:spPr>
              <a:xfrm>
                <a:off x="6731695" y="220509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63" name="円/楕円 162"/>
              <p:cNvSpPr/>
              <p:nvPr/>
            </p:nvSpPr>
            <p:spPr>
              <a:xfrm>
                <a:off x="6731695" y="2493106"/>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64" name="直線コネクタ 163"/>
              <p:cNvCxnSpPr/>
              <p:nvPr/>
            </p:nvCxnSpPr>
            <p:spPr>
              <a:xfrm>
                <a:off x="6515815" y="227709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直線コネクタ 164"/>
              <p:cNvCxnSpPr/>
              <p:nvPr/>
            </p:nvCxnSpPr>
            <p:spPr>
              <a:xfrm>
                <a:off x="6515815" y="2565108"/>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66" name="正方形/長方形 165"/>
              <p:cNvSpPr/>
              <p:nvPr/>
            </p:nvSpPr>
            <p:spPr>
              <a:xfrm>
                <a:off x="5004660" y="2709115"/>
                <a:ext cx="1511155"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7" name="円/楕円 166"/>
              <p:cNvSpPr/>
              <p:nvPr/>
            </p:nvSpPr>
            <p:spPr>
              <a:xfrm>
                <a:off x="4644218" y="2709115"/>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68" name="円/楕円 167"/>
              <p:cNvSpPr/>
              <p:nvPr/>
            </p:nvSpPr>
            <p:spPr>
              <a:xfrm>
                <a:off x="4644218" y="2997128"/>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69" name="直線コネクタ 168"/>
              <p:cNvCxnSpPr>
                <a:stCxn id="167" idx="6"/>
              </p:cNvCxnSpPr>
              <p:nvPr/>
            </p:nvCxnSpPr>
            <p:spPr>
              <a:xfrm>
                <a:off x="4788781" y="2781119"/>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直線コネクタ 169"/>
              <p:cNvCxnSpPr/>
              <p:nvPr/>
            </p:nvCxnSpPr>
            <p:spPr>
              <a:xfrm>
                <a:off x="4788781" y="3069132"/>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71" name="円/楕円 170"/>
              <p:cNvSpPr/>
              <p:nvPr/>
            </p:nvSpPr>
            <p:spPr>
              <a:xfrm>
                <a:off x="6731695" y="2709115"/>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72" name="円/楕円 171"/>
              <p:cNvSpPr/>
              <p:nvPr/>
            </p:nvSpPr>
            <p:spPr>
              <a:xfrm>
                <a:off x="6731695" y="2997128"/>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73" name="直線コネクタ 172"/>
              <p:cNvCxnSpPr/>
              <p:nvPr/>
            </p:nvCxnSpPr>
            <p:spPr>
              <a:xfrm>
                <a:off x="6515815" y="2781119"/>
                <a:ext cx="215879"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74" name="直線コネクタ 173"/>
              <p:cNvCxnSpPr/>
              <p:nvPr/>
            </p:nvCxnSpPr>
            <p:spPr>
              <a:xfrm>
                <a:off x="6515815" y="3069132"/>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75" name="正方形/長方形 174"/>
              <p:cNvSpPr/>
              <p:nvPr/>
            </p:nvSpPr>
            <p:spPr>
              <a:xfrm>
                <a:off x="5004660" y="3213138"/>
                <a:ext cx="1511155"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6" name="円/楕円 175"/>
              <p:cNvSpPr/>
              <p:nvPr/>
            </p:nvSpPr>
            <p:spPr>
              <a:xfrm>
                <a:off x="4644218" y="3213138"/>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77" name="円/楕円 176"/>
              <p:cNvSpPr/>
              <p:nvPr/>
            </p:nvSpPr>
            <p:spPr>
              <a:xfrm>
                <a:off x="4644218" y="3501151"/>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78" name="直線コネクタ 177"/>
              <p:cNvCxnSpPr>
                <a:stCxn id="176" idx="6"/>
              </p:cNvCxnSpPr>
              <p:nvPr/>
            </p:nvCxnSpPr>
            <p:spPr>
              <a:xfrm>
                <a:off x="4788781" y="3285141"/>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直線コネクタ 178"/>
              <p:cNvCxnSpPr/>
              <p:nvPr/>
            </p:nvCxnSpPr>
            <p:spPr>
              <a:xfrm>
                <a:off x="4788781" y="3573154"/>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80" name="円/楕円 179"/>
              <p:cNvSpPr/>
              <p:nvPr/>
            </p:nvSpPr>
            <p:spPr>
              <a:xfrm>
                <a:off x="6731695" y="3213138"/>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81" name="円/楕円 180"/>
              <p:cNvSpPr/>
              <p:nvPr/>
            </p:nvSpPr>
            <p:spPr>
              <a:xfrm>
                <a:off x="6731695" y="3501151"/>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82" name="直線コネクタ 181"/>
              <p:cNvCxnSpPr/>
              <p:nvPr/>
            </p:nvCxnSpPr>
            <p:spPr>
              <a:xfrm>
                <a:off x="6515815" y="3285141"/>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直線コネクタ 182"/>
              <p:cNvCxnSpPr/>
              <p:nvPr/>
            </p:nvCxnSpPr>
            <p:spPr>
              <a:xfrm>
                <a:off x="6515815" y="3573154"/>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84" name="正方形/長方形 183"/>
              <p:cNvSpPr/>
              <p:nvPr/>
            </p:nvSpPr>
            <p:spPr>
              <a:xfrm>
                <a:off x="5004660" y="3717160"/>
                <a:ext cx="1511155"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5" name="円/楕円 184"/>
              <p:cNvSpPr/>
              <p:nvPr/>
            </p:nvSpPr>
            <p:spPr>
              <a:xfrm>
                <a:off x="4644218" y="3717160"/>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86" name="円/楕円 185"/>
              <p:cNvSpPr/>
              <p:nvPr/>
            </p:nvSpPr>
            <p:spPr>
              <a:xfrm>
                <a:off x="4644218" y="4005173"/>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87" name="直線コネクタ 186"/>
              <p:cNvCxnSpPr>
                <a:stCxn id="185" idx="6"/>
              </p:cNvCxnSpPr>
              <p:nvPr/>
            </p:nvCxnSpPr>
            <p:spPr>
              <a:xfrm>
                <a:off x="4788781" y="3789164"/>
                <a:ext cx="215879"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88" name="直線コネクタ 187"/>
              <p:cNvCxnSpPr/>
              <p:nvPr/>
            </p:nvCxnSpPr>
            <p:spPr>
              <a:xfrm>
                <a:off x="4788781" y="4077177"/>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89" name="円/楕円 188"/>
              <p:cNvSpPr/>
              <p:nvPr/>
            </p:nvSpPr>
            <p:spPr>
              <a:xfrm>
                <a:off x="6731695" y="3717160"/>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90" name="円/楕円 189"/>
              <p:cNvSpPr/>
              <p:nvPr/>
            </p:nvSpPr>
            <p:spPr>
              <a:xfrm>
                <a:off x="6731695" y="400517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91" name="直線コネクタ 190"/>
              <p:cNvCxnSpPr/>
              <p:nvPr/>
            </p:nvCxnSpPr>
            <p:spPr>
              <a:xfrm>
                <a:off x="6515815" y="3789164"/>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a:xfrm>
                <a:off x="6515815" y="4077177"/>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93" name="正方形/長方形 192"/>
              <p:cNvSpPr/>
              <p:nvPr/>
            </p:nvSpPr>
            <p:spPr>
              <a:xfrm>
                <a:off x="5004660" y="4221183"/>
                <a:ext cx="1511155"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4" name="円/楕円 193"/>
              <p:cNvSpPr/>
              <p:nvPr/>
            </p:nvSpPr>
            <p:spPr>
              <a:xfrm>
                <a:off x="4644218" y="4221183"/>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95" name="円/楕円 194"/>
              <p:cNvSpPr/>
              <p:nvPr/>
            </p:nvSpPr>
            <p:spPr>
              <a:xfrm>
                <a:off x="4644218" y="4509196"/>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96" name="直線コネクタ 195"/>
              <p:cNvCxnSpPr>
                <a:stCxn id="194" idx="6"/>
              </p:cNvCxnSpPr>
              <p:nvPr/>
            </p:nvCxnSpPr>
            <p:spPr>
              <a:xfrm>
                <a:off x="4788781" y="429318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a:xfrm>
                <a:off x="4788781" y="4581199"/>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98" name="円/楕円 197"/>
              <p:cNvSpPr/>
              <p:nvPr/>
            </p:nvSpPr>
            <p:spPr>
              <a:xfrm>
                <a:off x="6731695" y="4221183"/>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99" name="円/楕円 198"/>
              <p:cNvSpPr/>
              <p:nvPr/>
            </p:nvSpPr>
            <p:spPr>
              <a:xfrm>
                <a:off x="6731695" y="4509196"/>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200" name="直線コネクタ 199"/>
              <p:cNvCxnSpPr/>
              <p:nvPr/>
            </p:nvCxnSpPr>
            <p:spPr>
              <a:xfrm>
                <a:off x="6515815" y="4293186"/>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直線コネクタ 200"/>
              <p:cNvCxnSpPr/>
              <p:nvPr/>
            </p:nvCxnSpPr>
            <p:spPr>
              <a:xfrm>
                <a:off x="6515815" y="4581199"/>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2" name="正方形/長方形 201"/>
              <p:cNvSpPr/>
              <p:nvPr/>
            </p:nvSpPr>
            <p:spPr>
              <a:xfrm>
                <a:off x="5004660" y="4725205"/>
                <a:ext cx="1511155" cy="43201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3" name="円/楕円 202"/>
              <p:cNvSpPr/>
              <p:nvPr/>
            </p:nvSpPr>
            <p:spPr>
              <a:xfrm>
                <a:off x="4644218" y="4725205"/>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04" name="円/楕円 203"/>
              <p:cNvSpPr/>
              <p:nvPr/>
            </p:nvSpPr>
            <p:spPr>
              <a:xfrm>
                <a:off x="4644218" y="5013218"/>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205" name="直線コネクタ 204"/>
              <p:cNvCxnSpPr>
                <a:stCxn id="203" idx="6"/>
              </p:cNvCxnSpPr>
              <p:nvPr/>
            </p:nvCxnSpPr>
            <p:spPr>
              <a:xfrm>
                <a:off x="4788781" y="4797209"/>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直線コネクタ 205"/>
              <p:cNvCxnSpPr/>
              <p:nvPr/>
            </p:nvCxnSpPr>
            <p:spPr>
              <a:xfrm>
                <a:off x="4788781" y="5085222"/>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7" name="円/楕円 206"/>
              <p:cNvSpPr/>
              <p:nvPr/>
            </p:nvSpPr>
            <p:spPr>
              <a:xfrm>
                <a:off x="6731695" y="4725205"/>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08" name="円/楕円 207"/>
              <p:cNvSpPr/>
              <p:nvPr/>
            </p:nvSpPr>
            <p:spPr>
              <a:xfrm>
                <a:off x="6731695" y="5013218"/>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209" name="直線コネクタ 208"/>
              <p:cNvCxnSpPr/>
              <p:nvPr/>
            </p:nvCxnSpPr>
            <p:spPr>
              <a:xfrm>
                <a:off x="6515815" y="4797209"/>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0" name="直線コネクタ 209"/>
              <p:cNvCxnSpPr/>
              <p:nvPr/>
            </p:nvCxnSpPr>
            <p:spPr>
              <a:xfrm>
                <a:off x="6515815" y="5085222"/>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11" name="正方形/長方形 210"/>
              <p:cNvSpPr/>
              <p:nvPr/>
            </p:nvSpPr>
            <p:spPr>
              <a:xfrm>
                <a:off x="5004660" y="5229229"/>
                <a:ext cx="1511155" cy="432019"/>
              </a:xfrm>
              <a:prstGeom prst="rect">
                <a:avLst/>
              </a:prstGeom>
              <a:solidFill>
                <a:schemeClr val="accent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2" name="円/楕円 211"/>
              <p:cNvSpPr/>
              <p:nvPr/>
            </p:nvSpPr>
            <p:spPr>
              <a:xfrm>
                <a:off x="4644218" y="5229229"/>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13" name="円/楕円 212"/>
              <p:cNvSpPr/>
              <p:nvPr/>
            </p:nvSpPr>
            <p:spPr>
              <a:xfrm>
                <a:off x="4644218" y="5517242"/>
                <a:ext cx="144563"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214" name="直線コネクタ 213"/>
              <p:cNvCxnSpPr>
                <a:stCxn id="212" idx="6"/>
              </p:cNvCxnSpPr>
              <p:nvPr/>
            </p:nvCxnSpPr>
            <p:spPr>
              <a:xfrm>
                <a:off x="4788781" y="5301231"/>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直線コネクタ 214"/>
              <p:cNvCxnSpPr/>
              <p:nvPr/>
            </p:nvCxnSpPr>
            <p:spPr>
              <a:xfrm>
                <a:off x="4788781" y="5589244"/>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16" name="円/楕円 215"/>
              <p:cNvSpPr/>
              <p:nvPr/>
            </p:nvSpPr>
            <p:spPr>
              <a:xfrm>
                <a:off x="6731695" y="5229229"/>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17" name="円/楕円 216"/>
              <p:cNvSpPr/>
              <p:nvPr/>
            </p:nvSpPr>
            <p:spPr>
              <a:xfrm>
                <a:off x="6731695" y="5517242"/>
                <a:ext cx="144561" cy="144006"/>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218" name="直線コネクタ 217"/>
              <p:cNvCxnSpPr/>
              <p:nvPr/>
            </p:nvCxnSpPr>
            <p:spPr>
              <a:xfrm>
                <a:off x="6515815" y="5301231"/>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直線コネクタ 218"/>
              <p:cNvCxnSpPr/>
              <p:nvPr/>
            </p:nvCxnSpPr>
            <p:spPr>
              <a:xfrm>
                <a:off x="6515815" y="5589244"/>
                <a:ext cx="21587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0" name="直線コネクタ 219"/>
              <p:cNvCxnSpPr/>
              <p:nvPr/>
            </p:nvCxnSpPr>
            <p:spPr>
              <a:xfrm>
                <a:off x="6299936" y="2133089"/>
                <a:ext cx="0" cy="72004"/>
              </a:xfrm>
              <a:prstGeom prst="line">
                <a:avLst/>
              </a:prstGeom>
              <a:ln w="508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21" name="直線コネクタ 220"/>
              <p:cNvCxnSpPr/>
              <p:nvPr/>
            </p:nvCxnSpPr>
            <p:spPr>
              <a:xfrm>
                <a:off x="6299936" y="3141134"/>
                <a:ext cx="0" cy="7200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直線コネクタ 221"/>
              <p:cNvCxnSpPr/>
              <p:nvPr/>
            </p:nvCxnSpPr>
            <p:spPr>
              <a:xfrm>
                <a:off x="6299936" y="4149180"/>
                <a:ext cx="0" cy="7200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直線コネクタ 222"/>
              <p:cNvCxnSpPr/>
              <p:nvPr/>
            </p:nvCxnSpPr>
            <p:spPr>
              <a:xfrm>
                <a:off x="6299936" y="5157225"/>
                <a:ext cx="0" cy="7200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直線コネクタ 223"/>
              <p:cNvCxnSpPr/>
              <p:nvPr/>
            </p:nvCxnSpPr>
            <p:spPr>
              <a:xfrm flipV="1">
                <a:off x="5723615" y="2133089"/>
                <a:ext cx="0" cy="576026"/>
              </a:xfrm>
              <a:prstGeom prst="line">
                <a:avLst/>
              </a:prstGeom>
              <a:ln w="50800">
                <a:solidFill>
                  <a:srgbClr val="92D050"/>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5" name="直線コネクタ 224"/>
              <p:cNvCxnSpPr/>
              <p:nvPr/>
            </p:nvCxnSpPr>
            <p:spPr>
              <a:xfrm flipV="1">
                <a:off x="5818062" y="2637112"/>
                <a:ext cx="0" cy="57602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直線コネクタ 225"/>
              <p:cNvCxnSpPr/>
              <p:nvPr/>
            </p:nvCxnSpPr>
            <p:spPr>
              <a:xfrm flipV="1">
                <a:off x="5723615" y="3645158"/>
                <a:ext cx="0" cy="57602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直線コネクタ 226"/>
              <p:cNvCxnSpPr/>
              <p:nvPr/>
            </p:nvCxnSpPr>
            <p:spPr>
              <a:xfrm flipV="1">
                <a:off x="5818062" y="4149180"/>
                <a:ext cx="0" cy="576026"/>
              </a:xfrm>
              <a:prstGeom prst="line">
                <a:avLst/>
              </a:prstGeom>
              <a:ln w="25400">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228" name="直線コネクタ 227"/>
              <p:cNvCxnSpPr/>
              <p:nvPr/>
            </p:nvCxnSpPr>
            <p:spPr>
              <a:xfrm flipV="1">
                <a:off x="5147295" y="2133089"/>
                <a:ext cx="0" cy="1584071"/>
              </a:xfrm>
              <a:prstGeom prst="line">
                <a:avLst/>
              </a:prstGeom>
              <a:ln w="50800">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229" name="直線コネクタ 228"/>
              <p:cNvCxnSpPr/>
              <p:nvPr/>
            </p:nvCxnSpPr>
            <p:spPr>
              <a:xfrm flipV="1">
                <a:off x="5232104" y="2637112"/>
                <a:ext cx="0" cy="15840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直線コネクタ 229"/>
              <p:cNvCxnSpPr/>
              <p:nvPr/>
            </p:nvCxnSpPr>
            <p:spPr>
              <a:xfrm flipV="1">
                <a:off x="5301494" y="3141134"/>
                <a:ext cx="0" cy="1584071"/>
              </a:xfrm>
              <a:prstGeom prst="line">
                <a:avLst/>
              </a:prstGeom>
              <a:ln w="25400">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231" name="直線コネクタ 230"/>
              <p:cNvCxnSpPr/>
              <p:nvPr/>
            </p:nvCxnSpPr>
            <p:spPr>
              <a:xfrm flipV="1">
                <a:off x="5372811" y="3645158"/>
                <a:ext cx="0" cy="15840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39" name="直線矢印コネクタ 238"/>
            <p:cNvCxnSpPr/>
            <p:nvPr/>
          </p:nvCxnSpPr>
          <p:spPr>
            <a:xfrm>
              <a:off x="4499567" y="6525113"/>
              <a:ext cx="648571"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06060" name="テキスト ボックス 239"/>
            <p:cNvSpPr txBox="1">
              <a:spLocks noChangeArrowheads="1"/>
            </p:cNvSpPr>
            <p:nvPr/>
          </p:nvSpPr>
          <p:spPr bwMode="auto">
            <a:xfrm>
              <a:off x="5867590" y="3738071"/>
              <a:ext cx="648571" cy="457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1800">
                  <a:latin typeface="Calibri" panose="020F0502020204030204" pitchFamily="34" charset="0"/>
                </a:rPr>
                <a:t>router</a:t>
              </a:r>
            </a:p>
            <a:p>
              <a:pPr eaLnBrk="1" hangingPunct="1"/>
              <a:r>
                <a:rPr lang="en-US" altLang="ja-JP" sz="1800">
                  <a:latin typeface="Calibri" panose="020F0502020204030204" pitchFamily="34" charset="0"/>
                </a:rPr>
                <a:t>(5×5)</a:t>
              </a:r>
            </a:p>
          </p:txBody>
        </p:sp>
        <p:cxnSp>
          <p:nvCxnSpPr>
            <p:cNvPr id="241" name="直線矢印コネクタ 240"/>
            <p:cNvCxnSpPr/>
            <p:nvPr/>
          </p:nvCxnSpPr>
          <p:spPr>
            <a:xfrm flipH="1">
              <a:off x="5677390" y="3945147"/>
              <a:ext cx="216190" cy="28741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6062" name="テキスト ボックス 241"/>
            <p:cNvSpPr txBox="1">
              <a:spLocks noChangeArrowheads="1"/>
            </p:cNvSpPr>
            <p:nvPr/>
          </p:nvSpPr>
          <p:spPr bwMode="auto">
            <a:xfrm>
              <a:off x="2484156" y="3738071"/>
              <a:ext cx="647389" cy="457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1800">
                  <a:latin typeface="Calibri" panose="020F0502020204030204" pitchFamily="34" charset="0"/>
                </a:rPr>
                <a:t>router (2×2)</a:t>
              </a:r>
            </a:p>
          </p:txBody>
        </p:sp>
        <p:cxnSp>
          <p:nvCxnSpPr>
            <p:cNvPr id="243" name="直線矢印コネクタ 242"/>
            <p:cNvCxnSpPr/>
            <p:nvPr/>
          </p:nvCxnSpPr>
          <p:spPr>
            <a:xfrm flipH="1">
              <a:off x="2301044" y="3945147"/>
              <a:ext cx="216190" cy="28741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06065" name="テキスト ボックス 244"/>
          <p:cNvSpPr txBox="1">
            <a:spLocks noChangeArrowheads="1"/>
          </p:cNvSpPr>
          <p:nvPr/>
        </p:nvSpPr>
        <p:spPr bwMode="auto">
          <a:xfrm>
            <a:off x="107950" y="2711450"/>
            <a:ext cx="14398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1800" i="1">
                <a:latin typeface="Calibri" panose="020F0502020204030204" pitchFamily="34" charset="0"/>
              </a:rPr>
              <a:t>2-ary 4-fly</a:t>
            </a:r>
          </a:p>
          <a:p>
            <a:pPr algn="ctr" eaLnBrk="1" hangingPunct="1"/>
            <a:r>
              <a:rPr lang="en-US" altLang="ja-JP" sz="1800">
                <a:latin typeface="Calibri" panose="020F0502020204030204" pitchFamily="34" charset="0"/>
              </a:rPr>
              <a:t>2</a:t>
            </a:r>
            <a:r>
              <a:rPr lang="en-US" altLang="ja-JP" sz="1800" baseline="30000">
                <a:latin typeface="Calibri" panose="020F0502020204030204" pitchFamily="34" charset="0"/>
              </a:rPr>
              <a:t>4</a:t>
            </a:r>
            <a:r>
              <a:rPr lang="en-US" altLang="ja-JP" sz="1800">
                <a:latin typeface="Calibri" panose="020F0502020204030204" pitchFamily="34" charset="0"/>
              </a:rPr>
              <a:t>=16 node</a:t>
            </a:r>
            <a:endParaRPr lang="en-US" altLang="ja-JP" sz="1800" baseline="30000">
              <a:latin typeface="Calibri" panose="020F0502020204030204" pitchFamily="34" charset="0"/>
            </a:endParaRPr>
          </a:p>
        </p:txBody>
      </p:sp>
      <p:sp>
        <p:nvSpPr>
          <p:cNvPr id="206066" name="テキスト ボックス 245"/>
          <p:cNvSpPr txBox="1">
            <a:spLocks noChangeArrowheads="1"/>
          </p:cNvSpPr>
          <p:nvPr/>
        </p:nvSpPr>
        <p:spPr bwMode="auto">
          <a:xfrm>
            <a:off x="7740650" y="2863850"/>
            <a:ext cx="14398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1800" i="1">
                <a:latin typeface="Calibri" panose="020F0502020204030204" pitchFamily="34" charset="0"/>
              </a:rPr>
              <a:t>2-ary 4-flat</a:t>
            </a:r>
          </a:p>
          <a:p>
            <a:pPr algn="ctr" eaLnBrk="1" hangingPunct="1"/>
            <a:r>
              <a:rPr lang="en-US" altLang="ja-JP" sz="1800">
                <a:latin typeface="Calibri" panose="020F0502020204030204" pitchFamily="34" charset="0"/>
              </a:rPr>
              <a:t>2</a:t>
            </a:r>
            <a:r>
              <a:rPr lang="en-US" altLang="ja-JP" sz="1800" baseline="30000">
                <a:latin typeface="Calibri" panose="020F0502020204030204" pitchFamily="34" charset="0"/>
              </a:rPr>
              <a:t>4</a:t>
            </a:r>
            <a:r>
              <a:rPr lang="en-US" altLang="ja-JP" sz="1800">
                <a:latin typeface="Calibri" panose="020F0502020204030204" pitchFamily="34" charset="0"/>
              </a:rPr>
              <a:t>=16 node</a:t>
            </a:r>
            <a:endParaRPr lang="en-US" altLang="ja-JP" sz="1800" baseline="30000">
              <a:latin typeface="Calibri" panose="020F0502020204030204" pitchFamily="34" charset="0"/>
            </a:endParaRPr>
          </a:p>
        </p:txBody>
      </p:sp>
      <p:sp>
        <p:nvSpPr>
          <p:cNvPr id="206067" name="Text Box 243"/>
          <p:cNvSpPr txBox="1">
            <a:spLocks noChangeArrowheads="1"/>
          </p:cNvSpPr>
          <p:nvPr/>
        </p:nvSpPr>
        <p:spPr bwMode="auto">
          <a:xfrm>
            <a:off x="880517" y="5529946"/>
            <a:ext cx="78592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dirty="0"/>
              <a:t>A row of MIN is fused. High radix → High bandwidth</a:t>
            </a:r>
          </a:p>
          <a:p>
            <a:r>
              <a:rPr lang="en-US" altLang="ja-JP" dirty="0"/>
              <a:t>Multiple paths can be formed</a:t>
            </a:r>
          </a:p>
        </p:txBody>
      </p:sp>
    </p:spTree>
    <p:extLst>
      <p:ext uri="{BB962C8B-B14F-4D97-AF65-F5344CB8AC3E}">
        <p14:creationId xmlns:p14="http://schemas.microsoft.com/office/powerpoint/2010/main" val="4176286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7"/>
          <p:cNvSpPr>
            <a:spLocks noChangeArrowheads="1"/>
          </p:cNvSpPr>
          <p:nvPr/>
        </p:nvSpPr>
        <p:spPr bwMode="auto">
          <a:xfrm>
            <a:off x="468313" y="1773238"/>
            <a:ext cx="3384550" cy="19431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7347" name="Rectangle 2"/>
          <p:cNvSpPr>
            <a:spLocks noGrp="1" noChangeArrowheads="1"/>
          </p:cNvSpPr>
          <p:nvPr>
            <p:ph type="title"/>
          </p:nvPr>
        </p:nvSpPr>
        <p:spPr/>
        <p:txBody>
          <a:bodyPr/>
          <a:lstStyle/>
          <a:p>
            <a:pPr eaLnBrk="1" hangingPunct="1"/>
            <a:r>
              <a:rPr lang="en-US" altLang="ja-JP"/>
              <a:t>Dragonfly </a:t>
            </a:r>
          </a:p>
        </p:txBody>
      </p:sp>
      <p:sp>
        <p:nvSpPr>
          <p:cNvPr id="57348" name="Rectangle 4"/>
          <p:cNvSpPr>
            <a:spLocks noChangeArrowheads="1"/>
          </p:cNvSpPr>
          <p:nvPr/>
        </p:nvSpPr>
        <p:spPr bwMode="auto">
          <a:xfrm>
            <a:off x="757238" y="3068638"/>
            <a:ext cx="431800" cy="431800"/>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a:t>R0</a:t>
            </a:r>
          </a:p>
        </p:txBody>
      </p:sp>
      <p:sp>
        <p:nvSpPr>
          <p:cNvPr id="57349" name="Rectangle 6"/>
          <p:cNvSpPr>
            <a:spLocks noChangeArrowheads="1"/>
          </p:cNvSpPr>
          <p:nvPr/>
        </p:nvSpPr>
        <p:spPr bwMode="auto">
          <a:xfrm>
            <a:off x="1838325" y="3068638"/>
            <a:ext cx="431800" cy="431800"/>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a:t>R1</a:t>
            </a:r>
          </a:p>
        </p:txBody>
      </p:sp>
      <p:sp>
        <p:nvSpPr>
          <p:cNvPr id="57350" name="Rectangle 7"/>
          <p:cNvSpPr>
            <a:spLocks noChangeArrowheads="1"/>
          </p:cNvSpPr>
          <p:nvPr/>
        </p:nvSpPr>
        <p:spPr bwMode="auto">
          <a:xfrm>
            <a:off x="3278188" y="3068638"/>
            <a:ext cx="431800" cy="431800"/>
          </a:xfrm>
          <a:prstGeom prst="rect">
            <a:avLst/>
          </a:prstGeom>
          <a:solidFill>
            <a:srgbClr val="CC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600"/>
              <a:t>Rn-1</a:t>
            </a:r>
          </a:p>
        </p:txBody>
      </p:sp>
      <p:sp>
        <p:nvSpPr>
          <p:cNvPr id="57351" name="Text Box 8"/>
          <p:cNvSpPr txBox="1">
            <a:spLocks noChangeArrowheads="1"/>
          </p:cNvSpPr>
          <p:nvPr/>
        </p:nvSpPr>
        <p:spPr bwMode="auto">
          <a:xfrm>
            <a:off x="2609850" y="3101975"/>
            <a:ext cx="5889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600"/>
              <a:t>．．．</a:t>
            </a:r>
          </a:p>
        </p:txBody>
      </p:sp>
      <p:sp>
        <p:nvSpPr>
          <p:cNvPr id="57352" name="Line 10"/>
          <p:cNvSpPr>
            <a:spLocks noChangeShapeType="1"/>
          </p:cNvSpPr>
          <p:nvPr/>
        </p:nvSpPr>
        <p:spPr bwMode="auto">
          <a:xfrm flipH="1" flipV="1">
            <a:off x="541338" y="1484313"/>
            <a:ext cx="287337"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53" name="Line 11"/>
          <p:cNvSpPr>
            <a:spLocks noChangeShapeType="1"/>
          </p:cNvSpPr>
          <p:nvPr/>
        </p:nvSpPr>
        <p:spPr bwMode="auto">
          <a:xfrm flipH="1" flipV="1">
            <a:off x="612775" y="1484313"/>
            <a:ext cx="287338"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54" name="Line 12"/>
          <p:cNvSpPr>
            <a:spLocks noChangeShapeType="1"/>
          </p:cNvSpPr>
          <p:nvPr/>
        </p:nvSpPr>
        <p:spPr bwMode="auto">
          <a:xfrm flipV="1">
            <a:off x="973138" y="1484313"/>
            <a:ext cx="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55" name="Line 13"/>
          <p:cNvSpPr>
            <a:spLocks noChangeShapeType="1"/>
          </p:cNvSpPr>
          <p:nvPr/>
        </p:nvSpPr>
        <p:spPr bwMode="auto">
          <a:xfrm flipV="1">
            <a:off x="1117600" y="2420938"/>
            <a:ext cx="215900" cy="6477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56" name="Line 14"/>
          <p:cNvSpPr>
            <a:spLocks noChangeShapeType="1"/>
          </p:cNvSpPr>
          <p:nvPr/>
        </p:nvSpPr>
        <p:spPr bwMode="auto">
          <a:xfrm flipH="1" flipV="1">
            <a:off x="1693863" y="1557338"/>
            <a:ext cx="215900" cy="1511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57" name="Text Box 15"/>
          <p:cNvSpPr txBox="1">
            <a:spLocks noChangeArrowheads="1"/>
          </p:cNvSpPr>
          <p:nvPr/>
        </p:nvSpPr>
        <p:spPr bwMode="auto">
          <a:xfrm>
            <a:off x="665163" y="14319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7358" name="Line 16"/>
          <p:cNvSpPr>
            <a:spLocks noChangeShapeType="1"/>
          </p:cNvSpPr>
          <p:nvPr/>
        </p:nvSpPr>
        <p:spPr bwMode="auto">
          <a:xfrm flipH="1" flipV="1">
            <a:off x="1765300" y="1484313"/>
            <a:ext cx="21590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59" name="Line 17"/>
          <p:cNvSpPr>
            <a:spLocks noChangeShapeType="1"/>
          </p:cNvSpPr>
          <p:nvPr/>
        </p:nvSpPr>
        <p:spPr bwMode="auto">
          <a:xfrm flipV="1">
            <a:off x="2052638" y="1484313"/>
            <a:ext cx="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60" name="Text Box 18"/>
          <p:cNvSpPr txBox="1">
            <a:spLocks noChangeArrowheads="1"/>
          </p:cNvSpPr>
          <p:nvPr/>
        </p:nvSpPr>
        <p:spPr bwMode="auto">
          <a:xfrm>
            <a:off x="1693863" y="13414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7361" name="Line 19"/>
          <p:cNvSpPr>
            <a:spLocks noChangeShapeType="1"/>
          </p:cNvSpPr>
          <p:nvPr/>
        </p:nvSpPr>
        <p:spPr bwMode="auto">
          <a:xfrm flipV="1">
            <a:off x="2197100" y="2492375"/>
            <a:ext cx="215900" cy="5762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62" name="AutoShape 9"/>
          <p:cNvSpPr>
            <a:spLocks noChangeArrowheads="1"/>
          </p:cNvSpPr>
          <p:nvPr/>
        </p:nvSpPr>
        <p:spPr bwMode="auto">
          <a:xfrm>
            <a:off x="1044575" y="1844675"/>
            <a:ext cx="2160588" cy="720725"/>
          </a:xfrm>
          <a:prstGeom prst="cloudCallout">
            <a:avLst>
              <a:gd name="adj1" fmla="val -6574"/>
              <a:gd name="adj2" fmla="val 45153"/>
            </a:avLst>
          </a:prstGeom>
          <a:solidFill>
            <a:srgbClr val="99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Intra-group int. network</a:t>
            </a:r>
          </a:p>
        </p:txBody>
      </p:sp>
      <p:sp>
        <p:nvSpPr>
          <p:cNvPr id="57363" name="Line 20"/>
          <p:cNvSpPr>
            <a:spLocks noChangeShapeType="1"/>
          </p:cNvSpPr>
          <p:nvPr/>
        </p:nvSpPr>
        <p:spPr bwMode="auto">
          <a:xfrm flipH="1" flipV="1">
            <a:off x="3060700" y="1484313"/>
            <a:ext cx="287338"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64" name="Line 21"/>
          <p:cNvSpPr>
            <a:spLocks noChangeShapeType="1"/>
          </p:cNvSpPr>
          <p:nvPr/>
        </p:nvSpPr>
        <p:spPr bwMode="auto">
          <a:xfrm flipH="1" flipV="1">
            <a:off x="3132138" y="1484313"/>
            <a:ext cx="287337"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65" name="Line 22"/>
          <p:cNvSpPr>
            <a:spLocks noChangeShapeType="1"/>
          </p:cNvSpPr>
          <p:nvPr/>
        </p:nvSpPr>
        <p:spPr bwMode="auto">
          <a:xfrm flipV="1">
            <a:off x="3492500" y="1484313"/>
            <a:ext cx="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66" name="Text Box 23"/>
          <p:cNvSpPr txBox="1">
            <a:spLocks noChangeArrowheads="1"/>
          </p:cNvSpPr>
          <p:nvPr/>
        </p:nvSpPr>
        <p:spPr bwMode="auto">
          <a:xfrm>
            <a:off x="3184525" y="141287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7367" name="Line 24"/>
          <p:cNvSpPr>
            <a:spLocks noChangeShapeType="1"/>
          </p:cNvSpPr>
          <p:nvPr/>
        </p:nvSpPr>
        <p:spPr bwMode="auto">
          <a:xfrm flipH="1" flipV="1">
            <a:off x="3060700" y="2276475"/>
            <a:ext cx="576263" cy="7921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68" name="Line 25"/>
          <p:cNvSpPr>
            <a:spLocks noChangeShapeType="1"/>
          </p:cNvSpPr>
          <p:nvPr/>
        </p:nvSpPr>
        <p:spPr bwMode="auto">
          <a:xfrm flipH="1">
            <a:off x="612775" y="3500438"/>
            <a:ext cx="21590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69" name="Line 26"/>
          <p:cNvSpPr>
            <a:spLocks noChangeShapeType="1"/>
          </p:cNvSpPr>
          <p:nvPr/>
        </p:nvSpPr>
        <p:spPr bwMode="auto">
          <a:xfrm flipH="1">
            <a:off x="757238" y="3500438"/>
            <a:ext cx="144462"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0" name="Line 27"/>
          <p:cNvSpPr>
            <a:spLocks noChangeShapeType="1"/>
          </p:cNvSpPr>
          <p:nvPr/>
        </p:nvSpPr>
        <p:spPr bwMode="auto">
          <a:xfrm>
            <a:off x="1044575" y="3500438"/>
            <a:ext cx="288925"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1" name="Text Box 28"/>
          <p:cNvSpPr txBox="1">
            <a:spLocks noChangeArrowheads="1"/>
          </p:cNvSpPr>
          <p:nvPr/>
        </p:nvSpPr>
        <p:spPr bwMode="auto">
          <a:xfrm>
            <a:off x="828675" y="342265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7372" name="Line 29"/>
          <p:cNvSpPr>
            <a:spLocks noChangeShapeType="1"/>
          </p:cNvSpPr>
          <p:nvPr/>
        </p:nvSpPr>
        <p:spPr bwMode="auto">
          <a:xfrm flipH="1">
            <a:off x="1692275" y="3500438"/>
            <a:ext cx="21590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3" name="Line 30"/>
          <p:cNvSpPr>
            <a:spLocks noChangeShapeType="1"/>
          </p:cNvSpPr>
          <p:nvPr/>
        </p:nvSpPr>
        <p:spPr bwMode="auto">
          <a:xfrm flipH="1">
            <a:off x="1836738" y="3500438"/>
            <a:ext cx="144462"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4" name="Line 31"/>
          <p:cNvSpPr>
            <a:spLocks noChangeShapeType="1"/>
          </p:cNvSpPr>
          <p:nvPr/>
        </p:nvSpPr>
        <p:spPr bwMode="auto">
          <a:xfrm>
            <a:off x="2124075" y="3500438"/>
            <a:ext cx="288925"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5" name="Text Box 32"/>
          <p:cNvSpPr txBox="1">
            <a:spLocks noChangeArrowheads="1"/>
          </p:cNvSpPr>
          <p:nvPr/>
        </p:nvSpPr>
        <p:spPr bwMode="auto">
          <a:xfrm>
            <a:off x="1855788" y="342265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7376" name="Line 33"/>
          <p:cNvSpPr>
            <a:spLocks noChangeShapeType="1"/>
          </p:cNvSpPr>
          <p:nvPr/>
        </p:nvSpPr>
        <p:spPr bwMode="auto">
          <a:xfrm flipH="1">
            <a:off x="3132138" y="3500438"/>
            <a:ext cx="21590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7" name="Line 34"/>
          <p:cNvSpPr>
            <a:spLocks noChangeShapeType="1"/>
          </p:cNvSpPr>
          <p:nvPr/>
        </p:nvSpPr>
        <p:spPr bwMode="auto">
          <a:xfrm flipH="1">
            <a:off x="3276600" y="3500438"/>
            <a:ext cx="144463"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8" name="Line 35"/>
          <p:cNvSpPr>
            <a:spLocks noChangeShapeType="1"/>
          </p:cNvSpPr>
          <p:nvPr/>
        </p:nvSpPr>
        <p:spPr bwMode="auto">
          <a:xfrm>
            <a:off x="3563938" y="3500438"/>
            <a:ext cx="288925"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9" name="Text Box 36"/>
          <p:cNvSpPr txBox="1">
            <a:spLocks noChangeArrowheads="1"/>
          </p:cNvSpPr>
          <p:nvPr/>
        </p:nvSpPr>
        <p:spPr bwMode="auto">
          <a:xfrm>
            <a:off x="3348038" y="342900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7380" name="Rectangle 38"/>
          <p:cNvSpPr>
            <a:spLocks noChangeArrowheads="1"/>
          </p:cNvSpPr>
          <p:nvPr/>
        </p:nvSpPr>
        <p:spPr bwMode="auto">
          <a:xfrm>
            <a:off x="3348038" y="4941888"/>
            <a:ext cx="1439862" cy="719137"/>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G0</a:t>
            </a:r>
          </a:p>
        </p:txBody>
      </p:sp>
      <p:sp>
        <p:nvSpPr>
          <p:cNvPr id="57381" name="Oval 40"/>
          <p:cNvSpPr>
            <a:spLocks noChangeArrowheads="1"/>
          </p:cNvSpPr>
          <p:nvPr/>
        </p:nvSpPr>
        <p:spPr bwMode="auto">
          <a:xfrm>
            <a:off x="3276600" y="5949950"/>
            <a:ext cx="287338" cy="287338"/>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200"/>
              <a:t>P0</a:t>
            </a:r>
          </a:p>
        </p:txBody>
      </p:sp>
      <p:sp>
        <p:nvSpPr>
          <p:cNvPr id="57382" name="Oval 41"/>
          <p:cNvSpPr>
            <a:spLocks noChangeArrowheads="1"/>
          </p:cNvSpPr>
          <p:nvPr/>
        </p:nvSpPr>
        <p:spPr bwMode="auto">
          <a:xfrm>
            <a:off x="3636963" y="5949950"/>
            <a:ext cx="287337" cy="287338"/>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200"/>
              <a:t>P1</a:t>
            </a:r>
          </a:p>
        </p:txBody>
      </p:sp>
      <p:sp>
        <p:nvSpPr>
          <p:cNvPr id="57383" name="Oval 42"/>
          <p:cNvSpPr>
            <a:spLocks noChangeArrowheads="1"/>
          </p:cNvSpPr>
          <p:nvPr/>
        </p:nvSpPr>
        <p:spPr bwMode="auto">
          <a:xfrm>
            <a:off x="4572000" y="5949950"/>
            <a:ext cx="287338" cy="287338"/>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200"/>
              <a:t>Pk-1</a:t>
            </a:r>
          </a:p>
        </p:txBody>
      </p:sp>
      <p:sp>
        <p:nvSpPr>
          <p:cNvPr id="57384" name="Line 43"/>
          <p:cNvSpPr>
            <a:spLocks noChangeShapeType="1"/>
          </p:cNvSpPr>
          <p:nvPr/>
        </p:nvSpPr>
        <p:spPr bwMode="auto">
          <a:xfrm flipH="1">
            <a:off x="3419475" y="5661025"/>
            <a:ext cx="730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85" name="Line 44"/>
          <p:cNvSpPr>
            <a:spLocks noChangeShapeType="1"/>
          </p:cNvSpPr>
          <p:nvPr/>
        </p:nvSpPr>
        <p:spPr bwMode="auto">
          <a:xfrm>
            <a:off x="3779838" y="566102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86" name="Line 45"/>
          <p:cNvSpPr>
            <a:spLocks noChangeShapeType="1"/>
          </p:cNvSpPr>
          <p:nvPr/>
        </p:nvSpPr>
        <p:spPr bwMode="auto">
          <a:xfrm>
            <a:off x="4643438" y="5661025"/>
            <a:ext cx="730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87" name="Text Box 46"/>
          <p:cNvSpPr txBox="1">
            <a:spLocks noChangeArrowheads="1"/>
          </p:cNvSpPr>
          <p:nvPr/>
        </p:nvSpPr>
        <p:spPr bwMode="auto">
          <a:xfrm>
            <a:off x="3995738" y="558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7388" name="Rectangle 47"/>
          <p:cNvSpPr>
            <a:spLocks noChangeArrowheads="1"/>
          </p:cNvSpPr>
          <p:nvPr/>
        </p:nvSpPr>
        <p:spPr bwMode="auto">
          <a:xfrm>
            <a:off x="5005388" y="4941888"/>
            <a:ext cx="1439862" cy="719137"/>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G1</a:t>
            </a:r>
          </a:p>
        </p:txBody>
      </p:sp>
      <p:sp>
        <p:nvSpPr>
          <p:cNvPr id="57389" name="Oval 48"/>
          <p:cNvSpPr>
            <a:spLocks noChangeArrowheads="1"/>
          </p:cNvSpPr>
          <p:nvPr/>
        </p:nvSpPr>
        <p:spPr bwMode="auto">
          <a:xfrm>
            <a:off x="4933950" y="5949950"/>
            <a:ext cx="287338" cy="287338"/>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200"/>
              <a:t>Pk</a:t>
            </a:r>
          </a:p>
        </p:txBody>
      </p:sp>
      <p:sp>
        <p:nvSpPr>
          <p:cNvPr id="57390" name="Oval 49"/>
          <p:cNvSpPr>
            <a:spLocks noChangeArrowheads="1"/>
          </p:cNvSpPr>
          <p:nvPr/>
        </p:nvSpPr>
        <p:spPr bwMode="auto">
          <a:xfrm>
            <a:off x="5294313" y="5949950"/>
            <a:ext cx="287337" cy="287338"/>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200"/>
              <a:t>Pk+1</a:t>
            </a:r>
          </a:p>
        </p:txBody>
      </p:sp>
      <p:sp>
        <p:nvSpPr>
          <p:cNvPr id="57391" name="Oval 50"/>
          <p:cNvSpPr>
            <a:spLocks noChangeArrowheads="1"/>
          </p:cNvSpPr>
          <p:nvPr/>
        </p:nvSpPr>
        <p:spPr bwMode="auto">
          <a:xfrm>
            <a:off x="6229350" y="5949950"/>
            <a:ext cx="287338" cy="287338"/>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200"/>
              <a:t>P2k-1</a:t>
            </a:r>
          </a:p>
        </p:txBody>
      </p:sp>
      <p:sp>
        <p:nvSpPr>
          <p:cNvPr id="57392" name="Line 51"/>
          <p:cNvSpPr>
            <a:spLocks noChangeShapeType="1"/>
          </p:cNvSpPr>
          <p:nvPr/>
        </p:nvSpPr>
        <p:spPr bwMode="auto">
          <a:xfrm flipH="1">
            <a:off x="5076825" y="5661025"/>
            <a:ext cx="730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93" name="Line 52"/>
          <p:cNvSpPr>
            <a:spLocks noChangeShapeType="1"/>
          </p:cNvSpPr>
          <p:nvPr/>
        </p:nvSpPr>
        <p:spPr bwMode="auto">
          <a:xfrm>
            <a:off x="5437188" y="566102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94" name="Line 53"/>
          <p:cNvSpPr>
            <a:spLocks noChangeShapeType="1"/>
          </p:cNvSpPr>
          <p:nvPr/>
        </p:nvSpPr>
        <p:spPr bwMode="auto">
          <a:xfrm>
            <a:off x="6300788" y="5661025"/>
            <a:ext cx="730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95" name="Text Box 54"/>
          <p:cNvSpPr txBox="1">
            <a:spLocks noChangeArrowheads="1"/>
          </p:cNvSpPr>
          <p:nvPr/>
        </p:nvSpPr>
        <p:spPr bwMode="auto">
          <a:xfrm>
            <a:off x="5653088" y="558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7396" name="Rectangle 55"/>
          <p:cNvSpPr>
            <a:spLocks noChangeArrowheads="1"/>
          </p:cNvSpPr>
          <p:nvPr/>
        </p:nvSpPr>
        <p:spPr bwMode="auto">
          <a:xfrm>
            <a:off x="7453313" y="4941888"/>
            <a:ext cx="1439862" cy="719137"/>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Gg</a:t>
            </a:r>
          </a:p>
        </p:txBody>
      </p:sp>
      <p:sp>
        <p:nvSpPr>
          <p:cNvPr id="57397" name="Oval 56"/>
          <p:cNvSpPr>
            <a:spLocks noChangeArrowheads="1"/>
          </p:cNvSpPr>
          <p:nvPr/>
        </p:nvSpPr>
        <p:spPr bwMode="auto">
          <a:xfrm>
            <a:off x="7381875" y="5949950"/>
            <a:ext cx="287338" cy="287338"/>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200"/>
              <a:t>PN-k-1</a:t>
            </a:r>
          </a:p>
        </p:txBody>
      </p:sp>
      <p:sp>
        <p:nvSpPr>
          <p:cNvPr id="57398" name="Oval 57"/>
          <p:cNvSpPr>
            <a:spLocks noChangeArrowheads="1"/>
          </p:cNvSpPr>
          <p:nvPr/>
        </p:nvSpPr>
        <p:spPr bwMode="auto">
          <a:xfrm>
            <a:off x="7742238" y="5949950"/>
            <a:ext cx="287337" cy="287338"/>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200"/>
              <a:t>PN-k</a:t>
            </a:r>
          </a:p>
        </p:txBody>
      </p:sp>
      <p:sp>
        <p:nvSpPr>
          <p:cNvPr id="57399" name="Oval 58"/>
          <p:cNvSpPr>
            <a:spLocks noChangeArrowheads="1"/>
          </p:cNvSpPr>
          <p:nvPr/>
        </p:nvSpPr>
        <p:spPr bwMode="auto">
          <a:xfrm>
            <a:off x="8677275" y="5949950"/>
            <a:ext cx="287338" cy="287338"/>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200"/>
              <a:t>PN-1</a:t>
            </a:r>
          </a:p>
        </p:txBody>
      </p:sp>
      <p:sp>
        <p:nvSpPr>
          <p:cNvPr id="57400" name="Line 59"/>
          <p:cNvSpPr>
            <a:spLocks noChangeShapeType="1"/>
          </p:cNvSpPr>
          <p:nvPr/>
        </p:nvSpPr>
        <p:spPr bwMode="auto">
          <a:xfrm flipH="1">
            <a:off x="7524750" y="5661025"/>
            <a:ext cx="730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401" name="Line 60"/>
          <p:cNvSpPr>
            <a:spLocks noChangeShapeType="1"/>
          </p:cNvSpPr>
          <p:nvPr/>
        </p:nvSpPr>
        <p:spPr bwMode="auto">
          <a:xfrm>
            <a:off x="7885113" y="566102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402" name="Line 61"/>
          <p:cNvSpPr>
            <a:spLocks noChangeShapeType="1"/>
          </p:cNvSpPr>
          <p:nvPr/>
        </p:nvSpPr>
        <p:spPr bwMode="auto">
          <a:xfrm>
            <a:off x="8748713" y="5661025"/>
            <a:ext cx="730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403" name="Text Box 62"/>
          <p:cNvSpPr txBox="1">
            <a:spLocks noChangeArrowheads="1"/>
          </p:cNvSpPr>
          <p:nvPr/>
        </p:nvSpPr>
        <p:spPr bwMode="auto">
          <a:xfrm>
            <a:off x="8101013" y="558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7404" name="AutoShape 63"/>
          <p:cNvSpPr>
            <a:spLocks noChangeArrowheads="1"/>
          </p:cNvSpPr>
          <p:nvPr/>
        </p:nvSpPr>
        <p:spPr bwMode="auto">
          <a:xfrm>
            <a:off x="4787900" y="3284538"/>
            <a:ext cx="2160588" cy="720725"/>
          </a:xfrm>
          <a:prstGeom prst="cloudCallout">
            <a:avLst>
              <a:gd name="adj1" fmla="val -6574"/>
              <a:gd name="adj2" fmla="val 45153"/>
            </a:avLst>
          </a:prstGeom>
          <a:solidFill>
            <a:srgbClr val="99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Inter-group int. network</a:t>
            </a:r>
          </a:p>
        </p:txBody>
      </p:sp>
      <p:sp>
        <p:nvSpPr>
          <p:cNvPr id="57405" name="Line 64"/>
          <p:cNvSpPr>
            <a:spLocks noChangeShapeType="1"/>
          </p:cNvSpPr>
          <p:nvPr/>
        </p:nvSpPr>
        <p:spPr bwMode="auto">
          <a:xfrm flipH="1">
            <a:off x="4140200" y="3860800"/>
            <a:ext cx="936625" cy="10810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406" name="Line 65"/>
          <p:cNvSpPr>
            <a:spLocks noChangeShapeType="1"/>
          </p:cNvSpPr>
          <p:nvPr/>
        </p:nvSpPr>
        <p:spPr bwMode="auto">
          <a:xfrm>
            <a:off x="5724525" y="4076700"/>
            <a:ext cx="0" cy="8651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407" name="Line 66"/>
          <p:cNvSpPr>
            <a:spLocks noChangeShapeType="1"/>
          </p:cNvSpPr>
          <p:nvPr/>
        </p:nvSpPr>
        <p:spPr bwMode="auto">
          <a:xfrm>
            <a:off x="6588125" y="3860800"/>
            <a:ext cx="1512888" cy="10810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408" name="Text Box 67"/>
          <p:cNvSpPr txBox="1">
            <a:spLocks noChangeArrowheads="1"/>
          </p:cNvSpPr>
          <p:nvPr/>
        </p:nvSpPr>
        <p:spPr bwMode="auto">
          <a:xfrm>
            <a:off x="6175375" y="407670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7409" name="Line 68"/>
          <p:cNvSpPr>
            <a:spLocks noChangeShapeType="1"/>
          </p:cNvSpPr>
          <p:nvPr/>
        </p:nvSpPr>
        <p:spPr bwMode="auto">
          <a:xfrm>
            <a:off x="3851275" y="1773238"/>
            <a:ext cx="936625" cy="3168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410" name="Line 69"/>
          <p:cNvSpPr>
            <a:spLocks noChangeShapeType="1"/>
          </p:cNvSpPr>
          <p:nvPr/>
        </p:nvSpPr>
        <p:spPr bwMode="auto">
          <a:xfrm flipH="1" flipV="1">
            <a:off x="468313" y="3716338"/>
            <a:ext cx="2879725" cy="19446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411" name="Text Box 70"/>
          <p:cNvSpPr txBox="1">
            <a:spLocks noChangeArrowheads="1"/>
          </p:cNvSpPr>
          <p:nvPr/>
        </p:nvSpPr>
        <p:spPr bwMode="auto">
          <a:xfrm>
            <a:off x="3759200" y="1360488"/>
            <a:ext cx="177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global channels</a:t>
            </a:r>
          </a:p>
        </p:txBody>
      </p:sp>
      <p:sp>
        <p:nvSpPr>
          <p:cNvPr id="57412" name="Text Box 71"/>
          <p:cNvSpPr txBox="1">
            <a:spLocks noChangeArrowheads="1"/>
          </p:cNvSpPr>
          <p:nvPr/>
        </p:nvSpPr>
        <p:spPr bwMode="auto">
          <a:xfrm>
            <a:off x="1619250" y="3854450"/>
            <a:ext cx="197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terminal channels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51"/>
          <p:cNvSpPr>
            <a:spLocks noChangeArrowheads="1"/>
          </p:cNvSpPr>
          <p:nvPr/>
        </p:nvSpPr>
        <p:spPr bwMode="auto">
          <a:xfrm>
            <a:off x="179388" y="4005263"/>
            <a:ext cx="5400675" cy="18716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371" name="Rectangle 4"/>
          <p:cNvSpPr>
            <a:spLocks noChangeArrowheads="1"/>
          </p:cNvSpPr>
          <p:nvPr/>
        </p:nvSpPr>
        <p:spPr bwMode="auto">
          <a:xfrm>
            <a:off x="684213" y="4940300"/>
            <a:ext cx="719137" cy="647700"/>
          </a:xfrm>
          <a:prstGeom prst="rect">
            <a:avLst/>
          </a:prstGeom>
          <a:solidFill>
            <a:srgbClr val="99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R0</a:t>
            </a:r>
          </a:p>
        </p:txBody>
      </p:sp>
      <p:sp>
        <p:nvSpPr>
          <p:cNvPr id="58372" name="Oval 5"/>
          <p:cNvSpPr>
            <a:spLocks noChangeArrowheads="1"/>
          </p:cNvSpPr>
          <p:nvPr/>
        </p:nvSpPr>
        <p:spPr bwMode="auto">
          <a:xfrm>
            <a:off x="468313" y="6092825"/>
            <a:ext cx="503237" cy="431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P0</a:t>
            </a:r>
          </a:p>
        </p:txBody>
      </p:sp>
      <p:sp>
        <p:nvSpPr>
          <p:cNvPr id="58373" name="Line 6"/>
          <p:cNvSpPr>
            <a:spLocks noChangeShapeType="1"/>
          </p:cNvSpPr>
          <p:nvPr/>
        </p:nvSpPr>
        <p:spPr bwMode="auto">
          <a:xfrm flipV="1">
            <a:off x="755650" y="5588000"/>
            <a:ext cx="144463"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74" name="Oval 7"/>
          <p:cNvSpPr>
            <a:spLocks noChangeArrowheads="1"/>
          </p:cNvSpPr>
          <p:nvPr/>
        </p:nvSpPr>
        <p:spPr bwMode="auto">
          <a:xfrm>
            <a:off x="1117600" y="6092825"/>
            <a:ext cx="503238" cy="431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P1</a:t>
            </a:r>
          </a:p>
        </p:txBody>
      </p:sp>
      <p:sp>
        <p:nvSpPr>
          <p:cNvPr id="58375" name="Line 8"/>
          <p:cNvSpPr>
            <a:spLocks noChangeShapeType="1"/>
          </p:cNvSpPr>
          <p:nvPr/>
        </p:nvSpPr>
        <p:spPr bwMode="auto">
          <a:xfrm flipH="1" flipV="1">
            <a:off x="1187450" y="5588000"/>
            <a:ext cx="144463"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76" name="Line 9"/>
          <p:cNvSpPr>
            <a:spLocks noChangeShapeType="1"/>
          </p:cNvSpPr>
          <p:nvPr/>
        </p:nvSpPr>
        <p:spPr bwMode="auto">
          <a:xfrm flipV="1">
            <a:off x="755650" y="1628775"/>
            <a:ext cx="0"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77" name="Line 10"/>
          <p:cNvSpPr>
            <a:spLocks noChangeShapeType="1"/>
          </p:cNvSpPr>
          <p:nvPr/>
        </p:nvSpPr>
        <p:spPr bwMode="auto">
          <a:xfrm flipH="1" flipV="1">
            <a:off x="827088" y="2708275"/>
            <a:ext cx="1587" cy="2232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78" name="Rectangle 11"/>
          <p:cNvSpPr>
            <a:spLocks noChangeArrowheads="1"/>
          </p:cNvSpPr>
          <p:nvPr/>
        </p:nvSpPr>
        <p:spPr bwMode="auto">
          <a:xfrm>
            <a:off x="1979613" y="4940300"/>
            <a:ext cx="719137" cy="647700"/>
          </a:xfrm>
          <a:prstGeom prst="rect">
            <a:avLst/>
          </a:prstGeom>
          <a:solidFill>
            <a:srgbClr val="99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R1</a:t>
            </a:r>
          </a:p>
        </p:txBody>
      </p:sp>
      <p:sp>
        <p:nvSpPr>
          <p:cNvPr id="58379" name="Oval 12"/>
          <p:cNvSpPr>
            <a:spLocks noChangeArrowheads="1"/>
          </p:cNvSpPr>
          <p:nvPr/>
        </p:nvSpPr>
        <p:spPr bwMode="auto">
          <a:xfrm>
            <a:off x="1763713" y="6092825"/>
            <a:ext cx="503237" cy="431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P2</a:t>
            </a:r>
          </a:p>
        </p:txBody>
      </p:sp>
      <p:sp>
        <p:nvSpPr>
          <p:cNvPr id="58380" name="Line 13"/>
          <p:cNvSpPr>
            <a:spLocks noChangeShapeType="1"/>
          </p:cNvSpPr>
          <p:nvPr/>
        </p:nvSpPr>
        <p:spPr bwMode="auto">
          <a:xfrm flipV="1">
            <a:off x="2051050" y="5588000"/>
            <a:ext cx="144463"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81" name="Oval 14"/>
          <p:cNvSpPr>
            <a:spLocks noChangeArrowheads="1"/>
          </p:cNvSpPr>
          <p:nvPr/>
        </p:nvSpPr>
        <p:spPr bwMode="auto">
          <a:xfrm>
            <a:off x="2413000" y="6092825"/>
            <a:ext cx="503238" cy="431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P3</a:t>
            </a:r>
          </a:p>
        </p:txBody>
      </p:sp>
      <p:sp>
        <p:nvSpPr>
          <p:cNvPr id="58382" name="Line 15"/>
          <p:cNvSpPr>
            <a:spLocks noChangeShapeType="1"/>
          </p:cNvSpPr>
          <p:nvPr/>
        </p:nvSpPr>
        <p:spPr bwMode="auto">
          <a:xfrm flipH="1" flipV="1">
            <a:off x="2482850" y="5588000"/>
            <a:ext cx="144463"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83" name="Line 16"/>
          <p:cNvSpPr>
            <a:spLocks noChangeShapeType="1"/>
          </p:cNvSpPr>
          <p:nvPr/>
        </p:nvSpPr>
        <p:spPr bwMode="auto">
          <a:xfrm flipV="1">
            <a:off x="2051050" y="3716338"/>
            <a:ext cx="0" cy="12239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84" name="Line 17"/>
          <p:cNvSpPr>
            <a:spLocks noChangeShapeType="1"/>
          </p:cNvSpPr>
          <p:nvPr/>
        </p:nvSpPr>
        <p:spPr bwMode="auto">
          <a:xfrm flipV="1">
            <a:off x="2124075" y="3714750"/>
            <a:ext cx="0" cy="1225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85" name="Rectangle 18"/>
          <p:cNvSpPr>
            <a:spLocks noChangeArrowheads="1"/>
          </p:cNvSpPr>
          <p:nvPr/>
        </p:nvSpPr>
        <p:spPr bwMode="auto">
          <a:xfrm>
            <a:off x="3275013" y="4940300"/>
            <a:ext cx="719137" cy="647700"/>
          </a:xfrm>
          <a:prstGeom prst="rect">
            <a:avLst/>
          </a:prstGeom>
          <a:solidFill>
            <a:srgbClr val="99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R2</a:t>
            </a:r>
          </a:p>
        </p:txBody>
      </p:sp>
      <p:sp>
        <p:nvSpPr>
          <p:cNvPr id="58386" name="Oval 19"/>
          <p:cNvSpPr>
            <a:spLocks noChangeArrowheads="1"/>
          </p:cNvSpPr>
          <p:nvPr/>
        </p:nvSpPr>
        <p:spPr bwMode="auto">
          <a:xfrm>
            <a:off x="3059113" y="6092825"/>
            <a:ext cx="503237" cy="431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P4</a:t>
            </a:r>
          </a:p>
        </p:txBody>
      </p:sp>
      <p:sp>
        <p:nvSpPr>
          <p:cNvPr id="58387" name="Line 20"/>
          <p:cNvSpPr>
            <a:spLocks noChangeShapeType="1"/>
          </p:cNvSpPr>
          <p:nvPr/>
        </p:nvSpPr>
        <p:spPr bwMode="auto">
          <a:xfrm flipV="1">
            <a:off x="3346450" y="5588000"/>
            <a:ext cx="144463"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88" name="Oval 21"/>
          <p:cNvSpPr>
            <a:spLocks noChangeArrowheads="1"/>
          </p:cNvSpPr>
          <p:nvPr/>
        </p:nvSpPr>
        <p:spPr bwMode="auto">
          <a:xfrm>
            <a:off x="3708400" y="6092825"/>
            <a:ext cx="503238" cy="431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P5</a:t>
            </a:r>
          </a:p>
        </p:txBody>
      </p:sp>
      <p:sp>
        <p:nvSpPr>
          <p:cNvPr id="58389" name="Line 22"/>
          <p:cNvSpPr>
            <a:spLocks noChangeShapeType="1"/>
          </p:cNvSpPr>
          <p:nvPr/>
        </p:nvSpPr>
        <p:spPr bwMode="auto">
          <a:xfrm flipH="1" flipV="1">
            <a:off x="3778250" y="5588000"/>
            <a:ext cx="144463"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90" name="Line 23"/>
          <p:cNvSpPr>
            <a:spLocks noChangeShapeType="1"/>
          </p:cNvSpPr>
          <p:nvPr/>
        </p:nvSpPr>
        <p:spPr bwMode="auto">
          <a:xfrm flipV="1">
            <a:off x="3346450" y="3644900"/>
            <a:ext cx="1588"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91" name="Line 24"/>
          <p:cNvSpPr>
            <a:spLocks noChangeShapeType="1"/>
          </p:cNvSpPr>
          <p:nvPr/>
        </p:nvSpPr>
        <p:spPr bwMode="auto">
          <a:xfrm flipV="1">
            <a:off x="3419475" y="3714750"/>
            <a:ext cx="0" cy="1225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92" name="Rectangle 25"/>
          <p:cNvSpPr>
            <a:spLocks noChangeArrowheads="1"/>
          </p:cNvSpPr>
          <p:nvPr/>
        </p:nvSpPr>
        <p:spPr bwMode="auto">
          <a:xfrm>
            <a:off x="4570413" y="4940300"/>
            <a:ext cx="719137" cy="647700"/>
          </a:xfrm>
          <a:prstGeom prst="rect">
            <a:avLst/>
          </a:prstGeom>
          <a:solidFill>
            <a:srgbClr val="99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R3</a:t>
            </a:r>
          </a:p>
        </p:txBody>
      </p:sp>
      <p:sp>
        <p:nvSpPr>
          <p:cNvPr id="58393" name="Oval 26"/>
          <p:cNvSpPr>
            <a:spLocks noChangeArrowheads="1"/>
          </p:cNvSpPr>
          <p:nvPr/>
        </p:nvSpPr>
        <p:spPr bwMode="auto">
          <a:xfrm>
            <a:off x="4354513" y="6092825"/>
            <a:ext cx="503237" cy="431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P6</a:t>
            </a:r>
          </a:p>
        </p:txBody>
      </p:sp>
      <p:sp>
        <p:nvSpPr>
          <p:cNvPr id="58394" name="Line 27"/>
          <p:cNvSpPr>
            <a:spLocks noChangeShapeType="1"/>
          </p:cNvSpPr>
          <p:nvPr/>
        </p:nvSpPr>
        <p:spPr bwMode="auto">
          <a:xfrm flipV="1">
            <a:off x="4641850" y="5588000"/>
            <a:ext cx="144463"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95" name="Oval 28"/>
          <p:cNvSpPr>
            <a:spLocks noChangeArrowheads="1"/>
          </p:cNvSpPr>
          <p:nvPr/>
        </p:nvSpPr>
        <p:spPr bwMode="auto">
          <a:xfrm>
            <a:off x="5003800" y="6092825"/>
            <a:ext cx="503238" cy="4318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P7</a:t>
            </a:r>
          </a:p>
        </p:txBody>
      </p:sp>
      <p:sp>
        <p:nvSpPr>
          <p:cNvPr id="58396" name="Line 29"/>
          <p:cNvSpPr>
            <a:spLocks noChangeShapeType="1"/>
          </p:cNvSpPr>
          <p:nvPr/>
        </p:nvSpPr>
        <p:spPr bwMode="auto">
          <a:xfrm flipH="1" flipV="1">
            <a:off x="5073650" y="5588000"/>
            <a:ext cx="144463"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97" name="Line 30"/>
          <p:cNvSpPr>
            <a:spLocks noChangeShapeType="1"/>
          </p:cNvSpPr>
          <p:nvPr/>
        </p:nvSpPr>
        <p:spPr bwMode="auto">
          <a:xfrm flipV="1">
            <a:off x="4641850" y="3644900"/>
            <a:ext cx="1588"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98" name="Line 31"/>
          <p:cNvSpPr>
            <a:spLocks noChangeShapeType="1"/>
          </p:cNvSpPr>
          <p:nvPr/>
        </p:nvSpPr>
        <p:spPr bwMode="auto">
          <a:xfrm flipV="1">
            <a:off x="4714875" y="2852738"/>
            <a:ext cx="1588" cy="20875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399" name="Line 33"/>
          <p:cNvSpPr>
            <a:spLocks noChangeShapeType="1"/>
          </p:cNvSpPr>
          <p:nvPr/>
        </p:nvSpPr>
        <p:spPr bwMode="auto">
          <a:xfrm flipV="1">
            <a:off x="900113" y="4581525"/>
            <a:ext cx="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00" name="Line 34"/>
          <p:cNvSpPr>
            <a:spLocks noChangeShapeType="1"/>
          </p:cNvSpPr>
          <p:nvPr/>
        </p:nvSpPr>
        <p:spPr bwMode="auto">
          <a:xfrm>
            <a:off x="900113" y="4581525"/>
            <a:ext cx="42481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01" name="Line 35"/>
          <p:cNvSpPr>
            <a:spLocks noChangeShapeType="1"/>
          </p:cNvSpPr>
          <p:nvPr/>
        </p:nvSpPr>
        <p:spPr bwMode="auto">
          <a:xfrm flipV="1">
            <a:off x="5148263" y="4581525"/>
            <a:ext cx="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02" name="Line 36"/>
          <p:cNvSpPr>
            <a:spLocks noChangeShapeType="1"/>
          </p:cNvSpPr>
          <p:nvPr/>
        </p:nvSpPr>
        <p:spPr bwMode="auto">
          <a:xfrm flipV="1">
            <a:off x="971550" y="4724400"/>
            <a:ext cx="0" cy="2174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03" name="Line 37"/>
          <p:cNvSpPr>
            <a:spLocks noChangeShapeType="1"/>
          </p:cNvSpPr>
          <p:nvPr/>
        </p:nvSpPr>
        <p:spPr bwMode="auto">
          <a:xfrm>
            <a:off x="971550" y="4724400"/>
            <a:ext cx="27368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04" name="Line 38"/>
          <p:cNvSpPr>
            <a:spLocks noChangeShapeType="1"/>
          </p:cNvSpPr>
          <p:nvPr/>
        </p:nvSpPr>
        <p:spPr bwMode="auto">
          <a:xfrm flipV="1">
            <a:off x="3708400" y="4724400"/>
            <a:ext cx="0" cy="2174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05" name="Line 39"/>
          <p:cNvSpPr>
            <a:spLocks noChangeShapeType="1"/>
          </p:cNvSpPr>
          <p:nvPr/>
        </p:nvSpPr>
        <p:spPr bwMode="auto">
          <a:xfrm flipV="1">
            <a:off x="1042988" y="4797425"/>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06" name="Line 40"/>
          <p:cNvSpPr>
            <a:spLocks noChangeShapeType="1"/>
          </p:cNvSpPr>
          <p:nvPr/>
        </p:nvSpPr>
        <p:spPr bwMode="auto">
          <a:xfrm>
            <a:off x="1042988" y="4797425"/>
            <a:ext cx="12255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07" name="Line 41"/>
          <p:cNvSpPr>
            <a:spLocks noChangeShapeType="1"/>
          </p:cNvSpPr>
          <p:nvPr/>
        </p:nvSpPr>
        <p:spPr bwMode="auto">
          <a:xfrm>
            <a:off x="2268538" y="4797425"/>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08" name="Line 42"/>
          <p:cNvSpPr>
            <a:spLocks noChangeShapeType="1"/>
          </p:cNvSpPr>
          <p:nvPr/>
        </p:nvSpPr>
        <p:spPr bwMode="auto">
          <a:xfrm flipV="1">
            <a:off x="2339975" y="4437063"/>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09" name="Line 43"/>
          <p:cNvSpPr>
            <a:spLocks noChangeShapeType="1"/>
          </p:cNvSpPr>
          <p:nvPr/>
        </p:nvSpPr>
        <p:spPr bwMode="auto">
          <a:xfrm>
            <a:off x="2339975" y="4437063"/>
            <a:ext cx="122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10" name="Line 44"/>
          <p:cNvSpPr>
            <a:spLocks noChangeShapeType="1"/>
          </p:cNvSpPr>
          <p:nvPr/>
        </p:nvSpPr>
        <p:spPr bwMode="auto">
          <a:xfrm flipV="1">
            <a:off x="3563938" y="4437063"/>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11" name="Line 45"/>
          <p:cNvSpPr>
            <a:spLocks noChangeShapeType="1"/>
          </p:cNvSpPr>
          <p:nvPr/>
        </p:nvSpPr>
        <p:spPr bwMode="auto">
          <a:xfrm flipV="1">
            <a:off x="2484438" y="4292600"/>
            <a:ext cx="0" cy="649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12" name="Line 46"/>
          <p:cNvSpPr>
            <a:spLocks noChangeShapeType="1"/>
          </p:cNvSpPr>
          <p:nvPr/>
        </p:nvSpPr>
        <p:spPr bwMode="auto">
          <a:xfrm>
            <a:off x="2484438" y="4292600"/>
            <a:ext cx="2519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13" name="Line 47"/>
          <p:cNvSpPr>
            <a:spLocks noChangeShapeType="1"/>
          </p:cNvSpPr>
          <p:nvPr/>
        </p:nvSpPr>
        <p:spPr bwMode="auto">
          <a:xfrm>
            <a:off x="5003800" y="4292600"/>
            <a:ext cx="0" cy="649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14" name="Line 48"/>
          <p:cNvSpPr>
            <a:spLocks noChangeShapeType="1"/>
          </p:cNvSpPr>
          <p:nvPr/>
        </p:nvSpPr>
        <p:spPr bwMode="auto">
          <a:xfrm flipV="1">
            <a:off x="3851275" y="4724400"/>
            <a:ext cx="0" cy="2174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15" name="Line 49"/>
          <p:cNvSpPr>
            <a:spLocks noChangeShapeType="1"/>
          </p:cNvSpPr>
          <p:nvPr/>
        </p:nvSpPr>
        <p:spPr bwMode="auto">
          <a:xfrm>
            <a:off x="3851275" y="4724400"/>
            <a:ext cx="10080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16" name="Line 50"/>
          <p:cNvSpPr>
            <a:spLocks noChangeShapeType="1"/>
          </p:cNvSpPr>
          <p:nvPr/>
        </p:nvSpPr>
        <p:spPr bwMode="auto">
          <a:xfrm>
            <a:off x="4859338" y="4724400"/>
            <a:ext cx="0" cy="2174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17" name="Text Box 52"/>
          <p:cNvSpPr txBox="1">
            <a:spLocks noChangeArrowheads="1"/>
          </p:cNvSpPr>
          <p:nvPr/>
        </p:nvSpPr>
        <p:spPr bwMode="auto">
          <a:xfrm>
            <a:off x="122238" y="409733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G0</a:t>
            </a:r>
          </a:p>
        </p:txBody>
      </p:sp>
      <p:sp>
        <p:nvSpPr>
          <p:cNvPr id="58418" name="Rectangle 53"/>
          <p:cNvSpPr>
            <a:spLocks noChangeArrowheads="1"/>
          </p:cNvSpPr>
          <p:nvPr/>
        </p:nvSpPr>
        <p:spPr bwMode="auto">
          <a:xfrm>
            <a:off x="611188" y="981075"/>
            <a:ext cx="1368425" cy="6477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G1</a:t>
            </a:r>
          </a:p>
        </p:txBody>
      </p:sp>
      <p:sp>
        <p:nvSpPr>
          <p:cNvPr id="58419" name="Oval 54"/>
          <p:cNvSpPr>
            <a:spLocks noChangeArrowheads="1"/>
          </p:cNvSpPr>
          <p:nvPr/>
        </p:nvSpPr>
        <p:spPr bwMode="auto">
          <a:xfrm>
            <a:off x="684213"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20" name="Line 55"/>
          <p:cNvSpPr>
            <a:spLocks noChangeShapeType="1"/>
          </p:cNvSpPr>
          <p:nvPr/>
        </p:nvSpPr>
        <p:spPr bwMode="auto">
          <a:xfrm>
            <a:off x="755650"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21" name="Oval 56"/>
          <p:cNvSpPr>
            <a:spLocks noChangeArrowheads="1"/>
          </p:cNvSpPr>
          <p:nvPr/>
        </p:nvSpPr>
        <p:spPr bwMode="auto">
          <a:xfrm>
            <a:off x="827088"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22" name="Line 57"/>
          <p:cNvSpPr>
            <a:spLocks noChangeShapeType="1"/>
          </p:cNvSpPr>
          <p:nvPr/>
        </p:nvSpPr>
        <p:spPr bwMode="auto">
          <a:xfrm>
            <a:off x="898525"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23" name="Oval 58"/>
          <p:cNvSpPr>
            <a:spLocks noChangeArrowheads="1"/>
          </p:cNvSpPr>
          <p:nvPr/>
        </p:nvSpPr>
        <p:spPr bwMode="auto">
          <a:xfrm>
            <a:off x="973138"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24" name="Line 59"/>
          <p:cNvSpPr>
            <a:spLocks noChangeShapeType="1"/>
          </p:cNvSpPr>
          <p:nvPr/>
        </p:nvSpPr>
        <p:spPr bwMode="auto">
          <a:xfrm>
            <a:off x="1044575"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25" name="Oval 60"/>
          <p:cNvSpPr>
            <a:spLocks noChangeArrowheads="1"/>
          </p:cNvSpPr>
          <p:nvPr/>
        </p:nvSpPr>
        <p:spPr bwMode="auto">
          <a:xfrm>
            <a:off x="1119188"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26" name="Line 61"/>
          <p:cNvSpPr>
            <a:spLocks noChangeShapeType="1"/>
          </p:cNvSpPr>
          <p:nvPr/>
        </p:nvSpPr>
        <p:spPr bwMode="auto">
          <a:xfrm>
            <a:off x="1190625"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27" name="Oval 62"/>
          <p:cNvSpPr>
            <a:spLocks noChangeArrowheads="1"/>
          </p:cNvSpPr>
          <p:nvPr/>
        </p:nvSpPr>
        <p:spPr bwMode="auto">
          <a:xfrm>
            <a:off x="1265238"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28" name="Line 63"/>
          <p:cNvSpPr>
            <a:spLocks noChangeShapeType="1"/>
          </p:cNvSpPr>
          <p:nvPr/>
        </p:nvSpPr>
        <p:spPr bwMode="auto">
          <a:xfrm>
            <a:off x="1336675"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29" name="Oval 64"/>
          <p:cNvSpPr>
            <a:spLocks noChangeArrowheads="1"/>
          </p:cNvSpPr>
          <p:nvPr/>
        </p:nvSpPr>
        <p:spPr bwMode="auto">
          <a:xfrm>
            <a:off x="1411288"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30" name="Line 65"/>
          <p:cNvSpPr>
            <a:spLocks noChangeShapeType="1"/>
          </p:cNvSpPr>
          <p:nvPr/>
        </p:nvSpPr>
        <p:spPr bwMode="auto">
          <a:xfrm>
            <a:off x="1482725"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31" name="Oval 66"/>
          <p:cNvSpPr>
            <a:spLocks noChangeArrowheads="1"/>
          </p:cNvSpPr>
          <p:nvPr/>
        </p:nvSpPr>
        <p:spPr bwMode="auto">
          <a:xfrm>
            <a:off x="1557338"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32" name="Line 67"/>
          <p:cNvSpPr>
            <a:spLocks noChangeShapeType="1"/>
          </p:cNvSpPr>
          <p:nvPr/>
        </p:nvSpPr>
        <p:spPr bwMode="auto">
          <a:xfrm>
            <a:off x="1628775"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33" name="Oval 68"/>
          <p:cNvSpPr>
            <a:spLocks noChangeArrowheads="1"/>
          </p:cNvSpPr>
          <p:nvPr/>
        </p:nvSpPr>
        <p:spPr bwMode="auto">
          <a:xfrm>
            <a:off x="1703388"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34" name="Line 69"/>
          <p:cNvSpPr>
            <a:spLocks noChangeShapeType="1"/>
          </p:cNvSpPr>
          <p:nvPr/>
        </p:nvSpPr>
        <p:spPr bwMode="auto">
          <a:xfrm>
            <a:off x="1774825"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35" name="Rectangle 72"/>
          <p:cNvSpPr>
            <a:spLocks noChangeArrowheads="1"/>
          </p:cNvSpPr>
          <p:nvPr/>
        </p:nvSpPr>
        <p:spPr bwMode="auto">
          <a:xfrm>
            <a:off x="2195513" y="981075"/>
            <a:ext cx="1368425" cy="6477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G2</a:t>
            </a:r>
          </a:p>
        </p:txBody>
      </p:sp>
      <p:sp>
        <p:nvSpPr>
          <p:cNvPr id="58436" name="Oval 73"/>
          <p:cNvSpPr>
            <a:spLocks noChangeArrowheads="1"/>
          </p:cNvSpPr>
          <p:nvPr/>
        </p:nvSpPr>
        <p:spPr bwMode="auto">
          <a:xfrm>
            <a:off x="2268538"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37" name="Line 74"/>
          <p:cNvSpPr>
            <a:spLocks noChangeShapeType="1"/>
          </p:cNvSpPr>
          <p:nvPr/>
        </p:nvSpPr>
        <p:spPr bwMode="auto">
          <a:xfrm>
            <a:off x="2339975"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38" name="Oval 75"/>
          <p:cNvSpPr>
            <a:spLocks noChangeArrowheads="1"/>
          </p:cNvSpPr>
          <p:nvPr/>
        </p:nvSpPr>
        <p:spPr bwMode="auto">
          <a:xfrm>
            <a:off x="2411413"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39" name="Line 76"/>
          <p:cNvSpPr>
            <a:spLocks noChangeShapeType="1"/>
          </p:cNvSpPr>
          <p:nvPr/>
        </p:nvSpPr>
        <p:spPr bwMode="auto">
          <a:xfrm>
            <a:off x="2482850"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40" name="Oval 77"/>
          <p:cNvSpPr>
            <a:spLocks noChangeArrowheads="1"/>
          </p:cNvSpPr>
          <p:nvPr/>
        </p:nvSpPr>
        <p:spPr bwMode="auto">
          <a:xfrm>
            <a:off x="2557463"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41" name="Line 78"/>
          <p:cNvSpPr>
            <a:spLocks noChangeShapeType="1"/>
          </p:cNvSpPr>
          <p:nvPr/>
        </p:nvSpPr>
        <p:spPr bwMode="auto">
          <a:xfrm>
            <a:off x="2628900"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42" name="Oval 79"/>
          <p:cNvSpPr>
            <a:spLocks noChangeArrowheads="1"/>
          </p:cNvSpPr>
          <p:nvPr/>
        </p:nvSpPr>
        <p:spPr bwMode="auto">
          <a:xfrm>
            <a:off x="2703513"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43" name="Line 80"/>
          <p:cNvSpPr>
            <a:spLocks noChangeShapeType="1"/>
          </p:cNvSpPr>
          <p:nvPr/>
        </p:nvSpPr>
        <p:spPr bwMode="auto">
          <a:xfrm>
            <a:off x="2774950"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44" name="Oval 81"/>
          <p:cNvSpPr>
            <a:spLocks noChangeArrowheads="1"/>
          </p:cNvSpPr>
          <p:nvPr/>
        </p:nvSpPr>
        <p:spPr bwMode="auto">
          <a:xfrm>
            <a:off x="2849563"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45" name="Line 82"/>
          <p:cNvSpPr>
            <a:spLocks noChangeShapeType="1"/>
          </p:cNvSpPr>
          <p:nvPr/>
        </p:nvSpPr>
        <p:spPr bwMode="auto">
          <a:xfrm>
            <a:off x="2921000"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46" name="Oval 83"/>
          <p:cNvSpPr>
            <a:spLocks noChangeArrowheads="1"/>
          </p:cNvSpPr>
          <p:nvPr/>
        </p:nvSpPr>
        <p:spPr bwMode="auto">
          <a:xfrm>
            <a:off x="2995613"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47" name="Line 84"/>
          <p:cNvSpPr>
            <a:spLocks noChangeShapeType="1"/>
          </p:cNvSpPr>
          <p:nvPr/>
        </p:nvSpPr>
        <p:spPr bwMode="auto">
          <a:xfrm>
            <a:off x="3067050"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48" name="Oval 85"/>
          <p:cNvSpPr>
            <a:spLocks noChangeArrowheads="1"/>
          </p:cNvSpPr>
          <p:nvPr/>
        </p:nvSpPr>
        <p:spPr bwMode="auto">
          <a:xfrm>
            <a:off x="3141663"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49" name="Line 86"/>
          <p:cNvSpPr>
            <a:spLocks noChangeShapeType="1"/>
          </p:cNvSpPr>
          <p:nvPr/>
        </p:nvSpPr>
        <p:spPr bwMode="auto">
          <a:xfrm>
            <a:off x="3213100"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50" name="Oval 87"/>
          <p:cNvSpPr>
            <a:spLocks noChangeArrowheads="1"/>
          </p:cNvSpPr>
          <p:nvPr/>
        </p:nvSpPr>
        <p:spPr bwMode="auto">
          <a:xfrm>
            <a:off x="3287713"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51" name="Line 88"/>
          <p:cNvSpPr>
            <a:spLocks noChangeShapeType="1"/>
          </p:cNvSpPr>
          <p:nvPr/>
        </p:nvSpPr>
        <p:spPr bwMode="auto">
          <a:xfrm>
            <a:off x="3359150"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52" name="Rectangle 89"/>
          <p:cNvSpPr>
            <a:spLocks noChangeArrowheads="1"/>
          </p:cNvSpPr>
          <p:nvPr/>
        </p:nvSpPr>
        <p:spPr bwMode="auto">
          <a:xfrm>
            <a:off x="5435600" y="981075"/>
            <a:ext cx="1368425" cy="6477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G8</a:t>
            </a:r>
          </a:p>
        </p:txBody>
      </p:sp>
      <p:sp>
        <p:nvSpPr>
          <p:cNvPr id="58453" name="Oval 90"/>
          <p:cNvSpPr>
            <a:spLocks noChangeArrowheads="1"/>
          </p:cNvSpPr>
          <p:nvPr/>
        </p:nvSpPr>
        <p:spPr bwMode="auto">
          <a:xfrm>
            <a:off x="5508625"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54" name="Line 91"/>
          <p:cNvSpPr>
            <a:spLocks noChangeShapeType="1"/>
          </p:cNvSpPr>
          <p:nvPr/>
        </p:nvSpPr>
        <p:spPr bwMode="auto">
          <a:xfrm>
            <a:off x="5580063"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55" name="Oval 92"/>
          <p:cNvSpPr>
            <a:spLocks noChangeArrowheads="1"/>
          </p:cNvSpPr>
          <p:nvPr/>
        </p:nvSpPr>
        <p:spPr bwMode="auto">
          <a:xfrm>
            <a:off x="5651500"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56" name="Line 93"/>
          <p:cNvSpPr>
            <a:spLocks noChangeShapeType="1"/>
          </p:cNvSpPr>
          <p:nvPr/>
        </p:nvSpPr>
        <p:spPr bwMode="auto">
          <a:xfrm>
            <a:off x="5722938"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57" name="Oval 94"/>
          <p:cNvSpPr>
            <a:spLocks noChangeArrowheads="1"/>
          </p:cNvSpPr>
          <p:nvPr/>
        </p:nvSpPr>
        <p:spPr bwMode="auto">
          <a:xfrm>
            <a:off x="5797550"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58" name="Line 95"/>
          <p:cNvSpPr>
            <a:spLocks noChangeShapeType="1"/>
          </p:cNvSpPr>
          <p:nvPr/>
        </p:nvSpPr>
        <p:spPr bwMode="auto">
          <a:xfrm>
            <a:off x="5868988"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59" name="Oval 96"/>
          <p:cNvSpPr>
            <a:spLocks noChangeArrowheads="1"/>
          </p:cNvSpPr>
          <p:nvPr/>
        </p:nvSpPr>
        <p:spPr bwMode="auto">
          <a:xfrm>
            <a:off x="5943600"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60" name="Line 97"/>
          <p:cNvSpPr>
            <a:spLocks noChangeShapeType="1"/>
          </p:cNvSpPr>
          <p:nvPr/>
        </p:nvSpPr>
        <p:spPr bwMode="auto">
          <a:xfrm>
            <a:off x="6015038"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61" name="Oval 98"/>
          <p:cNvSpPr>
            <a:spLocks noChangeArrowheads="1"/>
          </p:cNvSpPr>
          <p:nvPr/>
        </p:nvSpPr>
        <p:spPr bwMode="auto">
          <a:xfrm>
            <a:off x="6089650"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62" name="Line 99"/>
          <p:cNvSpPr>
            <a:spLocks noChangeShapeType="1"/>
          </p:cNvSpPr>
          <p:nvPr/>
        </p:nvSpPr>
        <p:spPr bwMode="auto">
          <a:xfrm>
            <a:off x="6161088"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63" name="Oval 100"/>
          <p:cNvSpPr>
            <a:spLocks noChangeArrowheads="1"/>
          </p:cNvSpPr>
          <p:nvPr/>
        </p:nvSpPr>
        <p:spPr bwMode="auto">
          <a:xfrm>
            <a:off x="6235700"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64" name="Line 101"/>
          <p:cNvSpPr>
            <a:spLocks noChangeShapeType="1"/>
          </p:cNvSpPr>
          <p:nvPr/>
        </p:nvSpPr>
        <p:spPr bwMode="auto">
          <a:xfrm>
            <a:off x="6307138"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65" name="Oval 102"/>
          <p:cNvSpPr>
            <a:spLocks noChangeArrowheads="1"/>
          </p:cNvSpPr>
          <p:nvPr/>
        </p:nvSpPr>
        <p:spPr bwMode="auto">
          <a:xfrm>
            <a:off x="6381750"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66" name="Line 103"/>
          <p:cNvSpPr>
            <a:spLocks noChangeShapeType="1"/>
          </p:cNvSpPr>
          <p:nvPr/>
        </p:nvSpPr>
        <p:spPr bwMode="auto">
          <a:xfrm>
            <a:off x="6453188"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67" name="Oval 104"/>
          <p:cNvSpPr>
            <a:spLocks noChangeArrowheads="1"/>
          </p:cNvSpPr>
          <p:nvPr/>
        </p:nvSpPr>
        <p:spPr bwMode="auto">
          <a:xfrm>
            <a:off x="6527800" y="620713"/>
            <a:ext cx="142875" cy="14446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8468" name="Line 105"/>
          <p:cNvSpPr>
            <a:spLocks noChangeShapeType="1"/>
          </p:cNvSpPr>
          <p:nvPr/>
        </p:nvSpPr>
        <p:spPr bwMode="auto">
          <a:xfrm>
            <a:off x="6599238" y="7651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69" name="Line 106"/>
          <p:cNvSpPr>
            <a:spLocks noChangeShapeType="1"/>
          </p:cNvSpPr>
          <p:nvPr/>
        </p:nvSpPr>
        <p:spPr bwMode="auto">
          <a:xfrm flipV="1">
            <a:off x="827088" y="1628775"/>
            <a:ext cx="1584325" cy="10795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70" name="Line 107"/>
          <p:cNvSpPr>
            <a:spLocks noChangeShapeType="1"/>
          </p:cNvSpPr>
          <p:nvPr/>
        </p:nvSpPr>
        <p:spPr bwMode="auto">
          <a:xfrm flipV="1">
            <a:off x="4716463" y="1628775"/>
            <a:ext cx="935037" cy="12239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71" name="Text Box 108"/>
          <p:cNvSpPr txBox="1">
            <a:spLocks noChangeArrowheads="1"/>
          </p:cNvSpPr>
          <p:nvPr/>
        </p:nvSpPr>
        <p:spPr bwMode="auto">
          <a:xfrm>
            <a:off x="3975100" y="1144588"/>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58472" name="Line 109"/>
          <p:cNvSpPr>
            <a:spLocks noChangeShapeType="1"/>
          </p:cNvSpPr>
          <p:nvPr/>
        </p:nvSpPr>
        <p:spPr bwMode="auto">
          <a:xfrm>
            <a:off x="1835150" y="1628775"/>
            <a:ext cx="288925"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73" name="Line 110"/>
          <p:cNvSpPr>
            <a:spLocks noChangeShapeType="1"/>
          </p:cNvSpPr>
          <p:nvPr/>
        </p:nvSpPr>
        <p:spPr bwMode="auto">
          <a:xfrm flipH="1">
            <a:off x="5508625" y="1628775"/>
            <a:ext cx="21590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74" name="Line 111"/>
          <p:cNvSpPr>
            <a:spLocks noChangeShapeType="1"/>
          </p:cNvSpPr>
          <p:nvPr/>
        </p:nvSpPr>
        <p:spPr bwMode="auto">
          <a:xfrm flipH="1">
            <a:off x="2124075" y="1916113"/>
            <a:ext cx="33845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75" name="Line 112"/>
          <p:cNvSpPr>
            <a:spLocks noChangeShapeType="1"/>
          </p:cNvSpPr>
          <p:nvPr/>
        </p:nvSpPr>
        <p:spPr bwMode="auto">
          <a:xfrm>
            <a:off x="3346450" y="1628775"/>
            <a:ext cx="433388"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76" name="Line 113"/>
          <p:cNvSpPr>
            <a:spLocks noChangeShapeType="1"/>
          </p:cNvSpPr>
          <p:nvPr/>
        </p:nvSpPr>
        <p:spPr bwMode="auto">
          <a:xfrm flipH="1">
            <a:off x="3779838" y="2060575"/>
            <a:ext cx="2663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77" name="Line 114"/>
          <p:cNvSpPr>
            <a:spLocks noChangeShapeType="1"/>
          </p:cNvSpPr>
          <p:nvPr/>
        </p:nvSpPr>
        <p:spPr bwMode="auto">
          <a:xfrm flipV="1">
            <a:off x="6443663" y="1628775"/>
            <a:ext cx="288925"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78" name="Text Box 115"/>
          <p:cNvSpPr txBox="1">
            <a:spLocks noChangeArrowheads="1"/>
          </p:cNvSpPr>
          <p:nvPr/>
        </p:nvSpPr>
        <p:spPr bwMode="auto">
          <a:xfrm>
            <a:off x="5919788" y="2944813"/>
            <a:ext cx="2686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An example of Dragonfly</a:t>
            </a:r>
          </a:p>
          <a:p>
            <a:pPr eaLnBrk="1" hangingPunct="1"/>
            <a:r>
              <a:rPr lang="en-US" altLang="ja-JP"/>
              <a:t>(N=72)</a:t>
            </a:r>
          </a:p>
        </p:txBody>
      </p:sp>
      <p:sp>
        <p:nvSpPr>
          <p:cNvPr id="58479" name="Text Box 116"/>
          <p:cNvSpPr txBox="1">
            <a:spLocks noChangeArrowheads="1"/>
          </p:cNvSpPr>
          <p:nvPr/>
        </p:nvSpPr>
        <p:spPr bwMode="auto">
          <a:xfrm>
            <a:off x="5775325" y="4889500"/>
            <a:ext cx="3409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The interconnection of</a:t>
            </a:r>
          </a:p>
          <a:p>
            <a:pPr eaLnBrk="1" hangingPunct="1"/>
            <a:r>
              <a:rPr lang="en-US" altLang="ja-JP"/>
              <a:t>this part can be Flatten Butterfly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4x24</a:t>
            </a:r>
            <a:r>
              <a:rPr lang="en-US" altLang="ja-JP" dirty="0"/>
              <a:t> Full mesh Connected Cycles (FCC)</a:t>
            </a:r>
            <a:endParaRPr kumimoji="1" lang="ja-JP" altLang="en-US" dirty="0"/>
          </a:p>
        </p:txBody>
      </p:sp>
      <p:sp>
        <p:nvSpPr>
          <p:cNvPr id="4" name="正方形/長方形 3"/>
          <p:cNvSpPr/>
          <p:nvPr/>
        </p:nvSpPr>
        <p:spPr>
          <a:xfrm>
            <a:off x="1062326" y="3264274"/>
            <a:ext cx="726141" cy="73958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5" name="テキスト ボックス 4"/>
          <p:cNvSpPr txBox="1"/>
          <p:nvPr/>
        </p:nvSpPr>
        <p:spPr>
          <a:xfrm>
            <a:off x="1519526" y="3681132"/>
            <a:ext cx="242047" cy="276999"/>
          </a:xfrm>
          <a:prstGeom prst="rect">
            <a:avLst/>
          </a:prstGeom>
          <a:solidFill>
            <a:schemeClr val="bg1"/>
          </a:solidFill>
        </p:spPr>
        <p:txBody>
          <a:bodyPr wrap="square" rtlCol="0">
            <a:spAutoFit/>
          </a:bodyPr>
          <a:lstStyle/>
          <a:p>
            <a:r>
              <a:rPr kumimoji="1" lang="en-US" altLang="ja-JP" sz="1200" dirty="0"/>
              <a:t>0</a:t>
            </a:r>
            <a:endParaRPr kumimoji="1" lang="ja-JP" altLang="en-US" sz="1200" dirty="0"/>
          </a:p>
        </p:txBody>
      </p:sp>
      <p:sp>
        <p:nvSpPr>
          <p:cNvPr id="6" name="テキスト ボックス 5"/>
          <p:cNvSpPr txBox="1"/>
          <p:nvPr/>
        </p:nvSpPr>
        <p:spPr>
          <a:xfrm>
            <a:off x="1122838" y="3674408"/>
            <a:ext cx="242047" cy="276999"/>
          </a:xfrm>
          <a:prstGeom prst="rect">
            <a:avLst/>
          </a:prstGeom>
          <a:solidFill>
            <a:schemeClr val="bg1"/>
          </a:solidFill>
        </p:spPr>
        <p:txBody>
          <a:bodyPr wrap="square" rtlCol="0">
            <a:spAutoFit/>
          </a:bodyPr>
          <a:lstStyle/>
          <a:p>
            <a:r>
              <a:rPr lang="en-US" altLang="ja-JP" sz="1200" dirty="0"/>
              <a:t>1</a:t>
            </a:r>
            <a:endParaRPr kumimoji="1" lang="ja-JP" altLang="en-US" sz="1200" dirty="0"/>
          </a:p>
        </p:txBody>
      </p:sp>
      <p:sp>
        <p:nvSpPr>
          <p:cNvPr id="7" name="正方形/長方形 6"/>
          <p:cNvSpPr/>
          <p:nvPr/>
        </p:nvSpPr>
        <p:spPr>
          <a:xfrm>
            <a:off x="2467546" y="3257551"/>
            <a:ext cx="726141" cy="73958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8" name="テキスト ボックス 7"/>
          <p:cNvSpPr txBox="1"/>
          <p:nvPr/>
        </p:nvSpPr>
        <p:spPr>
          <a:xfrm>
            <a:off x="2924746" y="3674409"/>
            <a:ext cx="242047" cy="276999"/>
          </a:xfrm>
          <a:prstGeom prst="rect">
            <a:avLst/>
          </a:prstGeom>
          <a:solidFill>
            <a:schemeClr val="bg1"/>
          </a:solidFill>
        </p:spPr>
        <p:txBody>
          <a:bodyPr wrap="square" rtlCol="0">
            <a:spAutoFit/>
          </a:bodyPr>
          <a:lstStyle/>
          <a:p>
            <a:r>
              <a:rPr lang="en-US" altLang="ja-JP" sz="1200" dirty="0"/>
              <a:t>1</a:t>
            </a:r>
            <a:endParaRPr kumimoji="1" lang="ja-JP" altLang="en-US" sz="1200" dirty="0"/>
          </a:p>
        </p:txBody>
      </p:sp>
      <p:sp>
        <p:nvSpPr>
          <p:cNvPr id="9" name="テキスト ボックス 8"/>
          <p:cNvSpPr txBox="1"/>
          <p:nvPr/>
        </p:nvSpPr>
        <p:spPr>
          <a:xfrm>
            <a:off x="2528058" y="3667685"/>
            <a:ext cx="242047" cy="276999"/>
          </a:xfrm>
          <a:prstGeom prst="rect">
            <a:avLst/>
          </a:prstGeom>
          <a:solidFill>
            <a:schemeClr val="bg1"/>
          </a:solidFill>
        </p:spPr>
        <p:txBody>
          <a:bodyPr wrap="square" rtlCol="0">
            <a:spAutoFit/>
          </a:bodyPr>
          <a:lstStyle/>
          <a:p>
            <a:r>
              <a:rPr lang="en-US" altLang="ja-JP" sz="1200" dirty="0"/>
              <a:t>0</a:t>
            </a:r>
            <a:endParaRPr kumimoji="1" lang="ja-JP" altLang="en-US" sz="1200" dirty="0"/>
          </a:p>
        </p:txBody>
      </p:sp>
      <p:sp>
        <p:nvSpPr>
          <p:cNvPr id="10" name="テキスト ボックス 9"/>
          <p:cNvSpPr txBox="1"/>
          <p:nvPr/>
        </p:nvSpPr>
        <p:spPr>
          <a:xfrm>
            <a:off x="1277479" y="3277721"/>
            <a:ext cx="443753" cy="276999"/>
          </a:xfrm>
          <a:prstGeom prst="rect">
            <a:avLst/>
          </a:prstGeom>
          <a:solidFill>
            <a:schemeClr val="bg1"/>
          </a:solidFill>
        </p:spPr>
        <p:txBody>
          <a:bodyPr wrap="square" rtlCol="0">
            <a:spAutoFit/>
          </a:bodyPr>
          <a:lstStyle/>
          <a:p>
            <a:r>
              <a:rPr lang="en-US" altLang="ja-JP" sz="1200" dirty="0"/>
              <a:t>2..7</a:t>
            </a:r>
            <a:endParaRPr kumimoji="1" lang="ja-JP" altLang="en-US" sz="1200" dirty="0"/>
          </a:p>
        </p:txBody>
      </p:sp>
      <p:sp>
        <p:nvSpPr>
          <p:cNvPr id="11" name="テキスト ボックス 10"/>
          <p:cNvSpPr txBox="1"/>
          <p:nvPr/>
        </p:nvSpPr>
        <p:spPr>
          <a:xfrm>
            <a:off x="2628910" y="3270998"/>
            <a:ext cx="443753" cy="276999"/>
          </a:xfrm>
          <a:prstGeom prst="rect">
            <a:avLst/>
          </a:prstGeom>
          <a:solidFill>
            <a:schemeClr val="bg1"/>
          </a:solidFill>
        </p:spPr>
        <p:txBody>
          <a:bodyPr wrap="square" rtlCol="0">
            <a:spAutoFit/>
          </a:bodyPr>
          <a:lstStyle/>
          <a:p>
            <a:r>
              <a:rPr lang="en-US" altLang="ja-JP" sz="1200" dirty="0"/>
              <a:t>2..7</a:t>
            </a:r>
            <a:endParaRPr kumimoji="1" lang="ja-JP" altLang="en-US" sz="1200" dirty="0"/>
          </a:p>
        </p:txBody>
      </p:sp>
      <p:sp>
        <p:nvSpPr>
          <p:cNvPr id="12" name="正方形/長方形 11"/>
          <p:cNvSpPr/>
          <p:nvPr/>
        </p:nvSpPr>
        <p:spPr>
          <a:xfrm>
            <a:off x="1082496" y="4588809"/>
            <a:ext cx="726141" cy="73958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3" name="テキスト ボックス 12"/>
          <p:cNvSpPr txBox="1"/>
          <p:nvPr/>
        </p:nvSpPr>
        <p:spPr>
          <a:xfrm>
            <a:off x="1553143" y="4615703"/>
            <a:ext cx="242047" cy="276999"/>
          </a:xfrm>
          <a:prstGeom prst="rect">
            <a:avLst/>
          </a:prstGeom>
          <a:solidFill>
            <a:schemeClr val="bg1"/>
          </a:solidFill>
        </p:spPr>
        <p:txBody>
          <a:bodyPr wrap="square" rtlCol="0">
            <a:spAutoFit/>
          </a:bodyPr>
          <a:lstStyle/>
          <a:p>
            <a:r>
              <a:rPr kumimoji="1" lang="en-US" altLang="ja-JP" sz="1200" dirty="0"/>
              <a:t>0</a:t>
            </a:r>
            <a:endParaRPr kumimoji="1" lang="ja-JP" altLang="en-US" sz="1200" dirty="0"/>
          </a:p>
        </p:txBody>
      </p:sp>
      <p:sp>
        <p:nvSpPr>
          <p:cNvPr id="14" name="テキスト ボックス 13"/>
          <p:cNvSpPr txBox="1"/>
          <p:nvPr/>
        </p:nvSpPr>
        <p:spPr>
          <a:xfrm>
            <a:off x="1129563" y="4622426"/>
            <a:ext cx="242047" cy="276999"/>
          </a:xfrm>
          <a:prstGeom prst="rect">
            <a:avLst/>
          </a:prstGeom>
          <a:solidFill>
            <a:schemeClr val="bg1"/>
          </a:solidFill>
        </p:spPr>
        <p:txBody>
          <a:bodyPr wrap="square" rtlCol="0">
            <a:spAutoFit/>
          </a:bodyPr>
          <a:lstStyle/>
          <a:p>
            <a:r>
              <a:rPr lang="en-US" altLang="ja-JP" sz="1200" dirty="0"/>
              <a:t>1</a:t>
            </a:r>
            <a:endParaRPr kumimoji="1" lang="ja-JP" altLang="en-US" sz="1200" dirty="0"/>
          </a:p>
        </p:txBody>
      </p:sp>
      <p:sp>
        <p:nvSpPr>
          <p:cNvPr id="15" name="テキスト ボックス 14"/>
          <p:cNvSpPr txBox="1"/>
          <p:nvPr/>
        </p:nvSpPr>
        <p:spPr>
          <a:xfrm>
            <a:off x="1243861" y="5032561"/>
            <a:ext cx="477371" cy="276999"/>
          </a:xfrm>
          <a:prstGeom prst="rect">
            <a:avLst/>
          </a:prstGeom>
          <a:solidFill>
            <a:schemeClr val="bg1"/>
          </a:solidFill>
        </p:spPr>
        <p:txBody>
          <a:bodyPr wrap="square" rtlCol="0">
            <a:spAutoFit/>
          </a:bodyPr>
          <a:lstStyle/>
          <a:p>
            <a:r>
              <a:rPr lang="en-US" altLang="ja-JP" sz="1200" dirty="0"/>
              <a:t>2..7</a:t>
            </a:r>
            <a:endParaRPr kumimoji="1" lang="ja-JP" altLang="en-US" sz="1200" dirty="0"/>
          </a:p>
        </p:txBody>
      </p:sp>
      <p:sp>
        <p:nvSpPr>
          <p:cNvPr id="16" name="正方形/長方形 15"/>
          <p:cNvSpPr/>
          <p:nvPr/>
        </p:nvSpPr>
        <p:spPr>
          <a:xfrm>
            <a:off x="2460822" y="4608980"/>
            <a:ext cx="726141" cy="73958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7" name="テキスト ボックス 16"/>
          <p:cNvSpPr txBox="1"/>
          <p:nvPr/>
        </p:nvSpPr>
        <p:spPr>
          <a:xfrm>
            <a:off x="2931469" y="4635873"/>
            <a:ext cx="242047" cy="276999"/>
          </a:xfrm>
          <a:prstGeom prst="rect">
            <a:avLst/>
          </a:prstGeom>
          <a:solidFill>
            <a:schemeClr val="bg1"/>
          </a:solidFill>
        </p:spPr>
        <p:txBody>
          <a:bodyPr wrap="square" rtlCol="0">
            <a:spAutoFit/>
          </a:bodyPr>
          <a:lstStyle/>
          <a:p>
            <a:r>
              <a:rPr lang="en-US" altLang="ja-JP" sz="1200" dirty="0"/>
              <a:t>1</a:t>
            </a:r>
            <a:endParaRPr kumimoji="1" lang="ja-JP" altLang="en-US" sz="1200" dirty="0"/>
          </a:p>
        </p:txBody>
      </p:sp>
      <p:sp>
        <p:nvSpPr>
          <p:cNvPr id="18" name="テキスト ボックス 17"/>
          <p:cNvSpPr txBox="1"/>
          <p:nvPr/>
        </p:nvSpPr>
        <p:spPr>
          <a:xfrm>
            <a:off x="2534782" y="4642596"/>
            <a:ext cx="242047" cy="276999"/>
          </a:xfrm>
          <a:prstGeom prst="rect">
            <a:avLst/>
          </a:prstGeom>
          <a:solidFill>
            <a:schemeClr val="bg1"/>
          </a:solidFill>
        </p:spPr>
        <p:txBody>
          <a:bodyPr wrap="square" rtlCol="0">
            <a:spAutoFit/>
          </a:bodyPr>
          <a:lstStyle/>
          <a:p>
            <a:r>
              <a:rPr lang="en-US" altLang="ja-JP" sz="1200" dirty="0"/>
              <a:t>0</a:t>
            </a:r>
            <a:endParaRPr kumimoji="1" lang="ja-JP" altLang="en-US" sz="1200" dirty="0"/>
          </a:p>
        </p:txBody>
      </p:sp>
      <p:sp>
        <p:nvSpPr>
          <p:cNvPr id="19" name="テキスト ボックス 18"/>
          <p:cNvSpPr txBox="1"/>
          <p:nvPr/>
        </p:nvSpPr>
        <p:spPr>
          <a:xfrm>
            <a:off x="2622187" y="5052731"/>
            <a:ext cx="477371" cy="276999"/>
          </a:xfrm>
          <a:prstGeom prst="rect">
            <a:avLst/>
          </a:prstGeom>
          <a:solidFill>
            <a:schemeClr val="bg1"/>
          </a:solidFill>
        </p:spPr>
        <p:txBody>
          <a:bodyPr wrap="square" rtlCol="0">
            <a:spAutoFit/>
          </a:bodyPr>
          <a:lstStyle/>
          <a:p>
            <a:r>
              <a:rPr lang="en-US" altLang="ja-JP" sz="1200" dirty="0"/>
              <a:t>2..7</a:t>
            </a:r>
            <a:endParaRPr kumimoji="1" lang="ja-JP" altLang="en-US" sz="1200" dirty="0"/>
          </a:p>
        </p:txBody>
      </p:sp>
      <p:cxnSp>
        <p:nvCxnSpPr>
          <p:cNvPr id="21" name="直線矢印コネクタ 20"/>
          <p:cNvCxnSpPr>
            <a:stCxn id="13" idx="3"/>
          </p:cNvCxnSpPr>
          <p:nvPr/>
        </p:nvCxnSpPr>
        <p:spPr>
          <a:xfrm>
            <a:off x="1795190" y="4754203"/>
            <a:ext cx="705971" cy="2694"/>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1775020" y="3833079"/>
            <a:ext cx="705971" cy="2695"/>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endCxn id="14" idx="0"/>
          </p:cNvCxnSpPr>
          <p:nvPr/>
        </p:nvCxnSpPr>
        <p:spPr>
          <a:xfrm>
            <a:off x="1250584" y="4017309"/>
            <a:ext cx="3" cy="605117"/>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a:off x="3059213" y="4010584"/>
            <a:ext cx="2" cy="605117"/>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1021984" y="2941544"/>
            <a:ext cx="282389" cy="309282"/>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1163178" y="2975162"/>
            <a:ext cx="282389" cy="309282"/>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H="1">
            <a:off x="1532972" y="2968438"/>
            <a:ext cx="188259" cy="32273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H="1">
            <a:off x="1633825" y="2988608"/>
            <a:ext cx="188259" cy="32273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1317820" y="2995332"/>
            <a:ext cx="338554" cy="276999"/>
          </a:xfrm>
          <a:prstGeom prst="rect">
            <a:avLst/>
          </a:prstGeom>
          <a:noFill/>
        </p:spPr>
        <p:txBody>
          <a:bodyPr wrap="none" rtlCol="0">
            <a:spAutoFit/>
          </a:bodyPr>
          <a:lstStyle/>
          <a:p>
            <a:r>
              <a:rPr kumimoji="1" lang="en-US" altLang="ja-JP" sz="1200" dirty="0"/>
              <a:t>…</a:t>
            </a:r>
            <a:endParaRPr kumimoji="1" lang="ja-JP" altLang="en-US" sz="1200" dirty="0"/>
          </a:p>
        </p:txBody>
      </p:sp>
      <p:cxnSp>
        <p:nvCxnSpPr>
          <p:cNvPr id="35" name="直線矢印コネクタ 34"/>
          <p:cNvCxnSpPr/>
          <p:nvPr/>
        </p:nvCxnSpPr>
        <p:spPr>
          <a:xfrm>
            <a:off x="2386860" y="2934821"/>
            <a:ext cx="282389" cy="309282"/>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a:off x="2528054" y="2968439"/>
            <a:ext cx="282389" cy="309282"/>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a:off x="2897849" y="2961715"/>
            <a:ext cx="188259" cy="32273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H="1">
            <a:off x="2998701" y="2981885"/>
            <a:ext cx="188259" cy="32273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2682696" y="2988609"/>
            <a:ext cx="338554" cy="276999"/>
          </a:xfrm>
          <a:prstGeom prst="rect">
            <a:avLst/>
          </a:prstGeom>
          <a:noFill/>
        </p:spPr>
        <p:txBody>
          <a:bodyPr wrap="none" rtlCol="0">
            <a:spAutoFit/>
          </a:bodyPr>
          <a:lstStyle/>
          <a:p>
            <a:r>
              <a:rPr kumimoji="1" lang="en-US" altLang="ja-JP" sz="1200" dirty="0"/>
              <a:t>…</a:t>
            </a:r>
            <a:endParaRPr kumimoji="1" lang="ja-JP" altLang="en-US" sz="1200" dirty="0"/>
          </a:p>
        </p:txBody>
      </p:sp>
      <p:grpSp>
        <p:nvGrpSpPr>
          <p:cNvPr id="45" name="グループ化 44"/>
          <p:cNvGrpSpPr/>
          <p:nvPr/>
        </p:nvGrpSpPr>
        <p:grpSpPr>
          <a:xfrm flipV="1">
            <a:off x="995090" y="5321674"/>
            <a:ext cx="800100" cy="369794"/>
            <a:chOff x="6490446" y="2761131"/>
            <a:chExt cx="1066800" cy="493058"/>
          </a:xfrm>
        </p:grpSpPr>
        <p:cxnSp>
          <p:nvCxnSpPr>
            <p:cNvPr id="40" name="直線矢印コネクタ 39"/>
            <p:cNvCxnSpPr/>
            <p:nvPr/>
          </p:nvCxnSpPr>
          <p:spPr>
            <a:xfrm>
              <a:off x="6490446" y="2761131"/>
              <a:ext cx="376518" cy="412376"/>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6678705" y="2805955"/>
              <a:ext cx="376518" cy="412376"/>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flipH="1">
              <a:off x="7171764" y="2796989"/>
              <a:ext cx="251012" cy="430307"/>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H="1">
              <a:off x="7306234" y="2823882"/>
              <a:ext cx="251012" cy="430307"/>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6884894" y="2832848"/>
              <a:ext cx="451405" cy="369331"/>
            </a:xfrm>
            <a:prstGeom prst="rect">
              <a:avLst/>
            </a:prstGeom>
            <a:noFill/>
          </p:spPr>
          <p:txBody>
            <a:bodyPr wrap="none" rtlCol="0">
              <a:spAutoFit/>
            </a:bodyPr>
            <a:lstStyle/>
            <a:p>
              <a:r>
                <a:rPr kumimoji="1" lang="en-US" altLang="ja-JP" sz="1200" dirty="0"/>
                <a:t>…</a:t>
              </a:r>
              <a:endParaRPr kumimoji="1" lang="ja-JP" altLang="en-US" sz="1200" dirty="0"/>
            </a:p>
          </p:txBody>
        </p:sp>
      </p:grpSp>
      <p:grpSp>
        <p:nvGrpSpPr>
          <p:cNvPr id="46" name="グループ化 45"/>
          <p:cNvGrpSpPr/>
          <p:nvPr/>
        </p:nvGrpSpPr>
        <p:grpSpPr>
          <a:xfrm flipV="1">
            <a:off x="2427201" y="5328398"/>
            <a:ext cx="800100" cy="369794"/>
            <a:chOff x="6490446" y="2761131"/>
            <a:chExt cx="1066800" cy="493058"/>
          </a:xfrm>
        </p:grpSpPr>
        <p:cxnSp>
          <p:nvCxnSpPr>
            <p:cNvPr id="47" name="直線矢印コネクタ 46"/>
            <p:cNvCxnSpPr/>
            <p:nvPr/>
          </p:nvCxnSpPr>
          <p:spPr>
            <a:xfrm>
              <a:off x="6490446" y="2761131"/>
              <a:ext cx="376518" cy="412376"/>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a:off x="6678705" y="2805955"/>
              <a:ext cx="376518" cy="412376"/>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flipH="1">
              <a:off x="7171764" y="2796989"/>
              <a:ext cx="251012" cy="430307"/>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flipH="1">
              <a:off x="7306234" y="2823882"/>
              <a:ext cx="251012" cy="430307"/>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
          <p:nvSpPr>
            <p:cNvPr id="51" name="テキスト ボックス 50"/>
            <p:cNvSpPr txBox="1"/>
            <p:nvPr/>
          </p:nvSpPr>
          <p:spPr>
            <a:xfrm>
              <a:off x="6884894" y="2832848"/>
              <a:ext cx="451405" cy="369331"/>
            </a:xfrm>
            <a:prstGeom prst="rect">
              <a:avLst/>
            </a:prstGeom>
            <a:noFill/>
          </p:spPr>
          <p:txBody>
            <a:bodyPr wrap="none" rtlCol="0">
              <a:spAutoFit/>
            </a:bodyPr>
            <a:lstStyle/>
            <a:p>
              <a:r>
                <a:rPr kumimoji="1" lang="en-US" altLang="ja-JP" sz="1200" dirty="0"/>
                <a:t>…</a:t>
              </a:r>
              <a:endParaRPr kumimoji="1" lang="ja-JP" altLang="en-US" sz="1200" dirty="0"/>
            </a:p>
          </p:txBody>
        </p:sp>
      </p:grpSp>
      <p:sp>
        <p:nvSpPr>
          <p:cNvPr id="52" name="テキスト ボックス 51"/>
          <p:cNvSpPr txBox="1"/>
          <p:nvPr/>
        </p:nvSpPr>
        <p:spPr>
          <a:xfrm>
            <a:off x="2017067" y="3573556"/>
            <a:ext cx="346570" cy="276999"/>
          </a:xfrm>
          <a:prstGeom prst="rect">
            <a:avLst/>
          </a:prstGeom>
          <a:noFill/>
        </p:spPr>
        <p:txBody>
          <a:bodyPr wrap="none" rtlCol="0">
            <a:spAutoFit/>
          </a:bodyPr>
          <a:lstStyle/>
          <a:p>
            <a:r>
              <a:rPr kumimoji="1" lang="en-US" altLang="ja-JP" sz="1200" dirty="0" err="1"/>
              <a:t>x4</a:t>
            </a:r>
            <a:endParaRPr kumimoji="1" lang="ja-JP" altLang="en-US" sz="1200" dirty="0"/>
          </a:p>
        </p:txBody>
      </p:sp>
      <p:sp>
        <p:nvSpPr>
          <p:cNvPr id="53" name="テキスト ボックス 52"/>
          <p:cNvSpPr txBox="1"/>
          <p:nvPr/>
        </p:nvSpPr>
        <p:spPr>
          <a:xfrm>
            <a:off x="1983449" y="4454338"/>
            <a:ext cx="346570" cy="276999"/>
          </a:xfrm>
          <a:prstGeom prst="rect">
            <a:avLst/>
          </a:prstGeom>
          <a:noFill/>
        </p:spPr>
        <p:txBody>
          <a:bodyPr wrap="none" rtlCol="0">
            <a:spAutoFit/>
          </a:bodyPr>
          <a:lstStyle/>
          <a:p>
            <a:r>
              <a:rPr kumimoji="1" lang="en-US" altLang="ja-JP" sz="1200" dirty="0" err="1"/>
              <a:t>x4</a:t>
            </a:r>
            <a:endParaRPr kumimoji="1" lang="ja-JP" altLang="en-US" sz="1200" dirty="0"/>
          </a:p>
        </p:txBody>
      </p:sp>
      <p:sp>
        <p:nvSpPr>
          <p:cNvPr id="54" name="テキスト ボックス 53"/>
          <p:cNvSpPr txBox="1"/>
          <p:nvPr/>
        </p:nvSpPr>
        <p:spPr>
          <a:xfrm>
            <a:off x="1290925" y="4151778"/>
            <a:ext cx="346570" cy="276999"/>
          </a:xfrm>
          <a:prstGeom prst="rect">
            <a:avLst/>
          </a:prstGeom>
          <a:noFill/>
        </p:spPr>
        <p:txBody>
          <a:bodyPr wrap="none" rtlCol="0">
            <a:spAutoFit/>
          </a:bodyPr>
          <a:lstStyle/>
          <a:p>
            <a:r>
              <a:rPr kumimoji="1" lang="en-US" altLang="ja-JP" sz="1200" dirty="0" err="1"/>
              <a:t>x4</a:t>
            </a:r>
            <a:endParaRPr kumimoji="1" lang="ja-JP" altLang="en-US" sz="1200" dirty="0"/>
          </a:p>
        </p:txBody>
      </p:sp>
      <p:sp>
        <p:nvSpPr>
          <p:cNvPr id="55" name="テキスト ボックス 54"/>
          <p:cNvSpPr txBox="1"/>
          <p:nvPr/>
        </p:nvSpPr>
        <p:spPr>
          <a:xfrm>
            <a:off x="3086107" y="4158501"/>
            <a:ext cx="346570" cy="276999"/>
          </a:xfrm>
          <a:prstGeom prst="rect">
            <a:avLst/>
          </a:prstGeom>
          <a:noFill/>
        </p:spPr>
        <p:txBody>
          <a:bodyPr wrap="none" rtlCol="0">
            <a:spAutoFit/>
          </a:bodyPr>
          <a:lstStyle/>
          <a:p>
            <a:r>
              <a:rPr kumimoji="1" lang="en-US" altLang="ja-JP" sz="1200" dirty="0" err="1"/>
              <a:t>x4</a:t>
            </a:r>
            <a:endParaRPr kumimoji="1" lang="ja-JP" altLang="en-US" sz="1200" dirty="0"/>
          </a:p>
        </p:txBody>
      </p:sp>
      <p:sp>
        <p:nvSpPr>
          <p:cNvPr id="56" name="テキスト ボックス 55"/>
          <p:cNvSpPr txBox="1"/>
          <p:nvPr/>
        </p:nvSpPr>
        <p:spPr>
          <a:xfrm>
            <a:off x="1317819" y="2699495"/>
            <a:ext cx="431528" cy="276999"/>
          </a:xfrm>
          <a:prstGeom prst="rect">
            <a:avLst/>
          </a:prstGeom>
          <a:noFill/>
        </p:spPr>
        <p:txBody>
          <a:bodyPr wrap="none" rtlCol="0">
            <a:spAutoFit/>
          </a:bodyPr>
          <a:lstStyle/>
          <a:p>
            <a:r>
              <a:rPr kumimoji="1" lang="en-US" altLang="ja-JP" sz="1200" dirty="0" err="1"/>
              <a:t>6x4</a:t>
            </a:r>
            <a:endParaRPr kumimoji="1" lang="ja-JP" altLang="en-US" sz="1200" dirty="0"/>
          </a:p>
        </p:txBody>
      </p:sp>
      <p:sp>
        <p:nvSpPr>
          <p:cNvPr id="57" name="テキスト ボックス 56"/>
          <p:cNvSpPr txBox="1"/>
          <p:nvPr/>
        </p:nvSpPr>
        <p:spPr>
          <a:xfrm>
            <a:off x="2588565" y="2719665"/>
            <a:ext cx="431528" cy="276999"/>
          </a:xfrm>
          <a:prstGeom prst="rect">
            <a:avLst/>
          </a:prstGeom>
          <a:noFill/>
        </p:spPr>
        <p:txBody>
          <a:bodyPr wrap="none" rtlCol="0">
            <a:spAutoFit/>
          </a:bodyPr>
          <a:lstStyle/>
          <a:p>
            <a:r>
              <a:rPr kumimoji="1" lang="en-US" altLang="ja-JP" sz="1200" dirty="0" err="1"/>
              <a:t>6x4</a:t>
            </a:r>
            <a:endParaRPr kumimoji="1" lang="ja-JP" altLang="en-US" sz="1200" dirty="0"/>
          </a:p>
        </p:txBody>
      </p:sp>
      <p:sp>
        <p:nvSpPr>
          <p:cNvPr id="58" name="テキスト ボックス 57"/>
          <p:cNvSpPr txBox="1"/>
          <p:nvPr/>
        </p:nvSpPr>
        <p:spPr>
          <a:xfrm>
            <a:off x="2675971" y="5577165"/>
            <a:ext cx="431528" cy="276999"/>
          </a:xfrm>
          <a:prstGeom prst="rect">
            <a:avLst/>
          </a:prstGeom>
          <a:noFill/>
        </p:spPr>
        <p:txBody>
          <a:bodyPr wrap="none" rtlCol="0">
            <a:spAutoFit/>
          </a:bodyPr>
          <a:lstStyle/>
          <a:p>
            <a:r>
              <a:rPr kumimoji="1" lang="en-US" altLang="ja-JP" sz="1200" dirty="0" err="1"/>
              <a:t>6x4</a:t>
            </a:r>
            <a:endParaRPr kumimoji="1" lang="ja-JP" altLang="en-US" sz="1200" dirty="0"/>
          </a:p>
        </p:txBody>
      </p:sp>
      <p:sp>
        <p:nvSpPr>
          <p:cNvPr id="59" name="テキスト ボックス 58"/>
          <p:cNvSpPr txBox="1"/>
          <p:nvPr/>
        </p:nvSpPr>
        <p:spPr>
          <a:xfrm>
            <a:off x="1257306" y="5624230"/>
            <a:ext cx="431528" cy="276999"/>
          </a:xfrm>
          <a:prstGeom prst="rect">
            <a:avLst/>
          </a:prstGeom>
          <a:noFill/>
        </p:spPr>
        <p:txBody>
          <a:bodyPr wrap="none" rtlCol="0">
            <a:spAutoFit/>
          </a:bodyPr>
          <a:lstStyle/>
          <a:p>
            <a:r>
              <a:rPr kumimoji="1" lang="en-US" altLang="ja-JP" sz="1200" dirty="0" err="1"/>
              <a:t>6x4</a:t>
            </a:r>
            <a:endParaRPr kumimoji="1" lang="ja-JP" altLang="en-US" sz="1200" dirty="0"/>
          </a:p>
        </p:txBody>
      </p:sp>
      <p:sp>
        <p:nvSpPr>
          <p:cNvPr id="60" name="楕円 59"/>
          <p:cNvSpPr/>
          <p:nvPr/>
        </p:nvSpPr>
        <p:spPr>
          <a:xfrm>
            <a:off x="564784" y="2995333"/>
            <a:ext cx="3307977" cy="2541494"/>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楕円 60"/>
          <p:cNvSpPr/>
          <p:nvPr/>
        </p:nvSpPr>
        <p:spPr>
          <a:xfrm>
            <a:off x="4572000" y="4393826"/>
            <a:ext cx="995083" cy="7395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楕円 61"/>
          <p:cNvSpPr/>
          <p:nvPr/>
        </p:nvSpPr>
        <p:spPr>
          <a:xfrm>
            <a:off x="4498041" y="3055844"/>
            <a:ext cx="995083" cy="7395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楕円 62"/>
          <p:cNvSpPr/>
          <p:nvPr/>
        </p:nvSpPr>
        <p:spPr>
          <a:xfrm>
            <a:off x="5903257" y="2322979"/>
            <a:ext cx="995083" cy="7395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楕円 63"/>
          <p:cNvSpPr/>
          <p:nvPr/>
        </p:nvSpPr>
        <p:spPr>
          <a:xfrm>
            <a:off x="6111686" y="4898092"/>
            <a:ext cx="995083" cy="7395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楕円 64"/>
          <p:cNvSpPr/>
          <p:nvPr/>
        </p:nvSpPr>
        <p:spPr>
          <a:xfrm>
            <a:off x="7449668" y="2511240"/>
            <a:ext cx="995083" cy="7395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楕円 65"/>
          <p:cNvSpPr/>
          <p:nvPr/>
        </p:nvSpPr>
        <p:spPr>
          <a:xfrm>
            <a:off x="7523625" y="4629153"/>
            <a:ext cx="995083" cy="7395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8229600" y="3842497"/>
            <a:ext cx="672353" cy="369332"/>
          </a:xfrm>
          <a:prstGeom prst="rect">
            <a:avLst/>
          </a:prstGeom>
          <a:noFill/>
        </p:spPr>
        <p:txBody>
          <a:bodyPr wrap="square" rtlCol="0">
            <a:spAutoFit/>
          </a:bodyPr>
          <a:lstStyle/>
          <a:p>
            <a:r>
              <a:rPr lang="en-US" altLang="ja-JP" dirty="0"/>
              <a:t>……</a:t>
            </a:r>
            <a:endParaRPr lang="ja-JP" altLang="en-US" dirty="0"/>
          </a:p>
        </p:txBody>
      </p:sp>
      <p:cxnSp>
        <p:nvCxnSpPr>
          <p:cNvPr id="69" name="直線矢印コネクタ 68"/>
          <p:cNvCxnSpPr>
            <a:stCxn id="62" idx="7"/>
          </p:cNvCxnSpPr>
          <p:nvPr/>
        </p:nvCxnSpPr>
        <p:spPr>
          <a:xfrm flipV="1">
            <a:off x="5347397" y="2847415"/>
            <a:ext cx="569309" cy="31674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a:stCxn id="62" idx="6"/>
          </p:cNvCxnSpPr>
          <p:nvPr/>
        </p:nvCxnSpPr>
        <p:spPr>
          <a:xfrm flipV="1">
            <a:off x="5493124" y="3035674"/>
            <a:ext cx="2037230" cy="38996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a:endCxn id="66" idx="1"/>
          </p:cNvCxnSpPr>
          <p:nvPr/>
        </p:nvCxnSpPr>
        <p:spPr>
          <a:xfrm>
            <a:off x="5472954" y="3587004"/>
            <a:ext cx="2196398" cy="115046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a:stCxn id="62" idx="5"/>
          </p:cNvCxnSpPr>
          <p:nvPr/>
        </p:nvCxnSpPr>
        <p:spPr>
          <a:xfrm>
            <a:off x="5347397" y="3687123"/>
            <a:ext cx="1039957" cy="124458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a:stCxn id="62" idx="4"/>
            <a:endCxn id="61" idx="0"/>
          </p:cNvCxnSpPr>
          <p:nvPr/>
        </p:nvCxnSpPr>
        <p:spPr>
          <a:xfrm>
            <a:off x="4995582" y="3795433"/>
            <a:ext cx="73959" cy="59839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flipH="1">
            <a:off x="5351930" y="3022227"/>
            <a:ext cx="658906" cy="139849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a:stCxn id="63" idx="4"/>
            <a:endCxn id="64" idx="0"/>
          </p:cNvCxnSpPr>
          <p:nvPr/>
        </p:nvCxnSpPr>
        <p:spPr>
          <a:xfrm>
            <a:off x="6400799" y="3062568"/>
            <a:ext cx="208429" cy="183552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4" name="直線矢印コネクタ 83"/>
          <p:cNvCxnSpPr>
            <a:stCxn id="65" idx="3"/>
          </p:cNvCxnSpPr>
          <p:nvPr/>
        </p:nvCxnSpPr>
        <p:spPr>
          <a:xfrm flipH="1">
            <a:off x="5567082" y="3142519"/>
            <a:ext cx="2028312" cy="139922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6" name="直線矢印コネクタ 85"/>
          <p:cNvCxnSpPr>
            <a:stCxn id="65" idx="4"/>
          </p:cNvCxnSpPr>
          <p:nvPr/>
        </p:nvCxnSpPr>
        <p:spPr>
          <a:xfrm flipH="1">
            <a:off x="6844553" y="3250828"/>
            <a:ext cx="1102656" cy="164054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8" name="直線矢印コネクタ 87"/>
          <p:cNvCxnSpPr>
            <a:endCxn id="66" idx="0"/>
          </p:cNvCxnSpPr>
          <p:nvPr/>
        </p:nvCxnSpPr>
        <p:spPr>
          <a:xfrm flipH="1">
            <a:off x="8021167" y="3210486"/>
            <a:ext cx="194987" cy="14186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0" name="直線矢印コネクタ 89"/>
          <p:cNvCxnSpPr>
            <a:endCxn id="63" idx="5"/>
          </p:cNvCxnSpPr>
          <p:nvPr/>
        </p:nvCxnSpPr>
        <p:spPr>
          <a:xfrm flipH="1" flipV="1">
            <a:off x="6752613" y="2954258"/>
            <a:ext cx="1073576" cy="168161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a:stCxn id="63" idx="6"/>
          </p:cNvCxnSpPr>
          <p:nvPr/>
        </p:nvCxnSpPr>
        <p:spPr>
          <a:xfrm>
            <a:off x="6898340" y="2692774"/>
            <a:ext cx="510990" cy="8740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a:stCxn id="61" idx="5"/>
            <a:endCxn id="64" idx="2"/>
          </p:cNvCxnSpPr>
          <p:nvPr/>
        </p:nvCxnSpPr>
        <p:spPr>
          <a:xfrm>
            <a:off x="5421356" y="5025104"/>
            <a:ext cx="690330" cy="24278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95"/>
          <p:cNvCxnSpPr>
            <a:stCxn id="64" idx="6"/>
          </p:cNvCxnSpPr>
          <p:nvPr/>
        </p:nvCxnSpPr>
        <p:spPr>
          <a:xfrm flipV="1">
            <a:off x="7106768" y="5173756"/>
            <a:ext cx="423585" cy="9413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a:xfrm>
            <a:off x="3173506" y="3170145"/>
            <a:ext cx="1801906" cy="126402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a:stCxn id="61" idx="4"/>
          </p:cNvCxnSpPr>
          <p:nvPr/>
        </p:nvCxnSpPr>
        <p:spPr>
          <a:xfrm flipH="1">
            <a:off x="3200400" y="5133415"/>
            <a:ext cx="1869141" cy="16136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1" name="テキスト ボックス 100"/>
          <p:cNvSpPr txBox="1"/>
          <p:nvPr/>
        </p:nvSpPr>
        <p:spPr>
          <a:xfrm>
            <a:off x="4182036" y="2148166"/>
            <a:ext cx="1595309" cy="923330"/>
          </a:xfrm>
          <a:prstGeom prst="rect">
            <a:avLst/>
          </a:prstGeom>
          <a:noFill/>
        </p:spPr>
        <p:txBody>
          <a:bodyPr wrap="none" rtlCol="0">
            <a:spAutoFit/>
          </a:bodyPr>
          <a:lstStyle/>
          <a:p>
            <a:r>
              <a:rPr lang="en-US" altLang="ja-JP" dirty="0"/>
              <a:t>24 Cycles are</a:t>
            </a:r>
          </a:p>
          <a:p>
            <a:r>
              <a:rPr lang="en-US" altLang="ja-JP" dirty="0"/>
              <a:t>connected</a:t>
            </a:r>
          </a:p>
          <a:p>
            <a:r>
              <a:rPr lang="en-US" altLang="ja-JP" dirty="0"/>
              <a:t>in full-mesh</a:t>
            </a:r>
            <a:endParaRPr lang="ja-JP" altLang="en-US" dirty="0"/>
          </a:p>
        </p:txBody>
      </p:sp>
      <p:sp>
        <p:nvSpPr>
          <p:cNvPr id="102" name="テキスト ボックス 101"/>
          <p:cNvSpPr txBox="1"/>
          <p:nvPr/>
        </p:nvSpPr>
        <p:spPr>
          <a:xfrm>
            <a:off x="3671047" y="5536827"/>
            <a:ext cx="3536576" cy="369332"/>
          </a:xfrm>
          <a:prstGeom prst="rect">
            <a:avLst/>
          </a:prstGeom>
          <a:noFill/>
        </p:spPr>
        <p:txBody>
          <a:bodyPr wrap="square" rtlCol="0">
            <a:spAutoFit/>
          </a:bodyPr>
          <a:lstStyle/>
          <a:p>
            <a:r>
              <a:rPr lang="en-US" altLang="ja-JP" dirty="0"/>
              <a:t>96 boards are connected</a:t>
            </a:r>
            <a:endParaRPr lang="ja-JP" altLang="en-US" dirty="0"/>
          </a:p>
        </p:txBody>
      </p:sp>
    </p:spTree>
    <p:extLst>
      <p:ext uri="{BB962C8B-B14F-4D97-AF65-F5344CB8AC3E}">
        <p14:creationId xmlns:p14="http://schemas.microsoft.com/office/powerpoint/2010/main" val="1541727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altLang="ja-JP" dirty="0"/>
              <a:t>Summary: k-</a:t>
            </a:r>
            <a:r>
              <a:rPr lang="en-US" altLang="ja-JP" dirty="0" err="1"/>
              <a:t>ary</a:t>
            </a:r>
            <a:r>
              <a:rPr lang="en-US" altLang="ja-JP" dirty="0"/>
              <a:t> n-cube vs. high radix</a:t>
            </a:r>
          </a:p>
        </p:txBody>
      </p:sp>
      <p:sp>
        <p:nvSpPr>
          <p:cNvPr id="59395" name="Text Box 4"/>
          <p:cNvSpPr txBox="1">
            <a:spLocks noChangeArrowheads="1"/>
          </p:cNvSpPr>
          <p:nvPr/>
        </p:nvSpPr>
        <p:spPr bwMode="auto">
          <a:xfrm>
            <a:off x="303213" y="2081213"/>
            <a:ext cx="1974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supercomputers</a:t>
            </a:r>
          </a:p>
        </p:txBody>
      </p:sp>
      <p:sp>
        <p:nvSpPr>
          <p:cNvPr id="59396" name="Text Box 5"/>
          <p:cNvSpPr txBox="1">
            <a:spLocks noChangeArrowheads="1"/>
          </p:cNvSpPr>
          <p:nvPr/>
        </p:nvSpPr>
        <p:spPr bwMode="auto">
          <a:xfrm>
            <a:off x="179388" y="3422650"/>
            <a:ext cx="247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clusters/data centers</a:t>
            </a:r>
          </a:p>
        </p:txBody>
      </p:sp>
      <p:sp>
        <p:nvSpPr>
          <p:cNvPr id="59397" name="Text Box 6"/>
          <p:cNvSpPr txBox="1">
            <a:spLocks noChangeArrowheads="1"/>
          </p:cNvSpPr>
          <p:nvPr/>
        </p:nvSpPr>
        <p:spPr bwMode="auto">
          <a:xfrm>
            <a:off x="323850" y="5013325"/>
            <a:ext cx="781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NoCs</a:t>
            </a:r>
          </a:p>
        </p:txBody>
      </p:sp>
      <p:sp>
        <p:nvSpPr>
          <p:cNvPr id="59398" name="Rectangle 7"/>
          <p:cNvSpPr>
            <a:spLocks noChangeArrowheads="1"/>
          </p:cNvSpPr>
          <p:nvPr/>
        </p:nvSpPr>
        <p:spPr bwMode="auto">
          <a:xfrm>
            <a:off x="2843213" y="4868863"/>
            <a:ext cx="4321175"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k-ary n-cube</a:t>
            </a:r>
          </a:p>
        </p:txBody>
      </p:sp>
      <p:sp>
        <p:nvSpPr>
          <p:cNvPr id="59399" name="Rectangle 8"/>
          <p:cNvSpPr>
            <a:spLocks noChangeArrowheads="1"/>
          </p:cNvSpPr>
          <p:nvPr/>
        </p:nvSpPr>
        <p:spPr bwMode="auto">
          <a:xfrm>
            <a:off x="7164388" y="4868863"/>
            <a:ext cx="287337" cy="4318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9400" name="Rectangle 9"/>
          <p:cNvSpPr>
            <a:spLocks noChangeArrowheads="1"/>
          </p:cNvSpPr>
          <p:nvPr/>
        </p:nvSpPr>
        <p:spPr bwMode="auto">
          <a:xfrm>
            <a:off x="2843213" y="3429000"/>
            <a:ext cx="73025"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9401" name="Rectangle 10"/>
          <p:cNvSpPr>
            <a:spLocks noChangeArrowheads="1"/>
          </p:cNvSpPr>
          <p:nvPr/>
        </p:nvSpPr>
        <p:spPr bwMode="auto">
          <a:xfrm>
            <a:off x="2916238" y="3429000"/>
            <a:ext cx="4535487" cy="4318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high radix</a:t>
            </a:r>
          </a:p>
        </p:txBody>
      </p:sp>
      <p:sp>
        <p:nvSpPr>
          <p:cNvPr id="59402" name="Rectangle 12"/>
          <p:cNvSpPr>
            <a:spLocks noChangeArrowheads="1"/>
          </p:cNvSpPr>
          <p:nvPr/>
        </p:nvSpPr>
        <p:spPr bwMode="auto">
          <a:xfrm>
            <a:off x="2843213" y="2060575"/>
            <a:ext cx="1081087"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k-ary </a:t>
            </a:r>
          </a:p>
          <a:p>
            <a:pPr algn="ctr" eaLnBrk="1" hangingPunct="1"/>
            <a:r>
              <a:rPr lang="en-US" altLang="ja-JP"/>
              <a:t>n-cube</a:t>
            </a:r>
          </a:p>
        </p:txBody>
      </p:sp>
      <p:sp>
        <p:nvSpPr>
          <p:cNvPr id="59403" name="Rectangle 13"/>
          <p:cNvSpPr>
            <a:spLocks noChangeArrowheads="1"/>
          </p:cNvSpPr>
          <p:nvPr/>
        </p:nvSpPr>
        <p:spPr bwMode="auto">
          <a:xfrm>
            <a:off x="3924300" y="2060575"/>
            <a:ext cx="3527425" cy="4318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high radix</a:t>
            </a:r>
          </a:p>
        </p:txBody>
      </p:sp>
      <p:sp>
        <p:nvSpPr>
          <p:cNvPr id="59404" name="Line 14"/>
          <p:cNvSpPr>
            <a:spLocks noChangeShapeType="1"/>
          </p:cNvSpPr>
          <p:nvPr/>
        </p:nvSpPr>
        <p:spPr bwMode="auto">
          <a:xfrm>
            <a:off x="2843213" y="1844675"/>
            <a:ext cx="0" cy="37449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05" name="Line 15"/>
          <p:cNvSpPr>
            <a:spLocks noChangeShapeType="1"/>
          </p:cNvSpPr>
          <p:nvPr/>
        </p:nvSpPr>
        <p:spPr bwMode="auto">
          <a:xfrm flipH="1" flipV="1">
            <a:off x="2916238" y="3860800"/>
            <a:ext cx="4248150"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06" name="Line 16"/>
          <p:cNvSpPr>
            <a:spLocks noChangeShapeType="1"/>
          </p:cNvSpPr>
          <p:nvPr/>
        </p:nvSpPr>
        <p:spPr bwMode="auto">
          <a:xfrm flipV="1">
            <a:off x="2916238" y="2492375"/>
            <a:ext cx="1008062"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07" name="Rectangle 17"/>
          <p:cNvSpPr>
            <a:spLocks noChangeArrowheads="1"/>
          </p:cNvSpPr>
          <p:nvPr/>
        </p:nvSpPr>
        <p:spPr bwMode="auto">
          <a:xfrm>
            <a:off x="7162800" y="4868863"/>
            <a:ext cx="73025" cy="4318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9408" name="Text Box 18"/>
          <p:cNvSpPr txBox="1">
            <a:spLocks noChangeArrowheads="1"/>
          </p:cNvSpPr>
          <p:nvPr/>
        </p:nvSpPr>
        <p:spPr bwMode="auto">
          <a:xfrm>
            <a:off x="1600200" y="6015038"/>
            <a:ext cx="6572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Now, they dominate the world of Interconnection Networks</a:t>
            </a:r>
          </a:p>
        </p:txBody>
      </p:sp>
      <p:sp>
        <p:nvSpPr>
          <p:cNvPr id="59409" name="Text Box 19"/>
          <p:cNvSpPr txBox="1">
            <a:spLocks noChangeArrowheads="1"/>
          </p:cNvSpPr>
          <p:nvPr/>
        </p:nvSpPr>
        <p:spPr bwMode="auto">
          <a:xfrm>
            <a:off x="3903663" y="1406525"/>
            <a:ext cx="5048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Sorry. This figure is not based on accurate data.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ja-JP"/>
              <a:t>Packet transfer</a:t>
            </a:r>
          </a:p>
        </p:txBody>
      </p:sp>
      <p:sp>
        <p:nvSpPr>
          <p:cNvPr id="5124" name="Rectangle 4"/>
          <p:cNvSpPr>
            <a:spLocks noChangeArrowheads="1"/>
          </p:cNvSpPr>
          <p:nvPr/>
        </p:nvSpPr>
        <p:spPr bwMode="auto">
          <a:xfrm>
            <a:off x="2363788" y="1441450"/>
            <a:ext cx="4267200" cy="1524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25" name="Rectangle 5"/>
          <p:cNvSpPr>
            <a:spLocks noChangeArrowheads="1"/>
          </p:cNvSpPr>
          <p:nvPr/>
        </p:nvSpPr>
        <p:spPr bwMode="auto">
          <a:xfrm>
            <a:off x="6099175" y="1439863"/>
            <a:ext cx="533400" cy="1524000"/>
          </a:xfrm>
          <a:prstGeom prst="rect">
            <a:avLst/>
          </a:prstGeom>
          <a:solidFill>
            <a:srgbClr val="FF99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26" name="Rectangle 6"/>
          <p:cNvSpPr>
            <a:spLocks noChangeArrowheads="1"/>
          </p:cNvSpPr>
          <p:nvPr/>
        </p:nvSpPr>
        <p:spPr bwMode="auto">
          <a:xfrm>
            <a:off x="3432175" y="1439863"/>
            <a:ext cx="533400" cy="1524000"/>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27" name="Rectangle 7"/>
          <p:cNvSpPr>
            <a:spLocks noChangeArrowheads="1"/>
          </p:cNvSpPr>
          <p:nvPr/>
        </p:nvSpPr>
        <p:spPr bwMode="auto">
          <a:xfrm>
            <a:off x="3965575" y="1439863"/>
            <a:ext cx="533400" cy="1524000"/>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en-US" altLang="ja-JP" sz="2400">
                <a:latin typeface="Times New Roman" panose="02020603050405020304" pitchFamily="18" charset="0"/>
              </a:rPr>
              <a:t>Body</a:t>
            </a:r>
          </a:p>
        </p:txBody>
      </p:sp>
      <p:sp>
        <p:nvSpPr>
          <p:cNvPr id="5128" name="Rectangle 8"/>
          <p:cNvSpPr>
            <a:spLocks noChangeArrowheads="1"/>
          </p:cNvSpPr>
          <p:nvPr/>
        </p:nvSpPr>
        <p:spPr bwMode="auto">
          <a:xfrm>
            <a:off x="4498975" y="1439863"/>
            <a:ext cx="533400" cy="1524000"/>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29" name="Rectangle 9"/>
          <p:cNvSpPr>
            <a:spLocks noChangeArrowheads="1"/>
          </p:cNvSpPr>
          <p:nvPr/>
        </p:nvSpPr>
        <p:spPr bwMode="auto">
          <a:xfrm>
            <a:off x="5032375" y="1439863"/>
            <a:ext cx="533400" cy="1524000"/>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30" name="Rectangle 10"/>
          <p:cNvSpPr>
            <a:spLocks noChangeArrowheads="1"/>
          </p:cNvSpPr>
          <p:nvPr/>
        </p:nvSpPr>
        <p:spPr bwMode="auto">
          <a:xfrm>
            <a:off x="5565775" y="1439863"/>
            <a:ext cx="533400" cy="1524000"/>
          </a:xfrm>
          <a:prstGeom prst="rect">
            <a:avLst/>
          </a:prstGeom>
          <a:solidFill>
            <a:srgbClr val="FF99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31" name="Rectangle 11"/>
          <p:cNvSpPr>
            <a:spLocks noChangeArrowheads="1"/>
          </p:cNvSpPr>
          <p:nvPr/>
        </p:nvSpPr>
        <p:spPr bwMode="auto">
          <a:xfrm>
            <a:off x="2898775" y="1439863"/>
            <a:ext cx="533400" cy="1524000"/>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32" name="Rectangle 12"/>
          <p:cNvSpPr>
            <a:spLocks noChangeArrowheads="1"/>
          </p:cNvSpPr>
          <p:nvPr/>
        </p:nvSpPr>
        <p:spPr bwMode="auto">
          <a:xfrm>
            <a:off x="2365375" y="1439863"/>
            <a:ext cx="533400" cy="15240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34" name="Text Box 14"/>
          <p:cNvSpPr txBox="1">
            <a:spLocks noChangeArrowheads="1"/>
          </p:cNvSpPr>
          <p:nvPr/>
        </p:nvSpPr>
        <p:spPr bwMode="auto">
          <a:xfrm rot="5400000">
            <a:off x="5770563" y="1951037"/>
            <a:ext cx="1295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000">
                <a:latin typeface="Times New Roman" panose="02020603050405020304" pitchFamily="18" charset="0"/>
              </a:rPr>
              <a:t>destination</a:t>
            </a:r>
            <a:endParaRPr lang="en-US" altLang="ja-JP" sz="2400">
              <a:latin typeface="Times New Roman" panose="02020603050405020304" pitchFamily="18" charset="0"/>
            </a:endParaRPr>
          </a:p>
        </p:txBody>
      </p:sp>
      <p:sp>
        <p:nvSpPr>
          <p:cNvPr id="5135" name="Text Box 15"/>
          <p:cNvSpPr txBox="1">
            <a:spLocks noChangeArrowheads="1"/>
          </p:cNvSpPr>
          <p:nvPr/>
        </p:nvSpPr>
        <p:spPr bwMode="auto">
          <a:xfrm rot="5400000">
            <a:off x="4441031" y="2031207"/>
            <a:ext cx="2703513" cy="457200"/>
          </a:xfrm>
          <a:prstGeom prst="rect">
            <a:avLst/>
          </a:prstGeom>
          <a:noFill/>
          <a:ln>
            <a:noFill/>
          </a:ln>
          <a:effectLst/>
          <a:extLst>
            <a:ext uri="{909E8E84-426E-40DD-AFC4-6F175D3DCCD1}">
              <a14:hiddenFill xmlns:a14="http://schemas.microsoft.com/office/drawing/2010/main">
                <a:solidFill>
                  <a:srgbClr val="FF99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length</a:t>
            </a:r>
            <a:r>
              <a:rPr lang="ja-JP" altLang="en-US" sz="2400">
                <a:latin typeface="Times New Roman" panose="02020603050405020304" pitchFamily="18" charset="0"/>
              </a:rPr>
              <a:t>，</a:t>
            </a:r>
            <a:r>
              <a:rPr lang="en-US" altLang="ja-JP" sz="2400">
                <a:latin typeface="Times New Roman" panose="02020603050405020304" pitchFamily="18" charset="0"/>
              </a:rPr>
              <a:t>source</a:t>
            </a:r>
            <a:r>
              <a:rPr lang="ja-JP" altLang="en-US" sz="2400">
                <a:latin typeface="Times New Roman" panose="02020603050405020304" pitchFamily="18" charset="0"/>
              </a:rPr>
              <a:t>，</a:t>
            </a:r>
            <a:r>
              <a:rPr lang="en-US" altLang="ja-JP" sz="2400">
                <a:latin typeface="Times New Roman" panose="02020603050405020304" pitchFamily="18" charset="0"/>
              </a:rPr>
              <a:t>etc</a:t>
            </a:r>
            <a:r>
              <a:rPr lang="ja-JP" altLang="en-US" sz="2400">
                <a:latin typeface="Times New Roman" panose="02020603050405020304" pitchFamily="18" charset="0"/>
              </a:rPr>
              <a:t>．</a:t>
            </a:r>
          </a:p>
        </p:txBody>
      </p:sp>
      <p:sp>
        <p:nvSpPr>
          <p:cNvPr id="5136" name="Text Box 16"/>
          <p:cNvSpPr txBox="1">
            <a:spLocks noChangeArrowheads="1"/>
          </p:cNvSpPr>
          <p:nvPr/>
        </p:nvSpPr>
        <p:spPr bwMode="auto">
          <a:xfrm rot="5400000">
            <a:off x="5637212" y="3516313"/>
            <a:ext cx="1063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Header</a:t>
            </a:r>
          </a:p>
        </p:txBody>
      </p:sp>
      <p:sp>
        <p:nvSpPr>
          <p:cNvPr id="5138" name="Text Box 18"/>
          <p:cNvSpPr txBox="1">
            <a:spLocks noChangeArrowheads="1"/>
          </p:cNvSpPr>
          <p:nvPr/>
        </p:nvSpPr>
        <p:spPr bwMode="auto">
          <a:xfrm rot="5400000">
            <a:off x="6515100" y="3559176"/>
            <a:ext cx="606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Flit</a:t>
            </a:r>
          </a:p>
        </p:txBody>
      </p:sp>
      <p:sp>
        <p:nvSpPr>
          <p:cNvPr id="5139" name="Line 19"/>
          <p:cNvSpPr>
            <a:spLocks noChangeShapeType="1"/>
          </p:cNvSpPr>
          <p:nvPr/>
        </p:nvSpPr>
        <p:spPr bwMode="auto">
          <a:xfrm rot="5400000" flipH="1">
            <a:off x="6288088" y="3079750"/>
            <a:ext cx="533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41" name="AutoShape 21"/>
          <p:cNvSpPr>
            <a:spLocks noChangeArrowheads="1"/>
          </p:cNvSpPr>
          <p:nvPr/>
        </p:nvSpPr>
        <p:spPr bwMode="auto">
          <a:xfrm>
            <a:off x="7239000" y="2051050"/>
            <a:ext cx="838200" cy="304800"/>
          </a:xfrm>
          <a:prstGeom prst="rightArrow">
            <a:avLst>
              <a:gd name="adj1" fmla="val 50000"/>
              <a:gd name="adj2" fmla="val 6875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42" name="Text Box 22"/>
          <p:cNvSpPr txBox="1">
            <a:spLocks noChangeArrowheads="1"/>
          </p:cNvSpPr>
          <p:nvPr/>
        </p:nvSpPr>
        <p:spPr bwMode="auto">
          <a:xfrm>
            <a:off x="6918325" y="2701925"/>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8bit~64bit</a:t>
            </a:r>
          </a:p>
        </p:txBody>
      </p:sp>
      <p:sp>
        <p:nvSpPr>
          <p:cNvPr id="5143" name="Text Box 23"/>
          <p:cNvSpPr txBox="1">
            <a:spLocks noChangeArrowheads="1"/>
          </p:cNvSpPr>
          <p:nvPr/>
        </p:nvSpPr>
        <p:spPr bwMode="auto">
          <a:xfrm>
            <a:off x="1908175" y="3789363"/>
            <a:ext cx="2255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Packet switching</a:t>
            </a:r>
          </a:p>
        </p:txBody>
      </p:sp>
      <p:sp>
        <p:nvSpPr>
          <p:cNvPr id="5144" name="Text Box 24"/>
          <p:cNvSpPr txBox="1">
            <a:spLocks noChangeArrowheads="1"/>
          </p:cNvSpPr>
          <p:nvPr/>
        </p:nvSpPr>
        <p:spPr bwMode="auto">
          <a:xfrm>
            <a:off x="1835150" y="5157788"/>
            <a:ext cx="2289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Circuit switching</a:t>
            </a:r>
          </a:p>
        </p:txBody>
      </p:sp>
      <p:sp>
        <p:nvSpPr>
          <p:cNvPr id="5145" name="AutoShape 25"/>
          <p:cNvSpPr>
            <a:spLocks noChangeArrowheads="1"/>
          </p:cNvSpPr>
          <p:nvPr/>
        </p:nvSpPr>
        <p:spPr bwMode="auto">
          <a:xfrm>
            <a:off x="2819400" y="4489450"/>
            <a:ext cx="381000" cy="381000"/>
          </a:xfrm>
          <a:prstGeom prst="upDownArrow">
            <a:avLst>
              <a:gd name="adj1" fmla="val 50000"/>
              <a:gd name="adj2" fmla="val 2000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5146" name="Text Box 26"/>
          <p:cNvSpPr txBox="1">
            <a:spLocks noChangeArrowheads="1"/>
          </p:cNvSpPr>
          <p:nvPr/>
        </p:nvSpPr>
        <p:spPr bwMode="auto">
          <a:xfrm>
            <a:off x="4767263" y="5105400"/>
            <a:ext cx="40322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Flit</a:t>
            </a:r>
            <a:r>
              <a:rPr lang="ja-JP" altLang="en-US" b="1"/>
              <a:t>： </a:t>
            </a:r>
            <a:r>
              <a:rPr lang="en-US" altLang="ja-JP" b="1"/>
              <a:t>Atomic unit for packet transfer</a:t>
            </a:r>
          </a:p>
          <a:p>
            <a:r>
              <a:rPr lang="en-US" altLang="ja-JP" b="1"/>
              <a:t>Flit width is not always link width.</a:t>
            </a:r>
          </a:p>
        </p:txBody>
      </p:sp>
      <p:sp>
        <p:nvSpPr>
          <p:cNvPr id="5147" name="Text Box 27"/>
          <p:cNvSpPr txBox="1">
            <a:spLocks noChangeArrowheads="1"/>
          </p:cNvSpPr>
          <p:nvPr/>
        </p:nvSpPr>
        <p:spPr bwMode="auto">
          <a:xfrm rot="5400000">
            <a:off x="1895475" y="2019300"/>
            <a:ext cx="15049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b="1"/>
              <a:t>Tailer: CRC etc.</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ja-JP"/>
              <a:t>Packet transfer method</a:t>
            </a:r>
          </a:p>
        </p:txBody>
      </p:sp>
      <p:sp>
        <p:nvSpPr>
          <p:cNvPr id="6147" name="Rectangle 3"/>
          <p:cNvSpPr>
            <a:spLocks noGrp="1" noChangeArrowheads="1"/>
          </p:cNvSpPr>
          <p:nvPr>
            <p:ph type="body" idx="1"/>
          </p:nvPr>
        </p:nvSpPr>
        <p:spPr/>
        <p:txBody>
          <a:bodyPr/>
          <a:lstStyle/>
          <a:p>
            <a:pPr>
              <a:lnSpc>
                <a:spcPct val="90000"/>
              </a:lnSpc>
            </a:pPr>
            <a:r>
              <a:rPr lang="en-US" altLang="ja-JP"/>
              <a:t>Store</a:t>
            </a:r>
            <a:r>
              <a:rPr lang="ja-JP" altLang="en-US"/>
              <a:t>　</a:t>
            </a:r>
            <a:r>
              <a:rPr lang="en-US" altLang="ja-JP"/>
              <a:t>and</a:t>
            </a:r>
            <a:r>
              <a:rPr lang="ja-JP" altLang="en-US"/>
              <a:t>　</a:t>
            </a:r>
            <a:r>
              <a:rPr lang="en-US" altLang="ja-JP"/>
              <a:t>Forward</a:t>
            </a:r>
          </a:p>
          <a:p>
            <a:pPr lvl="1">
              <a:lnSpc>
                <a:spcPct val="90000"/>
              </a:lnSpc>
            </a:pPr>
            <a:r>
              <a:rPr lang="en-US" altLang="ja-JP"/>
              <a:t>Entire packet is stored in the buffer of each node</a:t>
            </a:r>
          </a:p>
          <a:p>
            <a:pPr lvl="1">
              <a:lnSpc>
                <a:spcPct val="90000"/>
              </a:lnSpc>
            </a:pPr>
            <a:r>
              <a:rPr lang="en-US" altLang="ja-JP"/>
              <a:t>TCP/IP protocol must use it</a:t>
            </a:r>
          </a:p>
          <a:p>
            <a:pPr>
              <a:lnSpc>
                <a:spcPct val="90000"/>
              </a:lnSpc>
            </a:pPr>
            <a:r>
              <a:rPr lang="en-US" altLang="ja-JP"/>
              <a:t>Wormhole routing</a:t>
            </a:r>
          </a:p>
          <a:p>
            <a:pPr lvl="1">
              <a:lnSpc>
                <a:spcPct val="90000"/>
              </a:lnSpc>
            </a:pPr>
            <a:r>
              <a:rPr lang="en-US" altLang="ja-JP"/>
              <a:t>Each flit can go forward as possible</a:t>
            </a:r>
          </a:p>
          <a:p>
            <a:pPr lvl="1">
              <a:lnSpc>
                <a:spcPct val="90000"/>
              </a:lnSpc>
            </a:pPr>
            <a:r>
              <a:rPr lang="en-US" altLang="ja-JP"/>
              <a:t>If the head is blocked, entire packet is stopped.</a:t>
            </a:r>
          </a:p>
          <a:p>
            <a:pPr>
              <a:lnSpc>
                <a:spcPct val="90000"/>
              </a:lnSpc>
            </a:pPr>
            <a:r>
              <a:rPr lang="en-US" altLang="ja-JP"/>
              <a:t>Virtual</a:t>
            </a:r>
            <a:r>
              <a:rPr lang="ja-JP" altLang="en-US"/>
              <a:t>　</a:t>
            </a:r>
            <a:r>
              <a:rPr lang="en-US" altLang="ja-JP"/>
              <a:t>Cut</a:t>
            </a:r>
            <a:r>
              <a:rPr lang="ja-JP" altLang="en-US"/>
              <a:t>　</a:t>
            </a:r>
            <a:r>
              <a:rPr lang="en-US" altLang="ja-JP"/>
              <a:t>Through</a:t>
            </a:r>
          </a:p>
          <a:p>
            <a:pPr lvl="1">
              <a:lnSpc>
                <a:spcPct val="90000"/>
              </a:lnSpc>
            </a:pPr>
            <a:r>
              <a:rPr lang="en-US" altLang="ja-JP"/>
              <a:t>If the head is blocked, the rest of packet is stored into the buffer in the node.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02" name="Group 34"/>
          <p:cNvGrpSpPr>
            <a:grpSpLocks/>
          </p:cNvGrpSpPr>
          <p:nvPr/>
        </p:nvGrpSpPr>
        <p:grpSpPr bwMode="auto">
          <a:xfrm>
            <a:off x="1600200" y="1828800"/>
            <a:ext cx="7315200" cy="990600"/>
            <a:chOff x="1008" y="1152"/>
            <a:chExt cx="4608" cy="624"/>
          </a:xfrm>
        </p:grpSpPr>
        <p:sp>
          <p:nvSpPr>
            <p:cNvPr id="7172" name="Oval 4"/>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3" name="Oval 5"/>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4" name="Oval 6"/>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5" name="Oval 7"/>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7181" name="Group 13"/>
            <p:cNvGrpSpPr>
              <a:grpSpLocks/>
            </p:cNvGrpSpPr>
            <p:nvPr/>
          </p:nvGrpSpPr>
          <p:grpSpPr bwMode="auto">
            <a:xfrm>
              <a:off x="1392" y="1344"/>
              <a:ext cx="384" cy="240"/>
              <a:chOff x="1344" y="2208"/>
              <a:chExt cx="384" cy="240"/>
            </a:xfrm>
          </p:grpSpPr>
          <p:sp>
            <p:nvSpPr>
              <p:cNvPr id="7177" name="Rectangle 9"/>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8" name="Rectangle 10"/>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9" name="Rectangle 11"/>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80" name="Rectangle 12"/>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182" name="Group 14"/>
            <p:cNvGrpSpPr>
              <a:grpSpLocks/>
            </p:cNvGrpSpPr>
            <p:nvPr/>
          </p:nvGrpSpPr>
          <p:grpSpPr bwMode="auto">
            <a:xfrm>
              <a:off x="2640" y="1344"/>
              <a:ext cx="384" cy="240"/>
              <a:chOff x="1344" y="2208"/>
              <a:chExt cx="384" cy="240"/>
            </a:xfrm>
          </p:grpSpPr>
          <p:sp>
            <p:nvSpPr>
              <p:cNvPr id="7183" name="Rectangle 15"/>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84" name="Rectangle 16"/>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85" name="Rectangle 17"/>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86" name="Rectangle 18"/>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187" name="Group 19"/>
            <p:cNvGrpSpPr>
              <a:grpSpLocks/>
            </p:cNvGrpSpPr>
            <p:nvPr/>
          </p:nvGrpSpPr>
          <p:grpSpPr bwMode="auto">
            <a:xfrm>
              <a:off x="3792" y="1344"/>
              <a:ext cx="384" cy="240"/>
              <a:chOff x="1344" y="2208"/>
              <a:chExt cx="384" cy="240"/>
            </a:xfrm>
          </p:grpSpPr>
          <p:sp>
            <p:nvSpPr>
              <p:cNvPr id="7188" name="Rectangle 20"/>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89" name="Rectangle 21"/>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90" name="Rectangle 22"/>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91" name="Rectangle 23"/>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192" name="Group 24"/>
            <p:cNvGrpSpPr>
              <a:grpSpLocks/>
            </p:cNvGrpSpPr>
            <p:nvPr/>
          </p:nvGrpSpPr>
          <p:grpSpPr bwMode="auto">
            <a:xfrm>
              <a:off x="4992" y="1344"/>
              <a:ext cx="384" cy="240"/>
              <a:chOff x="1344" y="2208"/>
              <a:chExt cx="384" cy="240"/>
            </a:xfrm>
          </p:grpSpPr>
          <p:sp>
            <p:nvSpPr>
              <p:cNvPr id="7193" name="Rectangle 25"/>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94" name="Rectangle 26"/>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95" name="Rectangle 27"/>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96" name="Rectangle 28"/>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197" name="Line 29"/>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98" name="Line 30"/>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99" name="Line 31"/>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00" name="Line 32"/>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01" name="Line 33"/>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170" name="Rectangle 2"/>
          <p:cNvSpPr>
            <a:spLocks noGrp="1" noChangeArrowheads="1"/>
          </p:cNvSpPr>
          <p:nvPr>
            <p:ph type="title"/>
          </p:nvPr>
        </p:nvSpPr>
        <p:spPr/>
        <p:txBody>
          <a:bodyPr/>
          <a:lstStyle/>
          <a:p>
            <a:r>
              <a:rPr lang="en-US" altLang="ja-JP"/>
              <a:t>Store</a:t>
            </a:r>
            <a:r>
              <a:rPr lang="ja-JP" altLang="en-US"/>
              <a:t>　</a:t>
            </a:r>
            <a:r>
              <a:rPr lang="en-US" altLang="ja-JP"/>
              <a:t>and</a:t>
            </a:r>
            <a:r>
              <a:rPr lang="ja-JP" altLang="en-US"/>
              <a:t>　</a:t>
            </a:r>
            <a:r>
              <a:rPr lang="en-US" altLang="ja-JP"/>
              <a:t>Forward</a:t>
            </a:r>
          </a:p>
        </p:txBody>
      </p:sp>
      <p:grpSp>
        <p:nvGrpSpPr>
          <p:cNvPr id="7237" name="Group 69"/>
          <p:cNvGrpSpPr>
            <a:grpSpLocks/>
          </p:cNvGrpSpPr>
          <p:nvPr/>
        </p:nvGrpSpPr>
        <p:grpSpPr bwMode="auto">
          <a:xfrm>
            <a:off x="2286000" y="2286000"/>
            <a:ext cx="533400" cy="76200"/>
            <a:chOff x="1440" y="1440"/>
            <a:chExt cx="336" cy="48"/>
          </a:xfrm>
        </p:grpSpPr>
        <p:sp>
          <p:nvSpPr>
            <p:cNvPr id="7233" name="Oval 65"/>
            <p:cNvSpPr>
              <a:spLocks noChangeArrowheads="1"/>
            </p:cNvSpPr>
            <p:nvPr/>
          </p:nvSpPr>
          <p:spPr bwMode="auto">
            <a:xfrm>
              <a:off x="1440" y="1440"/>
              <a:ext cx="48" cy="4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34" name="Oval 66"/>
            <p:cNvSpPr>
              <a:spLocks noChangeArrowheads="1"/>
            </p:cNvSpPr>
            <p:nvPr/>
          </p:nvSpPr>
          <p:spPr bwMode="auto">
            <a:xfrm>
              <a:off x="1536" y="1440"/>
              <a:ext cx="48" cy="4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35" name="Oval 67"/>
            <p:cNvSpPr>
              <a:spLocks noChangeArrowheads="1"/>
            </p:cNvSpPr>
            <p:nvPr/>
          </p:nvSpPr>
          <p:spPr bwMode="auto">
            <a:xfrm>
              <a:off x="1632" y="1440"/>
              <a:ext cx="48" cy="4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36" name="Oval 68"/>
            <p:cNvSpPr>
              <a:spLocks noChangeArrowheads="1"/>
            </p:cNvSpPr>
            <p:nvPr/>
          </p:nvSpPr>
          <p:spPr bwMode="auto">
            <a:xfrm>
              <a:off x="1728" y="1440"/>
              <a:ext cx="48" cy="4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274" name="Group 106"/>
          <p:cNvGrpSpPr>
            <a:grpSpLocks/>
          </p:cNvGrpSpPr>
          <p:nvPr/>
        </p:nvGrpSpPr>
        <p:grpSpPr bwMode="auto">
          <a:xfrm>
            <a:off x="2195513" y="2133600"/>
            <a:ext cx="2590800" cy="381000"/>
            <a:chOff x="1392" y="1344"/>
            <a:chExt cx="1632" cy="240"/>
          </a:xfrm>
        </p:grpSpPr>
        <p:grpSp>
          <p:nvGrpSpPr>
            <p:cNvPr id="7243" name="Group 75"/>
            <p:cNvGrpSpPr>
              <a:grpSpLocks/>
            </p:cNvGrpSpPr>
            <p:nvPr/>
          </p:nvGrpSpPr>
          <p:grpSpPr bwMode="auto">
            <a:xfrm>
              <a:off x="2688" y="1440"/>
              <a:ext cx="336" cy="48"/>
              <a:chOff x="1440" y="1440"/>
              <a:chExt cx="336" cy="48"/>
            </a:xfrm>
          </p:grpSpPr>
          <p:sp>
            <p:nvSpPr>
              <p:cNvPr id="7244" name="Oval 76"/>
              <p:cNvSpPr>
                <a:spLocks noChangeArrowheads="1"/>
              </p:cNvSpPr>
              <p:nvPr/>
            </p:nvSpPr>
            <p:spPr bwMode="auto">
              <a:xfrm>
                <a:off x="1440" y="1440"/>
                <a:ext cx="48" cy="4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45" name="Oval 77"/>
              <p:cNvSpPr>
                <a:spLocks noChangeArrowheads="1"/>
              </p:cNvSpPr>
              <p:nvPr/>
            </p:nvSpPr>
            <p:spPr bwMode="auto">
              <a:xfrm>
                <a:off x="1536" y="1440"/>
                <a:ext cx="48" cy="4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46" name="Oval 78"/>
              <p:cNvSpPr>
                <a:spLocks noChangeArrowheads="1"/>
              </p:cNvSpPr>
              <p:nvPr/>
            </p:nvSpPr>
            <p:spPr bwMode="auto">
              <a:xfrm>
                <a:off x="1632" y="1440"/>
                <a:ext cx="48" cy="4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47" name="Oval 79"/>
              <p:cNvSpPr>
                <a:spLocks noChangeArrowheads="1"/>
              </p:cNvSpPr>
              <p:nvPr/>
            </p:nvSpPr>
            <p:spPr bwMode="auto">
              <a:xfrm>
                <a:off x="1728" y="1440"/>
                <a:ext cx="48" cy="4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238" name="Group 70"/>
            <p:cNvGrpSpPr>
              <a:grpSpLocks/>
            </p:cNvGrpSpPr>
            <p:nvPr/>
          </p:nvGrpSpPr>
          <p:grpSpPr bwMode="auto">
            <a:xfrm>
              <a:off x="1392" y="1344"/>
              <a:ext cx="384" cy="240"/>
              <a:chOff x="1344" y="2208"/>
              <a:chExt cx="384" cy="240"/>
            </a:xfrm>
          </p:grpSpPr>
          <p:sp>
            <p:nvSpPr>
              <p:cNvPr id="7239" name="Rectangle 71"/>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40" name="Rectangle 72"/>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41" name="Rectangle 73"/>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42" name="Rectangle 74"/>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7275" name="Group 107"/>
          <p:cNvGrpSpPr>
            <a:grpSpLocks/>
          </p:cNvGrpSpPr>
          <p:nvPr/>
        </p:nvGrpSpPr>
        <p:grpSpPr bwMode="auto">
          <a:xfrm>
            <a:off x="4191000" y="2133600"/>
            <a:ext cx="2438400" cy="381000"/>
            <a:chOff x="2640" y="1344"/>
            <a:chExt cx="1536" cy="240"/>
          </a:xfrm>
        </p:grpSpPr>
        <p:grpSp>
          <p:nvGrpSpPr>
            <p:cNvPr id="7258" name="Group 90"/>
            <p:cNvGrpSpPr>
              <a:grpSpLocks/>
            </p:cNvGrpSpPr>
            <p:nvPr/>
          </p:nvGrpSpPr>
          <p:grpSpPr bwMode="auto">
            <a:xfrm>
              <a:off x="2640" y="1344"/>
              <a:ext cx="384" cy="240"/>
              <a:chOff x="1344" y="2208"/>
              <a:chExt cx="384" cy="240"/>
            </a:xfrm>
          </p:grpSpPr>
          <p:sp>
            <p:nvSpPr>
              <p:cNvPr id="7259" name="Rectangle 91"/>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60" name="Rectangle 92"/>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61" name="Rectangle 93"/>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62" name="Rectangle 94"/>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248" name="Group 80"/>
            <p:cNvGrpSpPr>
              <a:grpSpLocks/>
            </p:cNvGrpSpPr>
            <p:nvPr/>
          </p:nvGrpSpPr>
          <p:grpSpPr bwMode="auto">
            <a:xfrm>
              <a:off x="3840" y="1440"/>
              <a:ext cx="336" cy="48"/>
              <a:chOff x="1440" y="1440"/>
              <a:chExt cx="336" cy="48"/>
            </a:xfrm>
          </p:grpSpPr>
          <p:sp>
            <p:nvSpPr>
              <p:cNvPr id="7249" name="Oval 81"/>
              <p:cNvSpPr>
                <a:spLocks noChangeArrowheads="1"/>
              </p:cNvSpPr>
              <p:nvPr/>
            </p:nvSpPr>
            <p:spPr bwMode="auto">
              <a:xfrm>
                <a:off x="1440" y="1440"/>
                <a:ext cx="48" cy="4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50" name="Oval 82"/>
              <p:cNvSpPr>
                <a:spLocks noChangeArrowheads="1"/>
              </p:cNvSpPr>
              <p:nvPr/>
            </p:nvSpPr>
            <p:spPr bwMode="auto">
              <a:xfrm>
                <a:off x="1536" y="1440"/>
                <a:ext cx="48" cy="4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51" name="Oval 83"/>
              <p:cNvSpPr>
                <a:spLocks noChangeArrowheads="1"/>
              </p:cNvSpPr>
              <p:nvPr/>
            </p:nvSpPr>
            <p:spPr bwMode="auto">
              <a:xfrm>
                <a:off x="1632" y="1440"/>
                <a:ext cx="48" cy="4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52" name="Oval 84"/>
              <p:cNvSpPr>
                <a:spLocks noChangeArrowheads="1"/>
              </p:cNvSpPr>
              <p:nvPr/>
            </p:nvSpPr>
            <p:spPr bwMode="auto">
              <a:xfrm>
                <a:off x="1728" y="1440"/>
                <a:ext cx="48" cy="4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7276" name="Group 108"/>
          <p:cNvGrpSpPr>
            <a:grpSpLocks/>
          </p:cNvGrpSpPr>
          <p:nvPr/>
        </p:nvGrpSpPr>
        <p:grpSpPr bwMode="auto">
          <a:xfrm>
            <a:off x="6019800" y="2133600"/>
            <a:ext cx="2514600" cy="381000"/>
            <a:chOff x="3792" y="1344"/>
            <a:chExt cx="1584" cy="240"/>
          </a:xfrm>
        </p:grpSpPr>
        <p:grpSp>
          <p:nvGrpSpPr>
            <p:cNvPr id="7253" name="Group 85"/>
            <p:cNvGrpSpPr>
              <a:grpSpLocks/>
            </p:cNvGrpSpPr>
            <p:nvPr/>
          </p:nvGrpSpPr>
          <p:grpSpPr bwMode="auto">
            <a:xfrm>
              <a:off x="5040" y="1440"/>
              <a:ext cx="336" cy="48"/>
              <a:chOff x="1440" y="1440"/>
              <a:chExt cx="336" cy="48"/>
            </a:xfrm>
          </p:grpSpPr>
          <p:sp>
            <p:nvSpPr>
              <p:cNvPr id="7254" name="Oval 86"/>
              <p:cNvSpPr>
                <a:spLocks noChangeArrowheads="1"/>
              </p:cNvSpPr>
              <p:nvPr/>
            </p:nvSpPr>
            <p:spPr bwMode="auto">
              <a:xfrm>
                <a:off x="1440" y="1440"/>
                <a:ext cx="48" cy="4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55" name="Oval 87"/>
              <p:cNvSpPr>
                <a:spLocks noChangeArrowheads="1"/>
              </p:cNvSpPr>
              <p:nvPr/>
            </p:nvSpPr>
            <p:spPr bwMode="auto">
              <a:xfrm>
                <a:off x="1536" y="1440"/>
                <a:ext cx="48" cy="4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56" name="Oval 88"/>
              <p:cNvSpPr>
                <a:spLocks noChangeArrowheads="1"/>
              </p:cNvSpPr>
              <p:nvPr/>
            </p:nvSpPr>
            <p:spPr bwMode="auto">
              <a:xfrm>
                <a:off x="1632" y="1440"/>
                <a:ext cx="48" cy="4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57" name="Oval 89"/>
              <p:cNvSpPr>
                <a:spLocks noChangeArrowheads="1"/>
              </p:cNvSpPr>
              <p:nvPr/>
            </p:nvSpPr>
            <p:spPr bwMode="auto">
              <a:xfrm>
                <a:off x="1728" y="1440"/>
                <a:ext cx="48" cy="4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263" name="Group 95"/>
            <p:cNvGrpSpPr>
              <a:grpSpLocks/>
            </p:cNvGrpSpPr>
            <p:nvPr/>
          </p:nvGrpSpPr>
          <p:grpSpPr bwMode="auto">
            <a:xfrm>
              <a:off x="3792" y="1344"/>
              <a:ext cx="384" cy="240"/>
              <a:chOff x="1344" y="2208"/>
              <a:chExt cx="384" cy="240"/>
            </a:xfrm>
          </p:grpSpPr>
          <p:sp>
            <p:nvSpPr>
              <p:cNvPr id="7264" name="Rectangle 96"/>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65" name="Rectangle 97"/>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66" name="Rectangle 98"/>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67" name="Rectangle 99"/>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7277" name="Text Box 109"/>
          <p:cNvSpPr txBox="1">
            <a:spLocks noChangeArrowheads="1"/>
          </p:cNvSpPr>
          <p:nvPr/>
        </p:nvSpPr>
        <p:spPr bwMode="auto">
          <a:xfrm>
            <a:off x="971550" y="3429000"/>
            <a:ext cx="775335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All flits of packet are stored into the buffer in the node.</a:t>
            </a:r>
          </a:p>
          <a:p>
            <a:r>
              <a:rPr lang="en-US" altLang="ja-JP" sz="2400">
                <a:latin typeface="Times New Roman" panose="02020603050405020304" pitchFamily="18" charset="0"/>
              </a:rPr>
              <a:t>Large latency</a:t>
            </a:r>
            <a:r>
              <a:rPr lang="ja-JP" altLang="en-US" sz="2400">
                <a:latin typeface="Times New Roman" panose="02020603050405020304" pitchFamily="18" charset="0"/>
              </a:rPr>
              <a:t>　</a:t>
            </a:r>
            <a:r>
              <a:rPr lang="en-US" altLang="ja-JP" sz="2400">
                <a:latin typeface="Times New Roman" panose="02020603050405020304" pitchFamily="18" charset="0"/>
              </a:rPr>
              <a:t>D(h+b)</a:t>
            </a:r>
          </a:p>
          <a:p>
            <a:r>
              <a:rPr lang="en-US" altLang="ja-JP" sz="2400">
                <a:latin typeface="Times New Roman" panose="02020603050405020304" pitchFamily="18" charset="0"/>
              </a:rPr>
              <a:t>Large requirement of buffer</a:t>
            </a:r>
          </a:p>
          <a:p>
            <a:r>
              <a:rPr lang="en-US" altLang="ja-JP" sz="2400">
                <a:latin typeface="Times New Roman" panose="02020603050405020304" pitchFamily="18" charset="0"/>
              </a:rPr>
              <a:t>Re-transmission of faulty packets can be done by the software</a:t>
            </a:r>
          </a:p>
          <a:p>
            <a:r>
              <a:rPr lang="en-US" altLang="ja-JP" sz="2400">
                <a:latin typeface="Times New Roman" panose="02020603050405020304" pitchFamily="18" charset="0"/>
              </a:rPr>
              <a:t>(TCP/IP uses this method)</a:t>
            </a:r>
          </a:p>
          <a:p>
            <a:endParaRPr lang="en-US" altLang="ja-JP" sz="2400">
              <a:latin typeface="Times New Roman" panose="02020603050405020304"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72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727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72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88" name="Group 72"/>
          <p:cNvGrpSpPr>
            <a:grpSpLocks/>
          </p:cNvGrpSpPr>
          <p:nvPr/>
        </p:nvGrpSpPr>
        <p:grpSpPr bwMode="auto">
          <a:xfrm>
            <a:off x="1600200" y="1828800"/>
            <a:ext cx="7315200" cy="990600"/>
            <a:chOff x="1008" y="1152"/>
            <a:chExt cx="4608" cy="624"/>
          </a:xfrm>
        </p:grpSpPr>
        <p:sp>
          <p:nvSpPr>
            <p:cNvPr id="9219" name="Oval 3"/>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20" name="Oval 4"/>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21" name="Oval 5"/>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22" name="Oval 6"/>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43" name="Line 27"/>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44" name="Line 28"/>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45" name="Line 29"/>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46" name="Line 30"/>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47" name="Line 31"/>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9248" name="Rectangle 32"/>
          <p:cNvSpPr>
            <a:spLocks noGrp="1" noChangeArrowheads="1"/>
          </p:cNvSpPr>
          <p:nvPr>
            <p:ph type="title"/>
          </p:nvPr>
        </p:nvSpPr>
        <p:spPr/>
        <p:txBody>
          <a:bodyPr/>
          <a:lstStyle/>
          <a:p>
            <a:r>
              <a:rPr lang="en-US" altLang="ja-JP"/>
              <a:t>Wormhole</a:t>
            </a:r>
          </a:p>
        </p:txBody>
      </p:sp>
      <p:sp>
        <p:nvSpPr>
          <p:cNvPr id="9287" name="Text Box 71"/>
          <p:cNvSpPr txBox="1">
            <a:spLocks noChangeArrowheads="1"/>
          </p:cNvSpPr>
          <p:nvPr/>
        </p:nvSpPr>
        <p:spPr bwMode="auto">
          <a:xfrm>
            <a:off x="1660525" y="4232275"/>
            <a:ext cx="5240338"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The head of the packet can go as possible</a:t>
            </a:r>
          </a:p>
          <a:p>
            <a:r>
              <a:rPr lang="en-US" altLang="ja-JP" sz="2400">
                <a:latin typeface="Times New Roman" panose="02020603050405020304" pitchFamily="18" charset="0"/>
              </a:rPr>
              <a:t>Small latency</a:t>
            </a:r>
            <a:r>
              <a:rPr lang="ja-JP" altLang="en-US" sz="2400">
                <a:latin typeface="Times New Roman" panose="02020603050405020304" pitchFamily="18" charset="0"/>
              </a:rPr>
              <a:t>　</a:t>
            </a:r>
            <a:r>
              <a:rPr lang="en-US" altLang="ja-JP" sz="2400">
                <a:latin typeface="Times New Roman" panose="02020603050405020304" pitchFamily="18" charset="0"/>
              </a:rPr>
              <a:t>hD+b</a:t>
            </a:r>
          </a:p>
          <a:p>
            <a:r>
              <a:rPr lang="en-US" altLang="ja-JP" sz="2400">
                <a:latin typeface="Times New Roman" panose="02020603050405020304" pitchFamily="18" charset="0"/>
              </a:rPr>
              <a:t>Small buffer requirement</a:t>
            </a:r>
          </a:p>
          <a:p>
            <a:r>
              <a:rPr lang="en-US" altLang="ja-JP" sz="2400">
                <a:latin typeface="Times New Roman" panose="02020603050405020304" pitchFamily="18" charset="0"/>
              </a:rPr>
              <a:t>Hardware router is required.</a:t>
            </a:r>
          </a:p>
        </p:txBody>
      </p:sp>
      <p:sp>
        <p:nvSpPr>
          <p:cNvPr id="9289" name="Rectangle 73"/>
          <p:cNvSpPr>
            <a:spLocks noChangeArrowheads="1"/>
          </p:cNvSpPr>
          <p:nvPr/>
        </p:nvSpPr>
        <p:spPr bwMode="auto">
          <a:xfrm>
            <a:off x="2362200" y="22098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90" name="Rectangle 74"/>
          <p:cNvSpPr>
            <a:spLocks noChangeArrowheads="1"/>
          </p:cNvSpPr>
          <p:nvPr/>
        </p:nvSpPr>
        <p:spPr bwMode="auto">
          <a:xfrm>
            <a:off x="4267200" y="22098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91" name="Rectangle 75"/>
          <p:cNvSpPr>
            <a:spLocks noChangeArrowheads="1"/>
          </p:cNvSpPr>
          <p:nvPr/>
        </p:nvSpPr>
        <p:spPr bwMode="auto">
          <a:xfrm>
            <a:off x="6248400" y="22098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292" name="Rectangle 76"/>
          <p:cNvSpPr>
            <a:spLocks noChangeArrowheads="1"/>
          </p:cNvSpPr>
          <p:nvPr/>
        </p:nvSpPr>
        <p:spPr bwMode="auto">
          <a:xfrm>
            <a:off x="8077200" y="22098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307" name="Oval 91"/>
          <p:cNvSpPr>
            <a:spLocks noChangeArrowheads="1"/>
          </p:cNvSpPr>
          <p:nvPr/>
        </p:nvSpPr>
        <p:spPr bwMode="auto">
          <a:xfrm>
            <a:off x="1116013" y="21336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1</a:t>
            </a:r>
          </a:p>
        </p:txBody>
      </p:sp>
      <p:sp>
        <p:nvSpPr>
          <p:cNvPr id="9309" name="Oval 93"/>
          <p:cNvSpPr>
            <a:spLocks noChangeArrowheads="1"/>
          </p:cNvSpPr>
          <p:nvPr/>
        </p:nvSpPr>
        <p:spPr bwMode="auto">
          <a:xfrm>
            <a:off x="827088" y="21336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2 </a:t>
            </a:r>
          </a:p>
        </p:txBody>
      </p:sp>
      <p:sp>
        <p:nvSpPr>
          <p:cNvPr id="9310" name="Oval 94"/>
          <p:cNvSpPr>
            <a:spLocks noChangeArrowheads="1"/>
          </p:cNvSpPr>
          <p:nvPr/>
        </p:nvSpPr>
        <p:spPr bwMode="auto">
          <a:xfrm>
            <a:off x="538163" y="21336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3</a:t>
            </a:r>
          </a:p>
        </p:txBody>
      </p:sp>
      <p:sp>
        <p:nvSpPr>
          <p:cNvPr id="9311" name="Oval 95"/>
          <p:cNvSpPr>
            <a:spLocks noChangeArrowheads="1"/>
          </p:cNvSpPr>
          <p:nvPr/>
        </p:nvSpPr>
        <p:spPr bwMode="auto">
          <a:xfrm>
            <a:off x="249238" y="21336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4</a:t>
            </a:r>
          </a:p>
        </p:txBody>
      </p:sp>
      <p:sp>
        <p:nvSpPr>
          <p:cNvPr id="9312" name="Oval 96"/>
          <p:cNvSpPr>
            <a:spLocks noChangeArrowheads="1"/>
          </p:cNvSpPr>
          <p:nvPr/>
        </p:nvSpPr>
        <p:spPr bwMode="auto">
          <a:xfrm>
            <a:off x="2339975" y="21336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1</a:t>
            </a:r>
          </a:p>
        </p:txBody>
      </p:sp>
      <p:sp>
        <p:nvSpPr>
          <p:cNvPr id="9313" name="Oval 97"/>
          <p:cNvSpPr>
            <a:spLocks noChangeArrowheads="1"/>
          </p:cNvSpPr>
          <p:nvPr/>
        </p:nvSpPr>
        <p:spPr bwMode="auto">
          <a:xfrm>
            <a:off x="1116013" y="21336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2 </a:t>
            </a:r>
          </a:p>
        </p:txBody>
      </p:sp>
      <p:sp>
        <p:nvSpPr>
          <p:cNvPr id="9314" name="Oval 98"/>
          <p:cNvSpPr>
            <a:spLocks noChangeArrowheads="1"/>
          </p:cNvSpPr>
          <p:nvPr/>
        </p:nvSpPr>
        <p:spPr bwMode="auto">
          <a:xfrm>
            <a:off x="828675" y="21336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3</a:t>
            </a:r>
          </a:p>
        </p:txBody>
      </p:sp>
      <p:sp>
        <p:nvSpPr>
          <p:cNvPr id="9315" name="Oval 99"/>
          <p:cNvSpPr>
            <a:spLocks noChangeArrowheads="1"/>
          </p:cNvSpPr>
          <p:nvPr/>
        </p:nvSpPr>
        <p:spPr bwMode="auto">
          <a:xfrm>
            <a:off x="539750" y="21336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4</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3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3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3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315"/>
                                        </p:tgtEl>
                                        <p:attrNameLst>
                                          <p:attrName>style.visibility</p:attrName>
                                        </p:attrNameLst>
                                      </p:cBhvr>
                                      <p:to>
                                        <p:strVal val="visible"/>
                                      </p:to>
                                    </p:set>
                                  </p:childTnLst>
                                </p:cTn>
                              </p:par>
                              <p:par>
                                <p:cTn id="13" presetID="1" presetClass="exit" presetSubtype="0" fill="hold" grpId="0" nodeType="withEffect">
                                  <p:stCondLst>
                                    <p:cond delay="0"/>
                                  </p:stCondLst>
                                  <p:childTnLst>
                                    <p:set>
                                      <p:cBhvr>
                                        <p:cTn id="14" dur="1" fill="hold">
                                          <p:stCondLst>
                                            <p:cond delay="0"/>
                                          </p:stCondLst>
                                        </p:cTn>
                                        <p:tgtEl>
                                          <p:spTgt spid="93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1" grpId="0" animBg="1"/>
      <p:bldP spid="9312" grpId="0" animBg="1"/>
      <p:bldP spid="9313" grpId="0" animBg="1"/>
      <p:bldP spid="9314" grpId="0" animBg="1"/>
      <p:bldP spid="93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ja-JP"/>
              <a:t>Centralized interconnection networks</a:t>
            </a:r>
          </a:p>
        </p:txBody>
      </p:sp>
      <p:sp>
        <p:nvSpPr>
          <p:cNvPr id="48131" name="Rectangle 3"/>
          <p:cNvSpPr>
            <a:spLocks noGrp="1" noChangeArrowheads="1"/>
          </p:cNvSpPr>
          <p:nvPr>
            <p:ph type="body" idx="1"/>
          </p:nvPr>
        </p:nvSpPr>
        <p:spPr/>
        <p:txBody>
          <a:bodyPr/>
          <a:lstStyle/>
          <a:p>
            <a:pPr eaLnBrk="1" hangingPunct="1"/>
            <a:r>
              <a:rPr lang="en-US" altLang="ja-JP"/>
              <a:t>Symmetric:</a:t>
            </a:r>
          </a:p>
          <a:p>
            <a:pPr lvl="1" eaLnBrk="1" hangingPunct="1"/>
            <a:r>
              <a:rPr lang="en-US" altLang="ja-JP"/>
              <a:t>MIN (Multistage Interconnection Networks)</a:t>
            </a:r>
          </a:p>
          <a:p>
            <a:pPr lvl="1" eaLnBrk="1" hangingPunct="1"/>
            <a:r>
              <a:rPr lang="en-US" altLang="ja-JP"/>
              <a:t>Each node is connected with equal latency and bandwidth</a:t>
            </a:r>
          </a:p>
          <a:p>
            <a:pPr eaLnBrk="1" hangingPunct="1"/>
            <a:r>
              <a:rPr lang="en-US" altLang="ja-JP"/>
              <a:t>Asymmetric:</a:t>
            </a:r>
          </a:p>
          <a:p>
            <a:pPr lvl="1" eaLnBrk="1" hangingPunct="1"/>
            <a:r>
              <a:rPr lang="en-US" altLang="ja-JP"/>
              <a:t>Fat-tree, base-m n-cube, etc.</a:t>
            </a:r>
          </a:p>
          <a:p>
            <a:pPr lvl="1" eaLnBrk="1" hangingPunct="1"/>
            <a:r>
              <a:rPr lang="en-US" altLang="ja-JP"/>
              <a:t>Locality of communication can be used.</a:t>
            </a:r>
          </a:p>
          <a:p>
            <a:pPr lvl="1" eaLnBrk="1" hangingPunct="1"/>
            <a:endParaRPr lang="en-US" altLang="ja-JP"/>
          </a:p>
        </p:txBody>
      </p:sp>
      <p:sp>
        <p:nvSpPr>
          <p:cNvPr id="48132" name="正方形/長方形 1"/>
          <p:cNvSpPr>
            <a:spLocks noChangeArrowheads="1"/>
          </p:cNvSpPr>
          <p:nvPr/>
        </p:nvSpPr>
        <p:spPr bwMode="auto">
          <a:xfrm>
            <a:off x="250825" y="3500438"/>
            <a:ext cx="8642350" cy="2084387"/>
          </a:xfrm>
          <a:prstGeom prst="rect">
            <a:avLst/>
          </a:prstGeom>
          <a:noFill/>
          <a:ln w="28575"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4514" name="Group 2"/>
          <p:cNvGrpSpPr>
            <a:grpSpLocks/>
          </p:cNvGrpSpPr>
          <p:nvPr/>
        </p:nvGrpSpPr>
        <p:grpSpPr bwMode="auto">
          <a:xfrm>
            <a:off x="1600200" y="1828800"/>
            <a:ext cx="7315200" cy="990600"/>
            <a:chOff x="1008" y="1152"/>
            <a:chExt cx="4608" cy="624"/>
          </a:xfrm>
        </p:grpSpPr>
        <p:sp>
          <p:nvSpPr>
            <p:cNvPr id="64515" name="Oval 3"/>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516" name="Oval 4"/>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517" name="Oval 5"/>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518" name="Oval 6"/>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519" name="Line 7"/>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520" name="Line 8"/>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521" name="Line 9"/>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522" name="Line 10"/>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523" name="Line 11"/>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64524" name="Rectangle 12"/>
          <p:cNvSpPr>
            <a:spLocks noGrp="1" noChangeArrowheads="1"/>
          </p:cNvSpPr>
          <p:nvPr>
            <p:ph type="title"/>
          </p:nvPr>
        </p:nvSpPr>
        <p:spPr/>
        <p:txBody>
          <a:bodyPr/>
          <a:lstStyle/>
          <a:p>
            <a:r>
              <a:rPr lang="en-US" altLang="ja-JP"/>
              <a:t>Wormhole</a:t>
            </a:r>
          </a:p>
        </p:txBody>
      </p:sp>
      <p:sp>
        <p:nvSpPr>
          <p:cNvPr id="64525" name="Text Box 13"/>
          <p:cNvSpPr txBox="1">
            <a:spLocks noChangeArrowheads="1"/>
          </p:cNvSpPr>
          <p:nvPr/>
        </p:nvSpPr>
        <p:spPr bwMode="auto">
          <a:xfrm>
            <a:off x="1660525" y="4232275"/>
            <a:ext cx="5240338"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The head of the packet can go as possible</a:t>
            </a:r>
          </a:p>
          <a:p>
            <a:r>
              <a:rPr lang="en-US" altLang="ja-JP" sz="2400">
                <a:latin typeface="Times New Roman" panose="02020603050405020304" pitchFamily="18" charset="0"/>
              </a:rPr>
              <a:t>Small latency</a:t>
            </a:r>
            <a:r>
              <a:rPr lang="ja-JP" altLang="en-US" sz="2400">
                <a:latin typeface="Times New Roman" panose="02020603050405020304" pitchFamily="18" charset="0"/>
              </a:rPr>
              <a:t>　</a:t>
            </a:r>
            <a:r>
              <a:rPr lang="en-US" altLang="ja-JP" sz="2400">
                <a:latin typeface="Times New Roman" panose="02020603050405020304" pitchFamily="18" charset="0"/>
              </a:rPr>
              <a:t>hD+b</a:t>
            </a:r>
          </a:p>
          <a:p>
            <a:r>
              <a:rPr lang="en-US" altLang="ja-JP" sz="2400">
                <a:latin typeface="Times New Roman" panose="02020603050405020304" pitchFamily="18" charset="0"/>
              </a:rPr>
              <a:t>Small buffer requirement</a:t>
            </a:r>
          </a:p>
          <a:p>
            <a:r>
              <a:rPr lang="en-US" altLang="ja-JP" sz="2400">
                <a:latin typeface="Times New Roman" panose="02020603050405020304" pitchFamily="18" charset="0"/>
              </a:rPr>
              <a:t>Hardware router is required.</a:t>
            </a:r>
          </a:p>
        </p:txBody>
      </p:sp>
      <p:sp>
        <p:nvSpPr>
          <p:cNvPr id="64526" name="Rectangle 14"/>
          <p:cNvSpPr>
            <a:spLocks noChangeArrowheads="1"/>
          </p:cNvSpPr>
          <p:nvPr/>
        </p:nvSpPr>
        <p:spPr bwMode="auto">
          <a:xfrm>
            <a:off x="2362200" y="22098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527" name="Rectangle 15"/>
          <p:cNvSpPr>
            <a:spLocks noChangeArrowheads="1"/>
          </p:cNvSpPr>
          <p:nvPr/>
        </p:nvSpPr>
        <p:spPr bwMode="auto">
          <a:xfrm>
            <a:off x="4267200" y="22098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528" name="Rectangle 16"/>
          <p:cNvSpPr>
            <a:spLocks noChangeArrowheads="1"/>
          </p:cNvSpPr>
          <p:nvPr/>
        </p:nvSpPr>
        <p:spPr bwMode="auto">
          <a:xfrm>
            <a:off x="6248400" y="22098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529" name="Rectangle 17"/>
          <p:cNvSpPr>
            <a:spLocks noChangeArrowheads="1"/>
          </p:cNvSpPr>
          <p:nvPr/>
        </p:nvSpPr>
        <p:spPr bwMode="auto">
          <a:xfrm>
            <a:off x="8077200" y="22098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530" name="Oval 18"/>
          <p:cNvSpPr>
            <a:spLocks noChangeArrowheads="1"/>
          </p:cNvSpPr>
          <p:nvPr/>
        </p:nvSpPr>
        <p:spPr bwMode="auto">
          <a:xfrm>
            <a:off x="1116013" y="21336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1</a:t>
            </a:r>
          </a:p>
        </p:txBody>
      </p:sp>
      <p:sp>
        <p:nvSpPr>
          <p:cNvPr id="64531" name="Oval 19"/>
          <p:cNvSpPr>
            <a:spLocks noChangeArrowheads="1"/>
          </p:cNvSpPr>
          <p:nvPr/>
        </p:nvSpPr>
        <p:spPr bwMode="auto">
          <a:xfrm>
            <a:off x="827088" y="21336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2 </a:t>
            </a:r>
          </a:p>
        </p:txBody>
      </p:sp>
      <p:sp>
        <p:nvSpPr>
          <p:cNvPr id="64534" name="Oval 22"/>
          <p:cNvSpPr>
            <a:spLocks noChangeArrowheads="1"/>
          </p:cNvSpPr>
          <p:nvPr/>
        </p:nvSpPr>
        <p:spPr bwMode="auto">
          <a:xfrm>
            <a:off x="4284663" y="21336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1</a:t>
            </a:r>
          </a:p>
        </p:txBody>
      </p:sp>
      <p:sp>
        <p:nvSpPr>
          <p:cNvPr id="64535" name="Oval 23"/>
          <p:cNvSpPr>
            <a:spLocks noChangeArrowheads="1"/>
          </p:cNvSpPr>
          <p:nvPr/>
        </p:nvSpPr>
        <p:spPr bwMode="auto">
          <a:xfrm>
            <a:off x="2339975" y="21336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2 </a:t>
            </a:r>
          </a:p>
        </p:txBody>
      </p:sp>
      <p:sp>
        <p:nvSpPr>
          <p:cNvPr id="64536" name="Oval 24"/>
          <p:cNvSpPr>
            <a:spLocks noChangeArrowheads="1"/>
          </p:cNvSpPr>
          <p:nvPr/>
        </p:nvSpPr>
        <p:spPr bwMode="auto">
          <a:xfrm>
            <a:off x="1116013" y="21336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3</a:t>
            </a:r>
          </a:p>
        </p:txBody>
      </p:sp>
      <p:sp>
        <p:nvSpPr>
          <p:cNvPr id="64537" name="Oval 25"/>
          <p:cNvSpPr>
            <a:spLocks noChangeArrowheads="1"/>
          </p:cNvSpPr>
          <p:nvPr/>
        </p:nvSpPr>
        <p:spPr bwMode="auto">
          <a:xfrm>
            <a:off x="828675" y="21336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4</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538" name="Group 2"/>
          <p:cNvGrpSpPr>
            <a:grpSpLocks/>
          </p:cNvGrpSpPr>
          <p:nvPr/>
        </p:nvGrpSpPr>
        <p:grpSpPr bwMode="auto">
          <a:xfrm>
            <a:off x="1600200" y="1828800"/>
            <a:ext cx="7315200" cy="990600"/>
            <a:chOff x="1008" y="1152"/>
            <a:chExt cx="4608" cy="624"/>
          </a:xfrm>
        </p:grpSpPr>
        <p:sp>
          <p:nvSpPr>
            <p:cNvPr id="65539" name="Oval 3"/>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540" name="Oval 4"/>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541" name="Oval 5"/>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542" name="Oval 6"/>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543" name="Line 7"/>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544" name="Line 8"/>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545" name="Line 9"/>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546" name="Line 10"/>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547" name="Line 11"/>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65548" name="Rectangle 12"/>
          <p:cNvSpPr>
            <a:spLocks noGrp="1" noChangeArrowheads="1"/>
          </p:cNvSpPr>
          <p:nvPr>
            <p:ph type="title"/>
          </p:nvPr>
        </p:nvSpPr>
        <p:spPr/>
        <p:txBody>
          <a:bodyPr/>
          <a:lstStyle/>
          <a:p>
            <a:r>
              <a:rPr lang="en-US" altLang="ja-JP"/>
              <a:t>Wormhole</a:t>
            </a:r>
          </a:p>
        </p:txBody>
      </p:sp>
      <p:sp>
        <p:nvSpPr>
          <p:cNvPr id="65549" name="Text Box 13"/>
          <p:cNvSpPr txBox="1">
            <a:spLocks noChangeArrowheads="1"/>
          </p:cNvSpPr>
          <p:nvPr/>
        </p:nvSpPr>
        <p:spPr bwMode="auto">
          <a:xfrm>
            <a:off x="1660525" y="4232275"/>
            <a:ext cx="5240338"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The head of the packet can go as possible</a:t>
            </a:r>
          </a:p>
          <a:p>
            <a:r>
              <a:rPr lang="en-US" altLang="ja-JP" sz="2400">
                <a:latin typeface="Times New Roman" panose="02020603050405020304" pitchFamily="18" charset="0"/>
              </a:rPr>
              <a:t>Small latency</a:t>
            </a:r>
            <a:r>
              <a:rPr lang="ja-JP" altLang="en-US" sz="2400">
                <a:latin typeface="Times New Roman" panose="02020603050405020304" pitchFamily="18" charset="0"/>
              </a:rPr>
              <a:t>　</a:t>
            </a:r>
            <a:r>
              <a:rPr lang="en-US" altLang="ja-JP" sz="2400">
                <a:latin typeface="Times New Roman" panose="02020603050405020304" pitchFamily="18" charset="0"/>
              </a:rPr>
              <a:t>hD+b</a:t>
            </a:r>
          </a:p>
          <a:p>
            <a:r>
              <a:rPr lang="en-US" altLang="ja-JP" sz="2400">
                <a:latin typeface="Times New Roman" panose="02020603050405020304" pitchFamily="18" charset="0"/>
              </a:rPr>
              <a:t>Small buffer requirement</a:t>
            </a:r>
          </a:p>
          <a:p>
            <a:r>
              <a:rPr lang="en-US" altLang="ja-JP" sz="2400">
                <a:latin typeface="Times New Roman" panose="02020603050405020304" pitchFamily="18" charset="0"/>
              </a:rPr>
              <a:t>Hardware router is required.</a:t>
            </a:r>
          </a:p>
        </p:txBody>
      </p:sp>
      <p:sp>
        <p:nvSpPr>
          <p:cNvPr id="65550" name="Rectangle 14"/>
          <p:cNvSpPr>
            <a:spLocks noChangeArrowheads="1"/>
          </p:cNvSpPr>
          <p:nvPr/>
        </p:nvSpPr>
        <p:spPr bwMode="auto">
          <a:xfrm>
            <a:off x="2362200" y="22098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551" name="Rectangle 15"/>
          <p:cNvSpPr>
            <a:spLocks noChangeArrowheads="1"/>
          </p:cNvSpPr>
          <p:nvPr/>
        </p:nvSpPr>
        <p:spPr bwMode="auto">
          <a:xfrm>
            <a:off x="4267200" y="22098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552" name="Rectangle 16"/>
          <p:cNvSpPr>
            <a:spLocks noChangeArrowheads="1"/>
          </p:cNvSpPr>
          <p:nvPr/>
        </p:nvSpPr>
        <p:spPr bwMode="auto">
          <a:xfrm>
            <a:off x="6248400" y="22098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553" name="Rectangle 17"/>
          <p:cNvSpPr>
            <a:spLocks noChangeArrowheads="1"/>
          </p:cNvSpPr>
          <p:nvPr/>
        </p:nvSpPr>
        <p:spPr bwMode="auto">
          <a:xfrm>
            <a:off x="8077200" y="22098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556" name="Oval 20"/>
          <p:cNvSpPr>
            <a:spLocks noChangeArrowheads="1"/>
          </p:cNvSpPr>
          <p:nvPr/>
        </p:nvSpPr>
        <p:spPr bwMode="auto">
          <a:xfrm>
            <a:off x="6227763" y="21336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1</a:t>
            </a:r>
          </a:p>
        </p:txBody>
      </p:sp>
      <p:sp>
        <p:nvSpPr>
          <p:cNvPr id="65557" name="Oval 21"/>
          <p:cNvSpPr>
            <a:spLocks noChangeArrowheads="1"/>
          </p:cNvSpPr>
          <p:nvPr/>
        </p:nvSpPr>
        <p:spPr bwMode="auto">
          <a:xfrm>
            <a:off x="4284663" y="21336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2 </a:t>
            </a:r>
          </a:p>
        </p:txBody>
      </p:sp>
      <p:sp>
        <p:nvSpPr>
          <p:cNvPr id="65558" name="Oval 22"/>
          <p:cNvSpPr>
            <a:spLocks noChangeArrowheads="1"/>
          </p:cNvSpPr>
          <p:nvPr/>
        </p:nvSpPr>
        <p:spPr bwMode="auto">
          <a:xfrm>
            <a:off x="2339975" y="21336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3</a:t>
            </a:r>
          </a:p>
        </p:txBody>
      </p:sp>
      <p:sp>
        <p:nvSpPr>
          <p:cNvPr id="65559" name="Oval 23"/>
          <p:cNvSpPr>
            <a:spLocks noChangeArrowheads="1"/>
          </p:cNvSpPr>
          <p:nvPr/>
        </p:nvSpPr>
        <p:spPr bwMode="auto">
          <a:xfrm>
            <a:off x="1116013" y="21336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4</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562" name="Group 2"/>
          <p:cNvGrpSpPr>
            <a:grpSpLocks/>
          </p:cNvGrpSpPr>
          <p:nvPr/>
        </p:nvGrpSpPr>
        <p:grpSpPr bwMode="auto">
          <a:xfrm>
            <a:off x="1600200" y="1828800"/>
            <a:ext cx="7315200" cy="990600"/>
            <a:chOff x="1008" y="1152"/>
            <a:chExt cx="4608" cy="624"/>
          </a:xfrm>
        </p:grpSpPr>
        <p:sp>
          <p:nvSpPr>
            <p:cNvPr id="66563" name="Oval 3"/>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564" name="Oval 4"/>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565" name="Oval 5"/>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566" name="Oval 6"/>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567" name="Line 7"/>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568" name="Line 8"/>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569" name="Line 9"/>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570" name="Line 10"/>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571" name="Line 11"/>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66572" name="Rectangle 12"/>
          <p:cNvSpPr>
            <a:spLocks noGrp="1" noChangeArrowheads="1"/>
          </p:cNvSpPr>
          <p:nvPr>
            <p:ph type="title"/>
          </p:nvPr>
        </p:nvSpPr>
        <p:spPr/>
        <p:txBody>
          <a:bodyPr/>
          <a:lstStyle/>
          <a:p>
            <a:r>
              <a:rPr lang="en-US" altLang="ja-JP"/>
              <a:t>Wormhole</a:t>
            </a:r>
          </a:p>
        </p:txBody>
      </p:sp>
      <p:sp>
        <p:nvSpPr>
          <p:cNvPr id="66573" name="Text Box 13"/>
          <p:cNvSpPr txBox="1">
            <a:spLocks noChangeArrowheads="1"/>
          </p:cNvSpPr>
          <p:nvPr/>
        </p:nvSpPr>
        <p:spPr bwMode="auto">
          <a:xfrm>
            <a:off x="1660525" y="4232275"/>
            <a:ext cx="5240338"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The head of the packet can go as possible</a:t>
            </a:r>
          </a:p>
          <a:p>
            <a:r>
              <a:rPr lang="en-US" altLang="ja-JP" sz="2400">
                <a:latin typeface="Times New Roman" panose="02020603050405020304" pitchFamily="18" charset="0"/>
              </a:rPr>
              <a:t>Small latency</a:t>
            </a:r>
            <a:r>
              <a:rPr lang="ja-JP" altLang="en-US" sz="2400">
                <a:latin typeface="Times New Roman" panose="02020603050405020304" pitchFamily="18" charset="0"/>
              </a:rPr>
              <a:t>　</a:t>
            </a:r>
            <a:r>
              <a:rPr lang="en-US" altLang="ja-JP" sz="2400">
                <a:latin typeface="Times New Roman" panose="02020603050405020304" pitchFamily="18" charset="0"/>
              </a:rPr>
              <a:t>hD+b</a:t>
            </a:r>
          </a:p>
          <a:p>
            <a:r>
              <a:rPr lang="en-US" altLang="ja-JP" sz="2400">
                <a:latin typeface="Times New Roman" panose="02020603050405020304" pitchFamily="18" charset="0"/>
              </a:rPr>
              <a:t>Small buffer requirement</a:t>
            </a:r>
          </a:p>
          <a:p>
            <a:r>
              <a:rPr lang="en-US" altLang="ja-JP" sz="2400">
                <a:latin typeface="Times New Roman" panose="02020603050405020304" pitchFamily="18" charset="0"/>
              </a:rPr>
              <a:t>Hardware router is required.</a:t>
            </a:r>
          </a:p>
        </p:txBody>
      </p:sp>
      <p:sp>
        <p:nvSpPr>
          <p:cNvPr id="66574" name="Rectangle 14"/>
          <p:cNvSpPr>
            <a:spLocks noChangeArrowheads="1"/>
          </p:cNvSpPr>
          <p:nvPr/>
        </p:nvSpPr>
        <p:spPr bwMode="auto">
          <a:xfrm>
            <a:off x="2362200" y="22098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575" name="Rectangle 15"/>
          <p:cNvSpPr>
            <a:spLocks noChangeArrowheads="1"/>
          </p:cNvSpPr>
          <p:nvPr/>
        </p:nvSpPr>
        <p:spPr bwMode="auto">
          <a:xfrm>
            <a:off x="4267200" y="22098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576" name="Rectangle 16"/>
          <p:cNvSpPr>
            <a:spLocks noChangeArrowheads="1"/>
          </p:cNvSpPr>
          <p:nvPr/>
        </p:nvSpPr>
        <p:spPr bwMode="auto">
          <a:xfrm>
            <a:off x="6248400" y="22098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577" name="Rectangle 17"/>
          <p:cNvSpPr>
            <a:spLocks noChangeArrowheads="1"/>
          </p:cNvSpPr>
          <p:nvPr/>
        </p:nvSpPr>
        <p:spPr bwMode="auto">
          <a:xfrm>
            <a:off x="8077200" y="22098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578" name="Oval 18"/>
          <p:cNvSpPr>
            <a:spLocks noChangeArrowheads="1"/>
          </p:cNvSpPr>
          <p:nvPr/>
        </p:nvSpPr>
        <p:spPr bwMode="auto">
          <a:xfrm>
            <a:off x="8029575" y="21336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1</a:t>
            </a:r>
          </a:p>
        </p:txBody>
      </p:sp>
      <p:sp>
        <p:nvSpPr>
          <p:cNvPr id="66579" name="Oval 19"/>
          <p:cNvSpPr>
            <a:spLocks noChangeArrowheads="1"/>
          </p:cNvSpPr>
          <p:nvPr/>
        </p:nvSpPr>
        <p:spPr bwMode="auto">
          <a:xfrm>
            <a:off x="6229350" y="21336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2 </a:t>
            </a:r>
          </a:p>
        </p:txBody>
      </p:sp>
      <p:sp>
        <p:nvSpPr>
          <p:cNvPr id="66580" name="Oval 20"/>
          <p:cNvSpPr>
            <a:spLocks noChangeArrowheads="1"/>
          </p:cNvSpPr>
          <p:nvPr/>
        </p:nvSpPr>
        <p:spPr bwMode="auto">
          <a:xfrm>
            <a:off x="4284663" y="21336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3</a:t>
            </a:r>
          </a:p>
        </p:txBody>
      </p:sp>
      <p:sp>
        <p:nvSpPr>
          <p:cNvPr id="66581" name="Oval 21"/>
          <p:cNvSpPr>
            <a:spLocks noChangeArrowheads="1"/>
          </p:cNvSpPr>
          <p:nvPr/>
        </p:nvSpPr>
        <p:spPr bwMode="auto">
          <a:xfrm>
            <a:off x="2339975" y="21336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4</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312" name="Group 1096"/>
          <p:cNvGrpSpPr>
            <a:grpSpLocks/>
          </p:cNvGrpSpPr>
          <p:nvPr/>
        </p:nvGrpSpPr>
        <p:grpSpPr bwMode="auto">
          <a:xfrm>
            <a:off x="1676400" y="3124200"/>
            <a:ext cx="7315200" cy="990600"/>
            <a:chOff x="1008" y="1152"/>
            <a:chExt cx="4608" cy="624"/>
          </a:xfrm>
        </p:grpSpPr>
        <p:sp>
          <p:nvSpPr>
            <p:cNvPr id="10313" name="Oval 1097"/>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14" name="Oval 1098"/>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15" name="Oval 1099"/>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16" name="Oval 1100"/>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0317" name="Group 1101"/>
            <p:cNvGrpSpPr>
              <a:grpSpLocks/>
            </p:cNvGrpSpPr>
            <p:nvPr/>
          </p:nvGrpSpPr>
          <p:grpSpPr bwMode="auto">
            <a:xfrm>
              <a:off x="1392" y="1344"/>
              <a:ext cx="384" cy="240"/>
              <a:chOff x="1344" y="2208"/>
              <a:chExt cx="384" cy="240"/>
            </a:xfrm>
          </p:grpSpPr>
          <p:sp>
            <p:nvSpPr>
              <p:cNvPr id="10318" name="Rectangle 1102"/>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19" name="Rectangle 1103"/>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20" name="Rectangle 1104"/>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21" name="Rectangle 1105"/>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0322" name="Group 1106"/>
            <p:cNvGrpSpPr>
              <a:grpSpLocks/>
            </p:cNvGrpSpPr>
            <p:nvPr/>
          </p:nvGrpSpPr>
          <p:grpSpPr bwMode="auto">
            <a:xfrm>
              <a:off x="2640" y="1344"/>
              <a:ext cx="384" cy="240"/>
              <a:chOff x="1344" y="2208"/>
              <a:chExt cx="384" cy="240"/>
            </a:xfrm>
          </p:grpSpPr>
          <p:sp>
            <p:nvSpPr>
              <p:cNvPr id="10323" name="Rectangle 1107"/>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24" name="Rectangle 1108"/>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25" name="Rectangle 1109"/>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26" name="Rectangle 1110"/>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0327" name="Group 1111"/>
            <p:cNvGrpSpPr>
              <a:grpSpLocks/>
            </p:cNvGrpSpPr>
            <p:nvPr/>
          </p:nvGrpSpPr>
          <p:grpSpPr bwMode="auto">
            <a:xfrm>
              <a:off x="3792" y="1344"/>
              <a:ext cx="384" cy="240"/>
              <a:chOff x="1344" y="2208"/>
              <a:chExt cx="384" cy="240"/>
            </a:xfrm>
          </p:grpSpPr>
          <p:sp>
            <p:nvSpPr>
              <p:cNvPr id="10328" name="Rectangle 1112"/>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29" name="Rectangle 1113"/>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0" name="Rectangle 1114"/>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1" name="Rectangle 1115"/>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0332" name="Group 1116"/>
            <p:cNvGrpSpPr>
              <a:grpSpLocks/>
            </p:cNvGrpSpPr>
            <p:nvPr/>
          </p:nvGrpSpPr>
          <p:grpSpPr bwMode="auto">
            <a:xfrm>
              <a:off x="4992" y="1344"/>
              <a:ext cx="384" cy="240"/>
              <a:chOff x="1344" y="2208"/>
              <a:chExt cx="384" cy="240"/>
            </a:xfrm>
          </p:grpSpPr>
          <p:sp>
            <p:nvSpPr>
              <p:cNvPr id="10333" name="Rectangle 1117"/>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4" name="Rectangle 1118"/>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5" name="Rectangle 1119"/>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6" name="Rectangle 1120"/>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0337" name="Line 1121"/>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8" name="Line 1122"/>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9" name="Line 1123"/>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0" name="Line 1124"/>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1" name="Line 1125"/>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0242" name="Group 1026"/>
          <p:cNvGrpSpPr>
            <a:grpSpLocks/>
          </p:cNvGrpSpPr>
          <p:nvPr/>
        </p:nvGrpSpPr>
        <p:grpSpPr bwMode="auto">
          <a:xfrm>
            <a:off x="1600200" y="1828800"/>
            <a:ext cx="7315200" cy="990600"/>
            <a:chOff x="1008" y="1152"/>
            <a:chExt cx="4608" cy="624"/>
          </a:xfrm>
        </p:grpSpPr>
        <p:sp>
          <p:nvSpPr>
            <p:cNvPr id="10243" name="Oval 1027"/>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44" name="Oval 1028"/>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45" name="Oval 1029"/>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46" name="Oval 1030"/>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0247" name="Group 1031"/>
            <p:cNvGrpSpPr>
              <a:grpSpLocks/>
            </p:cNvGrpSpPr>
            <p:nvPr/>
          </p:nvGrpSpPr>
          <p:grpSpPr bwMode="auto">
            <a:xfrm>
              <a:off x="1392" y="1344"/>
              <a:ext cx="384" cy="240"/>
              <a:chOff x="1344" y="2208"/>
              <a:chExt cx="384" cy="240"/>
            </a:xfrm>
          </p:grpSpPr>
          <p:sp>
            <p:nvSpPr>
              <p:cNvPr id="10248" name="Rectangle 1032"/>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49" name="Rectangle 1033"/>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50" name="Rectangle 1034"/>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51" name="Rectangle 1035"/>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0252" name="Group 1036"/>
            <p:cNvGrpSpPr>
              <a:grpSpLocks/>
            </p:cNvGrpSpPr>
            <p:nvPr/>
          </p:nvGrpSpPr>
          <p:grpSpPr bwMode="auto">
            <a:xfrm>
              <a:off x="2640" y="1344"/>
              <a:ext cx="384" cy="240"/>
              <a:chOff x="1344" y="2208"/>
              <a:chExt cx="384" cy="240"/>
            </a:xfrm>
          </p:grpSpPr>
          <p:sp>
            <p:nvSpPr>
              <p:cNvPr id="10253" name="Rectangle 1037"/>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54" name="Rectangle 1038"/>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55" name="Rectangle 1039"/>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56" name="Rectangle 1040"/>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0257" name="Group 1041"/>
            <p:cNvGrpSpPr>
              <a:grpSpLocks/>
            </p:cNvGrpSpPr>
            <p:nvPr/>
          </p:nvGrpSpPr>
          <p:grpSpPr bwMode="auto">
            <a:xfrm>
              <a:off x="3792" y="1344"/>
              <a:ext cx="384" cy="240"/>
              <a:chOff x="1344" y="2208"/>
              <a:chExt cx="384" cy="240"/>
            </a:xfrm>
          </p:grpSpPr>
          <p:sp>
            <p:nvSpPr>
              <p:cNvPr id="10258" name="Rectangle 1042"/>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59" name="Rectangle 1043"/>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60" name="Rectangle 1044"/>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61" name="Rectangle 1045"/>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0262" name="Group 1046"/>
            <p:cNvGrpSpPr>
              <a:grpSpLocks/>
            </p:cNvGrpSpPr>
            <p:nvPr/>
          </p:nvGrpSpPr>
          <p:grpSpPr bwMode="auto">
            <a:xfrm>
              <a:off x="4992" y="1344"/>
              <a:ext cx="384" cy="240"/>
              <a:chOff x="1344" y="2208"/>
              <a:chExt cx="384" cy="240"/>
            </a:xfrm>
          </p:grpSpPr>
          <p:sp>
            <p:nvSpPr>
              <p:cNvPr id="10263" name="Rectangle 1047"/>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64" name="Rectangle 1048"/>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65" name="Rectangle 1049"/>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66" name="Rectangle 1050"/>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0267" name="Line 1051"/>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68" name="Line 1052"/>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69" name="Line 1053"/>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70" name="Line 1054"/>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71" name="Line 1055"/>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0272" name="Rectangle 1056"/>
          <p:cNvSpPr>
            <a:spLocks noGrp="1" noChangeArrowheads="1"/>
          </p:cNvSpPr>
          <p:nvPr>
            <p:ph type="title"/>
          </p:nvPr>
        </p:nvSpPr>
        <p:spPr/>
        <p:txBody>
          <a:bodyPr/>
          <a:lstStyle/>
          <a:p>
            <a:r>
              <a:rPr lang="en-US" altLang="ja-JP"/>
              <a:t>Virtual</a:t>
            </a:r>
            <a:r>
              <a:rPr lang="ja-JP" altLang="en-US"/>
              <a:t>　</a:t>
            </a:r>
            <a:r>
              <a:rPr lang="en-US" altLang="ja-JP"/>
              <a:t>Cut</a:t>
            </a:r>
            <a:r>
              <a:rPr lang="ja-JP" altLang="en-US"/>
              <a:t>　</a:t>
            </a:r>
            <a:r>
              <a:rPr lang="en-US" altLang="ja-JP"/>
              <a:t>Through</a:t>
            </a:r>
          </a:p>
        </p:txBody>
      </p:sp>
      <p:sp>
        <p:nvSpPr>
          <p:cNvPr id="10311" name="Text Box 1095"/>
          <p:cNvSpPr txBox="1">
            <a:spLocks noChangeArrowheads="1"/>
          </p:cNvSpPr>
          <p:nvPr/>
        </p:nvSpPr>
        <p:spPr bwMode="auto">
          <a:xfrm>
            <a:off x="1660525" y="4232275"/>
            <a:ext cx="66548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If blocked, the rest of packet is stored in the buffer</a:t>
            </a:r>
          </a:p>
          <a:p>
            <a:r>
              <a:rPr lang="en-US" altLang="ja-JP" sz="2400">
                <a:latin typeface="Times New Roman" panose="02020603050405020304" pitchFamily="18" charset="0"/>
              </a:rPr>
              <a:t>The same latency as Wormhole</a:t>
            </a:r>
          </a:p>
          <a:p>
            <a:r>
              <a:rPr lang="en-US" altLang="ja-JP" sz="2400">
                <a:latin typeface="Times New Roman" panose="02020603050405020304" pitchFamily="18" charset="0"/>
              </a:rPr>
              <a:t>The same buffer requirement as Store</a:t>
            </a:r>
            <a:r>
              <a:rPr lang="ja-JP" altLang="en-US" sz="2400">
                <a:latin typeface="Times New Roman" panose="02020603050405020304" pitchFamily="18" charset="0"/>
              </a:rPr>
              <a:t>　</a:t>
            </a:r>
            <a:r>
              <a:rPr lang="en-US" altLang="ja-JP" sz="2400">
                <a:latin typeface="Times New Roman" panose="02020603050405020304" pitchFamily="18" charset="0"/>
              </a:rPr>
              <a:t>and</a:t>
            </a:r>
            <a:r>
              <a:rPr lang="ja-JP" altLang="en-US" sz="2400">
                <a:latin typeface="Times New Roman" panose="02020603050405020304" pitchFamily="18" charset="0"/>
              </a:rPr>
              <a:t>　</a:t>
            </a:r>
            <a:r>
              <a:rPr lang="en-US" altLang="ja-JP" sz="2400">
                <a:latin typeface="Times New Roman" panose="02020603050405020304" pitchFamily="18" charset="0"/>
              </a:rPr>
              <a:t>Forward</a:t>
            </a:r>
          </a:p>
          <a:p>
            <a:r>
              <a:rPr lang="en-US" altLang="ja-JP" sz="2400">
                <a:latin typeface="Times New Roman" panose="02020603050405020304" pitchFamily="18" charset="0"/>
              </a:rPr>
              <a:t>Hardware router is required.</a:t>
            </a:r>
          </a:p>
        </p:txBody>
      </p:sp>
      <p:grpSp>
        <p:nvGrpSpPr>
          <p:cNvPr id="10279" name="Group 1063"/>
          <p:cNvGrpSpPr>
            <a:grpSpLocks/>
          </p:cNvGrpSpPr>
          <p:nvPr/>
        </p:nvGrpSpPr>
        <p:grpSpPr bwMode="auto">
          <a:xfrm>
            <a:off x="6172200" y="3581400"/>
            <a:ext cx="533400" cy="76200"/>
            <a:chOff x="1440" y="1440"/>
            <a:chExt cx="336" cy="48"/>
          </a:xfrm>
        </p:grpSpPr>
        <p:sp>
          <p:nvSpPr>
            <p:cNvPr id="10280" name="Oval 1064"/>
            <p:cNvSpPr>
              <a:spLocks noChangeArrowheads="1"/>
            </p:cNvSpPr>
            <p:nvPr/>
          </p:nvSpPr>
          <p:spPr bwMode="auto">
            <a:xfrm>
              <a:off x="1440"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81" name="Oval 1065"/>
            <p:cNvSpPr>
              <a:spLocks noChangeArrowheads="1"/>
            </p:cNvSpPr>
            <p:nvPr/>
          </p:nvSpPr>
          <p:spPr bwMode="auto">
            <a:xfrm>
              <a:off x="1536"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82" name="Oval 1066"/>
            <p:cNvSpPr>
              <a:spLocks noChangeArrowheads="1"/>
            </p:cNvSpPr>
            <p:nvPr/>
          </p:nvSpPr>
          <p:spPr bwMode="auto">
            <a:xfrm>
              <a:off x="1632"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83" name="Oval 1067"/>
            <p:cNvSpPr>
              <a:spLocks noChangeArrowheads="1"/>
            </p:cNvSpPr>
            <p:nvPr/>
          </p:nvSpPr>
          <p:spPr bwMode="auto">
            <a:xfrm>
              <a:off x="1728"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0343" name="Oval 1127"/>
          <p:cNvSpPr>
            <a:spLocks noChangeArrowheads="1"/>
          </p:cNvSpPr>
          <p:nvPr/>
        </p:nvSpPr>
        <p:spPr bwMode="auto">
          <a:xfrm>
            <a:off x="1116013" y="21336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1</a:t>
            </a:r>
          </a:p>
        </p:txBody>
      </p:sp>
      <p:sp>
        <p:nvSpPr>
          <p:cNvPr id="10344" name="Oval 1128"/>
          <p:cNvSpPr>
            <a:spLocks noChangeArrowheads="1"/>
          </p:cNvSpPr>
          <p:nvPr/>
        </p:nvSpPr>
        <p:spPr bwMode="auto">
          <a:xfrm>
            <a:off x="827088" y="21336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2 </a:t>
            </a:r>
          </a:p>
        </p:txBody>
      </p:sp>
      <p:sp>
        <p:nvSpPr>
          <p:cNvPr id="10345" name="Oval 1129"/>
          <p:cNvSpPr>
            <a:spLocks noChangeArrowheads="1"/>
          </p:cNvSpPr>
          <p:nvPr/>
        </p:nvSpPr>
        <p:spPr bwMode="auto">
          <a:xfrm>
            <a:off x="538163" y="21336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3</a:t>
            </a:r>
          </a:p>
        </p:txBody>
      </p:sp>
      <p:sp>
        <p:nvSpPr>
          <p:cNvPr id="10346" name="Oval 1130"/>
          <p:cNvSpPr>
            <a:spLocks noChangeArrowheads="1"/>
          </p:cNvSpPr>
          <p:nvPr/>
        </p:nvSpPr>
        <p:spPr bwMode="auto">
          <a:xfrm>
            <a:off x="249238" y="21336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4</a:t>
            </a:r>
          </a:p>
        </p:txBody>
      </p:sp>
      <p:sp>
        <p:nvSpPr>
          <p:cNvPr id="10347" name="Oval 1131"/>
          <p:cNvSpPr>
            <a:spLocks noChangeArrowheads="1"/>
          </p:cNvSpPr>
          <p:nvPr/>
        </p:nvSpPr>
        <p:spPr bwMode="auto">
          <a:xfrm>
            <a:off x="2700338" y="21336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1</a:t>
            </a:r>
          </a:p>
        </p:txBody>
      </p:sp>
      <p:sp>
        <p:nvSpPr>
          <p:cNvPr id="10348" name="Oval 1132"/>
          <p:cNvSpPr>
            <a:spLocks noChangeArrowheads="1"/>
          </p:cNvSpPr>
          <p:nvPr/>
        </p:nvSpPr>
        <p:spPr bwMode="auto">
          <a:xfrm>
            <a:off x="1116013" y="21336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2 </a:t>
            </a:r>
          </a:p>
        </p:txBody>
      </p:sp>
      <p:sp>
        <p:nvSpPr>
          <p:cNvPr id="10349" name="Oval 1133"/>
          <p:cNvSpPr>
            <a:spLocks noChangeArrowheads="1"/>
          </p:cNvSpPr>
          <p:nvPr/>
        </p:nvSpPr>
        <p:spPr bwMode="auto">
          <a:xfrm>
            <a:off x="828675" y="21336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3</a:t>
            </a:r>
          </a:p>
        </p:txBody>
      </p:sp>
      <p:sp>
        <p:nvSpPr>
          <p:cNvPr id="10350" name="Oval 1134"/>
          <p:cNvSpPr>
            <a:spLocks noChangeArrowheads="1"/>
          </p:cNvSpPr>
          <p:nvPr/>
        </p:nvSpPr>
        <p:spPr bwMode="auto">
          <a:xfrm>
            <a:off x="539750" y="21336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4</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4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34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34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350"/>
                                        </p:tgtEl>
                                        <p:attrNameLst>
                                          <p:attrName>style.visibility</p:attrName>
                                        </p:attrNameLst>
                                      </p:cBhvr>
                                      <p:to>
                                        <p:strVal val="visible"/>
                                      </p:to>
                                    </p:set>
                                  </p:childTnLst>
                                </p:cTn>
                              </p:par>
                              <p:par>
                                <p:cTn id="13" presetID="1" presetClass="exit" presetSubtype="0" fill="hold" grpId="0" nodeType="withEffect">
                                  <p:stCondLst>
                                    <p:cond delay="0"/>
                                  </p:stCondLst>
                                  <p:childTnLst>
                                    <p:set>
                                      <p:cBhvr>
                                        <p:cTn id="14" dur="1" fill="hold">
                                          <p:stCondLst>
                                            <p:cond delay="0"/>
                                          </p:stCondLst>
                                        </p:cTn>
                                        <p:tgtEl>
                                          <p:spTgt spid="1034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6" grpId="0" animBg="1"/>
      <p:bldP spid="10347" grpId="0" animBg="1"/>
      <p:bldP spid="10348" grpId="0" animBg="1"/>
      <p:bldP spid="10349" grpId="0" animBg="1"/>
      <p:bldP spid="1035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586" name="Group 2"/>
          <p:cNvGrpSpPr>
            <a:grpSpLocks/>
          </p:cNvGrpSpPr>
          <p:nvPr/>
        </p:nvGrpSpPr>
        <p:grpSpPr bwMode="auto">
          <a:xfrm>
            <a:off x="1676400" y="3124200"/>
            <a:ext cx="7315200" cy="990600"/>
            <a:chOff x="1008" y="1152"/>
            <a:chExt cx="4608" cy="624"/>
          </a:xfrm>
        </p:grpSpPr>
        <p:sp>
          <p:nvSpPr>
            <p:cNvPr id="67587" name="Oval 3"/>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588" name="Oval 4"/>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589" name="Oval 5"/>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590" name="Oval 6"/>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67591" name="Group 7"/>
            <p:cNvGrpSpPr>
              <a:grpSpLocks/>
            </p:cNvGrpSpPr>
            <p:nvPr/>
          </p:nvGrpSpPr>
          <p:grpSpPr bwMode="auto">
            <a:xfrm>
              <a:off x="1392" y="1344"/>
              <a:ext cx="384" cy="240"/>
              <a:chOff x="1344" y="2208"/>
              <a:chExt cx="384" cy="240"/>
            </a:xfrm>
          </p:grpSpPr>
          <p:sp>
            <p:nvSpPr>
              <p:cNvPr id="67592" name="Rectangle 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593" name="Rectangle 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594" name="Rectangle 1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595" name="Rectangle 1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7596" name="Group 12"/>
            <p:cNvGrpSpPr>
              <a:grpSpLocks/>
            </p:cNvGrpSpPr>
            <p:nvPr/>
          </p:nvGrpSpPr>
          <p:grpSpPr bwMode="auto">
            <a:xfrm>
              <a:off x="2640" y="1344"/>
              <a:ext cx="384" cy="240"/>
              <a:chOff x="1344" y="2208"/>
              <a:chExt cx="384" cy="240"/>
            </a:xfrm>
          </p:grpSpPr>
          <p:sp>
            <p:nvSpPr>
              <p:cNvPr id="67597" name="Rectangle 1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598" name="Rectangle 1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599" name="Rectangle 1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00" name="Rectangle 1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7601" name="Group 17"/>
            <p:cNvGrpSpPr>
              <a:grpSpLocks/>
            </p:cNvGrpSpPr>
            <p:nvPr/>
          </p:nvGrpSpPr>
          <p:grpSpPr bwMode="auto">
            <a:xfrm>
              <a:off x="3792" y="1344"/>
              <a:ext cx="384" cy="240"/>
              <a:chOff x="1344" y="2208"/>
              <a:chExt cx="384" cy="240"/>
            </a:xfrm>
          </p:grpSpPr>
          <p:sp>
            <p:nvSpPr>
              <p:cNvPr id="67602" name="Rectangle 1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03" name="Rectangle 1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04" name="Rectangle 2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05" name="Rectangle 2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7606" name="Group 22"/>
            <p:cNvGrpSpPr>
              <a:grpSpLocks/>
            </p:cNvGrpSpPr>
            <p:nvPr/>
          </p:nvGrpSpPr>
          <p:grpSpPr bwMode="auto">
            <a:xfrm>
              <a:off x="4992" y="1344"/>
              <a:ext cx="384" cy="240"/>
              <a:chOff x="1344" y="2208"/>
              <a:chExt cx="384" cy="240"/>
            </a:xfrm>
          </p:grpSpPr>
          <p:sp>
            <p:nvSpPr>
              <p:cNvPr id="67607" name="Rectangle 2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08" name="Rectangle 2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09" name="Rectangle 2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10" name="Rectangle 2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67611" name="Line 27"/>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12" name="Line 28"/>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13" name="Line 29"/>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14" name="Line 30"/>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15" name="Line 31"/>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7616" name="Group 32"/>
          <p:cNvGrpSpPr>
            <a:grpSpLocks/>
          </p:cNvGrpSpPr>
          <p:nvPr/>
        </p:nvGrpSpPr>
        <p:grpSpPr bwMode="auto">
          <a:xfrm>
            <a:off x="1600200" y="1828800"/>
            <a:ext cx="7315200" cy="990600"/>
            <a:chOff x="1008" y="1152"/>
            <a:chExt cx="4608" cy="624"/>
          </a:xfrm>
        </p:grpSpPr>
        <p:sp>
          <p:nvSpPr>
            <p:cNvPr id="67617" name="Oval 33"/>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18" name="Oval 34"/>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19" name="Oval 35"/>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20" name="Oval 36"/>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67621" name="Group 37"/>
            <p:cNvGrpSpPr>
              <a:grpSpLocks/>
            </p:cNvGrpSpPr>
            <p:nvPr/>
          </p:nvGrpSpPr>
          <p:grpSpPr bwMode="auto">
            <a:xfrm>
              <a:off x="1392" y="1344"/>
              <a:ext cx="384" cy="240"/>
              <a:chOff x="1344" y="2208"/>
              <a:chExt cx="384" cy="240"/>
            </a:xfrm>
          </p:grpSpPr>
          <p:sp>
            <p:nvSpPr>
              <p:cNvPr id="67622" name="Rectangle 3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23" name="Rectangle 3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24" name="Rectangle 4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25" name="Rectangle 4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7626" name="Group 42"/>
            <p:cNvGrpSpPr>
              <a:grpSpLocks/>
            </p:cNvGrpSpPr>
            <p:nvPr/>
          </p:nvGrpSpPr>
          <p:grpSpPr bwMode="auto">
            <a:xfrm>
              <a:off x="2640" y="1344"/>
              <a:ext cx="384" cy="240"/>
              <a:chOff x="1344" y="2208"/>
              <a:chExt cx="384" cy="240"/>
            </a:xfrm>
          </p:grpSpPr>
          <p:sp>
            <p:nvSpPr>
              <p:cNvPr id="67627" name="Rectangle 4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28" name="Rectangle 4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29" name="Rectangle 4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30" name="Rectangle 4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7631" name="Group 47"/>
            <p:cNvGrpSpPr>
              <a:grpSpLocks/>
            </p:cNvGrpSpPr>
            <p:nvPr/>
          </p:nvGrpSpPr>
          <p:grpSpPr bwMode="auto">
            <a:xfrm>
              <a:off x="3792" y="1344"/>
              <a:ext cx="384" cy="240"/>
              <a:chOff x="1344" y="2208"/>
              <a:chExt cx="384" cy="240"/>
            </a:xfrm>
          </p:grpSpPr>
          <p:sp>
            <p:nvSpPr>
              <p:cNvPr id="67632" name="Rectangle 4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33" name="Rectangle 4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34" name="Rectangle 5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35" name="Rectangle 5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7636" name="Group 52"/>
            <p:cNvGrpSpPr>
              <a:grpSpLocks/>
            </p:cNvGrpSpPr>
            <p:nvPr/>
          </p:nvGrpSpPr>
          <p:grpSpPr bwMode="auto">
            <a:xfrm>
              <a:off x="4992" y="1344"/>
              <a:ext cx="384" cy="240"/>
              <a:chOff x="1344" y="2208"/>
              <a:chExt cx="384" cy="240"/>
            </a:xfrm>
          </p:grpSpPr>
          <p:sp>
            <p:nvSpPr>
              <p:cNvPr id="67637" name="Rectangle 5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38" name="Rectangle 5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39" name="Rectangle 5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40" name="Rectangle 5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67641" name="Line 57"/>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42" name="Line 58"/>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43" name="Line 59"/>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44" name="Line 60"/>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45" name="Line 61"/>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67646" name="Rectangle 62"/>
          <p:cNvSpPr>
            <a:spLocks noGrp="1" noChangeArrowheads="1"/>
          </p:cNvSpPr>
          <p:nvPr>
            <p:ph type="title"/>
          </p:nvPr>
        </p:nvSpPr>
        <p:spPr/>
        <p:txBody>
          <a:bodyPr/>
          <a:lstStyle/>
          <a:p>
            <a:r>
              <a:rPr lang="en-US" altLang="ja-JP"/>
              <a:t>Virtual</a:t>
            </a:r>
            <a:r>
              <a:rPr lang="ja-JP" altLang="en-US"/>
              <a:t>　</a:t>
            </a:r>
            <a:r>
              <a:rPr lang="en-US" altLang="ja-JP"/>
              <a:t>Cut</a:t>
            </a:r>
            <a:r>
              <a:rPr lang="ja-JP" altLang="en-US"/>
              <a:t>　</a:t>
            </a:r>
            <a:r>
              <a:rPr lang="en-US" altLang="ja-JP"/>
              <a:t>Through</a:t>
            </a:r>
          </a:p>
        </p:txBody>
      </p:sp>
      <p:sp>
        <p:nvSpPr>
          <p:cNvPr id="67647" name="Text Box 63"/>
          <p:cNvSpPr txBox="1">
            <a:spLocks noChangeArrowheads="1"/>
          </p:cNvSpPr>
          <p:nvPr/>
        </p:nvSpPr>
        <p:spPr bwMode="auto">
          <a:xfrm>
            <a:off x="1660525" y="4232275"/>
            <a:ext cx="66548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If blocked, the rest of packet is stored in the buffer</a:t>
            </a:r>
          </a:p>
          <a:p>
            <a:r>
              <a:rPr lang="en-US" altLang="ja-JP" sz="2400">
                <a:latin typeface="Times New Roman" panose="02020603050405020304" pitchFamily="18" charset="0"/>
              </a:rPr>
              <a:t>The same latency as Wormhole</a:t>
            </a:r>
          </a:p>
          <a:p>
            <a:r>
              <a:rPr lang="en-US" altLang="ja-JP" sz="2400">
                <a:latin typeface="Times New Roman" panose="02020603050405020304" pitchFamily="18" charset="0"/>
              </a:rPr>
              <a:t>The same buffer requirement as Store</a:t>
            </a:r>
            <a:r>
              <a:rPr lang="ja-JP" altLang="en-US" sz="2400">
                <a:latin typeface="Times New Roman" panose="02020603050405020304" pitchFamily="18" charset="0"/>
              </a:rPr>
              <a:t>　</a:t>
            </a:r>
            <a:r>
              <a:rPr lang="en-US" altLang="ja-JP" sz="2400">
                <a:latin typeface="Times New Roman" panose="02020603050405020304" pitchFamily="18" charset="0"/>
              </a:rPr>
              <a:t>and</a:t>
            </a:r>
            <a:r>
              <a:rPr lang="ja-JP" altLang="en-US" sz="2400">
                <a:latin typeface="Times New Roman" panose="02020603050405020304" pitchFamily="18" charset="0"/>
              </a:rPr>
              <a:t>　</a:t>
            </a:r>
            <a:r>
              <a:rPr lang="en-US" altLang="ja-JP" sz="2400">
                <a:latin typeface="Times New Roman" panose="02020603050405020304" pitchFamily="18" charset="0"/>
              </a:rPr>
              <a:t>Forward</a:t>
            </a:r>
          </a:p>
          <a:p>
            <a:r>
              <a:rPr lang="en-US" altLang="ja-JP" sz="2400">
                <a:latin typeface="Times New Roman" panose="02020603050405020304" pitchFamily="18" charset="0"/>
              </a:rPr>
              <a:t>Hardware router is required.</a:t>
            </a:r>
          </a:p>
        </p:txBody>
      </p:sp>
      <p:grpSp>
        <p:nvGrpSpPr>
          <p:cNvPr id="67648" name="Group 64"/>
          <p:cNvGrpSpPr>
            <a:grpSpLocks/>
          </p:cNvGrpSpPr>
          <p:nvPr/>
        </p:nvGrpSpPr>
        <p:grpSpPr bwMode="auto">
          <a:xfrm>
            <a:off x="6172200" y="3581400"/>
            <a:ext cx="533400" cy="76200"/>
            <a:chOff x="1440" y="1440"/>
            <a:chExt cx="336" cy="48"/>
          </a:xfrm>
        </p:grpSpPr>
        <p:sp>
          <p:nvSpPr>
            <p:cNvPr id="67649" name="Oval 65"/>
            <p:cNvSpPr>
              <a:spLocks noChangeArrowheads="1"/>
            </p:cNvSpPr>
            <p:nvPr/>
          </p:nvSpPr>
          <p:spPr bwMode="auto">
            <a:xfrm>
              <a:off x="1440"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50" name="Oval 66"/>
            <p:cNvSpPr>
              <a:spLocks noChangeArrowheads="1"/>
            </p:cNvSpPr>
            <p:nvPr/>
          </p:nvSpPr>
          <p:spPr bwMode="auto">
            <a:xfrm>
              <a:off x="1536"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51" name="Oval 67"/>
            <p:cNvSpPr>
              <a:spLocks noChangeArrowheads="1"/>
            </p:cNvSpPr>
            <p:nvPr/>
          </p:nvSpPr>
          <p:spPr bwMode="auto">
            <a:xfrm>
              <a:off x="1632"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652" name="Oval 68"/>
            <p:cNvSpPr>
              <a:spLocks noChangeArrowheads="1"/>
            </p:cNvSpPr>
            <p:nvPr/>
          </p:nvSpPr>
          <p:spPr bwMode="auto">
            <a:xfrm>
              <a:off x="1728"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67654" name="Oval 70"/>
          <p:cNvSpPr>
            <a:spLocks noChangeArrowheads="1"/>
          </p:cNvSpPr>
          <p:nvPr/>
        </p:nvSpPr>
        <p:spPr bwMode="auto">
          <a:xfrm>
            <a:off x="2628900" y="21336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2 </a:t>
            </a:r>
          </a:p>
        </p:txBody>
      </p:sp>
      <p:sp>
        <p:nvSpPr>
          <p:cNvPr id="67655" name="Oval 71"/>
          <p:cNvSpPr>
            <a:spLocks noChangeArrowheads="1"/>
          </p:cNvSpPr>
          <p:nvPr/>
        </p:nvSpPr>
        <p:spPr bwMode="auto">
          <a:xfrm>
            <a:off x="900113" y="21336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4</a:t>
            </a:r>
          </a:p>
        </p:txBody>
      </p:sp>
      <p:sp>
        <p:nvSpPr>
          <p:cNvPr id="67657" name="Oval 73"/>
          <p:cNvSpPr>
            <a:spLocks noChangeArrowheads="1"/>
          </p:cNvSpPr>
          <p:nvPr/>
        </p:nvSpPr>
        <p:spPr bwMode="auto">
          <a:xfrm>
            <a:off x="4645025" y="21336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1</a:t>
            </a:r>
          </a:p>
        </p:txBody>
      </p:sp>
      <p:sp>
        <p:nvSpPr>
          <p:cNvPr id="67661" name="Oval 77"/>
          <p:cNvSpPr>
            <a:spLocks noChangeArrowheads="1"/>
          </p:cNvSpPr>
          <p:nvPr/>
        </p:nvSpPr>
        <p:spPr bwMode="auto">
          <a:xfrm>
            <a:off x="1187450" y="21336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3</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8610" name="Group 2"/>
          <p:cNvGrpSpPr>
            <a:grpSpLocks/>
          </p:cNvGrpSpPr>
          <p:nvPr/>
        </p:nvGrpSpPr>
        <p:grpSpPr bwMode="auto">
          <a:xfrm>
            <a:off x="1676400" y="3124200"/>
            <a:ext cx="7315200" cy="990600"/>
            <a:chOff x="1008" y="1152"/>
            <a:chExt cx="4608" cy="624"/>
          </a:xfrm>
        </p:grpSpPr>
        <p:sp>
          <p:nvSpPr>
            <p:cNvPr id="68611" name="Oval 3"/>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12" name="Oval 4"/>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13" name="Oval 5"/>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14" name="Oval 6"/>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68615" name="Group 7"/>
            <p:cNvGrpSpPr>
              <a:grpSpLocks/>
            </p:cNvGrpSpPr>
            <p:nvPr/>
          </p:nvGrpSpPr>
          <p:grpSpPr bwMode="auto">
            <a:xfrm>
              <a:off x="1392" y="1344"/>
              <a:ext cx="384" cy="240"/>
              <a:chOff x="1344" y="2208"/>
              <a:chExt cx="384" cy="240"/>
            </a:xfrm>
          </p:grpSpPr>
          <p:sp>
            <p:nvSpPr>
              <p:cNvPr id="68616" name="Rectangle 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17" name="Rectangle 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18" name="Rectangle 1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19" name="Rectangle 1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8620" name="Group 12"/>
            <p:cNvGrpSpPr>
              <a:grpSpLocks/>
            </p:cNvGrpSpPr>
            <p:nvPr/>
          </p:nvGrpSpPr>
          <p:grpSpPr bwMode="auto">
            <a:xfrm>
              <a:off x="2640" y="1344"/>
              <a:ext cx="384" cy="240"/>
              <a:chOff x="1344" y="2208"/>
              <a:chExt cx="384" cy="240"/>
            </a:xfrm>
          </p:grpSpPr>
          <p:sp>
            <p:nvSpPr>
              <p:cNvPr id="68621" name="Rectangle 1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22" name="Rectangle 1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23" name="Rectangle 1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24" name="Rectangle 1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8625" name="Group 17"/>
            <p:cNvGrpSpPr>
              <a:grpSpLocks/>
            </p:cNvGrpSpPr>
            <p:nvPr/>
          </p:nvGrpSpPr>
          <p:grpSpPr bwMode="auto">
            <a:xfrm>
              <a:off x="3792" y="1344"/>
              <a:ext cx="384" cy="240"/>
              <a:chOff x="1344" y="2208"/>
              <a:chExt cx="384" cy="240"/>
            </a:xfrm>
          </p:grpSpPr>
          <p:sp>
            <p:nvSpPr>
              <p:cNvPr id="68626" name="Rectangle 1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27" name="Rectangle 1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28" name="Rectangle 2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29" name="Rectangle 2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8630" name="Group 22"/>
            <p:cNvGrpSpPr>
              <a:grpSpLocks/>
            </p:cNvGrpSpPr>
            <p:nvPr/>
          </p:nvGrpSpPr>
          <p:grpSpPr bwMode="auto">
            <a:xfrm>
              <a:off x="4992" y="1344"/>
              <a:ext cx="384" cy="240"/>
              <a:chOff x="1344" y="2208"/>
              <a:chExt cx="384" cy="240"/>
            </a:xfrm>
          </p:grpSpPr>
          <p:sp>
            <p:nvSpPr>
              <p:cNvPr id="68631" name="Rectangle 2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32" name="Rectangle 2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33" name="Rectangle 2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34" name="Rectangle 2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68635" name="Line 27"/>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36" name="Line 28"/>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37" name="Line 29"/>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38" name="Line 30"/>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39" name="Line 31"/>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8640" name="Group 32"/>
          <p:cNvGrpSpPr>
            <a:grpSpLocks/>
          </p:cNvGrpSpPr>
          <p:nvPr/>
        </p:nvGrpSpPr>
        <p:grpSpPr bwMode="auto">
          <a:xfrm>
            <a:off x="1600200" y="1828800"/>
            <a:ext cx="7315200" cy="990600"/>
            <a:chOff x="1008" y="1152"/>
            <a:chExt cx="4608" cy="624"/>
          </a:xfrm>
        </p:grpSpPr>
        <p:sp>
          <p:nvSpPr>
            <p:cNvPr id="68641" name="Oval 33"/>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42" name="Oval 34"/>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43" name="Oval 35"/>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44" name="Oval 36"/>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68645" name="Group 37"/>
            <p:cNvGrpSpPr>
              <a:grpSpLocks/>
            </p:cNvGrpSpPr>
            <p:nvPr/>
          </p:nvGrpSpPr>
          <p:grpSpPr bwMode="auto">
            <a:xfrm>
              <a:off x="1392" y="1344"/>
              <a:ext cx="384" cy="240"/>
              <a:chOff x="1344" y="2208"/>
              <a:chExt cx="384" cy="240"/>
            </a:xfrm>
          </p:grpSpPr>
          <p:sp>
            <p:nvSpPr>
              <p:cNvPr id="68646" name="Rectangle 3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47" name="Rectangle 3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48" name="Rectangle 4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49" name="Rectangle 4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8650" name="Group 42"/>
            <p:cNvGrpSpPr>
              <a:grpSpLocks/>
            </p:cNvGrpSpPr>
            <p:nvPr/>
          </p:nvGrpSpPr>
          <p:grpSpPr bwMode="auto">
            <a:xfrm>
              <a:off x="2640" y="1344"/>
              <a:ext cx="384" cy="240"/>
              <a:chOff x="1344" y="2208"/>
              <a:chExt cx="384" cy="240"/>
            </a:xfrm>
          </p:grpSpPr>
          <p:sp>
            <p:nvSpPr>
              <p:cNvPr id="68651" name="Rectangle 4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52" name="Rectangle 4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53" name="Rectangle 4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54" name="Rectangle 4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8655" name="Group 47"/>
            <p:cNvGrpSpPr>
              <a:grpSpLocks/>
            </p:cNvGrpSpPr>
            <p:nvPr/>
          </p:nvGrpSpPr>
          <p:grpSpPr bwMode="auto">
            <a:xfrm>
              <a:off x="3792" y="1344"/>
              <a:ext cx="384" cy="240"/>
              <a:chOff x="1344" y="2208"/>
              <a:chExt cx="384" cy="240"/>
            </a:xfrm>
          </p:grpSpPr>
          <p:sp>
            <p:nvSpPr>
              <p:cNvPr id="68656" name="Rectangle 4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57" name="Rectangle 4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58" name="Rectangle 5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59" name="Rectangle 5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8660" name="Group 52"/>
            <p:cNvGrpSpPr>
              <a:grpSpLocks/>
            </p:cNvGrpSpPr>
            <p:nvPr/>
          </p:nvGrpSpPr>
          <p:grpSpPr bwMode="auto">
            <a:xfrm>
              <a:off x="4992" y="1344"/>
              <a:ext cx="384" cy="240"/>
              <a:chOff x="1344" y="2208"/>
              <a:chExt cx="384" cy="240"/>
            </a:xfrm>
          </p:grpSpPr>
          <p:sp>
            <p:nvSpPr>
              <p:cNvPr id="68661" name="Rectangle 5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62" name="Rectangle 5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63" name="Rectangle 5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64" name="Rectangle 5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68665" name="Line 57"/>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66" name="Line 58"/>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67" name="Line 59"/>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68" name="Line 60"/>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69" name="Line 61"/>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68670" name="Rectangle 62"/>
          <p:cNvSpPr>
            <a:spLocks noGrp="1" noChangeArrowheads="1"/>
          </p:cNvSpPr>
          <p:nvPr>
            <p:ph type="title"/>
          </p:nvPr>
        </p:nvSpPr>
        <p:spPr/>
        <p:txBody>
          <a:bodyPr/>
          <a:lstStyle/>
          <a:p>
            <a:r>
              <a:rPr lang="en-US" altLang="ja-JP"/>
              <a:t>Virtual</a:t>
            </a:r>
            <a:r>
              <a:rPr lang="ja-JP" altLang="en-US"/>
              <a:t>　</a:t>
            </a:r>
            <a:r>
              <a:rPr lang="en-US" altLang="ja-JP"/>
              <a:t>Cut</a:t>
            </a:r>
            <a:r>
              <a:rPr lang="ja-JP" altLang="en-US"/>
              <a:t>　</a:t>
            </a:r>
            <a:r>
              <a:rPr lang="en-US" altLang="ja-JP"/>
              <a:t>Through</a:t>
            </a:r>
          </a:p>
        </p:txBody>
      </p:sp>
      <p:sp>
        <p:nvSpPr>
          <p:cNvPr id="68671" name="Text Box 63"/>
          <p:cNvSpPr txBox="1">
            <a:spLocks noChangeArrowheads="1"/>
          </p:cNvSpPr>
          <p:nvPr/>
        </p:nvSpPr>
        <p:spPr bwMode="auto">
          <a:xfrm>
            <a:off x="1660525" y="4232275"/>
            <a:ext cx="66548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If blocked, the rest of packet is stored in the buffer</a:t>
            </a:r>
          </a:p>
          <a:p>
            <a:r>
              <a:rPr lang="en-US" altLang="ja-JP" sz="2400">
                <a:latin typeface="Times New Roman" panose="02020603050405020304" pitchFamily="18" charset="0"/>
              </a:rPr>
              <a:t>The same latency as Wormhole</a:t>
            </a:r>
          </a:p>
          <a:p>
            <a:r>
              <a:rPr lang="en-US" altLang="ja-JP" sz="2400">
                <a:latin typeface="Times New Roman" panose="02020603050405020304" pitchFamily="18" charset="0"/>
              </a:rPr>
              <a:t>The same buffer requirement as Store</a:t>
            </a:r>
            <a:r>
              <a:rPr lang="ja-JP" altLang="en-US" sz="2400">
                <a:latin typeface="Times New Roman" panose="02020603050405020304" pitchFamily="18" charset="0"/>
              </a:rPr>
              <a:t>　</a:t>
            </a:r>
            <a:r>
              <a:rPr lang="en-US" altLang="ja-JP" sz="2400">
                <a:latin typeface="Times New Roman" panose="02020603050405020304" pitchFamily="18" charset="0"/>
              </a:rPr>
              <a:t>and</a:t>
            </a:r>
            <a:r>
              <a:rPr lang="ja-JP" altLang="en-US" sz="2400">
                <a:latin typeface="Times New Roman" panose="02020603050405020304" pitchFamily="18" charset="0"/>
              </a:rPr>
              <a:t>　</a:t>
            </a:r>
            <a:r>
              <a:rPr lang="en-US" altLang="ja-JP" sz="2400">
                <a:latin typeface="Times New Roman" panose="02020603050405020304" pitchFamily="18" charset="0"/>
              </a:rPr>
              <a:t>Forward</a:t>
            </a:r>
          </a:p>
          <a:p>
            <a:r>
              <a:rPr lang="en-US" altLang="ja-JP" sz="2400">
                <a:latin typeface="Times New Roman" panose="02020603050405020304" pitchFamily="18" charset="0"/>
              </a:rPr>
              <a:t>Hardware router is required.</a:t>
            </a:r>
          </a:p>
        </p:txBody>
      </p:sp>
      <p:grpSp>
        <p:nvGrpSpPr>
          <p:cNvPr id="68672" name="Group 64"/>
          <p:cNvGrpSpPr>
            <a:grpSpLocks/>
          </p:cNvGrpSpPr>
          <p:nvPr/>
        </p:nvGrpSpPr>
        <p:grpSpPr bwMode="auto">
          <a:xfrm>
            <a:off x="6172200" y="3581400"/>
            <a:ext cx="533400" cy="76200"/>
            <a:chOff x="1440" y="1440"/>
            <a:chExt cx="336" cy="48"/>
          </a:xfrm>
        </p:grpSpPr>
        <p:sp>
          <p:nvSpPr>
            <p:cNvPr id="68673" name="Oval 65"/>
            <p:cNvSpPr>
              <a:spLocks noChangeArrowheads="1"/>
            </p:cNvSpPr>
            <p:nvPr/>
          </p:nvSpPr>
          <p:spPr bwMode="auto">
            <a:xfrm>
              <a:off x="1440"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74" name="Oval 66"/>
            <p:cNvSpPr>
              <a:spLocks noChangeArrowheads="1"/>
            </p:cNvSpPr>
            <p:nvPr/>
          </p:nvSpPr>
          <p:spPr bwMode="auto">
            <a:xfrm>
              <a:off x="1536"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75" name="Oval 67"/>
            <p:cNvSpPr>
              <a:spLocks noChangeArrowheads="1"/>
            </p:cNvSpPr>
            <p:nvPr/>
          </p:nvSpPr>
          <p:spPr bwMode="auto">
            <a:xfrm>
              <a:off x="1632"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676" name="Oval 68"/>
            <p:cNvSpPr>
              <a:spLocks noChangeArrowheads="1"/>
            </p:cNvSpPr>
            <p:nvPr/>
          </p:nvSpPr>
          <p:spPr bwMode="auto">
            <a:xfrm>
              <a:off x="1728"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68677" name="Oval 69"/>
          <p:cNvSpPr>
            <a:spLocks noChangeArrowheads="1"/>
          </p:cNvSpPr>
          <p:nvPr/>
        </p:nvSpPr>
        <p:spPr bwMode="auto">
          <a:xfrm>
            <a:off x="4645025" y="21336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2 </a:t>
            </a:r>
          </a:p>
        </p:txBody>
      </p:sp>
      <p:sp>
        <p:nvSpPr>
          <p:cNvPr id="68678" name="Oval 70"/>
          <p:cNvSpPr>
            <a:spLocks noChangeArrowheads="1"/>
          </p:cNvSpPr>
          <p:nvPr/>
        </p:nvSpPr>
        <p:spPr bwMode="auto">
          <a:xfrm>
            <a:off x="1258888" y="21336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4</a:t>
            </a:r>
          </a:p>
        </p:txBody>
      </p:sp>
      <p:sp>
        <p:nvSpPr>
          <p:cNvPr id="68679" name="Oval 71"/>
          <p:cNvSpPr>
            <a:spLocks noChangeArrowheads="1"/>
          </p:cNvSpPr>
          <p:nvPr/>
        </p:nvSpPr>
        <p:spPr bwMode="auto">
          <a:xfrm>
            <a:off x="6445250" y="21336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1</a:t>
            </a:r>
          </a:p>
        </p:txBody>
      </p:sp>
      <p:sp>
        <p:nvSpPr>
          <p:cNvPr id="68680" name="Oval 72"/>
          <p:cNvSpPr>
            <a:spLocks noChangeArrowheads="1"/>
          </p:cNvSpPr>
          <p:nvPr/>
        </p:nvSpPr>
        <p:spPr bwMode="auto">
          <a:xfrm>
            <a:off x="2628900" y="21336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3</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634" name="Group 2"/>
          <p:cNvGrpSpPr>
            <a:grpSpLocks/>
          </p:cNvGrpSpPr>
          <p:nvPr/>
        </p:nvGrpSpPr>
        <p:grpSpPr bwMode="auto">
          <a:xfrm>
            <a:off x="1676400" y="3124200"/>
            <a:ext cx="7315200" cy="990600"/>
            <a:chOff x="1008" y="1152"/>
            <a:chExt cx="4608" cy="624"/>
          </a:xfrm>
        </p:grpSpPr>
        <p:sp>
          <p:nvSpPr>
            <p:cNvPr id="69635" name="Oval 3"/>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36" name="Oval 4"/>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37" name="Oval 5"/>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38" name="Oval 6"/>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69639" name="Group 7"/>
            <p:cNvGrpSpPr>
              <a:grpSpLocks/>
            </p:cNvGrpSpPr>
            <p:nvPr/>
          </p:nvGrpSpPr>
          <p:grpSpPr bwMode="auto">
            <a:xfrm>
              <a:off x="1392" y="1344"/>
              <a:ext cx="384" cy="240"/>
              <a:chOff x="1344" y="2208"/>
              <a:chExt cx="384" cy="240"/>
            </a:xfrm>
          </p:grpSpPr>
          <p:sp>
            <p:nvSpPr>
              <p:cNvPr id="69640" name="Rectangle 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41" name="Rectangle 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42" name="Rectangle 1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43" name="Rectangle 1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9644" name="Group 12"/>
            <p:cNvGrpSpPr>
              <a:grpSpLocks/>
            </p:cNvGrpSpPr>
            <p:nvPr/>
          </p:nvGrpSpPr>
          <p:grpSpPr bwMode="auto">
            <a:xfrm>
              <a:off x="2640" y="1344"/>
              <a:ext cx="384" cy="240"/>
              <a:chOff x="1344" y="2208"/>
              <a:chExt cx="384" cy="240"/>
            </a:xfrm>
          </p:grpSpPr>
          <p:sp>
            <p:nvSpPr>
              <p:cNvPr id="69645" name="Rectangle 1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46" name="Rectangle 1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47" name="Rectangle 1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48" name="Rectangle 1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9649" name="Group 17"/>
            <p:cNvGrpSpPr>
              <a:grpSpLocks/>
            </p:cNvGrpSpPr>
            <p:nvPr/>
          </p:nvGrpSpPr>
          <p:grpSpPr bwMode="auto">
            <a:xfrm>
              <a:off x="3792" y="1344"/>
              <a:ext cx="384" cy="240"/>
              <a:chOff x="1344" y="2208"/>
              <a:chExt cx="384" cy="240"/>
            </a:xfrm>
          </p:grpSpPr>
          <p:sp>
            <p:nvSpPr>
              <p:cNvPr id="69650" name="Rectangle 1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51" name="Rectangle 1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52" name="Rectangle 2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53" name="Rectangle 2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9654" name="Group 22"/>
            <p:cNvGrpSpPr>
              <a:grpSpLocks/>
            </p:cNvGrpSpPr>
            <p:nvPr/>
          </p:nvGrpSpPr>
          <p:grpSpPr bwMode="auto">
            <a:xfrm>
              <a:off x="4992" y="1344"/>
              <a:ext cx="384" cy="240"/>
              <a:chOff x="1344" y="2208"/>
              <a:chExt cx="384" cy="240"/>
            </a:xfrm>
          </p:grpSpPr>
          <p:sp>
            <p:nvSpPr>
              <p:cNvPr id="69655" name="Rectangle 2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56" name="Rectangle 2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57" name="Rectangle 2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58" name="Rectangle 2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69659" name="Line 27"/>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60" name="Line 28"/>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61" name="Line 29"/>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62" name="Line 30"/>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63" name="Line 31"/>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9664" name="Group 32"/>
          <p:cNvGrpSpPr>
            <a:grpSpLocks/>
          </p:cNvGrpSpPr>
          <p:nvPr/>
        </p:nvGrpSpPr>
        <p:grpSpPr bwMode="auto">
          <a:xfrm>
            <a:off x="1600200" y="1828800"/>
            <a:ext cx="7315200" cy="990600"/>
            <a:chOff x="1008" y="1152"/>
            <a:chExt cx="4608" cy="624"/>
          </a:xfrm>
        </p:grpSpPr>
        <p:sp>
          <p:nvSpPr>
            <p:cNvPr id="69665" name="Oval 33"/>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66" name="Oval 34"/>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67" name="Oval 35"/>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68" name="Oval 36"/>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69669" name="Group 37"/>
            <p:cNvGrpSpPr>
              <a:grpSpLocks/>
            </p:cNvGrpSpPr>
            <p:nvPr/>
          </p:nvGrpSpPr>
          <p:grpSpPr bwMode="auto">
            <a:xfrm>
              <a:off x="1392" y="1344"/>
              <a:ext cx="384" cy="240"/>
              <a:chOff x="1344" y="2208"/>
              <a:chExt cx="384" cy="240"/>
            </a:xfrm>
          </p:grpSpPr>
          <p:sp>
            <p:nvSpPr>
              <p:cNvPr id="69670" name="Rectangle 3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71" name="Rectangle 3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72" name="Rectangle 4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73" name="Rectangle 4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9674" name="Group 42"/>
            <p:cNvGrpSpPr>
              <a:grpSpLocks/>
            </p:cNvGrpSpPr>
            <p:nvPr/>
          </p:nvGrpSpPr>
          <p:grpSpPr bwMode="auto">
            <a:xfrm>
              <a:off x="2640" y="1344"/>
              <a:ext cx="384" cy="240"/>
              <a:chOff x="1344" y="2208"/>
              <a:chExt cx="384" cy="240"/>
            </a:xfrm>
          </p:grpSpPr>
          <p:sp>
            <p:nvSpPr>
              <p:cNvPr id="69675" name="Rectangle 4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76" name="Rectangle 4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77" name="Rectangle 4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78" name="Rectangle 4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9679" name="Group 47"/>
            <p:cNvGrpSpPr>
              <a:grpSpLocks/>
            </p:cNvGrpSpPr>
            <p:nvPr/>
          </p:nvGrpSpPr>
          <p:grpSpPr bwMode="auto">
            <a:xfrm>
              <a:off x="3792" y="1344"/>
              <a:ext cx="384" cy="240"/>
              <a:chOff x="1344" y="2208"/>
              <a:chExt cx="384" cy="240"/>
            </a:xfrm>
          </p:grpSpPr>
          <p:sp>
            <p:nvSpPr>
              <p:cNvPr id="69680" name="Rectangle 4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81" name="Rectangle 4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82" name="Rectangle 5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83" name="Rectangle 5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9684" name="Group 52"/>
            <p:cNvGrpSpPr>
              <a:grpSpLocks/>
            </p:cNvGrpSpPr>
            <p:nvPr/>
          </p:nvGrpSpPr>
          <p:grpSpPr bwMode="auto">
            <a:xfrm>
              <a:off x="4992" y="1344"/>
              <a:ext cx="384" cy="240"/>
              <a:chOff x="1344" y="2208"/>
              <a:chExt cx="384" cy="240"/>
            </a:xfrm>
          </p:grpSpPr>
          <p:sp>
            <p:nvSpPr>
              <p:cNvPr id="69685" name="Rectangle 5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86" name="Rectangle 5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87" name="Rectangle 5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88" name="Rectangle 5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69689" name="Line 57"/>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90" name="Line 58"/>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91" name="Line 59"/>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92" name="Line 60"/>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93" name="Line 61"/>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69694" name="Rectangle 62"/>
          <p:cNvSpPr>
            <a:spLocks noGrp="1" noChangeArrowheads="1"/>
          </p:cNvSpPr>
          <p:nvPr>
            <p:ph type="title"/>
          </p:nvPr>
        </p:nvSpPr>
        <p:spPr/>
        <p:txBody>
          <a:bodyPr/>
          <a:lstStyle/>
          <a:p>
            <a:r>
              <a:rPr lang="en-US" altLang="ja-JP"/>
              <a:t>Virtual</a:t>
            </a:r>
            <a:r>
              <a:rPr lang="ja-JP" altLang="en-US"/>
              <a:t>　</a:t>
            </a:r>
            <a:r>
              <a:rPr lang="en-US" altLang="ja-JP"/>
              <a:t>Cut</a:t>
            </a:r>
            <a:r>
              <a:rPr lang="ja-JP" altLang="en-US"/>
              <a:t>　</a:t>
            </a:r>
            <a:r>
              <a:rPr lang="en-US" altLang="ja-JP"/>
              <a:t>Through</a:t>
            </a:r>
          </a:p>
        </p:txBody>
      </p:sp>
      <p:sp>
        <p:nvSpPr>
          <p:cNvPr id="69695" name="Text Box 63"/>
          <p:cNvSpPr txBox="1">
            <a:spLocks noChangeArrowheads="1"/>
          </p:cNvSpPr>
          <p:nvPr/>
        </p:nvSpPr>
        <p:spPr bwMode="auto">
          <a:xfrm>
            <a:off x="1660525" y="4232275"/>
            <a:ext cx="66548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If blocked, the rest of packet is stored in the buffer</a:t>
            </a:r>
          </a:p>
          <a:p>
            <a:r>
              <a:rPr lang="en-US" altLang="ja-JP" sz="2400">
                <a:latin typeface="Times New Roman" panose="02020603050405020304" pitchFamily="18" charset="0"/>
              </a:rPr>
              <a:t>The same latency as Wormhole</a:t>
            </a:r>
          </a:p>
          <a:p>
            <a:r>
              <a:rPr lang="en-US" altLang="ja-JP" sz="2400">
                <a:latin typeface="Times New Roman" panose="02020603050405020304" pitchFamily="18" charset="0"/>
              </a:rPr>
              <a:t>The same buffer requirement as Store</a:t>
            </a:r>
            <a:r>
              <a:rPr lang="ja-JP" altLang="en-US" sz="2400">
                <a:latin typeface="Times New Roman" panose="02020603050405020304" pitchFamily="18" charset="0"/>
              </a:rPr>
              <a:t>　</a:t>
            </a:r>
            <a:r>
              <a:rPr lang="en-US" altLang="ja-JP" sz="2400">
                <a:latin typeface="Times New Roman" panose="02020603050405020304" pitchFamily="18" charset="0"/>
              </a:rPr>
              <a:t>and</a:t>
            </a:r>
            <a:r>
              <a:rPr lang="ja-JP" altLang="en-US" sz="2400">
                <a:latin typeface="Times New Roman" panose="02020603050405020304" pitchFamily="18" charset="0"/>
              </a:rPr>
              <a:t>　</a:t>
            </a:r>
            <a:r>
              <a:rPr lang="en-US" altLang="ja-JP" sz="2400">
                <a:latin typeface="Times New Roman" panose="02020603050405020304" pitchFamily="18" charset="0"/>
              </a:rPr>
              <a:t>Forward</a:t>
            </a:r>
          </a:p>
          <a:p>
            <a:r>
              <a:rPr lang="en-US" altLang="ja-JP" sz="2400">
                <a:latin typeface="Times New Roman" panose="02020603050405020304" pitchFamily="18" charset="0"/>
              </a:rPr>
              <a:t>Hardware router is required.</a:t>
            </a:r>
          </a:p>
        </p:txBody>
      </p:sp>
      <p:grpSp>
        <p:nvGrpSpPr>
          <p:cNvPr id="69696" name="Group 64"/>
          <p:cNvGrpSpPr>
            <a:grpSpLocks/>
          </p:cNvGrpSpPr>
          <p:nvPr/>
        </p:nvGrpSpPr>
        <p:grpSpPr bwMode="auto">
          <a:xfrm>
            <a:off x="6172200" y="3581400"/>
            <a:ext cx="533400" cy="76200"/>
            <a:chOff x="1440" y="1440"/>
            <a:chExt cx="336" cy="48"/>
          </a:xfrm>
        </p:grpSpPr>
        <p:sp>
          <p:nvSpPr>
            <p:cNvPr id="69697" name="Oval 65"/>
            <p:cNvSpPr>
              <a:spLocks noChangeArrowheads="1"/>
            </p:cNvSpPr>
            <p:nvPr/>
          </p:nvSpPr>
          <p:spPr bwMode="auto">
            <a:xfrm>
              <a:off x="1440"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98" name="Oval 66"/>
            <p:cNvSpPr>
              <a:spLocks noChangeArrowheads="1"/>
            </p:cNvSpPr>
            <p:nvPr/>
          </p:nvSpPr>
          <p:spPr bwMode="auto">
            <a:xfrm>
              <a:off x="1536"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699" name="Oval 67"/>
            <p:cNvSpPr>
              <a:spLocks noChangeArrowheads="1"/>
            </p:cNvSpPr>
            <p:nvPr/>
          </p:nvSpPr>
          <p:spPr bwMode="auto">
            <a:xfrm>
              <a:off x="1632"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700" name="Oval 68"/>
            <p:cNvSpPr>
              <a:spLocks noChangeArrowheads="1"/>
            </p:cNvSpPr>
            <p:nvPr/>
          </p:nvSpPr>
          <p:spPr bwMode="auto">
            <a:xfrm>
              <a:off x="1728"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69701" name="Oval 69"/>
          <p:cNvSpPr>
            <a:spLocks noChangeArrowheads="1"/>
          </p:cNvSpPr>
          <p:nvPr/>
        </p:nvSpPr>
        <p:spPr bwMode="auto">
          <a:xfrm>
            <a:off x="6445250" y="21336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2 </a:t>
            </a:r>
          </a:p>
        </p:txBody>
      </p:sp>
      <p:sp>
        <p:nvSpPr>
          <p:cNvPr id="69702" name="Oval 70"/>
          <p:cNvSpPr>
            <a:spLocks noChangeArrowheads="1"/>
          </p:cNvSpPr>
          <p:nvPr/>
        </p:nvSpPr>
        <p:spPr bwMode="auto">
          <a:xfrm>
            <a:off x="2628900" y="21336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4</a:t>
            </a:r>
          </a:p>
        </p:txBody>
      </p:sp>
      <p:sp>
        <p:nvSpPr>
          <p:cNvPr id="69703" name="Oval 71"/>
          <p:cNvSpPr>
            <a:spLocks noChangeArrowheads="1"/>
          </p:cNvSpPr>
          <p:nvPr/>
        </p:nvSpPr>
        <p:spPr bwMode="auto">
          <a:xfrm>
            <a:off x="8388350" y="21336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1</a:t>
            </a:r>
          </a:p>
        </p:txBody>
      </p:sp>
      <p:sp>
        <p:nvSpPr>
          <p:cNvPr id="69704" name="Oval 72"/>
          <p:cNvSpPr>
            <a:spLocks noChangeArrowheads="1"/>
          </p:cNvSpPr>
          <p:nvPr/>
        </p:nvSpPr>
        <p:spPr bwMode="auto">
          <a:xfrm>
            <a:off x="4645025" y="21336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3</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658" name="Group 2"/>
          <p:cNvGrpSpPr>
            <a:grpSpLocks/>
          </p:cNvGrpSpPr>
          <p:nvPr/>
        </p:nvGrpSpPr>
        <p:grpSpPr bwMode="auto">
          <a:xfrm>
            <a:off x="1676400" y="3124200"/>
            <a:ext cx="7315200" cy="990600"/>
            <a:chOff x="1008" y="1152"/>
            <a:chExt cx="4608" cy="624"/>
          </a:xfrm>
        </p:grpSpPr>
        <p:sp>
          <p:nvSpPr>
            <p:cNvPr id="70659" name="Oval 3"/>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60" name="Oval 4"/>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61" name="Oval 5"/>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62" name="Oval 6"/>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70663" name="Group 7"/>
            <p:cNvGrpSpPr>
              <a:grpSpLocks/>
            </p:cNvGrpSpPr>
            <p:nvPr/>
          </p:nvGrpSpPr>
          <p:grpSpPr bwMode="auto">
            <a:xfrm>
              <a:off x="1392" y="1344"/>
              <a:ext cx="384" cy="240"/>
              <a:chOff x="1344" y="2208"/>
              <a:chExt cx="384" cy="240"/>
            </a:xfrm>
          </p:grpSpPr>
          <p:sp>
            <p:nvSpPr>
              <p:cNvPr id="70664" name="Rectangle 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65" name="Rectangle 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66" name="Rectangle 1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67" name="Rectangle 1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0668" name="Group 12"/>
            <p:cNvGrpSpPr>
              <a:grpSpLocks/>
            </p:cNvGrpSpPr>
            <p:nvPr/>
          </p:nvGrpSpPr>
          <p:grpSpPr bwMode="auto">
            <a:xfrm>
              <a:off x="2640" y="1344"/>
              <a:ext cx="384" cy="240"/>
              <a:chOff x="1344" y="2208"/>
              <a:chExt cx="384" cy="240"/>
            </a:xfrm>
          </p:grpSpPr>
          <p:sp>
            <p:nvSpPr>
              <p:cNvPr id="70669" name="Rectangle 1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70" name="Rectangle 1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71" name="Rectangle 1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72" name="Rectangle 1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0673" name="Group 17"/>
            <p:cNvGrpSpPr>
              <a:grpSpLocks/>
            </p:cNvGrpSpPr>
            <p:nvPr/>
          </p:nvGrpSpPr>
          <p:grpSpPr bwMode="auto">
            <a:xfrm>
              <a:off x="3792" y="1344"/>
              <a:ext cx="384" cy="240"/>
              <a:chOff x="1344" y="2208"/>
              <a:chExt cx="384" cy="240"/>
            </a:xfrm>
          </p:grpSpPr>
          <p:sp>
            <p:nvSpPr>
              <p:cNvPr id="70674" name="Rectangle 1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75" name="Rectangle 1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76" name="Rectangle 2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77" name="Rectangle 2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0678" name="Group 22"/>
            <p:cNvGrpSpPr>
              <a:grpSpLocks/>
            </p:cNvGrpSpPr>
            <p:nvPr/>
          </p:nvGrpSpPr>
          <p:grpSpPr bwMode="auto">
            <a:xfrm>
              <a:off x="4992" y="1344"/>
              <a:ext cx="384" cy="240"/>
              <a:chOff x="1344" y="2208"/>
              <a:chExt cx="384" cy="240"/>
            </a:xfrm>
          </p:grpSpPr>
          <p:sp>
            <p:nvSpPr>
              <p:cNvPr id="70679" name="Rectangle 2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80" name="Rectangle 2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81" name="Rectangle 2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82" name="Rectangle 2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0683" name="Line 27"/>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84" name="Line 28"/>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85" name="Line 29"/>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86" name="Line 30"/>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87" name="Line 31"/>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0688" name="Group 32"/>
          <p:cNvGrpSpPr>
            <a:grpSpLocks/>
          </p:cNvGrpSpPr>
          <p:nvPr/>
        </p:nvGrpSpPr>
        <p:grpSpPr bwMode="auto">
          <a:xfrm>
            <a:off x="1600200" y="1828800"/>
            <a:ext cx="7315200" cy="990600"/>
            <a:chOff x="1008" y="1152"/>
            <a:chExt cx="4608" cy="624"/>
          </a:xfrm>
        </p:grpSpPr>
        <p:sp>
          <p:nvSpPr>
            <p:cNvPr id="70689" name="Oval 33"/>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90" name="Oval 34"/>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91" name="Oval 35"/>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92" name="Oval 36"/>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70693" name="Group 37"/>
            <p:cNvGrpSpPr>
              <a:grpSpLocks/>
            </p:cNvGrpSpPr>
            <p:nvPr/>
          </p:nvGrpSpPr>
          <p:grpSpPr bwMode="auto">
            <a:xfrm>
              <a:off x="1392" y="1344"/>
              <a:ext cx="384" cy="240"/>
              <a:chOff x="1344" y="2208"/>
              <a:chExt cx="384" cy="240"/>
            </a:xfrm>
          </p:grpSpPr>
          <p:sp>
            <p:nvSpPr>
              <p:cNvPr id="70694" name="Rectangle 3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95" name="Rectangle 3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96" name="Rectangle 4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697" name="Rectangle 4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0698" name="Group 42"/>
            <p:cNvGrpSpPr>
              <a:grpSpLocks/>
            </p:cNvGrpSpPr>
            <p:nvPr/>
          </p:nvGrpSpPr>
          <p:grpSpPr bwMode="auto">
            <a:xfrm>
              <a:off x="2640" y="1344"/>
              <a:ext cx="384" cy="240"/>
              <a:chOff x="1344" y="2208"/>
              <a:chExt cx="384" cy="240"/>
            </a:xfrm>
          </p:grpSpPr>
          <p:sp>
            <p:nvSpPr>
              <p:cNvPr id="70699" name="Rectangle 4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700" name="Rectangle 4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701" name="Rectangle 4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702" name="Rectangle 4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0703" name="Group 47"/>
            <p:cNvGrpSpPr>
              <a:grpSpLocks/>
            </p:cNvGrpSpPr>
            <p:nvPr/>
          </p:nvGrpSpPr>
          <p:grpSpPr bwMode="auto">
            <a:xfrm>
              <a:off x="3792" y="1344"/>
              <a:ext cx="384" cy="240"/>
              <a:chOff x="1344" y="2208"/>
              <a:chExt cx="384" cy="240"/>
            </a:xfrm>
          </p:grpSpPr>
          <p:sp>
            <p:nvSpPr>
              <p:cNvPr id="70704" name="Rectangle 4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705" name="Rectangle 4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706" name="Rectangle 5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707" name="Rectangle 5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0708" name="Group 52"/>
            <p:cNvGrpSpPr>
              <a:grpSpLocks/>
            </p:cNvGrpSpPr>
            <p:nvPr/>
          </p:nvGrpSpPr>
          <p:grpSpPr bwMode="auto">
            <a:xfrm>
              <a:off x="4992" y="1344"/>
              <a:ext cx="384" cy="240"/>
              <a:chOff x="1344" y="2208"/>
              <a:chExt cx="384" cy="240"/>
            </a:xfrm>
          </p:grpSpPr>
          <p:sp>
            <p:nvSpPr>
              <p:cNvPr id="70709" name="Rectangle 5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710" name="Rectangle 5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711" name="Rectangle 5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712" name="Rectangle 5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0713" name="Line 57"/>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714" name="Line 58"/>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715" name="Line 59"/>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716" name="Line 60"/>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717" name="Line 61"/>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0718" name="Rectangle 62"/>
          <p:cNvSpPr>
            <a:spLocks noGrp="1" noChangeArrowheads="1"/>
          </p:cNvSpPr>
          <p:nvPr>
            <p:ph type="title"/>
          </p:nvPr>
        </p:nvSpPr>
        <p:spPr/>
        <p:txBody>
          <a:bodyPr/>
          <a:lstStyle/>
          <a:p>
            <a:r>
              <a:rPr lang="en-US" altLang="ja-JP"/>
              <a:t>Virtual</a:t>
            </a:r>
            <a:r>
              <a:rPr lang="ja-JP" altLang="en-US"/>
              <a:t>　</a:t>
            </a:r>
            <a:r>
              <a:rPr lang="en-US" altLang="ja-JP"/>
              <a:t>Cut</a:t>
            </a:r>
            <a:r>
              <a:rPr lang="ja-JP" altLang="en-US"/>
              <a:t>　</a:t>
            </a:r>
            <a:r>
              <a:rPr lang="en-US" altLang="ja-JP"/>
              <a:t>Through</a:t>
            </a:r>
          </a:p>
        </p:txBody>
      </p:sp>
      <p:sp>
        <p:nvSpPr>
          <p:cNvPr id="70719" name="Text Box 63"/>
          <p:cNvSpPr txBox="1">
            <a:spLocks noChangeArrowheads="1"/>
          </p:cNvSpPr>
          <p:nvPr/>
        </p:nvSpPr>
        <p:spPr bwMode="auto">
          <a:xfrm>
            <a:off x="1660525" y="4232275"/>
            <a:ext cx="66548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If blocked, the rest of packet is stored in the buffer</a:t>
            </a:r>
          </a:p>
          <a:p>
            <a:r>
              <a:rPr lang="en-US" altLang="ja-JP" sz="2400">
                <a:latin typeface="Times New Roman" panose="02020603050405020304" pitchFamily="18" charset="0"/>
              </a:rPr>
              <a:t>The same latency as Wormhole</a:t>
            </a:r>
          </a:p>
          <a:p>
            <a:r>
              <a:rPr lang="en-US" altLang="ja-JP" sz="2400">
                <a:latin typeface="Times New Roman" panose="02020603050405020304" pitchFamily="18" charset="0"/>
              </a:rPr>
              <a:t>The same buffer requirement as Store</a:t>
            </a:r>
            <a:r>
              <a:rPr lang="ja-JP" altLang="en-US" sz="2400">
                <a:latin typeface="Times New Roman" panose="02020603050405020304" pitchFamily="18" charset="0"/>
              </a:rPr>
              <a:t>　</a:t>
            </a:r>
            <a:r>
              <a:rPr lang="en-US" altLang="ja-JP" sz="2400">
                <a:latin typeface="Times New Roman" panose="02020603050405020304" pitchFamily="18" charset="0"/>
              </a:rPr>
              <a:t>and</a:t>
            </a:r>
            <a:r>
              <a:rPr lang="ja-JP" altLang="en-US" sz="2400">
                <a:latin typeface="Times New Roman" panose="02020603050405020304" pitchFamily="18" charset="0"/>
              </a:rPr>
              <a:t>　</a:t>
            </a:r>
            <a:r>
              <a:rPr lang="en-US" altLang="ja-JP" sz="2400">
                <a:latin typeface="Times New Roman" panose="02020603050405020304" pitchFamily="18" charset="0"/>
              </a:rPr>
              <a:t>Forward</a:t>
            </a:r>
          </a:p>
          <a:p>
            <a:r>
              <a:rPr lang="en-US" altLang="ja-JP" sz="2400">
                <a:latin typeface="Times New Roman" panose="02020603050405020304" pitchFamily="18" charset="0"/>
              </a:rPr>
              <a:t>Hardware router is required.</a:t>
            </a:r>
          </a:p>
        </p:txBody>
      </p:sp>
      <p:grpSp>
        <p:nvGrpSpPr>
          <p:cNvPr id="70720" name="Group 64"/>
          <p:cNvGrpSpPr>
            <a:grpSpLocks/>
          </p:cNvGrpSpPr>
          <p:nvPr/>
        </p:nvGrpSpPr>
        <p:grpSpPr bwMode="auto">
          <a:xfrm>
            <a:off x="6172200" y="3581400"/>
            <a:ext cx="533400" cy="76200"/>
            <a:chOff x="1440" y="1440"/>
            <a:chExt cx="336" cy="48"/>
          </a:xfrm>
        </p:grpSpPr>
        <p:sp>
          <p:nvSpPr>
            <p:cNvPr id="70721" name="Oval 65"/>
            <p:cNvSpPr>
              <a:spLocks noChangeArrowheads="1"/>
            </p:cNvSpPr>
            <p:nvPr/>
          </p:nvSpPr>
          <p:spPr bwMode="auto">
            <a:xfrm>
              <a:off x="1440"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722" name="Oval 66"/>
            <p:cNvSpPr>
              <a:spLocks noChangeArrowheads="1"/>
            </p:cNvSpPr>
            <p:nvPr/>
          </p:nvSpPr>
          <p:spPr bwMode="auto">
            <a:xfrm>
              <a:off x="1536"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723" name="Oval 67"/>
            <p:cNvSpPr>
              <a:spLocks noChangeArrowheads="1"/>
            </p:cNvSpPr>
            <p:nvPr/>
          </p:nvSpPr>
          <p:spPr bwMode="auto">
            <a:xfrm>
              <a:off x="1632"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724" name="Oval 68"/>
            <p:cNvSpPr>
              <a:spLocks noChangeArrowheads="1"/>
            </p:cNvSpPr>
            <p:nvPr/>
          </p:nvSpPr>
          <p:spPr bwMode="auto">
            <a:xfrm>
              <a:off x="1728"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0725" name="Oval 69"/>
          <p:cNvSpPr>
            <a:spLocks noChangeArrowheads="1"/>
          </p:cNvSpPr>
          <p:nvPr/>
        </p:nvSpPr>
        <p:spPr bwMode="auto">
          <a:xfrm>
            <a:off x="1044575" y="34290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2 </a:t>
            </a:r>
          </a:p>
        </p:txBody>
      </p:sp>
      <p:sp>
        <p:nvSpPr>
          <p:cNvPr id="70726" name="Oval 70"/>
          <p:cNvSpPr>
            <a:spLocks noChangeArrowheads="1"/>
          </p:cNvSpPr>
          <p:nvPr/>
        </p:nvSpPr>
        <p:spPr bwMode="auto">
          <a:xfrm>
            <a:off x="468313" y="34290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4</a:t>
            </a:r>
          </a:p>
        </p:txBody>
      </p:sp>
      <p:sp>
        <p:nvSpPr>
          <p:cNvPr id="70727" name="Oval 71"/>
          <p:cNvSpPr>
            <a:spLocks noChangeArrowheads="1"/>
          </p:cNvSpPr>
          <p:nvPr/>
        </p:nvSpPr>
        <p:spPr bwMode="auto">
          <a:xfrm>
            <a:off x="1331913" y="34290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1</a:t>
            </a:r>
          </a:p>
        </p:txBody>
      </p:sp>
      <p:sp>
        <p:nvSpPr>
          <p:cNvPr id="70728" name="Oval 72"/>
          <p:cNvSpPr>
            <a:spLocks noChangeArrowheads="1"/>
          </p:cNvSpPr>
          <p:nvPr/>
        </p:nvSpPr>
        <p:spPr bwMode="auto">
          <a:xfrm>
            <a:off x="755650" y="34290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3</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682" name="Group 2"/>
          <p:cNvGrpSpPr>
            <a:grpSpLocks/>
          </p:cNvGrpSpPr>
          <p:nvPr/>
        </p:nvGrpSpPr>
        <p:grpSpPr bwMode="auto">
          <a:xfrm>
            <a:off x="1676400" y="3124200"/>
            <a:ext cx="7315200" cy="990600"/>
            <a:chOff x="1008" y="1152"/>
            <a:chExt cx="4608" cy="624"/>
          </a:xfrm>
        </p:grpSpPr>
        <p:sp>
          <p:nvSpPr>
            <p:cNvPr id="71683" name="Oval 3"/>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684" name="Oval 4"/>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685" name="Oval 5"/>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686" name="Oval 6"/>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71687" name="Group 7"/>
            <p:cNvGrpSpPr>
              <a:grpSpLocks/>
            </p:cNvGrpSpPr>
            <p:nvPr/>
          </p:nvGrpSpPr>
          <p:grpSpPr bwMode="auto">
            <a:xfrm>
              <a:off x="1392" y="1344"/>
              <a:ext cx="384" cy="240"/>
              <a:chOff x="1344" y="2208"/>
              <a:chExt cx="384" cy="240"/>
            </a:xfrm>
          </p:grpSpPr>
          <p:sp>
            <p:nvSpPr>
              <p:cNvPr id="71688" name="Rectangle 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689" name="Rectangle 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690" name="Rectangle 1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691" name="Rectangle 1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1692" name="Group 12"/>
            <p:cNvGrpSpPr>
              <a:grpSpLocks/>
            </p:cNvGrpSpPr>
            <p:nvPr/>
          </p:nvGrpSpPr>
          <p:grpSpPr bwMode="auto">
            <a:xfrm>
              <a:off x="2640" y="1344"/>
              <a:ext cx="384" cy="240"/>
              <a:chOff x="1344" y="2208"/>
              <a:chExt cx="384" cy="240"/>
            </a:xfrm>
          </p:grpSpPr>
          <p:sp>
            <p:nvSpPr>
              <p:cNvPr id="71693" name="Rectangle 1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694" name="Rectangle 1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695" name="Rectangle 1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696" name="Rectangle 1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1697" name="Group 17"/>
            <p:cNvGrpSpPr>
              <a:grpSpLocks/>
            </p:cNvGrpSpPr>
            <p:nvPr/>
          </p:nvGrpSpPr>
          <p:grpSpPr bwMode="auto">
            <a:xfrm>
              <a:off x="3792" y="1344"/>
              <a:ext cx="384" cy="240"/>
              <a:chOff x="1344" y="2208"/>
              <a:chExt cx="384" cy="240"/>
            </a:xfrm>
          </p:grpSpPr>
          <p:sp>
            <p:nvSpPr>
              <p:cNvPr id="71698" name="Rectangle 1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699" name="Rectangle 1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00" name="Rectangle 2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01" name="Rectangle 2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1702" name="Group 22"/>
            <p:cNvGrpSpPr>
              <a:grpSpLocks/>
            </p:cNvGrpSpPr>
            <p:nvPr/>
          </p:nvGrpSpPr>
          <p:grpSpPr bwMode="auto">
            <a:xfrm>
              <a:off x="4992" y="1344"/>
              <a:ext cx="384" cy="240"/>
              <a:chOff x="1344" y="2208"/>
              <a:chExt cx="384" cy="240"/>
            </a:xfrm>
          </p:grpSpPr>
          <p:sp>
            <p:nvSpPr>
              <p:cNvPr id="71703" name="Rectangle 2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04" name="Rectangle 2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05" name="Rectangle 2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06" name="Rectangle 2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1707" name="Line 27"/>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08" name="Line 28"/>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09" name="Line 29"/>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10" name="Line 30"/>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11" name="Line 31"/>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1712" name="Group 32"/>
          <p:cNvGrpSpPr>
            <a:grpSpLocks/>
          </p:cNvGrpSpPr>
          <p:nvPr/>
        </p:nvGrpSpPr>
        <p:grpSpPr bwMode="auto">
          <a:xfrm>
            <a:off x="1600200" y="1828800"/>
            <a:ext cx="7315200" cy="990600"/>
            <a:chOff x="1008" y="1152"/>
            <a:chExt cx="4608" cy="624"/>
          </a:xfrm>
        </p:grpSpPr>
        <p:sp>
          <p:nvSpPr>
            <p:cNvPr id="71713" name="Oval 33"/>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14" name="Oval 34"/>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15" name="Oval 35"/>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16" name="Oval 36"/>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71717" name="Group 37"/>
            <p:cNvGrpSpPr>
              <a:grpSpLocks/>
            </p:cNvGrpSpPr>
            <p:nvPr/>
          </p:nvGrpSpPr>
          <p:grpSpPr bwMode="auto">
            <a:xfrm>
              <a:off x="1392" y="1344"/>
              <a:ext cx="384" cy="240"/>
              <a:chOff x="1344" y="2208"/>
              <a:chExt cx="384" cy="240"/>
            </a:xfrm>
          </p:grpSpPr>
          <p:sp>
            <p:nvSpPr>
              <p:cNvPr id="71718" name="Rectangle 3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19" name="Rectangle 3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20" name="Rectangle 4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21" name="Rectangle 4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1722" name="Group 42"/>
            <p:cNvGrpSpPr>
              <a:grpSpLocks/>
            </p:cNvGrpSpPr>
            <p:nvPr/>
          </p:nvGrpSpPr>
          <p:grpSpPr bwMode="auto">
            <a:xfrm>
              <a:off x="2640" y="1344"/>
              <a:ext cx="384" cy="240"/>
              <a:chOff x="1344" y="2208"/>
              <a:chExt cx="384" cy="240"/>
            </a:xfrm>
          </p:grpSpPr>
          <p:sp>
            <p:nvSpPr>
              <p:cNvPr id="71723" name="Rectangle 4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24" name="Rectangle 4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25" name="Rectangle 4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26" name="Rectangle 4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1727" name="Group 47"/>
            <p:cNvGrpSpPr>
              <a:grpSpLocks/>
            </p:cNvGrpSpPr>
            <p:nvPr/>
          </p:nvGrpSpPr>
          <p:grpSpPr bwMode="auto">
            <a:xfrm>
              <a:off x="3792" y="1344"/>
              <a:ext cx="384" cy="240"/>
              <a:chOff x="1344" y="2208"/>
              <a:chExt cx="384" cy="240"/>
            </a:xfrm>
          </p:grpSpPr>
          <p:sp>
            <p:nvSpPr>
              <p:cNvPr id="71728" name="Rectangle 4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29" name="Rectangle 4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30" name="Rectangle 5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31" name="Rectangle 5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1732" name="Group 52"/>
            <p:cNvGrpSpPr>
              <a:grpSpLocks/>
            </p:cNvGrpSpPr>
            <p:nvPr/>
          </p:nvGrpSpPr>
          <p:grpSpPr bwMode="auto">
            <a:xfrm>
              <a:off x="4992" y="1344"/>
              <a:ext cx="384" cy="240"/>
              <a:chOff x="1344" y="2208"/>
              <a:chExt cx="384" cy="240"/>
            </a:xfrm>
          </p:grpSpPr>
          <p:sp>
            <p:nvSpPr>
              <p:cNvPr id="71733" name="Rectangle 5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34" name="Rectangle 5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35" name="Rectangle 5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36" name="Rectangle 5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1737" name="Line 57"/>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38" name="Line 58"/>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39" name="Line 59"/>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40" name="Line 60"/>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41" name="Line 61"/>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1742" name="Rectangle 62"/>
          <p:cNvSpPr>
            <a:spLocks noGrp="1" noChangeArrowheads="1"/>
          </p:cNvSpPr>
          <p:nvPr>
            <p:ph type="title"/>
          </p:nvPr>
        </p:nvSpPr>
        <p:spPr/>
        <p:txBody>
          <a:bodyPr/>
          <a:lstStyle/>
          <a:p>
            <a:r>
              <a:rPr lang="en-US" altLang="ja-JP"/>
              <a:t>Virtual</a:t>
            </a:r>
            <a:r>
              <a:rPr lang="ja-JP" altLang="en-US"/>
              <a:t>　</a:t>
            </a:r>
            <a:r>
              <a:rPr lang="en-US" altLang="ja-JP"/>
              <a:t>Cut</a:t>
            </a:r>
            <a:r>
              <a:rPr lang="ja-JP" altLang="en-US"/>
              <a:t>　</a:t>
            </a:r>
            <a:r>
              <a:rPr lang="en-US" altLang="ja-JP"/>
              <a:t>Through</a:t>
            </a:r>
          </a:p>
        </p:txBody>
      </p:sp>
      <p:sp>
        <p:nvSpPr>
          <p:cNvPr id="71743" name="Text Box 63"/>
          <p:cNvSpPr txBox="1">
            <a:spLocks noChangeArrowheads="1"/>
          </p:cNvSpPr>
          <p:nvPr/>
        </p:nvSpPr>
        <p:spPr bwMode="auto">
          <a:xfrm>
            <a:off x="1660525" y="4232275"/>
            <a:ext cx="66548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If blocked, the rest of packet is stored in the buffer</a:t>
            </a:r>
          </a:p>
          <a:p>
            <a:r>
              <a:rPr lang="en-US" altLang="ja-JP" sz="2400">
                <a:latin typeface="Times New Roman" panose="02020603050405020304" pitchFamily="18" charset="0"/>
              </a:rPr>
              <a:t>The same latency as Wormhole</a:t>
            </a:r>
          </a:p>
          <a:p>
            <a:r>
              <a:rPr lang="en-US" altLang="ja-JP" sz="2400">
                <a:latin typeface="Times New Roman" panose="02020603050405020304" pitchFamily="18" charset="0"/>
              </a:rPr>
              <a:t>The same buffer requirement as Store</a:t>
            </a:r>
            <a:r>
              <a:rPr lang="ja-JP" altLang="en-US" sz="2400">
                <a:latin typeface="Times New Roman" panose="02020603050405020304" pitchFamily="18" charset="0"/>
              </a:rPr>
              <a:t>　</a:t>
            </a:r>
            <a:r>
              <a:rPr lang="en-US" altLang="ja-JP" sz="2400">
                <a:latin typeface="Times New Roman" panose="02020603050405020304" pitchFamily="18" charset="0"/>
              </a:rPr>
              <a:t>and</a:t>
            </a:r>
            <a:r>
              <a:rPr lang="ja-JP" altLang="en-US" sz="2400">
                <a:latin typeface="Times New Roman" panose="02020603050405020304" pitchFamily="18" charset="0"/>
              </a:rPr>
              <a:t>　</a:t>
            </a:r>
            <a:r>
              <a:rPr lang="en-US" altLang="ja-JP" sz="2400">
                <a:latin typeface="Times New Roman" panose="02020603050405020304" pitchFamily="18" charset="0"/>
              </a:rPr>
              <a:t>Forward</a:t>
            </a:r>
          </a:p>
          <a:p>
            <a:r>
              <a:rPr lang="en-US" altLang="ja-JP" sz="2400">
                <a:latin typeface="Times New Roman" panose="02020603050405020304" pitchFamily="18" charset="0"/>
              </a:rPr>
              <a:t>Hardware router is required.</a:t>
            </a:r>
          </a:p>
        </p:txBody>
      </p:sp>
      <p:grpSp>
        <p:nvGrpSpPr>
          <p:cNvPr id="71744" name="Group 64"/>
          <p:cNvGrpSpPr>
            <a:grpSpLocks/>
          </p:cNvGrpSpPr>
          <p:nvPr/>
        </p:nvGrpSpPr>
        <p:grpSpPr bwMode="auto">
          <a:xfrm>
            <a:off x="6172200" y="3581400"/>
            <a:ext cx="533400" cy="76200"/>
            <a:chOff x="1440" y="1440"/>
            <a:chExt cx="336" cy="48"/>
          </a:xfrm>
        </p:grpSpPr>
        <p:sp>
          <p:nvSpPr>
            <p:cNvPr id="71745" name="Oval 65"/>
            <p:cNvSpPr>
              <a:spLocks noChangeArrowheads="1"/>
            </p:cNvSpPr>
            <p:nvPr/>
          </p:nvSpPr>
          <p:spPr bwMode="auto">
            <a:xfrm>
              <a:off x="1440"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46" name="Oval 66"/>
            <p:cNvSpPr>
              <a:spLocks noChangeArrowheads="1"/>
            </p:cNvSpPr>
            <p:nvPr/>
          </p:nvSpPr>
          <p:spPr bwMode="auto">
            <a:xfrm>
              <a:off x="1536"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47" name="Oval 67"/>
            <p:cNvSpPr>
              <a:spLocks noChangeArrowheads="1"/>
            </p:cNvSpPr>
            <p:nvPr/>
          </p:nvSpPr>
          <p:spPr bwMode="auto">
            <a:xfrm>
              <a:off x="1632"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48" name="Oval 68"/>
            <p:cNvSpPr>
              <a:spLocks noChangeArrowheads="1"/>
            </p:cNvSpPr>
            <p:nvPr/>
          </p:nvSpPr>
          <p:spPr bwMode="auto">
            <a:xfrm>
              <a:off x="1728"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1749" name="Oval 69"/>
          <p:cNvSpPr>
            <a:spLocks noChangeArrowheads="1"/>
          </p:cNvSpPr>
          <p:nvPr/>
        </p:nvSpPr>
        <p:spPr bwMode="auto">
          <a:xfrm>
            <a:off x="1331913" y="34290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2 </a:t>
            </a:r>
          </a:p>
        </p:txBody>
      </p:sp>
      <p:sp>
        <p:nvSpPr>
          <p:cNvPr id="71750" name="Oval 70"/>
          <p:cNvSpPr>
            <a:spLocks noChangeArrowheads="1"/>
          </p:cNvSpPr>
          <p:nvPr/>
        </p:nvSpPr>
        <p:spPr bwMode="auto">
          <a:xfrm>
            <a:off x="755650" y="34290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4</a:t>
            </a:r>
          </a:p>
        </p:txBody>
      </p:sp>
      <p:sp>
        <p:nvSpPr>
          <p:cNvPr id="71751" name="Oval 71"/>
          <p:cNvSpPr>
            <a:spLocks noChangeArrowheads="1"/>
          </p:cNvSpPr>
          <p:nvPr/>
        </p:nvSpPr>
        <p:spPr bwMode="auto">
          <a:xfrm>
            <a:off x="2771775" y="34290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1</a:t>
            </a:r>
          </a:p>
        </p:txBody>
      </p:sp>
      <p:sp>
        <p:nvSpPr>
          <p:cNvPr id="71752" name="Oval 72"/>
          <p:cNvSpPr>
            <a:spLocks noChangeArrowheads="1"/>
          </p:cNvSpPr>
          <p:nvPr/>
        </p:nvSpPr>
        <p:spPr bwMode="auto">
          <a:xfrm>
            <a:off x="1042988" y="34290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3</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706" name="Group 2"/>
          <p:cNvGrpSpPr>
            <a:grpSpLocks/>
          </p:cNvGrpSpPr>
          <p:nvPr/>
        </p:nvGrpSpPr>
        <p:grpSpPr bwMode="auto">
          <a:xfrm>
            <a:off x="1676400" y="3124200"/>
            <a:ext cx="7315200" cy="990600"/>
            <a:chOff x="1008" y="1152"/>
            <a:chExt cx="4608" cy="624"/>
          </a:xfrm>
        </p:grpSpPr>
        <p:sp>
          <p:nvSpPr>
            <p:cNvPr id="72707" name="Oval 3"/>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08" name="Oval 4"/>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09" name="Oval 5"/>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10" name="Oval 6"/>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72711" name="Group 7"/>
            <p:cNvGrpSpPr>
              <a:grpSpLocks/>
            </p:cNvGrpSpPr>
            <p:nvPr/>
          </p:nvGrpSpPr>
          <p:grpSpPr bwMode="auto">
            <a:xfrm>
              <a:off x="1392" y="1344"/>
              <a:ext cx="384" cy="240"/>
              <a:chOff x="1344" y="2208"/>
              <a:chExt cx="384" cy="240"/>
            </a:xfrm>
          </p:grpSpPr>
          <p:sp>
            <p:nvSpPr>
              <p:cNvPr id="72712" name="Rectangle 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13" name="Rectangle 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14" name="Rectangle 1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15" name="Rectangle 1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2716" name="Group 12"/>
            <p:cNvGrpSpPr>
              <a:grpSpLocks/>
            </p:cNvGrpSpPr>
            <p:nvPr/>
          </p:nvGrpSpPr>
          <p:grpSpPr bwMode="auto">
            <a:xfrm>
              <a:off x="2640" y="1344"/>
              <a:ext cx="384" cy="240"/>
              <a:chOff x="1344" y="2208"/>
              <a:chExt cx="384" cy="240"/>
            </a:xfrm>
          </p:grpSpPr>
          <p:sp>
            <p:nvSpPr>
              <p:cNvPr id="72717" name="Rectangle 1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18" name="Rectangle 1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19" name="Rectangle 1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20" name="Rectangle 1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2721" name="Group 17"/>
            <p:cNvGrpSpPr>
              <a:grpSpLocks/>
            </p:cNvGrpSpPr>
            <p:nvPr/>
          </p:nvGrpSpPr>
          <p:grpSpPr bwMode="auto">
            <a:xfrm>
              <a:off x="3792" y="1344"/>
              <a:ext cx="384" cy="240"/>
              <a:chOff x="1344" y="2208"/>
              <a:chExt cx="384" cy="240"/>
            </a:xfrm>
          </p:grpSpPr>
          <p:sp>
            <p:nvSpPr>
              <p:cNvPr id="72722" name="Rectangle 1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23" name="Rectangle 1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24" name="Rectangle 2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25" name="Rectangle 2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2726" name="Group 22"/>
            <p:cNvGrpSpPr>
              <a:grpSpLocks/>
            </p:cNvGrpSpPr>
            <p:nvPr/>
          </p:nvGrpSpPr>
          <p:grpSpPr bwMode="auto">
            <a:xfrm>
              <a:off x="4992" y="1344"/>
              <a:ext cx="384" cy="240"/>
              <a:chOff x="1344" y="2208"/>
              <a:chExt cx="384" cy="240"/>
            </a:xfrm>
          </p:grpSpPr>
          <p:sp>
            <p:nvSpPr>
              <p:cNvPr id="72727" name="Rectangle 2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28" name="Rectangle 2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29" name="Rectangle 2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30" name="Rectangle 2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2731" name="Line 27"/>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32" name="Line 28"/>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33" name="Line 29"/>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34" name="Line 30"/>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35" name="Line 31"/>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2736" name="Group 32"/>
          <p:cNvGrpSpPr>
            <a:grpSpLocks/>
          </p:cNvGrpSpPr>
          <p:nvPr/>
        </p:nvGrpSpPr>
        <p:grpSpPr bwMode="auto">
          <a:xfrm>
            <a:off x="1600200" y="1828800"/>
            <a:ext cx="7315200" cy="990600"/>
            <a:chOff x="1008" y="1152"/>
            <a:chExt cx="4608" cy="624"/>
          </a:xfrm>
        </p:grpSpPr>
        <p:sp>
          <p:nvSpPr>
            <p:cNvPr id="72737" name="Oval 33"/>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38" name="Oval 34"/>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39" name="Oval 35"/>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40" name="Oval 36"/>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72741" name="Group 37"/>
            <p:cNvGrpSpPr>
              <a:grpSpLocks/>
            </p:cNvGrpSpPr>
            <p:nvPr/>
          </p:nvGrpSpPr>
          <p:grpSpPr bwMode="auto">
            <a:xfrm>
              <a:off x="1392" y="1344"/>
              <a:ext cx="384" cy="240"/>
              <a:chOff x="1344" y="2208"/>
              <a:chExt cx="384" cy="240"/>
            </a:xfrm>
          </p:grpSpPr>
          <p:sp>
            <p:nvSpPr>
              <p:cNvPr id="72742" name="Rectangle 3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43" name="Rectangle 3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44" name="Rectangle 4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45" name="Rectangle 4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2746" name="Group 42"/>
            <p:cNvGrpSpPr>
              <a:grpSpLocks/>
            </p:cNvGrpSpPr>
            <p:nvPr/>
          </p:nvGrpSpPr>
          <p:grpSpPr bwMode="auto">
            <a:xfrm>
              <a:off x="2640" y="1344"/>
              <a:ext cx="384" cy="240"/>
              <a:chOff x="1344" y="2208"/>
              <a:chExt cx="384" cy="240"/>
            </a:xfrm>
          </p:grpSpPr>
          <p:sp>
            <p:nvSpPr>
              <p:cNvPr id="72747" name="Rectangle 4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48" name="Rectangle 4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49" name="Rectangle 4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50" name="Rectangle 4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2751" name="Group 47"/>
            <p:cNvGrpSpPr>
              <a:grpSpLocks/>
            </p:cNvGrpSpPr>
            <p:nvPr/>
          </p:nvGrpSpPr>
          <p:grpSpPr bwMode="auto">
            <a:xfrm>
              <a:off x="3792" y="1344"/>
              <a:ext cx="384" cy="240"/>
              <a:chOff x="1344" y="2208"/>
              <a:chExt cx="384" cy="240"/>
            </a:xfrm>
          </p:grpSpPr>
          <p:sp>
            <p:nvSpPr>
              <p:cNvPr id="72752" name="Rectangle 4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53" name="Rectangle 4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54" name="Rectangle 5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55" name="Rectangle 5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2756" name="Group 52"/>
            <p:cNvGrpSpPr>
              <a:grpSpLocks/>
            </p:cNvGrpSpPr>
            <p:nvPr/>
          </p:nvGrpSpPr>
          <p:grpSpPr bwMode="auto">
            <a:xfrm>
              <a:off x="4992" y="1344"/>
              <a:ext cx="384" cy="240"/>
              <a:chOff x="1344" y="2208"/>
              <a:chExt cx="384" cy="240"/>
            </a:xfrm>
          </p:grpSpPr>
          <p:sp>
            <p:nvSpPr>
              <p:cNvPr id="72757" name="Rectangle 5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58" name="Rectangle 5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59" name="Rectangle 5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60" name="Rectangle 5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2761" name="Line 57"/>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62" name="Line 58"/>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63" name="Line 59"/>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64" name="Line 60"/>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65" name="Line 61"/>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2766" name="Rectangle 62"/>
          <p:cNvSpPr>
            <a:spLocks noGrp="1" noChangeArrowheads="1"/>
          </p:cNvSpPr>
          <p:nvPr>
            <p:ph type="title"/>
          </p:nvPr>
        </p:nvSpPr>
        <p:spPr/>
        <p:txBody>
          <a:bodyPr/>
          <a:lstStyle/>
          <a:p>
            <a:r>
              <a:rPr lang="en-US" altLang="ja-JP"/>
              <a:t>Virtual</a:t>
            </a:r>
            <a:r>
              <a:rPr lang="ja-JP" altLang="en-US"/>
              <a:t>　</a:t>
            </a:r>
            <a:r>
              <a:rPr lang="en-US" altLang="ja-JP"/>
              <a:t>Cut</a:t>
            </a:r>
            <a:r>
              <a:rPr lang="ja-JP" altLang="en-US"/>
              <a:t>　</a:t>
            </a:r>
            <a:r>
              <a:rPr lang="en-US" altLang="ja-JP"/>
              <a:t>Through</a:t>
            </a:r>
          </a:p>
        </p:txBody>
      </p:sp>
      <p:sp>
        <p:nvSpPr>
          <p:cNvPr id="72767" name="Text Box 63"/>
          <p:cNvSpPr txBox="1">
            <a:spLocks noChangeArrowheads="1"/>
          </p:cNvSpPr>
          <p:nvPr/>
        </p:nvSpPr>
        <p:spPr bwMode="auto">
          <a:xfrm>
            <a:off x="1660525" y="4232275"/>
            <a:ext cx="66548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If blocked, the rest of packet is stored in the buffer</a:t>
            </a:r>
          </a:p>
          <a:p>
            <a:r>
              <a:rPr lang="en-US" altLang="ja-JP" sz="2400">
                <a:latin typeface="Times New Roman" panose="02020603050405020304" pitchFamily="18" charset="0"/>
              </a:rPr>
              <a:t>The same latency as Wormhole</a:t>
            </a:r>
          </a:p>
          <a:p>
            <a:r>
              <a:rPr lang="en-US" altLang="ja-JP" sz="2400">
                <a:latin typeface="Times New Roman" panose="02020603050405020304" pitchFamily="18" charset="0"/>
              </a:rPr>
              <a:t>The same buffer requirement as Store</a:t>
            </a:r>
            <a:r>
              <a:rPr lang="ja-JP" altLang="en-US" sz="2400">
                <a:latin typeface="Times New Roman" panose="02020603050405020304" pitchFamily="18" charset="0"/>
              </a:rPr>
              <a:t>　</a:t>
            </a:r>
            <a:r>
              <a:rPr lang="en-US" altLang="ja-JP" sz="2400">
                <a:latin typeface="Times New Roman" panose="02020603050405020304" pitchFamily="18" charset="0"/>
              </a:rPr>
              <a:t>and</a:t>
            </a:r>
            <a:r>
              <a:rPr lang="ja-JP" altLang="en-US" sz="2400">
                <a:latin typeface="Times New Roman" panose="02020603050405020304" pitchFamily="18" charset="0"/>
              </a:rPr>
              <a:t>　</a:t>
            </a:r>
            <a:r>
              <a:rPr lang="en-US" altLang="ja-JP" sz="2400">
                <a:latin typeface="Times New Roman" panose="02020603050405020304" pitchFamily="18" charset="0"/>
              </a:rPr>
              <a:t>Forward</a:t>
            </a:r>
          </a:p>
          <a:p>
            <a:r>
              <a:rPr lang="en-US" altLang="ja-JP" sz="2400">
                <a:latin typeface="Times New Roman" panose="02020603050405020304" pitchFamily="18" charset="0"/>
              </a:rPr>
              <a:t>Hardware router is required.</a:t>
            </a:r>
          </a:p>
        </p:txBody>
      </p:sp>
      <p:grpSp>
        <p:nvGrpSpPr>
          <p:cNvPr id="72768" name="Group 64"/>
          <p:cNvGrpSpPr>
            <a:grpSpLocks/>
          </p:cNvGrpSpPr>
          <p:nvPr/>
        </p:nvGrpSpPr>
        <p:grpSpPr bwMode="auto">
          <a:xfrm>
            <a:off x="6172200" y="3581400"/>
            <a:ext cx="533400" cy="76200"/>
            <a:chOff x="1440" y="1440"/>
            <a:chExt cx="336" cy="48"/>
          </a:xfrm>
        </p:grpSpPr>
        <p:sp>
          <p:nvSpPr>
            <p:cNvPr id="72769" name="Oval 65"/>
            <p:cNvSpPr>
              <a:spLocks noChangeArrowheads="1"/>
            </p:cNvSpPr>
            <p:nvPr/>
          </p:nvSpPr>
          <p:spPr bwMode="auto">
            <a:xfrm>
              <a:off x="1440"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70" name="Oval 66"/>
            <p:cNvSpPr>
              <a:spLocks noChangeArrowheads="1"/>
            </p:cNvSpPr>
            <p:nvPr/>
          </p:nvSpPr>
          <p:spPr bwMode="auto">
            <a:xfrm>
              <a:off x="1536"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71" name="Oval 67"/>
            <p:cNvSpPr>
              <a:spLocks noChangeArrowheads="1"/>
            </p:cNvSpPr>
            <p:nvPr/>
          </p:nvSpPr>
          <p:spPr bwMode="auto">
            <a:xfrm>
              <a:off x="1632"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72" name="Oval 68"/>
            <p:cNvSpPr>
              <a:spLocks noChangeArrowheads="1"/>
            </p:cNvSpPr>
            <p:nvPr/>
          </p:nvSpPr>
          <p:spPr bwMode="auto">
            <a:xfrm>
              <a:off x="1728"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2773" name="Oval 69"/>
          <p:cNvSpPr>
            <a:spLocks noChangeArrowheads="1"/>
          </p:cNvSpPr>
          <p:nvPr/>
        </p:nvSpPr>
        <p:spPr bwMode="auto">
          <a:xfrm>
            <a:off x="2771775" y="34290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2 </a:t>
            </a:r>
          </a:p>
        </p:txBody>
      </p:sp>
      <p:sp>
        <p:nvSpPr>
          <p:cNvPr id="72774" name="Oval 70"/>
          <p:cNvSpPr>
            <a:spLocks noChangeArrowheads="1"/>
          </p:cNvSpPr>
          <p:nvPr/>
        </p:nvSpPr>
        <p:spPr bwMode="auto">
          <a:xfrm>
            <a:off x="1117600" y="3429000"/>
            <a:ext cx="287338"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4</a:t>
            </a:r>
          </a:p>
        </p:txBody>
      </p:sp>
      <p:sp>
        <p:nvSpPr>
          <p:cNvPr id="72775" name="Oval 71"/>
          <p:cNvSpPr>
            <a:spLocks noChangeArrowheads="1"/>
          </p:cNvSpPr>
          <p:nvPr/>
        </p:nvSpPr>
        <p:spPr bwMode="auto">
          <a:xfrm>
            <a:off x="4716463" y="34290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1</a:t>
            </a:r>
          </a:p>
        </p:txBody>
      </p:sp>
      <p:sp>
        <p:nvSpPr>
          <p:cNvPr id="72776" name="Oval 72"/>
          <p:cNvSpPr>
            <a:spLocks noChangeArrowheads="1"/>
          </p:cNvSpPr>
          <p:nvPr/>
        </p:nvSpPr>
        <p:spPr bwMode="auto">
          <a:xfrm>
            <a:off x="1404938" y="34290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ltLang="ja-JP"/>
              <a:t>Asymmetric indirect networks</a:t>
            </a:r>
          </a:p>
        </p:txBody>
      </p:sp>
      <p:sp>
        <p:nvSpPr>
          <p:cNvPr id="49155" name="Rectangle 3"/>
          <p:cNvSpPr>
            <a:spLocks noGrp="1" noChangeArrowheads="1"/>
          </p:cNvSpPr>
          <p:nvPr>
            <p:ph type="body" idx="1"/>
          </p:nvPr>
        </p:nvSpPr>
        <p:spPr/>
        <p:txBody>
          <a:bodyPr/>
          <a:lstStyle/>
          <a:p>
            <a:pPr eaLnBrk="1" hangingPunct="1">
              <a:lnSpc>
                <a:spcPct val="90000"/>
              </a:lnSpc>
            </a:pPr>
            <a:r>
              <a:rPr lang="en-US" altLang="ja-JP" dirty="0"/>
              <a:t>Intermediate position between direct interconnection network and MINs</a:t>
            </a:r>
          </a:p>
          <a:p>
            <a:pPr eaLnBrk="1" hangingPunct="1">
              <a:lnSpc>
                <a:spcPct val="90000"/>
              </a:lnSpc>
            </a:pPr>
            <a:r>
              <a:rPr lang="en-US" altLang="ja-JP" dirty="0"/>
              <a:t>High communication capability considering cost</a:t>
            </a:r>
          </a:p>
          <a:p>
            <a:pPr lvl="1" eaLnBrk="1" hangingPunct="1">
              <a:lnSpc>
                <a:spcPct val="90000"/>
              </a:lnSpc>
            </a:pPr>
            <a:r>
              <a:rPr lang="en-US" altLang="ja-JP" dirty="0"/>
              <a:t>base-m</a:t>
            </a:r>
            <a:r>
              <a:rPr lang="ja-JP" altLang="en-US" dirty="0"/>
              <a:t>　</a:t>
            </a:r>
            <a:r>
              <a:rPr lang="en-US" altLang="ja-JP" dirty="0"/>
              <a:t>n-cube</a:t>
            </a:r>
            <a:r>
              <a:rPr lang="ja-JP" altLang="en-US" dirty="0"/>
              <a:t>（</a:t>
            </a:r>
            <a:r>
              <a:rPr lang="en-US" altLang="ja-JP" dirty="0"/>
              <a:t>Hyper crossbar</a:t>
            </a:r>
            <a:r>
              <a:rPr lang="ja-JP" altLang="en-US" dirty="0"/>
              <a:t>）</a:t>
            </a:r>
          </a:p>
          <a:p>
            <a:pPr lvl="2" eaLnBrk="1" hangingPunct="1">
              <a:lnSpc>
                <a:spcPct val="90000"/>
              </a:lnSpc>
            </a:pPr>
            <a:r>
              <a:rPr lang="en-US" altLang="ja-JP" dirty="0"/>
              <a:t>SR2000</a:t>
            </a:r>
            <a:r>
              <a:rPr lang="ja-JP" altLang="en-US" dirty="0"/>
              <a:t>、</a:t>
            </a:r>
            <a:r>
              <a:rPr lang="en-US" altLang="ja-JP" dirty="0"/>
              <a:t>CP-PACS</a:t>
            </a:r>
          </a:p>
          <a:p>
            <a:pPr lvl="1" eaLnBrk="1" hangingPunct="1">
              <a:lnSpc>
                <a:spcPct val="90000"/>
              </a:lnSpc>
            </a:pPr>
            <a:r>
              <a:rPr lang="en-US" altLang="ja-JP" dirty="0"/>
              <a:t>Fat</a:t>
            </a:r>
            <a:r>
              <a:rPr lang="ja-JP" altLang="en-US" dirty="0"/>
              <a:t>　</a:t>
            </a:r>
            <a:r>
              <a:rPr lang="en-US" altLang="ja-JP" dirty="0"/>
              <a:t>Tree</a:t>
            </a:r>
          </a:p>
          <a:p>
            <a:pPr lvl="2" eaLnBrk="1" hangingPunct="1">
              <a:lnSpc>
                <a:spcPct val="90000"/>
              </a:lnSpc>
            </a:pPr>
            <a:r>
              <a:rPr lang="en-US" altLang="ja-JP" dirty="0"/>
              <a:t>CM-5</a:t>
            </a:r>
            <a:r>
              <a:rPr lang="ja-JP" altLang="en-US" dirty="0"/>
              <a:t>，</a:t>
            </a:r>
            <a:r>
              <a:rPr lang="en-US" altLang="ja-JP" dirty="0"/>
              <a:t>Some WS</a:t>
            </a:r>
            <a:r>
              <a:rPr lang="ja-JP" altLang="en-US" dirty="0"/>
              <a:t>　</a:t>
            </a:r>
            <a:r>
              <a:rPr lang="en-US" altLang="ja-JP" dirty="0"/>
              <a:t>Clusters</a:t>
            </a:r>
          </a:p>
          <a:p>
            <a:pPr lvl="1" eaLnBrk="1" hangingPunct="1">
              <a:lnSpc>
                <a:spcPct val="90000"/>
              </a:lnSpc>
            </a:pPr>
            <a:r>
              <a:rPr lang="en-US" altLang="ja-JP" dirty="0"/>
              <a:t>Hyper-cross</a:t>
            </a:r>
          </a:p>
          <a:p>
            <a:pPr lvl="2" eaLnBrk="1" hangingPunct="1">
              <a:lnSpc>
                <a:spcPct val="90000"/>
              </a:lnSpc>
            </a:pPr>
            <a:r>
              <a:rPr lang="en-US" altLang="ja-JP" dirty="0"/>
              <a:t>ADENART</a:t>
            </a:r>
          </a:p>
          <a:p>
            <a:pPr eaLnBrk="1" hangingPunct="1">
              <a:lnSpc>
                <a:spcPct val="90000"/>
              </a:lnSpc>
            </a:pPr>
            <a:endParaRPr lang="en-US" altLang="ja-JP"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3730" name="Group 2"/>
          <p:cNvGrpSpPr>
            <a:grpSpLocks/>
          </p:cNvGrpSpPr>
          <p:nvPr/>
        </p:nvGrpSpPr>
        <p:grpSpPr bwMode="auto">
          <a:xfrm>
            <a:off x="1676400" y="3124200"/>
            <a:ext cx="7315200" cy="990600"/>
            <a:chOff x="1008" y="1152"/>
            <a:chExt cx="4608" cy="624"/>
          </a:xfrm>
        </p:grpSpPr>
        <p:sp>
          <p:nvSpPr>
            <p:cNvPr id="73731" name="Oval 3"/>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32" name="Oval 4"/>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33" name="Oval 5"/>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34" name="Oval 6"/>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73735" name="Group 7"/>
            <p:cNvGrpSpPr>
              <a:grpSpLocks/>
            </p:cNvGrpSpPr>
            <p:nvPr/>
          </p:nvGrpSpPr>
          <p:grpSpPr bwMode="auto">
            <a:xfrm>
              <a:off x="1392" y="1344"/>
              <a:ext cx="384" cy="240"/>
              <a:chOff x="1344" y="2208"/>
              <a:chExt cx="384" cy="240"/>
            </a:xfrm>
          </p:grpSpPr>
          <p:sp>
            <p:nvSpPr>
              <p:cNvPr id="73736" name="Rectangle 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37" name="Rectangle 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38" name="Rectangle 1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39" name="Rectangle 1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3740" name="Group 12"/>
            <p:cNvGrpSpPr>
              <a:grpSpLocks/>
            </p:cNvGrpSpPr>
            <p:nvPr/>
          </p:nvGrpSpPr>
          <p:grpSpPr bwMode="auto">
            <a:xfrm>
              <a:off x="2640" y="1344"/>
              <a:ext cx="384" cy="240"/>
              <a:chOff x="1344" y="2208"/>
              <a:chExt cx="384" cy="240"/>
            </a:xfrm>
          </p:grpSpPr>
          <p:sp>
            <p:nvSpPr>
              <p:cNvPr id="73741" name="Rectangle 1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42" name="Rectangle 1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43" name="Rectangle 1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44" name="Rectangle 1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3745" name="Group 17"/>
            <p:cNvGrpSpPr>
              <a:grpSpLocks/>
            </p:cNvGrpSpPr>
            <p:nvPr/>
          </p:nvGrpSpPr>
          <p:grpSpPr bwMode="auto">
            <a:xfrm>
              <a:off x="3792" y="1344"/>
              <a:ext cx="384" cy="240"/>
              <a:chOff x="1344" y="2208"/>
              <a:chExt cx="384" cy="240"/>
            </a:xfrm>
          </p:grpSpPr>
          <p:sp>
            <p:nvSpPr>
              <p:cNvPr id="73746" name="Rectangle 1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47" name="Rectangle 1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48" name="Rectangle 2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49" name="Rectangle 2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3750" name="Group 22"/>
            <p:cNvGrpSpPr>
              <a:grpSpLocks/>
            </p:cNvGrpSpPr>
            <p:nvPr/>
          </p:nvGrpSpPr>
          <p:grpSpPr bwMode="auto">
            <a:xfrm>
              <a:off x="4992" y="1344"/>
              <a:ext cx="384" cy="240"/>
              <a:chOff x="1344" y="2208"/>
              <a:chExt cx="384" cy="240"/>
            </a:xfrm>
          </p:grpSpPr>
          <p:sp>
            <p:nvSpPr>
              <p:cNvPr id="73751" name="Rectangle 2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52" name="Rectangle 2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53" name="Rectangle 2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54" name="Rectangle 2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3755" name="Line 27"/>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56" name="Line 28"/>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57" name="Line 29"/>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58" name="Line 30"/>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59" name="Line 31"/>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3760" name="Group 32"/>
          <p:cNvGrpSpPr>
            <a:grpSpLocks/>
          </p:cNvGrpSpPr>
          <p:nvPr/>
        </p:nvGrpSpPr>
        <p:grpSpPr bwMode="auto">
          <a:xfrm>
            <a:off x="1600200" y="1828800"/>
            <a:ext cx="7315200" cy="990600"/>
            <a:chOff x="1008" y="1152"/>
            <a:chExt cx="4608" cy="624"/>
          </a:xfrm>
        </p:grpSpPr>
        <p:sp>
          <p:nvSpPr>
            <p:cNvPr id="73761" name="Oval 33"/>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62" name="Oval 34"/>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63" name="Oval 35"/>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64" name="Oval 36"/>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73765" name="Group 37"/>
            <p:cNvGrpSpPr>
              <a:grpSpLocks/>
            </p:cNvGrpSpPr>
            <p:nvPr/>
          </p:nvGrpSpPr>
          <p:grpSpPr bwMode="auto">
            <a:xfrm>
              <a:off x="1392" y="1344"/>
              <a:ext cx="384" cy="240"/>
              <a:chOff x="1344" y="2208"/>
              <a:chExt cx="384" cy="240"/>
            </a:xfrm>
          </p:grpSpPr>
          <p:sp>
            <p:nvSpPr>
              <p:cNvPr id="73766" name="Rectangle 3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67" name="Rectangle 3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68" name="Rectangle 4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69" name="Rectangle 4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3770" name="Group 42"/>
            <p:cNvGrpSpPr>
              <a:grpSpLocks/>
            </p:cNvGrpSpPr>
            <p:nvPr/>
          </p:nvGrpSpPr>
          <p:grpSpPr bwMode="auto">
            <a:xfrm>
              <a:off x="2640" y="1344"/>
              <a:ext cx="384" cy="240"/>
              <a:chOff x="1344" y="2208"/>
              <a:chExt cx="384" cy="240"/>
            </a:xfrm>
          </p:grpSpPr>
          <p:sp>
            <p:nvSpPr>
              <p:cNvPr id="73771" name="Rectangle 4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72" name="Rectangle 4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73" name="Rectangle 4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74" name="Rectangle 4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3775" name="Group 47"/>
            <p:cNvGrpSpPr>
              <a:grpSpLocks/>
            </p:cNvGrpSpPr>
            <p:nvPr/>
          </p:nvGrpSpPr>
          <p:grpSpPr bwMode="auto">
            <a:xfrm>
              <a:off x="3792" y="1344"/>
              <a:ext cx="384" cy="240"/>
              <a:chOff x="1344" y="2208"/>
              <a:chExt cx="384" cy="240"/>
            </a:xfrm>
          </p:grpSpPr>
          <p:sp>
            <p:nvSpPr>
              <p:cNvPr id="73776" name="Rectangle 4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77" name="Rectangle 4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78" name="Rectangle 5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79" name="Rectangle 5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3780" name="Group 52"/>
            <p:cNvGrpSpPr>
              <a:grpSpLocks/>
            </p:cNvGrpSpPr>
            <p:nvPr/>
          </p:nvGrpSpPr>
          <p:grpSpPr bwMode="auto">
            <a:xfrm>
              <a:off x="4992" y="1344"/>
              <a:ext cx="384" cy="240"/>
              <a:chOff x="1344" y="2208"/>
              <a:chExt cx="384" cy="240"/>
            </a:xfrm>
          </p:grpSpPr>
          <p:sp>
            <p:nvSpPr>
              <p:cNvPr id="73781" name="Rectangle 5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82" name="Rectangle 5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83" name="Rectangle 5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84" name="Rectangle 5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3785" name="Line 57"/>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86" name="Line 58"/>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87" name="Line 59"/>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88" name="Line 60"/>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89" name="Line 61"/>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3790" name="Rectangle 62"/>
          <p:cNvSpPr>
            <a:spLocks noGrp="1" noChangeArrowheads="1"/>
          </p:cNvSpPr>
          <p:nvPr>
            <p:ph type="title"/>
          </p:nvPr>
        </p:nvSpPr>
        <p:spPr/>
        <p:txBody>
          <a:bodyPr/>
          <a:lstStyle/>
          <a:p>
            <a:r>
              <a:rPr lang="en-US" altLang="ja-JP"/>
              <a:t>Virtual</a:t>
            </a:r>
            <a:r>
              <a:rPr lang="ja-JP" altLang="en-US"/>
              <a:t>　</a:t>
            </a:r>
            <a:r>
              <a:rPr lang="en-US" altLang="ja-JP"/>
              <a:t>Cut</a:t>
            </a:r>
            <a:r>
              <a:rPr lang="ja-JP" altLang="en-US"/>
              <a:t>　</a:t>
            </a:r>
            <a:r>
              <a:rPr lang="en-US" altLang="ja-JP"/>
              <a:t>Through</a:t>
            </a:r>
          </a:p>
        </p:txBody>
      </p:sp>
      <p:sp>
        <p:nvSpPr>
          <p:cNvPr id="73791" name="Text Box 63"/>
          <p:cNvSpPr txBox="1">
            <a:spLocks noChangeArrowheads="1"/>
          </p:cNvSpPr>
          <p:nvPr/>
        </p:nvSpPr>
        <p:spPr bwMode="auto">
          <a:xfrm>
            <a:off x="1660525" y="4232275"/>
            <a:ext cx="66548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If blocked, the rest of packet is stored in the buffer</a:t>
            </a:r>
          </a:p>
          <a:p>
            <a:r>
              <a:rPr lang="en-US" altLang="ja-JP" sz="2400">
                <a:latin typeface="Times New Roman" panose="02020603050405020304" pitchFamily="18" charset="0"/>
              </a:rPr>
              <a:t>The same latency as Wormhole</a:t>
            </a:r>
          </a:p>
          <a:p>
            <a:r>
              <a:rPr lang="en-US" altLang="ja-JP" sz="2400">
                <a:latin typeface="Times New Roman" panose="02020603050405020304" pitchFamily="18" charset="0"/>
              </a:rPr>
              <a:t>The same buffer requirement as Store</a:t>
            </a:r>
            <a:r>
              <a:rPr lang="ja-JP" altLang="en-US" sz="2400">
                <a:latin typeface="Times New Roman" panose="02020603050405020304" pitchFamily="18" charset="0"/>
              </a:rPr>
              <a:t>　</a:t>
            </a:r>
            <a:r>
              <a:rPr lang="en-US" altLang="ja-JP" sz="2400">
                <a:latin typeface="Times New Roman" panose="02020603050405020304" pitchFamily="18" charset="0"/>
              </a:rPr>
              <a:t>and</a:t>
            </a:r>
            <a:r>
              <a:rPr lang="ja-JP" altLang="en-US" sz="2400">
                <a:latin typeface="Times New Roman" panose="02020603050405020304" pitchFamily="18" charset="0"/>
              </a:rPr>
              <a:t>　</a:t>
            </a:r>
            <a:r>
              <a:rPr lang="en-US" altLang="ja-JP" sz="2400">
                <a:latin typeface="Times New Roman" panose="02020603050405020304" pitchFamily="18" charset="0"/>
              </a:rPr>
              <a:t>Forward</a:t>
            </a:r>
          </a:p>
          <a:p>
            <a:r>
              <a:rPr lang="en-US" altLang="ja-JP" sz="2400">
                <a:latin typeface="Times New Roman" panose="02020603050405020304" pitchFamily="18" charset="0"/>
              </a:rPr>
              <a:t>Hardware router is required.</a:t>
            </a:r>
          </a:p>
        </p:txBody>
      </p:sp>
      <p:grpSp>
        <p:nvGrpSpPr>
          <p:cNvPr id="73792" name="Group 64"/>
          <p:cNvGrpSpPr>
            <a:grpSpLocks/>
          </p:cNvGrpSpPr>
          <p:nvPr/>
        </p:nvGrpSpPr>
        <p:grpSpPr bwMode="auto">
          <a:xfrm>
            <a:off x="6172200" y="3581400"/>
            <a:ext cx="533400" cy="76200"/>
            <a:chOff x="1440" y="1440"/>
            <a:chExt cx="336" cy="48"/>
          </a:xfrm>
        </p:grpSpPr>
        <p:sp>
          <p:nvSpPr>
            <p:cNvPr id="73793" name="Oval 65"/>
            <p:cNvSpPr>
              <a:spLocks noChangeArrowheads="1"/>
            </p:cNvSpPr>
            <p:nvPr/>
          </p:nvSpPr>
          <p:spPr bwMode="auto">
            <a:xfrm>
              <a:off x="1440"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94" name="Oval 66"/>
            <p:cNvSpPr>
              <a:spLocks noChangeArrowheads="1"/>
            </p:cNvSpPr>
            <p:nvPr/>
          </p:nvSpPr>
          <p:spPr bwMode="auto">
            <a:xfrm>
              <a:off x="1536"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95" name="Oval 67"/>
            <p:cNvSpPr>
              <a:spLocks noChangeArrowheads="1"/>
            </p:cNvSpPr>
            <p:nvPr/>
          </p:nvSpPr>
          <p:spPr bwMode="auto">
            <a:xfrm>
              <a:off x="1632"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96" name="Oval 68"/>
            <p:cNvSpPr>
              <a:spLocks noChangeArrowheads="1"/>
            </p:cNvSpPr>
            <p:nvPr/>
          </p:nvSpPr>
          <p:spPr bwMode="auto">
            <a:xfrm>
              <a:off x="1728"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3797" name="Oval 69"/>
          <p:cNvSpPr>
            <a:spLocks noChangeArrowheads="1"/>
          </p:cNvSpPr>
          <p:nvPr/>
        </p:nvSpPr>
        <p:spPr bwMode="auto">
          <a:xfrm>
            <a:off x="4500563" y="34290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2 </a:t>
            </a:r>
          </a:p>
        </p:txBody>
      </p:sp>
      <p:sp>
        <p:nvSpPr>
          <p:cNvPr id="73798" name="Oval 70"/>
          <p:cNvSpPr>
            <a:spLocks noChangeArrowheads="1"/>
          </p:cNvSpPr>
          <p:nvPr/>
        </p:nvSpPr>
        <p:spPr bwMode="auto">
          <a:xfrm>
            <a:off x="1404938" y="34290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4</a:t>
            </a:r>
          </a:p>
        </p:txBody>
      </p:sp>
      <p:sp>
        <p:nvSpPr>
          <p:cNvPr id="73799" name="Oval 71"/>
          <p:cNvSpPr>
            <a:spLocks noChangeArrowheads="1"/>
          </p:cNvSpPr>
          <p:nvPr/>
        </p:nvSpPr>
        <p:spPr bwMode="auto">
          <a:xfrm>
            <a:off x="4716463" y="34290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1</a:t>
            </a:r>
          </a:p>
        </p:txBody>
      </p:sp>
      <p:sp>
        <p:nvSpPr>
          <p:cNvPr id="73800" name="Oval 72"/>
          <p:cNvSpPr>
            <a:spLocks noChangeArrowheads="1"/>
          </p:cNvSpPr>
          <p:nvPr/>
        </p:nvSpPr>
        <p:spPr bwMode="auto">
          <a:xfrm>
            <a:off x="2700338" y="34290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3</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4754" name="Group 2"/>
          <p:cNvGrpSpPr>
            <a:grpSpLocks/>
          </p:cNvGrpSpPr>
          <p:nvPr/>
        </p:nvGrpSpPr>
        <p:grpSpPr bwMode="auto">
          <a:xfrm>
            <a:off x="1676400" y="3124200"/>
            <a:ext cx="7315200" cy="990600"/>
            <a:chOff x="1008" y="1152"/>
            <a:chExt cx="4608" cy="624"/>
          </a:xfrm>
        </p:grpSpPr>
        <p:sp>
          <p:nvSpPr>
            <p:cNvPr id="74755" name="Oval 3"/>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56" name="Oval 4"/>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57" name="Oval 5"/>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58" name="Oval 6"/>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74759" name="Group 7"/>
            <p:cNvGrpSpPr>
              <a:grpSpLocks/>
            </p:cNvGrpSpPr>
            <p:nvPr/>
          </p:nvGrpSpPr>
          <p:grpSpPr bwMode="auto">
            <a:xfrm>
              <a:off x="1392" y="1344"/>
              <a:ext cx="384" cy="240"/>
              <a:chOff x="1344" y="2208"/>
              <a:chExt cx="384" cy="240"/>
            </a:xfrm>
          </p:grpSpPr>
          <p:sp>
            <p:nvSpPr>
              <p:cNvPr id="74760" name="Rectangle 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61" name="Rectangle 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62" name="Rectangle 1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63" name="Rectangle 1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4764" name="Group 12"/>
            <p:cNvGrpSpPr>
              <a:grpSpLocks/>
            </p:cNvGrpSpPr>
            <p:nvPr/>
          </p:nvGrpSpPr>
          <p:grpSpPr bwMode="auto">
            <a:xfrm>
              <a:off x="2640" y="1344"/>
              <a:ext cx="384" cy="240"/>
              <a:chOff x="1344" y="2208"/>
              <a:chExt cx="384" cy="240"/>
            </a:xfrm>
          </p:grpSpPr>
          <p:sp>
            <p:nvSpPr>
              <p:cNvPr id="74765" name="Rectangle 1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66" name="Rectangle 1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67" name="Rectangle 1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68" name="Rectangle 1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4769" name="Group 17"/>
            <p:cNvGrpSpPr>
              <a:grpSpLocks/>
            </p:cNvGrpSpPr>
            <p:nvPr/>
          </p:nvGrpSpPr>
          <p:grpSpPr bwMode="auto">
            <a:xfrm>
              <a:off x="3792" y="1344"/>
              <a:ext cx="384" cy="240"/>
              <a:chOff x="1344" y="2208"/>
              <a:chExt cx="384" cy="240"/>
            </a:xfrm>
          </p:grpSpPr>
          <p:sp>
            <p:nvSpPr>
              <p:cNvPr id="74770" name="Rectangle 1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71" name="Rectangle 1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72" name="Rectangle 2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73" name="Rectangle 2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4774" name="Group 22"/>
            <p:cNvGrpSpPr>
              <a:grpSpLocks/>
            </p:cNvGrpSpPr>
            <p:nvPr/>
          </p:nvGrpSpPr>
          <p:grpSpPr bwMode="auto">
            <a:xfrm>
              <a:off x="4992" y="1344"/>
              <a:ext cx="384" cy="240"/>
              <a:chOff x="1344" y="2208"/>
              <a:chExt cx="384" cy="240"/>
            </a:xfrm>
          </p:grpSpPr>
          <p:sp>
            <p:nvSpPr>
              <p:cNvPr id="74775" name="Rectangle 2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76" name="Rectangle 2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77" name="Rectangle 2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78" name="Rectangle 2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4779" name="Line 27"/>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80" name="Line 28"/>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81" name="Line 29"/>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82" name="Line 30"/>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83" name="Line 31"/>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4784" name="Group 32"/>
          <p:cNvGrpSpPr>
            <a:grpSpLocks/>
          </p:cNvGrpSpPr>
          <p:nvPr/>
        </p:nvGrpSpPr>
        <p:grpSpPr bwMode="auto">
          <a:xfrm>
            <a:off x="1600200" y="1828800"/>
            <a:ext cx="7315200" cy="990600"/>
            <a:chOff x="1008" y="1152"/>
            <a:chExt cx="4608" cy="624"/>
          </a:xfrm>
        </p:grpSpPr>
        <p:sp>
          <p:nvSpPr>
            <p:cNvPr id="74785" name="Oval 33"/>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86" name="Oval 34"/>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87" name="Oval 35"/>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88" name="Oval 36"/>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74789" name="Group 37"/>
            <p:cNvGrpSpPr>
              <a:grpSpLocks/>
            </p:cNvGrpSpPr>
            <p:nvPr/>
          </p:nvGrpSpPr>
          <p:grpSpPr bwMode="auto">
            <a:xfrm>
              <a:off x="1392" y="1344"/>
              <a:ext cx="384" cy="240"/>
              <a:chOff x="1344" y="2208"/>
              <a:chExt cx="384" cy="240"/>
            </a:xfrm>
          </p:grpSpPr>
          <p:sp>
            <p:nvSpPr>
              <p:cNvPr id="74790" name="Rectangle 3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91" name="Rectangle 3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92" name="Rectangle 4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93" name="Rectangle 4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4794" name="Group 42"/>
            <p:cNvGrpSpPr>
              <a:grpSpLocks/>
            </p:cNvGrpSpPr>
            <p:nvPr/>
          </p:nvGrpSpPr>
          <p:grpSpPr bwMode="auto">
            <a:xfrm>
              <a:off x="2640" y="1344"/>
              <a:ext cx="384" cy="240"/>
              <a:chOff x="1344" y="2208"/>
              <a:chExt cx="384" cy="240"/>
            </a:xfrm>
          </p:grpSpPr>
          <p:sp>
            <p:nvSpPr>
              <p:cNvPr id="74795" name="Rectangle 4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96" name="Rectangle 4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97" name="Rectangle 4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798" name="Rectangle 4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4799" name="Group 47"/>
            <p:cNvGrpSpPr>
              <a:grpSpLocks/>
            </p:cNvGrpSpPr>
            <p:nvPr/>
          </p:nvGrpSpPr>
          <p:grpSpPr bwMode="auto">
            <a:xfrm>
              <a:off x="3792" y="1344"/>
              <a:ext cx="384" cy="240"/>
              <a:chOff x="1344" y="2208"/>
              <a:chExt cx="384" cy="240"/>
            </a:xfrm>
          </p:grpSpPr>
          <p:sp>
            <p:nvSpPr>
              <p:cNvPr id="74800" name="Rectangle 48"/>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801" name="Rectangle 49"/>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802" name="Rectangle 50"/>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803" name="Rectangle 51"/>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74804" name="Group 52"/>
            <p:cNvGrpSpPr>
              <a:grpSpLocks/>
            </p:cNvGrpSpPr>
            <p:nvPr/>
          </p:nvGrpSpPr>
          <p:grpSpPr bwMode="auto">
            <a:xfrm>
              <a:off x="4992" y="1344"/>
              <a:ext cx="384" cy="240"/>
              <a:chOff x="1344" y="2208"/>
              <a:chExt cx="384" cy="240"/>
            </a:xfrm>
          </p:grpSpPr>
          <p:sp>
            <p:nvSpPr>
              <p:cNvPr id="74805" name="Rectangle 53"/>
              <p:cNvSpPr>
                <a:spLocks noChangeArrowheads="1"/>
              </p:cNvSpPr>
              <p:nvPr/>
            </p:nvSpPr>
            <p:spPr bwMode="auto">
              <a:xfrm>
                <a:off x="1344"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806" name="Rectangle 54"/>
              <p:cNvSpPr>
                <a:spLocks noChangeArrowheads="1"/>
              </p:cNvSpPr>
              <p:nvPr/>
            </p:nvSpPr>
            <p:spPr bwMode="auto">
              <a:xfrm>
                <a:off x="1440"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807" name="Rectangle 55"/>
              <p:cNvSpPr>
                <a:spLocks noChangeArrowheads="1"/>
              </p:cNvSpPr>
              <p:nvPr/>
            </p:nvSpPr>
            <p:spPr bwMode="auto">
              <a:xfrm>
                <a:off x="1536"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808" name="Rectangle 56"/>
              <p:cNvSpPr>
                <a:spLocks noChangeArrowheads="1"/>
              </p:cNvSpPr>
              <p:nvPr/>
            </p:nvSpPr>
            <p:spPr bwMode="auto">
              <a:xfrm>
                <a:off x="1632" y="2208"/>
                <a:ext cx="9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4809" name="Line 57"/>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810" name="Line 58"/>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811" name="Line 59"/>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812" name="Line 60"/>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813" name="Line 61"/>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4814" name="Rectangle 62"/>
          <p:cNvSpPr>
            <a:spLocks noGrp="1" noChangeArrowheads="1"/>
          </p:cNvSpPr>
          <p:nvPr>
            <p:ph type="title"/>
          </p:nvPr>
        </p:nvSpPr>
        <p:spPr/>
        <p:txBody>
          <a:bodyPr/>
          <a:lstStyle/>
          <a:p>
            <a:r>
              <a:rPr lang="en-US" altLang="ja-JP"/>
              <a:t>Virtual</a:t>
            </a:r>
            <a:r>
              <a:rPr lang="ja-JP" altLang="en-US"/>
              <a:t>　</a:t>
            </a:r>
            <a:r>
              <a:rPr lang="en-US" altLang="ja-JP"/>
              <a:t>Cut</a:t>
            </a:r>
            <a:r>
              <a:rPr lang="ja-JP" altLang="en-US"/>
              <a:t>　</a:t>
            </a:r>
            <a:r>
              <a:rPr lang="en-US" altLang="ja-JP"/>
              <a:t>Through</a:t>
            </a:r>
          </a:p>
        </p:txBody>
      </p:sp>
      <p:sp>
        <p:nvSpPr>
          <p:cNvPr id="74815" name="Text Box 63"/>
          <p:cNvSpPr txBox="1">
            <a:spLocks noChangeArrowheads="1"/>
          </p:cNvSpPr>
          <p:nvPr/>
        </p:nvSpPr>
        <p:spPr bwMode="auto">
          <a:xfrm>
            <a:off x="1660525" y="4232275"/>
            <a:ext cx="66548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If blocked, the rest of packet is stored in the buffer</a:t>
            </a:r>
          </a:p>
          <a:p>
            <a:r>
              <a:rPr lang="en-US" altLang="ja-JP" sz="2400">
                <a:latin typeface="Times New Roman" panose="02020603050405020304" pitchFamily="18" charset="0"/>
              </a:rPr>
              <a:t>The same latency as Wormhole</a:t>
            </a:r>
          </a:p>
          <a:p>
            <a:r>
              <a:rPr lang="en-US" altLang="ja-JP" sz="2400">
                <a:latin typeface="Times New Roman" panose="02020603050405020304" pitchFamily="18" charset="0"/>
              </a:rPr>
              <a:t>The same buffer requirement as Store</a:t>
            </a:r>
            <a:r>
              <a:rPr lang="ja-JP" altLang="en-US" sz="2400">
                <a:latin typeface="Times New Roman" panose="02020603050405020304" pitchFamily="18" charset="0"/>
              </a:rPr>
              <a:t>　</a:t>
            </a:r>
            <a:r>
              <a:rPr lang="en-US" altLang="ja-JP" sz="2400">
                <a:latin typeface="Times New Roman" panose="02020603050405020304" pitchFamily="18" charset="0"/>
              </a:rPr>
              <a:t>and</a:t>
            </a:r>
            <a:r>
              <a:rPr lang="ja-JP" altLang="en-US" sz="2400">
                <a:latin typeface="Times New Roman" panose="02020603050405020304" pitchFamily="18" charset="0"/>
              </a:rPr>
              <a:t>　</a:t>
            </a:r>
            <a:r>
              <a:rPr lang="en-US" altLang="ja-JP" sz="2400">
                <a:latin typeface="Times New Roman" panose="02020603050405020304" pitchFamily="18" charset="0"/>
              </a:rPr>
              <a:t>Forward</a:t>
            </a:r>
          </a:p>
          <a:p>
            <a:r>
              <a:rPr lang="en-US" altLang="ja-JP" sz="2400">
                <a:latin typeface="Times New Roman" panose="02020603050405020304" pitchFamily="18" charset="0"/>
              </a:rPr>
              <a:t>Hardware router is required.</a:t>
            </a:r>
          </a:p>
        </p:txBody>
      </p:sp>
      <p:grpSp>
        <p:nvGrpSpPr>
          <p:cNvPr id="74816" name="Group 64"/>
          <p:cNvGrpSpPr>
            <a:grpSpLocks/>
          </p:cNvGrpSpPr>
          <p:nvPr/>
        </p:nvGrpSpPr>
        <p:grpSpPr bwMode="auto">
          <a:xfrm>
            <a:off x="6172200" y="3581400"/>
            <a:ext cx="533400" cy="76200"/>
            <a:chOff x="1440" y="1440"/>
            <a:chExt cx="336" cy="48"/>
          </a:xfrm>
        </p:grpSpPr>
        <p:sp>
          <p:nvSpPr>
            <p:cNvPr id="74817" name="Oval 65"/>
            <p:cNvSpPr>
              <a:spLocks noChangeArrowheads="1"/>
            </p:cNvSpPr>
            <p:nvPr/>
          </p:nvSpPr>
          <p:spPr bwMode="auto">
            <a:xfrm>
              <a:off x="1440"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818" name="Oval 66"/>
            <p:cNvSpPr>
              <a:spLocks noChangeArrowheads="1"/>
            </p:cNvSpPr>
            <p:nvPr/>
          </p:nvSpPr>
          <p:spPr bwMode="auto">
            <a:xfrm>
              <a:off x="1536"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819" name="Oval 67"/>
            <p:cNvSpPr>
              <a:spLocks noChangeArrowheads="1"/>
            </p:cNvSpPr>
            <p:nvPr/>
          </p:nvSpPr>
          <p:spPr bwMode="auto">
            <a:xfrm>
              <a:off x="1632"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820" name="Oval 68"/>
            <p:cNvSpPr>
              <a:spLocks noChangeArrowheads="1"/>
            </p:cNvSpPr>
            <p:nvPr/>
          </p:nvSpPr>
          <p:spPr bwMode="auto">
            <a:xfrm>
              <a:off x="1728" y="1440"/>
              <a:ext cx="48" cy="48"/>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74821" name="Oval 69"/>
          <p:cNvSpPr>
            <a:spLocks noChangeArrowheads="1"/>
          </p:cNvSpPr>
          <p:nvPr/>
        </p:nvSpPr>
        <p:spPr bwMode="auto">
          <a:xfrm>
            <a:off x="4500563" y="34290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2 </a:t>
            </a:r>
          </a:p>
        </p:txBody>
      </p:sp>
      <p:sp>
        <p:nvSpPr>
          <p:cNvPr id="74822" name="Oval 70"/>
          <p:cNvSpPr>
            <a:spLocks noChangeArrowheads="1"/>
          </p:cNvSpPr>
          <p:nvPr/>
        </p:nvSpPr>
        <p:spPr bwMode="auto">
          <a:xfrm>
            <a:off x="2700338" y="34290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4</a:t>
            </a:r>
          </a:p>
        </p:txBody>
      </p:sp>
      <p:sp>
        <p:nvSpPr>
          <p:cNvPr id="74823" name="Oval 71"/>
          <p:cNvSpPr>
            <a:spLocks noChangeArrowheads="1"/>
          </p:cNvSpPr>
          <p:nvPr/>
        </p:nvSpPr>
        <p:spPr bwMode="auto">
          <a:xfrm>
            <a:off x="4716463" y="34290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1</a:t>
            </a:r>
          </a:p>
        </p:txBody>
      </p:sp>
      <p:sp>
        <p:nvSpPr>
          <p:cNvPr id="74824" name="Oval 72"/>
          <p:cNvSpPr>
            <a:spLocks noChangeArrowheads="1"/>
          </p:cNvSpPr>
          <p:nvPr/>
        </p:nvSpPr>
        <p:spPr bwMode="auto">
          <a:xfrm>
            <a:off x="4284663" y="3429000"/>
            <a:ext cx="287337" cy="358775"/>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3</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ja-JP" sz="3800"/>
              <a:t>LAN,Component networks/SAN and Network on Chip</a:t>
            </a:r>
          </a:p>
        </p:txBody>
      </p:sp>
      <p:sp>
        <p:nvSpPr>
          <p:cNvPr id="8195" name="Rectangle 3"/>
          <p:cNvSpPr>
            <a:spLocks noGrp="1" noChangeArrowheads="1"/>
          </p:cNvSpPr>
          <p:nvPr>
            <p:ph type="body" idx="1"/>
          </p:nvPr>
        </p:nvSpPr>
        <p:spPr>
          <a:xfrm>
            <a:off x="990600" y="1557338"/>
            <a:ext cx="7772400" cy="4608512"/>
          </a:xfrm>
        </p:spPr>
        <p:txBody>
          <a:bodyPr/>
          <a:lstStyle/>
          <a:p>
            <a:pPr>
              <a:lnSpc>
                <a:spcPct val="90000"/>
              </a:lnSpc>
            </a:pPr>
            <a:r>
              <a:rPr lang="en-US" altLang="ja-JP" sz="2600" dirty="0"/>
              <a:t>LAN(Local Area Network):</a:t>
            </a:r>
          </a:p>
          <a:p>
            <a:pPr lvl="1">
              <a:lnSpc>
                <a:spcPct val="90000"/>
              </a:lnSpc>
            </a:pPr>
            <a:r>
              <a:rPr lang="en-US" altLang="ja-JP" sz="2200" dirty="0"/>
              <a:t>Store</a:t>
            </a:r>
            <a:r>
              <a:rPr lang="ja-JP" altLang="en-US" sz="2200" dirty="0"/>
              <a:t>　</a:t>
            </a:r>
            <a:r>
              <a:rPr lang="en-US" altLang="ja-JP" sz="2200" dirty="0"/>
              <a:t>and</a:t>
            </a:r>
            <a:r>
              <a:rPr lang="ja-JP" altLang="en-US" sz="2200" dirty="0"/>
              <a:t>　</a:t>
            </a:r>
            <a:r>
              <a:rPr lang="en-US" altLang="ja-JP" sz="2200" dirty="0"/>
              <a:t>Forward</a:t>
            </a:r>
          </a:p>
          <a:p>
            <a:pPr>
              <a:lnSpc>
                <a:spcPct val="90000"/>
              </a:lnSpc>
            </a:pPr>
            <a:r>
              <a:rPr lang="en-US" altLang="ja-JP" sz="2600" dirty="0"/>
              <a:t>Component network/ SAN(System Area Network):</a:t>
            </a:r>
          </a:p>
          <a:p>
            <a:pPr lvl="1">
              <a:lnSpc>
                <a:spcPct val="90000"/>
              </a:lnSpc>
            </a:pPr>
            <a:r>
              <a:rPr lang="en-US" altLang="ja-JP" sz="2200" dirty="0"/>
              <a:t>The first generation NORA uses store and forward method.</a:t>
            </a:r>
          </a:p>
          <a:p>
            <a:pPr lvl="1">
              <a:lnSpc>
                <a:spcPct val="90000"/>
              </a:lnSpc>
            </a:pPr>
            <a:r>
              <a:rPr lang="en-US" altLang="ja-JP" sz="2200" dirty="0"/>
              <a:t>Recent Component networks/SANs:</a:t>
            </a:r>
          </a:p>
          <a:p>
            <a:pPr lvl="2">
              <a:lnSpc>
                <a:spcPct val="90000"/>
              </a:lnSpc>
            </a:pPr>
            <a:r>
              <a:rPr lang="en-US" altLang="ja-JP" dirty="0"/>
              <a:t>For large packets: Wormhole</a:t>
            </a:r>
          </a:p>
          <a:p>
            <a:pPr lvl="2">
              <a:lnSpc>
                <a:spcPct val="90000"/>
              </a:lnSpc>
            </a:pPr>
            <a:r>
              <a:rPr lang="en-US" altLang="ja-JP" dirty="0"/>
              <a:t>For multicast: Virtual Cut Through</a:t>
            </a:r>
          </a:p>
          <a:p>
            <a:pPr lvl="1">
              <a:lnSpc>
                <a:spcPct val="90000"/>
              </a:lnSpc>
            </a:pPr>
            <a:r>
              <a:rPr lang="en-US" altLang="ja-JP" sz="2200" dirty="0" err="1"/>
              <a:t>Infiniband</a:t>
            </a:r>
            <a:endParaRPr lang="en-US" altLang="ja-JP" sz="2200" dirty="0"/>
          </a:p>
          <a:p>
            <a:pPr>
              <a:lnSpc>
                <a:spcPct val="90000"/>
              </a:lnSpc>
            </a:pPr>
            <a:r>
              <a:rPr lang="en-US" altLang="ja-JP" sz="2600" dirty="0"/>
              <a:t>Network on Chip:</a:t>
            </a:r>
          </a:p>
          <a:p>
            <a:pPr lvl="1">
              <a:lnSpc>
                <a:spcPct val="90000"/>
              </a:lnSpc>
            </a:pPr>
            <a:r>
              <a:rPr lang="en-US" altLang="ja-JP" sz="2200" dirty="0"/>
              <a:t>Wormhole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ja-JP" dirty="0" err="1"/>
              <a:t>Qiuz</a:t>
            </a:r>
            <a:endParaRPr lang="en-US" altLang="ja-JP" dirty="0"/>
          </a:p>
        </p:txBody>
      </p:sp>
      <p:sp>
        <p:nvSpPr>
          <p:cNvPr id="29699" name="Rectangle 3"/>
          <p:cNvSpPr>
            <a:spLocks noGrp="1" noChangeArrowheads="1"/>
          </p:cNvSpPr>
          <p:nvPr>
            <p:ph type="body" idx="1"/>
          </p:nvPr>
        </p:nvSpPr>
        <p:spPr/>
        <p:txBody>
          <a:bodyPr/>
          <a:lstStyle/>
          <a:p>
            <a:r>
              <a:rPr lang="en-US" altLang="ja-JP"/>
              <a:t>A packet with 1 flit header and 15 flits body is transferred on a 4-ary</a:t>
            </a:r>
            <a:r>
              <a:rPr lang="ja-JP" altLang="en-US"/>
              <a:t>　</a:t>
            </a:r>
            <a:r>
              <a:rPr lang="en-US" altLang="ja-JP"/>
              <a:t>2-cube. Compute the largest number of clocks when it is sent with Store-and-Forward manner, and compared with the case when Wormhole method is used. Ignore the delay caused by congestion.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6" name="Rectangle 12"/>
          <p:cNvSpPr>
            <a:spLocks noGrp="1" noChangeArrowheads="1"/>
          </p:cNvSpPr>
          <p:nvPr>
            <p:ph type="title"/>
          </p:nvPr>
        </p:nvSpPr>
        <p:spPr>
          <a:xfrm>
            <a:off x="323850" y="6021388"/>
            <a:ext cx="7772400" cy="1143000"/>
          </a:xfrm>
        </p:spPr>
        <p:txBody>
          <a:bodyPr/>
          <a:lstStyle/>
          <a:p>
            <a:r>
              <a:rPr lang="en-US" altLang="ja-JP"/>
              <a:t>A problem of Wormhole</a:t>
            </a:r>
          </a:p>
        </p:txBody>
      </p:sp>
      <p:grpSp>
        <p:nvGrpSpPr>
          <p:cNvPr id="11296" name="Group 32"/>
          <p:cNvGrpSpPr>
            <a:grpSpLocks/>
          </p:cNvGrpSpPr>
          <p:nvPr/>
        </p:nvGrpSpPr>
        <p:grpSpPr bwMode="auto">
          <a:xfrm>
            <a:off x="1676400" y="1219200"/>
            <a:ext cx="7315200" cy="990600"/>
            <a:chOff x="1008" y="1152"/>
            <a:chExt cx="4608" cy="624"/>
          </a:xfrm>
        </p:grpSpPr>
        <p:grpSp>
          <p:nvGrpSpPr>
            <p:cNvPr id="11266" name="Group 2"/>
            <p:cNvGrpSpPr>
              <a:grpSpLocks/>
            </p:cNvGrpSpPr>
            <p:nvPr/>
          </p:nvGrpSpPr>
          <p:grpSpPr bwMode="auto">
            <a:xfrm>
              <a:off x="1008" y="1152"/>
              <a:ext cx="4608" cy="624"/>
              <a:chOff x="1008" y="1152"/>
              <a:chExt cx="4608" cy="624"/>
            </a:xfrm>
          </p:grpSpPr>
          <p:sp>
            <p:nvSpPr>
              <p:cNvPr id="11267" name="Oval 3"/>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 name="Oval 4"/>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 name="Oval 5"/>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 name="Oval 6"/>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1" name="Line 7"/>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2" name="Line 8"/>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3" name="Line 9"/>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 name="Line 10"/>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5" name="Line 11"/>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78" name="Rectangle 14"/>
            <p:cNvSpPr>
              <a:spLocks noChangeArrowheads="1"/>
            </p:cNvSpPr>
            <p:nvPr/>
          </p:nvSpPr>
          <p:spPr bwMode="auto">
            <a:xfrm>
              <a:off x="1488" y="1392"/>
              <a:ext cx="144" cy="19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9" name="Rectangle 15"/>
            <p:cNvSpPr>
              <a:spLocks noChangeArrowheads="1"/>
            </p:cNvSpPr>
            <p:nvPr/>
          </p:nvSpPr>
          <p:spPr bwMode="auto">
            <a:xfrm>
              <a:off x="2688" y="1392"/>
              <a:ext cx="144" cy="19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80" name="Rectangle 16"/>
            <p:cNvSpPr>
              <a:spLocks noChangeArrowheads="1"/>
            </p:cNvSpPr>
            <p:nvPr/>
          </p:nvSpPr>
          <p:spPr bwMode="auto">
            <a:xfrm>
              <a:off x="3936" y="1392"/>
              <a:ext cx="144" cy="19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81" name="Rectangle 17"/>
            <p:cNvSpPr>
              <a:spLocks noChangeArrowheads="1"/>
            </p:cNvSpPr>
            <p:nvPr/>
          </p:nvSpPr>
          <p:spPr bwMode="auto">
            <a:xfrm>
              <a:off x="5088" y="1392"/>
              <a:ext cx="144" cy="19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82" name="Oval 18"/>
          <p:cNvSpPr>
            <a:spLocks noChangeArrowheads="1"/>
          </p:cNvSpPr>
          <p:nvPr/>
        </p:nvSpPr>
        <p:spPr bwMode="auto">
          <a:xfrm>
            <a:off x="4419600" y="1676400"/>
            <a:ext cx="76200" cy="762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83" name="Oval 19"/>
          <p:cNvSpPr>
            <a:spLocks noChangeArrowheads="1"/>
          </p:cNvSpPr>
          <p:nvPr/>
        </p:nvSpPr>
        <p:spPr bwMode="auto">
          <a:xfrm>
            <a:off x="6400800" y="1676400"/>
            <a:ext cx="76200" cy="762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84" name="Oval 20"/>
          <p:cNvSpPr>
            <a:spLocks noChangeArrowheads="1"/>
          </p:cNvSpPr>
          <p:nvPr/>
        </p:nvSpPr>
        <p:spPr bwMode="auto">
          <a:xfrm>
            <a:off x="8229600" y="1676400"/>
            <a:ext cx="76200" cy="762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85" name="Oval 21"/>
          <p:cNvSpPr>
            <a:spLocks noChangeArrowheads="1"/>
          </p:cNvSpPr>
          <p:nvPr/>
        </p:nvSpPr>
        <p:spPr bwMode="auto">
          <a:xfrm>
            <a:off x="2514600" y="1676400"/>
            <a:ext cx="76200" cy="762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00" name="Oval 36"/>
          <p:cNvSpPr>
            <a:spLocks noChangeArrowheads="1"/>
          </p:cNvSpPr>
          <p:nvPr/>
        </p:nvSpPr>
        <p:spPr bwMode="auto">
          <a:xfrm rot="-5400000">
            <a:off x="4876800" y="0"/>
            <a:ext cx="990600" cy="9906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01" name="Oval 37"/>
          <p:cNvSpPr>
            <a:spLocks noChangeArrowheads="1"/>
          </p:cNvSpPr>
          <p:nvPr/>
        </p:nvSpPr>
        <p:spPr bwMode="auto">
          <a:xfrm rot="-5400000">
            <a:off x="3962400" y="4267200"/>
            <a:ext cx="990600" cy="9906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02" name="Oval 38"/>
          <p:cNvSpPr>
            <a:spLocks noChangeArrowheads="1"/>
          </p:cNvSpPr>
          <p:nvPr/>
        </p:nvSpPr>
        <p:spPr bwMode="auto">
          <a:xfrm rot="-5400000">
            <a:off x="3962400" y="2438400"/>
            <a:ext cx="990600" cy="9906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04" name="Line 40"/>
          <p:cNvSpPr>
            <a:spLocks noChangeShapeType="1"/>
          </p:cNvSpPr>
          <p:nvPr/>
        </p:nvSpPr>
        <p:spPr bwMode="auto">
          <a:xfrm rot="-5400000">
            <a:off x="4038600" y="5715000"/>
            <a:ext cx="914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05" name="Line 41"/>
          <p:cNvSpPr>
            <a:spLocks noChangeShapeType="1"/>
          </p:cNvSpPr>
          <p:nvPr/>
        </p:nvSpPr>
        <p:spPr bwMode="auto">
          <a:xfrm rot="-5400000">
            <a:off x="4076700" y="3848100"/>
            <a:ext cx="838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07" name="Line 43"/>
          <p:cNvSpPr>
            <a:spLocks noChangeShapeType="1"/>
          </p:cNvSpPr>
          <p:nvPr/>
        </p:nvSpPr>
        <p:spPr bwMode="auto">
          <a:xfrm rot="-5400000">
            <a:off x="4381500" y="2324100"/>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09" name="Rectangle 45"/>
          <p:cNvSpPr>
            <a:spLocks noChangeArrowheads="1"/>
          </p:cNvSpPr>
          <p:nvPr/>
        </p:nvSpPr>
        <p:spPr bwMode="auto">
          <a:xfrm rot="-5400000">
            <a:off x="5295900" y="3429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10" name="Rectangle 46"/>
          <p:cNvSpPr>
            <a:spLocks noChangeArrowheads="1"/>
          </p:cNvSpPr>
          <p:nvPr/>
        </p:nvSpPr>
        <p:spPr bwMode="auto">
          <a:xfrm rot="-5400000">
            <a:off x="4381500" y="46101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11" name="Rectangle 47"/>
          <p:cNvSpPr>
            <a:spLocks noChangeArrowheads="1"/>
          </p:cNvSpPr>
          <p:nvPr/>
        </p:nvSpPr>
        <p:spPr bwMode="auto">
          <a:xfrm rot="-5400000">
            <a:off x="4381500" y="28575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13" name="Line 49"/>
          <p:cNvSpPr>
            <a:spLocks noChangeShapeType="1"/>
          </p:cNvSpPr>
          <p:nvPr/>
        </p:nvSpPr>
        <p:spPr bwMode="auto">
          <a:xfrm flipV="1">
            <a:off x="4724400" y="838200"/>
            <a:ext cx="3810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14" name="Oval 50"/>
          <p:cNvSpPr>
            <a:spLocks noChangeArrowheads="1"/>
          </p:cNvSpPr>
          <p:nvPr/>
        </p:nvSpPr>
        <p:spPr bwMode="auto">
          <a:xfrm>
            <a:off x="4495800" y="4724400"/>
            <a:ext cx="76200" cy="76200"/>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15" name="Oval 51"/>
          <p:cNvSpPr>
            <a:spLocks noChangeArrowheads="1"/>
          </p:cNvSpPr>
          <p:nvPr/>
        </p:nvSpPr>
        <p:spPr bwMode="auto">
          <a:xfrm>
            <a:off x="4495800" y="2971800"/>
            <a:ext cx="76200" cy="76200"/>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16" name="Line 52"/>
          <p:cNvSpPr>
            <a:spLocks noChangeShapeType="1"/>
          </p:cNvSpPr>
          <p:nvPr/>
        </p:nvSpPr>
        <p:spPr bwMode="auto">
          <a:xfrm flipV="1">
            <a:off x="3657600" y="3200400"/>
            <a:ext cx="0" cy="21336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95288" y="5486400"/>
            <a:ext cx="7772400" cy="1143000"/>
          </a:xfrm>
        </p:spPr>
        <p:txBody>
          <a:bodyPr/>
          <a:lstStyle/>
          <a:p>
            <a:r>
              <a:rPr lang="en-US" altLang="ja-JP"/>
              <a:t>Virtual</a:t>
            </a:r>
            <a:r>
              <a:rPr lang="ja-JP" altLang="en-US"/>
              <a:t>　</a:t>
            </a:r>
            <a:r>
              <a:rPr lang="en-US" altLang="ja-JP"/>
              <a:t>Channel</a:t>
            </a:r>
          </a:p>
        </p:txBody>
      </p:sp>
      <p:grpSp>
        <p:nvGrpSpPr>
          <p:cNvPr id="12291" name="Group 3"/>
          <p:cNvGrpSpPr>
            <a:grpSpLocks/>
          </p:cNvGrpSpPr>
          <p:nvPr/>
        </p:nvGrpSpPr>
        <p:grpSpPr bwMode="auto">
          <a:xfrm>
            <a:off x="1676400" y="1219200"/>
            <a:ext cx="7315200" cy="990600"/>
            <a:chOff x="1008" y="1152"/>
            <a:chExt cx="4608" cy="624"/>
          </a:xfrm>
        </p:grpSpPr>
        <p:grpSp>
          <p:nvGrpSpPr>
            <p:cNvPr id="12292" name="Group 4"/>
            <p:cNvGrpSpPr>
              <a:grpSpLocks/>
            </p:cNvGrpSpPr>
            <p:nvPr/>
          </p:nvGrpSpPr>
          <p:grpSpPr bwMode="auto">
            <a:xfrm>
              <a:off x="1008" y="1152"/>
              <a:ext cx="4608" cy="624"/>
              <a:chOff x="1008" y="1152"/>
              <a:chExt cx="4608" cy="624"/>
            </a:xfrm>
          </p:grpSpPr>
          <p:sp>
            <p:nvSpPr>
              <p:cNvPr id="12293" name="Oval 5"/>
              <p:cNvSpPr>
                <a:spLocks noChangeArrowheads="1"/>
              </p:cNvSpPr>
              <p:nvPr/>
            </p:nvSpPr>
            <p:spPr bwMode="auto">
              <a:xfrm>
                <a:off x="12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294" name="Oval 6"/>
              <p:cNvSpPr>
                <a:spLocks noChangeArrowheads="1"/>
              </p:cNvSpPr>
              <p:nvPr/>
            </p:nvSpPr>
            <p:spPr bwMode="auto">
              <a:xfrm>
                <a:off x="24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295" name="Oval 7"/>
              <p:cNvSpPr>
                <a:spLocks noChangeArrowheads="1"/>
              </p:cNvSpPr>
              <p:nvPr/>
            </p:nvSpPr>
            <p:spPr bwMode="auto">
              <a:xfrm>
                <a:off x="3696"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296" name="Oval 8"/>
              <p:cNvSpPr>
                <a:spLocks noChangeArrowheads="1"/>
              </p:cNvSpPr>
              <p:nvPr/>
            </p:nvSpPr>
            <p:spPr bwMode="auto">
              <a:xfrm>
                <a:off x="4848" y="1152"/>
                <a:ext cx="624" cy="624"/>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297" name="Line 9"/>
              <p:cNvSpPr>
                <a:spLocks noChangeShapeType="1"/>
              </p:cNvSpPr>
              <p:nvPr/>
            </p:nvSpPr>
            <p:spPr bwMode="auto">
              <a:xfrm>
                <a:off x="1872" y="1488"/>
                <a:ext cx="6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298" name="Line 10"/>
              <p:cNvSpPr>
                <a:spLocks noChangeShapeType="1"/>
              </p:cNvSpPr>
              <p:nvPr/>
            </p:nvSpPr>
            <p:spPr bwMode="auto">
              <a:xfrm>
                <a:off x="3120" y="1488"/>
                <a:ext cx="5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299" name="Line 11"/>
              <p:cNvSpPr>
                <a:spLocks noChangeShapeType="1"/>
              </p:cNvSpPr>
              <p:nvPr/>
            </p:nvSpPr>
            <p:spPr bwMode="auto">
              <a:xfrm>
                <a:off x="4320" y="1488"/>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00" name="Line 12"/>
              <p:cNvSpPr>
                <a:spLocks noChangeShapeType="1"/>
              </p:cNvSpPr>
              <p:nvPr/>
            </p:nvSpPr>
            <p:spPr bwMode="auto">
              <a:xfrm>
                <a:off x="1008" y="1488"/>
                <a:ext cx="24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01" name="Line 13"/>
              <p:cNvSpPr>
                <a:spLocks noChangeShapeType="1"/>
              </p:cNvSpPr>
              <p:nvPr/>
            </p:nvSpPr>
            <p:spPr bwMode="auto">
              <a:xfrm>
                <a:off x="5472" y="1488"/>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2302" name="Rectangle 14"/>
            <p:cNvSpPr>
              <a:spLocks noChangeArrowheads="1"/>
            </p:cNvSpPr>
            <p:nvPr/>
          </p:nvSpPr>
          <p:spPr bwMode="auto">
            <a:xfrm>
              <a:off x="1488" y="1392"/>
              <a:ext cx="144" cy="19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03" name="Rectangle 15"/>
            <p:cNvSpPr>
              <a:spLocks noChangeArrowheads="1"/>
            </p:cNvSpPr>
            <p:nvPr/>
          </p:nvSpPr>
          <p:spPr bwMode="auto">
            <a:xfrm>
              <a:off x="2688" y="1392"/>
              <a:ext cx="144" cy="19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04" name="Rectangle 16"/>
            <p:cNvSpPr>
              <a:spLocks noChangeArrowheads="1"/>
            </p:cNvSpPr>
            <p:nvPr/>
          </p:nvSpPr>
          <p:spPr bwMode="auto">
            <a:xfrm>
              <a:off x="3936" y="1392"/>
              <a:ext cx="144" cy="19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05" name="Rectangle 17"/>
            <p:cNvSpPr>
              <a:spLocks noChangeArrowheads="1"/>
            </p:cNvSpPr>
            <p:nvPr/>
          </p:nvSpPr>
          <p:spPr bwMode="auto">
            <a:xfrm>
              <a:off x="5088" y="1392"/>
              <a:ext cx="144" cy="19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2306" name="Oval 18"/>
          <p:cNvSpPr>
            <a:spLocks noChangeArrowheads="1"/>
          </p:cNvSpPr>
          <p:nvPr/>
        </p:nvSpPr>
        <p:spPr bwMode="auto">
          <a:xfrm>
            <a:off x="4419600" y="1676400"/>
            <a:ext cx="76200" cy="762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07" name="Oval 19"/>
          <p:cNvSpPr>
            <a:spLocks noChangeArrowheads="1"/>
          </p:cNvSpPr>
          <p:nvPr/>
        </p:nvSpPr>
        <p:spPr bwMode="auto">
          <a:xfrm>
            <a:off x="6400800" y="1676400"/>
            <a:ext cx="76200" cy="762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08" name="Oval 20"/>
          <p:cNvSpPr>
            <a:spLocks noChangeArrowheads="1"/>
          </p:cNvSpPr>
          <p:nvPr/>
        </p:nvSpPr>
        <p:spPr bwMode="auto">
          <a:xfrm>
            <a:off x="8229600" y="1676400"/>
            <a:ext cx="76200" cy="762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09" name="Oval 21"/>
          <p:cNvSpPr>
            <a:spLocks noChangeArrowheads="1"/>
          </p:cNvSpPr>
          <p:nvPr/>
        </p:nvSpPr>
        <p:spPr bwMode="auto">
          <a:xfrm>
            <a:off x="2514600" y="1676400"/>
            <a:ext cx="76200" cy="762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10" name="Oval 22"/>
          <p:cNvSpPr>
            <a:spLocks noChangeArrowheads="1"/>
          </p:cNvSpPr>
          <p:nvPr/>
        </p:nvSpPr>
        <p:spPr bwMode="auto">
          <a:xfrm rot="-5400000">
            <a:off x="4876800" y="0"/>
            <a:ext cx="990600" cy="9906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11" name="Oval 23"/>
          <p:cNvSpPr>
            <a:spLocks noChangeArrowheads="1"/>
          </p:cNvSpPr>
          <p:nvPr/>
        </p:nvSpPr>
        <p:spPr bwMode="auto">
          <a:xfrm rot="-5400000">
            <a:off x="3962400" y="4267200"/>
            <a:ext cx="990600" cy="9906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12" name="Oval 24"/>
          <p:cNvSpPr>
            <a:spLocks noChangeArrowheads="1"/>
          </p:cNvSpPr>
          <p:nvPr/>
        </p:nvSpPr>
        <p:spPr bwMode="auto">
          <a:xfrm rot="-5400000">
            <a:off x="3962400" y="2438400"/>
            <a:ext cx="990600" cy="9906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13" name="Line 25"/>
          <p:cNvSpPr>
            <a:spLocks noChangeShapeType="1"/>
          </p:cNvSpPr>
          <p:nvPr/>
        </p:nvSpPr>
        <p:spPr bwMode="auto">
          <a:xfrm rot="-5400000">
            <a:off x="4038600" y="5715000"/>
            <a:ext cx="914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14" name="Line 26"/>
          <p:cNvSpPr>
            <a:spLocks noChangeShapeType="1"/>
          </p:cNvSpPr>
          <p:nvPr/>
        </p:nvSpPr>
        <p:spPr bwMode="auto">
          <a:xfrm rot="-5400000">
            <a:off x="4076700" y="3848100"/>
            <a:ext cx="838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15" name="Line 27"/>
          <p:cNvSpPr>
            <a:spLocks noChangeShapeType="1"/>
          </p:cNvSpPr>
          <p:nvPr/>
        </p:nvSpPr>
        <p:spPr bwMode="auto">
          <a:xfrm rot="-5400000">
            <a:off x="4306888" y="7354888"/>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16" name="Line 28"/>
          <p:cNvSpPr>
            <a:spLocks noChangeShapeType="1"/>
          </p:cNvSpPr>
          <p:nvPr/>
        </p:nvSpPr>
        <p:spPr bwMode="auto">
          <a:xfrm rot="-5400000">
            <a:off x="4381500" y="2324100"/>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17" name="Rectangle 29"/>
          <p:cNvSpPr>
            <a:spLocks noChangeArrowheads="1"/>
          </p:cNvSpPr>
          <p:nvPr/>
        </p:nvSpPr>
        <p:spPr bwMode="auto">
          <a:xfrm rot="-5400000">
            <a:off x="5295900" y="3429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18" name="Rectangle 30"/>
          <p:cNvSpPr>
            <a:spLocks noChangeArrowheads="1"/>
          </p:cNvSpPr>
          <p:nvPr/>
        </p:nvSpPr>
        <p:spPr bwMode="auto">
          <a:xfrm rot="-5400000">
            <a:off x="4381500" y="46101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19" name="Rectangle 31"/>
          <p:cNvSpPr>
            <a:spLocks noChangeArrowheads="1"/>
          </p:cNvSpPr>
          <p:nvPr/>
        </p:nvSpPr>
        <p:spPr bwMode="auto">
          <a:xfrm rot="-5400000">
            <a:off x="4381500" y="28575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20" name="Line 32"/>
          <p:cNvSpPr>
            <a:spLocks noChangeShapeType="1"/>
          </p:cNvSpPr>
          <p:nvPr/>
        </p:nvSpPr>
        <p:spPr bwMode="auto">
          <a:xfrm flipV="1">
            <a:off x="4724400" y="838200"/>
            <a:ext cx="3810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21" name="Oval 33"/>
          <p:cNvSpPr>
            <a:spLocks noChangeArrowheads="1"/>
          </p:cNvSpPr>
          <p:nvPr/>
        </p:nvSpPr>
        <p:spPr bwMode="auto">
          <a:xfrm>
            <a:off x="4495800" y="4724400"/>
            <a:ext cx="76200" cy="76200"/>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22" name="Oval 34"/>
          <p:cNvSpPr>
            <a:spLocks noChangeArrowheads="1"/>
          </p:cNvSpPr>
          <p:nvPr/>
        </p:nvSpPr>
        <p:spPr bwMode="auto">
          <a:xfrm>
            <a:off x="4495800" y="2971800"/>
            <a:ext cx="76200" cy="76200"/>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23" name="Line 35"/>
          <p:cNvSpPr>
            <a:spLocks noChangeShapeType="1"/>
          </p:cNvSpPr>
          <p:nvPr/>
        </p:nvSpPr>
        <p:spPr bwMode="auto">
          <a:xfrm flipV="1">
            <a:off x="3657600" y="3200400"/>
            <a:ext cx="0" cy="21336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24" name="Rectangle 36"/>
          <p:cNvSpPr>
            <a:spLocks noChangeArrowheads="1"/>
          </p:cNvSpPr>
          <p:nvPr/>
        </p:nvSpPr>
        <p:spPr bwMode="auto">
          <a:xfrm>
            <a:off x="4648200" y="1600200"/>
            <a:ext cx="228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25" name="Oval 37"/>
          <p:cNvSpPr>
            <a:spLocks noChangeArrowheads="1"/>
          </p:cNvSpPr>
          <p:nvPr/>
        </p:nvSpPr>
        <p:spPr bwMode="auto">
          <a:xfrm>
            <a:off x="4724400" y="1676400"/>
            <a:ext cx="76200" cy="76200"/>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26" name="Oval 38"/>
          <p:cNvSpPr>
            <a:spLocks noChangeArrowheads="1"/>
          </p:cNvSpPr>
          <p:nvPr/>
        </p:nvSpPr>
        <p:spPr bwMode="auto">
          <a:xfrm>
            <a:off x="5334000" y="457200"/>
            <a:ext cx="76200" cy="76200"/>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27" name="Line 39"/>
          <p:cNvSpPr>
            <a:spLocks noChangeShapeType="1"/>
          </p:cNvSpPr>
          <p:nvPr/>
        </p:nvSpPr>
        <p:spPr bwMode="auto">
          <a:xfrm flipV="1">
            <a:off x="3810000" y="685800"/>
            <a:ext cx="914400" cy="18288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28" name="Text Box 40"/>
          <p:cNvSpPr txBox="1">
            <a:spLocks noChangeArrowheads="1"/>
          </p:cNvSpPr>
          <p:nvPr/>
        </p:nvSpPr>
        <p:spPr bwMode="auto">
          <a:xfrm>
            <a:off x="5508625" y="4460875"/>
            <a:ext cx="3465513"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By providing a bypass</a:t>
            </a:r>
          </a:p>
          <a:p>
            <a:r>
              <a:rPr lang="en-US" altLang="ja-JP" sz="2400">
                <a:latin typeface="Times New Roman" panose="02020603050405020304" pitchFamily="18" charset="0"/>
              </a:rPr>
              <a:t>buffer, channel is provided</a:t>
            </a:r>
          </a:p>
          <a:p>
            <a:r>
              <a:rPr lang="en-US" altLang="ja-JP" sz="2400">
                <a:latin typeface="Times New Roman" panose="02020603050405020304" pitchFamily="18" charset="0"/>
              </a:rPr>
              <a:t>virtually.</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rot="-5400000">
            <a:off x="2933700" y="2028825"/>
            <a:ext cx="914400" cy="381000"/>
          </a:xfrm>
          <a:prstGeom prst="rect">
            <a:avLst/>
          </a:prstGeom>
          <a:solidFill>
            <a:schemeClr val="folHlink"/>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59397" name="Rectangle 5"/>
          <p:cNvSpPr>
            <a:spLocks noChangeArrowheads="1"/>
          </p:cNvSpPr>
          <p:nvPr/>
        </p:nvSpPr>
        <p:spPr bwMode="auto">
          <a:xfrm>
            <a:off x="304800" y="1533525"/>
            <a:ext cx="3810000" cy="381000"/>
          </a:xfrm>
          <a:prstGeom prst="rect">
            <a:avLst/>
          </a:prstGeom>
          <a:solidFill>
            <a:schemeClr val="folHlink"/>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pic>
        <p:nvPicPr>
          <p:cNvPr id="59398" name="Picture 6" descr="j039851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1541463"/>
            <a:ext cx="769938" cy="339725"/>
          </a:xfrm>
          <a:prstGeom prst="rect">
            <a:avLst/>
          </a:prstGeom>
          <a:noFill/>
          <a:extLst>
            <a:ext uri="{909E8E84-426E-40DD-AFC4-6F175D3DCCD1}">
              <a14:hiddenFill xmlns:a14="http://schemas.microsoft.com/office/drawing/2010/main">
                <a:solidFill>
                  <a:srgbClr val="FFFFFF"/>
                </a:solidFill>
              </a14:hiddenFill>
            </a:ext>
          </a:extLst>
        </p:spPr>
      </p:pic>
      <p:sp>
        <p:nvSpPr>
          <p:cNvPr id="59399" name="AutoShape 7"/>
          <p:cNvSpPr>
            <a:spLocks noChangeArrowheads="1"/>
          </p:cNvSpPr>
          <p:nvPr/>
        </p:nvSpPr>
        <p:spPr bwMode="auto">
          <a:xfrm>
            <a:off x="76200" y="2066925"/>
            <a:ext cx="2590800" cy="609600"/>
          </a:xfrm>
          <a:prstGeom prst="wedgeRoundRectCallout">
            <a:avLst>
              <a:gd name="adj1" fmla="val -4843"/>
              <a:gd name="adj2" fmla="val -90625"/>
              <a:gd name="adj3" fmla="val 16667"/>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spcBef>
                <a:spcPct val="50000"/>
              </a:spcBef>
            </a:pPr>
            <a:r>
              <a:rPr lang="en-US" altLang="ja-JP" sz="1600">
                <a:solidFill>
                  <a:schemeClr val="tx2"/>
                </a:solidFill>
              </a:rPr>
              <a:t>It wants to turn right, but impossible</a:t>
            </a:r>
          </a:p>
        </p:txBody>
      </p:sp>
      <p:pic>
        <p:nvPicPr>
          <p:cNvPr id="59400" name="Picture 8" descr="j039851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47800" y="1533525"/>
            <a:ext cx="769938" cy="339725"/>
          </a:xfrm>
          <a:prstGeom prst="rect">
            <a:avLst/>
          </a:prstGeom>
          <a:noFill/>
          <a:extLst>
            <a:ext uri="{909E8E84-426E-40DD-AFC4-6F175D3DCCD1}">
              <a14:hiddenFill xmlns:a14="http://schemas.microsoft.com/office/drawing/2010/main">
                <a:solidFill>
                  <a:srgbClr val="FFFFFF"/>
                </a:solidFill>
              </a14:hiddenFill>
            </a:ext>
          </a:extLst>
        </p:spPr>
      </p:pic>
      <p:pic>
        <p:nvPicPr>
          <p:cNvPr id="59401" name="Picture 9" descr="j039851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78063" y="1533525"/>
            <a:ext cx="769937" cy="339725"/>
          </a:xfrm>
          <a:prstGeom prst="rect">
            <a:avLst/>
          </a:prstGeom>
          <a:noFill/>
          <a:extLst>
            <a:ext uri="{909E8E84-426E-40DD-AFC4-6F175D3DCCD1}">
              <a14:hiddenFill xmlns:a14="http://schemas.microsoft.com/office/drawing/2010/main">
                <a:solidFill>
                  <a:srgbClr val="FFFFFF"/>
                </a:solidFill>
              </a14:hiddenFill>
            </a:ext>
          </a:extLst>
        </p:spPr>
      </p:pic>
      <p:pic>
        <p:nvPicPr>
          <p:cNvPr id="59402" name="Picture 10" descr="j039851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1533525"/>
            <a:ext cx="769938" cy="339725"/>
          </a:xfrm>
          <a:prstGeom prst="rect">
            <a:avLst/>
          </a:prstGeom>
          <a:noFill/>
          <a:extLst>
            <a:ext uri="{909E8E84-426E-40DD-AFC4-6F175D3DCCD1}">
              <a14:hiddenFill xmlns:a14="http://schemas.microsoft.com/office/drawing/2010/main">
                <a:solidFill>
                  <a:srgbClr val="FFFFFF"/>
                </a:solidFill>
              </a14:hiddenFill>
            </a:ext>
          </a:extLst>
        </p:spPr>
      </p:pic>
      <p:sp>
        <p:nvSpPr>
          <p:cNvPr id="59403" name="Rectangle 11"/>
          <p:cNvSpPr>
            <a:spLocks noChangeArrowheads="1"/>
          </p:cNvSpPr>
          <p:nvPr/>
        </p:nvSpPr>
        <p:spPr bwMode="auto">
          <a:xfrm rot="-5400000">
            <a:off x="7886700" y="2333625"/>
            <a:ext cx="914400" cy="381000"/>
          </a:xfrm>
          <a:prstGeom prst="rect">
            <a:avLst/>
          </a:prstGeom>
          <a:solidFill>
            <a:schemeClr val="folHlink"/>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59404" name="Rectangle 12"/>
          <p:cNvSpPr>
            <a:spLocks noChangeArrowheads="1"/>
          </p:cNvSpPr>
          <p:nvPr/>
        </p:nvSpPr>
        <p:spPr bwMode="auto">
          <a:xfrm>
            <a:off x="6300788" y="1838325"/>
            <a:ext cx="2767012" cy="366713"/>
          </a:xfrm>
          <a:prstGeom prst="rect">
            <a:avLst/>
          </a:prstGeom>
          <a:solidFill>
            <a:schemeClr val="folHlink"/>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pic>
        <p:nvPicPr>
          <p:cNvPr id="59405" name="Picture 13" descr="j039851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02463" y="1838325"/>
            <a:ext cx="769937" cy="339725"/>
          </a:xfrm>
          <a:prstGeom prst="rect">
            <a:avLst/>
          </a:prstGeom>
          <a:noFill/>
          <a:extLst>
            <a:ext uri="{909E8E84-426E-40DD-AFC4-6F175D3DCCD1}">
              <a14:hiddenFill xmlns:a14="http://schemas.microsoft.com/office/drawing/2010/main">
                <a:solidFill>
                  <a:srgbClr val="FFFFFF"/>
                </a:solidFill>
              </a14:hiddenFill>
            </a:ext>
          </a:extLst>
        </p:spPr>
      </p:pic>
      <p:sp>
        <p:nvSpPr>
          <p:cNvPr id="59406" name="Rectangle 14"/>
          <p:cNvSpPr>
            <a:spLocks noChangeArrowheads="1"/>
          </p:cNvSpPr>
          <p:nvPr/>
        </p:nvSpPr>
        <p:spPr bwMode="auto">
          <a:xfrm>
            <a:off x="5257800" y="1425575"/>
            <a:ext cx="3810000" cy="381000"/>
          </a:xfrm>
          <a:prstGeom prst="rect">
            <a:avLst/>
          </a:prstGeom>
          <a:solidFill>
            <a:schemeClr val="folHlink"/>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pic>
        <p:nvPicPr>
          <p:cNvPr id="59407" name="Picture 15" descr="j039851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62600" y="1433513"/>
            <a:ext cx="769938" cy="339725"/>
          </a:xfrm>
          <a:prstGeom prst="rect">
            <a:avLst/>
          </a:prstGeom>
          <a:noFill/>
          <a:extLst>
            <a:ext uri="{909E8E84-426E-40DD-AFC4-6F175D3DCCD1}">
              <a14:hiddenFill xmlns:a14="http://schemas.microsoft.com/office/drawing/2010/main">
                <a:solidFill>
                  <a:srgbClr val="FFFFFF"/>
                </a:solidFill>
              </a14:hiddenFill>
            </a:ext>
          </a:extLst>
        </p:spPr>
      </p:pic>
      <p:pic>
        <p:nvPicPr>
          <p:cNvPr id="59408" name="Picture 16" descr="j039851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1425575"/>
            <a:ext cx="769938" cy="339725"/>
          </a:xfrm>
          <a:prstGeom prst="rect">
            <a:avLst/>
          </a:prstGeom>
          <a:noFill/>
          <a:extLst>
            <a:ext uri="{909E8E84-426E-40DD-AFC4-6F175D3DCCD1}">
              <a14:hiddenFill xmlns:a14="http://schemas.microsoft.com/office/drawing/2010/main">
                <a:solidFill>
                  <a:srgbClr val="FFFFFF"/>
                </a:solidFill>
              </a14:hiddenFill>
            </a:ext>
          </a:extLst>
        </p:spPr>
      </p:pic>
      <p:pic>
        <p:nvPicPr>
          <p:cNvPr id="59409" name="Picture 17" descr="j039851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1063" y="1425575"/>
            <a:ext cx="769937" cy="339725"/>
          </a:xfrm>
          <a:prstGeom prst="rect">
            <a:avLst/>
          </a:prstGeom>
          <a:noFill/>
          <a:extLst>
            <a:ext uri="{909E8E84-426E-40DD-AFC4-6F175D3DCCD1}">
              <a14:hiddenFill xmlns:a14="http://schemas.microsoft.com/office/drawing/2010/main">
                <a:solidFill>
                  <a:srgbClr val="FFFFFF"/>
                </a:solidFill>
              </a14:hiddenFill>
            </a:ext>
          </a:extLst>
        </p:spPr>
      </p:pic>
      <p:pic>
        <p:nvPicPr>
          <p:cNvPr id="59410" name="Picture 18" descr="j039851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77200" y="1425575"/>
            <a:ext cx="769938" cy="339725"/>
          </a:xfrm>
          <a:prstGeom prst="rect">
            <a:avLst/>
          </a:prstGeom>
          <a:noFill/>
          <a:extLst>
            <a:ext uri="{909E8E84-426E-40DD-AFC4-6F175D3DCCD1}">
              <a14:hiddenFill xmlns:a14="http://schemas.microsoft.com/office/drawing/2010/main">
                <a:solidFill>
                  <a:srgbClr val="FFFFFF"/>
                </a:solidFill>
              </a14:hiddenFill>
            </a:ext>
          </a:extLst>
        </p:spPr>
      </p:pic>
      <p:sp>
        <p:nvSpPr>
          <p:cNvPr id="59411" name="Freeform 19"/>
          <p:cNvSpPr>
            <a:spLocks/>
          </p:cNvSpPr>
          <p:nvPr/>
        </p:nvSpPr>
        <p:spPr bwMode="auto">
          <a:xfrm>
            <a:off x="7881938" y="2033588"/>
            <a:ext cx="457200" cy="609600"/>
          </a:xfrm>
          <a:custGeom>
            <a:avLst/>
            <a:gdLst>
              <a:gd name="T0" fmla="*/ 0 w 432"/>
              <a:gd name="T1" fmla="*/ 0 h 480"/>
              <a:gd name="T2" fmla="*/ 432 w 432"/>
              <a:gd name="T3" fmla="*/ 0 h 480"/>
              <a:gd name="T4" fmla="*/ 432 w 432"/>
              <a:gd name="T5" fmla="*/ 480 h 480"/>
            </a:gdLst>
            <a:ahLst/>
            <a:cxnLst>
              <a:cxn ang="0">
                <a:pos x="T0" y="T1"/>
              </a:cxn>
              <a:cxn ang="0">
                <a:pos x="T2" y="T3"/>
              </a:cxn>
              <a:cxn ang="0">
                <a:pos x="T4" y="T5"/>
              </a:cxn>
            </a:cxnLst>
            <a:rect l="0" t="0" r="r" b="b"/>
            <a:pathLst>
              <a:path w="432" h="480">
                <a:moveTo>
                  <a:pt x="0" y="0"/>
                </a:moveTo>
                <a:lnTo>
                  <a:pt x="432" y="0"/>
                </a:lnTo>
                <a:lnTo>
                  <a:pt x="432" y="480"/>
                </a:lnTo>
              </a:path>
            </a:pathLst>
          </a:custGeom>
          <a:noFill/>
          <a:ln w="50800" cap="flat" cmpd="sng">
            <a:solidFill>
              <a:srgbClr val="FFFFFF"/>
            </a:solidFill>
            <a:prstDash val="solid"/>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9412" name="AutoShape 20"/>
          <p:cNvSpPr>
            <a:spLocks noChangeArrowheads="1"/>
          </p:cNvSpPr>
          <p:nvPr/>
        </p:nvSpPr>
        <p:spPr bwMode="auto">
          <a:xfrm>
            <a:off x="5148263" y="2371725"/>
            <a:ext cx="2700337" cy="381000"/>
          </a:xfrm>
          <a:prstGeom prst="wedgeRoundRectCallout">
            <a:avLst>
              <a:gd name="adj1" fmla="val 36361"/>
              <a:gd name="adj2" fmla="val -135833"/>
              <a:gd name="adj3" fmla="val 16667"/>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spcBef>
                <a:spcPct val="50000"/>
              </a:spcBef>
            </a:pPr>
            <a:r>
              <a:rPr lang="en-US" altLang="ja-JP" sz="1600">
                <a:solidFill>
                  <a:schemeClr val="tx2"/>
                </a:solidFill>
              </a:rPr>
              <a:t>The lane for turning right</a:t>
            </a:r>
          </a:p>
        </p:txBody>
      </p:sp>
      <p:sp>
        <p:nvSpPr>
          <p:cNvPr id="59413" name="Oval 21"/>
          <p:cNvSpPr>
            <a:spLocks noChangeArrowheads="1"/>
          </p:cNvSpPr>
          <p:nvPr/>
        </p:nvSpPr>
        <p:spPr bwMode="auto">
          <a:xfrm>
            <a:off x="2971800" y="2219325"/>
            <a:ext cx="762000" cy="228600"/>
          </a:xfrm>
          <a:prstGeom prst="ellipse">
            <a:avLst/>
          </a:prstGeom>
          <a:noFill/>
          <a:ln w="254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59414" name="Text Box 22"/>
          <p:cNvSpPr txBox="1">
            <a:spLocks noChangeArrowheads="1"/>
          </p:cNvSpPr>
          <p:nvPr/>
        </p:nvSpPr>
        <p:spPr bwMode="auto">
          <a:xfrm>
            <a:off x="3657600" y="1990725"/>
            <a:ext cx="1524000" cy="58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ja-JP" sz="1600">
                <a:solidFill>
                  <a:schemeClr val="tx2"/>
                </a:solidFill>
              </a:rPr>
              <a:t>Wasted Bandwidth</a:t>
            </a:r>
          </a:p>
        </p:txBody>
      </p:sp>
      <p:pic>
        <p:nvPicPr>
          <p:cNvPr id="59415" name="Picture 23" descr="j039851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02263" y="1838325"/>
            <a:ext cx="769937" cy="339725"/>
          </a:xfrm>
          <a:prstGeom prst="rect">
            <a:avLst/>
          </a:prstGeom>
          <a:noFill/>
          <a:extLst>
            <a:ext uri="{909E8E84-426E-40DD-AFC4-6F175D3DCCD1}">
              <a14:hiddenFill xmlns:a14="http://schemas.microsoft.com/office/drawing/2010/main">
                <a:solidFill>
                  <a:srgbClr val="FFFFFF"/>
                </a:solidFill>
              </a14:hiddenFill>
            </a:ext>
          </a:extLst>
        </p:spPr>
      </p:pic>
      <p:sp>
        <p:nvSpPr>
          <p:cNvPr id="59417" name="Rectangle 25"/>
          <p:cNvSpPr>
            <a:spLocks noChangeArrowheads="1"/>
          </p:cNvSpPr>
          <p:nvPr/>
        </p:nvSpPr>
        <p:spPr bwMode="auto">
          <a:xfrm>
            <a:off x="673100" y="4937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4200">
                <a:solidFill>
                  <a:schemeClr val="tx2"/>
                </a:solidFill>
                <a:latin typeface="Garamond" panose="02020404030301010803" pitchFamily="18" charset="0"/>
                <a:ea typeface="ＭＳ Ｐゴシック" panose="020B0600070205080204" pitchFamily="50" charset="-128"/>
              </a:defRPr>
            </a:lvl1pPr>
            <a:lvl2pPr>
              <a:defRPr kumimoji="1" sz="4200">
                <a:solidFill>
                  <a:schemeClr val="tx2"/>
                </a:solidFill>
                <a:latin typeface="Garamond" panose="02020404030301010803" pitchFamily="18" charset="0"/>
                <a:ea typeface="ＭＳ Ｐゴシック" panose="020B0600070205080204" pitchFamily="50" charset="-128"/>
              </a:defRPr>
            </a:lvl2pPr>
            <a:lvl3pPr>
              <a:defRPr kumimoji="1" sz="4200">
                <a:solidFill>
                  <a:schemeClr val="tx2"/>
                </a:solidFill>
                <a:latin typeface="Garamond" panose="02020404030301010803" pitchFamily="18" charset="0"/>
                <a:ea typeface="ＭＳ Ｐゴシック" panose="020B0600070205080204" pitchFamily="50" charset="-128"/>
              </a:defRPr>
            </a:lvl3pPr>
            <a:lvl4pPr>
              <a:defRPr kumimoji="1" sz="4200">
                <a:solidFill>
                  <a:schemeClr val="tx2"/>
                </a:solidFill>
                <a:latin typeface="Garamond" panose="02020404030301010803" pitchFamily="18" charset="0"/>
                <a:ea typeface="ＭＳ Ｐゴシック" panose="020B0600070205080204" pitchFamily="50" charset="-128"/>
              </a:defRPr>
            </a:lvl4pPr>
            <a:lvl5pPr>
              <a:defRPr kumimoji="1" sz="4200">
                <a:solidFill>
                  <a:schemeClr val="tx2"/>
                </a:solidFill>
                <a:latin typeface="Garamond" panose="02020404030301010803" pitchFamily="18" charset="0"/>
                <a:ea typeface="ＭＳ Ｐゴシック" panose="020B0600070205080204" pitchFamily="50" charset="-128"/>
              </a:defRPr>
            </a:lvl5pPr>
            <a:lvl6pPr marL="45720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6pPr>
            <a:lvl7pPr marL="91440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7pPr>
            <a:lvl8pPr marL="137160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8pPr>
            <a:lvl9pPr marL="182880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9pPr>
          </a:lstStyle>
          <a:p>
            <a:r>
              <a:rPr lang="en-US" altLang="ja-JP"/>
              <a:t>Implementation of Virtual Channel</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rot="-5400000">
            <a:off x="2933700" y="2028825"/>
            <a:ext cx="914400" cy="381000"/>
          </a:xfrm>
          <a:prstGeom prst="rect">
            <a:avLst/>
          </a:prstGeom>
          <a:solidFill>
            <a:schemeClr val="folHlink"/>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60419" name="Rectangle 3"/>
          <p:cNvSpPr>
            <a:spLocks noGrp="1" noChangeArrowheads="1"/>
          </p:cNvSpPr>
          <p:nvPr>
            <p:ph type="title"/>
          </p:nvPr>
        </p:nvSpPr>
        <p:spPr/>
        <p:txBody>
          <a:bodyPr/>
          <a:lstStyle/>
          <a:p>
            <a:r>
              <a:rPr lang="en-US" altLang="ja-JP"/>
              <a:t>Implementation of Virtual Channel</a:t>
            </a:r>
          </a:p>
        </p:txBody>
      </p:sp>
      <p:sp>
        <p:nvSpPr>
          <p:cNvPr id="60420" name="Rectangle 4"/>
          <p:cNvSpPr>
            <a:spLocks noGrp="1" noChangeArrowheads="1"/>
          </p:cNvSpPr>
          <p:nvPr>
            <p:ph type="body" idx="1"/>
          </p:nvPr>
        </p:nvSpPr>
        <p:spPr>
          <a:xfrm>
            <a:off x="457200" y="2636838"/>
            <a:ext cx="8229600" cy="3187700"/>
          </a:xfrm>
        </p:spPr>
        <p:txBody>
          <a:bodyPr/>
          <a:lstStyle/>
          <a:p>
            <a:r>
              <a:rPr lang="en-US" altLang="ja-JP" sz="2600"/>
              <a:t>VC →</a:t>
            </a:r>
            <a:r>
              <a:rPr lang="ja-JP" altLang="en-US" sz="2600"/>
              <a:t>　</a:t>
            </a:r>
            <a:r>
              <a:rPr lang="en-US" altLang="ja-JP" sz="2600"/>
              <a:t>Providing another lane</a:t>
            </a:r>
            <a:endParaRPr lang="en-US" altLang="ja-JP" sz="2100"/>
          </a:p>
          <a:p>
            <a:pPr lvl="1"/>
            <a:r>
              <a:rPr lang="en-US" altLang="ja-JP" sz="2200"/>
              <a:t>But the physical wires are not increased.</a:t>
            </a:r>
          </a:p>
        </p:txBody>
      </p:sp>
      <p:sp>
        <p:nvSpPr>
          <p:cNvPr id="60421" name="Rectangle 5"/>
          <p:cNvSpPr>
            <a:spLocks noChangeArrowheads="1"/>
          </p:cNvSpPr>
          <p:nvPr/>
        </p:nvSpPr>
        <p:spPr bwMode="auto">
          <a:xfrm>
            <a:off x="304800" y="1533525"/>
            <a:ext cx="3810000" cy="381000"/>
          </a:xfrm>
          <a:prstGeom prst="rect">
            <a:avLst/>
          </a:prstGeom>
          <a:solidFill>
            <a:schemeClr val="folHlink"/>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pic>
        <p:nvPicPr>
          <p:cNvPr id="60422" name="Picture 6" descr="j039851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9600" y="1541463"/>
            <a:ext cx="769938" cy="339725"/>
          </a:xfrm>
          <a:prstGeom prst="rect">
            <a:avLst/>
          </a:prstGeom>
          <a:noFill/>
          <a:extLst>
            <a:ext uri="{909E8E84-426E-40DD-AFC4-6F175D3DCCD1}">
              <a14:hiddenFill xmlns:a14="http://schemas.microsoft.com/office/drawing/2010/main">
                <a:solidFill>
                  <a:srgbClr val="FFFFFF"/>
                </a:solidFill>
              </a14:hiddenFill>
            </a:ext>
          </a:extLst>
        </p:spPr>
      </p:pic>
      <p:pic>
        <p:nvPicPr>
          <p:cNvPr id="60423" name="Picture 7" descr="j039851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47800" y="1533525"/>
            <a:ext cx="769938" cy="339725"/>
          </a:xfrm>
          <a:prstGeom prst="rect">
            <a:avLst/>
          </a:prstGeom>
          <a:noFill/>
          <a:extLst>
            <a:ext uri="{909E8E84-426E-40DD-AFC4-6F175D3DCCD1}">
              <a14:hiddenFill xmlns:a14="http://schemas.microsoft.com/office/drawing/2010/main">
                <a:solidFill>
                  <a:srgbClr val="FFFFFF"/>
                </a:solidFill>
              </a14:hiddenFill>
            </a:ext>
          </a:extLst>
        </p:spPr>
      </p:pic>
      <p:pic>
        <p:nvPicPr>
          <p:cNvPr id="60424" name="Picture 8" descr="j039851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78063" y="1533525"/>
            <a:ext cx="769937" cy="339725"/>
          </a:xfrm>
          <a:prstGeom prst="rect">
            <a:avLst/>
          </a:prstGeom>
          <a:noFill/>
          <a:extLst>
            <a:ext uri="{909E8E84-426E-40DD-AFC4-6F175D3DCCD1}">
              <a14:hiddenFill xmlns:a14="http://schemas.microsoft.com/office/drawing/2010/main">
                <a:solidFill>
                  <a:srgbClr val="FFFFFF"/>
                </a:solidFill>
              </a14:hiddenFill>
            </a:ext>
          </a:extLst>
        </p:spPr>
      </p:pic>
      <p:pic>
        <p:nvPicPr>
          <p:cNvPr id="60425" name="Picture 9" descr="j039851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1533525"/>
            <a:ext cx="769938" cy="339725"/>
          </a:xfrm>
          <a:prstGeom prst="rect">
            <a:avLst/>
          </a:prstGeom>
          <a:noFill/>
          <a:extLst>
            <a:ext uri="{909E8E84-426E-40DD-AFC4-6F175D3DCCD1}">
              <a14:hiddenFill xmlns:a14="http://schemas.microsoft.com/office/drawing/2010/main">
                <a:solidFill>
                  <a:srgbClr val="FFFFFF"/>
                </a:solidFill>
              </a14:hiddenFill>
            </a:ext>
          </a:extLst>
        </p:spPr>
      </p:pic>
      <p:sp>
        <p:nvSpPr>
          <p:cNvPr id="60426" name="Rectangle 10"/>
          <p:cNvSpPr>
            <a:spLocks noChangeArrowheads="1"/>
          </p:cNvSpPr>
          <p:nvPr/>
        </p:nvSpPr>
        <p:spPr bwMode="auto">
          <a:xfrm rot="-5400000">
            <a:off x="7886700" y="2333625"/>
            <a:ext cx="914400" cy="381000"/>
          </a:xfrm>
          <a:prstGeom prst="rect">
            <a:avLst/>
          </a:prstGeom>
          <a:solidFill>
            <a:schemeClr val="folHlink"/>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60427" name="Rectangle 11"/>
          <p:cNvSpPr>
            <a:spLocks noChangeArrowheads="1"/>
          </p:cNvSpPr>
          <p:nvPr/>
        </p:nvSpPr>
        <p:spPr bwMode="auto">
          <a:xfrm>
            <a:off x="6227763" y="1838325"/>
            <a:ext cx="2840037" cy="366713"/>
          </a:xfrm>
          <a:prstGeom prst="rect">
            <a:avLst/>
          </a:prstGeom>
          <a:solidFill>
            <a:schemeClr val="folHlink"/>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pic>
        <p:nvPicPr>
          <p:cNvPr id="60428" name="Picture 12" descr="j039851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02463" y="1838325"/>
            <a:ext cx="769937" cy="339725"/>
          </a:xfrm>
          <a:prstGeom prst="rect">
            <a:avLst/>
          </a:prstGeom>
          <a:noFill/>
          <a:extLst>
            <a:ext uri="{909E8E84-426E-40DD-AFC4-6F175D3DCCD1}">
              <a14:hiddenFill xmlns:a14="http://schemas.microsoft.com/office/drawing/2010/main">
                <a:solidFill>
                  <a:srgbClr val="FFFFFF"/>
                </a:solidFill>
              </a14:hiddenFill>
            </a:ext>
          </a:extLst>
        </p:spPr>
      </p:pic>
      <p:sp>
        <p:nvSpPr>
          <p:cNvPr id="60429" name="Rectangle 13"/>
          <p:cNvSpPr>
            <a:spLocks noChangeArrowheads="1"/>
          </p:cNvSpPr>
          <p:nvPr/>
        </p:nvSpPr>
        <p:spPr bwMode="auto">
          <a:xfrm>
            <a:off x="5257800" y="1425575"/>
            <a:ext cx="3810000" cy="381000"/>
          </a:xfrm>
          <a:prstGeom prst="rect">
            <a:avLst/>
          </a:prstGeom>
          <a:solidFill>
            <a:schemeClr val="folHlink"/>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pic>
        <p:nvPicPr>
          <p:cNvPr id="60430" name="Picture 14" descr="j039851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62600" y="1433513"/>
            <a:ext cx="769938" cy="339725"/>
          </a:xfrm>
          <a:prstGeom prst="rect">
            <a:avLst/>
          </a:prstGeom>
          <a:noFill/>
          <a:extLst>
            <a:ext uri="{909E8E84-426E-40DD-AFC4-6F175D3DCCD1}">
              <a14:hiddenFill xmlns:a14="http://schemas.microsoft.com/office/drawing/2010/main">
                <a:solidFill>
                  <a:srgbClr val="FFFFFF"/>
                </a:solidFill>
              </a14:hiddenFill>
            </a:ext>
          </a:extLst>
        </p:spPr>
      </p:pic>
      <p:pic>
        <p:nvPicPr>
          <p:cNvPr id="60431" name="Picture 15" descr="j039851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1425575"/>
            <a:ext cx="769938" cy="339725"/>
          </a:xfrm>
          <a:prstGeom prst="rect">
            <a:avLst/>
          </a:prstGeom>
          <a:noFill/>
          <a:extLst>
            <a:ext uri="{909E8E84-426E-40DD-AFC4-6F175D3DCCD1}">
              <a14:hiddenFill xmlns:a14="http://schemas.microsoft.com/office/drawing/2010/main">
                <a:solidFill>
                  <a:srgbClr val="FFFFFF"/>
                </a:solidFill>
              </a14:hiddenFill>
            </a:ext>
          </a:extLst>
        </p:spPr>
      </p:pic>
      <p:pic>
        <p:nvPicPr>
          <p:cNvPr id="60432" name="Picture 16" descr="j039851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31063" y="1425575"/>
            <a:ext cx="769937" cy="339725"/>
          </a:xfrm>
          <a:prstGeom prst="rect">
            <a:avLst/>
          </a:prstGeom>
          <a:noFill/>
          <a:extLst>
            <a:ext uri="{909E8E84-426E-40DD-AFC4-6F175D3DCCD1}">
              <a14:hiddenFill xmlns:a14="http://schemas.microsoft.com/office/drawing/2010/main">
                <a:solidFill>
                  <a:srgbClr val="FFFFFF"/>
                </a:solidFill>
              </a14:hiddenFill>
            </a:ext>
          </a:extLst>
        </p:spPr>
      </p:pic>
      <p:pic>
        <p:nvPicPr>
          <p:cNvPr id="60433" name="Picture 17" descr="j039851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77200" y="1425575"/>
            <a:ext cx="769938" cy="339725"/>
          </a:xfrm>
          <a:prstGeom prst="rect">
            <a:avLst/>
          </a:prstGeom>
          <a:noFill/>
          <a:extLst>
            <a:ext uri="{909E8E84-426E-40DD-AFC4-6F175D3DCCD1}">
              <a14:hiddenFill xmlns:a14="http://schemas.microsoft.com/office/drawing/2010/main">
                <a:solidFill>
                  <a:srgbClr val="FFFFFF"/>
                </a:solidFill>
              </a14:hiddenFill>
            </a:ext>
          </a:extLst>
        </p:spPr>
      </p:pic>
      <p:sp>
        <p:nvSpPr>
          <p:cNvPr id="60434" name="Freeform 18"/>
          <p:cNvSpPr>
            <a:spLocks/>
          </p:cNvSpPr>
          <p:nvPr/>
        </p:nvSpPr>
        <p:spPr bwMode="auto">
          <a:xfrm>
            <a:off x="7881938" y="2033588"/>
            <a:ext cx="457200" cy="609600"/>
          </a:xfrm>
          <a:custGeom>
            <a:avLst/>
            <a:gdLst>
              <a:gd name="T0" fmla="*/ 0 w 432"/>
              <a:gd name="T1" fmla="*/ 0 h 480"/>
              <a:gd name="T2" fmla="*/ 432 w 432"/>
              <a:gd name="T3" fmla="*/ 0 h 480"/>
              <a:gd name="T4" fmla="*/ 432 w 432"/>
              <a:gd name="T5" fmla="*/ 480 h 480"/>
            </a:gdLst>
            <a:ahLst/>
            <a:cxnLst>
              <a:cxn ang="0">
                <a:pos x="T0" y="T1"/>
              </a:cxn>
              <a:cxn ang="0">
                <a:pos x="T2" y="T3"/>
              </a:cxn>
              <a:cxn ang="0">
                <a:pos x="T4" y="T5"/>
              </a:cxn>
            </a:cxnLst>
            <a:rect l="0" t="0" r="r" b="b"/>
            <a:pathLst>
              <a:path w="432" h="480">
                <a:moveTo>
                  <a:pt x="0" y="0"/>
                </a:moveTo>
                <a:lnTo>
                  <a:pt x="432" y="0"/>
                </a:lnTo>
                <a:lnTo>
                  <a:pt x="432" y="480"/>
                </a:lnTo>
              </a:path>
            </a:pathLst>
          </a:custGeom>
          <a:noFill/>
          <a:ln w="50800" cap="flat" cmpd="sng">
            <a:solidFill>
              <a:srgbClr val="FFFFFF"/>
            </a:solidFill>
            <a:prstDash val="solid"/>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60435" name="Oval 19"/>
          <p:cNvSpPr>
            <a:spLocks noChangeArrowheads="1"/>
          </p:cNvSpPr>
          <p:nvPr/>
        </p:nvSpPr>
        <p:spPr bwMode="auto">
          <a:xfrm>
            <a:off x="2971800" y="2219325"/>
            <a:ext cx="762000" cy="228600"/>
          </a:xfrm>
          <a:prstGeom prst="ellipse">
            <a:avLst/>
          </a:prstGeom>
          <a:noFill/>
          <a:ln w="254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60436" name="Text Box 20"/>
          <p:cNvSpPr txBox="1">
            <a:spLocks noChangeArrowheads="1"/>
          </p:cNvSpPr>
          <p:nvPr/>
        </p:nvSpPr>
        <p:spPr bwMode="auto">
          <a:xfrm>
            <a:off x="3657600" y="1990725"/>
            <a:ext cx="1524000" cy="58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ja-JP" sz="1600">
                <a:solidFill>
                  <a:schemeClr val="tx2"/>
                </a:solidFill>
              </a:rPr>
              <a:t>Wasted Bandwidth</a:t>
            </a:r>
          </a:p>
        </p:txBody>
      </p:sp>
      <p:pic>
        <p:nvPicPr>
          <p:cNvPr id="60437" name="Picture 21" descr="j039851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02263" y="1838325"/>
            <a:ext cx="769937" cy="339725"/>
          </a:xfrm>
          <a:prstGeom prst="rect">
            <a:avLst/>
          </a:prstGeom>
          <a:noFill/>
          <a:extLst>
            <a:ext uri="{909E8E84-426E-40DD-AFC4-6F175D3DCCD1}">
              <a14:hiddenFill xmlns:a14="http://schemas.microsoft.com/office/drawing/2010/main">
                <a:solidFill>
                  <a:srgbClr val="FFFFFF"/>
                </a:solidFill>
              </a14:hiddenFill>
            </a:ext>
          </a:extLst>
        </p:spPr>
      </p:pic>
      <p:sp>
        <p:nvSpPr>
          <p:cNvPr id="60439" name="Text Box 23"/>
          <p:cNvSpPr txBox="1">
            <a:spLocks noChangeArrowheads="1"/>
          </p:cNvSpPr>
          <p:nvPr/>
        </p:nvSpPr>
        <p:spPr bwMode="auto">
          <a:xfrm>
            <a:off x="6892925" y="3429000"/>
            <a:ext cx="1793875"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spcBef>
                <a:spcPct val="50000"/>
              </a:spcBef>
            </a:pPr>
            <a:r>
              <a:rPr lang="en-US" altLang="ja-JP">
                <a:solidFill>
                  <a:schemeClr val="tx2"/>
                </a:solidFill>
              </a:rPr>
              <a:t>[Dally,TPDS’92]</a:t>
            </a:r>
          </a:p>
        </p:txBody>
      </p:sp>
      <p:sp>
        <p:nvSpPr>
          <p:cNvPr id="60440" name="Rectangle 24"/>
          <p:cNvSpPr>
            <a:spLocks noChangeArrowheads="1"/>
          </p:cNvSpPr>
          <p:nvPr/>
        </p:nvSpPr>
        <p:spPr bwMode="auto">
          <a:xfrm>
            <a:off x="2057400" y="4038600"/>
            <a:ext cx="6019800" cy="2209800"/>
          </a:xfrm>
          <a:prstGeom prst="rect">
            <a:avLst/>
          </a:prstGeom>
          <a:solidFill>
            <a:srgbClr val="FFFFFF"/>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60441" name="Rectangle 25"/>
          <p:cNvSpPr>
            <a:spLocks noChangeArrowheads="1"/>
          </p:cNvSpPr>
          <p:nvPr/>
        </p:nvSpPr>
        <p:spPr bwMode="auto">
          <a:xfrm>
            <a:off x="5727700" y="4191000"/>
            <a:ext cx="1816100" cy="1905000"/>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60442" name="Line 26"/>
          <p:cNvSpPr>
            <a:spLocks noChangeShapeType="1"/>
          </p:cNvSpPr>
          <p:nvPr/>
        </p:nvSpPr>
        <p:spPr bwMode="auto">
          <a:xfrm>
            <a:off x="7620000" y="4495800"/>
            <a:ext cx="838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60443" name="Line 27"/>
          <p:cNvSpPr>
            <a:spLocks noChangeShapeType="1"/>
          </p:cNvSpPr>
          <p:nvPr/>
        </p:nvSpPr>
        <p:spPr bwMode="auto">
          <a:xfrm flipV="1">
            <a:off x="2776538" y="4756150"/>
            <a:ext cx="411162"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60444" name="Line 28"/>
          <p:cNvSpPr>
            <a:spLocks noChangeShapeType="1"/>
          </p:cNvSpPr>
          <p:nvPr/>
        </p:nvSpPr>
        <p:spPr bwMode="auto">
          <a:xfrm flipH="1">
            <a:off x="6138863" y="4343400"/>
            <a:ext cx="990600" cy="160020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60445" name="Line 29"/>
          <p:cNvSpPr>
            <a:spLocks noChangeShapeType="1"/>
          </p:cNvSpPr>
          <p:nvPr/>
        </p:nvSpPr>
        <p:spPr bwMode="auto">
          <a:xfrm>
            <a:off x="6138863" y="4343400"/>
            <a:ext cx="990600" cy="160020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60446" name="Rectangle 30"/>
          <p:cNvSpPr>
            <a:spLocks noChangeArrowheads="1"/>
          </p:cNvSpPr>
          <p:nvPr/>
        </p:nvSpPr>
        <p:spPr bwMode="auto">
          <a:xfrm>
            <a:off x="3200400" y="4419600"/>
            <a:ext cx="261938" cy="6096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60447" name="Rectangle 31"/>
          <p:cNvSpPr>
            <a:spLocks noChangeArrowheads="1"/>
          </p:cNvSpPr>
          <p:nvPr/>
        </p:nvSpPr>
        <p:spPr bwMode="auto">
          <a:xfrm>
            <a:off x="3429000" y="4419600"/>
            <a:ext cx="261938" cy="6096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60448" name="Rectangle 32"/>
          <p:cNvSpPr>
            <a:spLocks noChangeArrowheads="1"/>
          </p:cNvSpPr>
          <p:nvPr/>
        </p:nvSpPr>
        <p:spPr bwMode="auto">
          <a:xfrm>
            <a:off x="3657600" y="4419600"/>
            <a:ext cx="261938" cy="6096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60449" name="Rectangle 33"/>
          <p:cNvSpPr>
            <a:spLocks noChangeArrowheads="1"/>
          </p:cNvSpPr>
          <p:nvPr/>
        </p:nvSpPr>
        <p:spPr bwMode="auto">
          <a:xfrm>
            <a:off x="3886200" y="4419600"/>
            <a:ext cx="228600" cy="6096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60450" name="Rectangle 34"/>
          <p:cNvSpPr>
            <a:spLocks noChangeArrowheads="1"/>
          </p:cNvSpPr>
          <p:nvPr/>
        </p:nvSpPr>
        <p:spPr bwMode="auto">
          <a:xfrm>
            <a:off x="3200400" y="5257800"/>
            <a:ext cx="261938" cy="6096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60451" name="Rectangle 35"/>
          <p:cNvSpPr>
            <a:spLocks noChangeArrowheads="1"/>
          </p:cNvSpPr>
          <p:nvPr/>
        </p:nvSpPr>
        <p:spPr bwMode="auto">
          <a:xfrm>
            <a:off x="3429000" y="5257800"/>
            <a:ext cx="304800" cy="6096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60452" name="Rectangle 36"/>
          <p:cNvSpPr>
            <a:spLocks noChangeArrowheads="1"/>
          </p:cNvSpPr>
          <p:nvPr/>
        </p:nvSpPr>
        <p:spPr bwMode="auto">
          <a:xfrm>
            <a:off x="3657600" y="5257800"/>
            <a:ext cx="261938" cy="6096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60453" name="Freeform 37"/>
          <p:cNvSpPr>
            <a:spLocks/>
          </p:cNvSpPr>
          <p:nvPr/>
        </p:nvSpPr>
        <p:spPr bwMode="auto">
          <a:xfrm>
            <a:off x="2395538" y="4343400"/>
            <a:ext cx="304800" cy="1600200"/>
          </a:xfrm>
          <a:custGeom>
            <a:avLst/>
            <a:gdLst>
              <a:gd name="T0" fmla="*/ 192 w 192"/>
              <a:gd name="T1" fmla="*/ 0 h 720"/>
              <a:gd name="T2" fmla="*/ 192 w 192"/>
              <a:gd name="T3" fmla="*/ 720 h 720"/>
              <a:gd name="T4" fmla="*/ 0 w 192"/>
              <a:gd name="T5" fmla="*/ 624 h 720"/>
              <a:gd name="T6" fmla="*/ 0 w 192"/>
              <a:gd name="T7" fmla="*/ 144 h 720"/>
              <a:gd name="T8" fmla="*/ 192 w 192"/>
              <a:gd name="T9" fmla="*/ 0 h 720"/>
            </a:gdLst>
            <a:ahLst/>
            <a:cxnLst>
              <a:cxn ang="0">
                <a:pos x="T0" y="T1"/>
              </a:cxn>
              <a:cxn ang="0">
                <a:pos x="T2" y="T3"/>
              </a:cxn>
              <a:cxn ang="0">
                <a:pos x="T4" y="T5"/>
              </a:cxn>
              <a:cxn ang="0">
                <a:pos x="T6" y="T7"/>
              </a:cxn>
              <a:cxn ang="0">
                <a:pos x="T8" y="T9"/>
              </a:cxn>
            </a:cxnLst>
            <a:rect l="0" t="0" r="r" b="b"/>
            <a:pathLst>
              <a:path w="192" h="720">
                <a:moveTo>
                  <a:pt x="192" y="0"/>
                </a:moveTo>
                <a:lnTo>
                  <a:pt x="192" y="720"/>
                </a:lnTo>
                <a:lnTo>
                  <a:pt x="0" y="624"/>
                </a:lnTo>
                <a:lnTo>
                  <a:pt x="0" y="144"/>
                </a:lnTo>
                <a:lnTo>
                  <a:pt x="192" y="0"/>
                </a:lnTo>
                <a:close/>
              </a:path>
            </a:pathLst>
          </a:custGeom>
          <a:noFill/>
          <a:ln w="38100"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60454" name="Line 38"/>
          <p:cNvSpPr>
            <a:spLocks noChangeShapeType="1"/>
          </p:cNvSpPr>
          <p:nvPr/>
        </p:nvSpPr>
        <p:spPr bwMode="auto">
          <a:xfrm flipV="1">
            <a:off x="2776538" y="5518150"/>
            <a:ext cx="411162"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60455" name="Line 39"/>
          <p:cNvSpPr>
            <a:spLocks noChangeShapeType="1"/>
          </p:cNvSpPr>
          <p:nvPr/>
        </p:nvSpPr>
        <p:spPr bwMode="auto">
          <a:xfrm flipV="1">
            <a:off x="4194175" y="4757738"/>
            <a:ext cx="411163"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60456" name="Line 40"/>
          <p:cNvSpPr>
            <a:spLocks noChangeShapeType="1"/>
          </p:cNvSpPr>
          <p:nvPr/>
        </p:nvSpPr>
        <p:spPr bwMode="auto">
          <a:xfrm flipV="1">
            <a:off x="4194175" y="5519738"/>
            <a:ext cx="411163"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60457" name="Freeform 41"/>
          <p:cNvSpPr>
            <a:spLocks/>
          </p:cNvSpPr>
          <p:nvPr/>
        </p:nvSpPr>
        <p:spPr bwMode="auto">
          <a:xfrm flipH="1">
            <a:off x="4648200" y="4343400"/>
            <a:ext cx="304800" cy="1600200"/>
          </a:xfrm>
          <a:custGeom>
            <a:avLst/>
            <a:gdLst>
              <a:gd name="T0" fmla="*/ 192 w 192"/>
              <a:gd name="T1" fmla="*/ 0 h 720"/>
              <a:gd name="T2" fmla="*/ 192 w 192"/>
              <a:gd name="T3" fmla="*/ 720 h 720"/>
              <a:gd name="T4" fmla="*/ 0 w 192"/>
              <a:gd name="T5" fmla="*/ 624 h 720"/>
              <a:gd name="T6" fmla="*/ 0 w 192"/>
              <a:gd name="T7" fmla="*/ 144 h 720"/>
              <a:gd name="T8" fmla="*/ 192 w 192"/>
              <a:gd name="T9" fmla="*/ 0 h 720"/>
            </a:gdLst>
            <a:ahLst/>
            <a:cxnLst>
              <a:cxn ang="0">
                <a:pos x="T0" y="T1"/>
              </a:cxn>
              <a:cxn ang="0">
                <a:pos x="T2" y="T3"/>
              </a:cxn>
              <a:cxn ang="0">
                <a:pos x="T4" y="T5"/>
              </a:cxn>
              <a:cxn ang="0">
                <a:pos x="T6" y="T7"/>
              </a:cxn>
              <a:cxn ang="0">
                <a:pos x="T8" y="T9"/>
              </a:cxn>
            </a:cxnLst>
            <a:rect l="0" t="0" r="r" b="b"/>
            <a:pathLst>
              <a:path w="192" h="720">
                <a:moveTo>
                  <a:pt x="192" y="0"/>
                </a:moveTo>
                <a:lnTo>
                  <a:pt x="192" y="720"/>
                </a:lnTo>
                <a:lnTo>
                  <a:pt x="0" y="624"/>
                </a:lnTo>
                <a:lnTo>
                  <a:pt x="0" y="144"/>
                </a:lnTo>
                <a:lnTo>
                  <a:pt x="192" y="0"/>
                </a:lnTo>
                <a:close/>
              </a:path>
            </a:pathLst>
          </a:custGeom>
          <a:noFill/>
          <a:ln w="38100"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60458" name="Line 42"/>
          <p:cNvSpPr>
            <a:spLocks noChangeShapeType="1"/>
          </p:cNvSpPr>
          <p:nvPr/>
        </p:nvSpPr>
        <p:spPr bwMode="auto">
          <a:xfrm flipV="1">
            <a:off x="1752600" y="5148263"/>
            <a:ext cx="609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60459" name="Line 43"/>
          <p:cNvSpPr>
            <a:spLocks noChangeShapeType="1"/>
          </p:cNvSpPr>
          <p:nvPr/>
        </p:nvSpPr>
        <p:spPr bwMode="auto">
          <a:xfrm flipV="1">
            <a:off x="5029200" y="5159375"/>
            <a:ext cx="6096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60460" name="Line 44"/>
          <p:cNvSpPr>
            <a:spLocks noChangeShapeType="1"/>
          </p:cNvSpPr>
          <p:nvPr/>
        </p:nvSpPr>
        <p:spPr bwMode="auto">
          <a:xfrm>
            <a:off x="7629525" y="4953000"/>
            <a:ext cx="838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60461" name="Line 45"/>
          <p:cNvSpPr>
            <a:spLocks noChangeShapeType="1"/>
          </p:cNvSpPr>
          <p:nvPr/>
        </p:nvSpPr>
        <p:spPr bwMode="auto">
          <a:xfrm>
            <a:off x="7620000" y="5410200"/>
            <a:ext cx="838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60462" name="Line 46"/>
          <p:cNvSpPr>
            <a:spLocks noChangeShapeType="1"/>
          </p:cNvSpPr>
          <p:nvPr/>
        </p:nvSpPr>
        <p:spPr bwMode="auto">
          <a:xfrm>
            <a:off x="7629525" y="5867400"/>
            <a:ext cx="838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60463" name="Line 47"/>
          <p:cNvSpPr>
            <a:spLocks noChangeShapeType="1"/>
          </p:cNvSpPr>
          <p:nvPr/>
        </p:nvSpPr>
        <p:spPr bwMode="auto">
          <a:xfrm>
            <a:off x="6019800" y="5932488"/>
            <a:ext cx="152400"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60464" name="Line 48"/>
          <p:cNvSpPr>
            <a:spLocks noChangeShapeType="1"/>
          </p:cNvSpPr>
          <p:nvPr/>
        </p:nvSpPr>
        <p:spPr bwMode="auto">
          <a:xfrm>
            <a:off x="7119938" y="5943600"/>
            <a:ext cx="152400"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60465" name="Text Box 49"/>
          <p:cNvSpPr txBox="1">
            <a:spLocks noChangeArrowheads="1"/>
          </p:cNvSpPr>
          <p:nvPr/>
        </p:nvSpPr>
        <p:spPr bwMode="auto">
          <a:xfrm>
            <a:off x="3352800" y="4648200"/>
            <a:ext cx="636588" cy="304800"/>
          </a:xfrm>
          <a:prstGeom prst="rect">
            <a:avLst/>
          </a:prstGeom>
          <a:solidFill>
            <a:srgbClr val="FFFFFF"/>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spcBef>
                <a:spcPct val="50000"/>
              </a:spcBef>
            </a:pPr>
            <a:r>
              <a:rPr lang="en-US" altLang="ja-JP" sz="2000">
                <a:solidFill>
                  <a:schemeClr val="tx2"/>
                </a:solidFill>
              </a:rPr>
              <a:t>VC#0</a:t>
            </a:r>
          </a:p>
        </p:txBody>
      </p:sp>
      <p:sp>
        <p:nvSpPr>
          <p:cNvPr id="60466" name="Text Box 50"/>
          <p:cNvSpPr txBox="1">
            <a:spLocks noChangeArrowheads="1"/>
          </p:cNvSpPr>
          <p:nvPr/>
        </p:nvSpPr>
        <p:spPr bwMode="auto">
          <a:xfrm>
            <a:off x="304800" y="4751388"/>
            <a:ext cx="13366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spcBef>
                <a:spcPct val="50000"/>
              </a:spcBef>
            </a:pPr>
            <a:r>
              <a:rPr lang="en-US" altLang="ja-JP" sz="2000">
                <a:solidFill>
                  <a:schemeClr val="tx2"/>
                </a:solidFill>
              </a:rPr>
              <a:t>Packet (a)</a:t>
            </a:r>
          </a:p>
        </p:txBody>
      </p:sp>
      <p:sp>
        <p:nvSpPr>
          <p:cNvPr id="60467" name="Text Box 51"/>
          <p:cNvSpPr txBox="1">
            <a:spLocks noChangeArrowheads="1"/>
          </p:cNvSpPr>
          <p:nvPr/>
        </p:nvSpPr>
        <p:spPr bwMode="auto">
          <a:xfrm>
            <a:off x="304800" y="5100638"/>
            <a:ext cx="13366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spcBef>
                <a:spcPct val="50000"/>
              </a:spcBef>
            </a:pPr>
            <a:r>
              <a:rPr lang="en-US" altLang="ja-JP" sz="2000">
                <a:solidFill>
                  <a:schemeClr val="tx2"/>
                </a:solidFill>
              </a:rPr>
              <a:t>Packet (b)</a:t>
            </a:r>
          </a:p>
        </p:txBody>
      </p:sp>
      <p:sp>
        <p:nvSpPr>
          <p:cNvPr id="60468" name="Rectangle 52"/>
          <p:cNvSpPr>
            <a:spLocks noChangeArrowheads="1"/>
          </p:cNvSpPr>
          <p:nvPr/>
        </p:nvSpPr>
        <p:spPr bwMode="auto">
          <a:xfrm>
            <a:off x="3886200" y="5257800"/>
            <a:ext cx="228600" cy="6096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60469" name="Text Box 53"/>
          <p:cNvSpPr txBox="1">
            <a:spLocks noChangeArrowheads="1"/>
          </p:cNvSpPr>
          <p:nvPr/>
        </p:nvSpPr>
        <p:spPr bwMode="auto">
          <a:xfrm>
            <a:off x="3352800" y="5334000"/>
            <a:ext cx="636588" cy="304800"/>
          </a:xfrm>
          <a:prstGeom prst="rect">
            <a:avLst/>
          </a:prstGeom>
          <a:solidFill>
            <a:srgbClr val="FFFFFF"/>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spcBef>
                <a:spcPct val="50000"/>
              </a:spcBef>
            </a:pPr>
            <a:r>
              <a:rPr lang="en-US" altLang="ja-JP" sz="2000">
                <a:solidFill>
                  <a:schemeClr val="tx2"/>
                </a:solidFill>
              </a:rPr>
              <a:t>VC#1</a:t>
            </a:r>
          </a:p>
        </p:txBody>
      </p:sp>
      <p:sp>
        <p:nvSpPr>
          <p:cNvPr id="60470" name="Freeform 54"/>
          <p:cNvSpPr>
            <a:spLocks/>
          </p:cNvSpPr>
          <p:nvPr/>
        </p:nvSpPr>
        <p:spPr bwMode="auto">
          <a:xfrm>
            <a:off x="1600200" y="5257800"/>
            <a:ext cx="7239000" cy="457200"/>
          </a:xfrm>
          <a:custGeom>
            <a:avLst/>
            <a:gdLst>
              <a:gd name="T0" fmla="*/ 0 w 4560"/>
              <a:gd name="T1" fmla="*/ 0 h 288"/>
              <a:gd name="T2" fmla="*/ 480 w 4560"/>
              <a:gd name="T3" fmla="*/ 0 h 288"/>
              <a:gd name="T4" fmla="*/ 720 w 4560"/>
              <a:gd name="T5" fmla="*/ 288 h 288"/>
              <a:gd name="T6" fmla="*/ 1920 w 4560"/>
              <a:gd name="T7" fmla="*/ 288 h 288"/>
              <a:gd name="T8" fmla="*/ 2112 w 4560"/>
              <a:gd name="T9" fmla="*/ 0 h 288"/>
              <a:gd name="T10" fmla="*/ 4560 w 4560"/>
              <a:gd name="T11" fmla="*/ 0 h 288"/>
            </a:gdLst>
            <a:ahLst/>
            <a:cxnLst>
              <a:cxn ang="0">
                <a:pos x="T0" y="T1"/>
              </a:cxn>
              <a:cxn ang="0">
                <a:pos x="T2" y="T3"/>
              </a:cxn>
              <a:cxn ang="0">
                <a:pos x="T4" y="T5"/>
              </a:cxn>
              <a:cxn ang="0">
                <a:pos x="T6" y="T7"/>
              </a:cxn>
              <a:cxn ang="0">
                <a:pos x="T8" y="T9"/>
              </a:cxn>
              <a:cxn ang="0">
                <a:pos x="T10" y="T11"/>
              </a:cxn>
            </a:cxnLst>
            <a:rect l="0" t="0" r="r" b="b"/>
            <a:pathLst>
              <a:path w="4560" h="288">
                <a:moveTo>
                  <a:pt x="0" y="0"/>
                </a:moveTo>
                <a:lnTo>
                  <a:pt x="480" y="0"/>
                </a:lnTo>
                <a:lnTo>
                  <a:pt x="720" y="288"/>
                </a:lnTo>
                <a:lnTo>
                  <a:pt x="1920" y="288"/>
                </a:lnTo>
                <a:lnTo>
                  <a:pt x="2112" y="0"/>
                </a:lnTo>
                <a:lnTo>
                  <a:pt x="4560" y="0"/>
                </a:lnTo>
              </a:path>
            </a:pathLst>
          </a:custGeom>
          <a:noFill/>
          <a:ln w="101600" cap="flat"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60471" name="Freeform 55"/>
          <p:cNvSpPr>
            <a:spLocks/>
          </p:cNvSpPr>
          <p:nvPr/>
        </p:nvSpPr>
        <p:spPr bwMode="auto">
          <a:xfrm>
            <a:off x="1600200" y="4572000"/>
            <a:ext cx="3048000" cy="457200"/>
          </a:xfrm>
          <a:custGeom>
            <a:avLst/>
            <a:gdLst>
              <a:gd name="T0" fmla="*/ 0 w 1920"/>
              <a:gd name="T1" fmla="*/ 288 h 288"/>
              <a:gd name="T2" fmla="*/ 480 w 1920"/>
              <a:gd name="T3" fmla="*/ 288 h 288"/>
              <a:gd name="T4" fmla="*/ 672 w 1920"/>
              <a:gd name="T5" fmla="*/ 0 h 288"/>
              <a:gd name="T6" fmla="*/ 1920 w 1920"/>
              <a:gd name="T7" fmla="*/ 0 h 288"/>
            </a:gdLst>
            <a:ahLst/>
            <a:cxnLst>
              <a:cxn ang="0">
                <a:pos x="T0" y="T1"/>
              </a:cxn>
              <a:cxn ang="0">
                <a:pos x="T2" y="T3"/>
              </a:cxn>
              <a:cxn ang="0">
                <a:pos x="T4" y="T5"/>
              </a:cxn>
              <a:cxn ang="0">
                <a:pos x="T6" y="T7"/>
              </a:cxn>
            </a:cxnLst>
            <a:rect l="0" t="0" r="r" b="b"/>
            <a:pathLst>
              <a:path w="1920" h="288">
                <a:moveTo>
                  <a:pt x="0" y="288"/>
                </a:moveTo>
                <a:lnTo>
                  <a:pt x="480" y="288"/>
                </a:lnTo>
                <a:lnTo>
                  <a:pt x="672" y="0"/>
                </a:lnTo>
                <a:lnTo>
                  <a:pt x="1920" y="0"/>
                </a:lnTo>
              </a:path>
            </a:pathLst>
          </a:custGeom>
          <a:noFill/>
          <a:ln w="101600" cap="flat"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60471"/>
                                        </p:tgtEl>
                                        <p:attrNameLst>
                                          <p:attrName>style.visibility</p:attrName>
                                        </p:attrNameLst>
                                      </p:cBhvr>
                                      <p:to>
                                        <p:strVal val="visible"/>
                                      </p:to>
                                    </p:set>
                                    <p:animEffect transition="in" filter="strips(upRight)">
                                      <p:cBhvr>
                                        <p:cTn id="7" dur="500"/>
                                        <p:tgtEl>
                                          <p:spTgt spid="604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0470"/>
                                        </p:tgtEl>
                                        <p:attrNameLst>
                                          <p:attrName>style.visibility</p:attrName>
                                        </p:attrNameLst>
                                      </p:cBhvr>
                                      <p:to>
                                        <p:strVal val="visible"/>
                                      </p:to>
                                    </p:set>
                                    <p:animEffect transition="in" filter="strips(downRight)">
                                      <p:cBhvr>
                                        <p:cTn id="12" dur="500"/>
                                        <p:tgtEl>
                                          <p:spTgt spid="604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70" grpId="0" animBg="1"/>
      <p:bldP spid="60471"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ja-JP"/>
              <a:t>Handshake of Virtual</a:t>
            </a:r>
            <a:r>
              <a:rPr lang="ja-JP" altLang="en-US"/>
              <a:t>　</a:t>
            </a:r>
            <a:r>
              <a:rPr lang="en-US" altLang="ja-JP"/>
              <a:t>Channel</a:t>
            </a:r>
          </a:p>
        </p:txBody>
      </p:sp>
      <p:sp>
        <p:nvSpPr>
          <p:cNvPr id="13316" name="Oval 4"/>
          <p:cNvSpPr>
            <a:spLocks noChangeArrowheads="1"/>
          </p:cNvSpPr>
          <p:nvPr/>
        </p:nvSpPr>
        <p:spPr bwMode="auto">
          <a:xfrm>
            <a:off x="914400" y="2362200"/>
            <a:ext cx="2743200" cy="31242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latin typeface="Times New Roman" panose="02020603050405020304" pitchFamily="18" charset="0"/>
              </a:rPr>
              <a:t>NODE</a:t>
            </a:r>
          </a:p>
        </p:txBody>
      </p:sp>
      <p:sp>
        <p:nvSpPr>
          <p:cNvPr id="13317" name="Oval 5"/>
          <p:cNvSpPr>
            <a:spLocks noChangeArrowheads="1"/>
          </p:cNvSpPr>
          <p:nvPr/>
        </p:nvSpPr>
        <p:spPr bwMode="auto">
          <a:xfrm>
            <a:off x="6096000" y="2514600"/>
            <a:ext cx="2743200" cy="31242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latin typeface="Times New Roman" panose="02020603050405020304" pitchFamily="18" charset="0"/>
            </a:endParaRPr>
          </a:p>
        </p:txBody>
      </p:sp>
      <p:sp>
        <p:nvSpPr>
          <p:cNvPr id="13320" name="Line 8"/>
          <p:cNvSpPr>
            <a:spLocks noChangeShapeType="1"/>
          </p:cNvSpPr>
          <p:nvPr/>
        </p:nvSpPr>
        <p:spPr bwMode="auto">
          <a:xfrm flipH="1">
            <a:off x="3657600" y="3505200"/>
            <a:ext cx="2514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21" name="Line 9"/>
          <p:cNvSpPr>
            <a:spLocks noChangeShapeType="1"/>
          </p:cNvSpPr>
          <p:nvPr/>
        </p:nvSpPr>
        <p:spPr bwMode="auto">
          <a:xfrm flipH="1">
            <a:off x="3657600" y="4343400"/>
            <a:ext cx="2438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22" name="Rectangle 10"/>
          <p:cNvSpPr>
            <a:spLocks noChangeArrowheads="1"/>
          </p:cNvSpPr>
          <p:nvPr/>
        </p:nvSpPr>
        <p:spPr bwMode="auto">
          <a:xfrm>
            <a:off x="6172200" y="3429000"/>
            <a:ext cx="1524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23" name="Rectangle 11"/>
          <p:cNvSpPr>
            <a:spLocks noChangeArrowheads="1"/>
          </p:cNvSpPr>
          <p:nvPr/>
        </p:nvSpPr>
        <p:spPr bwMode="auto">
          <a:xfrm>
            <a:off x="6172200" y="4038600"/>
            <a:ext cx="1524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25" name="Line 13"/>
          <p:cNvSpPr>
            <a:spLocks noChangeShapeType="1"/>
          </p:cNvSpPr>
          <p:nvPr/>
        </p:nvSpPr>
        <p:spPr bwMode="auto">
          <a:xfrm>
            <a:off x="3657600" y="3962400"/>
            <a:ext cx="1828800" cy="0"/>
          </a:xfrm>
          <a:prstGeom prst="line">
            <a:avLst/>
          </a:prstGeom>
          <a:noFill/>
          <a:ln w="2857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26" name="Line 14"/>
          <p:cNvSpPr>
            <a:spLocks noChangeShapeType="1"/>
          </p:cNvSpPr>
          <p:nvPr/>
        </p:nvSpPr>
        <p:spPr bwMode="auto">
          <a:xfrm flipV="1">
            <a:off x="5486400" y="3810000"/>
            <a:ext cx="0" cy="304800"/>
          </a:xfrm>
          <a:prstGeom prst="line">
            <a:avLst/>
          </a:prstGeom>
          <a:noFill/>
          <a:ln w="28575">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27" name="Line 15"/>
          <p:cNvSpPr>
            <a:spLocks noChangeShapeType="1"/>
          </p:cNvSpPr>
          <p:nvPr/>
        </p:nvSpPr>
        <p:spPr bwMode="auto">
          <a:xfrm>
            <a:off x="5486400" y="3810000"/>
            <a:ext cx="609600" cy="0"/>
          </a:xfrm>
          <a:prstGeom prst="line">
            <a:avLst/>
          </a:prstGeom>
          <a:noFill/>
          <a:ln w="2857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28" name="Line 16"/>
          <p:cNvSpPr>
            <a:spLocks noChangeShapeType="1"/>
          </p:cNvSpPr>
          <p:nvPr/>
        </p:nvSpPr>
        <p:spPr bwMode="auto">
          <a:xfrm>
            <a:off x="5486400" y="4114800"/>
            <a:ext cx="609600" cy="0"/>
          </a:xfrm>
          <a:prstGeom prst="line">
            <a:avLst/>
          </a:prstGeom>
          <a:noFill/>
          <a:ln w="2857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29" name="Line 17"/>
          <p:cNvSpPr>
            <a:spLocks noChangeShapeType="1"/>
          </p:cNvSpPr>
          <p:nvPr/>
        </p:nvSpPr>
        <p:spPr bwMode="auto">
          <a:xfrm>
            <a:off x="6324600" y="38100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30" name="Line 18"/>
          <p:cNvSpPr>
            <a:spLocks noChangeShapeType="1"/>
          </p:cNvSpPr>
          <p:nvPr/>
        </p:nvSpPr>
        <p:spPr bwMode="auto">
          <a:xfrm>
            <a:off x="6324600" y="41148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31" name="AutoShape 19"/>
          <p:cNvSpPr>
            <a:spLocks noChangeArrowheads="1"/>
          </p:cNvSpPr>
          <p:nvPr/>
        </p:nvSpPr>
        <p:spPr bwMode="auto">
          <a:xfrm rot="-5400000">
            <a:off x="6362700" y="3848100"/>
            <a:ext cx="914400" cy="2286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32" name="Rectangle 20"/>
          <p:cNvSpPr>
            <a:spLocks noChangeArrowheads="1"/>
          </p:cNvSpPr>
          <p:nvPr/>
        </p:nvSpPr>
        <p:spPr bwMode="auto">
          <a:xfrm>
            <a:off x="7391400" y="3505200"/>
            <a:ext cx="5334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latin typeface="Times New Roman" panose="02020603050405020304" pitchFamily="18" charset="0"/>
            </a:endParaRPr>
          </a:p>
        </p:txBody>
      </p:sp>
      <p:sp>
        <p:nvSpPr>
          <p:cNvPr id="13333" name="Line 21"/>
          <p:cNvSpPr>
            <a:spLocks noChangeShapeType="1"/>
          </p:cNvSpPr>
          <p:nvPr/>
        </p:nvSpPr>
        <p:spPr bwMode="auto">
          <a:xfrm>
            <a:off x="6934200" y="39624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36" name="Text Box 24"/>
          <p:cNvSpPr txBox="1">
            <a:spLocks noChangeArrowheads="1"/>
          </p:cNvSpPr>
          <p:nvPr/>
        </p:nvSpPr>
        <p:spPr bwMode="auto">
          <a:xfrm>
            <a:off x="6553200" y="4495800"/>
            <a:ext cx="896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MUX</a:t>
            </a:r>
          </a:p>
        </p:txBody>
      </p:sp>
      <p:sp>
        <p:nvSpPr>
          <p:cNvPr id="13337" name="Text Box 25"/>
          <p:cNvSpPr txBox="1">
            <a:spLocks noChangeArrowheads="1"/>
          </p:cNvSpPr>
          <p:nvPr/>
        </p:nvSpPr>
        <p:spPr bwMode="auto">
          <a:xfrm>
            <a:off x="5410200" y="3048000"/>
            <a:ext cx="8556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latin typeface="Times New Roman" panose="02020603050405020304" pitchFamily="18" charset="0"/>
              </a:rPr>
              <a:t>Ｂｕｆｆｅｒ</a:t>
            </a:r>
          </a:p>
        </p:txBody>
      </p:sp>
      <p:sp>
        <p:nvSpPr>
          <p:cNvPr id="13338" name="Text Box 26"/>
          <p:cNvSpPr txBox="1">
            <a:spLocks noChangeArrowheads="1"/>
          </p:cNvSpPr>
          <p:nvPr/>
        </p:nvSpPr>
        <p:spPr bwMode="auto">
          <a:xfrm>
            <a:off x="5486400" y="4495800"/>
            <a:ext cx="8556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latin typeface="Times New Roman" panose="02020603050405020304" pitchFamily="18" charset="0"/>
              </a:rPr>
              <a:t>Ｂｕｆｆｅｒ</a:t>
            </a:r>
          </a:p>
        </p:txBody>
      </p:sp>
      <p:sp>
        <p:nvSpPr>
          <p:cNvPr id="13339" name="Text Box 27"/>
          <p:cNvSpPr txBox="1">
            <a:spLocks noChangeArrowheads="1"/>
          </p:cNvSpPr>
          <p:nvPr/>
        </p:nvSpPr>
        <p:spPr bwMode="auto">
          <a:xfrm>
            <a:off x="3794125" y="3086100"/>
            <a:ext cx="1695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latin typeface="Times New Roman" panose="02020603050405020304" pitchFamily="18" charset="0"/>
              </a:rPr>
              <a:t>Handshake</a:t>
            </a:r>
            <a:r>
              <a:rPr lang="ja-JP" altLang="en-US">
                <a:latin typeface="Times New Roman" panose="02020603050405020304" pitchFamily="18" charset="0"/>
              </a:rPr>
              <a:t>　</a:t>
            </a:r>
            <a:r>
              <a:rPr lang="en-US" altLang="ja-JP">
                <a:latin typeface="Times New Roman" panose="02020603050405020304" pitchFamily="18" charset="0"/>
              </a:rPr>
              <a:t>line</a:t>
            </a:r>
          </a:p>
        </p:txBody>
      </p:sp>
      <p:sp>
        <p:nvSpPr>
          <p:cNvPr id="13340" name="Text Box 28"/>
          <p:cNvSpPr txBox="1">
            <a:spLocks noChangeArrowheads="1"/>
          </p:cNvSpPr>
          <p:nvPr/>
        </p:nvSpPr>
        <p:spPr bwMode="auto">
          <a:xfrm>
            <a:off x="3733800" y="4419600"/>
            <a:ext cx="1695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latin typeface="Times New Roman" panose="02020603050405020304" pitchFamily="18" charset="0"/>
              </a:rPr>
              <a:t>Handshake</a:t>
            </a:r>
            <a:r>
              <a:rPr lang="ja-JP" altLang="en-US">
                <a:latin typeface="Times New Roman" panose="02020603050405020304" pitchFamily="18" charset="0"/>
              </a:rPr>
              <a:t>　</a:t>
            </a:r>
            <a:r>
              <a:rPr lang="en-US" altLang="ja-JP">
                <a:latin typeface="Times New Roman" panose="02020603050405020304" pitchFamily="18" charset="0"/>
              </a:rPr>
              <a:t>line</a:t>
            </a:r>
          </a:p>
        </p:txBody>
      </p:sp>
      <p:sp>
        <p:nvSpPr>
          <p:cNvPr id="13341" name="Text Box 29"/>
          <p:cNvSpPr txBox="1">
            <a:spLocks noChangeArrowheads="1"/>
          </p:cNvSpPr>
          <p:nvPr/>
        </p:nvSpPr>
        <p:spPr bwMode="auto">
          <a:xfrm>
            <a:off x="4327525" y="3619500"/>
            <a:ext cx="615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latin typeface="Times New Roman" panose="02020603050405020304" pitchFamily="18" charset="0"/>
              </a:rPr>
              <a:t>Link</a:t>
            </a:r>
          </a:p>
        </p:txBody>
      </p:sp>
      <p:sp>
        <p:nvSpPr>
          <p:cNvPr id="13342" name="Text Box 30"/>
          <p:cNvSpPr txBox="1">
            <a:spLocks noChangeArrowheads="1"/>
          </p:cNvSpPr>
          <p:nvPr/>
        </p:nvSpPr>
        <p:spPr bwMode="auto">
          <a:xfrm>
            <a:off x="7467600" y="4343400"/>
            <a:ext cx="996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latin typeface="Times New Roman" panose="02020603050405020304" pitchFamily="18" charset="0"/>
              </a:rPr>
              <a:t>Crossbar</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2057400" y="1828800"/>
            <a:ext cx="5410200" cy="4343400"/>
          </a:xfrm>
          <a:prstGeom prst="rect">
            <a:avLst/>
          </a:prstGeom>
          <a:solidFill>
            <a:srgbClr val="FFFFFF"/>
          </a:solidFill>
          <a:ln w="635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79" name="Rectangle 3"/>
          <p:cNvSpPr>
            <a:spLocks noChangeArrowheads="1"/>
          </p:cNvSpPr>
          <p:nvPr/>
        </p:nvSpPr>
        <p:spPr bwMode="auto">
          <a:xfrm>
            <a:off x="5194300" y="2438400"/>
            <a:ext cx="1816100" cy="3352800"/>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0" name="Rectangle 4"/>
          <p:cNvSpPr>
            <a:spLocks noGrp="1" noChangeArrowheads="1"/>
          </p:cNvSpPr>
          <p:nvPr>
            <p:ph type="title"/>
          </p:nvPr>
        </p:nvSpPr>
        <p:spPr>
          <a:xfrm>
            <a:off x="457200" y="125413"/>
            <a:ext cx="8229600" cy="1143000"/>
          </a:xfrm>
        </p:spPr>
        <p:txBody>
          <a:bodyPr/>
          <a:lstStyle/>
          <a:p>
            <a:pPr eaLnBrk="1" hangingPunct="1"/>
            <a:r>
              <a:rPr lang="en-US" altLang="ja-JP"/>
              <a:t>An example of a modern router</a:t>
            </a:r>
          </a:p>
        </p:txBody>
      </p:sp>
      <p:sp>
        <p:nvSpPr>
          <p:cNvPr id="50181" name="Rectangle 5"/>
          <p:cNvSpPr>
            <a:spLocks noGrp="1" noChangeArrowheads="1"/>
          </p:cNvSpPr>
          <p:nvPr>
            <p:ph type="body" idx="1"/>
          </p:nvPr>
        </p:nvSpPr>
        <p:spPr>
          <a:xfrm>
            <a:off x="228600" y="838200"/>
            <a:ext cx="8763000" cy="838200"/>
          </a:xfrm>
        </p:spPr>
        <p:txBody>
          <a:bodyPr/>
          <a:lstStyle/>
          <a:p>
            <a:pPr eaLnBrk="1" hangingPunct="1"/>
            <a:r>
              <a:rPr lang="en-US" altLang="ja-JP"/>
              <a:t>WH router  with two virtual channels</a:t>
            </a:r>
          </a:p>
        </p:txBody>
      </p:sp>
      <p:sp>
        <p:nvSpPr>
          <p:cNvPr id="50182" name="Rectangle 6"/>
          <p:cNvSpPr>
            <a:spLocks noChangeArrowheads="1"/>
          </p:cNvSpPr>
          <p:nvPr/>
        </p:nvSpPr>
        <p:spPr bwMode="auto">
          <a:xfrm>
            <a:off x="3114675" y="3048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3" name="Rectangle 7"/>
          <p:cNvSpPr>
            <a:spLocks noChangeArrowheads="1"/>
          </p:cNvSpPr>
          <p:nvPr/>
        </p:nvSpPr>
        <p:spPr bwMode="auto">
          <a:xfrm>
            <a:off x="3343275" y="3048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4" name="Rectangle 8"/>
          <p:cNvSpPr>
            <a:spLocks noChangeArrowheads="1"/>
          </p:cNvSpPr>
          <p:nvPr/>
        </p:nvSpPr>
        <p:spPr bwMode="auto">
          <a:xfrm>
            <a:off x="3571875" y="3048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5" name="Rectangle 9"/>
          <p:cNvSpPr>
            <a:spLocks noChangeArrowheads="1"/>
          </p:cNvSpPr>
          <p:nvPr/>
        </p:nvSpPr>
        <p:spPr bwMode="auto">
          <a:xfrm>
            <a:off x="3800475" y="3048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6" name="Rectangle 10"/>
          <p:cNvSpPr>
            <a:spLocks noChangeArrowheads="1"/>
          </p:cNvSpPr>
          <p:nvPr/>
        </p:nvSpPr>
        <p:spPr bwMode="auto">
          <a:xfrm>
            <a:off x="3114675" y="3352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7" name="Rectangle 11"/>
          <p:cNvSpPr>
            <a:spLocks noChangeArrowheads="1"/>
          </p:cNvSpPr>
          <p:nvPr/>
        </p:nvSpPr>
        <p:spPr bwMode="auto">
          <a:xfrm>
            <a:off x="3343275" y="3352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8" name="Rectangle 12"/>
          <p:cNvSpPr>
            <a:spLocks noChangeArrowheads="1"/>
          </p:cNvSpPr>
          <p:nvPr/>
        </p:nvSpPr>
        <p:spPr bwMode="auto">
          <a:xfrm>
            <a:off x="3571875" y="3352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9" name="Rectangle 13"/>
          <p:cNvSpPr>
            <a:spLocks noChangeArrowheads="1"/>
          </p:cNvSpPr>
          <p:nvPr/>
        </p:nvSpPr>
        <p:spPr bwMode="auto">
          <a:xfrm>
            <a:off x="3800475" y="3352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90" name="Rectangle 14"/>
          <p:cNvSpPr>
            <a:spLocks noChangeArrowheads="1"/>
          </p:cNvSpPr>
          <p:nvPr/>
        </p:nvSpPr>
        <p:spPr bwMode="auto">
          <a:xfrm>
            <a:off x="3114675" y="3810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91" name="Rectangle 15"/>
          <p:cNvSpPr>
            <a:spLocks noChangeArrowheads="1"/>
          </p:cNvSpPr>
          <p:nvPr/>
        </p:nvSpPr>
        <p:spPr bwMode="auto">
          <a:xfrm>
            <a:off x="3343275" y="3810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92" name="Rectangle 16"/>
          <p:cNvSpPr>
            <a:spLocks noChangeArrowheads="1"/>
          </p:cNvSpPr>
          <p:nvPr/>
        </p:nvSpPr>
        <p:spPr bwMode="auto">
          <a:xfrm>
            <a:off x="3571875" y="3810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93" name="Rectangle 17"/>
          <p:cNvSpPr>
            <a:spLocks noChangeArrowheads="1"/>
          </p:cNvSpPr>
          <p:nvPr/>
        </p:nvSpPr>
        <p:spPr bwMode="auto">
          <a:xfrm>
            <a:off x="3800475" y="3810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94" name="Rectangle 18"/>
          <p:cNvSpPr>
            <a:spLocks noChangeArrowheads="1"/>
          </p:cNvSpPr>
          <p:nvPr/>
        </p:nvSpPr>
        <p:spPr bwMode="auto">
          <a:xfrm>
            <a:off x="3114675" y="4114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95" name="Rectangle 19"/>
          <p:cNvSpPr>
            <a:spLocks noChangeArrowheads="1"/>
          </p:cNvSpPr>
          <p:nvPr/>
        </p:nvSpPr>
        <p:spPr bwMode="auto">
          <a:xfrm>
            <a:off x="3343275" y="4114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96" name="Rectangle 20"/>
          <p:cNvSpPr>
            <a:spLocks noChangeArrowheads="1"/>
          </p:cNvSpPr>
          <p:nvPr/>
        </p:nvSpPr>
        <p:spPr bwMode="auto">
          <a:xfrm>
            <a:off x="3571875" y="4114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97" name="Rectangle 21"/>
          <p:cNvSpPr>
            <a:spLocks noChangeArrowheads="1"/>
          </p:cNvSpPr>
          <p:nvPr/>
        </p:nvSpPr>
        <p:spPr bwMode="auto">
          <a:xfrm>
            <a:off x="3800475" y="4114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98" name="Rectangle 22"/>
          <p:cNvSpPr>
            <a:spLocks noChangeArrowheads="1"/>
          </p:cNvSpPr>
          <p:nvPr/>
        </p:nvSpPr>
        <p:spPr bwMode="auto">
          <a:xfrm>
            <a:off x="3114675" y="4572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99" name="Rectangle 23"/>
          <p:cNvSpPr>
            <a:spLocks noChangeArrowheads="1"/>
          </p:cNvSpPr>
          <p:nvPr/>
        </p:nvSpPr>
        <p:spPr bwMode="auto">
          <a:xfrm>
            <a:off x="3343275" y="4572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00" name="Rectangle 24"/>
          <p:cNvSpPr>
            <a:spLocks noChangeArrowheads="1"/>
          </p:cNvSpPr>
          <p:nvPr/>
        </p:nvSpPr>
        <p:spPr bwMode="auto">
          <a:xfrm>
            <a:off x="3571875" y="4572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01" name="Rectangle 25"/>
          <p:cNvSpPr>
            <a:spLocks noChangeArrowheads="1"/>
          </p:cNvSpPr>
          <p:nvPr/>
        </p:nvSpPr>
        <p:spPr bwMode="auto">
          <a:xfrm>
            <a:off x="3800475" y="4572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02" name="Rectangle 26"/>
          <p:cNvSpPr>
            <a:spLocks noChangeArrowheads="1"/>
          </p:cNvSpPr>
          <p:nvPr/>
        </p:nvSpPr>
        <p:spPr bwMode="auto">
          <a:xfrm>
            <a:off x="3114675" y="4876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03" name="Rectangle 27"/>
          <p:cNvSpPr>
            <a:spLocks noChangeArrowheads="1"/>
          </p:cNvSpPr>
          <p:nvPr/>
        </p:nvSpPr>
        <p:spPr bwMode="auto">
          <a:xfrm>
            <a:off x="3343275" y="4876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04" name="Rectangle 28"/>
          <p:cNvSpPr>
            <a:spLocks noChangeArrowheads="1"/>
          </p:cNvSpPr>
          <p:nvPr/>
        </p:nvSpPr>
        <p:spPr bwMode="auto">
          <a:xfrm>
            <a:off x="3571875" y="4876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05" name="Rectangle 29"/>
          <p:cNvSpPr>
            <a:spLocks noChangeArrowheads="1"/>
          </p:cNvSpPr>
          <p:nvPr/>
        </p:nvSpPr>
        <p:spPr bwMode="auto">
          <a:xfrm>
            <a:off x="3800475" y="4876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06" name="Rectangle 30"/>
          <p:cNvSpPr>
            <a:spLocks noChangeArrowheads="1"/>
          </p:cNvSpPr>
          <p:nvPr/>
        </p:nvSpPr>
        <p:spPr bwMode="auto">
          <a:xfrm>
            <a:off x="3114675" y="5334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07" name="Rectangle 31"/>
          <p:cNvSpPr>
            <a:spLocks noChangeArrowheads="1"/>
          </p:cNvSpPr>
          <p:nvPr/>
        </p:nvSpPr>
        <p:spPr bwMode="auto">
          <a:xfrm>
            <a:off x="3343275" y="5334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08" name="Rectangle 32"/>
          <p:cNvSpPr>
            <a:spLocks noChangeArrowheads="1"/>
          </p:cNvSpPr>
          <p:nvPr/>
        </p:nvSpPr>
        <p:spPr bwMode="auto">
          <a:xfrm>
            <a:off x="3571875" y="5334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09" name="Rectangle 33"/>
          <p:cNvSpPr>
            <a:spLocks noChangeArrowheads="1"/>
          </p:cNvSpPr>
          <p:nvPr/>
        </p:nvSpPr>
        <p:spPr bwMode="auto">
          <a:xfrm>
            <a:off x="3800475" y="5334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0" name="Rectangle 34"/>
          <p:cNvSpPr>
            <a:spLocks noChangeArrowheads="1"/>
          </p:cNvSpPr>
          <p:nvPr/>
        </p:nvSpPr>
        <p:spPr bwMode="auto">
          <a:xfrm>
            <a:off x="3114675" y="5638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1" name="Rectangle 35"/>
          <p:cNvSpPr>
            <a:spLocks noChangeArrowheads="1"/>
          </p:cNvSpPr>
          <p:nvPr/>
        </p:nvSpPr>
        <p:spPr bwMode="auto">
          <a:xfrm>
            <a:off x="3343275" y="5638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2" name="Rectangle 36"/>
          <p:cNvSpPr>
            <a:spLocks noChangeArrowheads="1"/>
          </p:cNvSpPr>
          <p:nvPr/>
        </p:nvSpPr>
        <p:spPr bwMode="auto">
          <a:xfrm>
            <a:off x="3571875" y="5638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3" name="Rectangle 37"/>
          <p:cNvSpPr>
            <a:spLocks noChangeArrowheads="1"/>
          </p:cNvSpPr>
          <p:nvPr/>
        </p:nvSpPr>
        <p:spPr bwMode="auto">
          <a:xfrm>
            <a:off x="3800475" y="5638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4" name="Rectangle 38"/>
          <p:cNvSpPr>
            <a:spLocks noChangeArrowheads="1"/>
          </p:cNvSpPr>
          <p:nvPr/>
        </p:nvSpPr>
        <p:spPr bwMode="auto">
          <a:xfrm>
            <a:off x="3114675" y="2286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5" name="Rectangle 39"/>
          <p:cNvSpPr>
            <a:spLocks noChangeArrowheads="1"/>
          </p:cNvSpPr>
          <p:nvPr/>
        </p:nvSpPr>
        <p:spPr bwMode="auto">
          <a:xfrm>
            <a:off x="3343275" y="2286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6" name="Rectangle 40"/>
          <p:cNvSpPr>
            <a:spLocks noChangeArrowheads="1"/>
          </p:cNvSpPr>
          <p:nvPr/>
        </p:nvSpPr>
        <p:spPr bwMode="auto">
          <a:xfrm>
            <a:off x="3571875" y="2286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7" name="Rectangle 41"/>
          <p:cNvSpPr>
            <a:spLocks noChangeArrowheads="1"/>
          </p:cNvSpPr>
          <p:nvPr/>
        </p:nvSpPr>
        <p:spPr bwMode="auto">
          <a:xfrm>
            <a:off x="3800475" y="22860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8" name="Rectangle 42"/>
          <p:cNvSpPr>
            <a:spLocks noChangeArrowheads="1"/>
          </p:cNvSpPr>
          <p:nvPr/>
        </p:nvSpPr>
        <p:spPr bwMode="auto">
          <a:xfrm>
            <a:off x="3114675" y="2590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9" name="Rectangle 43"/>
          <p:cNvSpPr>
            <a:spLocks noChangeArrowheads="1"/>
          </p:cNvSpPr>
          <p:nvPr/>
        </p:nvSpPr>
        <p:spPr bwMode="auto">
          <a:xfrm>
            <a:off x="3343275" y="2590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20" name="Rectangle 44"/>
          <p:cNvSpPr>
            <a:spLocks noChangeArrowheads="1"/>
          </p:cNvSpPr>
          <p:nvPr/>
        </p:nvSpPr>
        <p:spPr bwMode="auto">
          <a:xfrm>
            <a:off x="3571875" y="2590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21" name="Rectangle 45"/>
          <p:cNvSpPr>
            <a:spLocks noChangeArrowheads="1"/>
          </p:cNvSpPr>
          <p:nvPr/>
        </p:nvSpPr>
        <p:spPr bwMode="auto">
          <a:xfrm>
            <a:off x="3800475" y="2590800"/>
            <a:ext cx="228600" cy="3048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22" name="Text Box 46"/>
          <p:cNvSpPr txBox="1">
            <a:spLocks noChangeArrowheads="1"/>
          </p:cNvSpPr>
          <p:nvPr/>
        </p:nvSpPr>
        <p:spPr bwMode="auto">
          <a:xfrm>
            <a:off x="5427663" y="5029200"/>
            <a:ext cx="1354137"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5x5 XBAR</a:t>
            </a:r>
          </a:p>
        </p:txBody>
      </p:sp>
      <p:sp>
        <p:nvSpPr>
          <p:cNvPr id="50223" name="Rectangle 47"/>
          <p:cNvSpPr>
            <a:spLocks noChangeArrowheads="1"/>
          </p:cNvSpPr>
          <p:nvPr/>
        </p:nvSpPr>
        <p:spPr bwMode="auto">
          <a:xfrm>
            <a:off x="5334000" y="1981200"/>
            <a:ext cx="1447800" cy="381000"/>
          </a:xfrm>
          <a:prstGeom prst="rect">
            <a:avLst/>
          </a:prstGeom>
          <a:solidFill>
            <a:srgbClr val="99C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24" name="Line 48"/>
          <p:cNvSpPr>
            <a:spLocks noChangeShapeType="1"/>
          </p:cNvSpPr>
          <p:nvPr/>
        </p:nvSpPr>
        <p:spPr bwMode="auto">
          <a:xfrm>
            <a:off x="7086600" y="2590800"/>
            <a:ext cx="838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25" name="Line 49"/>
          <p:cNvSpPr>
            <a:spLocks noChangeShapeType="1"/>
          </p:cNvSpPr>
          <p:nvPr/>
        </p:nvSpPr>
        <p:spPr bwMode="auto">
          <a:xfrm>
            <a:off x="7086600" y="3352800"/>
            <a:ext cx="838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26" name="Line 50"/>
          <p:cNvSpPr>
            <a:spLocks noChangeShapeType="1"/>
          </p:cNvSpPr>
          <p:nvPr/>
        </p:nvSpPr>
        <p:spPr bwMode="auto">
          <a:xfrm>
            <a:off x="7086600" y="4114800"/>
            <a:ext cx="838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27" name="Line 51"/>
          <p:cNvSpPr>
            <a:spLocks noChangeShapeType="1"/>
          </p:cNvSpPr>
          <p:nvPr/>
        </p:nvSpPr>
        <p:spPr bwMode="auto">
          <a:xfrm>
            <a:off x="7086600" y="4876800"/>
            <a:ext cx="838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28" name="Line 52"/>
          <p:cNvSpPr>
            <a:spLocks noChangeShapeType="1"/>
          </p:cNvSpPr>
          <p:nvPr/>
        </p:nvSpPr>
        <p:spPr bwMode="auto">
          <a:xfrm>
            <a:off x="7086600" y="5638800"/>
            <a:ext cx="838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29" name="Text Box 53"/>
          <p:cNvSpPr txBox="1">
            <a:spLocks noChangeArrowheads="1"/>
          </p:cNvSpPr>
          <p:nvPr/>
        </p:nvSpPr>
        <p:spPr bwMode="auto">
          <a:xfrm>
            <a:off x="5421313" y="1981200"/>
            <a:ext cx="1284287"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ARBITER</a:t>
            </a:r>
          </a:p>
        </p:txBody>
      </p:sp>
      <p:sp>
        <p:nvSpPr>
          <p:cNvPr id="50230" name="Text Box 54"/>
          <p:cNvSpPr txBox="1">
            <a:spLocks noChangeArrowheads="1"/>
          </p:cNvSpPr>
          <p:nvPr/>
        </p:nvSpPr>
        <p:spPr bwMode="auto">
          <a:xfrm>
            <a:off x="3267075" y="5470525"/>
            <a:ext cx="577850" cy="304800"/>
          </a:xfrm>
          <a:prstGeom prst="rect">
            <a:avLst/>
          </a:prstGeom>
          <a:solidFill>
            <a:srgbClr val="FFFFFF"/>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FIFO</a:t>
            </a:r>
          </a:p>
        </p:txBody>
      </p:sp>
      <p:sp>
        <p:nvSpPr>
          <p:cNvPr id="50231" name="Text Box 55"/>
          <p:cNvSpPr txBox="1">
            <a:spLocks noChangeArrowheads="1"/>
          </p:cNvSpPr>
          <p:nvPr/>
        </p:nvSpPr>
        <p:spPr bwMode="auto">
          <a:xfrm>
            <a:off x="3267075" y="4724400"/>
            <a:ext cx="577850" cy="304800"/>
          </a:xfrm>
          <a:prstGeom prst="rect">
            <a:avLst/>
          </a:prstGeom>
          <a:solidFill>
            <a:srgbClr val="FFFFFF"/>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FIFO</a:t>
            </a:r>
          </a:p>
        </p:txBody>
      </p:sp>
      <p:sp>
        <p:nvSpPr>
          <p:cNvPr id="50232" name="Text Box 56"/>
          <p:cNvSpPr txBox="1">
            <a:spLocks noChangeArrowheads="1"/>
          </p:cNvSpPr>
          <p:nvPr/>
        </p:nvSpPr>
        <p:spPr bwMode="auto">
          <a:xfrm>
            <a:off x="3267075" y="3962400"/>
            <a:ext cx="577850" cy="304800"/>
          </a:xfrm>
          <a:prstGeom prst="rect">
            <a:avLst/>
          </a:prstGeom>
          <a:solidFill>
            <a:srgbClr val="FFFFFF"/>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FIFO</a:t>
            </a:r>
          </a:p>
        </p:txBody>
      </p:sp>
      <p:sp>
        <p:nvSpPr>
          <p:cNvPr id="50233" name="Text Box 57"/>
          <p:cNvSpPr txBox="1">
            <a:spLocks noChangeArrowheads="1"/>
          </p:cNvSpPr>
          <p:nvPr/>
        </p:nvSpPr>
        <p:spPr bwMode="auto">
          <a:xfrm>
            <a:off x="3267075" y="3200400"/>
            <a:ext cx="577850" cy="304800"/>
          </a:xfrm>
          <a:prstGeom prst="rect">
            <a:avLst/>
          </a:prstGeom>
          <a:solidFill>
            <a:srgbClr val="FFFFFF"/>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FIFO</a:t>
            </a:r>
          </a:p>
        </p:txBody>
      </p:sp>
      <p:sp>
        <p:nvSpPr>
          <p:cNvPr id="50234" name="Text Box 58"/>
          <p:cNvSpPr txBox="1">
            <a:spLocks noChangeArrowheads="1"/>
          </p:cNvSpPr>
          <p:nvPr/>
        </p:nvSpPr>
        <p:spPr bwMode="auto">
          <a:xfrm>
            <a:off x="3267075" y="2438400"/>
            <a:ext cx="577850" cy="304800"/>
          </a:xfrm>
          <a:prstGeom prst="rect">
            <a:avLst/>
          </a:prstGeom>
          <a:solidFill>
            <a:srgbClr val="FFFFFF"/>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FIFO</a:t>
            </a:r>
          </a:p>
        </p:txBody>
      </p:sp>
      <p:sp>
        <p:nvSpPr>
          <p:cNvPr id="50235" name="Line 59"/>
          <p:cNvSpPr>
            <a:spLocks noChangeShapeType="1"/>
          </p:cNvSpPr>
          <p:nvPr/>
        </p:nvSpPr>
        <p:spPr bwMode="auto">
          <a:xfrm>
            <a:off x="1763713" y="2590800"/>
            <a:ext cx="685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36" name="Text Box 60"/>
          <p:cNvSpPr txBox="1">
            <a:spLocks noChangeArrowheads="1"/>
          </p:cNvSpPr>
          <p:nvPr/>
        </p:nvSpPr>
        <p:spPr bwMode="auto">
          <a:xfrm>
            <a:off x="1155700" y="2373313"/>
            <a:ext cx="4984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X+</a:t>
            </a:r>
          </a:p>
        </p:txBody>
      </p:sp>
      <p:sp>
        <p:nvSpPr>
          <p:cNvPr id="50237" name="Text Box 61"/>
          <p:cNvSpPr txBox="1">
            <a:spLocks noChangeArrowheads="1"/>
          </p:cNvSpPr>
          <p:nvPr/>
        </p:nvSpPr>
        <p:spPr bwMode="auto">
          <a:xfrm>
            <a:off x="1155700" y="3124200"/>
            <a:ext cx="4349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X-</a:t>
            </a:r>
          </a:p>
        </p:txBody>
      </p:sp>
      <p:sp>
        <p:nvSpPr>
          <p:cNvPr id="50238" name="Text Box 62"/>
          <p:cNvSpPr txBox="1">
            <a:spLocks noChangeArrowheads="1"/>
          </p:cNvSpPr>
          <p:nvPr/>
        </p:nvSpPr>
        <p:spPr bwMode="auto">
          <a:xfrm>
            <a:off x="1155700" y="3886200"/>
            <a:ext cx="4984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Y+</a:t>
            </a:r>
          </a:p>
        </p:txBody>
      </p:sp>
      <p:sp>
        <p:nvSpPr>
          <p:cNvPr id="50239" name="Text Box 63"/>
          <p:cNvSpPr txBox="1">
            <a:spLocks noChangeArrowheads="1"/>
          </p:cNvSpPr>
          <p:nvPr/>
        </p:nvSpPr>
        <p:spPr bwMode="auto">
          <a:xfrm>
            <a:off x="1154113" y="4648200"/>
            <a:ext cx="4349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Y-</a:t>
            </a:r>
          </a:p>
        </p:txBody>
      </p:sp>
      <p:sp>
        <p:nvSpPr>
          <p:cNvPr id="50240" name="Text Box 64"/>
          <p:cNvSpPr txBox="1">
            <a:spLocks noChangeArrowheads="1"/>
          </p:cNvSpPr>
          <p:nvPr/>
        </p:nvSpPr>
        <p:spPr bwMode="auto">
          <a:xfrm>
            <a:off x="815975" y="5410200"/>
            <a:ext cx="915988"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CORE</a:t>
            </a:r>
          </a:p>
        </p:txBody>
      </p:sp>
      <p:sp>
        <p:nvSpPr>
          <p:cNvPr id="50241" name="Text Box 65"/>
          <p:cNvSpPr txBox="1">
            <a:spLocks noChangeArrowheads="1"/>
          </p:cNvSpPr>
          <p:nvPr/>
        </p:nvSpPr>
        <p:spPr bwMode="auto">
          <a:xfrm>
            <a:off x="7956550" y="2362200"/>
            <a:ext cx="4984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X+</a:t>
            </a:r>
          </a:p>
        </p:txBody>
      </p:sp>
      <p:sp>
        <p:nvSpPr>
          <p:cNvPr id="50242" name="Text Box 66"/>
          <p:cNvSpPr txBox="1">
            <a:spLocks noChangeArrowheads="1"/>
          </p:cNvSpPr>
          <p:nvPr/>
        </p:nvSpPr>
        <p:spPr bwMode="auto">
          <a:xfrm>
            <a:off x="7956550" y="3113088"/>
            <a:ext cx="4349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X-</a:t>
            </a:r>
          </a:p>
        </p:txBody>
      </p:sp>
      <p:sp>
        <p:nvSpPr>
          <p:cNvPr id="50243" name="Text Box 67"/>
          <p:cNvSpPr txBox="1">
            <a:spLocks noChangeArrowheads="1"/>
          </p:cNvSpPr>
          <p:nvPr/>
        </p:nvSpPr>
        <p:spPr bwMode="auto">
          <a:xfrm>
            <a:off x="7956550" y="3875088"/>
            <a:ext cx="4984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Y+</a:t>
            </a:r>
          </a:p>
        </p:txBody>
      </p:sp>
      <p:sp>
        <p:nvSpPr>
          <p:cNvPr id="50244" name="Text Box 68"/>
          <p:cNvSpPr txBox="1">
            <a:spLocks noChangeArrowheads="1"/>
          </p:cNvSpPr>
          <p:nvPr/>
        </p:nvSpPr>
        <p:spPr bwMode="auto">
          <a:xfrm>
            <a:off x="7954963" y="4637088"/>
            <a:ext cx="4349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Y-</a:t>
            </a:r>
          </a:p>
        </p:txBody>
      </p:sp>
      <p:sp>
        <p:nvSpPr>
          <p:cNvPr id="50245" name="Text Box 69"/>
          <p:cNvSpPr txBox="1">
            <a:spLocks noChangeArrowheads="1"/>
          </p:cNvSpPr>
          <p:nvPr/>
        </p:nvSpPr>
        <p:spPr bwMode="auto">
          <a:xfrm>
            <a:off x="7923213" y="5399088"/>
            <a:ext cx="915987"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CORE</a:t>
            </a:r>
          </a:p>
        </p:txBody>
      </p:sp>
      <p:sp>
        <p:nvSpPr>
          <p:cNvPr id="50246" name="Line 71"/>
          <p:cNvSpPr>
            <a:spLocks noChangeShapeType="1"/>
          </p:cNvSpPr>
          <p:nvPr/>
        </p:nvSpPr>
        <p:spPr bwMode="auto">
          <a:xfrm flipV="1">
            <a:off x="2776538" y="2438400"/>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47" name="Line 72"/>
          <p:cNvSpPr>
            <a:spLocks noChangeShapeType="1"/>
          </p:cNvSpPr>
          <p:nvPr/>
        </p:nvSpPr>
        <p:spPr bwMode="auto">
          <a:xfrm flipV="1">
            <a:off x="2776538" y="2743200"/>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48" name="Freeform 73"/>
          <p:cNvSpPr>
            <a:spLocks/>
          </p:cNvSpPr>
          <p:nvPr/>
        </p:nvSpPr>
        <p:spPr bwMode="auto">
          <a:xfrm flipH="1">
            <a:off x="2484438" y="2257425"/>
            <a:ext cx="247650" cy="671513"/>
          </a:xfrm>
          <a:custGeom>
            <a:avLst/>
            <a:gdLst>
              <a:gd name="T0" fmla="*/ 0 w 156"/>
              <a:gd name="T1" fmla="*/ 0 h 423"/>
              <a:gd name="T2" fmla="*/ 0 w 156"/>
              <a:gd name="T3" fmla="*/ 1066027681 h 423"/>
              <a:gd name="T4" fmla="*/ 393144375 w 156"/>
              <a:gd name="T5" fmla="*/ 892135977 h 423"/>
              <a:gd name="T6" fmla="*/ 393144375 w 156"/>
              <a:gd name="T7" fmla="*/ 166330436 h 423"/>
              <a:gd name="T8" fmla="*/ 0 w 156"/>
              <a:gd name="T9" fmla="*/ 0 h 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 h="423">
                <a:moveTo>
                  <a:pt x="0" y="0"/>
                </a:moveTo>
                <a:cubicBezTo>
                  <a:pt x="0" y="141"/>
                  <a:pt x="0" y="282"/>
                  <a:pt x="0" y="423"/>
                </a:cubicBezTo>
                <a:lnTo>
                  <a:pt x="156" y="354"/>
                </a:lnTo>
                <a:lnTo>
                  <a:pt x="156" y="66"/>
                </a:lnTo>
                <a:lnTo>
                  <a:pt x="0" y="0"/>
                </a:lnTo>
                <a:close/>
              </a:path>
            </a:pathLst>
          </a:custGeom>
          <a:noFill/>
          <a:ln w="349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49" name="Line 74"/>
          <p:cNvSpPr>
            <a:spLocks noChangeShapeType="1"/>
          </p:cNvSpPr>
          <p:nvPr/>
        </p:nvSpPr>
        <p:spPr bwMode="auto">
          <a:xfrm flipV="1">
            <a:off x="2773363" y="3221038"/>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50" name="Line 75"/>
          <p:cNvSpPr>
            <a:spLocks noChangeShapeType="1"/>
          </p:cNvSpPr>
          <p:nvPr/>
        </p:nvSpPr>
        <p:spPr bwMode="auto">
          <a:xfrm flipV="1">
            <a:off x="2773363" y="3525838"/>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51" name="Freeform 76"/>
          <p:cNvSpPr>
            <a:spLocks/>
          </p:cNvSpPr>
          <p:nvPr/>
        </p:nvSpPr>
        <p:spPr bwMode="auto">
          <a:xfrm flipH="1">
            <a:off x="2481263" y="3040063"/>
            <a:ext cx="247650" cy="671512"/>
          </a:xfrm>
          <a:custGeom>
            <a:avLst/>
            <a:gdLst>
              <a:gd name="T0" fmla="*/ 0 w 156"/>
              <a:gd name="T1" fmla="*/ 0 h 423"/>
              <a:gd name="T2" fmla="*/ 0 w 156"/>
              <a:gd name="T3" fmla="*/ 1066024506 h 423"/>
              <a:gd name="T4" fmla="*/ 393144375 w 156"/>
              <a:gd name="T5" fmla="*/ 892134648 h 423"/>
              <a:gd name="T6" fmla="*/ 393144375 w 156"/>
              <a:gd name="T7" fmla="*/ 166330189 h 423"/>
              <a:gd name="T8" fmla="*/ 0 w 156"/>
              <a:gd name="T9" fmla="*/ 0 h 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 h="423">
                <a:moveTo>
                  <a:pt x="0" y="0"/>
                </a:moveTo>
                <a:cubicBezTo>
                  <a:pt x="0" y="141"/>
                  <a:pt x="0" y="282"/>
                  <a:pt x="0" y="423"/>
                </a:cubicBezTo>
                <a:lnTo>
                  <a:pt x="156" y="354"/>
                </a:lnTo>
                <a:lnTo>
                  <a:pt x="156" y="66"/>
                </a:lnTo>
                <a:lnTo>
                  <a:pt x="0" y="0"/>
                </a:lnTo>
                <a:close/>
              </a:path>
            </a:pathLst>
          </a:custGeom>
          <a:noFill/>
          <a:ln w="349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52" name="Line 77"/>
          <p:cNvSpPr>
            <a:spLocks noChangeShapeType="1"/>
          </p:cNvSpPr>
          <p:nvPr/>
        </p:nvSpPr>
        <p:spPr bwMode="auto">
          <a:xfrm flipV="1">
            <a:off x="2773363" y="3983038"/>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53" name="Line 78"/>
          <p:cNvSpPr>
            <a:spLocks noChangeShapeType="1"/>
          </p:cNvSpPr>
          <p:nvPr/>
        </p:nvSpPr>
        <p:spPr bwMode="auto">
          <a:xfrm flipV="1">
            <a:off x="2773363" y="4287838"/>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54" name="Freeform 79"/>
          <p:cNvSpPr>
            <a:spLocks/>
          </p:cNvSpPr>
          <p:nvPr/>
        </p:nvSpPr>
        <p:spPr bwMode="auto">
          <a:xfrm flipH="1">
            <a:off x="2481263" y="3802063"/>
            <a:ext cx="247650" cy="671512"/>
          </a:xfrm>
          <a:custGeom>
            <a:avLst/>
            <a:gdLst>
              <a:gd name="T0" fmla="*/ 0 w 156"/>
              <a:gd name="T1" fmla="*/ 0 h 423"/>
              <a:gd name="T2" fmla="*/ 0 w 156"/>
              <a:gd name="T3" fmla="*/ 1066024506 h 423"/>
              <a:gd name="T4" fmla="*/ 393144375 w 156"/>
              <a:gd name="T5" fmla="*/ 892134648 h 423"/>
              <a:gd name="T6" fmla="*/ 393144375 w 156"/>
              <a:gd name="T7" fmla="*/ 166330189 h 423"/>
              <a:gd name="T8" fmla="*/ 0 w 156"/>
              <a:gd name="T9" fmla="*/ 0 h 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 h="423">
                <a:moveTo>
                  <a:pt x="0" y="0"/>
                </a:moveTo>
                <a:cubicBezTo>
                  <a:pt x="0" y="141"/>
                  <a:pt x="0" y="282"/>
                  <a:pt x="0" y="423"/>
                </a:cubicBezTo>
                <a:lnTo>
                  <a:pt x="156" y="354"/>
                </a:lnTo>
                <a:lnTo>
                  <a:pt x="156" y="66"/>
                </a:lnTo>
                <a:lnTo>
                  <a:pt x="0" y="0"/>
                </a:lnTo>
                <a:close/>
              </a:path>
            </a:pathLst>
          </a:custGeom>
          <a:noFill/>
          <a:ln w="349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55" name="Line 80"/>
          <p:cNvSpPr>
            <a:spLocks noChangeShapeType="1"/>
          </p:cNvSpPr>
          <p:nvPr/>
        </p:nvSpPr>
        <p:spPr bwMode="auto">
          <a:xfrm flipV="1">
            <a:off x="2773363" y="4745038"/>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56" name="Line 81"/>
          <p:cNvSpPr>
            <a:spLocks noChangeShapeType="1"/>
          </p:cNvSpPr>
          <p:nvPr/>
        </p:nvSpPr>
        <p:spPr bwMode="auto">
          <a:xfrm flipV="1">
            <a:off x="2773363" y="5049838"/>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57" name="Freeform 82"/>
          <p:cNvSpPr>
            <a:spLocks/>
          </p:cNvSpPr>
          <p:nvPr/>
        </p:nvSpPr>
        <p:spPr bwMode="auto">
          <a:xfrm flipH="1">
            <a:off x="2481263" y="4564063"/>
            <a:ext cx="247650" cy="671512"/>
          </a:xfrm>
          <a:custGeom>
            <a:avLst/>
            <a:gdLst>
              <a:gd name="T0" fmla="*/ 0 w 156"/>
              <a:gd name="T1" fmla="*/ 0 h 423"/>
              <a:gd name="T2" fmla="*/ 0 w 156"/>
              <a:gd name="T3" fmla="*/ 1066024506 h 423"/>
              <a:gd name="T4" fmla="*/ 393144375 w 156"/>
              <a:gd name="T5" fmla="*/ 892134648 h 423"/>
              <a:gd name="T6" fmla="*/ 393144375 w 156"/>
              <a:gd name="T7" fmla="*/ 166330189 h 423"/>
              <a:gd name="T8" fmla="*/ 0 w 156"/>
              <a:gd name="T9" fmla="*/ 0 h 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 h="423">
                <a:moveTo>
                  <a:pt x="0" y="0"/>
                </a:moveTo>
                <a:cubicBezTo>
                  <a:pt x="0" y="141"/>
                  <a:pt x="0" y="282"/>
                  <a:pt x="0" y="423"/>
                </a:cubicBezTo>
                <a:lnTo>
                  <a:pt x="156" y="354"/>
                </a:lnTo>
                <a:lnTo>
                  <a:pt x="156" y="66"/>
                </a:lnTo>
                <a:lnTo>
                  <a:pt x="0" y="0"/>
                </a:lnTo>
                <a:close/>
              </a:path>
            </a:pathLst>
          </a:custGeom>
          <a:noFill/>
          <a:ln w="349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58" name="Line 83"/>
          <p:cNvSpPr>
            <a:spLocks noChangeShapeType="1"/>
          </p:cNvSpPr>
          <p:nvPr/>
        </p:nvSpPr>
        <p:spPr bwMode="auto">
          <a:xfrm flipV="1">
            <a:off x="2773363" y="5507038"/>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59" name="Line 84"/>
          <p:cNvSpPr>
            <a:spLocks noChangeShapeType="1"/>
          </p:cNvSpPr>
          <p:nvPr/>
        </p:nvSpPr>
        <p:spPr bwMode="auto">
          <a:xfrm flipV="1">
            <a:off x="2773363" y="5811838"/>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60" name="Freeform 85"/>
          <p:cNvSpPr>
            <a:spLocks/>
          </p:cNvSpPr>
          <p:nvPr/>
        </p:nvSpPr>
        <p:spPr bwMode="auto">
          <a:xfrm flipH="1">
            <a:off x="2481263" y="5326063"/>
            <a:ext cx="247650" cy="671512"/>
          </a:xfrm>
          <a:custGeom>
            <a:avLst/>
            <a:gdLst>
              <a:gd name="T0" fmla="*/ 0 w 156"/>
              <a:gd name="T1" fmla="*/ 0 h 423"/>
              <a:gd name="T2" fmla="*/ 0 w 156"/>
              <a:gd name="T3" fmla="*/ 1066024506 h 423"/>
              <a:gd name="T4" fmla="*/ 393144375 w 156"/>
              <a:gd name="T5" fmla="*/ 892134648 h 423"/>
              <a:gd name="T6" fmla="*/ 393144375 w 156"/>
              <a:gd name="T7" fmla="*/ 166330189 h 423"/>
              <a:gd name="T8" fmla="*/ 0 w 156"/>
              <a:gd name="T9" fmla="*/ 0 h 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 h="423">
                <a:moveTo>
                  <a:pt x="0" y="0"/>
                </a:moveTo>
                <a:cubicBezTo>
                  <a:pt x="0" y="141"/>
                  <a:pt x="0" y="282"/>
                  <a:pt x="0" y="423"/>
                </a:cubicBezTo>
                <a:lnTo>
                  <a:pt x="156" y="354"/>
                </a:lnTo>
                <a:lnTo>
                  <a:pt x="156" y="66"/>
                </a:lnTo>
                <a:lnTo>
                  <a:pt x="0" y="0"/>
                </a:lnTo>
                <a:close/>
              </a:path>
            </a:pathLst>
          </a:custGeom>
          <a:noFill/>
          <a:ln w="349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61" name="Line 86"/>
          <p:cNvSpPr>
            <a:spLocks noChangeShapeType="1"/>
          </p:cNvSpPr>
          <p:nvPr/>
        </p:nvSpPr>
        <p:spPr bwMode="auto">
          <a:xfrm>
            <a:off x="1762125" y="3395663"/>
            <a:ext cx="685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62" name="Line 87"/>
          <p:cNvSpPr>
            <a:spLocks noChangeShapeType="1"/>
          </p:cNvSpPr>
          <p:nvPr/>
        </p:nvSpPr>
        <p:spPr bwMode="auto">
          <a:xfrm>
            <a:off x="1773238" y="4148138"/>
            <a:ext cx="685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63" name="Line 88"/>
          <p:cNvSpPr>
            <a:spLocks noChangeShapeType="1"/>
          </p:cNvSpPr>
          <p:nvPr/>
        </p:nvSpPr>
        <p:spPr bwMode="auto">
          <a:xfrm>
            <a:off x="1773238" y="4908550"/>
            <a:ext cx="685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64" name="Line 89"/>
          <p:cNvSpPr>
            <a:spLocks noChangeShapeType="1"/>
          </p:cNvSpPr>
          <p:nvPr/>
        </p:nvSpPr>
        <p:spPr bwMode="auto">
          <a:xfrm>
            <a:off x="1773238" y="5661025"/>
            <a:ext cx="685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65" name="Line 90"/>
          <p:cNvSpPr>
            <a:spLocks noChangeShapeType="1"/>
          </p:cNvSpPr>
          <p:nvPr/>
        </p:nvSpPr>
        <p:spPr bwMode="auto">
          <a:xfrm flipV="1">
            <a:off x="4073525" y="2438400"/>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66" name="Line 91"/>
          <p:cNvSpPr>
            <a:spLocks noChangeShapeType="1"/>
          </p:cNvSpPr>
          <p:nvPr/>
        </p:nvSpPr>
        <p:spPr bwMode="auto">
          <a:xfrm flipV="1">
            <a:off x="4073525" y="2743200"/>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67" name="Line 92"/>
          <p:cNvSpPr>
            <a:spLocks noChangeShapeType="1"/>
          </p:cNvSpPr>
          <p:nvPr/>
        </p:nvSpPr>
        <p:spPr bwMode="auto">
          <a:xfrm flipV="1">
            <a:off x="4070350" y="3243263"/>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68" name="Line 93"/>
          <p:cNvSpPr>
            <a:spLocks noChangeShapeType="1"/>
          </p:cNvSpPr>
          <p:nvPr/>
        </p:nvSpPr>
        <p:spPr bwMode="auto">
          <a:xfrm flipV="1">
            <a:off x="4070350" y="3548063"/>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69" name="Line 94"/>
          <p:cNvSpPr>
            <a:spLocks noChangeShapeType="1"/>
          </p:cNvSpPr>
          <p:nvPr/>
        </p:nvSpPr>
        <p:spPr bwMode="auto">
          <a:xfrm flipV="1">
            <a:off x="4070350" y="4005263"/>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70" name="Line 95"/>
          <p:cNvSpPr>
            <a:spLocks noChangeShapeType="1"/>
          </p:cNvSpPr>
          <p:nvPr/>
        </p:nvSpPr>
        <p:spPr bwMode="auto">
          <a:xfrm flipV="1">
            <a:off x="4070350" y="4310063"/>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71" name="Line 96"/>
          <p:cNvSpPr>
            <a:spLocks noChangeShapeType="1"/>
          </p:cNvSpPr>
          <p:nvPr/>
        </p:nvSpPr>
        <p:spPr bwMode="auto">
          <a:xfrm flipV="1">
            <a:off x="4070350" y="4767263"/>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72" name="Line 97"/>
          <p:cNvSpPr>
            <a:spLocks noChangeShapeType="1"/>
          </p:cNvSpPr>
          <p:nvPr/>
        </p:nvSpPr>
        <p:spPr bwMode="auto">
          <a:xfrm flipV="1">
            <a:off x="4070350" y="5072063"/>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73" name="Line 98"/>
          <p:cNvSpPr>
            <a:spLocks noChangeShapeType="1"/>
          </p:cNvSpPr>
          <p:nvPr/>
        </p:nvSpPr>
        <p:spPr bwMode="auto">
          <a:xfrm flipV="1">
            <a:off x="4070350" y="5529263"/>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74" name="Line 99"/>
          <p:cNvSpPr>
            <a:spLocks noChangeShapeType="1"/>
          </p:cNvSpPr>
          <p:nvPr/>
        </p:nvSpPr>
        <p:spPr bwMode="auto">
          <a:xfrm flipV="1">
            <a:off x="4070350" y="5834063"/>
            <a:ext cx="3048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75" name="Freeform 100"/>
          <p:cNvSpPr>
            <a:spLocks/>
          </p:cNvSpPr>
          <p:nvPr/>
        </p:nvSpPr>
        <p:spPr bwMode="auto">
          <a:xfrm>
            <a:off x="4402138" y="2265363"/>
            <a:ext cx="247650" cy="671512"/>
          </a:xfrm>
          <a:custGeom>
            <a:avLst/>
            <a:gdLst>
              <a:gd name="T0" fmla="*/ 0 w 156"/>
              <a:gd name="T1" fmla="*/ 0 h 423"/>
              <a:gd name="T2" fmla="*/ 0 w 156"/>
              <a:gd name="T3" fmla="*/ 1066024506 h 423"/>
              <a:gd name="T4" fmla="*/ 393144375 w 156"/>
              <a:gd name="T5" fmla="*/ 892134648 h 423"/>
              <a:gd name="T6" fmla="*/ 393144375 w 156"/>
              <a:gd name="T7" fmla="*/ 166330189 h 423"/>
              <a:gd name="T8" fmla="*/ 0 w 156"/>
              <a:gd name="T9" fmla="*/ 0 h 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 h="423">
                <a:moveTo>
                  <a:pt x="0" y="0"/>
                </a:moveTo>
                <a:cubicBezTo>
                  <a:pt x="0" y="141"/>
                  <a:pt x="0" y="282"/>
                  <a:pt x="0" y="423"/>
                </a:cubicBezTo>
                <a:lnTo>
                  <a:pt x="156" y="354"/>
                </a:lnTo>
                <a:lnTo>
                  <a:pt x="156" y="66"/>
                </a:lnTo>
                <a:lnTo>
                  <a:pt x="0" y="0"/>
                </a:lnTo>
                <a:close/>
              </a:path>
            </a:pathLst>
          </a:custGeom>
          <a:noFill/>
          <a:ln w="349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76" name="Freeform 101"/>
          <p:cNvSpPr>
            <a:spLocks/>
          </p:cNvSpPr>
          <p:nvPr/>
        </p:nvSpPr>
        <p:spPr bwMode="auto">
          <a:xfrm>
            <a:off x="4398963" y="3051175"/>
            <a:ext cx="247650" cy="671513"/>
          </a:xfrm>
          <a:custGeom>
            <a:avLst/>
            <a:gdLst>
              <a:gd name="T0" fmla="*/ 0 w 156"/>
              <a:gd name="T1" fmla="*/ 0 h 423"/>
              <a:gd name="T2" fmla="*/ 0 w 156"/>
              <a:gd name="T3" fmla="*/ 1066027681 h 423"/>
              <a:gd name="T4" fmla="*/ 393144375 w 156"/>
              <a:gd name="T5" fmla="*/ 892135977 h 423"/>
              <a:gd name="T6" fmla="*/ 393144375 w 156"/>
              <a:gd name="T7" fmla="*/ 166330436 h 423"/>
              <a:gd name="T8" fmla="*/ 0 w 156"/>
              <a:gd name="T9" fmla="*/ 0 h 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 h="423">
                <a:moveTo>
                  <a:pt x="0" y="0"/>
                </a:moveTo>
                <a:cubicBezTo>
                  <a:pt x="0" y="141"/>
                  <a:pt x="0" y="282"/>
                  <a:pt x="0" y="423"/>
                </a:cubicBezTo>
                <a:lnTo>
                  <a:pt x="156" y="354"/>
                </a:lnTo>
                <a:lnTo>
                  <a:pt x="156" y="66"/>
                </a:lnTo>
                <a:lnTo>
                  <a:pt x="0" y="0"/>
                </a:lnTo>
                <a:close/>
              </a:path>
            </a:pathLst>
          </a:custGeom>
          <a:noFill/>
          <a:ln w="349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77" name="Freeform 102"/>
          <p:cNvSpPr>
            <a:spLocks/>
          </p:cNvSpPr>
          <p:nvPr/>
        </p:nvSpPr>
        <p:spPr bwMode="auto">
          <a:xfrm>
            <a:off x="4398963" y="3821113"/>
            <a:ext cx="247650" cy="671512"/>
          </a:xfrm>
          <a:custGeom>
            <a:avLst/>
            <a:gdLst>
              <a:gd name="T0" fmla="*/ 0 w 156"/>
              <a:gd name="T1" fmla="*/ 0 h 423"/>
              <a:gd name="T2" fmla="*/ 0 w 156"/>
              <a:gd name="T3" fmla="*/ 1066024506 h 423"/>
              <a:gd name="T4" fmla="*/ 393144375 w 156"/>
              <a:gd name="T5" fmla="*/ 892134648 h 423"/>
              <a:gd name="T6" fmla="*/ 393144375 w 156"/>
              <a:gd name="T7" fmla="*/ 166330189 h 423"/>
              <a:gd name="T8" fmla="*/ 0 w 156"/>
              <a:gd name="T9" fmla="*/ 0 h 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 h="423">
                <a:moveTo>
                  <a:pt x="0" y="0"/>
                </a:moveTo>
                <a:cubicBezTo>
                  <a:pt x="0" y="141"/>
                  <a:pt x="0" y="282"/>
                  <a:pt x="0" y="423"/>
                </a:cubicBezTo>
                <a:lnTo>
                  <a:pt x="156" y="354"/>
                </a:lnTo>
                <a:lnTo>
                  <a:pt x="156" y="66"/>
                </a:lnTo>
                <a:lnTo>
                  <a:pt x="0" y="0"/>
                </a:lnTo>
                <a:close/>
              </a:path>
            </a:pathLst>
          </a:custGeom>
          <a:noFill/>
          <a:ln w="349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78" name="Freeform 103"/>
          <p:cNvSpPr>
            <a:spLocks/>
          </p:cNvSpPr>
          <p:nvPr/>
        </p:nvSpPr>
        <p:spPr bwMode="auto">
          <a:xfrm>
            <a:off x="4398963" y="4583113"/>
            <a:ext cx="247650" cy="671512"/>
          </a:xfrm>
          <a:custGeom>
            <a:avLst/>
            <a:gdLst>
              <a:gd name="T0" fmla="*/ 0 w 156"/>
              <a:gd name="T1" fmla="*/ 0 h 423"/>
              <a:gd name="T2" fmla="*/ 0 w 156"/>
              <a:gd name="T3" fmla="*/ 1066024506 h 423"/>
              <a:gd name="T4" fmla="*/ 393144375 w 156"/>
              <a:gd name="T5" fmla="*/ 892134648 h 423"/>
              <a:gd name="T6" fmla="*/ 393144375 w 156"/>
              <a:gd name="T7" fmla="*/ 166330189 h 423"/>
              <a:gd name="T8" fmla="*/ 0 w 156"/>
              <a:gd name="T9" fmla="*/ 0 h 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 h="423">
                <a:moveTo>
                  <a:pt x="0" y="0"/>
                </a:moveTo>
                <a:cubicBezTo>
                  <a:pt x="0" y="141"/>
                  <a:pt x="0" y="282"/>
                  <a:pt x="0" y="423"/>
                </a:cubicBezTo>
                <a:lnTo>
                  <a:pt x="156" y="354"/>
                </a:lnTo>
                <a:lnTo>
                  <a:pt x="156" y="66"/>
                </a:lnTo>
                <a:lnTo>
                  <a:pt x="0" y="0"/>
                </a:lnTo>
                <a:close/>
              </a:path>
            </a:pathLst>
          </a:custGeom>
          <a:noFill/>
          <a:ln w="349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79" name="Freeform 104"/>
          <p:cNvSpPr>
            <a:spLocks/>
          </p:cNvSpPr>
          <p:nvPr/>
        </p:nvSpPr>
        <p:spPr bwMode="auto">
          <a:xfrm>
            <a:off x="4398963" y="5348288"/>
            <a:ext cx="247650" cy="671512"/>
          </a:xfrm>
          <a:custGeom>
            <a:avLst/>
            <a:gdLst>
              <a:gd name="T0" fmla="*/ 0 w 156"/>
              <a:gd name="T1" fmla="*/ 0 h 423"/>
              <a:gd name="T2" fmla="*/ 0 w 156"/>
              <a:gd name="T3" fmla="*/ 1066024506 h 423"/>
              <a:gd name="T4" fmla="*/ 393144375 w 156"/>
              <a:gd name="T5" fmla="*/ 892134648 h 423"/>
              <a:gd name="T6" fmla="*/ 393144375 w 156"/>
              <a:gd name="T7" fmla="*/ 166330189 h 423"/>
              <a:gd name="T8" fmla="*/ 0 w 156"/>
              <a:gd name="T9" fmla="*/ 0 h 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6" h="423">
                <a:moveTo>
                  <a:pt x="0" y="0"/>
                </a:moveTo>
                <a:cubicBezTo>
                  <a:pt x="0" y="141"/>
                  <a:pt x="0" y="282"/>
                  <a:pt x="0" y="423"/>
                </a:cubicBezTo>
                <a:lnTo>
                  <a:pt x="156" y="354"/>
                </a:lnTo>
                <a:lnTo>
                  <a:pt x="156" y="66"/>
                </a:lnTo>
                <a:lnTo>
                  <a:pt x="0" y="0"/>
                </a:lnTo>
                <a:close/>
              </a:path>
            </a:pathLst>
          </a:custGeom>
          <a:noFill/>
          <a:ln w="349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80" name="Line 105"/>
          <p:cNvSpPr>
            <a:spLocks noChangeShapeType="1"/>
          </p:cNvSpPr>
          <p:nvPr/>
        </p:nvSpPr>
        <p:spPr bwMode="auto">
          <a:xfrm>
            <a:off x="4703763" y="2590800"/>
            <a:ext cx="423862"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81" name="Line 106"/>
          <p:cNvSpPr>
            <a:spLocks noChangeShapeType="1"/>
          </p:cNvSpPr>
          <p:nvPr/>
        </p:nvSpPr>
        <p:spPr bwMode="auto">
          <a:xfrm>
            <a:off x="4692650" y="3375025"/>
            <a:ext cx="423863"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82" name="Line 107"/>
          <p:cNvSpPr>
            <a:spLocks noChangeShapeType="1"/>
          </p:cNvSpPr>
          <p:nvPr/>
        </p:nvSpPr>
        <p:spPr bwMode="auto">
          <a:xfrm>
            <a:off x="4692650" y="4148138"/>
            <a:ext cx="423863"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83" name="Line 108"/>
          <p:cNvSpPr>
            <a:spLocks noChangeShapeType="1"/>
          </p:cNvSpPr>
          <p:nvPr/>
        </p:nvSpPr>
        <p:spPr bwMode="auto">
          <a:xfrm>
            <a:off x="4692650" y="4932363"/>
            <a:ext cx="423863"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84" name="Line 109"/>
          <p:cNvSpPr>
            <a:spLocks noChangeShapeType="1"/>
          </p:cNvSpPr>
          <p:nvPr/>
        </p:nvSpPr>
        <p:spPr bwMode="auto">
          <a:xfrm>
            <a:off x="4692650" y="5672138"/>
            <a:ext cx="423863"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85" name="Line 110"/>
          <p:cNvSpPr>
            <a:spLocks noChangeShapeType="1"/>
          </p:cNvSpPr>
          <p:nvPr/>
        </p:nvSpPr>
        <p:spPr bwMode="auto">
          <a:xfrm flipH="1">
            <a:off x="5605463" y="3200400"/>
            <a:ext cx="990600" cy="160020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86" name="Line 111"/>
          <p:cNvSpPr>
            <a:spLocks noChangeShapeType="1"/>
          </p:cNvSpPr>
          <p:nvPr/>
        </p:nvSpPr>
        <p:spPr bwMode="auto">
          <a:xfrm>
            <a:off x="5605463" y="3200400"/>
            <a:ext cx="990600" cy="160020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87" name="Line 112"/>
          <p:cNvSpPr>
            <a:spLocks noChangeShapeType="1"/>
          </p:cNvSpPr>
          <p:nvPr/>
        </p:nvSpPr>
        <p:spPr bwMode="auto">
          <a:xfrm>
            <a:off x="5453063" y="4800600"/>
            <a:ext cx="152400"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88" name="Line 113"/>
          <p:cNvSpPr>
            <a:spLocks noChangeShapeType="1"/>
          </p:cNvSpPr>
          <p:nvPr/>
        </p:nvSpPr>
        <p:spPr bwMode="auto">
          <a:xfrm>
            <a:off x="6596063" y="4800600"/>
            <a:ext cx="152400"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89" name="Line 114"/>
          <p:cNvSpPr>
            <a:spLocks noChangeShapeType="1"/>
          </p:cNvSpPr>
          <p:nvPr/>
        </p:nvSpPr>
        <p:spPr bwMode="auto">
          <a:xfrm>
            <a:off x="5453063" y="3200400"/>
            <a:ext cx="152400"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0290" name="Line 115"/>
          <p:cNvSpPr>
            <a:spLocks noChangeShapeType="1"/>
          </p:cNvSpPr>
          <p:nvPr/>
        </p:nvSpPr>
        <p:spPr bwMode="auto">
          <a:xfrm>
            <a:off x="6596063" y="3200400"/>
            <a:ext cx="152400"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Tree>
    <p:extLst>
      <p:ext uri="{BB962C8B-B14F-4D97-AF65-F5344CB8AC3E}">
        <p14:creationId xmlns:p14="http://schemas.microsoft.com/office/powerpoint/2010/main" val="2428588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ja-JP"/>
              <a:t>base-m</a:t>
            </a:r>
            <a:r>
              <a:rPr lang="ja-JP" altLang="en-US"/>
              <a:t>　</a:t>
            </a:r>
            <a:r>
              <a:rPr lang="en-US" altLang="ja-JP"/>
              <a:t>n-cube</a:t>
            </a:r>
            <a:br>
              <a:rPr lang="en-US" altLang="ja-JP"/>
            </a:br>
            <a:r>
              <a:rPr lang="en-US" altLang="ja-JP"/>
              <a:t>(Hyper crossbar)</a:t>
            </a:r>
          </a:p>
        </p:txBody>
      </p:sp>
      <p:sp>
        <p:nvSpPr>
          <p:cNvPr id="50179" name="Rectangle 3"/>
          <p:cNvSpPr>
            <a:spLocks noChangeArrowheads="1"/>
          </p:cNvSpPr>
          <p:nvPr/>
        </p:nvSpPr>
        <p:spPr bwMode="auto">
          <a:xfrm>
            <a:off x="1905000" y="2438400"/>
            <a:ext cx="4419600" cy="228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0" name="Rectangle 4"/>
          <p:cNvSpPr>
            <a:spLocks noChangeArrowheads="1"/>
          </p:cNvSpPr>
          <p:nvPr/>
        </p:nvSpPr>
        <p:spPr bwMode="auto">
          <a:xfrm>
            <a:off x="1905000" y="3352800"/>
            <a:ext cx="4419600" cy="228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1" name="Rectangle 5"/>
          <p:cNvSpPr>
            <a:spLocks noChangeArrowheads="1"/>
          </p:cNvSpPr>
          <p:nvPr/>
        </p:nvSpPr>
        <p:spPr bwMode="auto">
          <a:xfrm>
            <a:off x="1905000" y="4267200"/>
            <a:ext cx="4419600" cy="228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2" name="Rectangle 6"/>
          <p:cNvSpPr>
            <a:spLocks noChangeArrowheads="1"/>
          </p:cNvSpPr>
          <p:nvPr/>
        </p:nvSpPr>
        <p:spPr bwMode="auto">
          <a:xfrm>
            <a:off x="1905000" y="5181600"/>
            <a:ext cx="4419600" cy="228600"/>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3" name="Rectangle 7"/>
          <p:cNvSpPr>
            <a:spLocks noChangeArrowheads="1"/>
          </p:cNvSpPr>
          <p:nvPr/>
        </p:nvSpPr>
        <p:spPr bwMode="auto">
          <a:xfrm rot="-5400000">
            <a:off x="266700" y="3771900"/>
            <a:ext cx="4419600" cy="22860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4" name="Rectangle 8"/>
          <p:cNvSpPr>
            <a:spLocks noChangeArrowheads="1"/>
          </p:cNvSpPr>
          <p:nvPr/>
        </p:nvSpPr>
        <p:spPr bwMode="auto">
          <a:xfrm rot="-5400000">
            <a:off x="1257300" y="3771900"/>
            <a:ext cx="4419600" cy="22860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5" name="Rectangle 9"/>
          <p:cNvSpPr>
            <a:spLocks noChangeArrowheads="1"/>
          </p:cNvSpPr>
          <p:nvPr/>
        </p:nvSpPr>
        <p:spPr bwMode="auto">
          <a:xfrm rot="-5400000">
            <a:off x="2247900" y="3848100"/>
            <a:ext cx="4419600" cy="22860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186" name="Rectangle 10"/>
          <p:cNvSpPr>
            <a:spLocks noChangeArrowheads="1"/>
          </p:cNvSpPr>
          <p:nvPr/>
        </p:nvSpPr>
        <p:spPr bwMode="auto">
          <a:xfrm rot="-5400000">
            <a:off x="3238500" y="3771900"/>
            <a:ext cx="4419600" cy="228600"/>
          </a:xfrm>
          <a:prstGeom prst="rect">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50187" name="Group 11"/>
          <p:cNvGrpSpPr>
            <a:grpSpLocks/>
          </p:cNvGrpSpPr>
          <p:nvPr/>
        </p:nvGrpSpPr>
        <p:grpSpPr bwMode="auto">
          <a:xfrm>
            <a:off x="6705600" y="2895600"/>
            <a:ext cx="381000" cy="457200"/>
            <a:chOff x="4224" y="1824"/>
            <a:chExt cx="240" cy="288"/>
          </a:xfrm>
        </p:grpSpPr>
        <p:sp>
          <p:nvSpPr>
            <p:cNvPr id="50276" name="Rectangle 12"/>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77" name="Oval 13"/>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78" name="Line 14"/>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79" name="Line 15"/>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88" name="Group 16"/>
          <p:cNvGrpSpPr>
            <a:grpSpLocks/>
          </p:cNvGrpSpPr>
          <p:nvPr/>
        </p:nvGrpSpPr>
        <p:grpSpPr bwMode="auto">
          <a:xfrm>
            <a:off x="3581400" y="3581400"/>
            <a:ext cx="381000" cy="457200"/>
            <a:chOff x="4224" y="1824"/>
            <a:chExt cx="240" cy="288"/>
          </a:xfrm>
        </p:grpSpPr>
        <p:sp>
          <p:nvSpPr>
            <p:cNvPr id="50272" name="Rectangle 17"/>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73" name="Oval 18"/>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74" name="Line 19"/>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75" name="Line 20"/>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89" name="Group 21"/>
          <p:cNvGrpSpPr>
            <a:grpSpLocks/>
          </p:cNvGrpSpPr>
          <p:nvPr/>
        </p:nvGrpSpPr>
        <p:grpSpPr bwMode="auto">
          <a:xfrm>
            <a:off x="3581400" y="4495800"/>
            <a:ext cx="381000" cy="457200"/>
            <a:chOff x="4224" y="1824"/>
            <a:chExt cx="240" cy="288"/>
          </a:xfrm>
        </p:grpSpPr>
        <p:sp>
          <p:nvSpPr>
            <p:cNvPr id="50268" name="Rectangle 22"/>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69" name="Oval 23"/>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70" name="Line 24"/>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71" name="Line 25"/>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90" name="Group 26"/>
          <p:cNvGrpSpPr>
            <a:grpSpLocks/>
          </p:cNvGrpSpPr>
          <p:nvPr/>
        </p:nvGrpSpPr>
        <p:grpSpPr bwMode="auto">
          <a:xfrm>
            <a:off x="5562600" y="5410200"/>
            <a:ext cx="381000" cy="457200"/>
            <a:chOff x="4224" y="1824"/>
            <a:chExt cx="240" cy="288"/>
          </a:xfrm>
        </p:grpSpPr>
        <p:sp>
          <p:nvSpPr>
            <p:cNvPr id="50264" name="Rectangle 27"/>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65" name="Oval 28"/>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66" name="Line 29"/>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67" name="Line 30"/>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91" name="Group 31"/>
          <p:cNvGrpSpPr>
            <a:grpSpLocks/>
          </p:cNvGrpSpPr>
          <p:nvPr/>
        </p:nvGrpSpPr>
        <p:grpSpPr bwMode="auto">
          <a:xfrm>
            <a:off x="3581400" y="5410200"/>
            <a:ext cx="381000" cy="457200"/>
            <a:chOff x="4224" y="1824"/>
            <a:chExt cx="240" cy="288"/>
          </a:xfrm>
        </p:grpSpPr>
        <p:sp>
          <p:nvSpPr>
            <p:cNvPr id="50260" name="Rectangle 32"/>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61" name="Oval 33"/>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62" name="Line 34"/>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63" name="Line 35"/>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92" name="Group 36"/>
          <p:cNvGrpSpPr>
            <a:grpSpLocks/>
          </p:cNvGrpSpPr>
          <p:nvPr/>
        </p:nvGrpSpPr>
        <p:grpSpPr bwMode="auto">
          <a:xfrm>
            <a:off x="4572000" y="5410200"/>
            <a:ext cx="381000" cy="457200"/>
            <a:chOff x="4224" y="1824"/>
            <a:chExt cx="240" cy="288"/>
          </a:xfrm>
        </p:grpSpPr>
        <p:sp>
          <p:nvSpPr>
            <p:cNvPr id="50256" name="Rectangle 37"/>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57" name="Oval 38"/>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58" name="Line 39"/>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59" name="Line 40"/>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93" name="Group 41"/>
          <p:cNvGrpSpPr>
            <a:grpSpLocks/>
          </p:cNvGrpSpPr>
          <p:nvPr/>
        </p:nvGrpSpPr>
        <p:grpSpPr bwMode="auto">
          <a:xfrm>
            <a:off x="4572000" y="4495800"/>
            <a:ext cx="381000" cy="457200"/>
            <a:chOff x="4224" y="1824"/>
            <a:chExt cx="240" cy="288"/>
          </a:xfrm>
        </p:grpSpPr>
        <p:sp>
          <p:nvSpPr>
            <p:cNvPr id="50252" name="Rectangle 42"/>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53" name="Oval 43"/>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54" name="Line 44"/>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55" name="Line 45"/>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94" name="Group 46"/>
          <p:cNvGrpSpPr>
            <a:grpSpLocks/>
          </p:cNvGrpSpPr>
          <p:nvPr/>
        </p:nvGrpSpPr>
        <p:grpSpPr bwMode="auto">
          <a:xfrm>
            <a:off x="4572000" y="3581400"/>
            <a:ext cx="381000" cy="457200"/>
            <a:chOff x="4224" y="1824"/>
            <a:chExt cx="240" cy="288"/>
          </a:xfrm>
        </p:grpSpPr>
        <p:sp>
          <p:nvSpPr>
            <p:cNvPr id="50248" name="Rectangle 47"/>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49" name="Oval 48"/>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50" name="Line 49"/>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51" name="Line 50"/>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95" name="Group 51"/>
          <p:cNvGrpSpPr>
            <a:grpSpLocks/>
          </p:cNvGrpSpPr>
          <p:nvPr/>
        </p:nvGrpSpPr>
        <p:grpSpPr bwMode="auto">
          <a:xfrm>
            <a:off x="4572000" y="2667000"/>
            <a:ext cx="381000" cy="457200"/>
            <a:chOff x="4224" y="1824"/>
            <a:chExt cx="240" cy="288"/>
          </a:xfrm>
        </p:grpSpPr>
        <p:sp>
          <p:nvSpPr>
            <p:cNvPr id="50244" name="Rectangle 52"/>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45" name="Oval 53"/>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46" name="Line 54"/>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47" name="Line 55"/>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96" name="Group 56"/>
          <p:cNvGrpSpPr>
            <a:grpSpLocks/>
          </p:cNvGrpSpPr>
          <p:nvPr/>
        </p:nvGrpSpPr>
        <p:grpSpPr bwMode="auto">
          <a:xfrm>
            <a:off x="5562600" y="2667000"/>
            <a:ext cx="381000" cy="457200"/>
            <a:chOff x="4224" y="1824"/>
            <a:chExt cx="240" cy="288"/>
          </a:xfrm>
        </p:grpSpPr>
        <p:sp>
          <p:nvSpPr>
            <p:cNvPr id="50240" name="Rectangle 57"/>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41" name="Oval 58"/>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42" name="Line 59"/>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43" name="Line 60"/>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97" name="Group 61"/>
          <p:cNvGrpSpPr>
            <a:grpSpLocks/>
          </p:cNvGrpSpPr>
          <p:nvPr/>
        </p:nvGrpSpPr>
        <p:grpSpPr bwMode="auto">
          <a:xfrm>
            <a:off x="5562600" y="4495800"/>
            <a:ext cx="381000" cy="457200"/>
            <a:chOff x="4224" y="1824"/>
            <a:chExt cx="240" cy="288"/>
          </a:xfrm>
        </p:grpSpPr>
        <p:sp>
          <p:nvSpPr>
            <p:cNvPr id="50236" name="Rectangle 62"/>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37" name="Oval 63"/>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38" name="Line 64"/>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39" name="Line 65"/>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98" name="Group 66"/>
          <p:cNvGrpSpPr>
            <a:grpSpLocks/>
          </p:cNvGrpSpPr>
          <p:nvPr/>
        </p:nvGrpSpPr>
        <p:grpSpPr bwMode="auto">
          <a:xfrm>
            <a:off x="5562600" y="3581400"/>
            <a:ext cx="381000" cy="457200"/>
            <a:chOff x="4224" y="1824"/>
            <a:chExt cx="240" cy="288"/>
          </a:xfrm>
        </p:grpSpPr>
        <p:sp>
          <p:nvSpPr>
            <p:cNvPr id="50232" name="Rectangle 67"/>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33" name="Oval 68"/>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34" name="Line 69"/>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35" name="Line 70"/>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99" name="Group 71"/>
          <p:cNvGrpSpPr>
            <a:grpSpLocks/>
          </p:cNvGrpSpPr>
          <p:nvPr/>
        </p:nvGrpSpPr>
        <p:grpSpPr bwMode="auto">
          <a:xfrm>
            <a:off x="2590800" y="5410200"/>
            <a:ext cx="381000" cy="457200"/>
            <a:chOff x="4224" y="1824"/>
            <a:chExt cx="240" cy="288"/>
          </a:xfrm>
        </p:grpSpPr>
        <p:sp>
          <p:nvSpPr>
            <p:cNvPr id="50228" name="Rectangle 72"/>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29" name="Oval 73"/>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30" name="Line 74"/>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31" name="Line 75"/>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200" name="Group 76"/>
          <p:cNvGrpSpPr>
            <a:grpSpLocks/>
          </p:cNvGrpSpPr>
          <p:nvPr/>
        </p:nvGrpSpPr>
        <p:grpSpPr bwMode="auto">
          <a:xfrm>
            <a:off x="2590800" y="4495800"/>
            <a:ext cx="381000" cy="457200"/>
            <a:chOff x="4224" y="1824"/>
            <a:chExt cx="240" cy="288"/>
          </a:xfrm>
        </p:grpSpPr>
        <p:sp>
          <p:nvSpPr>
            <p:cNvPr id="50224" name="Rectangle 77"/>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25" name="Oval 78"/>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26" name="Line 79"/>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27" name="Line 80"/>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201" name="Group 81"/>
          <p:cNvGrpSpPr>
            <a:grpSpLocks/>
          </p:cNvGrpSpPr>
          <p:nvPr/>
        </p:nvGrpSpPr>
        <p:grpSpPr bwMode="auto">
          <a:xfrm>
            <a:off x="2590800" y="3581400"/>
            <a:ext cx="381000" cy="457200"/>
            <a:chOff x="4224" y="1824"/>
            <a:chExt cx="240" cy="288"/>
          </a:xfrm>
        </p:grpSpPr>
        <p:sp>
          <p:nvSpPr>
            <p:cNvPr id="50220" name="Rectangle 82"/>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21" name="Oval 83"/>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22" name="Line 84"/>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23" name="Line 85"/>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202" name="Group 86"/>
          <p:cNvGrpSpPr>
            <a:grpSpLocks/>
          </p:cNvGrpSpPr>
          <p:nvPr/>
        </p:nvGrpSpPr>
        <p:grpSpPr bwMode="auto">
          <a:xfrm>
            <a:off x="3581400" y="2667000"/>
            <a:ext cx="381000" cy="457200"/>
            <a:chOff x="4224" y="1824"/>
            <a:chExt cx="240" cy="288"/>
          </a:xfrm>
        </p:grpSpPr>
        <p:sp>
          <p:nvSpPr>
            <p:cNvPr id="50216" name="Rectangle 87"/>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7" name="Oval 88"/>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8" name="Line 89"/>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19" name="Line 90"/>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203" name="Group 91"/>
          <p:cNvGrpSpPr>
            <a:grpSpLocks/>
          </p:cNvGrpSpPr>
          <p:nvPr/>
        </p:nvGrpSpPr>
        <p:grpSpPr bwMode="auto">
          <a:xfrm>
            <a:off x="2590800" y="2667000"/>
            <a:ext cx="381000" cy="457200"/>
            <a:chOff x="4224" y="1824"/>
            <a:chExt cx="240" cy="288"/>
          </a:xfrm>
        </p:grpSpPr>
        <p:sp>
          <p:nvSpPr>
            <p:cNvPr id="50212" name="Rectangle 92"/>
            <p:cNvSpPr>
              <a:spLocks noChangeArrowheads="1"/>
            </p:cNvSpPr>
            <p:nvPr/>
          </p:nvSpPr>
          <p:spPr bwMode="auto">
            <a:xfrm>
              <a:off x="4320" y="1872"/>
              <a:ext cx="144" cy="14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3" name="Oval 93"/>
            <p:cNvSpPr>
              <a:spLocks noChangeArrowheads="1"/>
            </p:cNvSpPr>
            <p:nvPr/>
          </p:nvSpPr>
          <p:spPr bwMode="auto">
            <a:xfrm>
              <a:off x="4368" y="2016"/>
              <a:ext cx="48"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214" name="Line 94"/>
            <p:cNvSpPr>
              <a:spLocks noChangeShapeType="1"/>
            </p:cNvSpPr>
            <p:nvPr/>
          </p:nvSpPr>
          <p:spPr bwMode="auto">
            <a:xfrm>
              <a:off x="4368" y="1824"/>
              <a:ext cx="0"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15" name="Line 95"/>
            <p:cNvSpPr>
              <a:spLocks noChangeShapeType="1"/>
            </p:cNvSpPr>
            <p:nvPr/>
          </p:nvSpPr>
          <p:spPr bwMode="auto">
            <a:xfrm>
              <a:off x="4224" y="1968"/>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0204" name="Text Box 96"/>
          <p:cNvSpPr txBox="1">
            <a:spLocks noChangeArrowheads="1"/>
          </p:cNvSpPr>
          <p:nvPr/>
        </p:nvSpPr>
        <p:spPr bwMode="auto">
          <a:xfrm>
            <a:off x="6003925" y="1717675"/>
            <a:ext cx="1200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crossbar</a:t>
            </a:r>
          </a:p>
        </p:txBody>
      </p:sp>
      <p:sp>
        <p:nvSpPr>
          <p:cNvPr id="50205" name="Line 97"/>
          <p:cNvSpPr>
            <a:spLocks noChangeShapeType="1"/>
          </p:cNvSpPr>
          <p:nvPr/>
        </p:nvSpPr>
        <p:spPr bwMode="auto">
          <a:xfrm flipH="1">
            <a:off x="5562600" y="19812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06" name="Line 98"/>
          <p:cNvSpPr>
            <a:spLocks noChangeShapeType="1"/>
          </p:cNvSpPr>
          <p:nvPr/>
        </p:nvSpPr>
        <p:spPr bwMode="auto">
          <a:xfrm>
            <a:off x="6324600" y="21336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07" name="Text Box 99"/>
          <p:cNvSpPr txBox="1">
            <a:spLocks noChangeArrowheads="1"/>
          </p:cNvSpPr>
          <p:nvPr/>
        </p:nvSpPr>
        <p:spPr bwMode="auto">
          <a:xfrm>
            <a:off x="7146925" y="2555875"/>
            <a:ext cx="911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router</a:t>
            </a:r>
          </a:p>
        </p:txBody>
      </p:sp>
      <p:sp>
        <p:nvSpPr>
          <p:cNvPr id="50208" name="Text Box 100"/>
          <p:cNvSpPr txBox="1">
            <a:spLocks noChangeArrowheads="1"/>
          </p:cNvSpPr>
          <p:nvPr/>
        </p:nvSpPr>
        <p:spPr bwMode="auto">
          <a:xfrm>
            <a:off x="7223125" y="3241675"/>
            <a:ext cx="574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latin typeface="Times New Roman" panose="02020603050405020304" pitchFamily="18" charset="0"/>
              </a:rPr>
              <a:t>PU</a:t>
            </a:r>
          </a:p>
        </p:txBody>
      </p:sp>
      <p:sp>
        <p:nvSpPr>
          <p:cNvPr id="50209" name="Line 101"/>
          <p:cNvSpPr>
            <a:spLocks noChangeShapeType="1"/>
          </p:cNvSpPr>
          <p:nvPr/>
        </p:nvSpPr>
        <p:spPr bwMode="auto">
          <a:xfrm flipH="1">
            <a:off x="7086600" y="2971800"/>
            <a:ext cx="3048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10" name="Line 102"/>
          <p:cNvSpPr>
            <a:spLocks noChangeShapeType="1"/>
          </p:cNvSpPr>
          <p:nvPr/>
        </p:nvSpPr>
        <p:spPr bwMode="auto">
          <a:xfrm flipH="1" flipV="1">
            <a:off x="7086600" y="3352800"/>
            <a:ext cx="1524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11" name="Text Box 103"/>
          <p:cNvSpPr txBox="1">
            <a:spLocks noChangeArrowheads="1"/>
          </p:cNvSpPr>
          <p:nvPr/>
        </p:nvSpPr>
        <p:spPr bwMode="auto">
          <a:xfrm>
            <a:off x="1239838" y="6184900"/>
            <a:ext cx="5099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Used in Toshiba’s Prodigy and Hitachi’s SR8000</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269875"/>
            <a:ext cx="8229600" cy="1143000"/>
          </a:xfrm>
        </p:spPr>
        <p:txBody>
          <a:bodyPr/>
          <a:lstStyle/>
          <a:p>
            <a:pPr eaLnBrk="1" hangingPunct="1"/>
            <a:r>
              <a:rPr lang="en-US" altLang="ja-JP"/>
              <a:t>Pipelined operation</a:t>
            </a:r>
          </a:p>
        </p:txBody>
      </p:sp>
      <p:sp>
        <p:nvSpPr>
          <p:cNvPr id="52227" name="Rectangle 3"/>
          <p:cNvSpPr>
            <a:spLocks noGrp="1" noChangeArrowheads="1"/>
          </p:cNvSpPr>
          <p:nvPr>
            <p:ph type="body" idx="1"/>
          </p:nvPr>
        </p:nvSpPr>
        <p:spPr>
          <a:xfrm>
            <a:off x="228600" y="914400"/>
            <a:ext cx="8807450" cy="2743200"/>
          </a:xfrm>
        </p:spPr>
        <p:txBody>
          <a:bodyPr/>
          <a:lstStyle/>
          <a:p>
            <a:pPr eaLnBrk="1" hangingPunct="1">
              <a:lnSpc>
                <a:spcPct val="90000"/>
              </a:lnSpc>
            </a:pPr>
            <a:r>
              <a:rPr lang="en-US" altLang="ja-JP" sz="2600"/>
              <a:t>It takes three clocks to pass through the switch</a:t>
            </a:r>
          </a:p>
          <a:p>
            <a:pPr lvl="1" eaLnBrk="1" hangingPunct="1">
              <a:lnSpc>
                <a:spcPct val="90000"/>
              </a:lnSpc>
            </a:pPr>
            <a:r>
              <a:rPr lang="en-US" altLang="ja-JP" sz="2200"/>
              <a:t>RC   (Routing Computation)</a:t>
            </a:r>
          </a:p>
          <a:p>
            <a:pPr lvl="1" eaLnBrk="1" hangingPunct="1">
              <a:lnSpc>
                <a:spcPct val="90000"/>
              </a:lnSpc>
            </a:pPr>
            <a:r>
              <a:rPr lang="en-US" altLang="ja-JP" sz="2200"/>
              <a:t>VSA (Virtual Channel / Switch Allocation)</a:t>
            </a:r>
          </a:p>
          <a:p>
            <a:pPr lvl="1" eaLnBrk="1" hangingPunct="1">
              <a:lnSpc>
                <a:spcPct val="90000"/>
              </a:lnSpc>
            </a:pPr>
            <a:r>
              <a:rPr lang="en-US" altLang="ja-JP" sz="2200"/>
              <a:t>ST   (Switch Traversal)</a:t>
            </a:r>
          </a:p>
          <a:p>
            <a:pPr lvl="1" eaLnBrk="1" hangingPunct="1">
              <a:lnSpc>
                <a:spcPct val="90000"/>
              </a:lnSpc>
            </a:pPr>
            <a:endParaRPr lang="en-US" altLang="ja-JP" sz="2200"/>
          </a:p>
          <a:p>
            <a:pPr lvl="1" eaLnBrk="1" hangingPunct="1">
              <a:lnSpc>
                <a:spcPct val="90000"/>
              </a:lnSpc>
            </a:pPr>
            <a:endParaRPr lang="en-US" altLang="ja-JP" sz="2200"/>
          </a:p>
        </p:txBody>
      </p:sp>
      <p:sp>
        <p:nvSpPr>
          <p:cNvPr id="52228" name="Rectangle 4"/>
          <p:cNvSpPr>
            <a:spLocks noChangeArrowheads="1"/>
          </p:cNvSpPr>
          <p:nvPr/>
        </p:nvSpPr>
        <p:spPr bwMode="auto">
          <a:xfrm>
            <a:off x="1309688" y="3968750"/>
            <a:ext cx="533400" cy="381000"/>
          </a:xfrm>
          <a:prstGeom prst="rect">
            <a:avLst/>
          </a:prstGeom>
          <a:solidFill>
            <a:srgbClr val="FF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29" name="Rectangle 5"/>
          <p:cNvSpPr>
            <a:spLocks noChangeArrowheads="1"/>
          </p:cNvSpPr>
          <p:nvPr/>
        </p:nvSpPr>
        <p:spPr bwMode="auto">
          <a:xfrm>
            <a:off x="1914525" y="3968750"/>
            <a:ext cx="533400" cy="381000"/>
          </a:xfrm>
          <a:prstGeom prst="rect">
            <a:avLst/>
          </a:prstGeom>
          <a:solidFill>
            <a:srgbClr val="FF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30" name="Rectangle 6"/>
          <p:cNvSpPr>
            <a:spLocks noChangeArrowheads="1"/>
          </p:cNvSpPr>
          <p:nvPr/>
        </p:nvSpPr>
        <p:spPr bwMode="auto">
          <a:xfrm>
            <a:off x="2524125" y="3968750"/>
            <a:ext cx="533400" cy="381000"/>
          </a:xfrm>
          <a:prstGeom prst="rect">
            <a:avLst/>
          </a:prstGeom>
          <a:solidFill>
            <a:srgbClr val="FF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31" name="Rectangle 7"/>
          <p:cNvSpPr>
            <a:spLocks noChangeArrowheads="1"/>
          </p:cNvSpPr>
          <p:nvPr/>
        </p:nvSpPr>
        <p:spPr bwMode="auto">
          <a:xfrm>
            <a:off x="1924050" y="4410075"/>
            <a:ext cx="533400" cy="381000"/>
          </a:xfrm>
          <a:prstGeom prst="rect">
            <a:avLst/>
          </a:prstGeom>
          <a:solidFill>
            <a:srgbClr val="FF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32" name="Rectangle 8"/>
          <p:cNvSpPr>
            <a:spLocks noChangeArrowheads="1"/>
          </p:cNvSpPr>
          <p:nvPr/>
        </p:nvSpPr>
        <p:spPr bwMode="auto">
          <a:xfrm>
            <a:off x="2528888" y="4410075"/>
            <a:ext cx="533400" cy="381000"/>
          </a:xfrm>
          <a:prstGeom prst="rect">
            <a:avLst/>
          </a:prstGeom>
          <a:solidFill>
            <a:srgbClr val="FF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33" name="Rectangle 9"/>
          <p:cNvSpPr>
            <a:spLocks noChangeArrowheads="1"/>
          </p:cNvSpPr>
          <p:nvPr/>
        </p:nvSpPr>
        <p:spPr bwMode="auto">
          <a:xfrm>
            <a:off x="3127375" y="4410075"/>
            <a:ext cx="533400" cy="381000"/>
          </a:xfrm>
          <a:prstGeom prst="rect">
            <a:avLst/>
          </a:prstGeom>
          <a:solidFill>
            <a:srgbClr val="FF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34" name="Rectangle 10"/>
          <p:cNvSpPr>
            <a:spLocks noChangeArrowheads="1"/>
          </p:cNvSpPr>
          <p:nvPr/>
        </p:nvSpPr>
        <p:spPr bwMode="auto">
          <a:xfrm>
            <a:off x="2533650" y="4845050"/>
            <a:ext cx="533400" cy="381000"/>
          </a:xfrm>
          <a:prstGeom prst="rect">
            <a:avLst/>
          </a:prstGeom>
          <a:solidFill>
            <a:srgbClr val="FF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35" name="Rectangle 11"/>
          <p:cNvSpPr>
            <a:spLocks noChangeArrowheads="1"/>
          </p:cNvSpPr>
          <p:nvPr/>
        </p:nvSpPr>
        <p:spPr bwMode="auto">
          <a:xfrm>
            <a:off x="3138488" y="4845050"/>
            <a:ext cx="533400" cy="381000"/>
          </a:xfrm>
          <a:prstGeom prst="rect">
            <a:avLst/>
          </a:prstGeom>
          <a:solidFill>
            <a:srgbClr val="FF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36" name="Rectangle 12"/>
          <p:cNvSpPr>
            <a:spLocks noChangeArrowheads="1"/>
          </p:cNvSpPr>
          <p:nvPr/>
        </p:nvSpPr>
        <p:spPr bwMode="auto">
          <a:xfrm>
            <a:off x="3748088" y="4845050"/>
            <a:ext cx="533400" cy="381000"/>
          </a:xfrm>
          <a:prstGeom prst="rect">
            <a:avLst/>
          </a:prstGeom>
          <a:solidFill>
            <a:srgbClr val="FF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37" name="Rectangle 13"/>
          <p:cNvSpPr>
            <a:spLocks noChangeArrowheads="1"/>
          </p:cNvSpPr>
          <p:nvPr/>
        </p:nvSpPr>
        <p:spPr bwMode="auto">
          <a:xfrm>
            <a:off x="3138488" y="5291138"/>
            <a:ext cx="533400" cy="381000"/>
          </a:xfrm>
          <a:prstGeom prst="rect">
            <a:avLst/>
          </a:prstGeom>
          <a:solidFill>
            <a:srgbClr val="FF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38" name="Rectangle 14"/>
          <p:cNvSpPr>
            <a:spLocks noChangeArrowheads="1"/>
          </p:cNvSpPr>
          <p:nvPr/>
        </p:nvSpPr>
        <p:spPr bwMode="auto">
          <a:xfrm>
            <a:off x="3743325" y="5291138"/>
            <a:ext cx="533400" cy="381000"/>
          </a:xfrm>
          <a:prstGeom prst="rect">
            <a:avLst/>
          </a:prstGeom>
          <a:solidFill>
            <a:srgbClr val="FF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39" name="Rectangle 15"/>
          <p:cNvSpPr>
            <a:spLocks noChangeArrowheads="1"/>
          </p:cNvSpPr>
          <p:nvPr/>
        </p:nvSpPr>
        <p:spPr bwMode="auto">
          <a:xfrm>
            <a:off x="4352925" y="5291138"/>
            <a:ext cx="533400" cy="381000"/>
          </a:xfrm>
          <a:prstGeom prst="rect">
            <a:avLst/>
          </a:prstGeom>
          <a:solidFill>
            <a:srgbClr val="FF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40" name="Rectangle 16"/>
          <p:cNvSpPr>
            <a:spLocks noChangeArrowheads="1"/>
          </p:cNvSpPr>
          <p:nvPr/>
        </p:nvSpPr>
        <p:spPr bwMode="auto">
          <a:xfrm>
            <a:off x="3143250" y="3968750"/>
            <a:ext cx="533400" cy="381000"/>
          </a:xfrm>
          <a:prstGeom prst="rect">
            <a:avLst/>
          </a:prstGeom>
          <a:solidFill>
            <a:srgbClr val="C0C0C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41" name="Rectangle 17"/>
          <p:cNvSpPr>
            <a:spLocks noChangeArrowheads="1"/>
          </p:cNvSpPr>
          <p:nvPr/>
        </p:nvSpPr>
        <p:spPr bwMode="auto">
          <a:xfrm>
            <a:off x="3748088" y="3968750"/>
            <a:ext cx="533400" cy="381000"/>
          </a:xfrm>
          <a:prstGeom prst="rect">
            <a:avLst/>
          </a:prstGeom>
          <a:solidFill>
            <a:srgbClr val="C0C0C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42" name="Rectangle 18"/>
          <p:cNvSpPr>
            <a:spLocks noChangeArrowheads="1"/>
          </p:cNvSpPr>
          <p:nvPr/>
        </p:nvSpPr>
        <p:spPr bwMode="auto">
          <a:xfrm>
            <a:off x="4357688" y="3968750"/>
            <a:ext cx="533400" cy="381000"/>
          </a:xfrm>
          <a:prstGeom prst="rect">
            <a:avLst/>
          </a:prstGeom>
          <a:solidFill>
            <a:srgbClr val="C0C0C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43" name="Rectangle 19"/>
          <p:cNvSpPr>
            <a:spLocks noChangeArrowheads="1"/>
          </p:cNvSpPr>
          <p:nvPr/>
        </p:nvSpPr>
        <p:spPr bwMode="auto">
          <a:xfrm>
            <a:off x="3746500" y="4410075"/>
            <a:ext cx="533400" cy="381000"/>
          </a:xfrm>
          <a:prstGeom prst="rect">
            <a:avLst/>
          </a:prstGeom>
          <a:solidFill>
            <a:srgbClr val="C0C0C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44" name="Rectangle 20"/>
          <p:cNvSpPr>
            <a:spLocks noChangeArrowheads="1"/>
          </p:cNvSpPr>
          <p:nvPr/>
        </p:nvSpPr>
        <p:spPr bwMode="auto">
          <a:xfrm>
            <a:off x="4362450" y="4410075"/>
            <a:ext cx="533400" cy="381000"/>
          </a:xfrm>
          <a:prstGeom prst="rect">
            <a:avLst/>
          </a:prstGeom>
          <a:solidFill>
            <a:srgbClr val="C0C0C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45" name="Rectangle 21"/>
          <p:cNvSpPr>
            <a:spLocks noChangeArrowheads="1"/>
          </p:cNvSpPr>
          <p:nvPr/>
        </p:nvSpPr>
        <p:spPr bwMode="auto">
          <a:xfrm>
            <a:off x="4960938" y="4410075"/>
            <a:ext cx="533400" cy="381000"/>
          </a:xfrm>
          <a:prstGeom prst="rect">
            <a:avLst/>
          </a:prstGeom>
          <a:solidFill>
            <a:srgbClr val="C0C0C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46" name="Rectangle 22"/>
          <p:cNvSpPr>
            <a:spLocks noChangeArrowheads="1"/>
          </p:cNvSpPr>
          <p:nvPr/>
        </p:nvSpPr>
        <p:spPr bwMode="auto">
          <a:xfrm>
            <a:off x="4367213" y="4845050"/>
            <a:ext cx="533400" cy="381000"/>
          </a:xfrm>
          <a:prstGeom prst="rect">
            <a:avLst/>
          </a:prstGeom>
          <a:solidFill>
            <a:srgbClr val="C0C0C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47" name="Rectangle 23"/>
          <p:cNvSpPr>
            <a:spLocks noChangeArrowheads="1"/>
          </p:cNvSpPr>
          <p:nvPr/>
        </p:nvSpPr>
        <p:spPr bwMode="auto">
          <a:xfrm>
            <a:off x="4972050" y="4845050"/>
            <a:ext cx="533400" cy="381000"/>
          </a:xfrm>
          <a:prstGeom prst="rect">
            <a:avLst/>
          </a:prstGeom>
          <a:solidFill>
            <a:srgbClr val="C0C0C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48" name="Rectangle 24"/>
          <p:cNvSpPr>
            <a:spLocks noChangeArrowheads="1"/>
          </p:cNvSpPr>
          <p:nvPr/>
        </p:nvSpPr>
        <p:spPr bwMode="auto">
          <a:xfrm>
            <a:off x="5581650" y="4845050"/>
            <a:ext cx="533400" cy="381000"/>
          </a:xfrm>
          <a:prstGeom prst="rect">
            <a:avLst/>
          </a:prstGeom>
          <a:solidFill>
            <a:srgbClr val="C0C0C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49" name="Rectangle 25"/>
          <p:cNvSpPr>
            <a:spLocks noChangeArrowheads="1"/>
          </p:cNvSpPr>
          <p:nvPr/>
        </p:nvSpPr>
        <p:spPr bwMode="auto">
          <a:xfrm>
            <a:off x="4972050" y="5291138"/>
            <a:ext cx="533400" cy="381000"/>
          </a:xfrm>
          <a:prstGeom prst="rect">
            <a:avLst/>
          </a:prstGeom>
          <a:solidFill>
            <a:srgbClr val="C0C0C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50" name="Rectangle 26"/>
          <p:cNvSpPr>
            <a:spLocks noChangeArrowheads="1"/>
          </p:cNvSpPr>
          <p:nvPr/>
        </p:nvSpPr>
        <p:spPr bwMode="auto">
          <a:xfrm>
            <a:off x="5576888" y="5291138"/>
            <a:ext cx="533400" cy="381000"/>
          </a:xfrm>
          <a:prstGeom prst="rect">
            <a:avLst/>
          </a:prstGeom>
          <a:solidFill>
            <a:srgbClr val="C0C0C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51" name="Rectangle 27"/>
          <p:cNvSpPr>
            <a:spLocks noChangeArrowheads="1"/>
          </p:cNvSpPr>
          <p:nvPr/>
        </p:nvSpPr>
        <p:spPr bwMode="auto">
          <a:xfrm>
            <a:off x="6186488" y="5291138"/>
            <a:ext cx="533400" cy="381000"/>
          </a:xfrm>
          <a:prstGeom prst="rect">
            <a:avLst/>
          </a:prstGeom>
          <a:solidFill>
            <a:srgbClr val="C0C0C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52" name="Rectangle 28"/>
          <p:cNvSpPr>
            <a:spLocks noChangeArrowheads="1"/>
          </p:cNvSpPr>
          <p:nvPr/>
        </p:nvSpPr>
        <p:spPr bwMode="auto">
          <a:xfrm>
            <a:off x="4972050" y="3968750"/>
            <a:ext cx="533400" cy="381000"/>
          </a:xfrm>
          <a:prstGeom prst="rect">
            <a:avLst/>
          </a:prstGeom>
          <a:solidFill>
            <a:srgbClr val="80808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53" name="Rectangle 29"/>
          <p:cNvSpPr>
            <a:spLocks noChangeArrowheads="1"/>
          </p:cNvSpPr>
          <p:nvPr/>
        </p:nvSpPr>
        <p:spPr bwMode="auto">
          <a:xfrm>
            <a:off x="5576888" y="3968750"/>
            <a:ext cx="533400" cy="381000"/>
          </a:xfrm>
          <a:prstGeom prst="rect">
            <a:avLst/>
          </a:prstGeom>
          <a:solidFill>
            <a:srgbClr val="80808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54" name="Rectangle 30"/>
          <p:cNvSpPr>
            <a:spLocks noChangeArrowheads="1"/>
          </p:cNvSpPr>
          <p:nvPr/>
        </p:nvSpPr>
        <p:spPr bwMode="auto">
          <a:xfrm>
            <a:off x="6186488" y="3968750"/>
            <a:ext cx="533400" cy="381000"/>
          </a:xfrm>
          <a:prstGeom prst="rect">
            <a:avLst/>
          </a:prstGeom>
          <a:solidFill>
            <a:srgbClr val="80808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55" name="Rectangle 31"/>
          <p:cNvSpPr>
            <a:spLocks noChangeArrowheads="1"/>
          </p:cNvSpPr>
          <p:nvPr/>
        </p:nvSpPr>
        <p:spPr bwMode="auto">
          <a:xfrm>
            <a:off x="5575300" y="4410075"/>
            <a:ext cx="533400" cy="381000"/>
          </a:xfrm>
          <a:prstGeom prst="rect">
            <a:avLst/>
          </a:prstGeom>
          <a:solidFill>
            <a:srgbClr val="80808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56" name="Rectangle 32"/>
          <p:cNvSpPr>
            <a:spLocks noChangeArrowheads="1"/>
          </p:cNvSpPr>
          <p:nvPr/>
        </p:nvSpPr>
        <p:spPr bwMode="auto">
          <a:xfrm>
            <a:off x="6191250" y="4410075"/>
            <a:ext cx="533400" cy="381000"/>
          </a:xfrm>
          <a:prstGeom prst="rect">
            <a:avLst/>
          </a:prstGeom>
          <a:solidFill>
            <a:srgbClr val="80808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57" name="Rectangle 33"/>
          <p:cNvSpPr>
            <a:spLocks noChangeArrowheads="1"/>
          </p:cNvSpPr>
          <p:nvPr/>
        </p:nvSpPr>
        <p:spPr bwMode="auto">
          <a:xfrm>
            <a:off x="6789738" y="4410075"/>
            <a:ext cx="533400" cy="381000"/>
          </a:xfrm>
          <a:prstGeom prst="rect">
            <a:avLst/>
          </a:prstGeom>
          <a:solidFill>
            <a:srgbClr val="80808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58" name="Rectangle 34"/>
          <p:cNvSpPr>
            <a:spLocks noChangeArrowheads="1"/>
          </p:cNvSpPr>
          <p:nvPr/>
        </p:nvSpPr>
        <p:spPr bwMode="auto">
          <a:xfrm>
            <a:off x="6196013" y="4845050"/>
            <a:ext cx="533400" cy="381000"/>
          </a:xfrm>
          <a:prstGeom prst="rect">
            <a:avLst/>
          </a:prstGeom>
          <a:solidFill>
            <a:srgbClr val="80808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59" name="Rectangle 35"/>
          <p:cNvSpPr>
            <a:spLocks noChangeArrowheads="1"/>
          </p:cNvSpPr>
          <p:nvPr/>
        </p:nvSpPr>
        <p:spPr bwMode="auto">
          <a:xfrm>
            <a:off x="6800850" y="4845050"/>
            <a:ext cx="533400" cy="381000"/>
          </a:xfrm>
          <a:prstGeom prst="rect">
            <a:avLst/>
          </a:prstGeom>
          <a:solidFill>
            <a:srgbClr val="80808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60" name="Rectangle 36"/>
          <p:cNvSpPr>
            <a:spLocks noChangeArrowheads="1"/>
          </p:cNvSpPr>
          <p:nvPr/>
        </p:nvSpPr>
        <p:spPr bwMode="auto">
          <a:xfrm>
            <a:off x="7410450" y="4845050"/>
            <a:ext cx="533400" cy="381000"/>
          </a:xfrm>
          <a:prstGeom prst="rect">
            <a:avLst/>
          </a:prstGeom>
          <a:solidFill>
            <a:srgbClr val="80808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61" name="Rectangle 37"/>
          <p:cNvSpPr>
            <a:spLocks noChangeArrowheads="1"/>
          </p:cNvSpPr>
          <p:nvPr/>
        </p:nvSpPr>
        <p:spPr bwMode="auto">
          <a:xfrm>
            <a:off x="6800850" y="5291138"/>
            <a:ext cx="533400" cy="381000"/>
          </a:xfrm>
          <a:prstGeom prst="rect">
            <a:avLst/>
          </a:prstGeom>
          <a:solidFill>
            <a:srgbClr val="80808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62" name="Rectangle 38"/>
          <p:cNvSpPr>
            <a:spLocks noChangeArrowheads="1"/>
          </p:cNvSpPr>
          <p:nvPr/>
        </p:nvSpPr>
        <p:spPr bwMode="auto">
          <a:xfrm>
            <a:off x="7405688" y="5291138"/>
            <a:ext cx="533400" cy="381000"/>
          </a:xfrm>
          <a:prstGeom prst="rect">
            <a:avLst/>
          </a:prstGeom>
          <a:solidFill>
            <a:srgbClr val="80808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63" name="Rectangle 39"/>
          <p:cNvSpPr>
            <a:spLocks noChangeArrowheads="1"/>
          </p:cNvSpPr>
          <p:nvPr/>
        </p:nvSpPr>
        <p:spPr bwMode="auto">
          <a:xfrm>
            <a:off x="8015288" y="5291138"/>
            <a:ext cx="533400" cy="381000"/>
          </a:xfrm>
          <a:prstGeom prst="rect">
            <a:avLst/>
          </a:prstGeom>
          <a:solidFill>
            <a:srgbClr val="80808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2264" name="Text Box 40"/>
          <p:cNvSpPr txBox="1">
            <a:spLocks noChangeArrowheads="1"/>
          </p:cNvSpPr>
          <p:nvPr/>
        </p:nvSpPr>
        <p:spPr bwMode="auto">
          <a:xfrm>
            <a:off x="1309688" y="3968750"/>
            <a:ext cx="5492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RC</a:t>
            </a:r>
          </a:p>
        </p:txBody>
      </p:sp>
      <p:sp>
        <p:nvSpPr>
          <p:cNvPr id="52265" name="Text Box 41"/>
          <p:cNvSpPr txBox="1">
            <a:spLocks noChangeArrowheads="1"/>
          </p:cNvSpPr>
          <p:nvPr/>
        </p:nvSpPr>
        <p:spPr bwMode="auto">
          <a:xfrm>
            <a:off x="1828800" y="3968750"/>
            <a:ext cx="69056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VSA</a:t>
            </a:r>
          </a:p>
        </p:txBody>
      </p:sp>
      <p:sp>
        <p:nvSpPr>
          <p:cNvPr id="52266" name="Text Box 42"/>
          <p:cNvSpPr txBox="1">
            <a:spLocks noChangeArrowheads="1"/>
          </p:cNvSpPr>
          <p:nvPr/>
        </p:nvSpPr>
        <p:spPr bwMode="auto">
          <a:xfrm>
            <a:off x="2524125" y="3968750"/>
            <a:ext cx="50641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ST</a:t>
            </a:r>
          </a:p>
        </p:txBody>
      </p:sp>
      <p:sp>
        <p:nvSpPr>
          <p:cNvPr id="52267" name="Text Box 43"/>
          <p:cNvSpPr txBox="1">
            <a:spLocks noChangeArrowheads="1"/>
          </p:cNvSpPr>
          <p:nvPr/>
        </p:nvSpPr>
        <p:spPr bwMode="auto">
          <a:xfrm>
            <a:off x="3127375" y="4410075"/>
            <a:ext cx="50641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ST</a:t>
            </a:r>
          </a:p>
        </p:txBody>
      </p:sp>
      <p:sp>
        <p:nvSpPr>
          <p:cNvPr id="52268" name="Text Box 44"/>
          <p:cNvSpPr txBox="1">
            <a:spLocks noChangeArrowheads="1"/>
          </p:cNvSpPr>
          <p:nvPr/>
        </p:nvSpPr>
        <p:spPr bwMode="auto">
          <a:xfrm>
            <a:off x="3748088" y="4845050"/>
            <a:ext cx="506412"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ST</a:t>
            </a:r>
          </a:p>
        </p:txBody>
      </p:sp>
      <p:sp>
        <p:nvSpPr>
          <p:cNvPr id="52269" name="Text Box 45"/>
          <p:cNvSpPr txBox="1">
            <a:spLocks noChangeArrowheads="1"/>
          </p:cNvSpPr>
          <p:nvPr/>
        </p:nvSpPr>
        <p:spPr bwMode="auto">
          <a:xfrm>
            <a:off x="4352925" y="5291138"/>
            <a:ext cx="50641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ST</a:t>
            </a:r>
          </a:p>
        </p:txBody>
      </p:sp>
      <p:sp>
        <p:nvSpPr>
          <p:cNvPr id="52270" name="Text Box 46"/>
          <p:cNvSpPr txBox="1">
            <a:spLocks noChangeArrowheads="1"/>
          </p:cNvSpPr>
          <p:nvPr/>
        </p:nvSpPr>
        <p:spPr bwMode="auto">
          <a:xfrm>
            <a:off x="3138488" y="3968750"/>
            <a:ext cx="5492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RC</a:t>
            </a:r>
          </a:p>
        </p:txBody>
      </p:sp>
      <p:sp>
        <p:nvSpPr>
          <p:cNvPr id="52271" name="Text Box 47"/>
          <p:cNvSpPr txBox="1">
            <a:spLocks noChangeArrowheads="1"/>
          </p:cNvSpPr>
          <p:nvPr/>
        </p:nvSpPr>
        <p:spPr bwMode="auto">
          <a:xfrm>
            <a:off x="3657600" y="3968750"/>
            <a:ext cx="69056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VSA</a:t>
            </a:r>
          </a:p>
        </p:txBody>
      </p:sp>
      <p:sp>
        <p:nvSpPr>
          <p:cNvPr id="52272" name="Text Box 48"/>
          <p:cNvSpPr txBox="1">
            <a:spLocks noChangeArrowheads="1"/>
          </p:cNvSpPr>
          <p:nvPr/>
        </p:nvSpPr>
        <p:spPr bwMode="auto">
          <a:xfrm>
            <a:off x="4352925" y="3968750"/>
            <a:ext cx="50641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ST</a:t>
            </a:r>
          </a:p>
        </p:txBody>
      </p:sp>
      <p:sp>
        <p:nvSpPr>
          <p:cNvPr id="52273" name="Text Box 49"/>
          <p:cNvSpPr txBox="1">
            <a:spLocks noChangeArrowheads="1"/>
          </p:cNvSpPr>
          <p:nvPr/>
        </p:nvSpPr>
        <p:spPr bwMode="auto">
          <a:xfrm>
            <a:off x="4956175" y="4410075"/>
            <a:ext cx="50641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ST</a:t>
            </a:r>
          </a:p>
        </p:txBody>
      </p:sp>
      <p:sp>
        <p:nvSpPr>
          <p:cNvPr id="52274" name="Text Box 50"/>
          <p:cNvSpPr txBox="1">
            <a:spLocks noChangeArrowheads="1"/>
          </p:cNvSpPr>
          <p:nvPr/>
        </p:nvSpPr>
        <p:spPr bwMode="auto">
          <a:xfrm>
            <a:off x="5576888" y="4845050"/>
            <a:ext cx="506412"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ST</a:t>
            </a:r>
          </a:p>
        </p:txBody>
      </p:sp>
      <p:sp>
        <p:nvSpPr>
          <p:cNvPr id="52275" name="Text Box 51"/>
          <p:cNvSpPr txBox="1">
            <a:spLocks noChangeArrowheads="1"/>
          </p:cNvSpPr>
          <p:nvPr/>
        </p:nvSpPr>
        <p:spPr bwMode="auto">
          <a:xfrm>
            <a:off x="6181725" y="5291138"/>
            <a:ext cx="50641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ST</a:t>
            </a:r>
          </a:p>
        </p:txBody>
      </p:sp>
      <p:sp>
        <p:nvSpPr>
          <p:cNvPr id="52276" name="Text Box 52"/>
          <p:cNvSpPr txBox="1">
            <a:spLocks noChangeArrowheads="1"/>
          </p:cNvSpPr>
          <p:nvPr/>
        </p:nvSpPr>
        <p:spPr bwMode="auto">
          <a:xfrm>
            <a:off x="4967288" y="3968750"/>
            <a:ext cx="54927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RC</a:t>
            </a:r>
          </a:p>
        </p:txBody>
      </p:sp>
      <p:sp>
        <p:nvSpPr>
          <p:cNvPr id="52277" name="Text Box 53"/>
          <p:cNvSpPr txBox="1">
            <a:spLocks noChangeArrowheads="1"/>
          </p:cNvSpPr>
          <p:nvPr/>
        </p:nvSpPr>
        <p:spPr bwMode="auto">
          <a:xfrm>
            <a:off x="5486400" y="3968750"/>
            <a:ext cx="69056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VSA</a:t>
            </a:r>
          </a:p>
        </p:txBody>
      </p:sp>
      <p:sp>
        <p:nvSpPr>
          <p:cNvPr id="52278" name="Text Box 54"/>
          <p:cNvSpPr txBox="1">
            <a:spLocks noChangeArrowheads="1"/>
          </p:cNvSpPr>
          <p:nvPr/>
        </p:nvSpPr>
        <p:spPr bwMode="auto">
          <a:xfrm>
            <a:off x="6181725" y="3968750"/>
            <a:ext cx="50641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ST</a:t>
            </a:r>
          </a:p>
        </p:txBody>
      </p:sp>
      <p:sp>
        <p:nvSpPr>
          <p:cNvPr id="52279" name="Text Box 55"/>
          <p:cNvSpPr txBox="1">
            <a:spLocks noChangeArrowheads="1"/>
          </p:cNvSpPr>
          <p:nvPr/>
        </p:nvSpPr>
        <p:spPr bwMode="auto">
          <a:xfrm>
            <a:off x="6784975" y="4410075"/>
            <a:ext cx="50641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ST</a:t>
            </a:r>
          </a:p>
        </p:txBody>
      </p:sp>
      <p:sp>
        <p:nvSpPr>
          <p:cNvPr id="52280" name="Text Box 56"/>
          <p:cNvSpPr txBox="1">
            <a:spLocks noChangeArrowheads="1"/>
          </p:cNvSpPr>
          <p:nvPr/>
        </p:nvSpPr>
        <p:spPr bwMode="auto">
          <a:xfrm>
            <a:off x="7405688" y="4845050"/>
            <a:ext cx="506412"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ST</a:t>
            </a:r>
          </a:p>
        </p:txBody>
      </p:sp>
      <p:sp>
        <p:nvSpPr>
          <p:cNvPr id="52281" name="Text Box 57"/>
          <p:cNvSpPr txBox="1">
            <a:spLocks noChangeArrowheads="1"/>
          </p:cNvSpPr>
          <p:nvPr/>
        </p:nvSpPr>
        <p:spPr bwMode="auto">
          <a:xfrm>
            <a:off x="8010525" y="5291138"/>
            <a:ext cx="50641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ST</a:t>
            </a:r>
          </a:p>
        </p:txBody>
      </p:sp>
      <p:sp>
        <p:nvSpPr>
          <p:cNvPr id="52282" name="Line 58"/>
          <p:cNvSpPr>
            <a:spLocks noChangeShapeType="1"/>
          </p:cNvSpPr>
          <p:nvPr/>
        </p:nvSpPr>
        <p:spPr bwMode="auto">
          <a:xfrm>
            <a:off x="1309688" y="5840413"/>
            <a:ext cx="5334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2283" name="Line 59"/>
          <p:cNvSpPr>
            <a:spLocks noChangeShapeType="1"/>
          </p:cNvSpPr>
          <p:nvPr/>
        </p:nvSpPr>
        <p:spPr bwMode="auto">
          <a:xfrm>
            <a:off x="1919288" y="5840413"/>
            <a:ext cx="5334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2284" name="Line 60"/>
          <p:cNvSpPr>
            <a:spLocks noChangeShapeType="1"/>
          </p:cNvSpPr>
          <p:nvPr/>
        </p:nvSpPr>
        <p:spPr bwMode="auto">
          <a:xfrm>
            <a:off x="2528888" y="5840413"/>
            <a:ext cx="5334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2285" name="Line 61"/>
          <p:cNvSpPr>
            <a:spLocks noChangeShapeType="1"/>
          </p:cNvSpPr>
          <p:nvPr/>
        </p:nvSpPr>
        <p:spPr bwMode="auto">
          <a:xfrm>
            <a:off x="3138488" y="5840413"/>
            <a:ext cx="5334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2286" name="Line 62"/>
          <p:cNvSpPr>
            <a:spLocks noChangeShapeType="1"/>
          </p:cNvSpPr>
          <p:nvPr/>
        </p:nvSpPr>
        <p:spPr bwMode="auto">
          <a:xfrm>
            <a:off x="3748088" y="5840413"/>
            <a:ext cx="5334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2287" name="Line 63"/>
          <p:cNvSpPr>
            <a:spLocks noChangeShapeType="1"/>
          </p:cNvSpPr>
          <p:nvPr/>
        </p:nvSpPr>
        <p:spPr bwMode="auto">
          <a:xfrm>
            <a:off x="4357688" y="5840413"/>
            <a:ext cx="5334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2288" name="Line 64"/>
          <p:cNvSpPr>
            <a:spLocks noChangeShapeType="1"/>
          </p:cNvSpPr>
          <p:nvPr/>
        </p:nvSpPr>
        <p:spPr bwMode="auto">
          <a:xfrm>
            <a:off x="4967288" y="5840413"/>
            <a:ext cx="5334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2289" name="Line 65"/>
          <p:cNvSpPr>
            <a:spLocks noChangeShapeType="1"/>
          </p:cNvSpPr>
          <p:nvPr/>
        </p:nvSpPr>
        <p:spPr bwMode="auto">
          <a:xfrm>
            <a:off x="5576888" y="5840413"/>
            <a:ext cx="5334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2290" name="Line 66"/>
          <p:cNvSpPr>
            <a:spLocks noChangeShapeType="1"/>
          </p:cNvSpPr>
          <p:nvPr/>
        </p:nvSpPr>
        <p:spPr bwMode="auto">
          <a:xfrm>
            <a:off x="6186488" y="5840413"/>
            <a:ext cx="5334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2291" name="Line 67"/>
          <p:cNvSpPr>
            <a:spLocks noChangeShapeType="1"/>
          </p:cNvSpPr>
          <p:nvPr/>
        </p:nvSpPr>
        <p:spPr bwMode="auto">
          <a:xfrm>
            <a:off x="6796088" y="5840413"/>
            <a:ext cx="5334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2292" name="Line 68"/>
          <p:cNvSpPr>
            <a:spLocks noChangeShapeType="1"/>
          </p:cNvSpPr>
          <p:nvPr/>
        </p:nvSpPr>
        <p:spPr bwMode="auto">
          <a:xfrm>
            <a:off x="7405688" y="5840413"/>
            <a:ext cx="5334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2293" name="Line 69"/>
          <p:cNvSpPr>
            <a:spLocks noChangeShapeType="1"/>
          </p:cNvSpPr>
          <p:nvPr/>
        </p:nvSpPr>
        <p:spPr bwMode="auto">
          <a:xfrm>
            <a:off x="8015288" y="5840413"/>
            <a:ext cx="5334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2294" name="Text Box 70"/>
          <p:cNvSpPr txBox="1">
            <a:spLocks noChangeArrowheads="1"/>
          </p:cNvSpPr>
          <p:nvPr/>
        </p:nvSpPr>
        <p:spPr bwMode="auto">
          <a:xfrm>
            <a:off x="3157538" y="6384925"/>
            <a:ext cx="3090862"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ELAPSED TIME [CYCLE]</a:t>
            </a:r>
          </a:p>
        </p:txBody>
      </p:sp>
      <p:sp>
        <p:nvSpPr>
          <p:cNvPr id="52295" name="Text Box 71"/>
          <p:cNvSpPr txBox="1">
            <a:spLocks noChangeArrowheads="1"/>
          </p:cNvSpPr>
          <p:nvPr/>
        </p:nvSpPr>
        <p:spPr bwMode="auto">
          <a:xfrm>
            <a:off x="1368425" y="5927725"/>
            <a:ext cx="32226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1</a:t>
            </a:r>
          </a:p>
        </p:txBody>
      </p:sp>
      <p:sp>
        <p:nvSpPr>
          <p:cNvPr id="52296" name="Text Box 72"/>
          <p:cNvSpPr txBox="1">
            <a:spLocks noChangeArrowheads="1"/>
          </p:cNvSpPr>
          <p:nvPr/>
        </p:nvSpPr>
        <p:spPr bwMode="auto">
          <a:xfrm>
            <a:off x="1995488" y="5927725"/>
            <a:ext cx="322262"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2</a:t>
            </a:r>
          </a:p>
        </p:txBody>
      </p:sp>
      <p:sp>
        <p:nvSpPr>
          <p:cNvPr id="52297" name="Text Box 73"/>
          <p:cNvSpPr txBox="1">
            <a:spLocks noChangeArrowheads="1"/>
          </p:cNvSpPr>
          <p:nvPr/>
        </p:nvSpPr>
        <p:spPr bwMode="auto">
          <a:xfrm>
            <a:off x="2587625" y="5927725"/>
            <a:ext cx="32226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3</a:t>
            </a:r>
          </a:p>
        </p:txBody>
      </p:sp>
      <p:sp>
        <p:nvSpPr>
          <p:cNvPr id="52298" name="Text Box 74"/>
          <p:cNvSpPr txBox="1">
            <a:spLocks noChangeArrowheads="1"/>
          </p:cNvSpPr>
          <p:nvPr/>
        </p:nvSpPr>
        <p:spPr bwMode="auto">
          <a:xfrm>
            <a:off x="3214688" y="5927725"/>
            <a:ext cx="322262"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4</a:t>
            </a:r>
          </a:p>
        </p:txBody>
      </p:sp>
      <p:sp>
        <p:nvSpPr>
          <p:cNvPr id="52299" name="Text Box 75"/>
          <p:cNvSpPr txBox="1">
            <a:spLocks noChangeArrowheads="1"/>
          </p:cNvSpPr>
          <p:nvPr/>
        </p:nvSpPr>
        <p:spPr bwMode="auto">
          <a:xfrm>
            <a:off x="3841750" y="5927725"/>
            <a:ext cx="32226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5</a:t>
            </a:r>
          </a:p>
        </p:txBody>
      </p:sp>
      <p:sp>
        <p:nvSpPr>
          <p:cNvPr id="52300" name="Text Box 76"/>
          <p:cNvSpPr txBox="1">
            <a:spLocks noChangeArrowheads="1"/>
          </p:cNvSpPr>
          <p:nvPr/>
        </p:nvSpPr>
        <p:spPr bwMode="auto">
          <a:xfrm>
            <a:off x="4433888" y="5927725"/>
            <a:ext cx="322262"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6</a:t>
            </a:r>
          </a:p>
        </p:txBody>
      </p:sp>
      <p:sp>
        <p:nvSpPr>
          <p:cNvPr id="52301" name="Text Box 77"/>
          <p:cNvSpPr txBox="1">
            <a:spLocks noChangeArrowheads="1"/>
          </p:cNvSpPr>
          <p:nvPr/>
        </p:nvSpPr>
        <p:spPr bwMode="auto">
          <a:xfrm>
            <a:off x="5043488" y="5927725"/>
            <a:ext cx="322262"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7</a:t>
            </a:r>
          </a:p>
        </p:txBody>
      </p:sp>
      <p:sp>
        <p:nvSpPr>
          <p:cNvPr id="52302" name="Text Box 78"/>
          <p:cNvSpPr txBox="1">
            <a:spLocks noChangeArrowheads="1"/>
          </p:cNvSpPr>
          <p:nvPr/>
        </p:nvSpPr>
        <p:spPr bwMode="auto">
          <a:xfrm>
            <a:off x="5670550" y="5927725"/>
            <a:ext cx="32226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8</a:t>
            </a:r>
          </a:p>
        </p:txBody>
      </p:sp>
      <p:sp>
        <p:nvSpPr>
          <p:cNvPr id="52303" name="Text Box 79"/>
          <p:cNvSpPr txBox="1">
            <a:spLocks noChangeArrowheads="1"/>
          </p:cNvSpPr>
          <p:nvPr/>
        </p:nvSpPr>
        <p:spPr bwMode="auto">
          <a:xfrm>
            <a:off x="6262688" y="5927725"/>
            <a:ext cx="322262"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9</a:t>
            </a:r>
          </a:p>
        </p:txBody>
      </p:sp>
      <p:sp>
        <p:nvSpPr>
          <p:cNvPr id="52304" name="Text Box 80"/>
          <p:cNvSpPr txBox="1">
            <a:spLocks noChangeArrowheads="1"/>
          </p:cNvSpPr>
          <p:nvPr/>
        </p:nvSpPr>
        <p:spPr bwMode="auto">
          <a:xfrm>
            <a:off x="6796088" y="5927725"/>
            <a:ext cx="46355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10</a:t>
            </a:r>
          </a:p>
        </p:txBody>
      </p:sp>
      <p:sp>
        <p:nvSpPr>
          <p:cNvPr id="52305" name="Text Box 81"/>
          <p:cNvSpPr txBox="1">
            <a:spLocks noChangeArrowheads="1"/>
          </p:cNvSpPr>
          <p:nvPr/>
        </p:nvSpPr>
        <p:spPr bwMode="auto">
          <a:xfrm>
            <a:off x="7423150" y="5927725"/>
            <a:ext cx="46355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11</a:t>
            </a:r>
          </a:p>
        </p:txBody>
      </p:sp>
      <p:sp>
        <p:nvSpPr>
          <p:cNvPr id="52306" name="Text Box 82"/>
          <p:cNvSpPr txBox="1">
            <a:spLocks noChangeArrowheads="1"/>
          </p:cNvSpPr>
          <p:nvPr/>
        </p:nvSpPr>
        <p:spPr bwMode="auto">
          <a:xfrm>
            <a:off x="8015288" y="5927725"/>
            <a:ext cx="46355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12</a:t>
            </a:r>
          </a:p>
        </p:txBody>
      </p:sp>
      <p:sp>
        <p:nvSpPr>
          <p:cNvPr id="52307" name="Text Box 83"/>
          <p:cNvSpPr txBox="1">
            <a:spLocks noChangeArrowheads="1"/>
          </p:cNvSpPr>
          <p:nvPr/>
        </p:nvSpPr>
        <p:spPr bwMode="auto">
          <a:xfrm>
            <a:off x="1295400" y="3565525"/>
            <a:ext cx="17526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@ROUTER A</a:t>
            </a:r>
          </a:p>
        </p:txBody>
      </p:sp>
      <p:sp>
        <p:nvSpPr>
          <p:cNvPr id="52308" name="Text Box 84"/>
          <p:cNvSpPr txBox="1">
            <a:spLocks noChangeArrowheads="1"/>
          </p:cNvSpPr>
          <p:nvPr/>
        </p:nvSpPr>
        <p:spPr bwMode="auto">
          <a:xfrm>
            <a:off x="3111500" y="3554413"/>
            <a:ext cx="17526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@ROUTER B</a:t>
            </a:r>
          </a:p>
        </p:txBody>
      </p:sp>
      <p:sp>
        <p:nvSpPr>
          <p:cNvPr id="52309" name="Text Box 85"/>
          <p:cNvSpPr txBox="1">
            <a:spLocks noChangeArrowheads="1"/>
          </p:cNvSpPr>
          <p:nvPr/>
        </p:nvSpPr>
        <p:spPr bwMode="auto">
          <a:xfrm>
            <a:off x="4940300" y="3554413"/>
            <a:ext cx="1766888"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@ROUTER C</a:t>
            </a:r>
          </a:p>
        </p:txBody>
      </p:sp>
      <p:sp>
        <p:nvSpPr>
          <p:cNvPr id="52310" name="Text Box 86"/>
          <p:cNvSpPr txBox="1">
            <a:spLocks noChangeArrowheads="1"/>
          </p:cNvSpPr>
          <p:nvPr/>
        </p:nvSpPr>
        <p:spPr bwMode="auto">
          <a:xfrm>
            <a:off x="381000" y="3973513"/>
            <a:ext cx="8890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HEAD</a:t>
            </a:r>
          </a:p>
        </p:txBody>
      </p:sp>
      <p:sp>
        <p:nvSpPr>
          <p:cNvPr id="52311" name="Text Box 87"/>
          <p:cNvSpPr txBox="1">
            <a:spLocks noChangeArrowheads="1"/>
          </p:cNvSpPr>
          <p:nvPr/>
        </p:nvSpPr>
        <p:spPr bwMode="auto">
          <a:xfrm>
            <a:off x="384175" y="4403725"/>
            <a:ext cx="107156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DATA 1</a:t>
            </a:r>
          </a:p>
        </p:txBody>
      </p:sp>
      <p:sp>
        <p:nvSpPr>
          <p:cNvPr id="52312" name="Text Box 88"/>
          <p:cNvSpPr txBox="1">
            <a:spLocks noChangeArrowheads="1"/>
          </p:cNvSpPr>
          <p:nvPr/>
        </p:nvSpPr>
        <p:spPr bwMode="auto">
          <a:xfrm>
            <a:off x="384175" y="4845050"/>
            <a:ext cx="107156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DATA 2</a:t>
            </a:r>
          </a:p>
        </p:txBody>
      </p:sp>
      <p:sp>
        <p:nvSpPr>
          <p:cNvPr id="52313" name="Text Box 89"/>
          <p:cNvSpPr txBox="1">
            <a:spLocks noChangeArrowheads="1"/>
          </p:cNvSpPr>
          <p:nvPr/>
        </p:nvSpPr>
        <p:spPr bwMode="auto">
          <a:xfrm>
            <a:off x="384175" y="5318125"/>
            <a:ext cx="107156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en-US" altLang="ja-JP" sz="2000">
                <a:solidFill>
                  <a:schemeClr val="tx2"/>
                </a:solidFill>
              </a:rPr>
              <a:t>DATA 3</a:t>
            </a:r>
          </a:p>
        </p:txBody>
      </p:sp>
      <p:sp>
        <p:nvSpPr>
          <p:cNvPr id="52314" name="Line 90"/>
          <p:cNvSpPr>
            <a:spLocks noChangeShapeType="1"/>
          </p:cNvSpPr>
          <p:nvPr/>
        </p:nvSpPr>
        <p:spPr bwMode="auto">
          <a:xfrm>
            <a:off x="7481888" y="4572000"/>
            <a:ext cx="533400" cy="0"/>
          </a:xfrm>
          <a:prstGeom prst="line">
            <a:avLst/>
          </a:prstGeom>
          <a:noFill/>
          <a:ln w="984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2315" name="Line 91"/>
          <p:cNvSpPr>
            <a:spLocks noChangeShapeType="1"/>
          </p:cNvSpPr>
          <p:nvPr/>
        </p:nvSpPr>
        <p:spPr bwMode="auto">
          <a:xfrm>
            <a:off x="6872288" y="4157663"/>
            <a:ext cx="533400" cy="0"/>
          </a:xfrm>
          <a:prstGeom prst="line">
            <a:avLst/>
          </a:prstGeom>
          <a:noFill/>
          <a:ln w="984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52316" name="Line 92"/>
          <p:cNvSpPr>
            <a:spLocks noChangeShapeType="1"/>
          </p:cNvSpPr>
          <p:nvPr/>
        </p:nvSpPr>
        <p:spPr bwMode="auto">
          <a:xfrm>
            <a:off x="8091488" y="5029200"/>
            <a:ext cx="533400" cy="0"/>
          </a:xfrm>
          <a:prstGeom prst="line">
            <a:avLst/>
          </a:prstGeom>
          <a:noFill/>
          <a:ln w="984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Tree>
    <p:extLst>
      <p:ext uri="{BB962C8B-B14F-4D97-AF65-F5344CB8AC3E}">
        <p14:creationId xmlns:p14="http://schemas.microsoft.com/office/powerpoint/2010/main" val="2229408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ja-JP"/>
              <a:t>Deadlock  avoidance</a:t>
            </a:r>
          </a:p>
        </p:txBody>
      </p:sp>
      <p:sp>
        <p:nvSpPr>
          <p:cNvPr id="14340" name="Oval 4"/>
          <p:cNvSpPr>
            <a:spLocks noChangeArrowheads="1"/>
          </p:cNvSpPr>
          <p:nvPr/>
        </p:nvSpPr>
        <p:spPr bwMode="auto">
          <a:xfrm>
            <a:off x="3962400" y="2133600"/>
            <a:ext cx="990600" cy="9906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2" name="Oval 6"/>
          <p:cNvSpPr>
            <a:spLocks noChangeArrowheads="1"/>
          </p:cNvSpPr>
          <p:nvPr/>
        </p:nvSpPr>
        <p:spPr bwMode="auto">
          <a:xfrm>
            <a:off x="2971800" y="4038600"/>
            <a:ext cx="990600" cy="9906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3" name="Oval 7"/>
          <p:cNvSpPr>
            <a:spLocks noChangeArrowheads="1"/>
          </p:cNvSpPr>
          <p:nvPr/>
        </p:nvSpPr>
        <p:spPr bwMode="auto">
          <a:xfrm>
            <a:off x="5562600" y="4114800"/>
            <a:ext cx="990600" cy="9906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4" name="Oval 8"/>
          <p:cNvSpPr>
            <a:spLocks noChangeArrowheads="1"/>
          </p:cNvSpPr>
          <p:nvPr/>
        </p:nvSpPr>
        <p:spPr bwMode="auto">
          <a:xfrm>
            <a:off x="5486400" y="1371600"/>
            <a:ext cx="990600" cy="9906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5" name="Oval 9"/>
          <p:cNvSpPr>
            <a:spLocks noChangeArrowheads="1"/>
          </p:cNvSpPr>
          <p:nvPr/>
        </p:nvSpPr>
        <p:spPr bwMode="auto">
          <a:xfrm>
            <a:off x="1371600" y="4800600"/>
            <a:ext cx="990600" cy="9906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6" name="Oval 10"/>
          <p:cNvSpPr>
            <a:spLocks noChangeArrowheads="1"/>
          </p:cNvSpPr>
          <p:nvPr/>
        </p:nvSpPr>
        <p:spPr bwMode="auto">
          <a:xfrm>
            <a:off x="6553200" y="5562600"/>
            <a:ext cx="990600" cy="9906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7" name="Line 11"/>
          <p:cNvSpPr>
            <a:spLocks noChangeShapeType="1"/>
          </p:cNvSpPr>
          <p:nvPr/>
        </p:nvSpPr>
        <p:spPr bwMode="auto">
          <a:xfrm flipH="1">
            <a:off x="4953000" y="2057400"/>
            <a:ext cx="533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8" name="Line 12"/>
          <p:cNvSpPr>
            <a:spLocks noChangeShapeType="1"/>
          </p:cNvSpPr>
          <p:nvPr/>
        </p:nvSpPr>
        <p:spPr bwMode="auto">
          <a:xfrm flipH="1">
            <a:off x="3733800" y="3048000"/>
            <a:ext cx="3810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9" name="Line 13"/>
          <p:cNvSpPr>
            <a:spLocks noChangeShapeType="1"/>
          </p:cNvSpPr>
          <p:nvPr/>
        </p:nvSpPr>
        <p:spPr bwMode="auto">
          <a:xfrm flipV="1">
            <a:off x="2286000" y="4572000"/>
            <a:ext cx="6096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0" name="Line 14"/>
          <p:cNvSpPr>
            <a:spLocks noChangeShapeType="1"/>
          </p:cNvSpPr>
          <p:nvPr/>
        </p:nvSpPr>
        <p:spPr bwMode="auto">
          <a:xfrm>
            <a:off x="3962400" y="4495800"/>
            <a:ext cx="1600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1" name="Line 15"/>
          <p:cNvSpPr>
            <a:spLocks noChangeShapeType="1"/>
          </p:cNvSpPr>
          <p:nvPr/>
        </p:nvSpPr>
        <p:spPr bwMode="auto">
          <a:xfrm flipH="1" flipV="1">
            <a:off x="6324600" y="5029200"/>
            <a:ext cx="3810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2" name="Line 16"/>
          <p:cNvSpPr>
            <a:spLocks noChangeShapeType="1"/>
          </p:cNvSpPr>
          <p:nvPr/>
        </p:nvSpPr>
        <p:spPr bwMode="auto">
          <a:xfrm flipH="1" flipV="1">
            <a:off x="4876800" y="2971800"/>
            <a:ext cx="838200" cy="1219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3" name="Rectangle 17"/>
          <p:cNvSpPr>
            <a:spLocks noChangeArrowheads="1"/>
          </p:cNvSpPr>
          <p:nvPr/>
        </p:nvSpPr>
        <p:spPr bwMode="auto">
          <a:xfrm>
            <a:off x="4419600" y="2514600"/>
            <a:ext cx="22860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4" name="Rectangle 18"/>
          <p:cNvSpPr>
            <a:spLocks noChangeArrowheads="1"/>
          </p:cNvSpPr>
          <p:nvPr/>
        </p:nvSpPr>
        <p:spPr bwMode="auto">
          <a:xfrm>
            <a:off x="3352800" y="4419600"/>
            <a:ext cx="22860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5" name="Rectangle 19"/>
          <p:cNvSpPr>
            <a:spLocks noChangeArrowheads="1"/>
          </p:cNvSpPr>
          <p:nvPr/>
        </p:nvSpPr>
        <p:spPr bwMode="auto">
          <a:xfrm>
            <a:off x="5867400" y="1752600"/>
            <a:ext cx="22860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6" name="Rectangle 20"/>
          <p:cNvSpPr>
            <a:spLocks noChangeArrowheads="1"/>
          </p:cNvSpPr>
          <p:nvPr/>
        </p:nvSpPr>
        <p:spPr bwMode="auto">
          <a:xfrm>
            <a:off x="5943600" y="4495800"/>
            <a:ext cx="22860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7" name="Rectangle 21"/>
          <p:cNvSpPr>
            <a:spLocks noChangeArrowheads="1"/>
          </p:cNvSpPr>
          <p:nvPr/>
        </p:nvSpPr>
        <p:spPr bwMode="auto">
          <a:xfrm>
            <a:off x="7010400" y="5943600"/>
            <a:ext cx="22860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8" name="Rectangle 22"/>
          <p:cNvSpPr>
            <a:spLocks noChangeArrowheads="1"/>
          </p:cNvSpPr>
          <p:nvPr/>
        </p:nvSpPr>
        <p:spPr bwMode="auto">
          <a:xfrm>
            <a:off x="1828800" y="5181600"/>
            <a:ext cx="228600" cy="228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9" name="Line 23"/>
          <p:cNvSpPr>
            <a:spLocks noChangeShapeType="1"/>
          </p:cNvSpPr>
          <p:nvPr/>
        </p:nvSpPr>
        <p:spPr bwMode="auto">
          <a:xfrm flipV="1">
            <a:off x="1143000" y="5715000"/>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60" name="Line 24"/>
          <p:cNvSpPr>
            <a:spLocks noChangeShapeType="1"/>
          </p:cNvSpPr>
          <p:nvPr/>
        </p:nvSpPr>
        <p:spPr bwMode="auto">
          <a:xfrm flipH="1">
            <a:off x="6477000" y="1752600"/>
            <a:ext cx="762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61" name="Line 25"/>
          <p:cNvSpPr>
            <a:spLocks noChangeShapeType="1"/>
          </p:cNvSpPr>
          <p:nvPr/>
        </p:nvSpPr>
        <p:spPr bwMode="auto">
          <a:xfrm flipH="1" flipV="1">
            <a:off x="7391400" y="6400800"/>
            <a:ext cx="2286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62" name="Oval 26"/>
          <p:cNvSpPr>
            <a:spLocks noChangeArrowheads="1"/>
          </p:cNvSpPr>
          <p:nvPr/>
        </p:nvSpPr>
        <p:spPr bwMode="auto">
          <a:xfrm>
            <a:off x="6019800" y="4495800"/>
            <a:ext cx="152400" cy="1524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63" name="Oval 27"/>
          <p:cNvSpPr>
            <a:spLocks noChangeArrowheads="1"/>
          </p:cNvSpPr>
          <p:nvPr/>
        </p:nvSpPr>
        <p:spPr bwMode="auto">
          <a:xfrm>
            <a:off x="7010400" y="6019800"/>
            <a:ext cx="152400" cy="1524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64" name="Oval 28"/>
          <p:cNvSpPr>
            <a:spLocks noChangeArrowheads="1"/>
          </p:cNvSpPr>
          <p:nvPr/>
        </p:nvSpPr>
        <p:spPr bwMode="auto">
          <a:xfrm>
            <a:off x="3429000" y="4419600"/>
            <a:ext cx="152400" cy="152400"/>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65" name="Oval 29"/>
          <p:cNvSpPr>
            <a:spLocks noChangeArrowheads="1"/>
          </p:cNvSpPr>
          <p:nvPr/>
        </p:nvSpPr>
        <p:spPr bwMode="auto">
          <a:xfrm>
            <a:off x="1828800" y="5181600"/>
            <a:ext cx="152400" cy="152400"/>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66" name="Oval 30"/>
          <p:cNvSpPr>
            <a:spLocks noChangeArrowheads="1"/>
          </p:cNvSpPr>
          <p:nvPr/>
        </p:nvSpPr>
        <p:spPr bwMode="auto">
          <a:xfrm>
            <a:off x="5943600" y="1752600"/>
            <a:ext cx="152400" cy="152400"/>
          </a:xfrm>
          <a:prstGeom prst="ellipse">
            <a:avLst/>
          </a:prstGeom>
          <a:solidFill>
            <a:srgbClr val="00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67" name="Oval 31"/>
          <p:cNvSpPr>
            <a:spLocks noChangeArrowheads="1"/>
          </p:cNvSpPr>
          <p:nvPr/>
        </p:nvSpPr>
        <p:spPr bwMode="auto">
          <a:xfrm>
            <a:off x="4419600" y="2514600"/>
            <a:ext cx="152400" cy="152400"/>
          </a:xfrm>
          <a:prstGeom prst="ellipse">
            <a:avLst/>
          </a:prstGeom>
          <a:solidFill>
            <a:srgbClr val="00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68" name="Oval 32"/>
          <p:cNvSpPr>
            <a:spLocks noChangeArrowheads="1"/>
          </p:cNvSpPr>
          <p:nvPr/>
        </p:nvSpPr>
        <p:spPr bwMode="auto">
          <a:xfrm>
            <a:off x="7239000" y="1828800"/>
            <a:ext cx="152400" cy="152400"/>
          </a:xfrm>
          <a:prstGeom prst="ellipse">
            <a:avLst/>
          </a:prstGeom>
          <a:solidFill>
            <a:srgbClr val="00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69" name="Oval 33"/>
          <p:cNvSpPr>
            <a:spLocks noChangeArrowheads="1"/>
          </p:cNvSpPr>
          <p:nvPr/>
        </p:nvSpPr>
        <p:spPr bwMode="auto">
          <a:xfrm>
            <a:off x="7696200" y="6553200"/>
            <a:ext cx="152400" cy="1524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70" name="Oval 34"/>
          <p:cNvSpPr>
            <a:spLocks noChangeArrowheads="1"/>
          </p:cNvSpPr>
          <p:nvPr/>
        </p:nvSpPr>
        <p:spPr bwMode="auto">
          <a:xfrm>
            <a:off x="990600" y="5867400"/>
            <a:ext cx="152400" cy="152400"/>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72" name="Text Box 36"/>
          <p:cNvSpPr txBox="1">
            <a:spLocks noChangeArrowheads="1"/>
          </p:cNvSpPr>
          <p:nvPr/>
        </p:nvSpPr>
        <p:spPr bwMode="auto">
          <a:xfrm>
            <a:off x="468313" y="1341438"/>
            <a:ext cx="4362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Blocking destination buffer each other</a:t>
            </a:r>
          </a:p>
        </p:txBody>
      </p:sp>
      <p:grpSp>
        <p:nvGrpSpPr>
          <p:cNvPr id="14374" name="Group 38"/>
          <p:cNvGrpSpPr>
            <a:grpSpLocks/>
          </p:cNvGrpSpPr>
          <p:nvPr/>
        </p:nvGrpSpPr>
        <p:grpSpPr bwMode="auto">
          <a:xfrm>
            <a:off x="468313" y="2060575"/>
            <a:ext cx="6480175" cy="1081088"/>
            <a:chOff x="295" y="1298"/>
            <a:chExt cx="4082" cy="681"/>
          </a:xfrm>
        </p:grpSpPr>
        <p:sp>
          <p:nvSpPr>
            <p:cNvPr id="14373" name="AutoShape 37"/>
            <p:cNvSpPr>
              <a:spLocks noChangeArrowheads="1"/>
            </p:cNvSpPr>
            <p:nvPr/>
          </p:nvSpPr>
          <p:spPr bwMode="auto">
            <a:xfrm>
              <a:off x="295" y="1298"/>
              <a:ext cx="4082" cy="681"/>
            </a:xfrm>
            <a:prstGeom prst="wedgeRoundRectCallout">
              <a:avLst>
                <a:gd name="adj1" fmla="val -43750"/>
                <a:gd name="adj2" fmla="val 70000"/>
                <a:gd name="adj3" fmla="val 16667"/>
              </a:avLst>
            </a:prstGeom>
            <a:solidFill>
              <a:srgbClr val="CCFFFF"/>
            </a:solidFill>
            <a:ln w="9525">
              <a:solidFill>
                <a:srgbClr val="CC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ja-JP"/>
            </a:p>
          </p:txBody>
        </p:sp>
        <p:sp>
          <p:nvSpPr>
            <p:cNvPr id="14371" name="Text Box 35"/>
            <p:cNvSpPr txBox="1">
              <a:spLocks noChangeArrowheads="1"/>
            </p:cNvSpPr>
            <p:nvPr/>
          </p:nvSpPr>
          <p:spPr bwMode="auto">
            <a:xfrm>
              <a:off x="340" y="1344"/>
              <a:ext cx="3848"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To solve it </a:t>
              </a:r>
            </a:p>
            <a:p>
              <a:r>
                <a:rPr lang="en-US" altLang="ja-JP" sz="2400">
                  <a:latin typeface="Times New Roman" panose="02020603050405020304" pitchFamily="18" charset="0"/>
                </a:rPr>
                <a:t>→ Eliminate cyclic dependency between buffers</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6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36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36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6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36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36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372"/>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43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62" grpId="0" animBg="1"/>
      <p:bldP spid="14363" grpId="0" animBg="1"/>
      <p:bldP spid="14364" grpId="0" animBg="1"/>
      <p:bldP spid="14365" grpId="0" animBg="1"/>
      <p:bldP spid="14366" grpId="0" animBg="1"/>
      <p:bldP spid="14367" grpId="0" animBg="1"/>
      <p:bldP spid="1437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ja-JP"/>
              <a:t>Structured buffer pool</a:t>
            </a:r>
          </a:p>
        </p:txBody>
      </p:sp>
      <p:sp>
        <p:nvSpPr>
          <p:cNvPr id="15364" name="Oval 4"/>
          <p:cNvSpPr>
            <a:spLocks noChangeArrowheads="1"/>
          </p:cNvSpPr>
          <p:nvPr/>
        </p:nvSpPr>
        <p:spPr bwMode="auto">
          <a:xfrm>
            <a:off x="2743200" y="1341438"/>
            <a:ext cx="1066800" cy="11430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65" name="Oval 5"/>
          <p:cNvSpPr>
            <a:spLocks noChangeArrowheads="1"/>
          </p:cNvSpPr>
          <p:nvPr/>
        </p:nvSpPr>
        <p:spPr bwMode="auto">
          <a:xfrm>
            <a:off x="5562600" y="3627438"/>
            <a:ext cx="1066800" cy="11430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66" name="Oval 6"/>
          <p:cNvSpPr>
            <a:spLocks noChangeArrowheads="1"/>
          </p:cNvSpPr>
          <p:nvPr/>
        </p:nvSpPr>
        <p:spPr bwMode="auto">
          <a:xfrm>
            <a:off x="5562600" y="1417638"/>
            <a:ext cx="1066800" cy="11430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67" name="Oval 7"/>
          <p:cNvSpPr>
            <a:spLocks noChangeArrowheads="1"/>
          </p:cNvSpPr>
          <p:nvPr/>
        </p:nvSpPr>
        <p:spPr bwMode="auto">
          <a:xfrm>
            <a:off x="2667000" y="3551238"/>
            <a:ext cx="1066800" cy="11430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5372" name="Group 12"/>
          <p:cNvGrpSpPr>
            <a:grpSpLocks/>
          </p:cNvGrpSpPr>
          <p:nvPr/>
        </p:nvGrpSpPr>
        <p:grpSpPr bwMode="auto">
          <a:xfrm>
            <a:off x="2971800" y="3703638"/>
            <a:ext cx="533400" cy="914400"/>
            <a:chOff x="1152" y="3648"/>
            <a:chExt cx="336" cy="576"/>
          </a:xfrm>
        </p:grpSpPr>
        <p:sp>
          <p:nvSpPr>
            <p:cNvPr id="15368" name="Rectangle 8"/>
            <p:cNvSpPr>
              <a:spLocks noChangeArrowheads="1"/>
            </p:cNvSpPr>
            <p:nvPr/>
          </p:nvSpPr>
          <p:spPr bwMode="auto">
            <a:xfrm>
              <a:off x="1152" y="3648"/>
              <a:ext cx="336" cy="1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69" name="Rectangle 9"/>
            <p:cNvSpPr>
              <a:spLocks noChangeArrowheads="1"/>
            </p:cNvSpPr>
            <p:nvPr/>
          </p:nvSpPr>
          <p:spPr bwMode="auto">
            <a:xfrm>
              <a:off x="1152" y="3792"/>
              <a:ext cx="336" cy="1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70" name="Rectangle 10"/>
            <p:cNvSpPr>
              <a:spLocks noChangeArrowheads="1"/>
            </p:cNvSpPr>
            <p:nvPr/>
          </p:nvSpPr>
          <p:spPr bwMode="auto">
            <a:xfrm>
              <a:off x="1152" y="3936"/>
              <a:ext cx="336" cy="1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71" name="Rectangle 11"/>
            <p:cNvSpPr>
              <a:spLocks noChangeArrowheads="1"/>
            </p:cNvSpPr>
            <p:nvPr/>
          </p:nvSpPr>
          <p:spPr bwMode="auto">
            <a:xfrm>
              <a:off x="1152" y="4080"/>
              <a:ext cx="336" cy="1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5373" name="Group 13"/>
          <p:cNvGrpSpPr>
            <a:grpSpLocks/>
          </p:cNvGrpSpPr>
          <p:nvPr/>
        </p:nvGrpSpPr>
        <p:grpSpPr bwMode="auto">
          <a:xfrm>
            <a:off x="3048000" y="1493838"/>
            <a:ext cx="533400" cy="914400"/>
            <a:chOff x="1152" y="3648"/>
            <a:chExt cx="336" cy="576"/>
          </a:xfrm>
        </p:grpSpPr>
        <p:sp>
          <p:nvSpPr>
            <p:cNvPr id="15374" name="Rectangle 14"/>
            <p:cNvSpPr>
              <a:spLocks noChangeArrowheads="1"/>
            </p:cNvSpPr>
            <p:nvPr/>
          </p:nvSpPr>
          <p:spPr bwMode="auto">
            <a:xfrm>
              <a:off x="1152" y="3648"/>
              <a:ext cx="336" cy="1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75" name="Rectangle 15"/>
            <p:cNvSpPr>
              <a:spLocks noChangeArrowheads="1"/>
            </p:cNvSpPr>
            <p:nvPr/>
          </p:nvSpPr>
          <p:spPr bwMode="auto">
            <a:xfrm>
              <a:off x="1152" y="3792"/>
              <a:ext cx="336" cy="1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76" name="Rectangle 16"/>
            <p:cNvSpPr>
              <a:spLocks noChangeArrowheads="1"/>
            </p:cNvSpPr>
            <p:nvPr/>
          </p:nvSpPr>
          <p:spPr bwMode="auto">
            <a:xfrm>
              <a:off x="1152" y="3936"/>
              <a:ext cx="336" cy="1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77" name="Rectangle 17"/>
            <p:cNvSpPr>
              <a:spLocks noChangeArrowheads="1"/>
            </p:cNvSpPr>
            <p:nvPr/>
          </p:nvSpPr>
          <p:spPr bwMode="auto">
            <a:xfrm>
              <a:off x="1152" y="4080"/>
              <a:ext cx="336" cy="1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5378" name="Group 18"/>
          <p:cNvGrpSpPr>
            <a:grpSpLocks/>
          </p:cNvGrpSpPr>
          <p:nvPr/>
        </p:nvGrpSpPr>
        <p:grpSpPr bwMode="auto">
          <a:xfrm>
            <a:off x="5867400" y="1493838"/>
            <a:ext cx="533400" cy="914400"/>
            <a:chOff x="1152" y="3648"/>
            <a:chExt cx="336" cy="576"/>
          </a:xfrm>
        </p:grpSpPr>
        <p:sp>
          <p:nvSpPr>
            <p:cNvPr id="15379" name="Rectangle 19"/>
            <p:cNvSpPr>
              <a:spLocks noChangeArrowheads="1"/>
            </p:cNvSpPr>
            <p:nvPr/>
          </p:nvSpPr>
          <p:spPr bwMode="auto">
            <a:xfrm>
              <a:off x="1152" y="3648"/>
              <a:ext cx="336" cy="1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80" name="Rectangle 20"/>
            <p:cNvSpPr>
              <a:spLocks noChangeArrowheads="1"/>
            </p:cNvSpPr>
            <p:nvPr/>
          </p:nvSpPr>
          <p:spPr bwMode="auto">
            <a:xfrm>
              <a:off x="1152" y="3792"/>
              <a:ext cx="336" cy="1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81" name="Rectangle 21"/>
            <p:cNvSpPr>
              <a:spLocks noChangeArrowheads="1"/>
            </p:cNvSpPr>
            <p:nvPr/>
          </p:nvSpPr>
          <p:spPr bwMode="auto">
            <a:xfrm>
              <a:off x="1152" y="3936"/>
              <a:ext cx="336" cy="1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82" name="Rectangle 22"/>
            <p:cNvSpPr>
              <a:spLocks noChangeArrowheads="1"/>
            </p:cNvSpPr>
            <p:nvPr/>
          </p:nvSpPr>
          <p:spPr bwMode="auto">
            <a:xfrm>
              <a:off x="1152" y="4080"/>
              <a:ext cx="336" cy="1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5383" name="Group 23"/>
          <p:cNvGrpSpPr>
            <a:grpSpLocks/>
          </p:cNvGrpSpPr>
          <p:nvPr/>
        </p:nvGrpSpPr>
        <p:grpSpPr bwMode="auto">
          <a:xfrm>
            <a:off x="5867400" y="3779838"/>
            <a:ext cx="533400" cy="914400"/>
            <a:chOff x="1152" y="3648"/>
            <a:chExt cx="336" cy="576"/>
          </a:xfrm>
        </p:grpSpPr>
        <p:sp>
          <p:nvSpPr>
            <p:cNvPr id="15384" name="Rectangle 24"/>
            <p:cNvSpPr>
              <a:spLocks noChangeArrowheads="1"/>
            </p:cNvSpPr>
            <p:nvPr/>
          </p:nvSpPr>
          <p:spPr bwMode="auto">
            <a:xfrm>
              <a:off x="1152" y="3648"/>
              <a:ext cx="336" cy="1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85" name="Rectangle 25"/>
            <p:cNvSpPr>
              <a:spLocks noChangeArrowheads="1"/>
            </p:cNvSpPr>
            <p:nvPr/>
          </p:nvSpPr>
          <p:spPr bwMode="auto">
            <a:xfrm>
              <a:off x="1152" y="3792"/>
              <a:ext cx="336" cy="1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86" name="Rectangle 26"/>
            <p:cNvSpPr>
              <a:spLocks noChangeArrowheads="1"/>
            </p:cNvSpPr>
            <p:nvPr/>
          </p:nvSpPr>
          <p:spPr bwMode="auto">
            <a:xfrm>
              <a:off x="1152" y="3936"/>
              <a:ext cx="336" cy="1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87" name="Rectangle 27"/>
            <p:cNvSpPr>
              <a:spLocks noChangeArrowheads="1"/>
            </p:cNvSpPr>
            <p:nvPr/>
          </p:nvSpPr>
          <p:spPr bwMode="auto">
            <a:xfrm>
              <a:off x="1152" y="4080"/>
              <a:ext cx="336" cy="14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5388" name="Oval 28"/>
          <p:cNvSpPr>
            <a:spLocks noChangeArrowheads="1"/>
          </p:cNvSpPr>
          <p:nvPr/>
        </p:nvSpPr>
        <p:spPr bwMode="auto">
          <a:xfrm>
            <a:off x="6019800" y="3779838"/>
            <a:ext cx="152400" cy="1524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89" name="Line 29"/>
          <p:cNvSpPr>
            <a:spLocks noChangeShapeType="1"/>
          </p:cNvSpPr>
          <p:nvPr/>
        </p:nvSpPr>
        <p:spPr bwMode="auto">
          <a:xfrm flipV="1">
            <a:off x="6096000" y="1874838"/>
            <a:ext cx="76200" cy="1905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90" name="Oval 30"/>
          <p:cNvSpPr>
            <a:spLocks noChangeArrowheads="1"/>
          </p:cNvSpPr>
          <p:nvPr/>
        </p:nvSpPr>
        <p:spPr bwMode="auto">
          <a:xfrm>
            <a:off x="6096000" y="1722438"/>
            <a:ext cx="152400" cy="1524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91" name="Line 31"/>
          <p:cNvSpPr>
            <a:spLocks noChangeShapeType="1"/>
          </p:cNvSpPr>
          <p:nvPr/>
        </p:nvSpPr>
        <p:spPr bwMode="auto">
          <a:xfrm flipH="1">
            <a:off x="3429000" y="1798638"/>
            <a:ext cx="26670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92" name="Oval 32"/>
          <p:cNvSpPr>
            <a:spLocks noChangeArrowheads="1"/>
          </p:cNvSpPr>
          <p:nvPr/>
        </p:nvSpPr>
        <p:spPr bwMode="auto">
          <a:xfrm>
            <a:off x="3276600" y="2027238"/>
            <a:ext cx="152400" cy="1524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93" name="Line 33"/>
          <p:cNvSpPr>
            <a:spLocks noChangeShapeType="1"/>
          </p:cNvSpPr>
          <p:nvPr/>
        </p:nvSpPr>
        <p:spPr bwMode="auto">
          <a:xfrm flipH="1">
            <a:off x="3276600" y="2179638"/>
            <a:ext cx="76200" cy="2185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94" name="Oval 34"/>
          <p:cNvSpPr>
            <a:spLocks noChangeArrowheads="1"/>
          </p:cNvSpPr>
          <p:nvPr/>
        </p:nvSpPr>
        <p:spPr bwMode="auto">
          <a:xfrm>
            <a:off x="3200400" y="4389438"/>
            <a:ext cx="152400" cy="1524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395" name="Text Box 35"/>
          <p:cNvSpPr txBox="1">
            <a:spLocks noChangeArrowheads="1"/>
          </p:cNvSpPr>
          <p:nvPr/>
        </p:nvSpPr>
        <p:spPr bwMode="auto">
          <a:xfrm>
            <a:off x="1752600" y="5157788"/>
            <a:ext cx="6508750" cy="155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3200">
                <a:latin typeface="Times New Roman" panose="02020603050405020304" pitchFamily="18" charset="0"/>
              </a:rPr>
              <a:t>Packet is sent to Buf#</a:t>
            </a:r>
            <a:r>
              <a:rPr lang="ja-JP" altLang="en-US" sz="3200">
                <a:latin typeface="Times New Roman" panose="02020603050405020304" pitchFamily="18" charset="0"/>
              </a:rPr>
              <a:t>＋１</a:t>
            </a:r>
          </a:p>
          <a:p>
            <a:r>
              <a:rPr lang="en-US" altLang="ja-JP" sz="3200">
                <a:latin typeface="Times New Roman" panose="02020603050405020304" pitchFamily="18" charset="0"/>
              </a:rPr>
              <a:t>No cyclic dependency between buffers</a:t>
            </a:r>
          </a:p>
          <a:p>
            <a:r>
              <a:rPr lang="en-US" altLang="ja-JP" sz="3200">
                <a:latin typeface="Times New Roman" panose="02020603050405020304" pitchFamily="18" charset="0"/>
              </a:rPr>
              <a:t>Structured channel for Wormhole</a:t>
            </a:r>
            <a:endParaRPr lang="en-US" altLang="ja-JP">
              <a:latin typeface="Times New Roman" panose="02020603050405020304" pitchFamily="18" charset="0"/>
            </a:endParaRPr>
          </a:p>
        </p:txBody>
      </p:sp>
      <p:sp>
        <p:nvSpPr>
          <p:cNvPr id="15396" name="Text Box 36"/>
          <p:cNvSpPr txBox="1">
            <a:spLocks noChangeArrowheads="1"/>
          </p:cNvSpPr>
          <p:nvPr/>
        </p:nvSpPr>
        <p:spPr bwMode="auto">
          <a:xfrm>
            <a:off x="6588125" y="36655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0</a:t>
            </a:r>
          </a:p>
        </p:txBody>
      </p:sp>
      <p:sp>
        <p:nvSpPr>
          <p:cNvPr id="15397" name="Text Box 37"/>
          <p:cNvSpPr txBox="1">
            <a:spLocks noChangeArrowheads="1"/>
          </p:cNvSpPr>
          <p:nvPr/>
        </p:nvSpPr>
        <p:spPr bwMode="auto">
          <a:xfrm>
            <a:off x="6659563" y="16287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1</a:t>
            </a:r>
          </a:p>
        </p:txBody>
      </p:sp>
      <p:sp>
        <p:nvSpPr>
          <p:cNvPr id="15398" name="Text Box 38"/>
          <p:cNvSpPr txBox="1">
            <a:spLocks noChangeArrowheads="1"/>
          </p:cNvSpPr>
          <p:nvPr/>
        </p:nvSpPr>
        <p:spPr bwMode="auto">
          <a:xfrm>
            <a:off x="3851275" y="19827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2</a:t>
            </a:r>
          </a:p>
        </p:txBody>
      </p:sp>
      <p:sp>
        <p:nvSpPr>
          <p:cNvPr id="15399" name="Text Box 39"/>
          <p:cNvSpPr txBox="1">
            <a:spLocks noChangeArrowheads="1"/>
          </p:cNvSpPr>
          <p:nvPr/>
        </p:nvSpPr>
        <p:spPr bwMode="auto">
          <a:xfrm>
            <a:off x="3563938" y="43656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3</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8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39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39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9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39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39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39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39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3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89" grpId="0" animBg="1"/>
      <p:bldP spid="15390" grpId="0" animBg="1"/>
      <p:bldP spid="15391" grpId="0" animBg="1"/>
      <p:bldP spid="15392" grpId="0" animBg="1"/>
      <p:bldP spid="15393" grpId="0" animBg="1"/>
      <p:bldP spid="15394" grpId="0" animBg="1"/>
      <p:bldP spid="15397" grpId="0"/>
      <p:bldP spid="15398" grpId="0"/>
      <p:bldP spid="15399"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ltLang="ja-JP" sz="3800"/>
              <a:t>Dimension order (e-cube) routing</a:t>
            </a:r>
            <a:r>
              <a:rPr lang="ja-JP" altLang="en-US" sz="3800"/>
              <a:t>：</a:t>
            </a:r>
            <a:r>
              <a:rPr lang="en-US" altLang="ja-JP" sz="3800"/>
              <a:t>DOR</a:t>
            </a:r>
            <a:r>
              <a:rPr lang="ja-JP" altLang="en-US" sz="3800"/>
              <a:t>　</a:t>
            </a:r>
          </a:p>
        </p:txBody>
      </p:sp>
      <p:grpSp>
        <p:nvGrpSpPr>
          <p:cNvPr id="46083" name="Group 3"/>
          <p:cNvGrpSpPr>
            <a:grpSpLocks/>
          </p:cNvGrpSpPr>
          <p:nvPr/>
        </p:nvGrpSpPr>
        <p:grpSpPr bwMode="auto">
          <a:xfrm>
            <a:off x="2057400" y="2362200"/>
            <a:ext cx="5029200" cy="3276600"/>
            <a:chOff x="1296" y="1488"/>
            <a:chExt cx="3168" cy="2064"/>
          </a:xfrm>
        </p:grpSpPr>
        <p:sp>
          <p:nvSpPr>
            <p:cNvPr id="46084" name="Line 4"/>
            <p:cNvSpPr>
              <a:spLocks noChangeShapeType="1"/>
            </p:cNvSpPr>
            <p:nvPr/>
          </p:nvSpPr>
          <p:spPr bwMode="auto">
            <a:xfrm>
              <a:off x="1296" y="1776"/>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85" name="Line 5"/>
            <p:cNvSpPr>
              <a:spLocks noChangeShapeType="1"/>
            </p:cNvSpPr>
            <p:nvPr/>
          </p:nvSpPr>
          <p:spPr bwMode="auto">
            <a:xfrm>
              <a:off x="1296" y="2064"/>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86" name="Line 6"/>
            <p:cNvSpPr>
              <a:spLocks noChangeShapeType="1"/>
            </p:cNvSpPr>
            <p:nvPr/>
          </p:nvSpPr>
          <p:spPr bwMode="auto">
            <a:xfrm>
              <a:off x="1296" y="2352"/>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87" name="Line 7"/>
            <p:cNvSpPr>
              <a:spLocks noChangeShapeType="1"/>
            </p:cNvSpPr>
            <p:nvPr/>
          </p:nvSpPr>
          <p:spPr bwMode="auto">
            <a:xfrm>
              <a:off x="1296" y="2640"/>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88" name="Line 8"/>
            <p:cNvSpPr>
              <a:spLocks noChangeShapeType="1"/>
            </p:cNvSpPr>
            <p:nvPr/>
          </p:nvSpPr>
          <p:spPr bwMode="auto">
            <a:xfrm>
              <a:off x="1296" y="2928"/>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89" name="Line 9"/>
            <p:cNvSpPr>
              <a:spLocks noChangeShapeType="1"/>
            </p:cNvSpPr>
            <p:nvPr/>
          </p:nvSpPr>
          <p:spPr bwMode="auto">
            <a:xfrm>
              <a:off x="1296" y="3264"/>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90" name="Line 10"/>
            <p:cNvSpPr>
              <a:spLocks noChangeShapeType="1"/>
            </p:cNvSpPr>
            <p:nvPr/>
          </p:nvSpPr>
          <p:spPr bwMode="auto">
            <a:xfrm>
              <a:off x="1296" y="3552"/>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91" name="Line 11"/>
            <p:cNvSpPr>
              <a:spLocks noChangeShapeType="1"/>
            </p:cNvSpPr>
            <p:nvPr/>
          </p:nvSpPr>
          <p:spPr bwMode="auto">
            <a:xfrm>
              <a:off x="1296" y="1488"/>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6092" name="Group 12"/>
          <p:cNvGrpSpPr>
            <a:grpSpLocks/>
          </p:cNvGrpSpPr>
          <p:nvPr/>
        </p:nvGrpSpPr>
        <p:grpSpPr bwMode="auto">
          <a:xfrm rot="-5400000">
            <a:off x="1943100" y="2400300"/>
            <a:ext cx="5029200" cy="3276600"/>
            <a:chOff x="1296" y="1488"/>
            <a:chExt cx="3168" cy="2064"/>
          </a:xfrm>
        </p:grpSpPr>
        <p:sp>
          <p:nvSpPr>
            <p:cNvPr id="46093" name="Line 13"/>
            <p:cNvSpPr>
              <a:spLocks noChangeShapeType="1"/>
            </p:cNvSpPr>
            <p:nvPr/>
          </p:nvSpPr>
          <p:spPr bwMode="auto">
            <a:xfrm>
              <a:off x="1296" y="1776"/>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94" name="Line 14"/>
            <p:cNvSpPr>
              <a:spLocks noChangeShapeType="1"/>
            </p:cNvSpPr>
            <p:nvPr/>
          </p:nvSpPr>
          <p:spPr bwMode="auto">
            <a:xfrm>
              <a:off x="1296" y="2064"/>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95" name="Line 15"/>
            <p:cNvSpPr>
              <a:spLocks noChangeShapeType="1"/>
            </p:cNvSpPr>
            <p:nvPr/>
          </p:nvSpPr>
          <p:spPr bwMode="auto">
            <a:xfrm>
              <a:off x="1296" y="2352"/>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96" name="Line 16"/>
            <p:cNvSpPr>
              <a:spLocks noChangeShapeType="1"/>
            </p:cNvSpPr>
            <p:nvPr/>
          </p:nvSpPr>
          <p:spPr bwMode="auto">
            <a:xfrm>
              <a:off x="1296" y="2640"/>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97" name="Line 17"/>
            <p:cNvSpPr>
              <a:spLocks noChangeShapeType="1"/>
            </p:cNvSpPr>
            <p:nvPr/>
          </p:nvSpPr>
          <p:spPr bwMode="auto">
            <a:xfrm>
              <a:off x="1296" y="2928"/>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98" name="Line 18"/>
            <p:cNvSpPr>
              <a:spLocks noChangeShapeType="1"/>
            </p:cNvSpPr>
            <p:nvPr/>
          </p:nvSpPr>
          <p:spPr bwMode="auto">
            <a:xfrm>
              <a:off x="1296" y="3264"/>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99" name="Line 19"/>
            <p:cNvSpPr>
              <a:spLocks noChangeShapeType="1"/>
            </p:cNvSpPr>
            <p:nvPr/>
          </p:nvSpPr>
          <p:spPr bwMode="auto">
            <a:xfrm>
              <a:off x="1296" y="3552"/>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00" name="Line 20"/>
            <p:cNvSpPr>
              <a:spLocks noChangeShapeType="1"/>
            </p:cNvSpPr>
            <p:nvPr/>
          </p:nvSpPr>
          <p:spPr bwMode="auto">
            <a:xfrm>
              <a:off x="1296" y="1488"/>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6101" name="Line 21"/>
          <p:cNvSpPr>
            <a:spLocks noChangeShapeType="1"/>
          </p:cNvSpPr>
          <p:nvPr/>
        </p:nvSpPr>
        <p:spPr bwMode="auto">
          <a:xfrm flipH="1">
            <a:off x="3733800" y="3276600"/>
            <a:ext cx="45720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02" name="Line 22"/>
          <p:cNvSpPr>
            <a:spLocks noChangeShapeType="1"/>
          </p:cNvSpPr>
          <p:nvPr/>
        </p:nvSpPr>
        <p:spPr bwMode="auto">
          <a:xfrm>
            <a:off x="3733800" y="3276600"/>
            <a:ext cx="0" cy="9144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03" name="Line 23"/>
          <p:cNvSpPr>
            <a:spLocks noChangeShapeType="1"/>
          </p:cNvSpPr>
          <p:nvPr/>
        </p:nvSpPr>
        <p:spPr bwMode="auto">
          <a:xfrm>
            <a:off x="3810000" y="4191000"/>
            <a:ext cx="838200" cy="0"/>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04" name="Line 24"/>
          <p:cNvSpPr>
            <a:spLocks noChangeShapeType="1"/>
          </p:cNvSpPr>
          <p:nvPr/>
        </p:nvSpPr>
        <p:spPr bwMode="auto">
          <a:xfrm flipV="1">
            <a:off x="4648200" y="3733800"/>
            <a:ext cx="0" cy="457200"/>
          </a:xfrm>
          <a:prstGeom prst="line">
            <a:avLst/>
          </a:prstGeom>
          <a:noFill/>
          <a:ln w="38100">
            <a:solidFill>
              <a:srgbClr val="CC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05" name="Text Box 25"/>
          <p:cNvSpPr txBox="1">
            <a:spLocks noChangeArrowheads="1"/>
          </p:cNvSpPr>
          <p:nvPr/>
        </p:nvSpPr>
        <p:spPr bwMode="auto">
          <a:xfrm>
            <a:off x="3641725" y="2763838"/>
            <a:ext cx="48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rgbClr val="008000"/>
                </a:solidFill>
                <a:latin typeface="Times New Roman" panose="02020603050405020304" pitchFamily="18" charset="0"/>
              </a:rPr>
              <a:t>Ｗ</a:t>
            </a:r>
            <a:endParaRPr lang="ja-JP" altLang="en-US" sz="2400" b="1">
              <a:latin typeface="Times New Roman" panose="02020603050405020304" pitchFamily="18" charset="0"/>
            </a:endParaRPr>
          </a:p>
        </p:txBody>
      </p:sp>
      <p:sp>
        <p:nvSpPr>
          <p:cNvPr id="46106" name="Text Box 26"/>
          <p:cNvSpPr txBox="1">
            <a:spLocks noChangeArrowheads="1"/>
          </p:cNvSpPr>
          <p:nvPr/>
        </p:nvSpPr>
        <p:spPr bwMode="auto">
          <a:xfrm>
            <a:off x="3108325" y="3525838"/>
            <a:ext cx="411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rgbClr val="FF0000"/>
                </a:solidFill>
                <a:latin typeface="Times New Roman" panose="02020603050405020304" pitchFamily="18" charset="0"/>
              </a:rPr>
              <a:t>Ｓ</a:t>
            </a:r>
            <a:endParaRPr lang="ja-JP" altLang="en-US" sz="2400" b="1">
              <a:latin typeface="Times New Roman" panose="02020603050405020304" pitchFamily="18" charset="0"/>
            </a:endParaRPr>
          </a:p>
        </p:txBody>
      </p:sp>
      <p:sp>
        <p:nvSpPr>
          <p:cNvPr id="46107" name="Text Box 27"/>
          <p:cNvSpPr txBox="1">
            <a:spLocks noChangeArrowheads="1"/>
          </p:cNvSpPr>
          <p:nvPr/>
        </p:nvSpPr>
        <p:spPr bwMode="auto">
          <a:xfrm>
            <a:off x="3794125" y="4211638"/>
            <a:ext cx="4016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chemeClr val="accent2"/>
                </a:solidFill>
                <a:latin typeface="Times New Roman" panose="02020603050405020304" pitchFamily="18" charset="0"/>
              </a:rPr>
              <a:t>Ｅ</a:t>
            </a:r>
            <a:endParaRPr lang="ja-JP" altLang="en-US" sz="2400" b="1">
              <a:latin typeface="Times New Roman" panose="02020603050405020304" pitchFamily="18" charset="0"/>
            </a:endParaRPr>
          </a:p>
        </p:txBody>
      </p:sp>
      <p:sp>
        <p:nvSpPr>
          <p:cNvPr id="46108" name="Text Box 28"/>
          <p:cNvSpPr txBox="1">
            <a:spLocks noChangeArrowheads="1"/>
          </p:cNvSpPr>
          <p:nvPr/>
        </p:nvSpPr>
        <p:spPr bwMode="auto">
          <a:xfrm>
            <a:off x="4787900" y="3678238"/>
            <a:ext cx="419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chemeClr val="tx2"/>
                </a:solidFill>
                <a:latin typeface="Times New Roman" panose="02020603050405020304" pitchFamily="18" charset="0"/>
              </a:rPr>
              <a:t>Ｎ</a:t>
            </a:r>
            <a:endParaRPr lang="ja-JP" altLang="en-US" sz="2400" b="1">
              <a:latin typeface="Times New Roman" panose="02020603050405020304" pitchFamily="18" charset="0"/>
            </a:endParaRPr>
          </a:p>
        </p:txBody>
      </p:sp>
      <p:sp>
        <p:nvSpPr>
          <p:cNvPr id="46109" name="Text Box 29"/>
          <p:cNvSpPr txBox="1">
            <a:spLocks noChangeArrowheads="1"/>
          </p:cNvSpPr>
          <p:nvPr/>
        </p:nvSpPr>
        <p:spPr bwMode="auto">
          <a:xfrm>
            <a:off x="6080125" y="5603875"/>
            <a:ext cx="288925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The fixed order:</a:t>
            </a:r>
          </a:p>
          <a:p>
            <a:r>
              <a:rPr lang="en-US" altLang="ja-JP" sz="2400">
                <a:latin typeface="Times New Roman" panose="02020603050405020304" pitchFamily="18" charset="0"/>
              </a:rPr>
              <a:t>W→S→E→N</a:t>
            </a:r>
          </a:p>
          <a:p>
            <a:r>
              <a:rPr lang="en-US" altLang="ja-JP" sz="2400">
                <a:latin typeface="Times New Roman" panose="02020603050405020304" pitchFamily="18" charset="0"/>
              </a:rPr>
              <a:t>No cyclic dependency</a:t>
            </a:r>
          </a:p>
        </p:txBody>
      </p:sp>
      <p:sp>
        <p:nvSpPr>
          <p:cNvPr id="46110" name="Text Box 30"/>
          <p:cNvSpPr txBox="1">
            <a:spLocks noChangeArrowheads="1"/>
          </p:cNvSpPr>
          <p:nvPr/>
        </p:nvSpPr>
        <p:spPr bwMode="auto">
          <a:xfrm>
            <a:off x="6384925" y="1489075"/>
            <a:ext cx="2779713"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Dedicated buffers</a:t>
            </a:r>
          </a:p>
          <a:p>
            <a:r>
              <a:rPr lang="en-US" altLang="ja-JP" sz="2400">
                <a:latin typeface="Times New Roman" panose="02020603050405020304" pitchFamily="18" charset="0"/>
              </a:rPr>
              <a:t>are provided for each</a:t>
            </a:r>
          </a:p>
          <a:p>
            <a:r>
              <a:rPr lang="en-US" altLang="ja-JP" sz="2400">
                <a:latin typeface="Times New Roman" panose="02020603050405020304" pitchFamily="18" charset="0"/>
              </a:rPr>
              <a:t>direction.</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10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105"/>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610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610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10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6107"/>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610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61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01" grpId="0" animBg="1"/>
      <p:bldP spid="46102" grpId="0" animBg="1"/>
      <p:bldP spid="46103" grpId="0" animBg="1"/>
      <p:bldP spid="46104" grpId="0" animBg="1"/>
      <p:bldP spid="46105" grpId="0"/>
      <p:bldP spid="46106" grpId="0"/>
      <p:bldP spid="46107" grpId="0"/>
      <p:bldP spid="4610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ja-JP" sz="3800"/>
              <a:t>Dimension order</a:t>
            </a:r>
            <a:br>
              <a:rPr lang="en-US" altLang="ja-JP" sz="3800"/>
            </a:br>
            <a:r>
              <a:rPr lang="en-US" altLang="ja-JP" sz="3800"/>
              <a:t> routing</a:t>
            </a:r>
          </a:p>
        </p:txBody>
      </p:sp>
      <p:grpSp>
        <p:nvGrpSpPr>
          <p:cNvPr id="16396" name="Group 12"/>
          <p:cNvGrpSpPr>
            <a:grpSpLocks/>
          </p:cNvGrpSpPr>
          <p:nvPr/>
        </p:nvGrpSpPr>
        <p:grpSpPr bwMode="auto">
          <a:xfrm>
            <a:off x="2057400" y="2362200"/>
            <a:ext cx="5029200" cy="3276600"/>
            <a:chOff x="1296" y="1488"/>
            <a:chExt cx="3168" cy="2064"/>
          </a:xfrm>
        </p:grpSpPr>
        <p:sp>
          <p:nvSpPr>
            <p:cNvPr id="16388" name="Line 4"/>
            <p:cNvSpPr>
              <a:spLocks noChangeShapeType="1"/>
            </p:cNvSpPr>
            <p:nvPr/>
          </p:nvSpPr>
          <p:spPr bwMode="auto">
            <a:xfrm>
              <a:off x="1296" y="1776"/>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389" name="Line 5"/>
            <p:cNvSpPr>
              <a:spLocks noChangeShapeType="1"/>
            </p:cNvSpPr>
            <p:nvPr/>
          </p:nvSpPr>
          <p:spPr bwMode="auto">
            <a:xfrm>
              <a:off x="1296" y="2064"/>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390" name="Line 6"/>
            <p:cNvSpPr>
              <a:spLocks noChangeShapeType="1"/>
            </p:cNvSpPr>
            <p:nvPr/>
          </p:nvSpPr>
          <p:spPr bwMode="auto">
            <a:xfrm>
              <a:off x="1296" y="2352"/>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391" name="Line 7"/>
            <p:cNvSpPr>
              <a:spLocks noChangeShapeType="1"/>
            </p:cNvSpPr>
            <p:nvPr/>
          </p:nvSpPr>
          <p:spPr bwMode="auto">
            <a:xfrm>
              <a:off x="1296" y="2640"/>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392" name="Line 8"/>
            <p:cNvSpPr>
              <a:spLocks noChangeShapeType="1"/>
            </p:cNvSpPr>
            <p:nvPr/>
          </p:nvSpPr>
          <p:spPr bwMode="auto">
            <a:xfrm>
              <a:off x="1296" y="2928"/>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393" name="Line 9"/>
            <p:cNvSpPr>
              <a:spLocks noChangeShapeType="1"/>
            </p:cNvSpPr>
            <p:nvPr/>
          </p:nvSpPr>
          <p:spPr bwMode="auto">
            <a:xfrm>
              <a:off x="1296" y="3264"/>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394" name="Line 10"/>
            <p:cNvSpPr>
              <a:spLocks noChangeShapeType="1"/>
            </p:cNvSpPr>
            <p:nvPr/>
          </p:nvSpPr>
          <p:spPr bwMode="auto">
            <a:xfrm>
              <a:off x="1296" y="3552"/>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395" name="Line 11"/>
            <p:cNvSpPr>
              <a:spLocks noChangeShapeType="1"/>
            </p:cNvSpPr>
            <p:nvPr/>
          </p:nvSpPr>
          <p:spPr bwMode="auto">
            <a:xfrm>
              <a:off x="1296" y="1488"/>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6397" name="Group 13"/>
          <p:cNvGrpSpPr>
            <a:grpSpLocks/>
          </p:cNvGrpSpPr>
          <p:nvPr/>
        </p:nvGrpSpPr>
        <p:grpSpPr bwMode="auto">
          <a:xfrm rot="-5400000">
            <a:off x="1943100" y="2400300"/>
            <a:ext cx="5029200" cy="3276600"/>
            <a:chOff x="1296" y="1488"/>
            <a:chExt cx="3168" cy="2064"/>
          </a:xfrm>
        </p:grpSpPr>
        <p:sp>
          <p:nvSpPr>
            <p:cNvPr id="16398" name="Line 14"/>
            <p:cNvSpPr>
              <a:spLocks noChangeShapeType="1"/>
            </p:cNvSpPr>
            <p:nvPr/>
          </p:nvSpPr>
          <p:spPr bwMode="auto">
            <a:xfrm>
              <a:off x="1296" y="1776"/>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399" name="Line 15"/>
            <p:cNvSpPr>
              <a:spLocks noChangeShapeType="1"/>
            </p:cNvSpPr>
            <p:nvPr/>
          </p:nvSpPr>
          <p:spPr bwMode="auto">
            <a:xfrm>
              <a:off x="1296" y="2064"/>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400" name="Line 16"/>
            <p:cNvSpPr>
              <a:spLocks noChangeShapeType="1"/>
            </p:cNvSpPr>
            <p:nvPr/>
          </p:nvSpPr>
          <p:spPr bwMode="auto">
            <a:xfrm>
              <a:off x="1296" y="2352"/>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401" name="Line 17"/>
            <p:cNvSpPr>
              <a:spLocks noChangeShapeType="1"/>
            </p:cNvSpPr>
            <p:nvPr/>
          </p:nvSpPr>
          <p:spPr bwMode="auto">
            <a:xfrm>
              <a:off x="1296" y="2640"/>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402" name="Line 18"/>
            <p:cNvSpPr>
              <a:spLocks noChangeShapeType="1"/>
            </p:cNvSpPr>
            <p:nvPr/>
          </p:nvSpPr>
          <p:spPr bwMode="auto">
            <a:xfrm>
              <a:off x="1296" y="2928"/>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403" name="Line 19"/>
            <p:cNvSpPr>
              <a:spLocks noChangeShapeType="1"/>
            </p:cNvSpPr>
            <p:nvPr/>
          </p:nvSpPr>
          <p:spPr bwMode="auto">
            <a:xfrm>
              <a:off x="1296" y="3264"/>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404" name="Line 20"/>
            <p:cNvSpPr>
              <a:spLocks noChangeShapeType="1"/>
            </p:cNvSpPr>
            <p:nvPr/>
          </p:nvSpPr>
          <p:spPr bwMode="auto">
            <a:xfrm>
              <a:off x="1296" y="3552"/>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405" name="Line 21"/>
            <p:cNvSpPr>
              <a:spLocks noChangeShapeType="1"/>
            </p:cNvSpPr>
            <p:nvPr/>
          </p:nvSpPr>
          <p:spPr bwMode="auto">
            <a:xfrm>
              <a:off x="1296" y="1488"/>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6406" name="Line 22"/>
          <p:cNvSpPr>
            <a:spLocks noChangeShapeType="1"/>
          </p:cNvSpPr>
          <p:nvPr/>
        </p:nvSpPr>
        <p:spPr bwMode="auto">
          <a:xfrm flipH="1">
            <a:off x="3733800" y="3276600"/>
            <a:ext cx="45720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407" name="Line 23"/>
          <p:cNvSpPr>
            <a:spLocks noChangeShapeType="1"/>
          </p:cNvSpPr>
          <p:nvPr/>
        </p:nvSpPr>
        <p:spPr bwMode="auto">
          <a:xfrm>
            <a:off x="3733800" y="3276600"/>
            <a:ext cx="0" cy="9144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410" name="Text Box 26"/>
          <p:cNvSpPr txBox="1">
            <a:spLocks noChangeArrowheads="1"/>
          </p:cNvSpPr>
          <p:nvPr/>
        </p:nvSpPr>
        <p:spPr bwMode="auto">
          <a:xfrm>
            <a:off x="3635375" y="2781300"/>
            <a:ext cx="48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rgbClr val="008000"/>
                </a:solidFill>
                <a:latin typeface="Times New Roman" panose="02020603050405020304" pitchFamily="18" charset="0"/>
              </a:rPr>
              <a:t>Ｗ</a:t>
            </a:r>
            <a:endParaRPr lang="ja-JP" altLang="en-US" sz="2400" b="1">
              <a:latin typeface="Times New Roman" panose="02020603050405020304" pitchFamily="18" charset="0"/>
            </a:endParaRPr>
          </a:p>
        </p:txBody>
      </p:sp>
      <p:sp>
        <p:nvSpPr>
          <p:cNvPr id="16411" name="Text Box 27"/>
          <p:cNvSpPr txBox="1">
            <a:spLocks noChangeArrowheads="1"/>
          </p:cNvSpPr>
          <p:nvPr/>
        </p:nvSpPr>
        <p:spPr bwMode="auto">
          <a:xfrm>
            <a:off x="3108325" y="3525838"/>
            <a:ext cx="411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rgbClr val="FF0000"/>
                </a:solidFill>
                <a:latin typeface="Times New Roman" panose="02020603050405020304" pitchFamily="18" charset="0"/>
              </a:rPr>
              <a:t>Ｓ</a:t>
            </a:r>
            <a:endParaRPr lang="ja-JP" altLang="en-US" sz="2400" b="1">
              <a:latin typeface="Times New Roman" panose="02020603050405020304" pitchFamily="18" charset="0"/>
            </a:endParaRPr>
          </a:p>
        </p:txBody>
      </p:sp>
      <p:sp>
        <p:nvSpPr>
          <p:cNvPr id="16414" name="Text Box 30"/>
          <p:cNvSpPr txBox="1">
            <a:spLocks noChangeArrowheads="1"/>
          </p:cNvSpPr>
          <p:nvPr/>
        </p:nvSpPr>
        <p:spPr bwMode="auto">
          <a:xfrm>
            <a:off x="5003800" y="549275"/>
            <a:ext cx="38782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Once the direction is changed,</a:t>
            </a:r>
          </a:p>
          <a:p>
            <a:r>
              <a:rPr lang="en-US" altLang="ja-JP" sz="2400">
                <a:latin typeface="Times New Roman" panose="02020603050405020304" pitchFamily="18" charset="0"/>
              </a:rPr>
              <a:t>it cannot be used again.</a:t>
            </a:r>
          </a:p>
        </p:txBody>
      </p:sp>
      <p:sp>
        <p:nvSpPr>
          <p:cNvPr id="16416" name="Line 32"/>
          <p:cNvSpPr>
            <a:spLocks noChangeShapeType="1"/>
          </p:cNvSpPr>
          <p:nvPr/>
        </p:nvSpPr>
        <p:spPr bwMode="auto">
          <a:xfrm flipH="1">
            <a:off x="2771775" y="4221163"/>
            <a:ext cx="936625"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417" name="Text Box 33"/>
          <p:cNvSpPr txBox="1">
            <a:spLocks noChangeArrowheads="1"/>
          </p:cNvSpPr>
          <p:nvPr/>
        </p:nvSpPr>
        <p:spPr bwMode="auto">
          <a:xfrm>
            <a:off x="2967038" y="40052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solidFill>
                  <a:srgbClr val="FF0000"/>
                </a:solidFill>
              </a:rPr>
              <a:t>X</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40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411"/>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41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4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4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7" grpId="0" animBg="1"/>
      <p:bldP spid="16411" grpId="0"/>
      <p:bldP spid="16414" grpId="0"/>
      <p:bldP spid="16416" grpId="0" animBg="1"/>
      <p:bldP spid="16417"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ja-JP"/>
              <a:t>DOR</a:t>
            </a:r>
            <a:r>
              <a:rPr lang="ja-JP" altLang="en-US"/>
              <a:t>　</a:t>
            </a:r>
            <a:r>
              <a:rPr lang="en-US" altLang="ja-JP"/>
              <a:t>for torus</a:t>
            </a:r>
          </a:p>
        </p:txBody>
      </p:sp>
      <p:sp>
        <p:nvSpPr>
          <p:cNvPr id="48131" name="Oval 3"/>
          <p:cNvSpPr>
            <a:spLocks noChangeArrowheads="1"/>
          </p:cNvSpPr>
          <p:nvPr/>
        </p:nvSpPr>
        <p:spPr bwMode="auto">
          <a:xfrm>
            <a:off x="2209800" y="1196975"/>
            <a:ext cx="4800600" cy="609600"/>
          </a:xfrm>
          <a:prstGeom prst="ellipse">
            <a:avLst/>
          </a:prstGeom>
          <a:noFill/>
          <a:ln w="28575">
            <a:solidFill>
              <a:schemeClr val="tx1"/>
            </a:solidFill>
            <a:round/>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8132" name="Oval 4"/>
          <p:cNvSpPr>
            <a:spLocks noChangeArrowheads="1"/>
          </p:cNvSpPr>
          <p:nvPr/>
        </p:nvSpPr>
        <p:spPr bwMode="auto">
          <a:xfrm>
            <a:off x="2667000" y="1577975"/>
            <a:ext cx="2286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8133" name="Oval 5"/>
          <p:cNvSpPr>
            <a:spLocks noChangeArrowheads="1"/>
          </p:cNvSpPr>
          <p:nvPr/>
        </p:nvSpPr>
        <p:spPr bwMode="auto">
          <a:xfrm>
            <a:off x="3352800" y="1654175"/>
            <a:ext cx="2286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8134" name="Oval 6"/>
          <p:cNvSpPr>
            <a:spLocks noChangeArrowheads="1"/>
          </p:cNvSpPr>
          <p:nvPr/>
        </p:nvSpPr>
        <p:spPr bwMode="auto">
          <a:xfrm>
            <a:off x="4191000" y="1654175"/>
            <a:ext cx="2286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8135" name="Oval 7"/>
          <p:cNvSpPr>
            <a:spLocks noChangeArrowheads="1"/>
          </p:cNvSpPr>
          <p:nvPr/>
        </p:nvSpPr>
        <p:spPr bwMode="auto">
          <a:xfrm>
            <a:off x="4953000" y="1654175"/>
            <a:ext cx="2286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8136" name="Oval 8"/>
          <p:cNvSpPr>
            <a:spLocks noChangeArrowheads="1"/>
          </p:cNvSpPr>
          <p:nvPr/>
        </p:nvSpPr>
        <p:spPr bwMode="auto">
          <a:xfrm>
            <a:off x="5562600" y="1654175"/>
            <a:ext cx="2286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8137" name="Oval 9"/>
          <p:cNvSpPr>
            <a:spLocks noChangeArrowheads="1"/>
          </p:cNvSpPr>
          <p:nvPr/>
        </p:nvSpPr>
        <p:spPr bwMode="auto">
          <a:xfrm>
            <a:off x="6324600" y="1577975"/>
            <a:ext cx="2286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8138" name="Line 10"/>
          <p:cNvSpPr>
            <a:spLocks noChangeShapeType="1"/>
          </p:cNvSpPr>
          <p:nvPr/>
        </p:nvSpPr>
        <p:spPr bwMode="auto">
          <a:xfrm>
            <a:off x="5181600" y="2111375"/>
            <a:ext cx="5334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8139" name="Line 11"/>
          <p:cNvSpPr>
            <a:spLocks noChangeShapeType="1"/>
          </p:cNvSpPr>
          <p:nvPr/>
        </p:nvSpPr>
        <p:spPr bwMode="auto">
          <a:xfrm flipV="1">
            <a:off x="5791200" y="1958975"/>
            <a:ext cx="533400" cy="1524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8140" name="Line 12"/>
          <p:cNvSpPr>
            <a:spLocks noChangeShapeType="1"/>
          </p:cNvSpPr>
          <p:nvPr/>
        </p:nvSpPr>
        <p:spPr bwMode="auto">
          <a:xfrm flipH="1">
            <a:off x="2916238" y="981075"/>
            <a:ext cx="31242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8142" name="Line 14"/>
          <p:cNvSpPr>
            <a:spLocks noChangeShapeType="1"/>
          </p:cNvSpPr>
          <p:nvPr/>
        </p:nvSpPr>
        <p:spPr bwMode="auto">
          <a:xfrm>
            <a:off x="2895600" y="1958975"/>
            <a:ext cx="457200" cy="76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8144" name="Text Box 16"/>
          <p:cNvSpPr txBox="1">
            <a:spLocks noChangeArrowheads="1"/>
          </p:cNvSpPr>
          <p:nvPr/>
        </p:nvSpPr>
        <p:spPr bwMode="auto">
          <a:xfrm>
            <a:off x="755650" y="4987925"/>
            <a:ext cx="7959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Single direction packet transfer also makes a cyclic dependency</a:t>
            </a:r>
          </a:p>
        </p:txBody>
      </p:sp>
      <p:sp>
        <p:nvSpPr>
          <p:cNvPr id="48145" name="Line 17"/>
          <p:cNvSpPr>
            <a:spLocks noChangeShapeType="1"/>
          </p:cNvSpPr>
          <p:nvPr/>
        </p:nvSpPr>
        <p:spPr bwMode="auto">
          <a:xfrm>
            <a:off x="3635375" y="2062163"/>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49" name="Line 21"/>
          <p:cNvSpPr>
            <a:spLocks noChangeShapeType="1"/>
          </p:cNvSpPr>
          <p:nvPr/>
        </p:nvSpPr>
        <p:spPr bwMode="auto">
          <a:xfrm>
            <a:off x="3563938" y="2565400"/>
            <a:ext cx="503237" cy="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50" name="Line 22"/>
          <p:cNvSpPr>
            <a:spLocks noChangeShapeType="1"/>
          </p:cNvSpPr>
          <p:nvPr/>
        </p:nvSpPr>
        <p:spPr bwMode="auto">
          <a:xfrm>
            <a:off x="4356100" y="2565400"/>
            <a:ext cx="503238" cy="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51" name="Line 23"/>
          <p:cNvSpPr>
            <a:spLocks noChangeShapeType="1"/>
          </p:cNvSpPr>
          <p:nvPr/>
        </p:nvSpPr>
        <p:spPr bwMode="auto">
          <a:xfrm>
            <a:off x="5148263" y="2565400"/>
            <a:ext cx="503237" cy="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59" name="Text Box 31"/>
          <p:cNvSpPr txBox="1">
            <a:spLocks noChangeArrowheads="1"/>
          </p:cNvSpPr>
          <p:nvPr/>
        </p:nvSpPr>
        <p:spPr bwMode="auto">
          <a:xfrm>
            <a:off x="5056188" y="2152650"/>
            <a:ext cx="1149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Packet A</a:t>
            </a:r>
          </a:p>
        </p:txBody>
      </p:sp>
      <p:sp>
        <p:nvSpPr>
          <p:cNvPr id="48160" name="Text Box 32"/>
          <p:cNvSpPr txBox="1">
            <a:spLocks noChangeArrowheads="1"/>
          </p:cNvSpPr>
          <p:nvPr/>
        </p:nvSpPr>
        <p:spPr bwMode="auto">
          <a:xfrm>
            <a:off x="4140200" y="2559050"/>
            <a:ext cx="1149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solidFill>
                  <a:srgbClr val="0066FF"/>
                </a:solidFill>
              </a:rPr>
              <a:t>Packet B</a:t>
            </a:r>
          </a:p>
        </p:txBody>
      </p:sp>
      <p:grpSp>
        <p:nvGrpSpPr>
          <p:cNvPr id="48161" name="Group 33"/>
          <p:cNvGrpSpPr>
            <a:grpSpLocks/>
          </p:cNvGrpSpPr>
          <p:nvPr/>
        </p:nvGrpSpPr>
        <p:grpSpPr bwMode="auto">
          <a:xfrm>
            <a:off x="2411413" y="3136900"/>
            <a:ext cx="4724400" cy="1371600"/>
            <a:chOff x="2736" y="912"/>
            <a:chExt cx="2976" cy="864"/>
          </a:xfrm>
        </p:grpSpPr>
        <p:sp>
          <p:nvSpPr>
            <p:cNvPr id="48162" name="AutoShape 34"/>
            <p:cNvSpPr>
              <a:spLocks noChangeArrowheads="1"/>
            </p:cNvSpPr>
            <p:nvPr/>
          </p:nvSpPr>
          <p:spPr bwMode="auto">
            <a:xfrm>
              <a:off x="2736" y="912"/>
              <a:ext cx="2976" cy="864"/>
            </a:xfrm>
            <a:prstGeom prst="roundRect">
              <a:avLst>
                <a:gd name="adj" fmla="val 16667"/>
              </a:avLst>
            </a:prstGeom>
            <a:solidFill>
              <a:srgbClr val="99CCFF">
                <a:alpha val="50000"/>
              </a:srgbClr>
            </a:solidFill>
            <a:ln>
              <a:noFill/>
            </a:ln>
            <a:effectLst/>
            <a:extLst>
              <a:ext uri="{91240B29-F687-4F45-9708-019B960494DF}">
                <a14:hiddenLine xmlns:a14="http://schemas.microsoft.com/office/drawing/2010/main" w="25400">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48163" name="Rectangle 35"/>
            <p:cNvSpPr>
              <a:spLocks noChangeArrowheads="1"/>
            </p:cNvSpPr>
            <p:nvPr/>
          </p:nvSpPr>
          <p:spPr bwMode="auto">
            <a:xfrm>
              <a:off x="3072" y="1104"/>
              <a:ext cx="336" cy="576"/>
            </a:xfrm>
            <a:prstGeom prst="rect">
              <a:avLst/>
            </a:prstGeom>
            <a:solidFill>
              <a:srgbClr val="FF99CC"/>
            </a:solidFill>
            <a:ln w="476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48164" name="Rectangle 36"/>
            <p:cNvSpPr>
              <a:spLocks noChangeArrowheads="1"/>
            </p:cNvSpPr>
            <p:nvPr/>
          </p:nvSpPr>
          <p:spPr bwMode="auto">
            <a:xfrm>
              <a:off x="3744" y="1104"/>
              <a:ext cx="336" cy="576"/>
            </a:xfrm>
            <a:prstGeom prst="rect">
              <a:avLst/>
            </a:prstGeom>
            <a:solidFill>
              <a:srgbClr val="FF99CC"/>
            </a:solidFill>
            <a:ln w="476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48165" name="Rectangle 37"/>
            <p:cNvSpPr>
              <a:spLocks noChangeArrowheads="1"/>
            </p:cNvSpPr>
            <p:nvPr/>
          </p:nvSpPr>
          <p:spPr bwMode="auto">
            <a:xfrm>
              <a:off x="4416" y="1104"/>
              <a:ext cx="336" cy="576"/>
            </a:xfrm>
            <a:prstGeom prst="rect">
              <a:avLst/>
            </a:prstGeom>
            <a:solidFill>
              <a:srgbClr val="FF99CC"/>
            </a:solidFill>
            <a:ln w="476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48166" name="Rectangle 38"/>
            <p:cNvSpPr>
              <a:spLocks noChangeArrowheads="1"/>
            </p:cNvSpPr>
            <p:nvPr/>
          </p:nvSpPr>
          <p:spPr bwMode="auto">
            <a:xfrm>
              <a:off x="5088" y="1104"/>
              <a:ext cx="336" cy="576"/>
            </a:xfrm>
            <a:prstGeom prst="rect">
              <a:avLst/>
            </a:prstGeom>
            <a:solidFill>
              <a:srgbClr val="FF99CC"/>
            </a:solidFill>
            <a:ln w="476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48167" name="Line 39"/>
            <p:cNvSpPr>
              <a:spLocks noChangeShapeType="1"/>
            </p:cNvSpPr>
            <p:nvPr/>
          </p:nvSpPr>
          <p:spPr bwMode="auto">
            <a:xfrm>
              <a:off x="3408" y="1392"/>
              <a:ext cx="336"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8168" name="Line 40"/>
            <p:cNvSpPr>
              <a:spLocks noChangeShapeType="1"/>
            </p:cNvSpPr>
            <p:nvPr/>
          </p:nvSpPr>
          <p:spPr bwMode="auto">
            <a:xfrm>
              <a:off x="4080" y="1392"/>
              <a:ext cx="336"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8169" name="Line 41"/>
            <p:cNvSpPr>
              <a:spLocks noChangeShapeType="1"/>
            </p:cNvSpPr>
            <p:nvPr/>
          </p:nvSpPr>
          <p:spPr bwMode="auto">
            <a:xfrm>
              <a:off x="4752" y="1392"/>
              <a:ext cx="336"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grpSp>
          <p:nvGrpSpPr>
            <p:cNvPr id="48170" name="Group 42"/>
            <p:cNvGrpSpPr>
              <a:grpSpLocks/>
            </p:cNvGrpSpPr>
            <p:nvPr/>
          </p:nvGrpSpPr>
          <p:grpSpPr bwMode="auto">
            <a:xfrm flipV="1">
              <a:off x="2880" y="1008"/>
              <a:ext cx="2688" cy="384"/>
              <a:chOff x="2928" y="1392"/>
              <a:chExt cx="2688" cy="384"/>
            </a:xfrm>
          </p:grpSpPr>
          <p:sp>
            <p:nvSpPr>
              <p:cNvPr id="48171" name="Line 43"/>
              <p:cNvSpPr>
                <a:spLocks noChangeShapeType="1"/>
              </p:cNvSpPr>
              <p:nvPr/>
            </p:nvSpPr>
            <p:spPr bwMode="auto">
              <a:xfrm>
                <a:off x="5472" y="1392"/>
                <a:ext cx="144"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8172" name="Line 44"/>
              <p:cNvSpPr>
                <a:spLocks noChangeShapeType="1"/>
              </p:cNvSpPr>
              <p:nvPr/>
            </p:nvSpPr>
            <p:spPr bwMode="auto">
              <a:xfrm flipH="1">
                <a:off x="5616" y="1392"/>
                <a:ext cx="0" cy="384"/>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8173" name="Line 45"/>
              <p:cNvSpPr>
                <a:spLocks noChangeShapeType="1"/>
              </p:cNvSpPr>
              <p:nvPr/>
            </p:nvSpPr>
            <p:spPr bwMode="auto">
              <a:xfrm flipH="1">
                <a:off x="2928" y="1776"/>
                <a:ext cx="2688"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8174" name="Line 46"/>
              <p:cNvSpPr>
                <a:spLocks noChangeShapeType="1"/>
              </p:cNvSpPr>
              <p:nvPr/>
            </p:nvSpPr>
            <p:spPr bwMode="auto">
              <a:xfrm flipV="1">
                <a:off x="2928" y="1392"/>
                <a:ext cx="0" cy="384"/>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8175" name="Line 47"/>
              <p:cNvSpPr>
                <a:spLocks noChangeShapeType="1"/>
              </p:cNvSpPr>
              <p:nvPr/>
            </p:nvSpPr>
            <p:spPr bwMode="auto">
              <a:xfrm>
                <a:off x="2928" y="1392"/>
                <a:ext cx="192"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grpSp>
      </p:grpSp>
      <p:grpSp>
        <p:nvGrpSpPr>
          <p:cNvPr id="48176" name="Group 48"/>
          <p:cNvGrpSpPr>
            <a:grpSpLocks/>
          </p:cNvGrpSpPr>
          <p:nvPr/>
        </p:nvGrpSpPr>
        <p:grpSpPr bwMode="auto">
          <a:xfrm>
            <a:off x="2976563" y="3746500"/>
            <a:ext cx="3670300" cy="304800"/>
            <a:chOff x="3092" y="1296"/>
            <a:chExt cx="2312" cy="192"/>
          </a:xfrm>
        </p:grpSpPr>
        <p:sp>
          <p:nvSpPr>
            <p:cNvPr id="48177" name="Rectangle 49"/>
            <p:cNvSpPr>
              <a:spLocks noChangeArrowheads="1"/>
            </p:cNvSpPr>
            <p:nvPr/>
          </p:nvSpPr>
          <p:spPr bwMode="auto">
            <a:xfrm>
              <a:off x="3092"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8178" name="Rectangle 50"/>
            <p:cNvSpPr>
              <a:spLocks noChangeArrowheads="1"/>
            </p:cNvSpPr>
            <p:nvPr/>
          </p:nvSpPr>
          <p:spPr bwMode="auto">
            <a:xfrm>
              <a:off x="3188"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8179" name="Rectangle 51"/>
            <p:cNvSpPr>
              <a:spLocks noChangeArrowheads="1"/>
            </p:cNvSpPr>
            <p:nvPr/>
          </p:nvSpPr>
          <p:spPr bwMode="auto">
            <a:xfrm>
              <a:off x="3284"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8180" name="Rectangle 52"/>
            <p:cNvSpPr>
              <a:spLocks noChangeArrowheads="1"/>
            </p:cNvSpPr>
            <p:nvPr/>
          </p:nvSpPr>
          <p:spPr bwMode="auto">
            <a:xfrm>
              <a:off x="3772"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8181" name="Rectangle 53"/>
            <p:cNvSpPr>
              <a:spLocks noChangeArrowheads="1"/>
            </p:cNvSpPr>
            <p:nvPr/>
          </p:nvSpPr>
          <p:spPr bwMode="auto">
            <a:xfrm>
              <a:off x="3868"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8182" name="Rectangle 54"/>
            <p:cNvSpPr>
              <a:spLocks noChangeArrowheads="1"/>
            </p:cNvSpPr>
            <p:nvPr/>
          </p:nvSpPr>
          <p:spPr bwMode="auto">
            <a:xfrm>
              <a:off x="3964"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8183" name="Rectangle 55"/>
            <p:cNvSpPr>
              <a:spLocks noChangeArrowheads="1"/>
            </p:cNvSpPr>
            <p:nvPr/>
          </p:nvSpPr>
          <p:spPr bwMode="auto">
            <a:xfrm>
              <a:off x="4443"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8184" name="Rectangle 56"/>
            <p:cNvSpPr>
              <a:spLocks noChangeArrowheads="1"/>
            </p:cNvSpPr>
            <p:nvPr/>
          </p:nvSpPr>
          <p:spPr bwMode="auto">
            <a:xfrm>
              <a:off x="4539"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8185" name="Rectangle 57"/>
            <p:cNvSpPr>
              <a:spLocks noChangeArrowheads="1"/>
            </p:cNvSpPr>
            <p:nvPr/>
          </p:nvSpPr>
          <p:spPr bwMode="auto">
            <a:xfrm>
              <a:off x="4635"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8186" name="Rectangle 58"/>
            <p:cNvSpPr>
              <a:spLocks noChangeArrowheads="1"/>
            </p:cNvSpPr>
            <p:nvPr/>
          </p:nvSpPr>
          <p:spPr bwMode="auto">
            <a:xfrm>
              <a:off x="5116"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8187" name="Rectangle 59"/>
            <p:cNvSpPr>
              <a:spLocks noChangeArrowheads="1"/>
            </p:cNvSpPr>
            <p:nvPr/>
          </p:nvSpPr>
          <p:spPr bwMode="auto">
            <a:xfrm>
              <a:off x="5212"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8188" name="Rectangle 60"/>
            <p:cNvSpPr>
              <a:spLocks noChangeArrowheads="1"/>
            </p:cNvSpPr>
            <p:nvPr/>
          </p:nvSpPr>
          <p:spPr bwMode="auto">
            <a:xfrm>
              <a:off x="5308"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grpSp>
      <p:grpSp>
        <p:nvGrpSpPr>
          <p:cNvPr id="48189" name="Group 61"/>
          <p:cNvGrpSpPr>
            <a:grpSpLocks/>
          </p:cNvGrpSpPr>
          <p:nvPr/>
        </p:nvGrpSpPr>
        <p:grpSpPr bwMode="auto">
          <a:xfrm>
            <a:off x="3021013" y="3517900"/>
            <a:ext cx="914400" cy="228600"/>
            <a:chOff x="3120" y="1008"/>
            <a:chExt cx="576" cy="144"/>
          </a:xfrm>
        </p:grpSpPr>
        <p:sp>
          <p:nvSpPr>
            <p:cNvPr id="48190" name="Line 62"/>
            <p:cNvSpPr>
              <a:spLocks noChangeShapeType="1"/>
            </p:cNvSpPr>
            <p:nvPr/>
          </p:nvSpPr>
          <p:spPr bwMode="auto">
            <a:xfrm>
              <a:off x="3120" y="1104"/>
              <a:ext cx="432"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8191" name="Line 63"/>
            <p:cNvSpPr>
              <a:spLocks noChangeShapeType="1"/>
            </p:cNvSpPr>
            <p:nvPr/>
          </p:nvSpPr>
          <p:spPr bwMode="auto">
            <a:xfrm flipH="1">
              <a:off x="3552" y="1008"/>
              <a:ext cx="144" cy="144"/>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8192" name="Line 64"/>
            <p:cNvSpPr>
              <a:spLocks noChangeShapeType="1"/>
            </p:cNvSpPr>
            <p:nvPr/>
          </p:nvSpPr>
          <p:spPr bwMode="auto">
            <a:xfrm>
              <a:off x="3552" y="1008"/>
              <a:ext cx="144" cy="144"/>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grpSp>
      <p:grpSp>
        <p:nvGrpSpPr>
          <p:cNvPr id="48193" name="Group 65"/>
          <p:cNvGrpSpPr>
            <a:grpSpLocks/>
          </p:cNvGrpSpPr>
          <p:nvPr/>
        </p:nvGrpSpPr>
        <p:grpSpPr bwMode="auto">
          <a:xfrm>
            <a:off x="4087813" y="3517900"/>
            <a:ext cx="914400" cy="228600"/>
            <a:chOff x="3120" y="1008"/>
            <a:chExt cx="576" cy="144"/>
          </a:xfrm>
        </p:grpSpPr>
        <p:sp>
          <p:nvSpPr>
            <p:cNvPr id="48194" name="Line 66"/>
            <p:cNvSpPr>
              <a:spLocks noChangeShapeType="1"/>
            </p:cNvSpPr>
            <p:nvPr/>
          </p:nvSpPr>
          <p:spPr bwMode="auto">
            <a:xfrm>
              <a:off x="3120" y="1104"/>
              <a:ext cx="432"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8195" name="Line 67"/>
            <p:cNvSpPr>
              <a:spLocks noChangeShapeType="1"/>
            </p:cNvSpPr>
            <p:nvPr/>
          </p:nvSpPr>
          <p:spPr bwMode="auto">
            <a:xfrm flipH="1">
              <a:off x="3552" y="1008"/>
              <a:ext cx="144" cy="144"/>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8196" name="Line 68"/>
            <p:cNvSpPr>
              <a:spLocks noChangeShapeType="1"/>
            </p:cNvSpPr>
            <p:nvPr/>
          </p:nvSpPr>
          <p:spPr bwMode="auto">
            <a:xfrm>
              <a:off x="3552" y="1008"/>
              <a:ext cx="144" cy="144"/>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grpSp>
      <p:grpSp>
        <p:nvGrpSpPr>
          <p:cNvPr id="48197" name="Group 69"/>
          <p:cNvGrpSpPr>
            <a:grpSpLocks/>
          </p:cNvGrpSpPr>
          <p:nvPr/>
        </p:nvGrpSpPr>
        <p:grpSpPr bwMode="auto">
          <a:xfrm>
            <a:off x="5154613" y="3517900"/>
            <a:ext cx="914400" cy="228600"/>
            <a:chOff x="3120" y="1008"/>
            <a:chExt cx="576" cy="144"/>
          </a:xfrm>
        </p:grpSpPr>
        <p:sp>
          <p:nvSpPr>
            <p:cNvPr id="48198" name="Line 70"/>
            <p:cNvSpPr>
              <a:spLocks noChangeShapeType="1"/>
            </p:cNvSpPr>
            <p:nvPr/>
          </p:nvSpPr>
          <p:spPr bwMode="auto">
            <a:xfrm>
              <a:off x="3120" y="1104"/>
              <a:ext cx="432"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8199" name="Line 71"/>
            <p:cNvSpPr>
              <a:spLocks noChangeShapeType="1"/>
            </p:cNvSpPr>
            <p:nvPr/>
          </p:nvSpPr>
          <p:spPr bwMode="auto">
            <a:xfrm flipH="1">
              <a:off x="3552" y="1008"/>
              <a:ext cx="144" cy="144"/>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8200" name="Line 72"/>
            <p:cNvSpPr>
              <a:spLocks noChangeShapeType="1"/>
            </p:cNvSpPr>
            <p:nvPr/>
          </p:nvSpPr>
          <p:spPr bwMode="auto">
            <a:xfrm>
              <a:off x="3552" y="1008"/>
              <a:ext cx="144" cy="144"/>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grpSp>
      <p:grpSp>
        <p:nvGrpSpPr>
          <p:cNvPr id="48201" name="Group 73"/>
          <p:cNvGrpSpPr>
            <a:grpSpLocks/>
          </p:cNvGrpSpPr>
          <p:nvPr/>
        </p:nvGrpSpPr>
        <p:grpSpPr bwMode="auto">
          <a:xfrm>
            <a:off x="6221413" y="3517900"/>
            <a:ext cx="914400" cy="228600"/>
            <a:chOff x="3120" y="1008"/>
            <a:chExt cx="576" cy="144"/>
          </a:xfrm>
        </p:grpSpPr>
        <p:sp>
          <p:nvSpPr>
            <p:cNvPr id="48202" name="Line 74"/>
            <p:cNvSpPr>
              <a:spLocks noChangeShapeType="1"/>
            </p:cNvSpPr>
            <p:nvPr/>
          </p:nvSpPr>
          <p:spPr bwMode="auto">
            <a:xfrm>
              <a:off x="3120" y="1104"/>
              <a:ext cx="432"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8203" name="Line 75"/>
            <p:cNvSpPr>
              <a:spLocks noChangeShapeType="1"/>
            </p:cNvSpPr>
            <p:nvPr/>
          </p:nvSpPr>
          <p:spPr bwMode="auto">
            <a:xfrm flipH="1">
              <a:off x="3552" y="1008"/>
              <a:ext cx="144" cy="144"/>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8204" name="Line 76"/>
            <p:cNvSpPr>
              <a:spLocks noChangeShapeType="1"/>
            </p:cNvSpPr>
            <p:nvPr/>
          </p:nvSpPr>
          <p:spPr bwMode="auto">
            <a:xfrm>
              <a:off x="3552" y="1008"/>
              <a:ext cx="144" cy="144"/>
            </a:xfrm>
            <a:prstGeom prst="line">
              <a:avLst/>
            </a:prstGeom>
            <a:noFill/>
            <a:ln w="508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816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4817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4818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4819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4819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499"/>
                                          </p:stCondLst>
                                        </p:cTn>
                                        <p:tgtEl>
                                          <p:spTgt spid="482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ja-JP"/>
              <a:t>DOR</a:t>
            </a:r>
            <a:r>
              <a:rPr lang="ja-JP" altLang="en-US"/>
              <a:t>　</a:t>
            </a:r>
            <a:r>
              <a:rPr lang="en-US" altLang="ja-JP"/>
              <a:t>for torus</a:t>
            </a:r>
          </a:p>
        </p:txBody>
      </p:sp>
      <p:sp>
        <p:nvSpPr>
          <p:cNvPr id="47107" name="Oval 3"/>
          <p:cNvSpPr>
            <a:spLocks noChangeArrowheads="1"/>
          </p:cNvSpPr>
          <p:nvPr/>
        </p:nvSpPr>
        <p:spPr bwMode="auto">
          <a:xfrm>
            <a:off x="2209800" y="1243013"/>
            <a:ext cx="4800600" cy="609600"/>
          </a:xfrm>
          <a:prstGeom prst="ellipse">
            <a:avLst/>
          </a:prstGeom>
          <a:noFill/>
          <a:ln w="28575">
            <a:solidFill>
              <a:schemeClr val="tx1"/>
            </a:solidFill>
            <a:round/>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108" name="Oval 4"/>
          <p:cNvSpPr>
            <a:spLocks noChangeArrowheads="1"/>
          </p:cNvSpPr>
          <p:nvPr/>
        </p:nvSpPr>
        <p:spPr bwMode="auto">
          <a:xfrm>
            <a:off x="2667000" y="1624013"/>
            <a:ext cx="2286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109" name="Oval 5"/>
          <p:cNvSpPr>
            <a:spLocks noChangeArrowheads="1"/>
          </p:cNvSpPr>
          <p:nvPr/>
        </p:nvSpPr>
        <p:spPr bwMode="auto">
          <a:xfrm>
            <a:off x="3352800" y="1700213"/>
            <a:ext cx="2286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110" name="Oval 6"/>
          <p:cNvSpPr>
            <a:spLocks noChangeArrowheads="1"/>
          </p:cNvSpPr>
          <p:nvPr/>
        </p:nvSpPr>
        <p:spPr bwMode="auto">
          <a:xfrm>
            <a:off x="4191000" y="1700213"/>
            <a:ext cx="2286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111" name="Oval 7"/>
          <p:cNvSpPr>
            <a:spLocks noChangeArrowheads="1"/>
          </p:cNvSpPr>
          <p:nvPr/>
        </p:nvSpPr>
        <p:spPr bwMode="auto">
          <a:xfrm>
            <a:off x="4953000" y="1700213"/>
            <a:ext cx="2286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112" name="Oval 8"/>
          <p:cNvSpPr>
            <a:spLocks noChangeArrowheads="1"/>
          </p:cNvSpPr>
          <p:nvPr/>
        </p:nvSpPr>
        <p:spPr bwMode="auto">
          <a:xfrm>
            <a:off x="5562600" y="1700213"/>
            <a:ext cx="2286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113" name="Oval 9"/>
          <p:cNvSpPr>
            <a:spLocks noChangeArrowheads="1"/>
          </p:cNvSpPr>
          <p:nvPr/>
        </p:nvSpPr>
        <p:spPr bwMode="auto">
          <a:xfrm>
            <a:off x="6324600" y="1624013"/>
            <a:ext cx="228600" cy="304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115" name="Line 11"/>
          <p:cNvSpPr>
            <a:spLocks noChangeShapeType="1"/>
          </p:cNvSpPr>
          <p:nvPr/>
        </p:nvSpPr>
        <p:spPr bwMode="auto">
          <a:xfrm>
            <a:off x="5181600" y="2157413"/>
            <a:ext cx="5334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118" name="Line 14"/>
          <p:cNvSpPr>
            <a:spLocks noChangeShapeType="1"/>
          </p:cNvSpPr>
          <p:nvPr/>
        </p:nvSpPr>
        <p:spPr bwMode="auto">
          <a:xfrm flipV="1">
            <a:off x="5791200" y="2005013"/>
            <a:ext cx="533400" cy="1524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119" name="Line 15"/>
          <p:cNvSpPr>
            <a:spLocks noChangeShapeType="1"/>
          </p:cNvSpPr>
          <p:nvPr/>
        </p:nvSpPr>
        <p:spPr bwMode="auto">
          <a:xfrm flipH="1">
            <a:off x="2916238" y="1027113"/>
            <a:ext cx="31242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121" name="Text Box 17"/>
          <p:cNvSpPr txBox="1">
            <a:spLocks noChangeArrowheads="1"/>
          </p:cNvSpPr>
          <p:nvPr/>
        </p:nvSpPr>
        <p:spPr bwMode="auto">
          <a:xfrm>
            <a:off x="4348163" y="450850"/>
            <a:ext cx="439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2400" b="1">
                <a:latin typeface="Times New Roman" panose="02020603050405020304" pitchFamily="18" charset="0"/>
              </a:rPr>
              <a:t>1</a:t>
            </a:r>
          </a:p>
        </p:txBody>
      </p:sp>
      <p:sp>
        <p:nvSpPr>
          <p:cNvPr id="47122" name="Line 18"/>
          <p:cNvSpPr>
            <a:spLocks noChangeShapeType="1"/>
          </p:cNvSpPr>
          <p:nvPr/>
        </p:nvSpPr>
        <p:spPr bwMode="auto">
          <a:xfrm>
            <a:off x="2895600" y="2005013"/>
            <a:ext cx="457200" cy="762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123" name="Text Box 19"/>
          <p:cNvSpPr txBox="1">
            <a:spLocks noChangeArrowheads="1"/>
          </p:cNvSpPr>
          <p:nvPr/>
        </p:nvSpPr>
        <p:spPr bwMode="auto">
          <a:xfrm>
            <a:off x="5219700" y="2251075"/>
            <a:ext cx="392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latin typeface="Times New Roman" panose="02020603050405020304" pitchFamily="18" charset="0"/>
              </a:rPr>
              <a:t>０</a:t>
            </a:r>
          </a:p>
        </p:txBody>
      </p:sp>
      <p:sp>
        <p:nvSpPr>
          <p:cNvPr id="47124" name="Text Box 20"/>
          <p:cNvSpPr txBox="1">
            <a:spLocks noChangeArrowheads="1"/>
          </p:cNvSpPr>
          <p:nvPr/>
        </p:nvSpPr>
        <p:spPr bwMode="auto">
          <a:xfrm>
            <a:off x="1547813" y="6035675"/>
            <a:ext cx="69151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Virtual channel number is changed when the round trip</a:t>
            </a:r>
          </a:p>
          <a:p>
            <a:r>
              <a:rPr lang="en-US" altLang="ja-JP" sz="2400">
                <a:latin typeface="Times New Roman" panose="02020603050405020304" pitchFamily="18" charset="0"/>
              </a:rPr>
              <a:t>link is used.</a:t>
            </a:r>
          </a:p>
        </p:txBody>
      </p:sp>
      <p:sp>
        <p:nvSpPr>
          <p:cNvPr id="47125" name="Line 21"/>
          <p:cNvSpPr>
            <a:spLocks noChangeShapeType="1"/>
          </p:cNvSpPr>
          <p:nvPr/>
        </p:nvSpPr>
        <p:spPr bwMode="auto">
          <a:xfrm>
            <a:off x="3635375" y="210820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26" name="Text Box 22"/>
          <p:cNvSpPr txBox="1">
            <a:spLocks noChangeArrowheads="1"/>
          </p:cNvSpPr>
          <p:nvPr/>
        </p:nvSpPr>
        <p:spPr bwMode="auto">
          <a:xfrm>
            <a:off x="5867400" y="2251075"/>
            <a:ext cx="392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latin typeface="Times New Roman" panose="02020603050405020304" pitchFamily="18" charset="0"/>
              </a:rPr>
              <a:t>０</a:t>
            </a:r>
          </a:p>
        </p:txBody>
      </p:sp>
      <p:sp>
        <p:nvSpPr>
          <p:cNvPr id="47127" name="Text Box 23"/>
          <p:cNvSpPr txBox="1">
            <a:spLocks noChangeArrowheads="1"/>
          </p:cNvSpPr>
          <p:nvPr/>
        </p:nvSpPr>
        <p:spPr bwMode="auto">
          <a:xfrm>
            <a:off x="2843213" y="2200275"/>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b="1">
                <a:latin typeface="Times New Roman" panose="02020603050405020304" pitchFamily="18" charset="0"/>
              </a:rPr>
              <a:t>1</a:t>
            </a:r>
          </a:p>
        </p:txBody>
      </p:sp>
      <p:sp>
        <p:nvSpPr>
          <p:cNvPr id="47128" name="Text Box 24"/>
          <p:cNvSpPr txBox="1">
            <a:spLocks noChangeArrowheads="1"/>
          </p:cNvSpPr>
          <p:nvPr/>
        </p:nvSpPr>
        <p:spPr bwMode="auto">
          <a:xfrm>
            <a:off x="3587750" y="23241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b="1">
                <a:latin typeface="Times New Roman" panose="02020603050405020304" pitchFamily="18" charset="0"/>
              </a:rPr>
              <a:t>1</a:t>
            </a:r>
          </a:p>
        </p:txBody>
      </p:sp>
      <p:sp>
        <p:nvSpPr>
          <p:cNvPr id="47129" name="Line 25"/>
          <p:cNvSpPr>
            <a:spLocks noChangeShapeType="1"/>
          </p:cNvSpPr>
          <p:nvPr/>
        </p:nvSpPr>
        <p:spPr bwMode="auto">
          <a:xfrm>
            <a:off x="3563938" y="2900363"/>
            <a:ext cx="503237" cy="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30" name="Line 26"/>
          <p:cNvSpPr>
            <a:spLocks noChangeShapeType="1"/>
          </p:cNvSpPr>
          <p:nvPr/>
        </p:nvSpPr>
        <p:spPr bwMode="auto">
          <a:xfrm>
            <a:off x="4356100" y="2900363"/>
            <a:ext cx="503238" cy="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31" name="Line 27"/>
          <p:cNvSpPr>
            <a:spLocks noChangeShapeType="1"/>
          </p:cNvSpPr>
          <p:nvPr/>
        </p:nvSpPr>
        <p:spPr bwMode="auto">
          <a:xfrm>
            <a:off x="5148263" y="2900363"/>
            <a:ext cx="503237" cy="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32" name="Text Box 28"/>
          <p:cNvSpPr txBox="1">
            <a:spLocks noChangeArrowheads="1"/>
          </p:cNvSpPr>
          <p:nvPr/>
        </p:nvSpPr>
        <p:spPr bwMode="auto">
          <a:xfrm>
            <a:off x="3635375" y="2874963"/>
            <a:ext cx="392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rgbClr val="0066FF"/>
                </a:solidFill>
                <a:latin typeface="Times New Roman" panose="02020603050405020304" pitchFamily="18" charset="0"/>
              </a:rPr>
              <a:t>０</a:t>
            </a:r>
          </a:p>
        </p:txBody>
      </p:sp>
      <p:sp>
        <p:nvSpPr>
          <p:cNvPr id="47133" name="Text Box 29"/>
          <p:cNvSpPr txBox="1">
            <a:spLocks noChangeArrowheads="1"/>
          </p:cNvSpPr>
          <p:nvPr/>
        </p:nvSpPr>
        <p:spPr bwMode="auto">
          <a:xfrm>
            <a:off x="4395788" y="2900363"/>
            <a:ext cx="3921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rgbClr val="0066FF"/>
                </a:solidFill>
                <a:latin typeface="Times New Roman" panose="02020603050405020304" pitchFamily="18" charset="0"/>
              </a:rPr>
              <a:t>０</a:t>
            </a:r>
          </a:p>
        </p:txBody>
      </p:sp>
      <p:sp>
        <p:nvSpPr>
          <p:cNvPr id="47134" name="Text Box 30"/>
          <p:cNvSpPr txBox="1">
            <a:spLocks noChangeArrowheads="1"/>
          </p:cNvSpPr>
          <p:nvPr/>
        </p:nvSpPr>
        <p:spPr bwMode="auto">
          <a:xfrm>
            <a:off x="5156200" y="2874963"/>
            <a:ext cx="392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rgbClr val="0066FF"/>
                </a:solidFill>
                <a:latin typeface="Times New Roman" panose="02020603050405020304" pitchFamily="18" charset="0"/>
              </a:rPr>
              <a:t>０</a:t>
            </a:r>
          </a:p>
        </p:txBody>
      </p:sp>
      <p:sp>
        <p:nvSpPr>
          <p:cNvPr id="47136" name="AutoShape 32"/>
          <p:cNvSpPr>
            <a:spLocks noChangeArrowheads="1"/>
          </p:cNvSpPr>
          <p:nvPr/>
        </p:nvSpPr>
        <p:spPr bwMode="auto">
          <a:xfrm>
            <a:off x="1908175" y="4191000"/>
            <a:ext cx="4724400" cy="1371600"/>
          </a:xfrm>
          <a:prstGeom prst="roundRect">
            <a:avLst>
              <a:gd name="adj" fmla="val 16667"/>
            </a:avLst>
          </a:prstGeom>
          <a:solidFill>
            <a:srgbClr val="99CCFF">
              <a:alpha val="50000"/>
            </a:srgbClr>
          </a:solidFill>
          <a:ln>
            <a:noFill/>
          </a:ln>
          <a:effectLst/>
          <a:extLst>
            <a:ext uri="{91240B29-F687-4F45-9708-019B960494DF}">
              <a14:hiddenLine xmlns:a14="http://schemas.microsoft.com/office/drawing/2010/main" w="25400">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47137" name="Rectangle 33"/>
          <p:cNvSpPr>
            <a:spLocks noChangeArrowheads="1"/>
          </p:cNvSpPr>
          <p:nvPr/>
        </p:nvSpPr>
        <p:spPr bwMode="auto">
          <a:xfrm>
            <a:off x="2441575" y="4495800"/>
            <a:ext cx="533400" cy="914400"/>
          </a:xfrm>
          <a:prstGeom prst="rect">
            <a:avLst/>
          </a:prstGeom>
          <a:solidFill>
            <a:srgbClr val="FF99CC"/>
          </a:solidFill>
          <a:ln w="476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47138" name="Rectangle 34"/>
          <p:cNvSpPr>
            <a:spLocks noChangeArrowheads="1"/>
          </p:cNvSpPr>
          <p:nvPr/>
        </p:nvSpPr>
        <p:spPr bwMode="auto">
          <a:xfrm>
            <a:off x="3508375" y="4495800"/>
            <a:ext cx="533400" cy="914400"/>
          </a:xfrm>
          <a:prstGeom prst="rect">
            <a:avLst/>
          </a:prstGeom>
          <a:solidFill>
            <a:srgbClr val="FF99CC"/>
          </a:solidFill>
          <a:ln w="476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47139" name="Rectangle 35"/>
          <p:cNvSpPr>
            <a:spLocks noChangeArrowheads="1"/>
          </p:cNvSpPr>
          <p:nvPr/>
        </p:nvSpPr>
        <p:spPr bwMode="auto">
          <a:xfrm>
            <a:off x="4575175" y="4495800"/>
            <a:ext cx="533400" cy="914400"/>
          </a:xfrm>
          <a:prstGeom prst="rect">
            <a:avLst/>
          </a:prstGeom>
          <a:solidFill>
            <a:srgbClr val="FF99CC"/>
          </a:solidFill>
          <a:ln w="476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sp>
        <p:nvSpPr>
          <p:cNvPr id="47140" name="Rectangle 36"/>
          <p:cNvSpPr>
            <a:spLocks noChangeArrowheads="1"/>
          </p:cNvSpPr>
          <p:nvPr/>
        </p:nvSpPr>
        <p:spPr bwMode="auto">
          <a:xfrm>
            <a:off x="5641975" y="4495800"/>
            <a:ext cx="533400" cy="914400"/>
          </a:xfrm>
          <a:prstGeom prst="rect">
            <a:avLst/>
          </a:prstGeom>
          <a:solidFill>
            <a:srgbClr val="FF99CC"/>
          </a:solidFill>
          <a:ln w="476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ja-JP" altLang="en-US"/>
          </a:p>
        </p:txBody>
      </p:sp>
      <p:grpSp>
        <p:nvGrpSpPr>
          <p:cNvPr id="47141" name="Group 37"/>
          <p:cNvGrpSpPr>
            <a:grpSpLocks/>
          </p:cNvGrpSpPr>
          <p:nvPr/>
        </p:nvGrpSpPr>
        <p:grpSpPr bwMode="auto">
          <a:xfrm>
            <a:off x="2473325" y="4605338"/>
            <a:ext cx="3670300" cy="304800"/>
            <a:chOff x="3092" y="1296"/>
            <a:chExt cx="2312" cy="192"/>
          </a:xfrm>
        </p:grpSpPr>
        <p:sp>
          <p:nvSpPr>
            <p:cNvPr id="47142" name="Rectangle 38"/>
            <p:cNvSpPr>
              <a:spLocks noChangeArrowheads="1"/>
            </p:cNvSpPr>
            <p:nvPr/>
          </p:nvSpPr>
          <p:spPr bwMode="auto">
            <a:xfrm>
              <a:off x="3092"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43" name="Rectangle 39"/>
            <p:cNvSpPr>
              <a:spLocks noChangeArrowheads="1"/>
            </p:cNvSpPr>
            <p:nvPr/>
          </p:nvSpPr>
          <p:spPr bwMode="auto">
            <a:xfrm>
              <a:off x="3188"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44" name="Rectangle 40"/>
            <p:cNvSpPr>
              <a:spLocks noChangeArrowheads="1"/>
            </p:cNvSpPr>
            <p:nvPr/>
          </p:nvSpPr>
          <p:spPr bwMode="auto">
            <a:xfrm>
              <a:off x="3284"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45" name="Rectangle 41"/>
            <p:cNvSpPr>
              <a:spLocks noChangeArrowheads="1"/>
            </p:cNvSpPr>
            <p:nvPr/>
          </p:nvSpPr>
          <p:spPr bwMode="auto">
            <a:xfrm>
              <a:off x="3772"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46" name="Rectangle 42"/>
            <p:cNvSpPr>
              <a:spLocks noChangeArrowheads="1"/>
            </p:cNvSpPr>
            <p:nvPr/>
          </p:nvSpPr>
          <p:spPr bwMode="auto">
            <a:xfrm>
              <a:off x="3868"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47" name="Rectangle 43"/>
            <p:cNvSpPr>
              <a:spLocks noChangeArrowheads="1"/>
            </p:cNvSpPr>
            <p:nvPr/>
          </p:nvSpPr>
          <p:spPr bwMode="auto">
            <a:xfrm>
              <a:off x="3964"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48" name="Rectangle 44"/>
            <p:cNvSpPr>
              <a:spLocks noChangeArrowheads="1"/>
            </p:cNvSpPr>
            <p:nvPr/>
          </p:nvSpPr>
          <p:spPr bwMode="auto">
            <a:xfrm>
              <a:off x="4443"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49" name="Rectangle 45"/>
            <p:cNvSpPr>
              <a:spLocks noChangeArrowheads="1"/>
            </p:cNvSpPr>
            <p:nvPr/>
          </p:nvSpPr>
          <p:spPr bwMode="auto">
            <a:xfrm>
              <a:off x="4539"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50" name="Rectangle 46"/>
            <p:cNvSpPr>
              <a:spLocks noChangeArrowheads="1"/>
            </p:cNvSpPr>
            <p:nvPr/>
          </p:nvSpPr>
          <p:spPr bwMode="auto">
            <a:xfrm>
              <a:off x="4635"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51" name="Rectangle 47"/>
            <p:cNvSpPr>
              <a:spLocks noChangeArrowheads="1"/>
            </p:cNvSpPr>
            <p:nvPr/>
          </p:nvSpPr>
          <p:spPr bwMode="auto">
            <a:xfrm>
              <a:off x="5116"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52" name="Rectangle 48"/>
            <p:cNvSpPr>
              <a:spLocks noChangeArrowheads="1"/>
            </p:cNvSpPr>
            <p:nvPr/>
          </p:nvSpPr>
          <p:spPr bwMode="auto">
            <a:xfrm>
              <a:off x="5212"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53" name="Rectangle 49"/>
            <p:cNvSpPr>
              <a:spLocks noChangeArrowheads="1"/>
            </p:cNvSpPr>
            <p:nvPr/>
          </p:nvSpPr>
          <p:spPr bwMode="auto">
            <a:xfrm>
              <a:off x="5308"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grpSp>
      <p:grpSp>
        <p:nvGrpSpPr>
          <p:cNvPr id="47154" name="Group 50"/>
          <p:cNvGrpSpPr>
            <a:grpSpLocks/>
          </p:cNvGrpSpPr>
          <p:nvPr/>
        </p:nvGrpSpPr>
        <p:grpSpPr bwMode="auto">
          <a:xfrm>
            <a:off x="2482850" y="4986338"/>
            <a:ext cx="3670300" cy="304800"/>
            <a:chOff x="3092" y="1296"/>
            <a:chExt cx="2312" cy="192"/>
          </a:xfrm>
        </p:grpSpPr>
        <p:sp>
          <p:nvSpPr>
            <p:cNvPr id="47155" name="Rectangle 51"/>
            <p:cNvSpPr>
              <a:spLocks noChangeArrowheads="1"/>
            </p:cNvSpPr>
            <p:nvPr/>
          </p:nvSpPr>
          <p:spPr bwMode="auto">
            <a:xfrm>
              <a:off x="3092"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56" name="Rectangle 52"/>
            <p:cNvSpPr>
              <a:spLocks noChangeArrowheads="1"/>
            </p:cNvSpPr>
            <p:nvPr/>
          </p:nvSpPr>
          <p:spPr bwMode="auto">
            <a:xfrm>
              <a:off x="3188"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57" name="Rectangle 53"/>
            <p:cNvSpPr>
              <a:spLocks noChangeArrowheads="1"/>
            </p:cNvSpPr>
            <p:nvPr/>
          </p:nvSpPr>
          <p:spPr bwMode="auto">
            <a:xfrm>
              <a:off x="3284"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58" name="Rectangle 54"/>
            <p:cNvSpPr>
              <a:spLocks noChangeArrowheads="1"/>
            </p:cNvSpPr>
            <p:nvPr/>
          </p:nvSpPr>
          <p:spPr bwMode="auto">
            <a:xfrm>
              <a:off x="3772"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59" name="Rectangle 55"/>
            <p:cNvSpPr>
              <a:spLocks noChangeArrowheads="1"/>
            </p:cNvSpPr>
            <p:nvPr/>
          </p:nvSpPr>
          <p:spPr bwMode="auto">
            <a:xfrm>
              <a:off x="3868"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60" name="Rectangle 56"/>
            <p:cNvSpPr>
              <a:spLocks noChangeArrowheads="1"/>
            </p:cNvSpPr>
            <p:nvPr/>
          </p:nvSpPr>
          <p:spPr bwMode="auto">
            <a:xfrm>
              <a:off x="3964"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61" name="Rectangle 57"/>
            <p:cNvSpPr>
              <a:spLocks noChangeArrowheads="1"/>
            </p:cNvSpPr>
            <p:nvPr/>
          </p:nvSpPr>
          <p:spPr bwMode="auto">
            <a:xfrm>
              <a:off x="4443"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62" name="Rectangle 58"/>
            <p:cNvSpPr>
              <a:spLocks noChangeArrowheads="1"/>
            </p:cNvSpPr>
            <p:nvPr/>
          </p:nvSpPr>
          <p:spPr bwMode="auto">
            <a:xfrm>
              <a:off x="4539"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63" name="Rectangle 59"/>
            <p:cNvSpPr>
              <a:spLocks noChangeArrowheads="1"/>
            </p:cNvSpPr>
            <p:nvPr/>
          </p:nvSpPr>
          <p:spPr bwMode="auto">
            <a:xfrm>
              <a:off x="4635"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64" name="Rectangle 60"/>
            <p:cNvSpPr>
              <a:spLocks noChangeArrowheads="1"/>
            </p:cNvSpPr>
            <p:nvPr/>
          </p:nvSpPr>
          <p:spPr bwMode="auto">
            <a:xfrm>
              <a:off x="5116"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65" name="Rectangle 61"/>
            <p:cNvSpPr>
              <a:spLocks noChangeArrowheads="1"/>
            </p:cNvSpPr>
            <p:nvPr/>
          </p:nvSpPr>
          <p:spPr bwMode="auto">
            <a:xfrm>
              <a:off x="5212"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sp>
          <p:nvSpPr>
            <p:cNvPr id="47166" name="Rectangle 62"/>
            <p:cNvSpPr>
              <a:spLocks noChangeArrowheads="1"/>
            </p:cNvSpPr>
            <p:nvPr/>
          </p:nvSpPr>
          <p:spPr bwMode="auto">
            <a:xfrm>
              <a:off x="5308" y="1296"/>
              <a:ext cx="96" cy="192"/>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ja-JP" altLang="en-US"/>
            </a:p>
          </p:txBody>
        </p:sp>
      </p:grpSp>
      <p:sp>
        <p:nvSpPr>
          <p:cNvPr id="47171" name="Line 67"/>
          <p:cNvSpPr>
            <a:spLocks noChangeShapeType="1"/>
          </p:cNvSpPr>
          <p:nvPr/>
        </p:nvSpPr>
        <p:spPr bwMode="auto">
          <a:xfrm>
            <a:off x="2974975" y="4724400"/>
            <a:ext cx="533400"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7172" name="Line 68"/>
          <p:cNvSpPr>
            <a:spLocks noChangeShapeType="1"/>
          </p:cNvSpPr>
          <p:nvPr/>
        </p:nvSpPr>
        <p:spPr bwMode="auto">
          <a:xfrm>
            <a:off x="4041775" y="4724400"/>
            <a:ext cx="533400"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7173" name="Line 69"/>
          <p:cNvSpPr>
            <a:spLocks noChangeShapeType="1"/>
          </p:cNvSpPr>
          <p:nvPr/>
        </p:nvSpPr>
        <p:spPr bwMode="auto">
          <a:xfrm>
            <a:off x="5108575" y="4724400"/>
            <a:ext cx="533400"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7174" name="Line 70"/>
          <p:cNvSpPr>
            <a:spLocks noChangeShapeType="1"/>
          </p:cNvSpPr>
          <p:nvPr/>
        </p:nvSpPr>
        <p:spPr bwMode="auto">
          <a:xfrm flipV="1">
            <a:off x="6175375" y="4724400"/>
            <a:ext cx="228600"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7175" name="Line 71"/>
          <p:cNvSpPr>
            <a:spLocks noChangeShapeType="1"/>
          </p:cNvSpPr>
          <p:nvPr/>
        </p:nvSpPr>
        <p:spPr bwMode="auto">
          <a:xfrm flipH="1" flipV="1">
            <a:off x="6403975" y="4343400"/>
            <a:ext cx="0" cy="38100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7176" name="Line 72"/>
          <p:cNvSpPr>
            <a:spLocks noChangeShapeType="1"/>
          </p:cNvSpPr>
          <p:nvPr/>
        </p:nvSpPr>
        <p:spPr bwMode="auto">
          <a:xfrm flipH="1" flipV="1">
            <a:off x="2136775" y="4343400"/>
            <a:ext cx="4267200"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7177" name="Line 73"/>
          <p:cNvSpPr>
            <a:spLocks noChangeShapeType="1"/>
          </p:cNvSpPr>
          <p:nvPr/>
        </p:nvSpPr>
        <p:spPr bwMode="auto">
          <a:xfrm>
            <a:off x="2136775" y="4343400"/>
            <a:ext cx="0" cy="76200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7178" name="Line 74"/>
          <p:cNvSpPr>
            <a:spLocks noChangeShapeType="1"/>
          </p:cNvSpPr>
          <p:nvPr/>
        </p:nvSpPr>
        <p:spPr bwMode="auto">
          <a:xfrm flipV="1">
            <a:off x="2136775" y="5105400"/>
            <a:ext cx="304800"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7179" name="Line 75"/>
          <p:cNvSpPr>
            <a:spLocks noChangeShapeType="1"/>
          </p:cNvSpPr>
          <p:nvPr/>
        </p:nvSpPr>
        <p:spPr bwMode="auto">
          <a:xfrm>
            <a:off x="2974975" y="5105400"/>
            <a:ext cx="533400"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tLang="ja-JP"/>
              <a:t>Glossary 1</a:t>
            </a:r>
          </a:p>
        </p:txBody>
      </p:sp>
      <p:sp>
        <p:nvSpPr>
          <p:cNvPr id="55299" name="Rectangle 3"/>
          <p:cNvSpPr>
            <a:spLocks noGrp="1" noChangeArrowheads="1"/>
          </p:cNvSpPr>
          <p:nvPr>
            <p:ph type="body" idx="1"/>
          </p:nvPr>
        </p:nvSpPr>
        <p:spPr/>
        <p:txBody>
          <a:bodyPr/>
          <a:lstStyle/>
          <a:p>
            <a:pPr>
              <a:lnSpc>
                <a:spcPct val="80000"/>
              </a:lnSpc>
            </a:pPr>
            <a:r>
              <a:rPr lang="en-US" altLang="ja-JP" sz="2100"/>
              <a:t>Flit:</a:t>
            </a:r>
            <a:r>
              <a:rPr lang="ja-JP" altLang="en-US" sz="2100"/>
              <a:t>パケットの基本（最小）転送単位、必ずしもリンクのビット幅と等しい必要はないが、これ以上細かいデータ単位で転送を制御することはできないもの</a:t>
            </a:r>
          </a:p>
          <a:p>
            <a:pPr>
              <a:lnSpc>
                <a:spcPct val="80000"/>
              </a:lnSpc>
            </a:pPr>
            <a:r>
              <a:rPr lang="en-US" altLang="ja-JP" sz="2100"/>
              <a:t>Wormhole routing:</a:t>
            </a:r>
            <a:r>
              <a:rPr lang="ja-JP" altLang="en-US" sz="2100"/>
              <a:t>いも虫が穴を開けながら進んで行く様子から出た単語。日本語でもこのまま読む。</a:t>
            </a:r>
          </a:p>
          <a:p>
            <a:pPr>
              <a:lnSpc>
                <a:spcPct val="80000"/>
              </a:lnSpc>
            </a:pPr>
            <a:r>
              <a:rPr lang="en-US" altLang="ja-JP" sz="2100"/>
              <a:t>Virtual Cut through:</a:t>
            </a:r>
            <a:r>
              <a:rPr lang="ja-JP" altLang="en-US" sz="2100"/>
              <a:t>仮想的にパケットが突き抜けたように見えることから出た単語。日本語でもこのまま読む</a:t>
            </a:r>
          </a:p>
          <a:p>
            <a:pPr>
              <a:lnSpc>
                <a:spcPct val="80000"/>
              </a:lnSpc>
            </a:pPr>
            <a:r>
              <a:rPr lang="en-US" altLang="ja-JP" sz="2100"/>
              <a:t>Virtual Channel:</a:t>
            </a:r>
            <a:r>
              <a:rPr lang="ja-JP" altLang="en-US" sz="2100"/>
              <a:t>仮想チャネル。バッファとハンドシェークラインを独立に用意することで、仮想的に複数の転送チャネルを実現する。リンクの利用率を上げ、デッドロックを防ぐ。</a:t>
            </a:r>
          </a:p>
          <a:p>
            <a:pPr>
              <a:lnSpc>
                <a:spcPct val="80000"/>
              </a:lnSpc>
            </a:pPr>
            <a:r>
              <a:rPr lang="en-US" altLang="ja-JP" sz="2100"/>
              <a:t>Deadlock:</a:t>
            </a:r>
            <a:r>
              <a:rPr lang="ja-JP" altLang="en-US" sz="2100"/>
              <a:t>すくみ、デッドロック、パケットが用いるバッファが</a:t>
            </a:r>
            <a:r>
              <a:rPr lang="en-US" altLang="ja-JP" sz="2100"/>
              <a:t>Cyclic dependency</a:t>
            </a:r>
            <a:r>
              <a:rPr lang="ja-JP" altLang="en-US" sz="2100"/>
              <a:t>（互いに循環的にバッファを要求すること）を生じることにより、先に進めなくなる現象</a:t>
            </a:r>
          </a:p>
          <a:p>
            <a:pPr>
              <a:lnSpc>
                <a:spcPct val="80000"/>
              </a:lnSpc>
            </a:pPr>
            <a:r>
              <a:rPr lang="en-US" altLang="ja-JP" sz="2100"/>
              <a:t>Structural buffer pool</a:t>
            </a:r>
            <a:r>
              <a:rPr lang="ja-JP" altLang="en-US" sz="2100"/>
              <a:t>：構造化バッファ法、デッドロックを防ぐための古典的な手法</a:t>
            </a:r>
          </a:p>
          <a:p>
            <a:pPr>
              <a:lnSpc>
                <a:spcPct val="80000"/>
              </a:lnSpc>
            </a:pPr>
            <a:endParaRPr lang="ja-JP" altLang="en-US" sz="2100"/>
          </a:p>
          <a:p>
            <a:pPr>
              <a:lnSpc>
                <a:spcPct val="80000"/>
              </a:lnSpc>
            </a:pPr>
            <a:endParaRPr lang="en-US" altLang="ja-JP" sz="21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ja-JP"/>
              <a:t>Adaptive routing</a:t>
            </a:r>
          </a:p>
        </p:txBody>
      </p:sp>
      <p:sp>
        <p:nvSpPr>
          <p:cNvPr id="18435" name="Rectangle 3"/>
          <p:cNvSpPr>
            <a:spLocks noGrp="1" noChangeArrowheads="1"/>
          </p:cNvSpPr>
          <p:nvPr>
            <p:ph type="body" idx="1"/>
          </p:nvPr>
        </p:nvSpPr>
        <p:spPr/>
        <p:txBody>
          <a:bodyPr/>
          <a:lstStyle/>
          <a:p>
            <a:r>
              <a:rPr lang="en-US" altLang="ja-JP"/>
              <a:t>A fixed path is used, and not changed dynamically.</a:t>
            </a:r>
          </a:p>
          <a:p>
            <a:pPr lvl="1"/>
            <a:r>
              <a:rPr lang="en-US" altLang="ja-JP"/>
              <a:t>Fixed/Deterministic routing</a:t>
            </a:r>
          </a:p>
          <a:p>
            <a:r>
              <a:rPr lang="en-US" altLang="ja-JP"/>
              <a:t>A path is dynamically changed in order to bypass the congested point (hot spot).</a:t>
            </a:r>
          </a:p>
          <a:p>
            <a:pPr lvl="1"/>
            <a:r>
              <a:rPr lang="en-US" altLang="ja-JP"/>
              <a:t>Adaptive routing</a:t>
            </a:r>
          </a:p>
          <a:p>
            <a:pPr lvl="1"/>
            <a:r>
              <a:rPr lang="en-US" altLang="ja-JP"/>
              <a:t>However, deadlock should be avoided.</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ja-JP"/>
              <a:t>Adaptive routing techniques</a:t>
            </a:r>
          </a:p>
        </p:txBody>
      </p:sp>
      <p:sp>
        <p:nvSpPr>
          <p:cNvPr id="19459" name="Rectangle 3"/>
          <p:cNvSpPr>
            <a:spLocks noGrp="1" noChangeArrowheads="1"/>
          </p:cNvSpPr>
          <p:nvPr>
            <p:ph type="body" idx="1"/>
          </p:nvPr>
        </p:nvSpPr>
        <p:spPr>
          <a:xfrm>
            <a:off x="1371600" y="1524000"/>
            <a:ext cx="7772400" cy="4114800"/>
          </a:xfrm>
        </p:spPr>
        <p:txBody>
          <a:bodyPr/>
          <a:lstStyle/>
          <a:p>
            <a:pPr>
              <a:lnSpc>
                <a:spcPct val="90000"/>
              </a:lnSpc>
            </a:pPr>
            <a:r>
              <a:rPr lang="en-US" altLang="ja-JP" sz="2600"/>
              <a:t>Using sub-networks</a:t>
            </a:r>
          </a:p>
          <a:p>
            <a:pPr lvl="1">
              <a:lnSpc>
                <a:spcPct val="90000"/>
              </a:lnSpc>
            </a:pPr>
            <a:r>
              <a:rPr lang="en-US" altLang="ja-JP" sz="2200"/>
              <a:t>double-Y</a:t>
            </a:r>
            <a:r>
              <a:rPr lang="ja-JP" altLang="en-US" sz="2200"/>
              <a:t>　</a:t>
            </a:r>
            <a:r>
              <a:rPr lang="en-US" altLang="ja-JP" sz="2200"/>
              <a:t>routing</a:t>
            </a:r>
          </a:p>
          <a:p>
            <a:pPr lvl="1">
              <a:lnSpc>
                <a:spcPct val="90000"/>
              </a:lnSpc>
            </a:pPr>
            <a:r>
              <a:rPr lang="en-US" altLang="ja-JP" sz="2200"/>
              <a:t>Planner</a:t>
            </a:r>
            <a:r>
              <a:rPr lang="ja-JP" altLang="en-US" sz="2200"/>
              <a:t>　</a:t>
            </a:r>
            <a:r>
              <a:rPr lang="en-US" altLang="ja-JP" sz="2200"/>
              <a:t>Adaptive</a:t>
            </a:r>
            <a:r>
              <a:rPr lang="ja-JP" altLang="en-US" sz="2200"/>
              <a:t>　</a:t>
            </a:r>
            <a:r>
              <a:rPr lang="en-US" altLang="ja-JP" sz="2200"/>
              <a:t>routing</a:t>
            </a:r>
          </a:p>
          <a:p>
            <a:pPr>
              <a:lnSpc>
                <a:spcPct val="90000"/>
              </a:lnSpc>
            </a:pPr>
            <a:r>
              <a:rPr lang="en-US" altLang="ja-JP" sz="2600"/>
              <a:t>Using virtual channels</a:t>
            </a:r>
          </a:p>
          <a:p>
            <a:pPr lvl="1">
              <a:lnSpc>
                <a:spcPct val="90000"/>
              </a:lnSpc>
            </a:pPr>
            <a:r>
              <a:rPr lang="en-US" altLang="ja-JP" sz="2200"/>
              <a:t>Dimension reversal routing</a:t>
            </a:r>
          </a:p>
          <a:p>
            <a:pPr lvl="1">
              <a:lnSpc>
                <a:spcPct val="90000"/>
              </a:lnSpc>
            </a:pPr>
            <a:r>
              <a:rPr lang="ja-JP" altLang="en-US" sz="2200"/>
              <a:t>＊</a:t>
            </a:r>
            <a:r>
              <a:rPr lang="en-US" altLang="ja-JP" sz="2200"/>
              <a:t>channel</a:t>
            </a:r>
            <a:r>
              <a:rPr lang="ja-JP" altLang="en-US" sz="2200"/>
              <a:t>　</a:t>
            </a:r>
            <a:r>
              <a:rPr lang="en-US" altLang="ja-JP" sz="2200"/>
              <a:t>(Duato’s</a:t>
            </a:r>
            <a:r>
              <a:rPr lang="ja-JP" altLang="en-US" sz="2200"/>
              <a:t>　</a:t>
            </a:r>
            <a:r>
              <a:rPr lang="en-US" altLang="ja-JP" sz="2200"/>
              <a:t>Protocol)</a:t>
            </a:r>
          </a:p>
          <a:p>
            <a:pPr>
              <a:lnSpc>
                <a:spcPct val="90000"/>
              </a:lnSpc>
            </a:pPr>
            <a:r>
              <a:rPr lang="en-US" altLang="ja-JP" sz="2600"/>
              <a:t>Probability based methods</a:t>
            </a:r>
          </a:p>
          <a:p>
            <a:pPr lvl="1">
              <a:lnSpc>
                <a:spcPct val="90000"/>
              </a:lnSpc>
            </a:pPr>
            <a:r>
              <a:rPr lang="en-US" altLang="ja-JP" sz="2200"/>
              <a:t>Chaos</a:t>
            </a:r>
            <a:r>
              <a:rPr lang="ja-JP" altLang="en-US" sz="2200"/>
              <a:t>　</a:t>
            </a:r>
            <a:r>
              <a:rPr lang="en-US" altLang="ja-JP" sz="2200"/>
              <a:t>routing</a:t>
            </a:r>
          </a:p>
          <a:p>
            <a:pPr>
              <a:lnSpc>
                <a:spcPct val="90000"/>
              </a:lnSpc>
            </a:pPr>
            <a:r>
              <a:rPr lang="en-US" altLang="ja-JP" sz="2600"/>
              <a:t>Restrict the direction of paths</a:t>
            </a:r>
          </a:p>
          <a:p>
            <a:pPr lvl="1">
              <a:lnSpc>
                <a:spcPct val="90000"/>
              </a:lnSpc>
            </a:pPr>
            <a:r>
              <a:rPr lang="en-US" altLang="ja-JP" sz="2200"/>
              <a:t>Turn model</a:t>
            </a:r>
          </a:p>
          <a:p>
            <a:pPr lvl="1">
              <a:lnSpc>
                <a:spcPct val="90000"/>
              </a:lnSpc>
              <a:buFont typeface="Wingdings" panose="05000000000000000000" pitchFamily="2" charset="2"/>
              <a:buNone/>
            </a:pPr>
            <a:endParaRPr lang="en-US" altLang="ja-JP" sz="2200"/>
          </a:p>
          <a:p>
            <a:pPr>
              <a:lnSpc>
                <a:spcPct val="90000"/>
              </a:lnSpc>
            </a:pPr>
            <a:endParaRPr lang="en-US" altLang="ja-JP" sz="2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Line 2"/>
          <p:cNvSpPr>
            <a:spLocks noChangeShapeType="1"/>
          </p:cNvSpPr>
          <p:nvPr/>
        </p:nvSpPr>
        <p:spPr bwMode="auto">
          <a:xfrm>
            <a:off x="4211638" y="3789363"/>
            <a:ext cx="17287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03" name="Line 3"/>
          <p:cNvSpPr>
            <a:spLocks noChangeShapeType="1"/>
          </p:cNvSpPr>
          <p:nvPr/>
        </p:nvSpPr>
        <p:spPr bwMode="auto">
          <a:xfrm>
            <a:off x="3995738" y="3573463"/>
            <a:ext cx="17287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04" name="Rectangle 4"/>
          <p:cNvSpPr>
            <a:spLocks noGrp="1" noChangeArrowheads="1"/>
          </p:cNvSpPr>
          <p:nvPr>
            <p:ph type="title"/>
          </p:nvPr>
        </p:nvSpPr>
        <p:spPr/>
        <p:txBody>
          <a:bodyPr/>
          <a:lstStyle/>
          <a:p>
            <a:pPr eaLnBrk="1" hangingPunct="1"/>
            <a:r>
              <a:rPr lang="en-US" altLang="ja-JP"/>
              <a:t>HyperCross</a:t>
            </a:r>
          </a:p>
        </p:txBody>
      </p:sp>
      <p:grpSp>
        <p:nvGrpSpPr>
          <p:cNvPr id="51205" name="Group 5"/>
          <p:cNvGrpSpPr>
            <a:grpSpLocks/>
          </p:cNvGrpSpPr>
          <p:nvPr/>
        </p:nvGrpSpPr>
        <p:grpSpPr bwMode="auto">
          <a:xfrm>
            <a:off x="3851275" y="2636838"/>
            <a:ext cx="792163" cy="792162"/>
            <a:chOff x="1020" y="1661"/>
            <a:chExt cx="499" cy="499"/>
          </a:xfrm>
        </p:grpSpPr>
        <p:sp>
          <p:nvSpPr>
            <p:cNvPr id="51237" name="Oval 6"/>
            <p:cNvSpPr>
              <a:spLocks noChangeArrowheads="1"/>
            </p:cNvSpPr>
            <p:nvPr/>
          </p:nvSpPr>
          <p:spPr bwMode="auto">
            <a:xfrm>
              <a:off x="1020" y="1661"/>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38" name="Oval 7"/>
            <p:cNvSpPr>
              <a:spLocks noChangeArrowheads="1"/>
            </p:cNvSpPr>
            <p:nvPr/>
          </p:nvSpPr>
          <p:spPr bwMode="auto">
            <a:xfrm>
              <a:off x="1156" y="1797"/>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39" name="Oval 8"/>
            <p:cNvSpPr>
              <a:spLocks noChangeArrowheads="1"/>
            </p:cNvSpPr>
            <p:nvPr/>
          </p:nvSpPr>
          <p:spPr bwMode="auto">
            <a:xfrm>
              <a:off x="1292" y="1933"/>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40" name="Oval 9"/>
            <p:cNvSpPr>
              <a:spLocks noChangeArrowheads="1"/>
            </p:cNvSpPr>
            <p:nvPr/>
          </p:nvSpPr>
          <p:spPr bwMode="auto">
            <a:xfrm>
              <a:off x="1428" y="2069"/>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51206" name="Group 10"/>
          <p:cNvGrpSpPr>
            <a:grpSpLocks/>
          </p:cNvGrpSpPr>
          <p:nvPr/>
        </p:nvGrpSpPr>
        <p:grpSpPr bwMode="auto">
          <a:xfrm>
            <a:off x="3851275" y="3068638"/>
            <a:ext cx="792163" cy="792162"/>
            <a:chOff x="1020" y="1661"/>
            <a:chExt cx="499" cy="499"/>
          </a:xfrm>
        </p:grpSpPr>
        <p:sp>
          <p:nvSpPr>
            <p:cNvPr id="51233" name="Oval 11"/>
            <p:cNvSpPr>
              <a:spLocks noChangeArrowheads="1"/>
            </p:cNvSpPr>
            <p:nvPr/>
          </p:nvSpPr>
          <p:spPr bwMode="auto">
            <a:xfrm>
              <a:off x="1020" y="1661"/>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34" name="Oval 12"/>
            <p:cNvSpPr>
              <a:spLocks noChangeArrowheads="1"/>
            </p:cNvSpPr>
            <p:nvPr/>
          </p:nvSpPr>
          <p:spPr bwMode="auto">
            <a:xfrm>
              <a:off x="1156" y="1797"/>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35" name="Oval 13"/>
            <p:cNvSpPr>
              <a:spLocks noChangeArrowheads="1"/>
            </p:cNvSpPr>
            <p:nvPr/>
          </p:nvSpPr>
          <p:spPr bwMode="auto">
            <a:xfrm>
              <a:off x="1292" y="1933"/>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36" name="Oval 14"/>
            <p:cNvSpPr>
              <a:spLocks noChangeArrowheads="1"/>
            </p:cNvSpPr>
            <p:nvPr/>
          </p:nvSpPr>
          <p:spPr bwMode="auto">
            <a:xfrm>
              <a:off x="1428" y="2069"/>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51207" name="Group 15"/>
          <p:cNvGrpSpPr>
            <a:grpSpLocks/>
          </p:cNvGrpSpPr>
          <p:nvPr/>
        </p:nvGrpSpPr>
        <p:grpSpPr bwMode="auto">
          <a:xfrm>
            <a:off x="3851275" y="3500438"/>
            <a:ext cx="792163" cy="792162"/>
            <a:chOff x="1020" y="1661"/>
            <a:chExt cx="499" cy="499"/>
          </a:xfrm>
        </p:grpSpPr>
        <p:sp>
          <p:nvSpPr>
            <p:cNvPr id="51229" name="Oval 16"/>
            <p:cNvSpPr>
              <a:spLocks noChangeArrowheads="1"/>
            </p:cNvSpPr>
            <p:nvPr/>
          </p:nvSpPr>
          <p:spPr bwMode="auto">
            <a:xfrm>
              <a:off x="1020" y="1661"/>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30" name="Oval 17"/>
            <p:cNvSpPr>
              <a:spLocks noChangeArrowheads="1"/>
            </p:cNvSpPr>
            <p:nvPr/>
          </p:nvSpPr>
          <p:spPr bwMode="auto">
            <a:xfrm>
              <a:off x="1156" y="1797"/>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31" name="Oval 18"/>
            <p:cNvSpPr>
              <a:spLocks noChangeArrowheads="1"/>
            </p:cNvSpPr>
            <p:nvPr/>
          </p:nvSpPr>
          <p:spPr bwMode="auto">
            <a:xfrm>
              <a:off x="1292" y="1933"/>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32" name="Oval 19"/>
            <p:cNvSpPr>
              <a:spLocks noChangeArrowheads="1"/>
            </p:cNvSpPr>
            <p:nvPr/>
          </p:nvSpPr>
          <p:spPr bwMode="auto">
            <a:xfrm>
              <a:off x="1428" y="2069"/>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51208" name="Group 20"/>
          <p:cNvGrpSpPr>
            <a:grpSpLocks/>
          </p:cNvGrpSpPr>
          <p:nvPr/>
        </p:nvGrpSpPr>
        <p:grpSpPr bwMode="auto">
          <a:xfrm>
            <a:off x="3851275" y="3933825"/>
            <a:ext cx="792163" cy="792163"/>
            <a:chOff x="1020" y="1661"/>
            <a:chExt cx="499" cy="499"/>
          </a:xfrm>
        </p:grpSpPr>
        <p:sp>
          <p:nvSpPr>
            <p:cNvPr id="51225" name="Oval 21"/>
            <p:cNvSpPr>
              <a:spLocks noChangeArrowheads="1"/>
            </p:cNvSpPr>
            <p:nvPr/>
          </p:nvSpPr>
          <p:spPr bwMode="auto">
            <a:xfrm>
              <a:off x="1020" y="1661"/>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26" name="Oval 22"/>
            <p:cNvSpPr>
              <a:spLocks noChangeArrowheads="1"/>
            </p:cNvSpPr>
            <p:nvPr/>
          </p:nvSpPr>
          <p:spPr bwMode="auto">
            <a:xfrm>
              <a:off x="1156" y="1797"/>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27" name="Oval 23"/>
            <p:cNvSpPr>
              <a:spLocks noChangeArrowheads="1"/>
            </p:cNvSpPr>
            <p:nvPr/>
          </p:nvSpPr>
          <p:spPr bwMode="auto">
            <a:xfrm>
              <a:off x="1292" y="1933"/>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28" name="Oval 24"/>
            <p:cNvSpPr>
              <a:spLocks noChangeArrowheads="1"/>
            </p:cNvSpPr>
            <p:nvPr/>
          </p:nvSpPr>
          <p:spPr bwMode="auto">
            <a:xfrm>
              <a:off x="1428" y="2069"/>
              <a:ext cx="91" cy="91"/>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51209" name="Text Box 25"/>
          <p:cNvSpPr txBox="1">
            <a:spLocks noChangeArrowheads="1"/>
          </p:cNvSpPr>
          <p:nvPr/>
        </p:nvSpPr>
        <p:spPr bwMode="auto">
          <a:xfrm>
            <a:off x="3687763" y="215265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0,0</a:t>
            </a:r>
          </a:p>
        </p:txBody>
      </p:sp>
      <p:sp>
        <p:nvSpPr>
          <p:cNvPr id="51210" name="Text Box 26"/>
          <p:cNvSpPr txBox="1">
            <a:spLocks noChangeArrowheads="1"/>
          </p:cNvSpPr>
          <p:nvPr/>
        </p:nvSpPr>
        <p:spPr bwMode="auto">
          <a:xfrm>
            <a:off x="4551363" y="280035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0,3</a:t>
            </a:r>
          </a:p>
        </p:txBody>
      </p:sp>
      <p:sp>
        <p:nvSpPr>
          <p:cNvPr id="51211" name="Text Box 27"/>
          <p:cNvSpPr txBox="1">
            <a:spLocks noChangeArrowheads="1"/>
          </p:cNvSpPr>
          <p:nvPr/>
        </p:nvSpPr>
        <p:spPr bwMode="auto">
          <a:xfrm>
            <a:off x="3616325" y="4168775"/>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3,0</a:t>
            </a:r>
          </a:p>
        </p:txBody>
      </p:sp>
      <p:sp>
        <p:nvSpPr>
          <p:cNvPr id="51212" name="Text Box 28"/>
          <p:cNvSpPr txBox="1">
            <a:spLocks noChangeArrowheads="1"/>
          </p:cNvSpPr>
          <p:nvPr/>
        </p:nvSpPr>
        <p:spPr bwMode="auto">
          <a:xfrm>
            <a:off x="4335463" y="4816475"/>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3,3</a:t>
            </a:r>
          </a:p>
        </p:txBody>
      </p:sp>
      <p:sp>
        <p:nvSpPr>
          <p:cNvPr id="51213" name="Text Box 29"/>
          <p:cNvSpPr txBox="1">
            <a:spLocks noChangeArrowheads="1"/>
          </p:cNvSpPr>
          <p:nvPr/>
        </p:nvSpPr>
        <p:spPr bwMode="auto">
          <a:xfrm>
            <a:off x="1816100" y="1071563"/>
            <a:ext cx="2709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t>(pi,pj)→ (pj,*),(*,pi)</a:t>
            </a:r>
          </a:p>
        </p:txBody>
      </p:sp>
      <p:sp>
        <p:nvSpPr>
          <p:cNvPr id="51214" name="Line 30"/>
          <p:cNvSpPr>
            <a:spLocks noChangeShapeType="1"/>
          </p:cNvSpPr>
          <p:nvPr/>
        </p:nvSpPr>
        <p:spPr bwMode="auto">
          <a:xfrm>
            <a:off x="4643438" y="4221163"/>
            <a:ext cx="17287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5" name="Line 31"/>
          <p:cNvSpPr>
            <a:spLocks noChangeShapeType="1"/>
          </p:cNvSpPr>
          <p:nvPr/>
        </p:nvSpPr>
        <p:spPr bwMode="auto">
          <a:xfrm>
            <a:off x="4427538" y="4005263"/>
            <a:ext cx="17287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6" name="Line 32"/>
          <p:cNvSpPr>
            <a:spLocks noChangeShapeType="1"/>
          </p:cNvSpPr>
          <p:nvPr/>
        </p:nvSpPr>
        <p:spPr bwMode="auto">
          <a:xfrm>
            <a:off x="3203575" y="2924175"/>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7" name="Line 33"/>
          <p:cNvSpPr>
            <a:spLocks noChangeShapeType="1"/>
          </p:cNvSpPr>
          <p:nvPr/>
        </p:nvSpPr>
        <p:spPr bwMode="auto">
          <a:xfrm>
            <a:off x="3203575" y="3357563"/>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8" name="Line 34"/>
          <p:cNvSpPr>
            <a:spLocks noChangeShapeType="1"/>
          </p:cNvSpPr>
          <p:nvPr/>
        </p:nvSpPr>
        <p:spPr bwMode="auto">
          <a:xfrm>
            <a:off x="3203575" y="3789363"/>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9" name="Line 35"/>
          <p:cNvSpPr>
            <a:spLocks noChangeShapeType="1"/>
          </p:cNvSpPr>
          <p:nvPr/>
        </p:nvSpPr>
        <p:spPr bwMode="auto">
          <a:xfrm>
            <a:off x="3203575" y="4221163"/>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20" name="Rectangle 36"/>
          <p:cNvSpPr>
            <a:spLocks noChangeArrowheads="1"/>
          </p:cNvSpPr>
          <p:nvPr/>
        </p:nvSpPr>
        <p:spPr bwMode="auto">
          <a:xfrm>
            <a:off x="2268538" y="2708275"/>
            <a:ext cx="935037" cy="1800225"/>
          </a:xfrm>
          <a:prstGeom prst="rect">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21" name="Text Box 37"/>
          <p:cNvSpPr txBox="1">
            <a:spLocks noChangeArrowheads="1"/>
          </p:cNvSpPr>
          <p:nvPr/>
        </p:nvSpPr>
        <p:spPr bwMode="auto">
          <a:xfrm>
            <a:off x="2319338" y="3305175"/>
            <a:ext cx="666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Xbar</a:t>
            </a:r>
          </a:p>
        </p:txBody>
      </p:sp>
      <p:sp>
        <p:nvSpPr>
          <p:cNvPr id="51222" name="Text Box 38"/>
          <p:cNvSpPr txBox="1">
            <a:spLocks noChangeArrowheads="1"/>
          </p:cNvSpPr>
          <p:nvPr/>
        </p:nvSpPr>
        <p:spPr bwMode="auto">
          <a:xfrm>
            <a:off x="6208713" y="3665538"/>
            <a:ext cx="666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Xbar</a:t>
            </a:r>
          </a:p>
        </p:txBody>
      </p:sp>
      <p:sp>
        <p:nvSpPr>
          <p:cNvPr id="51223" name="AutoShape 39"/>
          <p:cNvSpPr>
            <a:spLocks noChangeArrowheads="1"/>
          </p:cNvSpPr>
          <p:nvPr/>
        </p:nvSpPr>
        <p:spPr bwMode="auto">
          <a:xfrm flipH="1">
            <a:off x="5003800" y="3500438"/>
            <a:ext cx="2663825" cy="792162"/>
          </a:xfrm>
          <a:prstGeom prst="parallelogram">
            <a:avLst>
              <a:gd name="adj" fmla="val 84068"/>
            </a:avLst>
          </a:prstGeom>
          <a:solidFill>
            <a:srgbClr val="FF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Xbar</a:t>
            </a:r>
          </a:p>
        </p:txBody>
      </p:sp>
      <p:sp>
        <p:nvSpPr>
          <p:cNvPr id="51224" name="Text Box 40"/>
          <p:cNvSpPr txBox="1">
            <a:spLocks noChangeArrowheads="1"/>
          </p:cNvSpPr>
          <p:nvPr/>
        </p:nvSpPr>
        <p:spPr bwMode="auto">
          <a:xfrm>
            <a:off x="1527175" y="5392738"/>
            <a:ext cx="4725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a:t>Used in ADENART by Matsushita</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ja-JP"/>
              <a:t>double Y routing</a:t>
            </a:r>
          </a:p>
        </p:txBody>
      </p:sp>
      <p:grpSp>
        <p:nvGrpSpPr>
          <p:cNvPr id="43035" name="Group 27"/>
          <p:cNvGrpSpPr>
            <a:grpSpLocks/>
          </p:cNvGrpSpPr>
          <p:nvPr/>
        </p:nvGrpSpPr>
        <p:grpSpPr bwMode="auto">
          <a:xfrm>
            <a:off x="971550" y="1341438"/>
            <a:ext cx="2736850" cy="401637"/>
            <a:chOff x="612" y="845"/>
            <a:chExt cx="1724" cy="253"/>
          </a:xfrm>
        </p:grpSpPr>
        <p:sp>
          <p:nvSpPr>
            <p:cNvPr id="43012" name="Oval 4"/>
            <p:cNvSpPr>
              <a:spLocks noChangeArrowheads="1"/>
            </p:cNvSpPr>
            <p:nvPr/>
          </p:nvSpPr>
          <p:spPr bwMode="auto">
            <a:xfrm>
              <a:off x="612" y="845"/>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13" name="Oval 5"/>
            <p:cNvSpPr>
              <a:spLocks noChangeArrowheads="1"/>
            </p:cNvSpPr>
            <p:nvPr/>
          </p:nvSpPr>
          <p:spPr bwMode="auto">
            <a:xfrm>
              <a:off x="1093" y="845"/>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14" name="Oval 6"/>
            <p:cNvSpPr>
              <a:spLocks noChangeArrowheads="1"/>
            </p:cNvSpPr>
            <p:nvPr/>
          </p:nvSpPr>
          <p:spPr bwMode="auto">
            <a:xfrm>
              <a:off x="1614" y="845"/>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15" name="Oval 7"/>
            <p:cNvSpPr>
              <a:spLocks noChangeArrowheads="1"/>
            </p:cNvSpPr>
            <p:nvPr/>
          </p:nvSpPr>
          <p:spPr bwMode="auto">
            <a:xfrm>
              <a:off x="2095" y="845"/>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29" name="Line 21"/>
            <p:cNvSpPr>
              <a:spLocks noChangeShapeType="1"/>
            </p:cNvSpPr>
            <p:nvPr/>
          </p:nvSpPr>
          <p:spPr bwMode="auto">
            <a:xfrm>
              <a:off x="839" y="1026"/>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30" name="Line 22"/>
            <p:cNvSpPr>
              <a:spLocks noChangeShapeType="1"/>
            </p:cNvSpPr>
            <p:nvPr/>
          </p:nvSpPr>
          <p:spPr bwMode="auto">
            <a:xfrm>
              <a:off x="1338" y="1026"/>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31" name="Line 23"/>
            <p:cNvSpPr>
              <a:spLocks noChangeShapeType="1"/>
            </p:cNvSpPr>
            <p:nvPr/>
          </p:nvSpPr>
          <p:spPr bwMode="auto">
            <a:xfrm>
              <a:off x="1837" y="1026"/>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32" name="Line 24"/>
            <p:cNvSpPr>
              <a:spLocks noChangeShapeType="1"/>
            </p:cNvSpPr>
            <p:nvPr/>
          </p:nvSpPr>
          <p:spPr bwMode="auto">
            <a:xfrm flipH="1">
              <a:off x="884" y="935"/>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33" name="Line 25"/>
            <p:cNvSpPr>
              <a:spLocks noChangeShapeType="1"/>
            </p:cNvSpPr>
            <p:nvPr/>
          </p:nvSpPr>
          <p:spPr bwMode="auto">
            <a:xfrm flipH="1">
              <a:off x="1428" y="935"/>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34" name="Line 26"/>
            <p:cNvSpPr>
              <a:spLocks noChangeShapeType="1"/>
            </p:cNvSpPr>
            <p:nvPr/>
          </p:nvSpPr>
          <p:spPr bwMode="auto">
            <a:xfrm flipH="1">
              <a:off x="1927" y="935"/>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036" name="Group 28"/>
          <p:cNvGrpSpPr>
            <a:grpSpLocks/>
          </p:cNvGrpSpPr>
          <p:nvPr/>
        </p:nvGrpSpPr>
        <p:grpSpPr bwMode="auto">
          <a:xfrm>
            <a:off x="971550" y="2090738"/>
            <a:ext cx="2736850" cy="401637"/>
            <a:chOff x="612" y="845"/>
            <a:chExt cx="1724" cy="253"/>
          </a:xfrm>
        </p:grpSpPr>
        <p:sp>
          <p:nvSpPr>
            <p:cNvPr id="43037" name="Oval 29"/>
            <p:cNvSpPr>
              <a:spLocks noChangeArrowheads="1"/>
            </p:cNvSpPr>
            <p:nvPr/>
          </p:nvSpPr>
          <p:spPr bwMode="auto">
            <a:xfrm>
              <a:off x="612" y="845"/>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38" name="Oval 30"/>
            <p:cNvSpPr>
              <a:spLocks noChangeArrowheads="1"/>
            </p:cNvSpPr>
            <p:nvPr/>
          </p:nvSpPr>
          <p:spPr bwMode="auto">
            <a:xfrm>
              <a:off x="1093" y="845"/>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39" name="Oval 31"/>
            <p:cNvSpPr>
              <a:spLocks noChangeArrowheads="1"/>
            </p:cNvSpPr>
            <p:nvPr/>
          </p:nvSpPr>
          <p:spPr bwMode="auto">
            <a:xfrm>
              <a:off x="1614" y="845"/>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40" name="Oval 32"/>
            <p:cNvSpPr>
              <a:spLocks noChangeArrowheads="1"/>
            </p:cNvSpPr>
            <p:nvPr/>
          </p:nvSpPr>
          <p:spPr bwMode="auto">
            <a:xfrm>
              <a:off x="2095" y="845"/>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41" name="Line 33"/>
            <p:cNvSpPr>
              <a:spLocks noChangeShapeType="1"/>
            </p:cNvSpPr>
            <p:nvPr/>
          </p:nvSpPr>
          <p:spPr bwMode="auto">
            <a:xfrm>
              <a:off x="839" y="1026"/>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2" name="Line 34"/>
            <p:cNvSpPr>
              <a:spLocks noChangeShapeType="1"/>
            </p:cNvSpPr>
            <p:nvPr/>
          </p:nvSpPr>
          <p:spPr bwMode="auto">
            <a:xfrm>
              <a:off x="1338" y="1026"/>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3" name="Line 35"/>
            <p:cNvSpPr>
              <a:spLocks noChangeShapeType="1"/>
            </p:cNvSpPr>
            <p:nvPr/>
          </p:nvSpPr>
          <p:spPr bwMode="auto">
            <a:xfrm>
              <a:off x="1837" y="1026"/>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4" name="Line 36"/>
            <p:cNvSpPr>
              <a:spLocks noChangeShapeType="1"/>
            </p:cNvSpPr>
            <p:nvPr/>
          </p:nvSpPr>
          <p:spPr bwMode="auto">
            <a:xfrm flipH="1">
              <a:off x="884" y="935"/>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5" name="Line 37"/>
            <p:cNvSpPr>
              <a:spLocks noChangeShapeType="1"/>
            </p:cNvSpPr>
            <p:nvPr/>
          </p:nvSpPr>
          <p:spPr bwMode="auto">
            <a:xfrm flipH="1">
              <a:off x="1428" y="935"/>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6" name="Line 38"/>
            <p:cNvSpPr>
              <a:spLocks noChangeShapeType="1"/>
            </p:cNvSpPr>
            <p:nvPr/>
          </p:nvSpPr>
          <p:spPr bwMode="auto">
            <a:xfrm flipH="1">
              <a:off x="1927" y="935"/>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049" name="Group 41"/>
          <p:cNvGrpSpPr>
            <a:grpSpLocks/>
          </p:cNvGrpSpPr>
          <p:nvPr/>
        </p:nvGrpSpPr>
        <p:grpSpPr bwMode="auto">
          <a:xfrm>
            <a:off x="1044575" y="1700213"/>
            <a:ext cx="71438" cy="433387"/>
            <a:chOff x="658" y="1071"/>
            <a:chExt cx="45" cy="273"/>
          </a:xfrm>
        </p:grpSpPr>
        <p:sp>
          <p:nvSpPr>
            <p:cNvPr id="43047" name="Line 39"/>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8" name="Line 40"/>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050" name="Group 42"/>
          <p:cNvGrpSpPr>
            <a:grpSpLocks/>
          </p:cNvGrpSpPr>
          <p:nvPr/>
        </p:nvGrpSpPr>
        <p:grpSpPr bwMode="auto">
          <a:xfrm>
            <a:off x="1187450" y="1700213"/>
            <a:ext cx="71438" cy="433387"/>
            <a:chOff x="658" y="1071"/>
            <a:chExt cx="45" cy="273"/>
          </a:xfrm>
        </p:grpSpPr>
        <p:sp>
          <p:nvSpPr>
            <p:cNvPr id="43051" name="Line 43"/>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52" name="Line 44"/>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053" name="Group 45"/>
          <p:cNvGrpSpPr>
            <a:grpSpLocks/>
          </p:cNvGrpSpPr>
          <p:nvPr/>
        </p:nvGrpSpPr>
        <p:grpSpPr bwMode="auto">
          <a:xfrm>
            <a:off x="1836738" y="1700213"/>
            <a:ext cx="71437" cy="433387"/>
            <a:chOff x="658" y="1071"/>
            <a:chExt cx="45" cy="273"/>
          </a:xfrm>
        </p:grpSpPr>
        <p:sp>
          <p:nvSpPr>
            <p:cNvPr id="43054" name="Line 46"/>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55" name="Line 47"/>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056" name="Group 48"/>
          <p:cNvGrpSpPr>
            <a:grpSpLocks/>
          </p:cNvGrpSpPr>
          <p:nvPr/>
        </p:nvGrpSpPr>
        <p:grpSpPr bwMode="auto">
          <a:xfrm>
            <a:off x="1979613" y="1700213"/>
            <a:ext cx="71437" cy="433387"/>
            <a:chOff x="658" y="1071"/>
            <a:chExt cx="45" cy="273"/>
          </a:xfrm>
        </p:grpSpPr>
        <p:sp>
          <p:nvSpPr>
            <p:cNvPr id="43057" name="Line 49"/>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58" name="Line 50"/>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059" name="Group 51"/>
          <p:cNvGrpSpPr>
            <a:grpSpLocks/>
          </p:cNvGrpSpPr>
          <p:nvPr/>
        </p:nvGrpSpPr>
        <p:grpSpPr bwMode="auto">
          <a:xfrm>
            <a:off x="2700338" y="1700213"/>
            <a:ext cx="71437" cy="433387"/>
            <a:chOff x="658" y="1071"/>
            <a:chExt cx="45" cy="273"/>
          </a:xfrm>
        </p:grpSpPr>
        <p:sp>
          <p:nvSpPr>
            <p:cNvPr id="43060" name="Line 52"/>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61" name="Line 53"/>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062" name="Group 54"/>
          <p:cNvGrpSpPr>
            <a:grpSpLocks/>
          </p:cNvGrpSpPr>
          <p:nvPr/>
        </p:nvGrpSpPr>
        <p:grpSpPr bwMode="auto">
          <a:xfrm>
            <a:off x="2843213" y="1700213"/>
            <a:ext cx="71437" cy="433387"/>
            <a:chOff x="658" y="1071"/>
            <a:chExt cx="45" cy="273"/>
          </a:xfrm>
        </p:grpSpPr>
        <p:sp>
          <p:nvSpPr>
            <p:cNvPr id="43063" name="Line 55"/>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64" name="Line 56"/>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065" name="Group 57"/>
          <p:cNvGrpSpPr>
            <a:grpSpLocks/>
          </p:cNvGrpSpPr>
          <p:nvPr/>
        </p:nvGrpSpPr>
        <p:grpSpPr bwMode="auto">
          <a:xfrm>
            <a:off x="3421063" y="1700213"/>
            <a:ext cx="71437" cy="433387"/>
            <a:chOff x="658" y="1071"/>
            <a:chExt cx="45" cy="273"/>
          </a:xfrm>
        </p:grpSpPr>
        <p:sp>
          <p:nvSpPr>
            <p:cNvPr id="43066" name="Line 58"/>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67" name="Line 59"/>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068" name="Group 60"/>
          <p:cNvGrpSpPr>
            <a:grpSpLocks/>
          </p:cNvGrpSpPr>
          <p:nvPr/>
        </p:nvGrpSpPr>
        <p:grpSpPr bwMode="auto">
          <a:xfrm>
            <a:off x="3563938" y="1700213"/>
            <a:ext cx="71437" cy="433387"/>
            <a:chOff x="658" y="1071"/>
            <a:chExt cx="45" cy="273"/>
          </a:xfrm>
        </p:grpSpPr>
        <p:sp>
          <p:nvSpPr>
            <p:cNvPr id="43069" name="Line 61"/>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70" name="Line 62"/>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071" name="Group 63"/>
          <p:cNvGrpSpPr>
            <a:grpSpLocks/>
          </p:cNvGrpSpPr>
          <p:nvPr/>
        </p:nvGrpSpPr>
        <p:grpSpPr bwMode="auto">
          <a:xfrm>
            <a:off x="1042988" y="2490788"/>
            <a:ext cx="71437" cy="433387"/>
            <a:chOff x="658" y="1071"/>
            <a:chExt cx="45" cy="273"/>
          </a:xfrm>
        </p:grpSpPr>
        <p:sp>
          <p:nvSpPr>
            <p:cNvPr id="43072" name="Line 64"/>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73" name="Line 65"/>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074" name="Group 66"/>
          <p:cNvGrpSpPr>
            <a:grpSpLocks/>
          </p:cNvGrpSpPr>
          <p:nvPr/>
        </p:nvGrpSpPr>
        <p:grpSpPr bwMode="auto">
          <a:xfrm>
            <a:off x="1185863" y="2490788"/>
            <a:ext cx="71437" cy="433387"/>
            <a:chOff x="658" y="1071"/>
            <a:chExt cx="45" cy="273"/>
          </a:xfrm>
        </p:grpSpPr>
        <p:sp>
          <p:nvSpPr>
            <p:cNvPr id="43075" name="Line 67"/>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76" name="Line 68"/>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077" name="Group 69"/>
          <p:cNvGrpSpPr>
            <a:grpSpLocks/>
          </p:cNvGrpSpPr>
          <p:nvPr/>
        </p:nvGrpSpPr>
        <p:grpSpPr bwMode="auto">
          <a:xfrm>
            <a:off x="1836738" y="2490788"/>
            <a:ext cx="71437" cy="433387"/>
            <a:chOff x="658" y="1071"/>
            <a:chExt cx="45" cy="273"/>
          </a:xfrm>
        </p:grpSpPr>
        <p:sp>
          <p:nvSpPr>
            <p:cNvPr id="43078" name="Line 70"/>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79" name="Line 71"/>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080" name="Group 72"/>
          <p:cNvGrpSpPr>
            <a:grpSpLocks/>
          </p:cNvGrpSpPr>
          <p:nvPr/>
        </p:nvGrpSpPr>
        <p:grpSpPr bwMode="auto">
          <a:xfrm>
            <a:off x="1979613" y="2490788"/>
            <a:ext cx="71437" cy="433387"/>
            <a:chOff x="658" y="1071"/>
            <a:chExt cx="45" cy="273"/>
          </a:xfrm>
        </p:grpSpPr>
        <p:sp>
          <p:nvSpPr>
            <p:cNvPr id="43081" name="Line 73"/>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82" name="Line 74"/>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083" name="Group 75"/>
          <p:cNvGrpSpPr>
            <a:grpSpLocks/>
          </p:cNvGrpSpPr>
          <p:nvPr/>
        </p:nvGrpSpPr>
        <p:grpSpPr bwMode="auto">
          <a:xfrm>
            <a:off x="2701925" y="2490788"/>
            <a:ext cx="71438" cy="433387"/>
            <a:chOff x="658" y="1071"/>
            <a:chExt cx="45" cy="273"/>
          </a:xfrm>
        </p:grpSpPr>
        <p:sp>
          <p:nvSpPr>
            <p:cNvPr id="43084" name="Line 76"/>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85" name="Line 77"/>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086" name="Group 78"/>
          <p:cNvGrpSpPr>
            <a:grpSpLocks/>
          </p:cNvGrpSpPr>
          <p:nvPr/>
        </p:nvGrpSpPr>
        <p:grpSpPr bwMode="auto">
          <a:xfrm>
            <a:off x="2844800" y="2490788"/>
            <a:ext cx="71438" cy="433387"/>
            <a:chOff x="658" y="1071"/>
            <a:chExt cx="45" cy="273"/>
          </a:xfrm>
        </p:grpSpPr>
        <p:sp>
          <p:nvSpPr>
            <p:cNvPr id="43087" name="Line 79"/>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88" name="Line 80"/>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089" name="Group 81"/>
          <p:cNvGrpSpPr>
            <a:grpSpLocks/>
          </p:cNvGrpSpPr>
          <p:nvPr/>
        </p:nvGrpSpPr>
        <p:grpSpPr bwMode="auto">
          <a:xfrm>
            <a:off x="3421063" y="2490788"/>
            <a:ext cx="71437" cy="433387"/>
            <a:chOff x="658" y="1071"/>
            <a:chExt cx="45" cy="273"/>
          </a:xfrm>
        </p:grpSpPr>
        <p:sp>
          <p:nvSpPr>
            <p:cNvPr id="43090" name="Line 82"/>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91" name="Line 83"/>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092" name="Group 84"/>
          <p:cNvGrpSpPr>
            <a:grpSpLocks/>
          </p:cNvGrpSpPr>
          <p:nvPr/>
        </p:nvGrpSpPr>
        <p:grpSpPr bwMode="auto">
          <a:xfrm>
            <a:off x="3563938" y="2490788"/>
            <a:ext cx="71437" cy="433387"/>
            <a:chOff x="658" y="1071"/>
            <a:chExt cx="45" cy="273"/>
          </a:xfrm>
        </p:grpSpPr>
        <p:sp>
          <p:nvSpPr>
            <p:cNvPr id="43093" name="Line 85"/>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94" name="Line 86"/>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095" name="Group 87"/>
          <p:cNvGrpSpPr>
            <a:grpSpLocks/>
          </p:cNvGrpSpPr>
          <p:nvPr/>
        </p:nvGrpSpPr>
        <p:grpSpPr bwMode="auto">
          <a:xfrm>
            <a:off x="1042988" y="2955925"/>
            <a:ext cx="2736850" cy="401638"/>
            <a:chOff x="612" y="845"/>
            <a:chExt cx="1724" cy="253"/>
          </a:xfrm>
        </p:grpSpPr>
        <p:sp>
          <p:nvSpPr>
            <p:cNvPr id="43096" name="Oval 88"/>
            <p:cNvSpPr>
              <a:spLocks noChangeArrowheads="1"/>
            </p:cNvSpPr>
            <p:nvPr/>
          </p:nvSpPr>
          <p:spPr bwMode="auto">
            <a:xfrm>
              <a:off x="612" y="845"/>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97" name="Oval 89"/>
            <p:cNvSpPr>
              <a:spLocks noChangeArrowheads="1"/>
            </p:cNvSpPr>
            <p:nvPr/>
          </p:nvSpPr>
          <p:spPr bwMode="auto">
            <a:xfrm>
              <a:off x="1093" y="845"/>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98" name="Oval 90"/>
            <p:cNvSpPr>
              <a:spLocks noChangeArrowheads="1"/>
            </p:cNvSpPr>
            <p:nvPr/>
          </p:nvSpPr>
          <p:spPr bwMode="auto">
            <a:xfrm>
              <a:off x="1614" y="845"/>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099" name="Oval 91"/>
            <p:cNvSpPr>
              <a:spLocks noChangeArrowheads="1"/>
            </p:cNvSpPr>
            <p:nvPr/>
          </p:nvSpPr>
          <p:spPr bwMode="auto">
            <a:xfrm>
              <a:off x="2095" y="845"/>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100" name="Line 92"/>
            <p:cNvSpPr>
              <a:spLocks noChangeShapeType="1"/>
            </p:cNvSpPr>
            <p:nvPr/>
          </p:nvSpPr>
          <p:spPr bwMode="auto">
            <a:xfrm>
              <a:off x="839" y="1026"/>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01" name="Line 93"/>
            <p:cNvSpPr>
              <a:spLocks noChangeShapeType="1"/>
            </p:cNvSpPr>
            <p:nvPr/>
          </p:nvSpPr>
          <p:spPr bwMode="auto">
            <a:xfrm>
              <a:off x="1338" y="1026"/>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02" name="Line 94"/>
            <p:cNvSpPr>
              <a:spLocks noChangeShapeType="1"/>
            </p:cNvSpPr>
            <p:nvPr/>
          </p:nvSpPr>
          <p:spPr bwMode="auto">
            <a:xfrm>
              <a:off x="1837" y="1026"/>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03" name="Line 95"/>
            <p:cNvSpPr>
              <a:spLocks noChangeShapeType="1"/>
            </p:cNvSpPr>
            <p:nvPr/>
          </p:nvSpPr>
          <p:spPr bwMode="auto">
            <a:xfrm flipH="1">
              <a:off x="884" y="935"/>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04" name="Line 96"/>
            <p:cNvSpPr>
              <a:spLocks noChangeShapeType="1"/>
            </p:cNvSpPr>
            <p:nvPr/>
          </p:nvSpPr>
          <p:spPr bwMode="auto">
            <a:xfrm flipH="1">
              <a:off x="1428" y="935"/>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05" name="Line 97"/>
            <p:cNvSpPr>
              <a:spLocks noChangeShapeType="1"/>
            </p:cNvSpPr>
            <p:nvPr/>
          </p:nvSpPr>
          <p:spPr bwMode="auto">
            <a:xfrm flipH="1">
              <a:off x="1927" y="935"/>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106" name="Group 98"/>
          <p:cNvGrpSpPr>
            <a:grpSpLocks/>
          </p:cNvGrpSpPr>
          <p:nvPr/>
        </p:nvGrpSpPr>
        <p:grpSpPr bwMode="auto">
          <a:xfrm>
            <a:off x="1114425" y="3355975"/>
            <a:ext cx="71438" cy="433388"/>
            <a:chOff x="658" y="1071"/>
            <a:chExt cx="45" cy="273"/>
          </a:xfrm>
        </p:grpSpPr>
        <p:sp>
          <p:nvSpPr>
            <p:cNvPr id="43107" name="Line 99"/>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08" name="Line 100"/>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109" name="Group 101"/>
          <p:cNvGrpSpPr>
            <a:grpSpLocks/>
          </p:cNvGrpSpPr>
          <p:nvPr/>
        </p:nvGrpSpPr>
        <p:grpSpPr bwMode="auto">
          <a:xfrm>
            <a:off x="1257300" y="3355975"/>
            <a:ext cx="71438" cy="433388"/>
            <a:chOff x="658" y="1071"/>
            <a:chExt cx="45" cy="273"/>
          </a:xfrm>
        </p:grpSpPr>
        <p:sp>
          <p:nvSpPr>
            <p:cNvPr id="43110" name="Line 102"/>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11" name="Line 103"/>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112" name="Group 104"/>
          <p:cNvGrpSpPr>
            <a:grpSpLocks/>
          </p:cNvGrpSpPr>
          <p:nvPr/>
        </p:nvGrpSpPr>
        <p:grpSpPr bwMode="auto">
          <a:xfrm>
            <a:off x="1908175" y="3355975"/>
            <a:ext cx="71438" cy="433388"/>
            <a:chOff x="658" y="1071"/>
            <a:chExt cx="45" cy="273"/>
          </a:xfrm>
        </p:grpSpPr>
        <p:sp>
          <p:nvSpPr>
            <p:cNvPr id="43113" name="Line 105"/>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14" name="Line 106"/>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115" name="Group 107"/>
          <p:cNvGrpSpPr>
            <a:grpSpLocks/>
          </p:cNvGrpSpPr>
          <p:nvPr/>
        </p:nvGrpSpPr>
        <p:grpSpPr bwMode="auto">
          <a:xfrm>
            <a:off x="2051050" y="3355975"/>
            <a:ext cx="71438" cy="433388"/>
            <a:chOff x="658" y="1071"/>
            <a:chExt cx="45" cy="273"/>
          </a:xfrm>
        </p:grpSpPr>
        <p:sp>
          <p:nvSpPr>
            <p:cNvPr id="43116" name="Line 108"/>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17" name="Line 109"/>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118" name="Group 110"/>
          <p:cNvGrpSpPr>
            <a:grpSpLocks/>
          </p:cNvGrpSpPr>
          <p:nvPr/>
        </p:nvGrpSpPr>
        <p:grpSpPr bwMode="auto">
          <a:xfrm>
            <a:off x="2773363" y="3355975"/>
            <a:ext cx="71437" cy="433388"/>
            <a:chOff x="658" y="1071"/>
            <a:chExt cx="45" cy="273"/>
          </a:xfrm>
        </p:grpSpPr>
        <p:sp>
          <p:nvSpPr>
            <p:cNvPr id="43119" name="Line 111"/>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20" name="Line 112"/>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121" name="Group 113"/>
          <p:cNvGrpSpPr>
            <a:grpSpLocks/>
          </p:cNvGrpSpPr>
          <p:nvPr/>
        </p:nvGrpSpPr>
        <p:grpSpPr bwMode="auto">
          <a:xfrm>
            <a:off x="2916238" y="3355975"/>
            <a:ext cx="71437" cy="433388"/>
            <a:chOff x="658" y="1071"/>
            <a:chExt cx="45" cy="273"/>
          </a:xfrm>
        </p:grpSpPr>
        <p:sp>
          <p:nvSpPr>
            <p:cNvPr id="43122" name="Line 114"/>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23" name="Line 115"/>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124" name="Group 116"/>
          <p:cNvGrpSpPr>
            <a:grpSpLocks/>
          </p:cNvGrpSpPr>
          <p:nvPr/>
        </p:nvGrpSpPr>
        <p:grpSpPr bwMode="auto">
          <a:xfrm>
            <a:off x="3492500" y="3355975"/>
            <a:ext cx="71438" cy="433388"/>
            <a:chOff x="658" y="1071"/>
            <a:chExt cx="45" cy="273"/>
          </a:xfrm>
        </p:grpSpPr>
        <p:sp>
          <p:nvSpPr>
            <p:cNvPr id="43125" name="Line 117"/>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26" name="Line 118"/>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127" name="Group 119"/>
          <p:cNvGrpSpPr>
            <a:grpSpLocks/>
          </p:cNvGrpSpPr>
          <p:nvPr/>
        </p:nvGrpSpPr>
        <p:grpSpPr bwMode="auto">
          <a:xfrm>
            <a:off x="3635375" y="3355975"/>
            <a:ext cx="71438" cy="433388"/>
            <a:chOff x="658" y="1071"/>
            <a:chExt cx="45" cy="273"/>
          </a:xfrm>
        </p:grpSpPr>
        <p:sp>
          <p:nvSpPr>
            <p:cNvPr id="43128" name="Line 120"/>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29" name="Line 121"/>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130" name="Group 122"/>
          <p:cNvGrpSpPr>
            <a:grpSpLocks/>
          </p:cNvGrpSpPr>
          <p:nvPr/>
        </p:nvGrpSpPr>
        <p:grpSpPr bwMode="auto">
          <a:xfrm>
            <a:off x="1042988" y="3819525"/>
            <a:ext cx="2736850" cy="401638"/>
            <a:chOff x="612" y="845"/>
            <a:chExt cx="1724" cy="253"/>
          </a:xfrm>
        </p:grpSpPr>
        <p:sp>
          <p:nvSpPr>
            <p:cNvPr id="43131" name="Oval 123"/>
            <p:cNvSpPr>
              <a:spLocks noChangeArrowheads="1"/>
            </p:cNvSpPr>
            <p:nvPr/>
          </p:nvSpPr>
          <p:spPr bwMode="auto">
            <a:xfrm>
              <a:off x="612" y="845"/>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132" name="Oval 124"/>
            <p:cNvSpPr>
              <a:spLocks noChangeArrowheads="1"/>
            </p:cNvSpPr>
            <p:nvPr/>
          </p:nvSpPr>
          <p:spPr bwMode="auto">
            <a:xfrm>
              <a:off x="1093" y="845"/>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133" name="Oval 125"/>
            <p:cNvSpPr>
              <a:spLocks noChangeArrowheads="1"/>
            </p:cNvSpPr>
            <p:nvPr/>
          </p:nvSpPr>
          <p:spPr bwMode="auto">
            <a:xfrm>
              <a:off x="1614" y="845"/>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134" name="Oval 126"/>
            <p:cNvSpPr>
              <a:spLocks noChangeArrowheads="1"/>
            </p:cNvSpPr>
            <p:nvPr/>
          </p:nvSpPr>
          <p:spPr bwMode="auto">
            <a:xfrm>
              <a:off x="2095" y="845"/>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135" name="Line 127"/>
            <p:cNvSpPr>
              <a:spLocks noChangeShapeType="1"/>
            </p:cNvSpPr>
            <p:nvPr/>
          </p:nvSpPr>
          <p:spPr bwMode="auto">
            <a:xfrm>
              <a:off x="839" y="1026"/>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36" name="Line 128"/>
            <p:cNvSpPr>
              <a:spLocks noChangeShapeType="1"/>
            </p:cNvSpPr>
            <p:nvPr/>
          </p:nvSpPr>
          <p:spPr bwMode="auto">
            <a:xfrm>
              <a:off x="1338" y="1026"/>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37" name="Line 129"/>
            <p:cNvSpPr>
              <a:spLocks noChangeShapeType="1"/>
            </p:cNvSpPr>
            <p:nvPr/>
          </p:nvSpPr>
          <p:spPr bwMode="auto">
            <a:xfrm>
              <a:off x="1837" y="1026"/>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38" name="Line 130"/>
            <p:cNvSpPr>
              <a:spLocks noChangeShapeType="1"/>
            </p:cNvSpPr>
            <p:nvPr/>
          </p:nvSpPr>
          <p:spPr bwMode="auto">
            <a:xfrm flipH="1">
              <a:off x="884" y="935"/>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39" name="Line 131"/>
            <p:cNvSpPr>
              <a:spLocks noChangeShapeType="1"/>
            </p:cNvSpPr>
            <p:nvPr/>
          </p:nvSpPr>
          <p:spPr bwMode="auto">
            <a:xfrm flipH="1">
              <a:off x="1428" y="935"/>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40" name="Line 132"/>
            <p:cNvSpPr>
              <a:spLocks noChangeShapeType="1"/>
            </p:cNvSpPr>
            <p:nvPr/>
          </p:nvSpPr>
          <p:spPr bwMode="auto">
            <a:xfrm flipH="1">
              <a:off x="1927" y="935"/>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377" name="Group 369"/>
          <p:cNvGrpSpPr>
            <a:grpSpLocks/>
          </p:cNvGrpSpPr>
          <p:nvPr/>
        </p:nvGrpSpPr>
        <p:grpSpPr bwMode="auto">
          <a:xfrm>
            <a:off x="3851275" y="260350"/>
            <a:ext cx="4033838" cy="2879725"/>
            <a:chOff x="2426" y="164"/>
            <a:chExt cx="2541" cy="1814"/>
          </a:xfrm>
        </p:grpSpPr>
        <p:sp>
          <p:nvSpPr>
            <p:cNvPr id="43142" name="Oval 134"/>
            <p:cNvSpPr>
              <a:spLocks noChangeArrowheads="1"/>
            </p:cNvSpPr>
            <p:nvPr/>
          </p:nvSpPr>
          <p:spPr bwMode="auto">
            <a:xfrm>
              <a:off x="3198" y="164"/>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143" name="Oval 135"/>
            <p:cNvSpPr>
              <a:spLocks noChangeArrowheads="1"/>
            </p:cNvSpPr>
            <p:nvPr/>
          </p:nvSpPr>
          <p:spPr bwMode="auto">
            <a:xfrm>
              <a:off x="3679" y="164"/>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144" name="Oval 136"/>
            <p:cNvSpPr>
              <a:spLocks noChangeArrowheads="1"/>
            </p:cNvSpPr>
            <p:nvPr/>
          </p:nvSpPr>
          <p:spPr bwMode="auto">
            <a:xfrm>
              <a:off x="4200" y="164"/>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145" name="Oval 137"/>
            <p:cNvSpPr>
              <a:spLocks noChangeArrowheads="1"/>
            </p:cNvSpPr>
            <p:nvPr/>
          </p:nvSpPr>
          <p:spPr bwMode="auto">
            <a:xfrm>
              <a:off x="4681" y="164"/>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149" name="Line 141"/>
            <p:cNvSpPr>
              <a:spLocks noChangeShapeType="1"/>
            </p:cNvSpPr>
            <p:nvPr/>
          </p:nvSpPr>
          <p:spPr bwMode="auto">
            <a:xfrm flipH="1">
              <a:off x="3470" y="254"/>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50" name="Line 142"/>
            <p:cNvSpPr>
              <a:spLocks noChangeShapeType="1"/>
            </p:cNvSpPr>
            <p:nvPr/>
          </p:nvSpPr>
          <p:spPr bwMode="auto">
            <a:xfrm flipH="1">
              <a:off x="4014" y="254"/>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51" name="Line 143"/>
            <p:cNvSpPr>
              <a:spLocks noChangeShapeType="1"/>
            </p:cNvSpPr>
            <p:nvPr/>
          </p:nvSpPr>
          <p:spPr bwMode="auto">
            <a:xfrm flipH="1">
              <a:off x="4513" y="254"/>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53" name="Oval 145"/>
            <p:cNvSpPr>
              <a:spLocks noChangeArrowheads="1"/>
            </p:cNvSpPr>
            <p:nvPr/>
          </p:nvSpPr>
          <p:spPr bwMode="auto">
            <a:xfrm>
              <a:off x="3198" y="636"/>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154" name="Oval 146"/>
            <p:cNvSpPr>
              <a:spLocks noChangeArrowheads="1"/>
            </p:cNvSpPr>
            <p:nvPr/>
          </p:nvSpPr>
          <p:spPr bwMode="auto">
            <a:xfrm>
              <a:off x="3679" y="636"/>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155" name="Oval 147"/>
            <p:cNvSpPr>
              <a:spLocks noChangeArrowheads="1"/>
            </p:cNvSpPr>
            <p:nvPr/>
          </p:nvSpPr>
          <p:spPr bwMode="auto">
            <a:xfrm>
              <a:off x="4200" y="636"/>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156" name="Oval 148"/>
            <p:cNvSpPr>
              <a:spLocks noChangeArrowheads="1"/>
            </p:cNvSpPr>
            <p:nvPr/>
          </p:nvSpPr>
          <p:spPr bwMode="auto">
            <a:xfrm>
              <a:off x="4681" y="636"/>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160" name="Line 152"/>
            <p:cNvSpPr>
              <a:spLocks noChangeShapeType="1"/>
            </p:cNvSpPr>
            <p:nvPr/>
          </p:nvSpPr>
          <p:spPr bwMode="auto">
            <a:xfrm flipH="1">
              <a:off x="3470" y="726"/>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61" name="Line 153"/>
            <p:cNvSpPr>
              <a:spLocks noChangeShapeType="1"/>
            </p:cNvSpPr>
            <p:nvPr/>
          </p:nvSpPr>
          <p:spPr bwMode="auto">
            <a:xfrm flipH="1">
              <a:off x="4014" y="726"/>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62" name="Line 154"/>
            <p:cNvSpPr>
              <a:spLocks noChangeShapeType="1"/>
            </p:cNvSpPr>
            <p:nvPr/>
          </p:nvSpPr>
          <p:spPr bwMode="auto">
            <a:xfrm flipH="1">
              <a:off x="4513" y="726"/>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3166" name="Group 158"/>
            <p:cNvGrpSpPr>
              <a:grpSpLocks/>
            </p:cNvGrpSpPr>
            <p:nvPr/>
          </p:nvGrpSpPr>
          <p:grpSpPr bwMode="auto">
            <a:xfrm>
              <a:off x="3334" y="390"/>
              <a:ext cx="45" cy="273"/>
              <a:chOff x="658" y="1071"/>
              <a:chExt cx="45" cy="273"/>
            </a:xfrm>
          </p:grpSpPr>
          <p:sp>
            <p:nvSpPr>
              <p:cNvPr id="43167" name="Line 159"/>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68" name="Line 160"/>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172" name="Group 164"/>
            <p:cNvGrpSpPr>
              <a:grpSpLocks/>
            </p:cNvGrpSpPr>
            <p:nvPr/>
          </p:nvGrpSpPr>
          <p:grpSpPr bwMode="auto">
            <a:xfrm>
              <a:off x="3833" y="390"/>
              <a:ext cx="45" cy="273"/>
              <a:chOff x="658" y="1071"/>
              <a:chExt cx="45" cy="273"/>
            </a:xfrm>
          </p:grpSpPr>
          <p:sp>
            <p:nvSpPr>
              <p:cNvPr id="43173" name="Line 165"/>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74" name="Line 166"/>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178" name="Group 170"/>
            <p:cNvGrpSpPr>
              <a:grpSpLocks/>
            </p:cNvGrpSpPr>
            <p:nvPr/>
          </p:nvGrpSpPr>
          <p:grpSpPr bwMode="auto">
            <a:xfrm>
              <a:off x="4377" y="390"/>
              <a:ext cx="45" cy="273"/>
              <a:chOff x="658" y="1071"/>
              <a:chExt cx="45" cy="273"/>
            </a:xfrm>
          </p:grpSpPr>
          <p:sp>
            <p:nvSpPr>
              <p:cNvPr id="43179" name="Line 171"/>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80" name="Line 172"/>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184" name="Group 176"/>
            <p:cNvGrpSpPr>
              <a:grpSpLocks/>
            </p:cNvGrpSpPr>
            <p:nvPr/>
          </p:nvGrpSpPr>
          <p:grpSpPr bwMode="auto">
            <a:xfrm>
              <a:off x="4831" y="390"/>
              <a:ext cx="45" cy="273"/>
              <a:chOff x="658" y="1071"/>
              <a:chExt cx="45" cy="273"/>
            </a:xfrm>
          </p:grpSpPr>
          <p:sp>
            <p:nvSpPr>
              <p:cNvPr id="43185" name="Line 177"/>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86" name="Line 178"/>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190" name="Group 182"/>
            <p:cNvGrpSpPr>
              <a:grpSpLocks/>
            </p:cNvGrpSpPr>
            <p:nvPr/>
          </p:nvGrpSpPr>
          <p:grpSpPr bwMode="auto">
            <a:xfrm>
              <a:off x="3333" y="888"/>
              <a:ext cx="45" cy="273"/>
              <a:chOff x="658" y="1071"/>
              <a:chExt cx="45" cy="273"/>
            </a:xfrm>
          </p:grpSpPr>
          <p:sp>
            <p:nvSpPr>
              <p:cNvPr id="43191" name="Line 183"/>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92" name="Line 184"/>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196" name="Group 188"/>
            <p:cNvGrpSpPr>
              <a:grpSpLocks/>
            </p:cNvGrpSpPr>
            <p:nvPr/>
          </p:nvGrpSpPr>
          <p:grpSpPr bwMode="auto">
            <a:xfrm>
              <a:off x="3833" y="888"/>
              <a:ext cx="45" cy="273"/>
              <a:chOff x="658" y="1071"/>
              <a:chExt cx="45" cy="273"/>
            </a:xfrm>
          </p:grpSpPr>
          <p:sp>
            <p:nvSpPr>
              <p:cNvPr id="43197" name="Line 189"/>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98" name="Line 190"/>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202" name="Group 194"/>
            <p:cNvGrpSpPr>
              <a:grpSpLocks/>
            </p:cNvGrpSpPr>
            <p:nvPr/>
          </p:nvGrpSpPr>
          <p:grpSpPr bwMode="auto">
            <a:xfrm>
              <a:off x="4378" y="888"/>
              <a:ext cx="45" cy="273"/>
              <a:chOff x="658" y="1071"/>
              <a:chExt cx="45" cy="273"/>
            </a:xfrm>
          </p:grpSpPr>
          <p:sp>
            <p:nvSpPr>
              <p:cNvPr id="43203" name="Line 195"/>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204" name="Line 196"/>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208" name="Group 200"/>
            <p:cNvGrpSpPr>
              <a:grpSpLocks/>
            </p:cNvGrpSpPr>
            <p:nvPr/>
          </p:nvGrpSpPr>
          <p:grpSpPr bwMode="auto">
            <a:xfrm>
              <a:off x="4831" y="888"/>
              <a:ext cx="45" cy="273"/>
              <a:chOff x="658" y="1071"/>
              <a:chExt cx="45" cy="273"/>
            </a:xfrm>
          </p:grpSpPr>
          <p:sp>
            <p:nvSpPr>
              <p:cNvPr id="43209" name="Line 201"/>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210" name="Line 202"/>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3212" name="Oval 204"/>
            <p:cNvSpPr>
              <a:spLocks noChangeArrowheads="1"/>
            </p:cNvSpPr>
            <p:nvPr/>
          </p:nvSpPr>
          <p:spPr bwMode="auto">
            <a:xfrm>
              <a:off x="3243" y="1181"/>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213" name="Oval 205"/>
            <p:cNvSpPr>
              <a:spLocks noChangeArrowheads="1"/>
            </p:cNvSpPr>
            <p:nvPr/>
          </p:nvSpPr>
          <p:spPr bwMode="auto">
            <a:xfrm>
              <a:off x="3724" y="1181"/>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214" name="Oval 206"/>
            <p:cNvSpPr>
              <a:spLocks noChangeArrowheads="1"/>
            </p:cNvSpPr>
            <p:nvPr/>
          </p:nvSpPr>
          <p:spPr bwMode="auto">
            <a:xfrm>
              <a:off x="4245" y="1181"/>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215" name="Oval 207"/>
            <p:cNvSpPr>
              <a:spLocks noChangeArrowheads="1"/>
            </p:cNvSpPr>
            <p:nvPr/>
          </p:nvSpPr>
          <p:spPr bwMode="auto">
            <a:xfrm>
              <a:off x="4726" y="1181"/>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219" name="Line 211"/>
            <p:cNvSpPr>
              <a:spLocks noChangeShapeType="1"/>
            </p:cNvSpPr>
            <p:nvPr/>
          </p:nvSpPr>
          <p:spPr bwMode="auto">
            <a:xfrm flipH="1">
              <a:off x="3515" y="1271"/>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220" name="Line 212"/>
            <p:cNvSpPr>
              <a:spLocks noChangeShapeType="1"/>
            </p:cNvSpPr>
            <p:nvPr/>
          </p:nvSpPr>
          <p:spPr bwMode="auto">
            <a:xfrm flipH="1">
              <a:off x="4059" y="1271"/>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221" name="Line 213"/>
            <p:cNvSpPr>
              <a:spLocks noChangeShapeType="1"/>
            </p:cNvSpPr>
            <p:nvPr/>
          </p:nvSpPr>
          <p:spPr bwMode="auto">
            <a:xfrm flipH="1">
              <a:off x="4558" y="1271"/>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3225" name="Group 217"/>
            <p:cNvGrpSpPr>
              <a:grpSpLocks/>
            </p:cNvGrpSpPr>
            <p:nvPr/>
          </p:nvGrpSpPr>
          <p:grpSpPr bwMode="auto">
            <a:xfrm>
              <a:off x="3378" y="1433"/>
              <a:ext cx="45" cy="273"/>
              <a:chOff x="658" y="1071"/>
              <a:chExt cx="45" cy="273"/>
            </a:xfrm>
          </p:grpSpPr>
          <p:sp>
            <p:nvSpPr>
              <p:cNvPr id="43226" name="Line 218"/>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227" name="Line 219"/>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231" name="Group 223"/>
            <p:cNvGrpSpPr>
              <a:grpSpLocks/>
            </p:cNvGrpSpPr>
            <p:nvPr/>
          </p:nvGrpSpPr>
          <p:grpSpPr bwMode="auto">
            <a:xfrm>
              <a:off x="3878" y="1433"/>
              <a:ext cx="45" cy="273"/>
              <a:chOff x="658" y="1071"/>
              <a:chExt cx="45" cy="273"/>
            </a:xfrm>
          </p:grpSpPr>
          <p:sp>
            <p:nvSpPr>
              <p:cNvPr id="43232" name="Line 224"/>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233" name="Line 225"/>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237" name="Group 229"/>
            <p:cNvGrpSpPr>
              <a:grpSpLocks/>
            </p:cNvGrpSpPr>
            <p:nvPr/>
          </p:nvGrpSpPr>
          <p:grpSpPr bwMode="auto">
            <a:xfrm>
              <a:off x="4423" y="1433"/>
              <a:ext cx="45" cy="273"/>
              <a:chOff x="658" y="1071"/>
              <a:chExt cx="45" cy="273"/>
            </a:xfrm>
          </p:grpSpPr>
          <p:sp>
            <p:nvSpPr>
              <p:cNvPr id="43238" name="Line 230"/>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239" name="Line 231"/>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243" name="Group 235"/>
            <p:cNvGrpSpPr>
              <a:grpSpLocks/>
            </p:cNvGrpSpPr>
            <p:nvPr/>
          </p:nvGrpSpPr>
          <p:grpSpPr bwMode="auto">
            <a:xfrm>
              <a:off x="4876" y="1433"/>
              <a:ext cx="45" cy="273"/>
              <a:chOff x="658" y="1071"/>
              <a:chExt cx="45" cy="273"/>
            </a:xfrm>
          </p:grpSpPr>
          <p:sp>
            <p:nvSpPr>
              <p:cNvPr id="43244" name="Line 236"/>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245" name="Line 237"/>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3247" name="Oval 239"/>
            <p:cNvSpPr>
              <a:spLocks noChangeArrowheads="1"/>
            </p:cNvSpPr>
            <p:nvPr/>
          </p:nvSpPr>
          <p:spPr bwMode="auto">
            <a:xfrm>
              <a:off x="3243" y="1725"/>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248" name="Oval 240"/>
            <p:cNvSpPr>
              <a:spLocks noChangeArrowheads="1"/>
            </p:cNvSpPr>
            <p:nvPr/>
          </p:nvSpPr>
          <p:spPr bwMode="auto">
            <a:xfrm>
              <a:off x="3724" y="1725"/>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249" name="Oval 241"/>
            <p:cNvSpPr>
              <a:spLocks noChangeArrowheads="1"/>
            </p:cNvSpPr>
            <p:nvPr/>
          </p:nvSpPr>
          <p:spPr bwMode="auto">
            <a:xfrm>
              <a:off x="4245" y="1725"/>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250" name="Oval 242"/>
            <p:cNvSpPr>
              <a:spLocks noChangeArrowheads="1"/>
            </p:cNvSpPr>
            <p:nvPr/>
          </p:nvSpPr>
          <p:spPr bwMode="auto">
            <a:xfrm>
              <a:off x="4726" y="1725"/>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254" name="Line 246"/>
            <p:cNvSpPr>
              <a:spLocks noChangeShapeType="1"/>
            </p:cNvSpPr>
            <p:nvPr/>
          </p:nvSpPr>
          <p:spPr bwMode="auto">
            <a:xfrm flipH="1">
              <a:off x="3515" y="1815"/>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255" name="Line 247"/>
            <p:cNvSpPr>
              <a:spLocks noChangeShapeType="1"/>
            </p:cNvSpPr>
            <p:nvPr/>
          </p:nvSpPr>
          <p:spPr bwMode="auto">
            <a:xfrm flipH="1">
              <a:off x="4059" y="1815"/>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256" name="Line 248"/>
            <p:cNvSpPr>
              <a:spLocks noChangeShapeType="1"/>
            </p:cNvSpPr>
            <p:nvPr/>
          </p:nvSpPr>
          <p:spPr bwMode="auto">
            <a:xfrm flipH="1">
              <a:off x="4558" y="1815"/>
              <a:ext cx="1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373" name="Line 365"/>
            <p:cNvSpPr>
              <a:spLocks noChangeShapeType="1"/>
            </p:cNvSpPr>
            <p:nvPr/>
          </p:nvSpPr>
          <p:spPr bwMode="auto">
            <a:xfrm flipV="1">
              <a:off x="2426" y="1207"/>
              <a:ext cx="635" cy="40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375" name="Text Box 367"/>
            <p:cNvSpPr txBox="1">
              <a:spLocks noChangeArrowheads="1"/>
            </p:cNvSpPr>
            <p:nvPr/>
          </p:nvSpPr>
          <p:spPr bwMode="auto">
            <a:xfrm>
              <a:off x="2459" y="993"/>
              <a:ext cx="7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+X subnet</a:t>
              </a:r>
            </a:p>
          </p:txBody>
        </p:sp>
      </p:grpSp>
      <p:grpSp>
        <p:nvGrpSpPr>
          <p:cNvPr id="43378" name="Group 370"/>
          <p:cNvGrpSpPr>
            <a:grpSpLocks/>
          </p:cNvGrpSpPr>
          <p:nvPr/>
        </p:nvGrpSpPr>
        <p:grpSpPr bwMode="auto">
          <a:xfrm>
            <a:off x="3903663" y="3284538"/>
            <a:ext cx="4052887" cy="2879725"/>
            <a:chOff x="2459" y="2069"/>
            <a:chExt cx="2553" cy="1814"/>
          </a:xfrm>
        </p:grpSpPr>
        <p:sp>
          <p:nvSpPr>
            <p:cNvPr id="43258" name="Oval 250"/>
            <p:cNvSpPr>
              <a:spLocks noChangeArrowheads="1"/>
            </p:cNvSpPr>
            <p:nvPr/>
          </p:nvSpPr>
          <p:spPr bwMode="auto">
            <a:xfrm>
              <a:off x="3243" y="2069"/>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259" name="Oval 251"/>
            <p:cNvSpPr>
              <a:spLocks noChangeArrowheads="1"/>
            </p:cNvSpPr>
            <p:nvPr/>
          </p:nvSpPr>
          <p:spPr bwMode="auto">
            <a:xfrm>
              <a:off x="3724" y="2069"/>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260" name="Oval 252"/>
            <p:cNvSpPr>
              <a:spLocks noChangeArrowheads="1"/>
            </p:cNvSpPr>
            <p:nvPr/>
          </p:nvSpPr>
          <p:spPr bwMode="auto">
            <a:xfrm>
              <a:off x="4245" y="2069"/>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261" name="Oval 253"/>
            <p:cNvSpPr>
              <a:spLocks noChangeArrowheads="1"/>
            </p:cNvSpPr>
            <p:nvPr/>
          </p:nvSpPr>
          <p:spPr bwMode="auto">
            <a:xfrm>
              <a:off x="4726" y="2069"/>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262" name="Line 254"/>
            <p:cNvSpPr>
              <a:spLocks noChangeShapeType="1"/>
            </p:cNvSpPr>
            <p:nvPr/>
          </p:nvSpPr>
          <p:spPr bwMode="auto">
            <a:xfrm>
              <a:off x="3470" y="2250"/>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263" name="Line 255"/>
            <p:cNvSpPr>
              <a:spLocks noChangeShapeType="1"/>
            </p:cNvSpPr>
            <p:nvPr/>
          </p:nvSpPr>
          <p:spPr bwMode="auto">
            <a:xfrm>
              <a:off x="3969" y="2250"/>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264" name="Line 256"/>
            <p:cNvSpPr>
              <a:spLocks noChangeShapeType="1"/>
            </p:cNvSpPr>
            <p:nvPr/>
          </p:nvSpPr>
          <p:spPr bwMode="auto">
            <a:xfrm>
              <a:off x="4468" y="2250"/>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269" name="Oval 261"/>
            <p:cNvSpPr>
              <a:spLocks noChangeArrowheads="1"/>
            </p:cNvSpPr>
            <p:nvPr/>
          </p:nvSpPr>
          <p:spPr bwMode="auto">
            <a:xfrm>
              <a:off x="3243" y="2541"/>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270" name="Oval 262"/>
            <p:cNvSpPr>
              <a:spLocks noChangeArrowheads="1"/>
            </p:cNvSpPr>
            <p:nvPr/>
          </p:nvSpPr>
          <p:spPr bwMode="auto">
            <a:xfrm>
              <a:off x="3724" y="2541"/>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271" name="Oval 263"/>
            <p:cNvSpPr>
              <a:spLocks noChangeArrowheads="1"/>
            </p:cNvSpPr>
            <p:nvPr/>
          </p:nvSpPr>
          <p:spPr bwMode="auto">
            <a:xfrm>
              <a:off x="4245" y="2541"/>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272" name="Oval 264"/>
            <p:cNvSpPr>
              <a:spLocks noChangeArrowheads="1"/>
            </p:cNvSpPr>
            <p:nvPr/>
          </p:nvSpPr>
          <p:spPr bwMode="auto">
            <a:xfrm>
              <a:off x="4726" y="2541"/>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273" name="Line 265"/>
            <p:cNvSpPr>
              <a:spLocks noChangeShapeType="1"/>
            </p:cNvSpPr>
            <p:nvPr/>
          </p:nvSpPr>
          <p:spPr bwMode="auto">
            <a:xfrm>
              <a:off x="3470" y="2722"/>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274" name="Line 266"/>
            <p:cNvSpPr>
              <a:spLocks noChangeShapeType="1"/>
            </p:cNvSpPr>
            <p:nvPr/>
          </p:nvSpPr>
          <p:spPr bwMode="auto">
            <a:xfrm>
              <a:off x="3969" y="2722"/>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275" name="Line 267"/>
            <p:cNvSpPr>
              <a:spLocks noChangeShapeType="1"/>
            </p:cNvSpPr>
            <p:nvPr/>
          </p:nvSpPr>
          <p:spPr bwMode="auto">
            <a:xfrm>
              <a:off x="4468" y="2722"/>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3279" name="Group 271"/>
            <p:cNvGrpSpPr>
              <a:grpSpLocks/>
            </p:cNvGrpSpPr>
            <p:nvPr/>
          </p:nvGrpSpPr>
          <p:grpSpPr bwMode="auto">
            <a:xfrm>
              <a:off x="3289" y="2295"/>
              <a:ext cx="45" cy="273"/>
              <a:chOff x="658" y="1071"/>
              <a:chExt cx="45" cy="273"/>
            </a:xfrm>
          </p:grpSpPr>
          <p:sp>
            <p:nvSpPr>
              <p:cNvPr id="43280" name="Line 272"/>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281" name="Line 273"/>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285" name="Group 277"/>
            <p:cNvGrpSpPr>
              <a:grpSpLocks/>
            </p:cNvGrpSpPr>
            <p:nvPr/>
          </p:nvGrpSpPr>
          <p:grpSpPr bwMode="auto">
            <a:xfrm>
              <a:off x="3788" y="2295"/>
              <a:ext cx="45" cy="273"/>
              <a:chOff x="658" y="1071"/>
              <a:chExt cx="45" cy="273"/>
            </a:xfrm>
          </p:grpSpPr>
          <p:sp>
            <p:nvSpPr>
              <p:cNvPr id="43286" name="Line 278"/>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287" name="Line 279"/>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291" name="Group 283"/>
            <p:cNvGrpSpPr>
              <a:grpSpLocks/>
            </p:cNvGrpSpPr>
            <p:nvPr/>
          </p:nvGrpSpPr>
          <p:grpSpPr bwMode="auto">
            <a:xfrm>
              <a:off x="4332" y="2295"/>
              <a:ext cx="45" cy="273"/>
              <a:chOff x="658" y="1071"/>
              <a:chExt cx="45" cy="273"/>
            </a:xfrm>
          </p:grpSpPr>
          <p:sp>
            <p:nvSpPr>
              <p:cNvPr id="43292" name="Line 284"/>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293" name="Line 285"/>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297" name="Group 289"/>
            <p:cNvGrpSpPr>
              <a:grpSpLocks/>
            </p:cNvGrpSpPr>
            <p:nvPr/>
          </p:nvGrpSpPr>
          <p:grpSpPr bwMode="auto">
            <a:xfrm>
              <a:off x="4786" y="2295"/>
              <a:ext cx="45" cy="273"/>
              <a:chOff x="658" y="1071"/>
              <a:chExt cx="45" cy="273"/>
            </a:xfrm>
          </p:grpSpPr>
          <p:sp>
            <p:nvSpPr>
              <p:cNvPr id="43298" name="Line 290"/>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299" name="Line 291"/>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303" name="Group 295"/>
            <p:cNvGrpSpPr>
              <a:grpSpLocks/>
            </p:cNvGrpSpPr>
            <p:nvPr/>
          </p:nvGrpSpPr>
          <p:grpSpPr bwMode="auto">
            <a:xfrm>
              <a:off x="3288" y="2793"/>
              <a:ext cx="45" cy="273"/>
              <a:chOff x="658" y="1071"/>
              <a:chExt cx="45" cy="273"/>
            </a:xfrm>
          </p:grpSpPr>
          <p:sp>
            <p:nvSpPr>
              <p:cNvPr id="43304" name="Line 296"/>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305" name="Line 297"/>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309" name="Group 301"/>
            <p:cNvGrpSpPr>
              <a:grpSpLocks/>
            </p:cNvGrpSpPr>
            <p:nvPr/>
          </p:nvGrpSpPr>
          <p:grpSpPr bwMode="auto">
            <a:xfrm>
              <a:off x="3788" y="2793"/>
              <a:ext cx="45" cy="273"/>
              <a:chOff x="658" y="1071"/>
              <a:chExt cx="45" cy="273"/>
            </a:xfrm>
          </p:grpSpPr>
          <p:sp>
            <p:nvSpPr>
              <p:cNvPr id="43310" name="Line 302"/>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311" name="Line 303"/>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315" name="Group 307"/>
            <p:cNvGrpSpPr>
              <a:grpSpLocks/>
            </p:cNvGrpSpPr>
            <p:nvPr/>
          </p:nvGrpSpPr>
          <p:grpSpPr bwMode="auto">
            <a:xfrm>
              <a:off x="4333" y="2793"/>
              <a:ext cx="45" cy="273"/>
              <a:chOff x="658" y="1071"/>
              <a:chExt cx="45" cy="273"/>
            </a:xfrm>
          </p:grpSpPr>
          <p:sp>
            <p:nvSpPr>
              <p:cNvPr id="43316" name="Line 308"/>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317" name="Line 309"/>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321" name="Group 313"/>
            <p:cNvGrpSpPr>
              <a:grpSpLocks/>
            </p:cNvGrpSpPr>
            <p:nvPr/>
          </p:nvGrpSpPr>
          <p:grpSpPr bwMode="auto">
            <a:xfrm>
              <a:off x="4786" y="2793"/>
              <a:ext cx="45" cy="273"/>
              <a:chOff x="658" y="1071"/>
              <a:chExt cx="45" cy="273"/>
            </a:xfrm>
          </p:grpSpPr>
          <p:sp>
            <p:nvSpPr>
              <p:cNvPr id="43322" name="Line 314"/>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323" name="Line 315"/>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3328" name="Oval 320"/>
            <p:cNvSpPr>
              <a:spLocks noChangeArrowheads="1"/>
            </p:cNvSpPr>
            <p:nvPr/>
          </p:nvSpPr>
          <p:spPr bwMode="auto">
            <a:xfrm>
              <a:off x="3288" y="3086"/>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329" name="Oval 321"/>
            <p:cNvSpPr>
              <a:spLocks noChangeArrowheads="1"/>
            </p:cNvSpPr>
            <p:nvPr/>
          </p:nvSpPr>
          <p:spPr bwMode="auto">
            <a:xfrm>
              <a:off x="3769" y="3086"/>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330" name="Oval 322"/>
            <p:cNvSpPr>
              <a:spLocks noChangeArrowheads="1"/>
            </p:cNvSpPr>
            <p:nvPr/>
          </p:nvSpPr>
          <p:spPr bwMode="auto">
            <a:xfrm>
              <a:off x="4290" y="3086"/>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331" name="Oval 323"/>
            <p:cNvSpPr>
              <a:spLocks noChangeArrowheads="1"/>
            </p:cNvSpPr>
            <p:nvPr/>
          </p:nvSpPr>
          <p:spPr bwMode="auto">
            <a:xfrm>
              <a:off x="4771" y="3086"/>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332" name="Line 324"/>
            <p:cNvSpPr>
              <a:spLocks noChangeShapeType="1"/>
            </p:cNvSpPr>
            <p:nvPr/>
          </p:nvSpPr>
          <p:spPr bwMode="auto">
            <a:xfrm>
              <a:off x="3515" y="3267"/>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333" name="Line 325"/>
            <p:cNvSpPr>
              <a:spLocks noChangeShapeType="1"/>
            </p:cNvSpPr>
            <p:nvPr/>
          </p:nvSpPr>
          <p:spPr bwMode="auto">
            <a:xfrm>
              <a:off x="4014" y="3267"/>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334" name="Line 326"/>
            <p:cNvSpPr>
              <a:spLocks noChangeShapeType="1"/>
            </p:cNvSpPr>
            <p:nvPr/>
          </p:nvSpPr>
          <p:spPr bwMode="auto">
            <a:xfrm>
              <a:off x="4513" y="3267"/>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3338" name="Group 330"/>
            <p:cNvGrpSpPr>
              <a:grpSpLocks/>
            </p:cNvGrpSpPr>
            <p:nvPr/>
          </p:nvGrpSpPr>
          <p:grpSpPr bwMode="auto">
            <a:xfrm>
              <a:off x="3333" y="3338"/>
              <a:ext cx="45" cy="273"/>
              <a:chOff x="658" y="1071"/>
              <a:chExt cx="45" cy="273"/>
            </a:xfrm>
          </p:grpSpPr>
          <p:sp>
            <p:nvSpPr>
              <p:cNvPr id="43339" name="Line 331"/>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340" name="Line 332"/>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344" name="Group 336"/>
            <p:cNvGrpSpPr>
              <a:grpSpLocks/>
            </p:cNvGrpSpPr>
            <p:nvPr/>
          </p:nvGrpSpPr>
          <p:grpSpPr bwMode="auto">
            <a:xfrm>
              <a:off x="3833" y="3338"/>
              <a:ext cx="45" cy="273"/>
              <a:chOff x="658" y="1071"/>
              <a:chExt cx="45" cy="273"/>
            </a:xfrm>
          </p:grpSpPr>
          <p:sp>
            <p:nvSpPr>
              <p:cNvPr id="43345" name="Line 337"/>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346" name="Line 338"/>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350" name="Group 342"/>
            <p:cNvGrpSpPr>
              <a:grpSpLocks/>
            </p:cNvGrpSpPr>
            <p:nvPr/>
          </p:nvGrpSpPr>
          <p:grpSpPr bwMode="auto">
            <a:xfrm>
              <a:off x="4378" y="3338"/>
              <a:ext cx="45" cy="273"/>
              <a:chOff x="658" y="1071"/>
              <a:chExt cx="45" cy="273"/>
            </a:xfrm>
          </p:grpSpPr>
          <p:sp>
            <p:nvSpPr>
              <p:cNvPr id="43351" name="Line 343"/>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352" name="Line 344"/>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356" name="Group 348"/>
            <p:cNvGrpSpPr>
              <a:grpSpLocks/>
            </p:cNvGrpSpPr>
            <p:nvPr/>
          </p:nvGrpSpPr>
          <p:grpSpPr bwMode="auto">
            <a:xfrm>
              <a:off x="4831" y="3338"/>
              <a:ext cx="45" cy="273"/>
              <a:chOff x="658" y="1071"/>
              <a:chExt cx="45" cy="273"/>
            </a:xfrm>
          </p:grpSpPr>
          <p:sp>
            <p:nvSpPr>
              <p:cNvPr id="43357" name="Line 349"/>
              <p:cNvSpPr>
                <a:spLocks noChangeShapeType="1"/>
              </p:cNvSpPr>
              <p:nvPr/>
            </p:nvSpPr>
            <p:spPr bwMode="auto">
              <a:xfrm>
                <a:off x="703"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358" name="Line 350"/>
              <p:cNvSpPr>
                <a:spLocks noChangeShapeType="1"/>
              </p:cNvSpPr>
              <p:nvPr/>
            </p:nvSpPr>
            <p:spPr bwMode="auto">
              <a:xfrm flipV="1">
                <a:off x="658" y="1071"/>
                <a:ext cx="0" cy="2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3363" name="Oval 355"/>
            <p:cNvSpPr>
              <a:spLocks noChangeArrowheads="1"/>
            </p:cNvSpPr>
            <p:nvPr/>
          </p:nvSpPr>
          <p:spPr bwMode="auto">
            <a:xfrm>
              <a:off x="3288" y="3630"/>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364" name="Oval 356"/>
            <p:cNvSpPr>
              <a:spLocks noChangeArrowheads="1"/>
            </p:cNvSpPr>
            <p:nvPr/>
          </p:nvSpPr>
          <p:spPr bwMode="auto">
            <a:xfrm>
              <a:off x="3769" y="3630"/>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365" name="Oval 357"/>
            <p:cNvSpPr>
              <a:spLocks noChangeArrowheads="1"/>
            </p:cNvSpPr>
            <p:nvPr/>
          </p:nvSpPr>
          <p:spPr bwMode="auto">
            <a:xfrm>
              <a:off x="4290" y="3630"/>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366" name="Oval 358"/>
            <p:cNvSpPr>
              <a:spLocks noChangeArrowheads="1"/>
            </p:cNvSpPr>
            <p:nvPr/>
          </p:nvSpPr>
          <p:spPr bwMode="auto">
            <a:xfrm>
              <a:off x="4771" y="3630"/>
              <a:ext cx="241" cy="25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367" name="Line 359"/>
            <p:cNvSpPr>
              <a:spLocks noChangeShapeType="1"/>
            </p:cNvSpPr>
            <p:nvPr/>
          </p:nvSpPr>
          <p:spPr bwMode="auto">
            <a:xfrm>
              <a:off x="3515" y="3811"/>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368" name="Line 360"/>
            <p:cNvSpPr>
              <a:spLocks noChangeShapeType="1"/>
            </p:cNvSpPr>
            <p:nvPr/>
          </p:nvSpPr>
          <p:spPr bwMode="auto">
            <a:xfrm>
              <a:off x="4014" y="3811"/>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369" name="Line 361"/>
            <p:cNvSpPr>
              <a:spLocks noChangeShapeType="1"/>
            </p:cNvSpPr>
            <p:nvPr/>
          </p:nvSpPr>
          <p:spPr bwMode="auto">
            <a:xfrm>
              <a:off x="4513" y="3811"/>
              <a:ext cx="22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374" name="Line 366"/>
            <p:cNvSpPr>
              <a:spLocks noChangeShapeType="1"/>
            </p:cNvSpPr>
            <p:nvPr/>
          </p:nvSpPr>
          <p:spPr bwMode="auto">
            <a:xfrm>
              <a:off x="2472" y="2341"/>
              <a:ext cx="589" cy="40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376" name="Text Box 368"/>
            <p:cNvSpPr txBox="1">
              <a:spLocks noChangeArrowheads="1"/>
            </p:cNvSpPr>
            <p:nvPr/>
          </p:nvSpPr>
          <p:spPr bwMode="auto">
            <a:xfrm>
              <a:off x="2459" y="2082"/>
              <a:ext cx="7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-X subnet</a:t>
              </a:r>
            </a:p>
          </p:txBody>
        </p:sp>
      </p:grpSp>
      <p:sp>
        <p:nvSpPr>
          <p:cNvPr id="43379" name="Text Box 371"/>
          <p:cNvSpPr txBox="1">
            <a:spLocks noChangeArrowheads="1"/>
          </p:cNvSpPr>
          <p:nvPr/>
        </p:nvSpPr>
        <p:spPr bwMode="auto">
          <a:xfrm>
            <a:off x="447675" y="4600575"/>
            <a:ext cx="41973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Using virtual channels, a network is</a:t>
            </a:r>
          </a:p>
          <a:p>
            <a:r>
              <a:rPr lang="en-US" altLang="ja-JP" b="1"/>
              <a:t>divided into two sub-networks.</a:t>
            </a:r>
          </a:p>
          <a:p>
            <a:r>
              <a:rPr lang="en-US" altLang="ja-JP" b="1"/>
              <a:t>Cyclic redundancy can be eliminated</a:t>
            </a:r>
          </a:p>
          <a:p>
            <a:r>
              <a:rPr lang="en-US" altLang="ja-JP" b="1"/>
              <a:t>if a packet uses only a sub-network.</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337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337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3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379"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ja-JP"/>
              <a:t>Dimension reversal routing</a:t>
            </a:r>
          </a:p>
        </p:txBody>
      </p:sp>
      <p:sp>
        <p:nvSpPr>
          <p:cNvPr id="36867" name="Rectangle 3"/>
          <p:cNvSpPr>
            <a:spLocks noGrp="1" noChangeArrowheads="1"/>
          </p:cNvSpPr>
          <p:nvPr>
            <p:ph type="body" idx="1"/>
          </p:nvPr>
        </p:nvSpPr>
        <p:spPr/>
        <p:txBody>
          <a:bodyPr/>
          <a:lstStyle/>
          <a:p>
            <a:r>
              <a:rPr lang="en-US" altLang="ja-JP" dirty="0"/>
              <a:t>Providing N virtual channels, and start from channel N.</a:t>
            </a:r>
          </a:p>
          <a:p>
            <a:r>
              <a:rPr lang="en-US" altLang="ja-JP" dirty="0"/>
              <a:t>DOR-cube routing is basically used.</a:t>
            </a:r>
          </a:p>
          <a:p>
            <a:r>
              <a:rPr lang="en-US" altLang="ja-JP" dirty="0"/>
              <a:t>When the packet is routed to the direction which is forbidden in the DOR routing, then decrement the virtual channel number.</a:t>
            </a:r>
          </a:p>
          <a:p>
            <a:r>
              <a:rPr lang="en-US" altLang="ja-JP" dirty="0"/>
              <a:t>On channel 0, DOR is strictly used.</a:t>
            </a:r>
          </a:p>
          <a:p>
            <a:endParaRPr lang="en-US" altLang="ja-JP"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ja-JP"/>
              <a:t>Dimension reversal</a:t>
            </a:r>
            <a:r>
              <a:rPr lang="ja-JP" altLang="en-US"/>
              <a:t>　</a:t>
            </a:r>
            <a:r>
              <a:rPr lang="en-US" altLang="ja-JP"/>
              <a:t>routing</a:t>
            </a:r>
          </a:p>
        </p:txBody>
      </p:sp>
      <p:sp>
        <p:nvSpPr>
          <p:cNvPr id="49156" name="Line 4"/>
          <p:cNvSpPr>
            <a:spLocks noChangeShapeType="1"/>
          </p:cNvSpPr>
          <p:nvPr/>
        </p:nvSpPr>
        <p:spPr bwMode="auto">
          <a:xfrm>
            <a:off x="1331913" y="2492375"/>
            <a:ext cx="502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57" name="Line 5"/>
          <p:cNvSpPr>
            <a:spLocks noChangeShapeType="1"/>
          </p:cNvSpPr>
          <p:nvPr/>
        </p:nvSpPr>
        <p:spPr bwMode="auto">
          <a:xfrm>
            <a:off x="1331913" y="2949575"/>
            <a:ext cx="502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58" name="Line 6"/>
          <p:cNvSpPr>
            <a:spLocks noChangeShapeType="1"/>
          </p:cNvSpPr>
          <p:nvPr/>
        </p:nvSpPr>
        <p:spPr bwMode="auto">
          <a:xfrm>
            <a:off x="1331913" y="3406775"/>
            <a:ext cx="502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59" name="Line 7"/>
          <p:cNvSpPr>
            <a:spLocks noChangeShapeType="1"/>
          </p:cNvSpPr>
          <p:nvPr/>
        </p:nvSpPr>
        <p:spPr bwMode="auto">
          <a:xfrm>
            <a:off x="1331913" y="3863975"/>
            <a:ext cx="502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60" name="Line 8"/>
          <p:cNvSpPr>
            <a:spLocks noChangeShapeType="1"/>
          </p:cNvSpPr>
          <p:nvPr/>
        </p:nvSpPr>
        <p:spPr bwMode="auto">
          <a:xfrm>
            <a:off x="1331913" y="4321175"/>
            <a:ext cx="502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61" name="Line 9"/>
          <p:cNvSpPr>
            <a:spLocks noChangeShapeType="1"/>
          </p:cNvSpPr>
          <p:nvPr/>
        </p:nvSpPr>
        <p:spPr bwMode="auto">
          <a:xfrm>
            <a:off x="1258888" y="4854575"/>
            <a:ext cx="502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62" name="Line 10"/>
          <p:cNvSpPr>
            <a:spLocks noChangeShapeType="1"/>
          </p:cNvSpPr>
          <p:nvPr/>
        </p:nvSpPr>
        <p:spPr bwMode="auto">
          <a:xfrm>
            <a:off x="1258888" y="5311775"/>
            <a:ext cx="502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63" name="Line 11"/>
          <p:cNvSpPr>
            <a:spLocks noChangeShapeType="1"/>
          </p:cNvSpPr>
          <p:nvPr/>
        </p:nvSpPr>
        <p:spPr bwMode="auto">
          <a:xfrm>
            <a:off x="1331913" y="2035175"/>
            <a:ext cx="502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49164" name="Group 12"/>
          <p:cNvGrpSpPr>
            <a:grpSpLocks/>
          </p:cNvGrpSpPr>
          <p:nvPr/>
        </p:nvGrpSpPr>
        <p:grpSpPr bwMode="auto">
          <a:xfrm rot="-5400000">
            <a:off x="1403350" y="2073275"/>
            <a:ext cx="5029200" cy="3276600"/>
            <a:chOff x="1296" y="1488"/>
            <a:chExt cx="3168" cy="2064"/>
          </a:xfrm>
        </p:grpSpPr>
        <p:sp>
          <p:nvSpPr>
            <p:cNvPr id="49165" name="Line 13"/>
            <p:cNvSpPr>
              <a:spLocks noChangeShapeType="1"/>
            </p:cNvSpPr>
            <p:nvPr/>
          </p:nvSpPr>
          <p:spPr bwMode="auto">
            <a:xfrm>
              <a:off x="1296" y="1776"/>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66" name="Line 14"/>
            <p:cNvSpPr>
              <a:spLocks noChangeShapeType="1"/>
            </p:cNvSpPr>
            <p:nvPr/>
          </p:nvSpPr>
          <p:spPr bwMode="auto">
            <a:xfrm>
              <a:off x="1296" y="2064"/>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67" name="Line 15"/>
            <p:cNvSpPr>
              <a:spLocks noChangeShapeType="1"/>
            </p:cNvSpPr>
            <p:nvPr/>
          </p:nvSpPr>
          <p:spPr bwMode="auto">
            <a:xfrm>
              <a:off x="1296" y="2352"/>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68" name="Line 16"/>
            <p:cNvSpPr>
              <a:spLocks noChangeShapeType="1"/>
            </p:cNvSpPr>
            <p:nvPr/>
          </p:nvSpPr>
          <p:spPr bwMode="auto">
            <a:xfrm>
              <a:off x="1296" y="2640"/>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69" name="Line 17"/>
            <p:cNvSpPr>
              <a:spLocks noChangeShapeType="1"/>
            </p:cNvSpPr>
            <p:nvPr/>
          </p:nvSpPr>
          <p:spPr bwMode="auto">
            <a:xfrm>
              <a:off x="1296" y="2928"/>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70" name="Line 18"/>
            <p:cNvSpPr>
              <a:spLocks noChangeShapeType="1"/>
            </p:cNvSpPr>
            <p:nvPr/>
          </p:nvSpPr>
          <p:spPr bwMode="auto">
            <a:xfrm>
              <a:off x="1296" y="3264"/>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71" name="Line 19"/>
            <p:cNvSpPr>
              <a:spLocks noChangeShapeType="1"/>
            </p:cNvSpPr>
            <p:nvPr/>
          </p:nvSpPr>
          <p:spPr bwMode="auto">
            <a:xfrm>
              <a:off x="1296" y="3552"/>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72" name="Line 20"/>
            <p:cNvSpPr>
              <a:spLocks noChangeShapeType="1"/>
            </p:cNvSpPr>
            <p:nvPr/>
          </p:nvSpPr>
          <p:spPr bwMode="auto">
            <a:xfrm>
              <a:off x="1296" y="1488"/>
              <a:ext cx="316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9173" name="Line 21"/>
          <p:cNvSpPr>
            <a:spLocks noChangeShapeType="1"/>
          </p:cNvSpPr>
          <p:nvPr/>
        </p:nvSpPr>
        <p:spPr bwMode="auto">
          <a:xfrm flipH="1">
            <a:off x="4114800" y="2949575"/>
            <a:ext cx="45720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74" name="Line 22"/>
          <p:cNvSpPr>
            <a:spLocks noChangeShapeType="1"/>
          </p:cNvSpPr>
          <p:nvPr/>
        </p:nvSpPr>
        <p:spPr bwMode="auto">
          <a:xfrm>
            <a:off x="4114800" y="2949575"/>
            <a:ext cx="0" cy="9144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75" name="Text Box 23"/>
          <p:cNvSpPr txBox="1">
            <a:spLocks noChangeArrowheads="1"/>
          </p:cNvSpPr>
          <p:nvPr/>
        </p:nvSpPr>
        <p:spPr bwMode="auto">
          <a:xfrm>
            <a:off x="4016375" y="2474913"/>
            <a:ext cx="803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b="1">
                <a:solidFill>
                  <a:srgbClr val="008000"/>
                </a:solidFill>
                <a:latin typeface="Times New Roman" panose="02020603050405020304" pitchFamily="18" charset="0"/>
              </a:rPr>
              <a:t>Ch.2</a:t>
            </a:r>
            <a:endParaRPr lang="en-US" altLang="ja-JP" sz="2400" b="1">
              <a:latin typeface="Times New Roman" panose="02020603050405020304" pitchFamily="18" charset="0"/>
            </a:endParaRPr>
          </a:p>
        </p:txBody>
      </p:sp>
      <p:sp>
        <p:nvSpPr>
          <p:cNvPr id="49176" name="Text Box 24"/>
          <p:cNvSpPr txBox="1">
            <a:spLocks noChangeArrowheads="1"/>
          </p:cNvSpPr>
          <p:nvPr/>
        </p:nvSpPr>
        <p:spPr bwMode="auto">
          <a:xfrm>
            <a:off x="3336925" y="3068638"/>
            <a:ext cx="803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b="1">
                <a:solidFill>
                  <a:srgbClr val="FF0000"/>
                </a:solidFill>
                <a:latin typeface="Times New Roman" panose="02020603050405020304" pitchFamily="18" charset="0"/>
              </a:rPr>
              <a:t>Ch.2</a:t>
            </a:r>
            <a:endParaRPr lang="en-US" altLang="ja-JP" sz="2400" b="1">
              <a:latin typeface="Times New Roman" panose="02020603050405020304" pitchFamily="18" charset="0"/>
            </a:endParaRPr>
          </a:p>
        </p:txBody>
      </p:sp>
      <p:sp>
        <p:nvSpPr>
          <p:cNvPr id="49178" name="Line 26"/>
          <p:cNvSpPr>
            <a:spLocks noChangeShapeType="1"/>
          </p:cNvSpPr>
          <p:nvPr/>
        </p:nvSpPr>
        <p:spPr bwMode="auto">
          <a:xfrm flipH="1">
            <a:off x="3152775" y="3860800"/>
            <a:ext cx="936625"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81" name="Text Box 29"/>
          <p:cNvSpPr txBox="1">
            <a:spLocks noChangeArrowheads="1"/>
          </p:cNvSpPr>
          <p:nvPr/>
        </p:nvSpPr>
        <p:spPr bwMode="auto">
          <a:xfrm>
            <a:off x="3276600" y="3835400"/>
            <a:ext cx="803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b="1">
                <a:solidFill>
                  <a:srgbClr val="008000"/>
                </a:solidFill>
                <a:latin typeface="Times New Roman" panose="02020603050405020304" pitchFamily="18" charset="0"/>
              </a:rPr>
              <a:t>Ch.1</a:t>
            </a:r>
          </a:p>
        </p:txBody>
      </p:sp>
      <p:sp>
        <p:nvSpPr>
          <p:cNvPr id="49182" name="Line 30"/>
          <p:cNvSpPr>
            <a:spLocks noChangeShapeType="1"/>
          </p:cNvSpPr>
          <p:nvPr/>
        </p:nvSpPr>
        <p:spPr bwMode="auto">
          <a:xfrm>
            <a:off x="3203575" y="3933825"/>
            <a:ext cx="0" cy="9144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83" name="Text Box 31"/>
          <p:cNvSpPr txBox="1">
            <a:spLocks noChangeArrowheads="1"/>
          </p:cNvSpPr>
          <p:nvPr/>
        </p:nvSpPr>
        <p:spPr bwMode="auto">
          <a:xfrm>
            <a:off x="2339975" y="4365625"/>
            <a:ext cx="803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b="1">
                <a:solidFill>
                  <a:srgbClr val="FF0000"/>
                </a:solidFill>
                <a:latin typeface="Times New Roman" panose="02020603050405020304" pitchFamily="18" charset="0"/>
              </a:rPr>
              <a:t>Ch.1</a:t>
            </a:r>
            <a:endParaRPr lang="en-US" altLang="ja-JP" sz="2400" b="1">
              <a:latin typeface="Times New Roman" panose="02020603050405020304" pitchFamily="18" charset="0"/>
            </a:endParaRPr>
          </a:p>
        </p:txBody>
      </p:sp>
      <p:sp>
        <p:nvSpPr>
          <p:cNvPr id="49184" name="Text Box 32"/>
          <p:cNvSpPr txBox="1">
            <a:spLocks noChangeArrowheads="1"/>
          </p:cNvSpPr>
          <p:nvPr/>
        </p:nvSpPr>
        <p:spPr bwMode="auto">
          <a:xfrm>
            <a:off x="6372225" y="2276475"/>
            <a:ext cx="28257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When a packet goes</a:t>
            </a:r>
          </a:p>
          <a:p>
            <a:r>
              <a:rPr lang="en-US" altLang="ja-JP" b="1"/>
              <a:t>to irregular direction,</a:t>
            </a:r>
          </a:p>
          <a:p>
            <a:r>
              <a:rPr lang="en-US" altLang="ja-JP" b="1"/>
              <a:t>the virtual channel </a:t>
            </a:r>
          </a:p>
          <a:p>
            <a:r>
              <a:rPr lang="en-US" altLang="ja-JP" b="1"/>
              <a:t>number is decremented</a:t>
            </a:r>
            <a:r>
              <a:rPr lang="en-US" altLang="ja-JP"/>
              <a:t>.</a:t>
            </a:r>
          </a:p>
        </p:txBody>
      </p:sp>
      <p:sp>
        <p:nvSpPr>
          <p:cNvPr id="49185" name="Line 33"/>
          <p:cNvSpPr>
            <a:spLocks noChangeShapeType="1"/>
          </p:cNvSpPr>
          <p:nvPr/>
        </p:nvSpPr>
        <p:spPr bwMode="auto">
          <a:xfrm>
            <a:off x="3203575" y="4868863"/>
            <a:ext cx="1368425" cy="0"/>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86" name="Text Box 34"/>
          <p:cNvSpPr txBox="1">
            <a:spLocks noChangeArrowheads="1"/>
          </p:cNvSpPr>
          <p:nvPr/>
        </p:nvSpPr>
        <p:spPr bwMode="auto">
          <a:xfrm>
            <a:off x="3336925" y="4916488"/>
            <a:ext cx="803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b="1">
                <a:solidFill>
                  <a:srgbClr val="0066FF"/>
                </a:solidFill>
                <a:latin typeface="Times New Roman" panose="02020603050405020304" pitchFamily="18" charset="0"/>
              </a:rPr>
              <a:t>Ch.1</a:t>
            </a:r>
          </a:p>
        </p:txBody>
      </p:sp>
      <p:sp>
        <p:nvSpPr>
          <p:cNvPr id="49187" name="Line 35"/>
          <p:cNvSpPr>
            <a:spLocks noChangeShapeType="1"/>
          </p:cNvSpPr>
          <p:nvPr/>
        </p:nvSpPr>
        <p:spPr bwMode="auto">
          <a:xfrm>
            <a:off x="4572000" y="4941888"/>
            <a:ext cx="0" cy="9144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88" name="Text Box 36"/>
          <p:cNvSpPr txBox="1">
            <a:spLocks noChangeArrowheads="1"/>
          </p:cNvSpPr>
          <p:nvPr/>
        </p:nvSpPr>
        <p:spPr bwMode="auto">
          <a:xfrm>
            <a:off x="3840163" y="5203825"/>
            <a:ext cx="803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b="1">
                <a:solidFill>
                  <a:srgbClr val="FF0000"/>
                </a:solidFill>
                <a:latin typeface="Times New Roman" panose="02020603050405020304" pitchFamily="18" charset="0"/>
              </a:rPr>
              <a:t>Ch.0</a:t>
            </a:r>
            <a:endParaRPr lang="en-US" altLang="ja-JP" sz="2400" b="1">
              <a:latin typeface="Times New Roman" panose="02020603050405020304" pitchFamily="18" charset="0"/>
            </a:endParaRPr>
          </a:p>
        </p:txBody>
      </p:sp>
      <p:sp>
        <p:nvSpPr>
          <p:cNvPr id="49189" name="Text Box 37"/>
          <p:cNvSpPr txBox="1">
            <a:spLocks noChangeArrowheads="1"/>
          </p:cNvSpPr>
          <p:nvPr/>
        </p:nvSpPr>
        <p:spPr bwMode="auto">
          <a:xfrm>
            <a:off x="6419850" y="4221163"/>
            <a:ext cx="251863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Ch</a:t>
            </a:r>
            <a:r>
              <a:rPr lang="ja-JP" altLang="en-US" b="1" dirty="0"/>
              <a:t>．</a:t>
            </a:r>
            <a:r>
              <a:rPr lang="en-US" altLang="ja-JP" b="1" dirty="0"/>
              <a:t>0</a:t>
            </a:r>
            <a:r>
              <a:rPr lang="ja-JP" altLang="en-US" b="1" dirty="0"/>
              <a:t>　</a:t>
            </a:r>
            <a:r>
              <a:rPr lang="en-US" altLang="ja-JP" b="1" dirty="0"/>
              <a:t>must use DOR</a:t>
            </a:r>
          </a:p>
          <a:p>
            <a:r>
              <a:rPr lang="en-US" altLang="ja-JP" b="1" dirty="0"/>
              <a:t>routing</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7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917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917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918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9181"/>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918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918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918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9186"/>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918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918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91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74" grpId="0" animBg="1"/>
      <p:bldP spid="49176" grpId="0"/>
      <p:bldP spid="49178" grpId="0" animBg="1"/>
      <p:bldP spid="49181" grpId="0"/>
      <p:bldP spid="49182" grpId="0" animBg="1"/>
      <p:bldP spid="49183" grpId="0"/>
      <p:bldP spid="49184" grpId="0"/>
      <p:bldP spid="49185" grpId="0" animBg="1"/>
      <p:bldP spid="49186" grpId="0"/>
      <p:bldP spid="49187" grpId="0" animBg="1"/>
      <p:bldP spid="49188" grpId="0"/>
      <p:bldP spid="49189"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ja-JP" altLang="en-US"/>
              <a:t>Ｔｕｒｎ　ｍｏｄｅｌ</a:t>
            </a:r>
            <a:r>
              <a:rPr lang="en-US" altLang="ja-JP"/>
              <a:t>: </a:t>
            </a:r>
            <a:r>
              <a:rPr lang="en-US" altLang="ja-JP" b="1"/>
              <a:t>Motivation</a:t>
            </a:r>
          </a:p>
        </p:txBody>
      </p:sp>
      <p:grpSp>
        <p:nvGrpSpPr>
          <p:cNvPr id="20498" name="Group 18"/>
          <p:cNvGrpSpPr>
            <a:grpSpLocks/>
          </p:cNvGrpSpPr>
          <p:nvPr/>
        </p:nvGrpSpPr>
        <p:grpSpPr bwMode="auto">
          <a:xfrm>
            <a:off x="1619250" y="2316163"/>
            <a:ext cx="5105400" cy="1981200"/>
            <a:chOff x="1440" y="960"/>
            <a:chExt cx="3216" cy="1248"/>
          </a:xfrm>
        </p:grpSpPr>
        <p:grpSp>
          <p:nvGrpSpPr>
            <p:cNvPr id="20491" name="Group 11"/>
            <p:cNvGrpSpPr>
              <a:grpSpLocks/>
            </p:cNvGrpSpPr>
            <p:nvPr/>
          </p:nvGrpSpPr>
          <p:grpSpPr bwMode="auto">
            <a:xfrm>
              <a:off x="1440" y="960"/>
              <a:ext cx="1248" cy="1248"/>
              <a:chOff x="1584" y="1872"/>
              <a:chExt cx="1248" cy="1248"/>
            </a:xfrm>
          </p:grpSpPr>
          <p:sp>
            <p:nvSpPr>
              <p:cNvPr id="20484" name="Rectangle 4"/>
              <p:cNvSpPr>
                <a:spLocks noChangeArrowheads="1"/>
              </p:cNvSpPr>
              <p:nvPr/>
            </p:nvSpPr>
            <p:spPr bwMode="auto">
              <a:xfrm>
                <a:off x="1632" y="1920"/>
                <a:ext cx="1104" cy="115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486" name="AutoShape 6"/>
              <p:cNvSpPr>
                <a:spLocks noChangeArrowheads="1"/>
              </p:cNvSpPr>
              <p:nvPr/>
            </p:nvSpPr>
            <p:spPr bwMode="auto">
              <a:xfrm>
                <a:off x="2592" y="283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488" name="AutoShape 8"/>
              <p:cNvSpPr>
                <a:spLocks noChangeArrowheads="1"/>
              </p:cNvSpPr>
              <p:nvPr/>
            </p:nvSpPr>
            <p:spPr bwMode="auto">
              <a:xfrm rot="5400000">
                <a:off x="1584" y="2880"/>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489" name="AutoShape 9"/>
              <p:cNvSpPr>
                <a:spLocks noChangeArrowheads="1"/>
              </p:cNvSpPr>
              <p:nvPr/>
            </p:nvSpPr>
            <p:spPr bwMode="auto">
              <a:xfrm rot="-5400000">
                <a:off x="2544" y="187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490" name="AutoShape 10"/>
              <p:cNvSpPr>
                <a:spLocks noChangeArrowheads="1"/>
              </p:cNvSpPr>
              <p:nvPr/>
            </p:nvSpPr>
            <p:spPr bwMode="auto">
              <a:xfrm flipH="1" flipV="1">
                <a:off x="1584" y="187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0492" name="Group 12"/>
            <p:cNvGrpSpPr>
              <a:grpSpLocks/>
            </p:cNvGrpSpPr>
            <p:nvPr/>
          </p:nvGrpSpPr>
          <p:grpSpPr bwMode="auto">
            <a:xfrm flipH="1">
              <a:off x="3408" y="960"/>
              <a:ext cx="1248" cy="1248"/>
              <a:chOff x="1584" y="1872"/>
              <a:chExt cx="1248" cy="1248"/>
            </a:xfrm>
          </p:grpSpPr>
          <p:sp>
            <p:nvSpPr>
              <p:cNvPr id="20493" name="Rectangle 13"/>
              <p:cNvSpPr>
                <a:spLocks noChangeArrowheads="1"/>
              </p:cNvSpPr>
              <p:nvPr/>
            </p:nvSpPr>
            <p:spPr bwMode="auto">
              <a:xfrm>
                <a:off x="1632" y="1920"/>
                <a:ext cx="1104" cy="115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494" name="AutoShape 14"/>
              <p:cNvSpPr>
                <a:spLocks noChangeArrowheads="1"/>
              </p:cNvSpPr>
              <p:nvPr/>
            </p:nvSpPr>
            <p:spPr bwMode="auto">
              <a:xfrm>
                <a:off x="2592" y="283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495" name="AutoShape 15"/>
              <p:cNvSpPr>
                <a:spLocks noChangeArrowheads="1"/>
              </p:cNvSpPr>
              <p:nvPr/>
            </p:nvSpPr>
            <p:spPr bwMode="auto">
              <a:xfrm rot="5400000">
                <a:off x="1584" y="2880"/>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496" name="AutoShape 16"/>
              <p:cNvSpPr>
                <a:spLocks noChangeArrowheads="1"/>
              </p:cNvSpPr>
              <p:nvPr/>
            </p:nvSpPr>
            <p:spPr bwMode="auto">
              <a:xfrm rot="-5400000">
                <a:off x="2544" y="187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497" name="AutoShape 17"/>
              <p:cNvSpPr>
                <a:spLocks noChangeArrowheads="1"/>
              </p:cNvSpPr>
              <p:nvPr/>
            </p:nvSpPr>
            <p:spPr bwMode="auto">
              <a:xfrm flipH="1" flipV="1">
                <a:off x="1584" y="187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20513" name="Text Box 33"/>
          <p:cNvSpPr txBox="1">
            <a:spLocks noChangeArrowheads="1"/>
          </p:cNvSpPr>
          <p:nvPr/>
        </p:nvSpPr>
        <p:spPr bwMode="auto">
          <a:xfrm>
            <a:off x="3198813" y="2163763"/>
            <a:ext cx="4905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rgbClr val="FF0000"/>
                </a:solidFill>
                <a:latin typeface="Times New Roman" panose="02020603050405020304" pitchFamily="18" charset="0"/>
                <a:ea typeface="HGS創英角ｺﾞｼｯｸUB" panose="020B0900000000000000" pitchFamily="50" charset="-128"/>
              </a:rPr>
              <a:t>Ｘ</a:t>
            </a:r>
            <a:endParaRPr lang="ja-JP" altLang="en-US" sz="2400" b="1">
              <a:latin typeface="Times New Roman" panose="02020603050405020304" pitchFamily="18" charset="0"/>
              <a:ea typeface="HGS創英角ｺﾞｼｯｸUB" panose="020B0900000000000000" pitchFamily="50" charset="-128"/>
            </a:endParaRPr>
          </a:p>
        </p:txBody>
      </p:sp>
      <p:sp>
        <p:nvSpPr>
          <p:cNvPr id="20517" name="Text Box 37"/>
          <p:cNvSpPr txBox="1">
            <a:spLocks noChangeArrowheads="1"/>
          </p:cNvSpPr>
          <p:nvPr/>
        </p:nvSpPr>
        <p:spPr bwMode="auto">
          <a:xfrm>
            <a:off x="1547813" y="4694238"/>
            <a:ext cx="640515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b="1" dirty="0">
                <a:latin typeface="Times New Roman" panose="02020603050405020304" pitchFamily="18" charset="0"/>
              </a:rPr>
              <a:t>DOR routing forbids too many turns.</a:t>
            </a:r>
          </a:p>
          <a:p>
            <a:r>
              <a:rPr lang="en-US" altLang="ja-JP" sz="2400" b="1" dirty="0">
                <a:latin typeface="Times New Roman" panose="02020603050405020304" pitchFamily="18" charset="0"/>
              </a:rPr>
              <a:t>Cycles can be broken with less forbidden turns.</a:t>
            </a:r>
          </a:p>
        </p:txBody>
      </p:sp>
      <p:sp>
        <p:nvSpPr>
          <p:cNvPr id="20522" name="Text Box 42"/>
          <p:cNvSpPr txBox="1">
            <a:spLocks noChangeArrowheads="1"/>
          </p:cNvSpPr>
          <p:nvPr/>
        </p:nvSpPr>
        <p:spPr bwMode="auto">
          <a:xfrm>
            <a:off x="4710113" y="2179638"/>
            <a:ext cx="4905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rgbClr val="FF0000"/>
                </a:solidFill>
                <a:latin typeface="Times New Roman" panose="02020603050405020304" pitchFamily="18" charset="0"/>
                <a:ea typeface="HGS創英角ｺﾞｼｯｸUB" panose="020B0900000000000000" pitchFamily="50" charset="-128"/>
              </a:rPr>
              <a:t>Ｘ</a:t>
            </a:r>
            <a:endParaRPr lang="ja-JP" altLang="en-US" sz="2400" b="1">
              <a:latin typeface="Times New Roman" panose="02020603050405020304" pitchFamily="18" charset="0"/>
              <a:ea typeface="HGS創英角ｺﾞｼｯｸUB" panose="020B0900000000000000" pitchFamily="50" charset="-128"/>
            </a:endParaRPr>
          </a:p>
        </p:txBody>
      </p:sp>
      <p:sp>
        <p:nvSpPr>
          <p:cNvPr id="20523" name="Text Box 43"/>
          <p:cNvSpPr txBox="1">
            <a:spLocks noChangeArrowheads="1"/>
          </p:cNvSpPr>
          <p:nvPr/>
        </p:nvSpPr>
        <p:spPr bwMode="auto">
          <a:xfrm>
            <a:off x="6294438" y="2133600"/>
            <a:ext cx="4905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rgbClr val="FF0000"/>
                </a:solidFill>
                <a:latin typeface="Times New Roman" panose="02020603050405020304" pitchFamily="18" charset="0"/>
                <a:ea typeface="HGS創英角ｺﾞｼｯｸUB" panose="020B0900000000000000" pitchFamily="50" charset="-128"/>
              </a:rPr>
              <a:t>Ｘ</a:t>
            </a:r>
            <a:endParaRPr lang="ja-JP" altLang="en-US" sz="2400" b="1">
              <a:latin typeface="Times New Roman" panose="02020603050405020304" pitchFamily="18" charset="0"/>
              <a:ea typeface="HGS創英角ｺﾞｼｯｸUB" panose="020B0900000000000000" pitchFamily="50" charset="-128"/>
            </a:endParaRPr>
          </a:p>
        </p:txBody>
      </p:sp>
      <p:sp>
        <p:nvSpPr>
          <p:cNvPr id="20524" name="Text Box 44"/>
          <p:cNvSpPr txBox="1">
            <a:spLocks noChangeArrowheads="1"/>
          </p:cNvSpPr>
          <p:nvPr/>
        </p:nvSpPr>
        <p:spPr bwMode="auto">
          <a:xfrm>
            <a:off x="1403350" y="1355725"/>
            <a:ext cx="509626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DOR routing which allows  only W→S→E→N</a:t>
            </a:r>
          </a:p>
        </p:txBody>
      </p:sp>
      <p:grpSp>
        <p:nvGrpSpPr>
          <p:cNvPr id="20527" name="Group 47"/>
          <p:cNvGrpSpPr>
            <a:grpSpLocks/>
          </p:cNvGrpSpPr>
          <p:nvPr/>
        </p:nvGrpSpPr>
        <p:grpSpPr bwMode="auto">
          <a:xfrm>
            <a:off x="2268538" y="1792288"/>
            <a:ext cx="574675" cy="366712"/>
            <a:chOff x="1429" y="1129"/>
            <a:chExt cx="362" cy="231"/>
          </a:xfrm>
        </p:grpSpPr>
        <p:sp>
          <p:nvSpPr>
            <p:cNvPr id="20525" name="Line 45"/>
            <p:cNvSpPr>
              <a:spLocks noChangeShapeType="1"/>
            </p:cNvSpPr>
            <p:nvPr/>
          </p:nvSpPr>
          <p:spPr bwMode="auto">
            <a:xfrm flipH="1">
              <a:off x="1429" y="1344"/>
              <a:ext cx="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6" name="Text Box 46"/>
            <p:cNvSpPr txBox="1">
              <a:spLocks noChangeArrowheads="1"/>
            </p:cNvSpPr>
            <p:nvPr/>
          </p:nvSpPr>
          <p:spPr bwMode="auto">
            <a:xfrm>
              <a:off x="1461" y="1129"/>
              <a:ext cx="2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W</a:t>
              </a:r>
            </a:p>
          </p:txBody>
        </p:sp>
      </p:grpSp>
      <p:grpSp>
        <p:nvGrpSpPr>
          <p:cNvPr id="20528" name="Group 48"/>
          <p:cNvGrpSpPr>
            <a:grpSpLocks/>
          </p:cNvGrpSpPr>
          <p:nvPr/>
        </p:nvGrpSpPr>
        <p:grpSpPr bwMode="auto">
          <a:xfrm>
            <a:off x="5365750" y="3709988"/>
            <a:ext cx="574675" cy="366712"/>
            <a:chOff x="1429" y="1129"/>
            <a:chExt cx="362" cy="231"/>
          </a:xfrm>
        </p:grpSpPr>
        <p:sp>
          <p:nvSpPr>
            <p:cNvPr id="20529" name="Line 49"/>
            <p:cNvSpPr>
              <a:spLocks noChangeShapeType="1"/>
            </p:cNvSpPr>
            <p:nvPr/>
          </p:nvSpPr>
          <p:spPr bwMode="auto">
            <a:xfrm flipH="1">
              <a:off x="1429" y="1344"/>
              <a:ext cx="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30" name="Text Box 50"/>
            <p:cNvSpPr txBox="1">
              <a:spLocks noChangeArrowheads="1"/>
            </p:cNvSpPr>
            <p:nvPr/>
          </p:nvSpPr>
          <p:spPr bwMode="auto">
            <a:xfrm>
              <a:off x="1461" y="1129"/>
              <a:ext cx="2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W</a:t>
              </a:r>
            </a:p>
          </p:txBody>
        </p:sp>
      </p:grpSp>
      <p:sp>
        <p:nvSpPr>
          <p:cNvPr id="20531" name="Text Box 51"/>
          <p:cNvSpPr txBox="1">
            <a:spLocks noChangeArrowheads="1"/>
          </p:cNvSpPr>
          <p:nvPr/>
        </p:nvSpPr>
        <p:spPr bwMode="auto">
          <a:xfrm>
            <a:off x="6386513" y="3908425"/>
            <a:ext cx="4905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rgbClr val="FF0000"/>
                </a:solidFill>
                <a:latin typeface="Times New Roman" panose="02020603050405020304" pitchFamily="18" charset="0"/>
                <a:ea typeface="HGS創英角ｺﾞｼｯｸUB" panose="020B0900000000000000" pitchFamily="50" charset="-128"/>
              </a:rPr>
              <a:t>Ｘ</a:t>
            </a:r>
            <a:endParaRPr lang="ja-JP" altLang="en-US" sz="2400" b="1">
              <a:latin typeface="Times New Roman" panose="02020603050405020304" pitchFamily="18" charset="0"/>
              <a:ea typeface="HGS創英角ｺﾞｼｯｸUB" panose="020B0900000000000000" pitchFamily="50" charset="-128"/>
            </a:endParaRPr>
          </a:p>
        </p:txBody>
      </p:sp>
      <p:grpSp>
        <p:nvGrpSpPr>
          <p:cNvPr id="20534" name="Group 54"/>
          <p:cNvGrpSpPr>
            <a:grpSpLocks/>
          </p:cNvGrpSpPr>
          <p:nvPr/>
        </p:nvGrpSpPr>
        <p:grpSpPr bwMode="auto">
          <a:xfrm>
            <a:off x="1763713" y="2997200"/>
            <a:ext cx="388937" cy="576263"/>
            <a:chOff x="1111" y="1888"/>
            <a:chExt cx="245" cy="363"/>
          </a:xfrm>
        </p:grpSpPr>
        <p:sp>
          <p:nvSpPr>
            <p:cNvPr id="20532" name="Line 52"/>
            <p:cNvSpPr>
              <a:spLocks noChangeShapeType="1"/>
            </p:cNvSpPr>
            <p:nvPr/>
          </p:nvSpPr>
          <p:spPr bwMode="auto">
            <a:xfrm>
              <a:off x="1111" y="1888"/>
              <a:ext cx="0" cy="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33" name="Text Box 53"/>
            <p:cNvSpPr txBox="1">
              <a:spLocks noChangeArrowheads="1"/>
            </p:cNvSpPr>
            <p:nvPr/>
          </p:nvSpPr>
          <p:spPr bwMode="auto">
            <a:xfrm>
              <a:off x="1144" y="1946"/>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grpSp>
      <p:grpSp>
        <p:nvGrpSpPr>
          <p:cNvPr id="20535" name="Group 55"/>
          <p:cNvGrpSpPr>
            <a:grpSpLocks/>
          </p:cNvGrpSpPr>
          <p:nvPr/>
        </p:nvGrpSpPr>
        <p:grpSpPr bwMode="auto">
          <a:xfrm>
            <a:off x="6775450" y="2997200"/>
            <a:ext cx="388938" cy="576263"/>
            <a:chOff x="1111" y="1888"/>
            <a:chExt cx="245" cy="363"/>
          </a:xfrm>
        </p:grpSpPr>
        <p:sp>
          <p:nvSpPr>
            <p:cNvPr id="20536" name="Line 56"/>
            <p:cNvSpPr>
              <a:spLocks noChangeShapeType="1"/>
            </p:cNvSpPr>
            <p:nvPr/>
          </p:nvSpPr>
          <p:spPr bwMode="auto">
            <a:xfrm>
              <a:off x="1111" y="1888"/>
              <a:ext cx="0" cy="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37" name="Text Box 57"/>
            <p:cNvSpPr txBox="1">
              <a:spLocks noChangeArrowheads="1"/>
            </p:cNvSpPr>
            <p:nvPr/>
          </p:nvSpPr>
          <p:spPr bwMode="auto">
            <a:xfrm>
              <a:off x="1144" y="1946"/>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grpSp>
      <p:grpSp>
        <p:nvGrpSpPr>
          <p:cNvPr id="20540" name="Group 60"/>
          <p:cNvGrpSpPr>
            <a:grpSpLocks/>
          </p:cNvGrpSpPr>
          <p:nvPr/>
        </p:nvGrpSpPr>
        <p:grpSpPr bwMode="auto">
          <a:xfrm>
            <a:off x="2195513" y="3665538"/>
            <a:ext cx="576262" cy="411162"/>
            <a:chOff x="1383" y="2309"/>
            <a:chExt cx="363" cy="259"/>
          </a:xfrm>
        </p:grpSpPr>
        <p:sp>
          <p:nvSpPr>
            <p:cNvPr id="20538" name="Line 58"/>
            <p:cNvSpPr>
              <a:spLocks noChangeShapeType="1"/>
            </p:cNvSpPr>
            <p:nvPr/>
          </p:nvSpPr>
          <p:spPr bwMode="auto">
            <a:xfrm>
              <a:off x="1383" y="2568"/>
              <a:ext cx="3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39" name="Text Box 59"/>
            <p:cNvSpPr txBox="1">
              <a:spLocks noChangeArrowheads="1"/>
            </p:cNvSpPr>
            <p:nvPr/>
          </p:nvSpPr>
          <p:spPr bwMode="auto">
            <a:xfrm>
              <a:off x="1416" y="2309"/>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E</a:t>
              </a:r>
            </a:p>
          </p:txBody>
        </p:sp>
      </p:grpSp>
      <p:grpSp>
        <p:nvGrpSpPr>
          <p:cNvPr id="20541" name="Group 61"/>
          <p:cNvGrpSpPr>
            <a:grpSpLocks/>
          </p:cNvGrpSpPr>
          <p:nvPr/>
        </p:nvGrpSpPr>
        <p:grpSpPr bwMode="auto">
          <a:xfrm>
            <a:off x="5508625" y="1844675"/>
            <a:ext cx="576263" cy="411163"/>
            <a:chOff x="1383" y="2309"/>
            <a:chExt cx="363" cy="259"/>
          </a:xfrm>
        </p:grpSpPr>
        <p:sp>
          <p:nvSpPr>
            <p:cNvPr id="20542" name="Line 62"/>
            <p:cNvSpPr>
              <a:spLocks noChangeShapeType="1"/>
            </p:cNvSpPr>
            <p:nvPr/>
          </p:nvSpPr>
          <p:spPr bwMode="auto">
            <a:xfrm>
              <a:off x="1383" y="2568"/>
              <a:ext cx="3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43" name="Text Box 63"/>
            <p:cNvSpPr txBox="1">
              <a:spLocks noChangeArrowheads="1"/>
            </p:cNvSpPr>
            <p:nvPr/>
          </p:nvSpPr>
          <p:spPr bwMode="auto">
            <a:xfrm>
              <a:off x="1416" y="2309"/>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E</a:t>
              </a:r>
            </a:p>
          </p:txBody>
        </p:sp>
      </p:grpSp>
      <p:grpSp>
        <p:nvGrpSpPr>
          <p:cNvPr id="20550" name="Group 70"/>
          <p:cNvGrpSpPr>
            <a:grpSpLocks/>
          </p:cNvGrpSpPr>
          <p:nvPr/>
        </p:nvGrpSpPr>
        <p:grpSpPr bwMode="auto">
          <a:xfrm>
            <a:off x="3543300" y="3141663"/>
            <a:ext cx="1749425" cy="503237"/>
            <a:chOff x="2232" y="1979"/>
            <a:chExt cx="1102" cy="317"/>
          </a:xfrm>
        </p:grpSpPr>
        <p:grpSp>
          <p:nvGrpSpPr>
            <p:cNvPr id="20546" name="Group 66"/>
            <p:cNvGrpSpPr>
              <a:grpSpLocks/>
            </p:cNvGrpSpPr>
            <p:nvPr/>
          </p:nvGrpSpPr>
          <p:grpSpPr bwMode="auto">
            <a:xfrm>
              <a:off x="2232" y="1979"/>
              <a:ext cx="220" cy="317"/>
              <a:chOff x="2232" y="1979"/>
              <a:chExt cx="220" cy="317"/>
            </a:xfrm>
          </p:grpSpPr>
          <p:sp>
            <p:nvSpPr>
              <p:cNvPr id="20544" name="Line 64"/>
              <p:cNvSpPr>
                <a:spLocks noChangeShapeType="1"/>
              </p:cNvSpPr>
              <p:nvPr/>
            </p:nvSpPr>
            <p:spPr bwMode="auto">
              <a:xfrm flipV="1">
                <a:off x="2245" y="1979"/>
                <a:ext cx="0" cy="31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45" name="Text Box 65"/>
              <p:cNvSpPr txBox="1">
                <a:spLocks noChangeArrowheads="1"/>
              </p:cNvSpPr>
              <p:nvPr/>
            </p:nvSpPr>
            <p:spPr bwMode="auto">
              <a:xfrm>
                <a:off x="2232" y="1991"/>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N</a:t>
                </a:r>
              </a:p>
            </p:txBody>
          </p:sp>
        </p:grpSp>
        <p:grpSp>
          <p:nvGrpSpPr>
            <p:cNvPr id="20547" name="Group 67"/>
            <p:cNvGrpSpPr>
              <a:grpSpLocks/>
            </p:cNvGrpSpPr>
            <p:nvPr/>
          </p:nvGrpSpPr>
          <p:grpSpPr bwMode="auto">
            <a:xfrm>
              <a:off x="3114" y="1979"/>
              <a:ext cx="220" cy="317"/>
              <a:chOff x="2232" y="1979"/>
              <a:chExt cx="220" cy="317"/>
            </a:xfrm>
          </p:grpSpPr>
          <p:sp>
            <p:nvSpPr>
              <p:cNvPr id="20548" name="Line 68"/>
              <p:cNvSpPr>
                <a:spLocks noChangeShapeType="1"/>
              </p:cNvSpPr>
              <p:nvPr/>
            </p:nvSpPr>
            <p:spPr bwMode="auto">
              <a:xfrm flipV="1">
                <a:off x="2245" y="1979"/>
                <a:ext cx="0" cy="31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49" name="Text Box 69"/>
              <p:cNvSpPr txBox="1">
                <a:spLocks noChangeArrowheads="1"/>
              </p:cNvSpPr>
              <p:nvPr/>
            </p:nvSpPr>
            <p:spPr bwMode="auto">
              <a:xfrm>
                <a:off x="2232" y="1991"/>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N</a:t>
                </a:r>
              </a:p>
            </p:txBody>
          </p:sp>
        </p:gr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52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2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053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53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531"/>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2054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54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523"/>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2055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52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513"/>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5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3" grpId="0"/>
      <p:bldP spid="20517" grpId="0"/>
      <p:bldP spid="20522" grpId="0"/>
      <p:bldP spid="20523" grpId="0"/>
      <p:bldP spid="20531"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ja-JP" sz="3800"/>
              <a:t>Forbidden turns must be set considering complex combinations</a:t>
            </a:r>
          </a:p>
        </p:txBody>
      </p:sp>
      <p:grpSp>
        <p:nvGrpSpPr>
          <p:cNvPr id="50179" name="Group 3"/>
          <p:cNvGrpSpPr>
            <a:grpSpLocks/>
          </p:cNvGrpSpPr>
          <p:nvPr/>
        </p:nvGrpSpPr>
        <p:grpSpPr bwMode="auto">
          <a:xfrm>
            <a:off x="2286000" y="1524000"/>
            <a:ext cx="5105400" cy="1981200"/>
            <a:chOff x="1440" y="960"/>
            <a:chExt cx="3216" cy="1248"/>
          </a:xfrm>
        </p:grpSpPr>
        <p:grpSp>
          <p:nvGrpSpPr>
            <p:cNvPr id="50180" name="Group 4"/>
            <p:cNvGrpSpPr>
              <a:grpSpLocks/>
            </p:cNvGrpSpPr>
            <p:nvPr/>
          </p:nvGrpSpPr>
          <p:grpSpPr bwMode="auto">
            <a:xfrm>
              <a:off x="1440" y="960"/>
              <a:ext cx="1248" cy="1248"/>
              <a:chOff x="1584" y="1872"/>
              <a:chExt cx="1248" cy="1248"/>
            </a:xfrm>
          </p:grpSpPr>
          <p:sp>
            <p:nvSpPr>
              <p:cNvPr id="50181" name="Rectangle 5"/>
              <p:cNvSpPr>
                <a:spLocks noChangeArrowheads="1"/>
              </p:cNvSpPr>
              <p:nvPr/>
            </p:nvSpPr>
            <p:spPr bwMode="auto">
              <a:xfrm>
                <a:off x="1632" y="1920"/>
                <a:ext cx="1104" cy="115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182" name="AutoShape 6"/>
              <p:cNvSpPr>
                <a:spLocks noChangeArrowheads="1"/>
              </p:cNvSpPr>
              <p:nvPr/>
            </p:nvSpPr>
            <p:spPr bwMode="auto">
              <a:xfrm>
                <a:off x="2592" y="283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183" name="AutoShape 7"/>
              <p:cNvSpPr>
                <a:spLocks noChangeArrowheads="1"/>
              </p:cNvSpPr>
              <p:nvPr/>
            </p:nvSpPr>
            <p:spPr bwMode="auto">
              <a:xfrm rot="5400000">
                <a:off x="1584" y="2880"/>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184" name="AutoShape 8"/>
              <p:cNvSpPr>
                <a:spLocks noChangeArrowheads="1"/>
              </p:cNvSpPr>
              <p:nvPr/>
            </p:nvSpPr>
            <p:spPr bwMode="auto">
              <a:xfrm rot="-5400000">
                <a:off x="2544" y="187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185" name="AutoShape 9"/>
              <p:cNvSpPr>
                <a:spLocks noChangeArrowheads="1"/>
              </p:cNvSpPr>
              <p:nvPr/>
            </p:nvSpPr>
            <p:spPr bwMode="auto">
              <a:xfrm flipH="1" flipV="1">
                <a:off x="1584" y="187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0186" name="Group 10"/>
            <p:cNvGrpSpPr>
              <a:grpSpLocks/>
            </p:cNvGrpSpPr>
            <p:nvPr/>
          </p:nvGrpSpPr>
          <p:grpSpPr bwMode="auto">
            <a:xfrm flipH="1">
              <a:off x="3408" y="960"/>
              <a:ext cx="1248" cy="1248"/>
              <a:chOff x="1584" y="1872"/>
              <a:chExt cx="1248" cy="1248"/>
            </a:xfrm>
          </p:grpSpPr>
          <p:sp>
            <p:nvSpPr>
              <p:cNvPr id="50187" name="Rectangle 11"/>
              <p:cNvSpPr>
                <a:spLocks noChangeArrowheads="1"/>
              </p:cNvSpPr>
              <p:nvPr/>
            </p:nvSpPr>
            <p:spPr bwMode="auto">
              <a:xfrm>
                <a:off x="1632" y="1920"/>
                <a:ext cx="1104" cy="115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188" name="AutoShape 12"/>
              <p:cNvSpPr>
                <a:spLocks noChangeArrowheads="1"/>
              </p:cNvSpPr>
              <p:nvPr/>
            </p:nvSpPr>
            <p:spPr bwMode="auto">
              <a:xfrm>
                <a:off x="2592" y="283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189" name="AutoShape 13"/>
              <p:cNvSpPr>
                <a:spLocks noChangeArrowheads="1"/>
              </p:cNvSpPr>
              <p:nvPr/>
            </p:nvSpPr>
            <p:spPr bwMode="auto">
              <a:xfrm rot="5400000">
                <a:off x="1584" y="2880"/>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190" name="AutoShape 14"/>
              <p:cNvSpPr>
                <a:spLocks noChangeArrowheads="1"/>
              </p:cNvSpPr>
              <p:nvPr/>
            </p:nvSpPr>
            <p:spPr bwMode="auto">
              <a:xfrm rot="-5400000">
                <a:off x="2544" y="187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191" name="AutoShape 15"/>
              <p:cNvSpPr>
                <a:spLocks noChangeArrowheads="1"/>
              </p:cNvSpPr>
              <p:nvPr/>
            </p:nvSpPr>
            <p:spPr bwMode="auto">
              <a:xfrm flipH="1" flipV="1">
                <a:off x="1584" y="187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50192" name="Text Box 16"/>
          <p:cNvSpPr txBox="1">
            <a:spLocks noChangeArrowheads="1"/>
          </p:cNvSpPr>
          <p:nvPr/>
        </p:nvSpPr>
        <p:spPr bwMode="auto">
          <a:xfrm>
            <a:off x="3810000" y="3116263"/>
            <a:ext cx="4905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rgbClr val="FF0000"/>
                </a:solidFill>
                <a:latin typeface="Times New Roman" panose="02020603050405020304" pitchFamily="18" charset="0"/>
                <a:ea typeface="HGS創英角ｺﾞｼｯｸUB" panose="020B0900000000000000" pitchFamily="50" charset="-128"/>
              </a:rPr>
              <a:t>Ｘ</a:t>
            </a:r>
            <a:endParaRPr lang="ja-JP" altLang="en-US" sz="2400" b="1">
              <a:latin typeface="Times New Roman" panose="02020603050405020304" pitchFamily="18" charset="0"/>
              <a:ea typeface="HGS創英角ｺﾞｼｯｸUB" panose="020B0900000000000000" pitchFamily="50" charset="-128"/>
            </a:endParaRPr>
          </a:p>
        </p:txBody>
      </p:sp>
      <p:grpSp>
        <p:nvGrpSpPr>
          <p:cNvPr id="50194" name="Group 18"/>
          <p:cNvGrpSpPr>
            <a:grpSpLocks/>
          </p:cNvGrpSpPr>
          <p:nvPr/>
        </p:nvGrpSpPr>
        <p:grpSpPr bwMode="auto">
          <a:xfrm>
            <a:off x="3509963" y="3716338"/>
            <a:ext cx="1422400" cy="1303337"/>
            <a:chOff x="1584" y="1872"/>
            <a:chExt cx="1248" cy="1248"/>
          </a:xfrm>
        </p:grpSpPr>
        <p:sp>
          <p:nvSpPr>
            <p:cNvPr id="50195" name="Rectangle 19"/>
            <p:cNvSpPr>
              <a:spLocks noChangeArrowheads="1"/>
            </p:cNvSpPr>
            <p:nvPr/>
          </p:nvSpPr>
          <p:spPr bwMode="auto">
            <a:xfrm>
              <a:off x="1632" y="1920"/>
              <a:ext cx="1104" cy="115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196" name="AutoShape 20"/>
            <p:cNvSpPr>
              <a:spLocks noChangeArrowheads="1"/>
            </p:cNvSpPr>
            <p:nvPr/>
          </p:nvSpPr>
          <p:spPr bwMode="auto">
            <a:xfrm>
              <a:off x="2592" y="283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197" name="AutoShape 21"/>
            <p:cNvSpPr>
              <a:spLocks noChangeArrowheads="1"/>
            </p:cNvSpPr>
            <p:nvPr/>
          </p:nvSpPr>
          <p:spPr bwMode="auto">
            <a:xfrm rot="5400000">
              <a:off x="1584" y="2880"/>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198" name="AutoShape 22"/>
            <p:cNvSpPr>
              <a:spLocks noChangeArrowheads="1"/>
            </p:cNvSpPr>
            <p:nvPr/>
          </p:nvSpPr>
          <p:spPr bwMode="auto">
            <a:xfrm rot="-5400000">
              <a:off x="2544" y="187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199" name="AutoShape 23"/>
            <p:cNvSpPr>
              <a:spLocks noChangeArrowheads="1"/>
            </p:cNvSpPr>
            <p:nvPr/>
          </p:nvSpPr>
          <p:spPr bwMode="auto">
            <a:xfrm flipH="1" flipV="1">
              <a:off x="1584" y="187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0208" name="Text Box 32"/>
          <p:cNvSpPr txBox="1">
            <a:spLocks noChangeArrowheads="1"/>
          </p:cNvSpPr>
          <p:nvPr/>
        </p:nvSpPr>
        <p:spPr bwMode="auto">
          <a:xfrm>
            <a:off x="5292725" y="1412875"/>
            <a:ext cx="4905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rgbClr val="FF0000"/>
                </a:solidFill>
                <a:latin typeface="Times New Roman" panose="02020603050405020304" pitchFamily="18" charset="0"/>
                <a:ea typeface="HGS創英角ｺﾞｼｯｸUB" panose="020B0900000000000000" pitchFamily="50" charset="-128"/>
              </a:rPr>
              <a:t>Ｘ</a:t>
            </a:r>
            <a:endParaRPr lang="ja-JP" altLang="en-US" sz="2400" b="1">
              <a:latin typeface="Times New Roman" panose="02020603050405020304" pitchFamily="18" charset="0"/>
              <a:ea typeface="HGS創英角ｺﾞｼｯｸUB" panose="020B0900000000000000" pitchFamily="50" charset="-128"/>
            </a:endParaRPr>
          </a:p>
        </p:txBody>
      </p:sp>
      <p:grpSp>
        <p:nvGrpSpPr>
          <p:cNvPr id="50212" name="Group 36"/>
          <p:cNvGrpSpPr>
            <a:grpSpLocks/>
          </p:cNvGrpSpPr>
          <p:nvPr/>
        </p:nvGrpSpPr>
        <p:grpSpPr bwMode="auto">
          <a:xfrm flipH="1">
            <a:off x="4733925" y="4868863"/>
            <a:ext cx="1422400" cy="1303337"/>
            <a:chOff x="1584" y="1872"/>
            <a:chExt cx="1248" cy="1248"/>
          </a:xfrm>
        </p:grpSpPr>
        <p:sp>
          <p:nvSpPr>
            <p:cNvPr id="50213" name="Rectangle 37"/>
            <p:cNvSpPr>
              <a:spLocks noChangeArrowheads="1"/>
            </p:cNvSpPr>
            <p:nvPr/>
          </p:nvSpPr>
          <p:spPr bwMode="auto">
            <a:xfrm>
              <a:off x="1632" y="1920"/>
              <a:ext cx="1104" cy="115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14" name="AutoShape 38"/>
            <p:cNvSpPr>
              <a:spLocks noChangeArrowheads="1"/>
            </p:cNvSpPr>
            <p:nvPr/>
          </p:nvSpPr>
          <p:spPr bwMode="auto">
            <a:xfrm>
              <a:off x="2592" y="283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15" name="AutoShape 39"/>
            <p:cNvSpPr>
              <a:spLocks noChangeArrowheads="1"/>
            </p:cNvSpPr>
            <p:nvPr/>
          </p:nvSpPr>
          <p:spPr bwMode="auto">
            <a:xfrm rot="5400000">
              <a:off x="1584" y="2880"/>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16" name="AutoShape 40"/>
            <p:cNvSpPr>
              <a:spLocks noChangeArrowheads="1"/>
            </p:cNvSpPr>
            <p:nvPr/>
          </p:nvSpPr>
          <p:spPr bwMode="auto">
            <a:xfrm rot="-5400000">
              <a:off x="2544" y="187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17" name="AutoShape 41"/>
            <p:cNvSpPr>
              <a:spLocks noChangeArrowheads="1"/>
            </p:cNvSpPr>
            <p:nvPr/>
          </p:nvSpPr>
          <p:spPr bwMode="auto">
            <a:xfrm flipH="1" flipV="1">
              <a:off x="1584" y="187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0218" name="Text Box 42"/>
          <p:cNvSpPr txBox="1">
            <a:spLocks noChangeArrowheads="1"/>
          </p:cNvSpPr>
          <p:nvPr/>
        </p:nvSpPr>
        <p:spPr bwMode="auto">
          <a:xfrm>
            <a:off x="4716463" y="4868863"/>
            <a:ext cx="4905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rgbClr val="FF0000"/>
                </a:solidFill>
                <a:latin typeface="Times New Roman" panose="02020603050405020304" pitchFamily="18" charset="0"/>
                <a:ea typeface="HGS創英角ｺﾞｼｯｸUB" panose="020B0900000000000000" pitchFamily="50" charset="-128"/>
              </a:rPr>
              <a:t>Ｘ</a:t>
            </a:r>
            <a:endParaRPr lang="ja-JP" altLang="en-US" sz="2400" b="1">
              <a:latin typeface="Times New Roman" panose="02020603050405020304" pitchFamily="18" charset="0"/>
              <a:ea typeface="HGS創英角ｺﾞｼｯｸUB" panose="020B0900000000000000" pitchFamily="50" charset="-128"/>
            </a:endParaRPr>
          </a:p>
        </p:txBody>
      </p:sp>
      <p:sp>
        <p:nvSpPr>
          <p:cNvPr id="50225" name="Text Box 49"/>
          <p:cNvSpPr txBox="1">
            <a:spLocks noChangeArrowheads="1"/>
          </p:cNvSpPr>
          <p:nvPr/>
        </p:nvSpPr>
        <p:spPr bwMode="auto">
          <a:xfrm>
            <a:off x="4441825" y="4508500"/>
            <a:ext cx="4905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rgbClr val="FF0000"/>
                </a:solidFill>
                <a:latin typeface="Times New Roman" panose="02020603050405020304" pitchFamily="18" charset="0"/>
                <a:ea typeface="HGS創英角ｺﾞｼｯｸUB" panose="020B0900000000000000" pitchFamily="50" charset="-128"/>
              </a:rPr>
              <a:t>Ｘ</a:t>
            </a:r>
            <a:endParaRPr lang="ja-JP" altLang="en-US" sz="2400" b="1">
              <a:latin typeface="Times New Roman" panose="02020603050405020304" pitchFamily="18" charset="0"/>
              <a:ea typeface="HGS創英角ｺﾞｼｯｸUB" panose="020B0900000000000000" pitchFamily="50" charset="-128"/>
            </a:endParaRPr>
          </a:p>
        </p:txBody>
      </p:sp>
      <p:sp>
        <p:nvSpPr>
          <p:cNvPr id="50227" name="Freeform 51"/>
          <p:cNvSpPr>
            <a:spLocks/>
          </p:cNvSpPr>
          <p:nvPr/>
        </p:nvSpPr>
        <p:spPr bwMode="auto">
          <a:xfrm>
            <a:off x="3048000" y="3284538"/>
            <a:ext cx="3587750" cy="3421062"/>
          </a:xfrm>
          <a:custGeom>
            <a:avLst/>
            <a:gdLst>
              <a:gd name="T0" fmla="*/ 1187 w 2260"/>
              <a:gd name="T1" fmla="*/ 1588 h 2155"/>
              <a:gd name="T2" fmla="*/ 1187 w 2260"/>
              <a:gd name="T3" fmla="*/ 227 h 2155"/>
              <a:gd name="T4" fmla="*/ 280 w 2260"/>
              <a:gd name="T5" fmla="*/ 227 h 2155"/>
              <a:gd name="T6" fmla="*/ 280 w 2260"/>
              <a:gd name="T7" fmla="*/ 1270 h 2155"/>
              <a:gd name="T8" fmla="*/ 1958 w 2260"/>
              <a:gd name="T9" fmla="*/ 862 h 2155"/>
              <a:gd name="T10" fmla="*/ 2094 w 2260"/>
              <a:gd name="T11" fmla="*/ 1951 h 2155"/>
              <a:gd name="T12" fmla="*/ 1187 w 2260"/>
              <a:gd name="T13" fmla="*/ 2087 h 2155"/>
            </a:gdLst>
            <a:ahLst/>
            <a:cxnLst>
              <a:cxn ang="0">
                <a:pos x="T0" y="T1"/>
              </a:cxn>
              <a:cxn ang="0">
                <a:pos x="T2" y="T3"/>
              </a:cxn>
              <a:cxn ang="0">
                <a:pos x="T4" y="T5"/>
              </a:cxn>
              <a:cxn ang="0">
                <a:pos x="T6" y="T7"/>
              </a:cxn>
              <a:cxn ang="0">
                <a:pos x="T8" y="T9"/>
              </a:cxn>
              <a:cxn ang="0">
                <a:pos x="T10" y="T11"/>
              </a:cxn>
              <a:cxn ang="0">
                <a:pos x="T12" y="T13"/>
              </a:cxn>
            </a:cxnLst>
            <a:rect l="0" t="0" r="r" b="b"/>
            <a:pathLst>
              <a:path w="2260" h="2155">
                <a:moveTo>
                  <a:pt x="1187" y="1588"/>
                </a:moveTo>
                <a:cubicBezTo>
                  <a:pt x="1262" y="1021"/>
                  <a:pt x="1338" y="454"/>
                  <a:pt x="1187" y="227"/>
                </a:cubicBezTo>
                <a:cubicBezTo>
                  <a:pt x="1036" y="0"/>
                  <a:pt x="431" y="53"/>
                  <a:pt x="280" y="227"/>
                </a:cubicBezTo>
                <a:cubicBezTo>
                  <a:pt x="129" y="401"/>
                  <a:pt x="0" y="1164"/>
                  <a:pt x="280" y="1270"/>
                </a:cubicBezTo>
                <a:cubicBezTo>
                  <a:pt x="560" y="1376"/>
                  <a:pt x="1656" y="749"/>
                  <a:pt x="1958" y="862"/>
                </a:cubicBezTo>
                <a:cubicBezTo>
                  <a:pt x="2260" y="975"/>
                  <a:pt x="2222" y="1747"/>
                  <a:pt x="2094" y="1951"/>
                </a:cubicBezTo>
                <a:cubicBezTo>
                  <a:pt x="1966" y="2155"/>
                  <a:pt x="1338" y="2072"/>
                  <a:pt x="1187" y="2087"/>
                </a:cubicBezTo>
              </a:path>
            </a:pathLst>
          </a:custGeom>
          <a:noFill/>
          <a:ln w="38100" cmpd="sng">
            <a:solidFill>
              <a:srgbClr val="0066FF"/>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28" name="Text Box 52"/>
          <p:cNvSpPr txBox="1">
            <a:spLocks noChangeArrowheads="1"/>
          </p:cNvSpPr>
          <p:nvPr/>
        </p:nvSpPr>
        <p:spPr bwMode="auto">
          <a:xfrm>
            <a:off x="6856413" y="4816475"/>
            <a:ext cx="2317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 Cycle is formed</a:t>
            </a:r>
          </a:p>
          <a:p>
            <a:r>
              <a:rPr lang="en-US" altLang="ja-JP" b="1"/>
              <a:t>with a combination.</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9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0208"/>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02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022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022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02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92" grpId="0"/>
      <p:bldP spid="50208" grpId="0"/>
      <p:bldP spid="50218" grpId="0"/>
      <p:bldP spid="50225" grpId="0"/>
      <p:bldP spid="50227" grpId="0" animBg="1"/>
      <p:bldP spid="50228"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ja-JP"/>
              <a:t>Deadlock free set of forbidden turns</a:t>
            </a:r>
          </a:p>
        </p:txBody>
      </p:sp>
      <p:grpSp>
        <p:nvGrpSpPr>
          <p:cNvPr id="52227" name="Group 3"/>
          <p:cNvGrpSpPr>
            <a:grpSpLocks/>
          </p:cNvGrpSpPr>
          <p:nvPr/>
        </p:nvGrpSpPr>
        <p:grpSpPr bwMode="auto">
          <a:xfrm>
            <a:off x="2286000" y="1524000"/>
            <a:ext cx="5105400" cy="1981200"/>
            <a:chOff x="1440" y="960"/>
            <a:chExt cx="3216" cy="1248"/>
          </a:xfrm>
        </p:grpSpPr>
        <p:grpSp>
          <p:nvGrpSpPr>
            <p:cNvPr id="52228" name="Group 4"/>
            <p:cNvGrpSpPr>
              <a:grpSpLocks/>
            </p:cNvGrpSpPr>
            <p:nvPr/>
          </p:nvGrpSpPr>
          <p:grpSpPr bwMode="auto">
            <a:xfrm>
              <a:off x="1440" y="960"/>
              <a:ext cx="1248" cy="1248"/>
              <a:chOff x="1584" y="1872"/>
              <a:chExt cx="1248" cy="1248"/>
            </a:xfrm>
          </p:grpSpPr>
          <p:sp>
            <p:nvSpPr>
              <p:cNvPr id="52229" name="Rectangle 5"/>
              <p:cNvSpPr>
                <a:spLocks noChangeArrowheads="1"/>
              </p:cNvSpPr>
              <p:nvPr/>
            </p:nvSpPr>
            <p:spPr bwMode="auto">
              <a:xfrm>
                <a:off x="1632" y="1920"/>
                <a:ext cx="1104" cy="115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30" name="AutoShape 6"/>
              <p:cNvSpPr>
                <a:spLocks noChangeArrowheads="1"/>
              </p:cNvSpPr>
              <p:nvPr/>
            </p:nvSpPr>
            <p:spPr bwMode="auto">
              <a:xfrm>
                <a:off x="2592" y="283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31" name="AutoShape 7"/>
              <p:cNvSpPr>
                <a:spLocks noChangeArrowheads="1"/>
              </p:cNvSpPr>
              <p:nvPr/>
            </p:nvSpPr>
            <p:spPr bwMode="auto">
              <a:xfrm rot="5400000">
                <a:off x="1584" y="2880"/>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32" name="AutoShape 8"/>
              <p:cNvSpPr>
                <a:spLocks noChangeArrowheads="1"/>
              </p:cNvSpPr>
              <p:nvPr/>
            </p:nvSpPr>
            <p:spPr bwMode="auto">
              <a:xfrm rot="-5400000">
                <a:off x="2544" y="187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33" name="AutoShape 9"/>
              <p:cNvSpPr>
                <a:spLocks noChangeArrowheads="1"/>
              </p:cNvSpPr>
              <p:nvPr/>
            </p:nvSpPr>
            <p:spPr bwMode="auto">
              <a:xfrm flipH="1" flipV="1">
                <a:off x="1584" y="187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2234" name="Group 10"/>
            <p:cNvGrpSpPr>
              <a:grpSpLocks/>
            </p:cNvGrpSpPr>
            <p:nvPr/>
          </p:nvGrpSpPr>
          <p:grpSpPr bwMode="auto">
            <a:xfrm flipH="1">
              <a:off x="3408" y="960"/>
              <a:ext cx="1248" cy="1248"/>
              <a:chOff x="1584" y="1872"/>
              <a:chExt cx="1248" cy="1248"/>
            </a:xfrm>
          </p:grpSpPr>
          <p:sp>
            <p:nvSpPr>
              <p:cNvPr id="52235" name="Rectangle 11"/>
              <p:cNvSpPr>
                <a:spLocks noChangeArrowheads="1"/>
              </p:cNvSpPr>
              <p:nvPr/>
            </p:nvSpPr>
            <p:spPr bwMode="auto">
              <a:xfrm>
                <a:off x="1632" y="1920"/>
                <a:ext cx="1104" cy="115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36" name="AutoShape 12"/>
              <p:cNvSpPr>
                <a:spLocks noChangeArrowheads="1"/>
              </p:cNvSpPr>
              <p:nvPr/>
            </p:nvSpPr>
            <p:spPr bwMode="auto">
              <a:xfrm>
                <a:off x="2592" y="283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37" name="AutoShape 13"/>
              <p:cNvSpPr>
                <a:spLocks noChangeArrowheads="1"/>
              </p:cNvSpPr>
              <p:nvPr/>
            </p:nvSpPr>
            <p:spPr bwMode="auto">
              <a:xfrm rot="5400000">
                <a:off x="1584" y="2880"/>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38" name="AutoShape 14"/>
              <p:cNvSpPr>
                <a:spLocks noChangeArrowheads="1"/>
              </p:cNvSpPr>
              <p:nvPr/>
            </p:nvSpPr>
            <p:spPr bwMode="auto">
              <a:xfrm rot="-5400000">
                <a:off x="2544" y="187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39" name="AutoShape 15"/>
              <p:cNvSpPr>
                <a:spLocks noChangeArrowheads="1"/>
              </p:cNvSpPr>
              <p:nvPr/>
            </p:nvSpPr>
            <p:spPr bwMode="auto">
              <a:xfrm flipH="1" flipV="1">
                <a:off x="1584" y="187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52240" name="Text Box 16"/>
          <p:cNvSpPr txBox="1">
            <a:spLocks noChangeArrowheads="1"/>
          </p:cNvSpPr>
          <p:nvPr/>
        </p:nvSpPr>
        <p:spPr bwMode="auto">
          <a:xfrm>
            <a:off x="3810000" y="1371600"/>
            <a:ext cx="4905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rgbClr val="FF0000"/>
                </a:solidFill>
                <a:latin typeface="Times New Roman" panose="02020603050405020304" pitchFamily="18" charset="0"/>
                <a:ea typeface="HGS創英角ｺﾞｼｯｸUB" panose="020B0900000000000000" pitchFamily="50" charset="-128"/>
              </a:rPr>
              <a:t>Ｘ</a:t>
            </a:r>
            <a:endParaRPr lang="ja-JP" altLang="en-US" sz="2400" b="1">
              <a:latin typeface="Times New Roman" panose="02020603050405020304" pitchFamily="18" charset="0"/>
              <a:ea typeface="HGS創英角ｺﾞｼｯｸUB" panose="020B0900000000000000" pitchFamily="50" charset="-128"/>
            </a:endParaRPr>
          </a:p>
        </p:txBody>
      </p:sp>
      <p:grpSp>
        <p:nvGrpSpPr>
          <p:cNvPr id="52241" name="Group 17"/>
          <p:cNvGrpSpPr>
            <a:grpSpLocks/>
          </p:cNvGrpSpPr>
          <p:nvPr/>
        </p:nvGrpSpPr>
        <p:grpSpPr bwMode="auto">
          <a:xfrm>
            <a:off x="2286000" y="4191000"/>
            <a:ext cx="5105400" cy="1981200"/>
            <a:chOff x="1440" y="960"/>
            <a:chExt cx="3216" cy="1248"/>
          </a:xfrm>
        </p:grpSpPr>
        <p:grpSp>
          <p:nvGrpSpPr>
            <p:cNvPr id="52242" name="Group 18"/>
            <p:cNvGrpSpPr>
              <a:grpSpLocks/>
            </p:cNvGrpSpPr>
            <p:nvPr/>
          </p:nvGrpSpPr>
          <p:grpSpPr bwMode="auto">
            <a:xfrm>
              <a:off x="1440" y="960"/>
              <a:ext cx="1248" cy="1248"/>
              <a:chOff x="1584" y="1872"/>
              <a:chExt cx="1248" cy="1248"/>
            </a:xfrm>
          </p:grpSpPr>
          <p:sp>
            <p:nvSpPr>
              <p:cNvPr id="52243" name="Rectangle 19"/>
              <p:cNvSpPr>
                <a:spLocks noChangeArrowheads="1"/>
              </p:cNvSpPr>
              <p:nvPr/>
            </p:nvSpPr>
            <p:spPr bwMode="auto">
              <a:xfrm>
                <a:off x="1632" y="1920"/>
                <a:ext cx="1104" cy="115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44" name="AutoShape 20"/>
              <p:cNvSpPr>
                <a:spLocks noChangeArrowheads="1"/>
              </p:cNvSpPr>
              <p:nvPr/>
            </p:nvSpPr>
            <p:spPr bwMode="auto">
              <a:xfrm>
                <a:off x="2592" y="283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45" name="AutoShape 21"/>
              <p:cNvSpPr>
                <a:spLocks noChangeArrowheads="1"/>
              </p:cNvSpPr>
              <p:nvPr/>
            </p:nvSpPr>
            <p:spPr bwMode="auto">
              <a:xfrm rot="5400000">
                <a:off x="1584" y="2880"/>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46" name="AutoShape 22"/>
              <p:cNvSpPr>
                <a:spLocks noChangeArrowheads="1"/>
              </p:cNvSpPr>
              <p:nvPr/>
            </p:nvSpPr>
            <p:spPr bwMode="auto">
              <a:xfrm rot="-5400000">
                <a:off x="2544" y="187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47" name="AutoShape 23"/>
              <p:cNvSpPr>
                <a:spLocks noChangeArrowheads="1"/>
              </p:cNvSpPr>
              <p:nvPr/>
            </p:nvSpPr>
            <p:spPr bwMode="auto">
              <a:xfrm flipH="1" flipV="1">
                <a:off x="1584" y="187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52248" name="Group 24"/>
            <p:cNvGrpSpPr>
              <a:grpSpLocks/>
            </p:cNvGrpSpPr>
            <p:nvPr/>
          </p:nvGrpSpPr>
          <p:grpSpPr bwMode="auto">
            <a:xfrm flipH="1">
              <a:off x="3408" y="960"/>
              <a:ext cx="1248" cy="1248"/>
              <a:chOff x="1584" y="1872"/>
              <a:chExt cx="1248" cy="1248"/>
            </a:xfrm>
          </p:grpSpPr>
          <p:sp>
            <p:nvSpPr>
              <p:cNvPr id="52249" name="Rectangle 25"/>
              <p:cNvSpPr>
                <a:spLocks noChangeArrowheads="1"/>
              </p:cNvSpPr>
              <p:nvPr/>
            </p:nvSpPr>
            <p:spPr bwMode="auto">
              <a:xfrm>
                <a:off x="1632" y="1920"/>
                <a:ext cx="1104" cy="115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50" name="AutoShape 26"/>
              <p:cNvSpPr>
                <a:spLocks noChangeArrowheads="1"/>
              </p:cNvSpPr>
              <p:nvPr/>
            </p:nvSpPr>
            <p:spPr bwMode="auto">
              <a:xfrm>
                <a:off x="2592" y="283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51" name="AutoShape 27"/>
              <p:cNvSpPr>
                <a:spLocks noChangeArrowheads="1"/>
              </p:cNvSpPr>
              <p:nvPr/>
            </p:nvSpPr>
            <p:spPr bwMode="auto">
              <a:xfrm rot="5400000">
                <a:off x="1584" y="2880"/>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52" name="AutoShape 28"/>
              <p:cNvSpPr>
                <a:spLocks noChangeArrowheads="1"/>
              </p:cNvSpPr>
              <p:nvPr/>
            </p:nvSpPr>
            <p:spPr bwMode="auto">
              <a:xfrm rot="-5400000">
                <a:off x="2544" y="187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53" name="AutoShape 29"/>
              <p:cNvSpPr>
                <a:spLocks noChangeArrowheads="1"/>
              </p:cNvSpPr>
              <p:nvPr/>
            </p:nvSpPr>
            <p:spPr bwMode="auto">
              <a:xfrm flipH="1" flipV="1">
                <a:off x="1584" y="1872"/>
                <a:ext cx="240" cy="24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52254" name="Text Box 30"/>
          <p:cNvSpPr txBox="1">
            <a:spLocks noChangeArrowheads="1"/>
          </p:cNvSpPr>
          <p:nvPr/>
        </p:nvSpPr>
        <p:spPr bwMode="auto">
          <a:xfrm>
            <a:off x="3925888" y="3449638"/>
            <a:ext cx="18049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latin typeface="Times New Roman" panose="02020603050405020304" pitchFamily="18" charset="0"/>
              </a:rPr>
              <a:t>Ｗｅｓｔ　Ｆｉｒｓｔ</a:t>
            </a:r>
          </a:p>
        </p:txBody>
      </p:sp>
      <p:sp>
        <p:nvSpPr>
          <p:cNvPr id="52255" name="Text Box 31"/>
          <p:cNvSpPr txBox="1">
            <a:spLocks noChangeArrowheads="1"/>
          </p:cNvSpPr>
          <p:nvPr/>
        </p:nvSpPr>
        <p:spPr bwMode="auto">
          <a:xfrm>
            <a:off x="3792538" y="6116638"/>
            <a:ext cx="18684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latin typeface="Times New Roman" panose="02020603050405020304" pitchFamily="18" charset="0"/>
              </a:rPr>
              <a:t>Ｎｏｒｔｈ　Ｌａｓｔ</a:t>
            </a:r>
          </a:p>
        </p:txBody>
      </p:sp>
      <p:sp>
        <p:nvSpPr>
          <p:cNvPr id="52256" name="Text Box 32"/>
          <p:cNvSpPr txBox="1">
            <a:spLocks noChangeArrowheads="1"/>
          </p:cNvSpPr>
          <p:nvPr/>
        </p:nvSpPr>
        <p:spPr bwMode="auto">
          <a:xfrm>
            <a:off x="7034213" y="3116263"/>
            <a:ext cx="4905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rgbClr val="FF0000"/>
                </a:solidFill>
                <a:latin typeface="Times New Roman" panose="02020603050405020304" pitchFamily="18" charset="0"/>
                <a:ea typeface="HGS創英角ｺﾞｼｯｸUB" panose="020B0900000000000000" pitchFamily="50" charset="-128"/>
              </a:rPr>
              <a:t>Ｘ</a:t>
            </a:r>
            <a:endParaRPr lang="ja-JP" altLang="en-US" sz="2400" b="1">
              <a:latin typeface="Times New Roman" panose="02020603050405020304" pitchFamily="18" charset="0"/>
              <a:ea typeface="HGS創英角ｺﾞｼｯｸUB" panose="020B0900000000000000" pitchFamily="50" charset="-128"/>
            </a:endParaRPr>
          </a:p>
        </p:txBody>
      </p:sp>
      <p:sp>
        <p:nvSpPr>
          <p:cNvPr id="52257" name="Text Box 33"/>
          <p:cNvSpPr txBox="1">
            <a:spLocks noChangeArrowheads="1"/>
          </p:cNvSpPr>
          <p:nvPr/>
        </p:nvSpPr>
        <p:spPr bwMode="auto">
          <a:xfrm>
            <a:off x="3851275" y="4076700"/>
            <a:ext cx="4905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rgbClr val="FF0000"/>
                </a:solidFill>
                <a:latin typeface="Times New Roman" panose="02020603050405020304" pitchFamily="18" charset="0"/>
                <a:ea typeface="HGS創英角ｺﾞｼｯｸUB" panose="020B0900000000000000" pitchFamily="50" charset="-128"/>
              </a:rPr>
              <a:t>Ｘ</a:t>
            </a:r>
            <a:endParaRPr lang="ja-JP" altLang="en-US" sz="2400" b="1">
              <a:latin typeface="Times New Roman" panose="02020603050405020304" pitchFamily="18" charset="0"/>
              <a:ea typeface="HGS創英角ｺﾞｼｯｸUB" panose="020B0900000000000000" pitchFamily="50" charset="-128"/>
            </a:endParaRPr>
          </a:p>
        </p:txBody>
      </p:sp>
      <p:sp>
        <p:nvSpPr>
          <p:cNvPr id="52258" name="Text Box 34"/>
          <p:cNvSpPr txBox="1">
            <a:spLocks noChangeArrowheads="1"/>
          </p:cNvSpPr>
          <p:nvPr/>
        </p:nvSpPr>
        <p:spPr bwMode="auto">
          <a:xfrm>
            <a:off x="5292725" y="4051300"/>
            <a:ext cx="4905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rgbClr val="FF0000"/>
                </a:solidFill>
                <a:latin typeface="Times New Roman" panose="02020603050405020304" pitchFamily="18" charset="0"/>
                <a:ea typeface="HGS創英角ｺﾞｼｯｸUB" panose="020B0900000000000000" pitchFamily="50" charset="-128"/>
              </a:rPr>
              <a:t>Ｘ</a:t>
            </a:r>
            <a:endParaRPr lang="ja-JP" altLang="en-US" sz="2400" b="1">
              <a:latin typeface="Times New Roman" panose="02020603050405020304" pitchFamily="18" charset="0"/>
              <a:ea typeface="HGS創英角ｺﾞｼｯｸUB" panose="020B0900000000000000" pitchFamily="50" charset="-128"/>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ja-JP" sz="3800"/>
              <a:t>Congestion avoidance with </a:t>
            </a:r>
            <a:r>
              <a:rPr lang="ja-JP" altLang="en-US" sz="3800"/>
              <a:t>Ｗｅｓｔ　Ｆｉｒｓｔ</a:t>
            </a:r>
          </a:p>
        </p:txBody>
      </p:sp>
      <p:sp>
        <p:nvSpPr>
          <p:cNvPr id="21508" name="Line 4"/>
          <p:cNvSpPr>
            <a:spLocks noChangeShapeType="1"/>
          </p:cNvSpPr>
          <p:nvPr/>
        </p:nvSpPr>
        <p:spPr bwMode="auto">
          <a:xfrm>
            <a:off x="2286000" y="2362200"/>
            <a:ext cx="4495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09" name="Line 5"/>
          <p:cNvSpPr>
            <a:spLocks noChangeShapeType="1"/>
          </p:cNvSpPr>
          <p:nvPr/>
        </p:nvSpPr>
        <p:spPr bwMode="auto">
          <a:xfrm>
            <a:off x="2286000" y="2743200"/>
            <a:ext cx="4495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10" name="Line 6"/>
          <p:cNvSpPr>
            <a:spLocks noChangeShapeType="1"/>
          </p:cNvSpPr>
          <p:nvPr/>
        </p:nvSpPr>
        <p:spPr bwMode="auto">
          <a:xfrm>
            <a:off x="2286000" y="3124200"/>
            <a:ext cx="4495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11" name="Line 7"/>
          <p:cNvSpPr>
            <a:spLocks noChangeShapeType="1"/>
          </p:cNvSpPr>
          <p:nvPr/>
        </p:nvSpPr>
        <p:spPr bwMode="auto">
          <a:xfrm>
            <a:off x="2286000" y="3124200"/>
            <a:ext cx="4495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12" name="Line 8"/>
          <p:cNvSpPr>
            <a:spLocks noChangeShapeType="1"/>
          </p:cNvSpPr>
          <p:nvPr/>
        </p:nvSpPr>
        <p:spPr bwMode="auto">
          <a:xfrm>
            <a:off x="2286000" y="3505200"/>
            <a:ext cx="4495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13" name="Line 9"/>
          <p:cNvSpPr>
            <a:spLocks noChangeShapeType="1"/>
          </p:cNvSpPr>
          <p:nvPr/>
        </p:nvSpPr>
        <p:spPr bwMode="auto">
          <a:xfrm>
            <a:off x="2286000" y="3886200"/>
            <a:ext cx="4495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21518" name="Group 14"/>
          <p:cNvGrpSpPr>
            <a:grpSpLocks/>
          </p:cNvGrpSpPr>
          <p:nvPr/>
        </p:nvGrpSpPr>
        <p:grpSpPr bwMode="auto">
          <a:xfrm>
            <a:off x="2590800" y="2209800"/>
            <a:ext cx="1371600" cy="1828800"/>
            <a:chOff x="1632" y="1392"/>
            <a:chExt cx="864" cy="1152"/>
          </a:xfrm>
        </p:grpSpPr>
        <p:sp>
          <p:nvSpPr>
            <p:cNvPr id="21514" name="Line 10"/>
            <p:cNvSpPr>
              <a:spLocks noChangeShapeType="1"/>
            </p:cNvSpPr>
            <p:nvPr/>
          </p:nvSpPr>
          <p:spPr bwMode="auto">
            <a:xfrm>
              <a:off x="1632" y="1392"/>
              <a:ext cx="0" cy="115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15" name="Line 11"/>
            <p:cNvSpPr>
              <a:spLocks noChangeShapeType="1"/>
            </p:cNvSpPr>
            <p:nvPr/>
          </p:nvSpPr>
          <p:spPr bwMode="auto">
            <a:xfrm>
              <a:off x="1920" y="1392"/>
              <a:ext cx="0" cy="115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16" name="Line 12"/>
            <p:cNvSpPr>
              <a:spLocks noChangeShapeType="1"/>
            </p:cNvSpPr>
            <p:nvPr/>
          </p:nvSpPr>
          <p:spPr bwMode="auto">
            <a:xfrm>
              <a:off x="2208" y="1392"/>
              <a:ext cx="0" cy="115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17" name="Line 13"/>
            <p:cNvSpPr>
              <a:spLocks noChangeShapeType="1"/>
            </p:cNvSpPr>
            <p:nvPr/>
          </p:nvSpPr>
          <p:spPr bwMode="auto">
            <a:xfrm>
              <a:off x="2496" y="1392"/>
              <a:ext cx="0" cy="115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1519" name="Group 15"/>
          <p:cNvGrpSpPr>
            <a:grpSpLocks/>
          </p:cNvGrpSpPr>
          <p:nvPr/>
        </p:nvGrpSpPr>
        <p:grpSpPr bwMode="auto">
          <a:xfrm>
            <a:off x="4419600" y="2209800"/>
            <a:ext cx="1371600" cy="1828800"/>
            <a:chOff x="1632" y="1392"/>
            <a:chExt cx="864" cy="1152"/>
          </a:xfrm>
        </p:grpSpPr>
        <p:sp>
          <p:nvSpPr>
            <p:cNvPr id="21520" name="Line 16"/>
            <p:cNvSpPr>
              <a:spLocks noChangeShapeType="1"/>
            </p:cNvSpPr>
            <p:nvPr/>
          </p:nvSpPr>
          <p:spPr bwMode="auto">
            <a:xfrm>
              <a:off x="1632" y="1392"/>
              <a:ext cx="0" cy="115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21" name="Line 17"/>
            <p:cNvSpPr>
              <a:spLocks noChangeShapeType="1"/>
            </p:cNvSpPr>
            <p:nvPr/>
          </p:nvSpPr>
          <p:spPr bwMode="auto">
            <a:xfrm>
              <a:off x="1920" y="1392"/>
              <a:ext cx="0" cy="115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22" name="Line 18"/>
            <p:cNvSpPr>
              <a:spLocks noChangeShapeType="1"/>
            </p:cNvSpPr>
            <p:nvPr/>
          </p:nvSpPr>
          <p:spPr bwMode="auto">
            <a:xfrm>
              <a:off x="2208" y="1392"/>
              <a:ext cx="0" cy="115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23" name="Line 19"/>
            <p:cNvSpPr>
              <a:spLocks noChangeShapeType="1"/>
            </p:cNvSpPr>
            <p:nvPr/>
          </p:nvSpPr>
          <p:spPr bwMode="auto">
            <a:xfrm>
              <a:off x="2496" y="1392"/>
              <a:ext cx="0" cy="115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21526" name="Group 22"/>
          <p:cNvGrpSpPr>
            <a:grpSpLocks/>
          </p:cNvGrpSpPr>
          <p:nvPr/>
        </p:nvGrpSpPr>
        <p:grpSpPr bwMode="auto">
          <a:xfrm>
            <a:off x="3505200" y="2743200"/>
            <a:ext cx="1371600" cy="762000"/>
            <a:chOff x="2208" y="1728"/>
            <a:chExt cx="864" cy="480"/>
          </a:xfrm>
        </p:grpSpPr>
        <p:sp>
          <p:nvSpPr>
            <p:cNvPr id="21524" name="Line 20"/>
            <p:cNvSpPr>
              <a:spLocks noChangeShapeType="1"/>
            </p:cNvSpPr>
            <p:nvPr/>
          </p:nvSpPr>
          <p:spPr bwMode="auto">
            <a:xfrm flipH="1">
              <a:off x="2208" y="2208"/>
              <a:ext cx="864" cy="0"/>
            </a:xfrm>
            <a:prstGeom prst="line">
              <a:avLst/>
            </a:prstGeom>
            <a:noFill/>
            <a:ln w="3810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25" name="Line 21"/>
            <p:cNvSpPr>
              <a:spLocks noChangeShapeType="1"/>
            </p:cNvSpPr>
            <p:nvPr/>
          </p:nvSpPr>
          <p:spPr bwMode="auto">
            <a:xfrm flipV="1">
              <a:off x="2208" y="1728"/>
              <a:ext cx="0" cy="480"/>
            </a:xfrm>
            <a:prstGeom prst="line">
              <a:avLst/>
            </a:prstGeom>
            <a:noFill/>
            <a:ln w="3810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1527" name="Text Box 23"/>
          <p:cNvSpPr txBox="1">
            <a:spLocks noChangeArrowheads="1"/>
          </p:cNvSpPr>
          <p:nvPr/>
        </p:nvSpPr>
        <p:spPr bwMode="auto">
          <a:xfrm>
            <a:off x="3276600" y="2743200"/>
            <a:ext cx="382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a:solidFill>
                  <a:srgbClr val="FF0000"/>
                </a:solidFill>
                <a:latin typeface="Times New Roman" panose="02020603050405020304" pitchFamily="18" charset="0"/>
              </a:rPr>
              <a:t>Ｘ</a:t>
            </a:r>
          </a:p>
        </p:txBody>
      </p:sp>
      <p:grpSp>
        <p:nvGrpSpPr>
          <p:cNvPr id="21531" name="Group 27"/>
          <p:cNvGrpSpPr>
            <a:grpSpLocks/>
          </p:cNvGrpSpPr>
          <p:nvPr/>
        </p:nvGrpSpPr>
        <p:grpSpPr bwMode="auto">
          <a:xfrm>
            <a:off x="3048000" y="2743200"/>
            <a:ext cx="457200" cy="762000"/>
            <a:chOff x="1920" y="1728"/>
            <a:chExt cx="288" cy="480"/>
          </a:xfrm>
        </p:grpSpPr>
        <p:sp>
          <p:nvSpPr>
            <p:cNvPr id="21528" name="Line 24"/>
            <p:cNvSpPr>
              <a:spLocks noChangeShapeType="1"/>
            </p:cNvSpPr>
            <p:nvPr/>
          </p:nvSpPr>
          <p:spPr bwMode="auto">
            <a:xfrm flipH="1">
              <a:off x="1920" y="2208"/>
              <a:ext cx="288"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29" name="Line 25"/>
            <p:cNvSpPr>
              <a:spLocks noChangeShapeType="1"/>
            </p:cNvSpPr>
            <p:nvPr/>
          </p:nvSpPr>
          <p:spPr bwMode="auto">
            <a:xfrm flipV="1">
              <a:off x="1920" y="1728"/>
              <a:ext cx="0" cy="48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30" name="Line 26"/>
            <p:cNvSpPr>
              <a:spLocks noChangeShapeType="1"/>
            </p:cNvSpPr>
            <p:nvPr/>
          </p:nvSpPr>
          <p:spPr bwMode="auto">
            <a:xfrm>
              <a:off x="1920" y="1728"/>
              <a:ext cx="288"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1532" name="Text Box 28"/>
          <p:cNvSpPr txBox="1">
            <a:spLocks noChangeArrowheads="1"/>
          </p:cNvSpPr>
          <p:nvPr/>
        </p:nvSpPr>
        <p:spPr bwMode="auto">
          <a:xfrm>
            <a:off x="1042988" y="4843463"/>
            <a:ext cx="7159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latin typeface="Times New Roman" panose="02020603050405020304" pitchFamily="18" charset="0"/>
              </a:rPr>
              <a:t>Once a packet goes to West and turns, it cannot go again.</a:t>
            </a:r>
          </a:p>
        </p:txBody>
      </p:sp>
      <p:sp>
        <p:nvSpPr>
          <p:cNvPr id="21533" name="Line 29"/>
          <p:cNvSpPr>
            <a:spLocks noChangeShapeType="1"/>
          </p:cNvSpPr>
          <p:nvPr/>
        </p:nvSpPr>
        <p:spPr bwMode="auto">
          <a:xfrm flipV="1">
            <a:off x="7772400" y="3276600"/>
            <a:ext cx="0" cy="1066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34" name="Line 30"/>
          <p:cNvSpPr>
            <a:spLocks noChangeShapeType="1"/>
          </p:cNvSpPr>
          <p:nvPr/>
        </p:nvSpPr>
        <p:spPr bwMode="auto">
          <a:xfrm>
            <a:off x="7391400" y="3810000"/>
            <a:ext cx="762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35" name="Text Box 31"/>
          <p:cNvSpPr txBox="1">
            <a:spLocks noChangeArrowheads="1"/>
          </p:cNvSpPr>
          <p:nvPr/>
        </p:nvSpPr>
        <p:spPr bwMode="auto">
          <a:xfrm>
            <a:off x="7527925" y="2763838"/>
            <a:ext cx="419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a:latin typeface="Times New Roman" panose="02020603050405020304" pitchFamily="18" charset="0"/>
              </a:rPr>
              <a:t>Ｎ</a:t>
            </a:r>
          </a:p>
        </p:txBody>
      </p:sp>
      <p:sp>
        <p:nvSpPr>
          <p:cNvPr id="21536" name="Text Box 32"/>
          <p:cNvSpPr txBox="1">
            <a:spLocks noChangeArrowheads="1"/>
          </p:cNvSpPr>
          <p:nvPr/>
        </p:nvSpPr>
        <p:spPr bwMode="auto">
          <a:xfrm>
            <a:off x="6842125" y="3525838"/>
            <a:ext cx="48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a:latin typeface="Times New Roman" panose="02020603050405020304" pitchFamily="18" charset="0"/>
              </a:rPr>
              <a:t>Ｗ</a:t>
            </a:r>
          </a:p>
        </p:txBody>
      </p:sp>
      <p:sp>
        <p:nvSpPr>
          <p:cNvPr id="21537" name="Text Box 33"/>
          <p:cNvSpPr txBox="1">
            <a:spLocks noChangeArrowheads="1"/>
          </p:cNvSpPr>
          <p:nvPr/>
        </p:nvSpPr>
        <p:spPr bwMode="auto">
          <a:xfrm>
            <a:off x="8213725" y="3525838"/>
            <a:ext cx="4016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a:latin typeface="Times New Roman" panose="02020603050405020304" pitchFamily="18" charset="0"/>
              </a:rPr>
              <a:t>Ｅ</a:t>
            </a:r>
          </a:p>
        </p:txBody>
      </p:sp>
      <p:sp>
        <p:nvSpPr>
          <p:cNvPr id="21538" name="Text Box 34"/>
          <p:cNvSpPr txBox="1">
            <a:spLocks noChangeArrowheads="1"/>
          </p:cNvSpPr>
          <p:nvPr/>
        </p:nvSpPr>
        <p:spPr bwMode="auto">
          <a:xfrm>
            <a:off x="7527925" y="4287838"/>
            <a:ext cx="411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a:latin typeface="Times New Roman" panose="02020603050405020304" pitchFamily="18" charset="0"/>
              </a:rPr>
              <a:t>Ｓ</a:t>
            </a:r>
          </a:p>
        </p:txBody>
      </p:sp>
      <p:sp>
        <p:nvSpPr>
          <p:cNvPr id="21539" name="Oval 35"/>
          <p:cNvSpPr>
            <a:spLocks noChangeArrowheads="1"/>
          </p:cNvSpPr>
          <p:nvPr/>
        </p:nvSpPr>
        <p:spPr bwMode="auto">
          <a:xfrm>
            <a:off x="3429000" y="2743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40" name="Oval 36"/>
          <p:cNvSpPr>
            <a:spLocks noChangeArrowheads="1"/>
          </p:cNvSpPr>
          <p:nvPr/>
        </p:nvSpPr>
        <p:spPr bwMode="auto">
          <a:xfrm>
            <a:off x="4800600" y="3429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52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153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27" grpId="0" autoUpdateAnimBg="0"/>
      <p:bldP spid="2153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ja-JP" altLang="en-US" sz="3600"/>
              <a:t>Ｄｕａｔｏ</a:t>
            </a:r>
            <a:r>
              <a:rPr lang="ja-JP" altLang="en-US" sz="3600">
                <a:latin typeface="Arial" panose="020B0604020202020204" pitchFamily="34" charset="0"/>
              </a:rPr>
              <a:t>’</a:t>
            </a:r>
            <a:r>
              <a:rPr lang="ja-JP" altLang="en-US" sz="3600"/>
              <a:t>ｓ　Ｐｒｏｔｏｃｏｌ</a:t>
            </a:r>
            <a:br>
              <a:rPr lang="ja-JP" altLang="en-US"/>
            </a:br>
            <a:r>
              <a:rPr lang="ja-JP" altLang="en-US"/>
              <a:t>（*</a:t>
            </a:r>
            <a:r>
              <a:rPr lang="en-US" altLang="ja-JP"/>
              <a:t>-channel</a:t>
            </a:r>
            <a:r>
              <a:rPr lang="ja-JP" altLang="en-US"/>
              <a:t>）</a:t>
            </a:r>
          </a:p>
        </p:txBody>
      </p:sp>
      <p:sp>
        <p:nvSpPr>
          <p:cNvPr id="22532" name="Oval 4"/>
          <p:cNvSpPr>
            <a:spLocks noChangeArrowheads="1"/>
          </p:cNvSpPr>
          <p:nvPr/>
        </p:nvSpPr>
        <p:spPr bwMode="auto">
          <a:xfrm>
            <a:off x="2590800" y="2209800"/>
            <a:ext cx="609600" cy="609600"/>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33" name="Oval 5"/>
          <p:cNvSpPr>
            <a:spLocks noChangeArrowheads="1"/>
          </p:cNvSpPr>
          <p:nvPr/>
        </p:nvSpPr>
        <p:spPr bwMode="auto">
          <a:xfrm>
            <a:off x="5105400" y="2209800"/>
            <a:ext cx="609600" cy="609600"/>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34" name="Oval 6"/>
          <p:cNvSpPr>
            <a:spLocks noChangeArrowheads="1"/>
          </p:cNvSpPr>
          <p:nvPr/>
        </p:nvSpPr>
        <p:spPr bwMode="auto">
          <a:xfrm>
            <a:off x="2590800" y="4419600"/>
            <a:ext cx="609600" cy="609600"/>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35" name="Oval 7"/>
          <p:cNvSpPr>
            <a:spLocks noChangeArrowheads="1"/>
          </p:cNvSpPr>
          <p:nvPr/>
        </p:nvSpPr>
        <p:spPr bwMode="auto">
          <a:xfrm>
            <a:off x="5105400" y="4419600"/>
            <a:ext cx="609600" cy="609600"/>
          </a:xfrm>
          <a:prstGeom prst="ellipse">
            <a:avLst/>
          </a:prstGeom>
          <a:solidFill>
            <a:srgbClr val="FFFF66"/>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36" name="Line 8"/>
          <p:cNvSpPr>
            <a:spLocks noChangeShapeType="1"/>
          </p:cNvSpPr>
          <p:nvPr/>
        </p:nvSpPr>
        <p:spPr bwMode="auto">
          <a:xfrm>
            <a:off x="3200400" y="2590800"/>
            <a:ext cx="1905000"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37" name="Line 9"/>
          <p:cNvSpPr>
            <a:spLocks noChangeShapeType="1"/>
          </p:cNvSpPr>
          <p:nvPr/>
        </p:nvSpPr>
        <p:spPr bwMode="auto">
          <a:xfrm>
            <a:off x="5334000" y="2819400"/>
            <a:ext cx="0" cy="16002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38" name="Line 10"/>
          <p:cNvSpPr>
            <a:spLocks noChangeShapeType="1"/>
          </p:cNvSpPr>
          <p:nvPr/>
        </p:nvSpPr>
        <p:spPr bwMode="auto">
          <a:xfrm flipH="1">
            <a:off x="3200400" y="4648200"/>
            <a:ext cx="1905000"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39" name="Line 11"/>
          <p:cNvSpPr>
            <a:spLocks noChangeShapeType="1"/>
          </p:cNvSpPr>
          <p:nvPr/>
        </p:nvSpPr>
        <p:spPr bwMode="auto">
          <a:xfrm flipV="1">
            <a:off x="3048000" y="2819400"/>
            <a:ext cx="0" cy="16002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40" name="Text Box 12"/>
          <p:cNvSpPr txBox="1">
            <a:spLocks noChangeArrowheads="1"/>
          </p:cNvSpPr>
          <p:nvPr/>
        </p:nvSpPr>
        <p:spPr bwMode="auto">
          <a:xfrm>
            <a:off x="3810000" y="4191000"/>
            <a:ext cx="836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a:latin typeface="Times New Roman" panose="02020603050405020304" pitchFamily="18" charset="0"/>
              </a:rPr>
              <a:t>ＣＡ２</a:t>
            </a:r>
          </a:p>
        </p:txBody>
      </p:sp>
      <p:sp>
        <p:nvSpPr>
          <p:cNvPr id="22541" name="Text Box 13"/>
          <p:cNvSpPr txBox="1">
            <a:spLocks noChangeArrowheads="1"/>
          </p:cNvSpPr>
          <p:nvPr/>
        </p:nvSpPr>
        <p:spPr bwMode="auto">
          <a:xfrm>
            <a:off x="4648200" y="3352800"/>
            <a:ext cx="836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a:latin typeface="Times New Roman" panose="02020603050405020304" pitchFamily="18" charset="0"/>
              </a:rPr>
              <a:t>ＣＡ１</a:t>
            </a:r>
          </a:p>
        </p:txBody>
      </p:sp>
      <p:sp>
        <p:nvSpPr>
          <p:cNvPr id="22542" name="Text Box 14"/>
          <p:cNvSpPr txBox="1">
            <a:spLocks noChangeArrowheads="1"/>
          </p:cNvSpPr>
          <p:nvPr/>
        </p:nvSpPr>
        <p:spPr bwMode="auto">
          <a:xfrm>
            <a:off x="3657600" y="2514600"/>
            <a:ext cx="836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a:latin typeface="Times New Roman" panose="02020603050405020304" pitchFamily="18" charset="0"/>
              </a:rPr>
              <a:t>ＣＡ０</a:t>
            </a:r>
          </a:p>
        </p:txBody>
      </p:sp>
      <p:sp>
        <p:nvSpPr>
          <p:cNvPr id="22543" name="Text Box 15"/>
          <p:cNvSpPr txBox="1">
            <a:spLocks noChangeArrowheads="1"/>
          </p:cNvSpPr>
          <p:nvPr/>
        </p:nvSpPr>
        <p:spPr bwMode="auto">
          <a:xfrm>
            <a:off x="3032125" y="3373438"/>
            <a:ext cx="836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a:latin typeface="Times New Roman" panose="02020603050405020304" pitchFamily="18" charset="0"/>
              </a:rPr>
              <a:t>ＣＡ３</a:t>
            </a:r>
          </a:p>
        </p:txBody>
      </p:sp>
      <p:grpSp>
        <p:nvGrpSpPr>
          <p:cNvPr id="22551" name="Group 23"/>
          <p:cNvGrpSpPr>
            <a:grpSpLocks/>
          </p:cNvGrpSpPr>
          <p:nvPr/>
        </p:nvGrpSpPr>
        <p:grpSpPr bwMode="auto">
          <a:xfrm>
            <a:off x="3124200" y="2362200"/>
            <a:ext cx="5502275" cy="2438400"/>
            <a:chOff x="1968" y="1488"/>
            <a:chExt cx="3466" cy="1536"/>
          </a:xfrm>
        </p:grpSpPr>
        <p:grpSp>
          <p:nvGrpSpPr>
            <p:cNvPr id="22547" name="Group 19"/>
            <p:cNvGrpSpPr>
              <a:grpSpLocks/>
            </p:cNvGrpSpPr>
            <p:nvPr/>
          </p:nvGrpSpPr>
          <p:grpSpPr bwMode="auto">
            <a:xfrm>
              <a:off x="1968" y="1488"/>
              <a:ext cx="1488" cy="1536"/>
              <a:chOff x="1968" y="1488"/>
              <a:chExt cx="1488" cy="1536"/>
            </a:xfrm>
          </p:grpSpPr>
          <p:sp>
            <p:nvSpPr>
              <p:cNvPr id="22544" name="Line 16"/>
              <p:cNvSpPr>
                <a:spLocks noChangeShapeType="1"/>
              </p:cNvSpPr>
              <p:nvPr/>
            </p:nvSpPr>
            <p:spPr bwMode="auto">
              <a:xfrm>
                <a:off x="1968" y="1488"/>
                <a:ext cx="1248"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45" name="Line 17"/>
              <p:cNvSpPr>
                <a:spLocks noChangeShapeType="1"/>
              </p:cNvSpPr>
              <p:nvPr/>
            </p:nvSpPr>
            <p:spPr bwMode="auto">
              <a:xfrm>
                <a:off x="3456" y="1776"/>
                <a:ext cx="0" cy="1008"/>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46" name="Line 18"/>
              <p:cNvSpPr>
                <a:spLocks noChangeShapeType="1"/>
              </p:cNvSpPr>
              <p:nvPr/>
            </p:nvSpPr>
            <p:spPr bwMode="auto">
              <a:xfrm flipH="1">
                <a:off x="2016" y="3024"/>
                <a:ext cx="1200"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22549" name="Line 21"/>
            <p:cNvSpPr>
              <a:spLocks noChangeShapeType="1"/>
            </p:cNvSpPr>
            <p:nvPr/>
          </p:nvSpPr>
          <p:spPr bwMode="auto">
            <a:xfrm>
              <a:off x="4128" y="1632"/>
              <a:ext cx="432" cy="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550" name="Text Box 22"/>
            <p:cNvSpPr txBox="1">
              <a:spLocks noChangeArrowheads="1"/>
            </p:cNvSpPr>
            <p:nvPr/>
          </p:nvSpPr>
          <p:spPr bwMode="auto">
            <a:xfrm>
              <a:off x="4070" y="1645"/>
              <a:ext cx="136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a:latin typeface="Times New Roman" panose="02020603050405020304" pitchFamily="18" charset="0"/>
                </a:rPr>
                <a:t>Ｅｓｃａｐｅ　Ｐａｔｈ</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25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47800" y="228600"/>
            <a:ext cx="7696200" cy="762000"/>
          </a:xfrm>
        </p:spPr>
        <p:txBody>
          <a:bodyPr/>
          <a:lstStyle/>
          <a:p>
            <a:r>
              <a:rPr lang="en-US" altLang="ja-JP"/>
              <a:t>Minimal routing </a:t>
            </a:r>
            <a:r>
              <a:rPr lang="en-US" altLang="ja-JP" sz="2900"/>
              <a:t>[F.Silla,1997]</a:t>
            </a:r>
          </a:p>
        </p:txBody>
      </p:sp>
      <p:sp>
        <p:nvSpPr>
          <p:cNvPr id="30723" name="Text Box 3"/>
          <p:cNvSpPr txBox="1">
            <a:spLocks noChangeArrowheads="1"/>
          </p:cNvSpPr>
          <p:nvPr/>
        </p:nvSpPr>
        <p:spPr bwMode="auto">
          <a:xfrm>
            <a:off x="1066800" y="3886200"/>
            <a:ext cx="80518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en-US" altLang="ja-JP" sz="2800">
                <a:latin typeface="Times New Roman" panose="02020603050405020304" pitchFamily="18" charset="0"/>
              </a:rPr>
              <a:t> Overall the network, a path without cycle is provided.</a:t>
            </a:r>
            <a:br>
              <a:rPr lang="en-US" altLang="ja-JP" sz="2800">
                <a:latin typeface="Times New Roman" panose="02020603050405020304" pitchFamily="18" charset="0"/>
              </a:rPr>
            </a:br>
            <a:r>
              <a:rPr lang="en-US" altLang="ja-JP" sz="2800">
                <a:latin typeface="Times New Roman" panose="02020603050405020304" pitchFamily="18" charset="0"/>
              </a:rPr>
              <a:t>  (</a:t>
            </a:r>
            <a:r>
              <a:rPr lang="en-US" altLang="ja-JP" sz="2800">
                <a:solidFill>
                  <a:srgbClr val="0000FF"/>
                </a:solidFill>
                <a:latin typeface="Times New Roman" panose="02020603050405020304" pitchFamily="18" charset="0"/>
              </a:rPr>
              <a:t>Escape path</a:t>
            </a:r>
            <a:r>
              <a:rPr lang="en-US" altLang="ja-JP" sz="2800">
                <a:latin typeface="Times New Roman" panose="02020603050405020304" pitchFamily="18" charset="0"/>
              </a:rPr>
              <a:t>)</a:t>
            </a:r>
            <a:endParaRPr lang="en-US" altLang="ja-JP" sz="2400">
              <a:latin typeface="Times New Roman" panose="02020603050405020304" pitchFamily="18" charset="0"/>
            </a:endParaRPr>
          </a:p>
        </p:txBody>
      </p:sp>
      <p:sp>
        <p:nvSpPr>
          <p:cNvPr id="30724" name="Text Box 4"/>
          <p:cNvSpPr txBox="1">
            <a:spLocks noChangeArrowheads="1"/>
          </p:cNvSpPr>
          <p:nvPr/>
        </p:nvSpPr>
        <p:spPr bwMode="auto">
          <a:xfrm>
            <a:off x="1066800" y="4876800"/>
            <a:ext cx="80772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altLang="ja-JP" sz="2800">
                <a:latin typeface="Times New Roman" panose="02020603050405020304" pitchFamily="18" charset="0"/>
              </a:rPr>
              <a:t> A packet can be moved from </a:t>
            </a:r>
            <a:r>
              <a:rPr lang="en-US" altLang="ja-JP" sz="2800">
                <a:solidFill>
                  <a:srgbClr val="FF0000"/>
                </a:solidFill>
                <a:latin typeface="Times New Roman" panose="02020603050405020304" pitchFamily="18" charset="0"/>
              </a:rPr>
              <a:t>Adaptive path to Escape path at any node.</a:t>
            </a:r>
            <a:endParaRPr lang="en-US" altLang="ja-JP" sz="2800">
              <a:latin typeface="Times New Roman" panose="02020603050405020304" pitchFamily="18" charset="0"/>
            </a:endParaRPr>
          </a:p>
          <a:p>
            <a:pPr>
              <a:buFontTx/>
              <a:buChar char="•"/>
            </a:pPr>
            <a:r>
              <a:rPr lang="en-US" altLang="ja-JP" sz="2400">
                <a:latin typeface="Times New Roman" panose="02020603050405020304" pitchFamily="18" charset="0"/>
              </a:rPr>
              <a:t>  Once a packet uses </a:t>
            </a:r>
            <a:r>
              <a:rPr lang="en-US" altLang="ja-JP" sz="2800">
                <a:latin typeface="Times New Roman" panose="02020603050405020304" pitchFamily="18" charset="0"/>
              </a:rPr>
              <a:t>Escape path, it cannot go back to Adaptive path </a:t>
            </a:r>
          </a:p>
        </p:txBody>
      </p:sp>
      <p:sp>
        <p:nvSpPr>
          <p:cNvPr id="30725" name="Text Box 5"/>
          <p:cNvSpPr txBox="1">
            <a:spLocks noChangeArrowheads="1"/>
          </p:cNvSpPr>
          <p:nvPr/>
        </p:nvSpPr>
        <p:spPr bwMode="auto">
          <a:xfrm>
            <a:off x="1066800" y="6367463"/>
            <a:ext cx="39688"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en-US"/>
          </a:p>
        </p:txBody>
      </p:sp>
      <p:cxnSp>
        <p:nvCxnSpPr>
          <p:cNvPr id="30726" name="AutoShape 6"/>
          <p:cNvCxnSpPr>
            <a:cxnSpLocks noChangeShapeType="1"/>
            <a:stCxn id="30727" idx="3"/>
            <a:endCxn id="30728" idx="1"/>
          </p:cNvCxnSpPr>
          <p:nvPr/>
        </p:nvCxnSpPr>
        <p:spPr bwMode="auto">
          <a:xfrm flipV="1">
            <a:off x="2286000" y="1600200"/>
            <a:ext cx="838200" cy="723900"/>
          </a:xfrm>
          <a:prstGeom prst="bentConnector3">
            <a:avLst>
              <a:gd name="adj1" fmla="val 50000"/>
            </a:avLst>
          </a:prstGeom>
          <a:noFill/>
          <a:ln w="76200">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727" name="AutoShape 7"/>
          <p:cNvSpPr>
            <a:spLocks noChangeArrowheads="1"/>
          </p:cNvSpPr>
          <p:nvPr/>
        </p:nvSpPr>
        <p:spPr bwMode="auto">
          <a:xfrm>
            <a:off x="990600" y="1752600"/>
            <a:ext cx="1295400" cy="1143000"/>
          </a:xfrm>
          <a:prstGeom prst="roundRect">
            <a:avLst>
              <a:gd name="adj" fmla="val 16667"/>
            </a:avLst>
          </a:prstGeom>
          <a:solidFill>
            <a:srgbClr val="99FF66"/>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3200">
                <a:latin typeface="Times New Roman" panose="02020603050405020304" pitchFamily="18" charset="0"/>
              </a:rPr>
              <a:t>Src</a:t>
            </a:r>
          </a:p>
        </p:txBody>
      </p:sp>
      <p:sp>
        <p:nvSpPr>
          <p:cNvPr id="30728" name="Rectangle 8"/>
          <p:cNvSpPr>
            <a:spLocks noChangeArrowheads="1"/>
          </p:cNvSpPr>
          <p:nvPr/>
        </p:nvSpPr>
        <p:spPr bwMode="auto">
          <a:xfrm>
            <a:off x="3124200" y="1143000"/>
            <a:ext cx="3657600" cy="914400"/>
          </a:xfrm>
          <a:prstGeom prst="rect">
            <a:avLst/>
          </a:prstGeom>
          <a:solidFill>
            <a:srgbClr val="99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2800" b="1">
                <a:solidFill>
                  <a:srgbClr val="0000FF"/>
                </a:solidFill>
                <a:latin typeface="Times New Roman" panose="02020603050405020304" pitchFamily="18" charset="0"/>
              </a:rPr>
              <a:t>Escape Paths</a:t>
            </a:r>
            <a:endParaRPr lang="en-US" altLang="ja-JP" sz="2400">
              <a:latin typeface="Times New Roman" panose="02020603050405020304" pitchFamily="18" charset="0"/>
            </a:endParaRPr>
          </a:p>
        </p:txBody>
      </p:sp>
      <p:sp>
        <p:nvSpPr>
          <p:cNvPr id="30729" name="Rectangle 9"/>
          <p:cNvSpPr>
            <a:spLocks noChangeArrowheads="1"/>
          </p:cNvSpPr>
          <p:nvPr/>
        </p:nvSpPr>
        <p:spPr bwMode="auto">
          <a:xfrm>
            <a:off x="3124200" y="2667000"/>
            <a:ext cx="3657600" cy="914400"/>
          </a:xfrm>
          <a:prstGeom prst="rect">
            <a:avLst/>
          </a:prstGeom>
          <a:solidFill>
            <a:srgbClr val="99FF66"/>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2800" b="1">
                <a:solidFill>
                  <a:srgbClr val="FF0000"/>
                </a:solidFill>
                <a:latin typeface="Times New Roman" panose="02020603050405020304" pitchFamily="18" charset="0"/>
              </a:rPr>
              <a:t>Adaptive Paths</a:t>
            </a:r>
            <a:endParaRPr lang="en-US" altLang="ja-JP" sz="2400">
              <a:solidFill>
                <a:srgbClr val="FF0000"/>
              </a:solidFill>
              <a:latin typeface="Times New Roman" panose="02020603050405020304" pitchFamily="18" charset="0"/>
            </a:endParaRPr>
          </a:p>
        </p:txBody>
      </p:sp>
      <p:sp>
        <p:nvSpPr>
          <p:cNvPr id="30730" name="AutoShape 10"/>
          <p:cNvSpPr>
            <a:spLocks noChangeArrowheads="1"/>
          </p:cNvSpPr>
          <p:nvPr/>
        </p:nvSpPr>
        <p:spPr bwMode="auto">
          <a:xfrm>
            <a:off x="7620000" y="1752600"/>
            <a:ext cx="1295400" cy="1143000"/>
          </a:xfrm>
          <a:prstGeom prst="roundRect">
            <a:avLst>
              <a:gd name="adj" fmla="val 16667"/>
            </a:avLst>
          </a:prstGeom>
          <a:solidFill>
            <a:srgbClr val="99FF66"/>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3200">
                <a:latin typeface="Times New Roman" panose="02020603050405020304" pitchFamily="18" charset="0"/>
              </a:rPr>
              <a:t>Dst</a:t>
            </a:r>
          </a:p>
        </p:txBody>
      </p:sp>
      <p:cxnSp>
        <p:nvCxnSpPr>
          <p:cNvPr id="30731" name="AutoShape 11"/>
          <p:cNvCxnSpPr>
            <a:cxnSpLocks noChangeShapeType="1"/>
            <a:stCxn id="30727" idx="3"/>
            <a:endCxn id="30729" idx="1"/>
          </p:cNvCxnSpPr>
          <p:nvPr/>
        </p:nvCxnSpPr>
        <p:spPr bwMode="auto">
          <a:xfrm>
            <a:off x="2286000" y="2324100"/>
            <a:ext cx="838200" cy="800100"/>
          </a:xfrm>
          <a:prstGeom prst="bentConnector3">
            <a:avLst>
              <a:gd name="adj1" fmla="val 50000"/>
            </a:avLst>
          </a:prstGeom>
          <a:noFill/>
          <a:ln w="76200">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32" name="AutoShape 12"/>
          <p:cNvCxnSpPr>
            <a:cxnSpLocks noChangeShapeType="1"/>
            <a:stCxn id="30728" idx="3"/>
            <a:endCxn id="30730" idx="1"/>
          </p:cNvCxnSpPr>
          <p:nvPr/>
        </p:nvCxnSpPr>
        <p:spPr bwMode="auto">
          <a:xfrm>
            <a:off x="6781800" y="1600200"/>
            <a:ext cx="838200" cy="723900"/>
          </a:xfrm>
          <a:prstGeom prst="bentConnector3">
            <a:avLst>
              <a:gd name="adj1" fmla="val 50000"/>
            </a:avLst>
          </a:prstGeom>
          <a:noFill/>
          <a:ln w="76200">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33" name="AutoShape 13"/>
          <p:cNvCxnSpPr>
            <a:cxnSpLocks noChangeShapeType="1"/>
            <a:stCxn id="30729" idx="3"/>
            <a:endCxn id="30730" idx="1"/>
          </p:cNvCxnSpPr>
          <p:nvPr/>
        </p:nvCxnSpPr>
        <p:spPr bwMode="auto">
          <a:xfrm flipV="1">
            <a:off x="6781800" y="2324100"/>
            <a:ext cx="838200" cy="800100"/>
          </a:xfrm>
          <a:prstGeom prst="bentConnector3">
            <a:avLst>
              <a:gd name="adj1" fmla="val 50000"/>
            </a:avLst>
          </a:prstGeom>
          <a:noFill/>
          <a:ln w="76200">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734" name="Line 14"/>
          <p:cNvSpPr>
            <a:spLocks noChangeShapeType="1"/>
          </p:cNvSpPr>
          <p:nvPr/>
        </p:nvSpPr>
        <p:spPr bwMode="auto">
          <a:xfrm flipV="1">
            <a:off x="4876800" y="2057400"/>
            <a:ext cx="0" cy="609600"/>
          </a:xfrm>
          <a:prstGeom prst="line">
            <a:avLst/>
          </a:prstGeom>
          <a:noFill/>
          <a:ln w="762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747713" y="354013"/>
            <a:ext cx="7681912" cy="606425"/>
          </a:xfrm>
        </p:spPr>
        <p:txBody>
          <a:bodyPr/>
          <a:lstStyle/>
          <a:p>
            <a:r>
              <a:rPr lang="en-US" altLang="ja-JP"/>
              <a:t>Adaptive routing for Irregular networks: Up*/Down* routing</a:t>
            </a:r>
          </a:p>
        </p:txBody>
      </p:sp>
      <p:sp>
        <p:nvSpPr>
          <p:cNvPr id="37891" name="Rectangle 3"/>
          <p:cNvSpPr>
            <a:spLocks noGrp="1" noChangeArrowheads="1"/>
          </p:cNvSpPr>
          <p:nvPr>
            <p:ph type="body" idx="1"/>
          </p:nvPr>
        </p:nvSpPr>
        <p:spPr>
          <a:xfrm>
            <a:off x="1187450" y="1916113"/>
            <a:ext cx="7273925" cy="4679950"/>
          </a:xfrm>
        </p:spPr>
        <p:txBody>
          <a:bodyPr/>
          <a:lstStyle/>
          <a:p>
            <a:pPr marL="609600" indent="-609600">
              <a:lnSpc>
                <a:spcPct val="90000"/>
              </a:lnSpc>
            </a:pPr>
            <a:r>
              <a:rPr lang="en-US" altLang="ja-JP"/>
              <a:t>Typical partially adaptive routing </a:t>
            </a:r>
          </a:p>
          <a:p>
            <a:pPr marL="609600" indent="-609600">
              <a:lnSpc>
                <a:spcPct val="90000"/>
              </a:lnSpc>
            </a:pPr>
            <a:r>
              <a:rPr lang="en-US" altLang="ja-JP"/>
              <a:t>Eliminates a channel cyclic-dependency in order to avoid deadlock.</a:t>
            </a:r>
          </a:p>
          <a:p>
            <a:pPr marL="609600" indent="-609600">
              <a:lnSpc>
                <a:spcPct val="90000"/>
              </a:lnSpc>
            </a:pPr>
            <a:r>
              <a:rPr lang="en-US" altLang="ja-JP"/>
              <a:t>Algorithm:</a:t>
            </a:r>
          </a:p>
          <a:p>
            <a:pPr marL="990600" lvl="1" indent="-646113">
              <a:lnSpc>
                <a:spcPct val="90000"/>
              </a:lnSpc>
              <a:buClr>
                <a:schemeClr val="tx1"/>
              </a:buClr>
              <a:buFontTx/>
              <a:buAutoNum type="arabicPeriod"/>
            </a:pPr>
            <a:r>
              <a:rPr lang="en-US" altLang="ja-JP"/>
              <a:t>Build a spanning-tree.</a:t>
            </a:r>
          </a:p>
          <a:p>
            <a:pPr marL="1371600" lvl="2" indent="-700088">
              <a:lnSpc>
                <a:spcPct val="90000"/>
              </a:lnSpc>
              <a:buClr>
                <a:schemeClr val="tx1"/>
              </a:buClr>
              <a:buFont typeface="Wingdings" panose="05000000000000000000" pitchFamily="2" charset="2"/>
              <a:buChar char="l"/>
            </a:pPr>
            <a:r>
              <a:rPr lang="en-US" altLang="ja-JP"/>
              <a:t>BFS(Breadth First Search) </a:t>
            </a:r>
          </a:p>
          <a:p>
            <a:pPr marL="1371600" lvl="2" indent="-700088">
              <a:lnSpc>
                <a:spcPct val="90000"/>
              </a:lnSpc>
              <a:buClr>
                <a:schemeClr val="tx1"/>
              </a:buClr>
              <a:buFont typeface="Wingdings" panose="05000000000000000000" pitchFamily="2" charset="2"/>
              <a:buChar char="l"/>
            </a:pPr>
            <a:r>
              <a:rPr lang="en-US" altLang="ja-JP"/>
              <a:t>DFS(Depth First Search) </a:t>
            </a:r>
          </a:p>
          <a:p>
            <a:pPr marL="990600" lvl="1" indent="-646113">
              <a:lnSpc>
                <a:spcPct val="90000"/>
              </a:lnSpc>
              <a:buClr>
                <a:schemeClr val="tx1"/>
              </a:buClr>
              <a:buFontTx/>
              <a:buAutoNum type="arabicPeriod"/>
            </a:pPr>
            <a:r>
              <a:rPr lang="en-US" altLang="ja-JP"/>
              <a:t>Build an up/down directed-graph. </a:t>
            </a:r>
          </a:p>
          <a:p>
            <a:pPr marL="990600" lvl="1" indent="-646113">
              <a:lnSpc>
                <a:spcPct val="90000"/>
              </a:lnSpc>
              <a:buClr>
                <a:schemeClr val="tx1"/>
              </a:buClr>
              <a:buFontTx/>
              <a:buAutoNum type="arabicPeriod"/>
            </a:pPr>
            <a:r>
              <a:rPr lang="en-US" altLang="ja-JP"/>
              <a:t>Set a restriction to avoid the deadlock.</a:t>
            </a:r>
          </a:p>
          <a:p>
            <a:pPr marL="609600" indent="-609600">
              <a:lnSpc>
                <a:spcPct val="90000"/>
              </a:lnSpc>
              <a:buFont typeface="Wingdings" panose="05000000000000000000" pitchFamily="2" charset="2"/>
              <a:buNone/>
            </a:pPr>
            <a:endParaRPr lang="en-US" altLang="ja-JP" sz="2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23850" y="188913"/>
            <a:ext cx="8229600" cy="1139825"/>
          </a:xfrm>
        </p:spPr>
        <p:txBody>
          <a:bodyPr/>
          <a:lstStyle/>
          <a:p>
            <a:pPr eaLnBrk="1" hangingPunct="1"/>
            <a:r>
              <a:rPr lang="en-US" altLang="ja-JP"/>
              <a:t>Fat</a:t>
            </a:r>
            <a:r>
              <a:rPr lang="ja-JP" altLang="en-US"/>
              <a:t>　</a:t>
            </a:r>
            <a:r>
              <a:rPr lang="en-US" altLang="ja-JP"/>
              <a:t>Tree</a:t>
            </a:r>
          </a:p>
        </p:txBody>
      </p:sp>
      <p:sp>
        <p:nvSpPr>
          <p:cNvPr id="2" name="テキスト ボックス 1">
            <a:extLst>
              <a:ext uri="{FF2B5EF4-FFF2-40B4-BE49-F238E27FC236}">
                <a16:creationId xmlns:a16="http://schemas.microsoft.com/office/drawing/2014/main" id="{A7CC1DC0-2E93-4BC1-93F6-19BB033A48CC}"/>
              </a:ext>
            </a:extLst>
          </p:cNvPr>
          <p:cNvSpPr txBox="1"/>
          <p:nvPr/>
        </p:nvSpPr>
        <p:spPr>
          <a:xfrm>
            <a:off x="539750" y="5005963"/>
            <a:ext cx="8443337" cy="646331"/>
          </a:xfrm>
          <a:prstGeom prst="rect">
            <a:avLst/>
          </a:prstGeom>
          <a:noFill/>
        </p:spPr>
        <p:txBody>
          <a:bodyPr wrap="none" rtlCol="0">
            <a:spAutoFit/>
          </a:bodyPr>
          <a:lstStyle/>
          <a:p>
            <a:r>
              <a:rPr kumimoji="1" lang="en-US" altLang="ja-JP" dirty="0"/>
              <a:t>Fat tree is defined with (</a:t>
            </a:r>
            <a:r>
              <a:rPr kumimoji="1" lang="en-US" altLang="ja-JP" dirty="0" err="1"/>
              <a:t>p,q,r</a:t>
            </a:r>
            <a:r>
              <a:rPr kumimoji="1" lang="en-US" altLang="ja-JP" dirty="0"/>
              <a:t>) where p: num. of upper links, q: num. of lower links</a:t>
            </a:r>
          </a:p>
          <a:p>
            <a:r>
              <a:rPr lang="en-US" altLang="ja-JP" dirty="0"/>
              <a:t>r: num, of hierarchy, This example is FT(2,4,2)</a:t>
            </a:r>
            <a:endParaRPr kumimoji="1" lang="ja-JP" altLang="en-US" dirty="0"/>
          </a:p>
        </p:txBody>
      </p:sp>
      <p:sp>
        <p:nvSpPr>
          <p:cNvPr id="170" name="Rectangle 3">
            <a:extLst>
              <a:ext uri="{FF2B5EF4-FFF2-40B4-BE49-F238E27FC236}">
                <a16:creationId xmlns:a16="http://schemas.microsoft.com/office/drawing/2014/main" id="{195C7CBC-C5AC-4964-B403-7B23D1C66EAC}"/>
              </a:ext>
            </a:extLst>
          </p:cNvPr>
          <p:cNvSpPr>
            <a:spLocks noChangeArrowheads="1"/>
          </p:cNvSpPr>
          <p:nvPr/>
        </p:nvSpPr>
        <p:spPr bwMode="auto">
          <a:xfrm>
            <a:off x="3587750" y="115649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1" name="Oval 4">
            <a:extLst>
              <a:ext uri="{FF2B5EF4-FFF2-40B4-BE49-F238E27FC236}">
                <a16:creationId xmlns:a16="http://schemas.microsoft.com/office/drawing/2014/main" id="{68E3D08C-A754-4AF4-9859-7E1A8C907009}"/>
              </a:ext>
            </a:extLst>
          </p:cNvPr>
          <p:cNvSpPr>
            <a:spLocks noChangeArrowheads="1"/>
          </p:cNvSpPr>
          <p:nvPr/>
        </p:nvSpPr>
        <p:spPr bwMode="auto">
          <a:xfrm>
            <a:off x="996950" y="428069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2" name="Line 5">
            <a:extLst>
              <a:ext uri="{FF2B5EF4-FFF2-40B4-BE49-F238E27FC236}">
                <a16:creationId xmlns:a16="http://schemas.microsoft.com/office/drawing/2014/main" id="{F1BB3FFC-29A7-470D-B3F1-39D19819A783}"/>
              </a:ext>
            </a:extLst>
          </p:cNvPr>
          <p:cNvSpPr>
            <a:spLocks noChangeShapeType="1"/>
          </p:cNvSpPr>
          <p:nvPr/>
        </p:nvSpPr>
        <p:spPr bwMode="auto">
          <a:xfrm flipH="1">
            <a:off x="692150" y="3137694"/>
            <a:ext cx="3810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 name="Line 6">
            <a:extLst>
              <a:ext uri="{FF2B5EF4-FFF2-40B4-BE49-F238E27FC236}">
                <a16:creationId xmlns:a16="http://schemas.microsoft.com/office/drawing/2014/main" id="{F6746E60-1CE5-459D-ACF3-1B115433B6D8}"/>
              </a:ext>
            </a:extLst>
          </p:cNvPr>
          <p:cNvSpPr>
            <a:spLocks noChangeShapeType="1"/>
          </p:cNvSpPr>
          <p:nvPr/>
        </p:nvSpPr>
        <p:spPr bwMode="auto">
          <a:xfrm>
            <a:off x="1073150" y="3061494"/>
            <a:ext cx="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4" name="Line 7">
            <a:extLst>
              <a:ext uri="{FF2B5EF4-FFF2-40B4-BE49-F238E27FC236}">
                <a16:creationId xmlns:a16="http://schemas.microsoft.com/office/drawing/2014/main" id="{5E017185-E26C-4A13-9A0C-73DA4BE12A9D}"/>
              </a:ext>
            </a:extLst>
          </p:cNvPr>
          <p:cNvSpPr>
            <a:spLocks noChangeShapeType="1"/>
          </p:cNvSpPr>
          <p:nvPr/>
        </p:nvSpPr>
        <p:spPr bwMode="auto">
          <a:xfrm>
            <a:off x="1073150" y="3061494"/>
            <a:ext cx="5334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5" name="Line 8">
            <a:extLst>
              <a:ext uri="{FF2B5EF4-FFF2-40B4-BE49-F238E27FC236}">
                <a16:creationId xmlns:a16="http://schemas.microsoft.com/office/drawing/2014/main" id="{CE6164FA-D3F0-4AFF-8F9C-1092A1EEF8C9}"/>
              </a:ext>
            </a:extLst>
          </p:cNvPr>
          <p:cNvSpPr>
            <a:spLocks noChangeShapeType="1"/>
          </p:cNvSpPr>
          <p:nvPr/>
        </p:nvSpPr>
        <p:spPr bwMode="auto">
          <a:xfrm>
            <a:off x="1073150" y="3061494"/>
            <a:ext cx="9144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6" name="Line 9">
            <a:extLst>
              <a:ext uri="{FF2B5EF4-FFF2-40B4-BE49-F238E27FC236}">
                <a16:creationId xmlns:a16="http://schemas.microsoft.com/office/drawing/2014/main" id="{996A4AC9-8FB1-40A5-B07F-7DD7B93CD9F1}"/>
              </a:ext>
            </a:extLst>
          </p:cNvPr>
          <p:cNvSpPr>
            <a:spLocks noChangeShapeType="1"/>
          </p:cNvSpPr>
          <p:nvPr/>
        </p:nvSpPr>
        <p:spPr bwMode="auto">
          <a:xfrm flipH="1">
            <a:off x="692150" y="3061494"/>
            <a:ext cx="9906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7" name="Line 10">
            <a:extLst>
              <a:ext uri="{FF2B5EF4-FFF2-40B4-BE49-F238E27FC236}">
                <a16:creationId xmlns:a16="http://schemas.microsoft.com/office/drawing/2014/main" id="{FCC56344-7489-4B13-B9E2-34D34B3B7574}"/>
              </a:ext>
            </a:extLst>
          </p:cNvPr>
          <p:cNvSpPr>
            <a:spLocks noChangeShapeType="1"/>
          </p:cNvSpPr>
          <p:nvPr/>
        </p:nvSpPr>
        <p:spPr bwMode="auto">
          <a:xfrm flipH="1">
            <a:off x="1149350" y="3061494"/>
            <a:ext cx="5334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8" name="Line 11">
            <a:extLst>
              <a:ext uri="{FF2B5EF4-FFF2-40B4-BE49-F238E27FC236}">
                <a16:creationId xmlns:a16="http://schemas.microsoft.com/office/drawing/2014/main" id="{9953A412-7732-439F-B7F0-F2EDE4956799}"/>
              </a:ext>
            </a:extLst>
          </p:cNvPr>
          <p:cNvSpPr>
            <a:spLocks noChangeShapeType="1"/>
          </p:cNvSpPr>
          <p:nvPr/>
        </p:nvSpPr>
        <p:spPr bwMode="auto">
          <a:xfrm flipH="1">
            <a:off x="1606550" y="3061494"/>
            <a:ext cx="762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9" name="Line 12">
            <a:extLst>
              <a:ext uri="{FF2B5EF4-FFF2-40B4-BE49-F238E27FC236}">
                <a16:creationId xmlns:a16="http://schemas.microsoft.com/office/drawing/2014/main" id="{7B13CFD6-0859-444D-9479-56EC99166C98}"/>
              </a:ext>
            </a:extLst>
          </p:cNvPr>
          <p:cNvSpPr>
            <a:spLocks noChangeShapeType="1"/>
          </p:cNvSpPr>
          <p:nvPr/>
        </p:nvSpPr>
        <p:spPr bwMode="auto">
          <a:xfrm>
            <a:off x="1682750" y="3061494"/>
            <a:ext cx="3810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0" name="Rectangle 13">
            <a:extLst>
              <a:ext uri="{FF2B5EF4-FFF2-40B4-BE49-F238E27FC236}">
                <a16:creationId xmlns:a16="http://schemas.microsoft.com/office/drawing/2014/main" id="{1678E917-CC6B-4EDE-ACE6-02149BCF8D0D}"/>
              </a:ext>
            </a:extLst>
          </p:cNvPr>
          <p:cNvSpPr>
            <a:spLocks noChangeArrowheads="1"/>
          </p:cNvSpPr>
          <p:nvPr/>
        </p:nvSpPr>
        <p:spPr bwMode="auto">
          <a:xfrm>
            <a:off x="1606550" y="298529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1" name="Oval 14">
            <a:extLst>
              <a:ext uri="{FF2B5EF4-FFF2-40B4-BE49-F238E27FC236}">
                <a16:creationId xmlns:a16="http://schemas.microsoft.com/office/drawing/2014/main" id="{68A06DFB-11BE-4499-A892-CD540B498529}"/>
              </a:ext>
            </a:extLst>
          </p:cNvPr>
          <p:cNvSpPr>
            <a:spLocks noChangeArrowheads="1"/>
          </p:cNvSpPr>
          <p:nvPr/>
        </p:nvSpPr>
        <p:spPr bwMode="auto">
          <a:xfrm>
            <a:off x="3359150" y="428069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2" name="Line 15">
            <a:extLst>
              <a:ext uri="{FF2B5EF4-FFF2-40B4-BE49-F238E27FC236}">
                <a16:creationId xmlns:a16="http://schemas.microsoft.com/office/drawing/2014/main" id="{B687009A-A4AE-4479-9D2F-7F3A955A16A9}"/>
              </a:ext>
            </a:extLst>
          </p:cNvPr>
          <p:cNvSpPr>
            <a:spLocks noChangeShapeType="1"/>
          </p:cNvSpPr>
          <p:nvPr/>
        </p:nvSpPr>
        <p:spPr bwMode="auto">
          <a:xfrm flipH="1">
            <a:off x="3054350" y="3137694"/>
            <a:ext cx="3810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3" name="Line 16">
            <a:extLst>
              <a:ext uri="{FF2B5EF4-FFF2-40B4-BE49-F238E27FC236}">
                <a16:creationId xmlns:a16="http://schemas.microsoft.com/office/drawing/2014/main" id="{9E653F41-F7D0-40EF-AB21-849ACAF2C3F6}"/>
              </a:ext>
            </a:extLst>
          </p:cNvPr>
          <p:cNvSpPr>
            <a:spLocks noChangeShapeType="1"/>
          </p:cNvSpPr>
          <p:nvPr/>
        </p:nvSpPr>
        <p:spPr bwMode="auto">
          <a:xfrm>
            <a:off x="3435350" y="3061494"/>
            <a:ext cx="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 name="Line 17">
            <a:extLst>
              <a:ext uri="{FF2B5EF4-FFF2-40B4-BE49-F238E27FC236}">
                <a16:creationId xmlns:a16="http://schemas.microsoft.com/office/drawing/2014/main" id="{7B47A46E-C29E-4129-B2CF-E3657A66AD1D}"/>
              </a:ext>
            </a:extLst>
          </p:cNvPr>
          <p:cNvSpPr>
            <a:spLocks noChangeShapeType="1"/>
          </p:cNvSpPr>
          <p:nvPr/>
        </p:nvSpPr>
        <p:spPr bwMode="auto">
          <a:xfrm>
            <a:off x="3435350" y="3061494"/>
            <a:ext cx="5334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5" name="Line 18">
            <a:extLst>
              <a:ext uri="{FF2B5EF4-FFF2-40B4-BE49-F238E27FC236}">
                <a16:creationId xmlns:a16="http://schemas.microsoft.com/office/drawing/2014/main" id="{1C00BECB-48EA-4E88-A960-6D9881D1433C}"/>
              </a:ext>
            </a:extLst>
          </p:cNvPr>
          <p:cNvSpPr>
            <a:spLocks noChangeShapeType="1"/>
          </p:cNvSpPr>
          <p:nvPr/>
        </p:nvSpPr>
        <p:spPr bwMode="auto">
          <a:xfrm>
            <a:off x="3435350" y="3061494"/>
            <a:ext cx="9144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6" name="Line 19">
            <a:extLst>
              <a:ext uri="{FF2B5EF4-FFF2-40B4-BE49-F238E27FC236}">
                <a16:creationId xmlns:a16="http://schemas.microsoft.com/office/drawing/2014/main" id="{D6B5D012-F59C-42E7-8B5F-E3F909EB61C1}"/>
              </a:ext>
            </a:extLst>
          </p:cNvPr>
          <p:cNvSpPr>
            <a:spLocks noChangeShapeType="1"/>
          </p:cNvSpPr>
          <p:nvPr/>
        </p:nvSpPr>
        <p:spPr bwMode="auto">
          <a:xfrm flipH="1">
            <a:off x="3054350" y="3061494"/>
            <a:ext cx="9906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7" name="Line 20">
            <a:extLst>
              <a:ext uri="{FF2B5EF4-FFF2-40B4-BE49-F238E27FC236}">
                <a16:creationId xmlns:a16="http://schemas.microsoft.com/office/drawing/2014/main" id="{8ED0E749-3C29-43FB-AC76-33323DCBF39F}"/>
              </a:ext>
            </a:extLst>
          </p:cNvPr>
          <p:cNvSpPr>
            <a:spLocks noChangeShapeType="1"/>
          </p:cNvSpPr>
          <p:nvPr/>
        </p:nvSpPr>
        <p:spPr bwMode="auto">
          <a:xfrm flipH="1">
            <a:off x="3511550" y="3061494"/>
            <a:ext cx="5334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8" name="Line 21">
            <a:extLst>
              <a:ext uri="{FF2B5EF4-FFF2-40B4-BE49-F238E27FC236}">
                <a16:creationId xmlns:a16="http://schemas.microsoft.com/office/drawing/2014/main" id="{F4962950-18AE-4107-AEB2-EFC350EF9319}"/>
              </a:ext>
            </a:extLst>
          </p:cNvPr>
          <p:cNvSpPr>
            <a:spLocks noChangeShapeType="1"/>
          </p:cNvSpPr>
          <p:nvPr/>
        </p:nvSpPr>
        <p:spPr bwMode="auto">
          <a:xfrm flipH="1">
            <a:off x="3968750" y="3061494"/>
            <a:ext cx="762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9" name="Line 22">
            <a:extLst>
              <a:ext uri="{FF2B5EF4-FFF2-40B4-BE49-F238E27FC236}">
                <a16:creationId xmlns:a16="http://schemas.microsoft.com/office/drawing/2014/main" id="{C7BA3B1A-9AC9-4F23-9A0C-B11FB9F6AFE6}"/>
              </a:ext>
            </a:extLst>
          </p:cNvPr>
          <p:cNvSpPr>
            <a:spLocks noChangeShapeType="1"/>
          </p:cNvSpPr>
          <p:nvPr/>
        </p:nvSpPr>
        <p:spPr bwMode="auto">
          <a:xfrm>
            <a:off x="4044950" y="3061494"/>
            <a:ext cx="3810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0" name="Rectangle 23">
            <a:extLst>
              <a:ext uri="{FF2B5EF4-FFF2-40B4-BE49-F238E27FC236}">
                <a16:creationId xmlns:a16="http://schemas.microsoft.com/office/drawing/2014/main" id="{5C13C21A-CB9F-4AD0-898B-87FF1F342DE1}"/>
              </a:ext>
            </a:extLst>
          </p:cNvPr>
          <p:cNvSpPr>
            <a:spLocks noChangeArrowheads="1"/>
          </p:cNvSpPr>
          <p:nvPr/>
        </p:nvSpPr>
        <p:spPr bwMode="auto">
          <a:xfrm>
            <a:off x="3282950" y="298529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1" name="Rectangle 24">
            <a:extLst>
              <a:ext uri="{FF2B5EF4-FFF2-40B4-BE49-F238E27FC236}">
                <a16:creationId xmlns:a16="http://schemas.microsoft.com/office/drawing/2014/main" id="{857B03FE-DDD4-4D39-854F-3B0A0F547FE6}"/>
              </a:ext>
            </a:extLst>
          </p:cNvPr>
          <p:cNvSpPr>
            <a:spLocks noChangeArrowheads="1"/>
          </p:cNvSpPr>
          <p:nvPr/>
        </p:nvSpPr>
        <p:spPr bwMode="auto">
          <a:xfrm>
            <a:off x="3968750" y="298529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2" name="Line 25">
            <a:extLst>
              <a:ext uri="{FF2B5EF4-FFF2-40B4-BE49-F238E27FC236}">
                <a16:creationId xmlns:a16="http://schemas.microsoft.com/office/drawing/2014/main" id="{E481C032-56C8-4B14-8221-9540276D0F6D}"/>
              </a:ext>
            </a:extLst>
          </p:cNvPr>
          <p:cNvSpPr>
            <a:spLocks noChangeShapeType="1"/>
          </p:cNvSpPr>
          <p:nvPr/>
        </p:nvSpPr>
        <p:spPr bwMode="auto">
          <a:xfrm flipH="1">
            <a:off x="1073150" y="1308894"/>
            <a:ext cx="609600" cy="175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3" name="Line 26">
            <a:extLst>
              <a:ext uri="{FF2B5EF4-FFF2-40B4-BE49-F238E27FC236}">
                <a16:creationId xmlns:a16="http://schemas.microsoft.com/office/drawing/2014/main" id="{16EEE7D3-FAF8-4495-BA20-1385230538D2}"/>
              </a:ext>
            </a:extLst>
          </p:cNvPr>
          <p:cNvSpPr>
            <a:spLocks noChangeShapeType="1"/>
          </p:cNvSpPr>
          <p:nvPr/>
        </p:nvSpPr>
        <p:spPr bwMode="auto">
          <a:xfrm>
            <a:off x="1682750" y="1308894"/>
            <a:ext cx="1676400" cy="1676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4" name="Line 27">
            <a:extLst>
              <a:ext uri="{FF2B5EF4-FFF2-40B4-BE49-F238E27FC236}">
                <a16:creationId xmlns:a16="http://schemas.microsoft.com/office/drawing/2014/main" id="{6E9D2032-0860-4E8A-8AD9-844A655C90D2}"/>
              </a:ext>
            </a:extLst>
          </p:cNvPr>
          <p:cNvSpPr>
            <a:spLocks noChangeShapeType="1"/>
          </p:cNvSpPr>
          <p:nvPr/>
        </p:nvSpPr>
        <p:spPr bwMode="auto">
          <a:xfrm flipH="1">
            <a:off x="1758950" y="1308894"/>
            <a:ext cx="1905000" cy="1676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5" name="Line 28">
            <a:extLst>
              <a:ext uri="{FF2B5EF4-FFF2-40B4-BE49-F238E27FC236}">
                <a16:creationId xmlns:a16="http://schemas.microsoft.com/office/drawing/2014/main" id="{008B4B17-DFDD-43C3-B764-47876A6CA162}"/>
              </a:ext>
            </a:extLst>
          </p:cNvPr>
          <p:cNvSpPr>
            <a:spLocks noChangeShapeType="1"/>
          </p:cNvSpPr>
          <p:nvPr/>
        </p:nvSpPr>
        <p:spPr bwMode="auto">
          <a:xfrm>
            <a:off x="3663950" y="1308894"/>
            <a:ext cx="381000" cy="1676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6" name="Oval 29">
            <a:extLst>
              <a:ext uri="{FF2B5EF4-FFF2-40B4-BE49-F238E27FC236}">
                <a16:creationId xmlns:a16="http://schemas.microsoft.com/office/drawing/2014/main" id="{AA9F9C7A-739F-4762-A7BC-68786D2220A6}"/>
              </a:ext>
            </a:extLst>
          </p:cNvPr>
          <p:cNvSpPr>
            <a:spLocks noChangeArrowheads="1"/>
          </p:cNvSpPr>
          <p:nvPr/>
        </p:nvSpPr>
        <p:spPr bwMode="auto">
          <a:xfrm>
            <a:off x="539750" y="428069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7" name="Oval 30">
            <a:extLst>
              <a:ext uri="{FF2B5EF4-FFF2-40B4-BE49-F238E27FC236}">
                <a16:creationId xmlns:a16="http://schemas.microsoft.com/office/drawing/2014/main" id="{910F8B07-8922-4E04-B04F-2CFE2A21D0A6}"/>
              </a:ext>
            </a:extLst>
          </p:cNvPr>
          <p:cNvSpPr>
            <a:spLocks noChangeArrowheads="1"/>
          </p:cNvSpPr>
          <p:nvPr/>
        </p:nvSpPr>
        <p:spPr bwMode="auto">
          <a:xfrm>
            <a:off x="1454150" y="428069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8" name="Oval 31">
            <a:extLst>
              <a:ext uri="{FF2B5EF4-FFF2-40B4-BE49-F238E27FC236}">
                <a16:creationId xmlns:a16="http://schemas.microsoft.com/office/drawing/2014/main" id="{A7E68E2F-9D1B-4B09-8047-7E5B29651D42}"/>
              </a:ext>
            </a:extLst>
          </p:cNvPr>
          <p:cNvSpPr>
            <a:spLocks noChangeArrowheads="1"/>
          </p:cNvSpPr>
          <p:nvPr/>
        </p:nvSpPr>
        <p:spPr bwMode="auto">
          <a:xfrm>
            <a:off x="1911350" y="428069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9" name="Oval 32">
            <a:extLst>
              <a:ext uri="{FF2B5EF4-FFF2-40B4-BE49-F238E27FC236}">
                <a16:creationId xmlns:a16="http://schemas.microsoft.com/office/drawing/2014/main" id="{D1DC2B07-5698-477E-BB2D-9304E044BDD9}"/>
              </a:ext>
            </a:extLst>
          </p:cNvPr>
          <p:cNvSpPr>
            <a:spLocks noChangeArrowheads="1"/>
          </p:cNvSpPr>
          <p:nvPr/>
        </p:nvSpPr>
        <p:spPr bwMode="auto">
          <a:xfrm>
            <a:off x="2901950" y="428069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0" name="Oval 33">
            <a:extLst>
              <a:ext uri="{FF2B5EF4-FFF2-40B4-BE49-F238E27FC236}">
                <a16:creationId xmlns:a16="http://schemas.microsoft.com/office/drawing/2014/main" id="{666C3EDB-6E33-4ED8-A69D-6294099D6D36}"/>
              </a:ext>
            </a:extLst>
          </p:cNvPr>
          <p:cNvSpPr>
            <a:spLocks noChangeArrowheads="1"/>
          </p:cNvSpPr>
          <p:nvPr/>
        </p:nvSpPr>
        <p:spPr bwMode="auto">
          <a:xfrm>
            <a:off x="3816350" y="428069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1" name="Oval 34">
            <a:extLst>
              <a:ext uri="{FF2B5EF4-FFF2-40B4-BE49-F238E27FC236}">
                <a16:creationId xmlns:a16="http://schemas.microsoft.com/office/drawing/2014/main" id="{DCA4AAEF-679E-453D-9C91-FA657A59032A}"/>
              </a:ext>
            </a:extLst>
          </p:cNvPr>
          <p:cNvSpPr>
            <a:spLocks noChangeArrowheads="1"/>
          </p:cNvSpPr>
          <p:nvPr/>
        </p:nvSpPr>
        <p:spPr bwMode="auto">
          <a:xfrm>
            <a:off x="4273550" y="428069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2" name="Rectangle 35">
            <a:extLst>
              <a:ext uri="{FF2B5EF4-FFF2-40B4-BE49-F238E27FC236}">
                <a16:creationId xmlns:a16="http://schemas.microsoft.com/office/drawing/2014/main" id="{529BA9CA-6E65-4665-9E01-9FB6186E82DC}"/>
              </a:ext>
            </a:extLst>
          </p:cNvPr>
          <p:cNvSpPr>
            <a:spLocks noChangeArrowheads="1"/>
          </p:cNvSpPr>
          <p:nvPr/>
        </p:nvSpPr>
        <p:spPr bwMode="auto">
          <a:xfrm>
            <a:off x="5999163" y="112474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3" name="Rectangle 36">
            <a:extLst>
              <a:ext uri="{FF2B5EF4-FFF2-40B4-BE49-F238E27FC236}">
                <a16:creationId xmlns:a16="http://schemas.microsoft.com/office/drawing/2014/main" id="{DC68F9F6-4D9D-4B92-B893-12A8661E3ABA}"/>
              </a:ext>
            </a:extLst>
          </p:cNvPr>
          <p:cNvSpPr>
            <a:spLocks noChangeArrowheads="1"/>
          </p:cNvSpPr>
          <p:nvPr/>
        </p:nvSpPr>
        <p:spPr bwMode="auto">
          <a:xfrm>
            <a:off x="7980363" y="112474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4" name="Oval 37">
            <a:extLst>
              <a:ext uri="{FF2B5EF4-FFF2-40B4-BE49-F238E27FC236}">
                <a16:creationId xmlns:a16="http://schemas.microsoft.com/office/drawing/2014/main" id="{29082922-9C6D-4DAC-9893-CBDE3AB31776}"/>
              </a:ext>
            </a:extLst>
          </p:cNvPr>
          <p:cNvSpPr>
            <a:spLocks noChangeArrowheads="1"/>
          </p:cNvSpPr>
          <p:nvPr/>
        </p:nvSpPr>
        <p:spPr bwMode="auto">
          <a:xfrm>
            <a:off x="5389563" y="424894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 name="Line 38">
            <a:extLst>
              <a:ext uri="{FF2B5EF4-FFF2-40B4-BE49-F238E27FC236}">
                <a16:creationId xmlns:a16="http://schemas.microsoft.com/office/drawing/2014/main" id="{0DC47D97-73FC-4AEA-B572-6B744DB66CE7}"/>
              </a:ext>
            </a:extLst>
          </p:cNvPr>
          <p:cNvSpPr>
            <a:spLocks noChangeShapeType="1"/>
          </p:cNvSpPr>
          <p:nvPr/>
        </p:nvSpPr>
        <p:spPr bwMode="auto">
          <a:xfrm flipH="1">
            <a:off x="5084763" y="3105944"/>
            <a:ext cx="3810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6" name="Line 39">
            <a:extLst>
              <a:ext uri="{FF2B5EF4-FFF2-40B4-BE49-F238E27FC236}">
                <a16:creationId xmlns:a16="http://schemas.microsoft.com/office/drawing/2014/main" id="{3148EBEA-3E74-4658-B384-140A6B619A90}"/>
              </a:ext>
            </a:extLst>
          </p:cNvPr>
          <p:cNvSpPr>
            <a:spLocks noChangeShapeType="1"/>
          </p:cNvSpPr>
          <p:nvPr/>
        </p:nvSpPr>
        <p:spPr bwMode="auto">
          <a:xfrm>
            <a:off x="5465763" y="3029744"/>
            <a:ext cx="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7" name="Line 40">
            <a:extLst>
              <a:ext uri="{FF2B5EF4-FFF2-40B4-BE49-F238E27FC236}">
                <a16:creationId xmlns:a16="http://schemas.microsoft.com/office/drawing/2014/main" id="{F5E760FE-0D13-4391-980F-8F08A6CC5C26}"/>
              </a:ext>
            </a:extLst>
          </p:cNvPr>
          <p:cNvSpPr>
            <a:spLocks noChangeShapeType="1"/>
          </p:cNvSpPr>
          <p:nvPr/>
        </p:nvSpPr>
        <p:spPr bwMode="auto">
          <a:xfrm>
            <a:off x="5465763" y="3029744"/>
            <a:ext cx="5334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8" name="Line 41">
            <a:extLst>
              <a:ext uri="{FF2B5EF4-FFF2-40B4-BE49-F238E27FC236}">
                <a16:creationId xmlns:a16="http://schemas.microsoft.com/office/drawing/2014/main" id="{633E0BE7-F579-4FC8-8209-86112A1AC763}"/>
              </a:ext>
            </a:extLst>
          </p:cNvPr>
          <p:cNvSpPr>
            <a:spLocks noChangeShapeType="1"/>
          </p:cNvSpPr>
          <p:nvPr/>
        </p:nvSpPr>
        <p:spPr bwMode="auto">
          <a:xfrm>
            <a:off x="5465763" y="3029744"/>
            <a:ext cx="9144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9" name="Line 42">
            <a:extLst>
              <a:ext uri="{FF2B5EF4-FFF2-40B4-BE49-F238E27FC236}">
                <a16:creationId xmlns:a16="http://schemas.microsoft.com/office/drawing/2014/main" id="{7F040F9C-731F-4F87-BF52-873C4709D19E}"/>
              </a:ext>
            </a:extLst>
          </p:cNvPr>
          <p:cNvSpPr>
            <a:spLocks noChangeShapeType="1"/>
          </p:cNvSpPr>
          <p:nvPr/>
        </p:nvSpPr>
        <p:spPr bwMode="auto">
          <a:xfrm flipH="1">
            <a:off x="5084763" y="3029744"/>
            <a:ext cx="9906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0" name="Line 43">
            <a:extLst>
              <a:ext uri="{FF2B5EF4-FFF2-40B4-BE49-F238E27FC236}">
                <a16:creationId xmlns:a16="http://schemas.microsoft.com/office/drawing/2014/main" id="{20EE5A55-E7E2-4313-B50B-65BC2CE10075}"/>
              </a:ext>
            </a:extLst>
          </p:cNvPr>
          <p:cNvSpPr>
            <a:spLocks noChangeShapeType="1"/>
          </p:cNvSpPr>
          <p:nvPr/>
        </p:nvSpPr>
        <p:spPr bwMode="auto">
          <a:xfrm flipH="1">
            <a:off x="5541963" y="3029744"/>
            <a:ext cx="5334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1" name="Line 44">
            <a:extLst>
              <a:ext uri="{FF2B5EF4-FFF2-40B4-BE49-F238E27FC236}">
                <a16:creationId xmlns:a16="http://schemas.microsoft.com/office/drawing/2014/main" id="{8B739DE8-36DA-42AC-BEE0-7A1B1D62664A}"/>
              </a:ext>
            </a:extLst>
          </p:cNvPr>
          <p:cNvSpPr>
            <a:spLocks noChangeShapeType="1"/>
          </p:cNvSpPr>
          <p:nvPr/>
        </p:nvSpPr>
        <p:spPr bwMode="auto">
          <a:xfrm flipH="1">
            <a:off x="5999163" y="3029744"/>
            <a:ext cx="762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2" name="Line 45">
            <a:extLst>
              <a:ext uri="{FF2B5EF4-FFF2-40B4-BE49-F238E27FC236}">
                <a16:creationId xmlns:a16="http://schemas.microsoft.com/office/drawing/2014/main" id="{71861021-0010-478C-9C3D-EE396CCF1E6A}"/>
              </a:ext>
            </a:extLst>
          </p:cNvPr>
          <p:cNvSpPr>
            <a:spLocks noChangeShapeType="1"/>
          </p:cNvSpPr>
          <p:nvPr/>
        </p:nvSpPr>
        <p:spPr bwMode="auto">
          <a:xfrm>
            <a:off x="6075363" y="3029744"/>
            <a:ext cx="3810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3" name="Rectangle 46">
            <a:extLst>
              <a:ext uri="{FF2B5EF4-FFF2-40B4-BE49-F238E27FC236}">
                <a16:creationId xmlns:a16="http://schemas.microsoft.com/office/drawing/2014/main" id="{593B93C9-6389-41F2-AB87-B2F9B1DDD98C}"/>
              </a:ext>
            </a:extLst>
          </p:cNvPr>
          <p:cNvSpPr>
            <a:spLocks noChangeArrowheads="1"/>
          </p:cNvSpPr>
          <p:nvPr/>
        </p:nvSpPr>
        <p:spPr bwMode="auto">
          <a:xfrm>
            <a:off x="5999163" y="295354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4" name="Oval 47">
            <a:extLst>
              <a:ext uri="{FF2B5EF4-FFF2-40B4-BE49-F238E27FC236}">
                <a16:creationId xmlns:a16="http://schemas.microsoft.com/office/drawing/2014/main" id="{A28D736F-5A74-4C2B-95B8-3CD7C2E2E3A4}"/>
              </a:ext>
            </a:extLst>
          </p:cNvPr>
          <p:cNvSpPr>
            <a:spLocks noChangeArrowheads="1"/>
          </p:cNvSpPr>
          <p:nvPr/>
        </p:nvSpPr>
        <p:spPr bwMode="auto">
          <a:xfrm>
            <a:off x="7751763" y="424894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 name="Line 48">
            <a:extLst>
              <a:ext uri="{FF2B5EF4-FFF2-40B4-BE49-F238E27FC236}">
                <a16:creationId xmlns:a16="http://schemas.microsoft.com/office/drawing/2014/main" id="{089DCCBB-55FA-4C5D-8A99-CEB3B52BBC8A}"/>
              </a:ext>
            </a:extLst>
          </p:cNvPr>
          <p:cNvSpPr>
            <a:spLocks noChangeShapeType="1"/>
          </p:cNvSpPr>
          <p:nvPr/>
        </p:nvSpPr>
        <p:spPr bwMode="auto">
          <a:xfrm flipH="1">
            <a:off x="7446963" y="3105944"/>
            <a:ext cx="3810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6" name="Line 49">
            <a:extLst>
              <a:ext uri="{FF2B5EF4-FFF2-40B4-BE49-F238E27FC236}">
                <a16:creationId xmlns:a16="http://schemas.microsoft.com/office/drawing/2014/main" id="{4F1AABCF-1E0F-4E60-A66B-3772A1A9F2CF}"/>
              </a:ext>
            </a:extLst>
          </p:cNvPr>
          <p:cNvSpPr>
            <a:spLocks noChangeShapeType="1"/>
          </p:cNvSpPr>
          <p:nvPr/>
        </p:nvSpPr>
        <p:spPr bwMode="auto">
          <a:xfrm>
            <a:off x="7827963" y="3029744"/>
            <a:ext cx="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7" name="Line 50">
            <a:extLst>
              <a:ext uri="{FF2B5EF4-FFF2-40B4-BE49-F238E27FC236}">
                <a16:creationId xmlns:a16="http://schemas.microsoft.com/office/drawing/2014/main" id="{9AA24BF3-B5AC-4FFA-8D96-34CB5E855249}"/>
              </a:ext>
            </a:extLst>
          </p:cNvPr>
          <p:cNvSpPr>
            <a:spLocks noChangeShapeType="1"/>
          </p:cNvSpPr>
          <p:nvPr/>
        </p:nvSpPr>
        <p:spPr bwMode="auto">
          <a:xfrm>
            <a:off x="7827963" y="3029744"/>
            <a:ext cx="5334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8" name="Line 51">
            <a:extLst>
              <a:ext uri="{FF2B5EF4-FFF2-40B4-BE49-F238E27FC236}">
                <a16:creationId xmlns:a16="http://schemas.microsoft.com/office/drawing/2014/main" id="{DDCBE172-0073-42A4-ABF7-A194F4BDB6D2}"/>
              </a:ext>
            </a:extLst>
          </p:cNvPr>
          <p:cNvSpPr>
            <a:spLocks noChangeShapeType="1"/>
          </p:cNvSpPr>
          <p:nvPr/>
        </p:nvSpPr>
        <p:spPr bwMode="auto">
          <a:xfrm>
            <a:off x="7827963" y="3029744"/>
            <a:ext cx="9144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9" name="Line 52">
            <a:extLst>
              <a:ext uri="{FF2B5EF4-FFF2-40B4-BE49-F238E27FC236}">
                <a16:creationId xmlns:a16="http://schemas.microsoft.com/office/drawing/2014/main" id="{7DCC94E9-D630-42B4-8BC8-21094804583C}"/>
              </a:ext>
            </a:extLst>
          </p:cNvPr>
          <p:cNvSpPr>
            <a:spLocks noChangeShapeType="1"/>
          </p:cNvSpPr>
          <p:nvPr/>
        </p:nvSpPr>
        <p:spPr bwMode="auto">
          <a:xfrm flipH="1">
            <a:off x="7446963" y="3029744"/>
            <a:ext cx="9906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0" name="Line 53">
            <a:extLst>
              <a:ext uri="{FF2B5EF4-FFF2-40B4-BE49-F238E27FC236}">
                <a16:creationId xmlns:a16="http://schemas.microsoft.com/office/drawing/2014/main" id="{D1C9B09E-CDCA-4EDC-9E8C-8C0A3D114E67}"/>
              </a:ext>
            </a:extLst>
          </p:cNvPr>
          <p:cNvSpPr>
            <a:spLocks noChangeShapeType="1"/>
          </p:cNvSpPr>
          <p:nvPr/>
        </p:nvSpPr>
        <p:spPr bwMode="auto">
          <a:xfrm flipH="1">
            <a:off x="7904163" y="3029744"/>
            <a:ext cx="5334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1" name="Line 54">
            <a:extLst>
              <a:ext uri="{FF2B5EF4-FFF2-40B4-BE49-F238E27FC236}">
                <a16:creationId xmlns:a16="http://schemas.microsoft.com/office/drawing/2014/main" id="{62A5A6E9-D996-4702-B341-98AF427D6EF0}"/>
              </a:ext>
            </a:extLst>
          </p:cNvPr>
          <p:cNvSpPr>
            <a:spLocks noChangeShapeType="1"/>
          </p:cNvSpPr>
          <p:nvPr/>
        </p:nvSpPr>
        <p:spPr bwMode="auto">
          <a:xfrm flipH="1">
            <a:off x="8361363" y="3029744"/>
            <a:ext cx="762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2" name="Line 55">
            <a:extLst>
              <a:ext uri="{FF2B5EF4-FFF2-40B4-BE49-F238E27FC236}">
                <a16:creationId xmlns:a16="http://schemas.microsoft.com/office/drawing/2014/main" id="{ACADC7E6-1EC6-42D6-8CCC-95E25ED42065}"/>
              </a:ext>
            </a:extLst>
          </p:cNvPr>
          <p:cNvSpPr>
            <a:spLocks noChangeShapeType="1"/>
          </p:cNvSpPr>
          <p:nvPr/>
        </p:nvSpPr>
        <p:spPr bwMode="auto">
          <a:xfrm>
            <a:off x="8437563" y="3029744"/>
            <a:ext cx="3810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3" name="Rectangle 56">
            <a:extLst>
              <a:ext uri="{FF2B5EF4-FFF2-40B4-BE49-F238E27FC236}">
                <a16:creationId xmlns:a16="http://schemas.microsoft.com/office/drawing/2014/main" id="{2B346AA6-01C0-48BE-80C9-1EEB263EECD1}"/>
              </a:ext>
            </a:extLst>
          </p:cNvPr>
          <p:cNvSpPr>
            <a:spLocks noChangeArrowheads="1"/>
          </p:cNvSpPr>
          <p:nvPr/>
        </p:nvSpPr>
        <p:spPr bwMode="auto">
          <a:xfrm>
            <a:off x="7675563" y="295354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4" name="Rectangle 57">
            <a:extLst>
              <a:ext uri="{FF2B5EF4-FFF2-40B4-BE49-F238E27FC236}">
                <a16:creationId xmlns:a16="http://schemas.microsoft.com/office/drawing/2014/main" id="{D81EB588-19A0-43DB-A975-AF41E3A75353}"/>
              </a:ext>
            </a:extLst>
          </p:cNvPr>
          <p:cNvSpPr>
            <a:spLocks noChangeArrowheads="1"/>
          </p:cNvSpPr>
          <p:nvPr/>
        </p:nvSpPr>
        <p:spPr bwMode="auto">
          <a:xfrm>
            <a:off x="8361363" y="295354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25" name="Line 58">
            <a:extLst>
              <a:ext uri="{FF2B5EF4-FFF2-40B4-BE49-F238E27FC236}">
                <a16:creationId xmlns:a16="http://schemas.microsoft.com/office/drawing/2014/main" id="{3DCD1F70-6C0A-4805-949A-0082B79E479A}"/>
              </a:ext>
            </a:extLst>
          </p:cNvPr>
          <p:cNvSpPr>
            <a:spLocks noChangeShapeType="1"/>
          </p:cNvSpPr>
          <p:nvPr/>
        </p:nvSpPr>
        <p:spPr bwMode="auto">
          <a:xfrm flipH="1">
            <a:off x="5465763" y="1277144"/>
            <a:ext cx="609600" cy="175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6" name="Line 59">
            <a:extLst>
              <a:ext uri="{FF2B5EF4-FFF2-40B4-BE49-F238E27FC236}">
                <a16:creationId xmlns:a16="http://schemas.microsoft.com/office/drawing/2014/main" id="{B42D2FAB-6A1C-4608-9BCF-65C8AFB52307}"/>
              </a:ext>
            </a:extLst>
          </p:cNvPr>
          <p:cNvSpPr>
            <a:spLocks noChangeShapeType="1"/>
          </p:cNvSpPr>
          <p:nvPr/>
        </p:nvSpPr>
        <p:spPr bwMode="auto">
          <a:xfrm>
            <a:off x="6075363" y="1277144"/>
            <a:ext cx="1676400" cy="1676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7" name="Line 60">
            <a:extLst>
              <a:ext uri="{FF2B5EF4-FFF2-40B4-BE49-F238E27FC236}">
                <a16:creationId xmlns:a16="http://schemas.microsoft.com/office/drawing/2014/main" id="{FCF2C35F-32BA-4B96-B756-9CB6072A2D9E}"/>
              </a:ext>
            </a:extLst>
          </p:cNvPr>
          <p:cNvSpPr>
            <a:spLocks noChangeShapeType="1"/>
          </p:cNvSpPr>
          <p:nvPr/>
        </p:nvSpPr>
        <p:spPr bwMode="auto">
          <a:xfrm flipH="1">
            <a:off x="6151563" y="1277144"/>
            <a:ext cx="1905000" cy="1676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8" name="Line 61">
            <a:extLst>
              <a:ext uri="{FF2B5EF4-FFF2-40B4-BE49-F238E27FC236}">
                <a16:creationId xmlns:a16="http://schemas.microsoft.com/office/drawing/2014/main" id="{DA79BDDC-11F6-42FD-9F29-4874496FD751}"/>
              </a:ext>
            </a:extLst>
          </p:cNvPr>
          <p:cNvSpPr>
            <a:spLocks noChangeShapeType="1"/>
          </p:cNvSpPr>
          <p:nvPr/>
        </p:nvSpPr>
        <p:spPr bwMode="auto">
          <a:xfrm>
            <a:off x="8056563" y="1277144"/>
            <a:ext cx="381000" cy="1676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9" name="Rectangle 62">
            <a:extLst>
              <a:ext uri="{FF2B5EF4-FFF2-40B4-BE49-F238E27FC236}">
                <a16:creationId xmlns:a16="http://schemas.microsoft.com/office/drawing/2014/main" id="{05245F3A-4A12-4620-B2CE-59572BB8A394}"/>
              </a:ext>
            </a:extLst>
          </p:cNvPr>
          <p:cNvSpPr>
            <a:spLocks noChangeArrowheads="1"/>
          </p:cNvSpPr>
          <p:nvPr/>
        </p:nvSpPr>
        <p:spPr bwMode="auto">
          <a:xfrm>
            <a:off x="5313363" y="295354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0" name="Oval 63">
            <a:extLst>
              <a:ext uri="{FF2B5EF4-FFF2-40B4-BE49-F238E27FC236}">
                <a16:creationId xmlns:a16="http://schemas.microsoft.com/office/drawing/2014/main" id="{F60603B4-197B-47AE-9EFC-ADC023CE5C49}"/>
              </a:ext>
            </a:extLst>
          </p:cNvPr>
          <p:cNvSpPr>
            <a:spLocks noChangeArrowheads="1"/>
          </p:cNvSpPr>
          <p:nvPr/>
        </p:nvSpPr>
        <p:spPr bwMode="auto">
          <a:xfrm>
            <a:off x="4932363" y="424894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1" name="Oval 64">
            <a:extLst>
              <a:ext uri="{FF2B5EF4-FFF2-40B4-BE49-F238E27FC236}">
                <a16:creationId xmlns:a16="http://schemas.microsoft.com/office/drawing/2014/main" id="{AA43AFE3-F88B-4FAA-99A1-2861D051265D}"/>
              </a:ext>
            </a:extLst>
          </p:cNvPr>
          <p:cNvSpPr>
            <a:spLocks noChangeArrowheads="1"/>
          </p:cNvSpPr>
          <p:nvPr/>
        </p:nvSpPr>
        <p:spPr bwMode="auto">
          <a:xfrm>
            <a:off x="5846763" y="424894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2" name="Oval 65">
            <a:extLst>
              <a:ext uri="{FF2B5EF4-FFF2-40B4-BE49-F238E27FC236}">
                <a16:creationId xmlns:a16="http://schemas.microsoft.com/office/drawing/2014/main" id="{4B33E9E5-F4B5-425B-A279-6EE5EBA66A5D}"/>
              </a:ext>
            </a:extLst>
          </p:cNvPr>
          <p:cNvSpPr>
            <a:spLocks noChangeArrowheads="1"/>
          </p:cNvSpPr>
          <p:nvPr/>
        </p:nvSpPr>
        <p:spPr bwMode="auto">
          <a:xfrm>
            <a:off x="6303963" y="424894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3" name="Oval 66">
            <a:extLst>
              <a:ext uri="{FF2B5EF4-FFF2-40B4-BE49-F238E27FC236}">
                <a16:creationId xmlns:a16="http://schemas.microsoft.com/office/drawing/2014/main" id="{1039C220-8CDF-4E29-97DC-4104ECBB6A41}"/>
              </a:ext>
            </a:extLst>
          </p:cNvPr>
          <p:cNvSpPr>
            <a:spLocks noChangeArrowheads="1"/>
          </p:cNvSpPr>
          <p:nvPr/>
        </p:nvSpPr>
        <p:spPr bwMode="auto">
          <a:xfrm>
            <a:off x="7294563" y="424894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4" name="Oval 67">
            <a:extLst>
              <a:ext uri="{FF2B5EF4-FFF2-40B4-BE49-F238E27FC236}">
                <a16:creationId xmlns:a16="http://schemas.microsoft.com/office/drawing/2014/main" id="{3016A8ED-A2BB-4A95-9054-77D639E3D8CE}"/>
              </a:ext>
            </a:extLst>
          </p:cNvPr>
          <p:cNvSpPr>
            <a:spLocks noChangeArrowheads="1"/>
          </p:cNvSpPr>
          <p:nvPr/>
        </p:nvSpPr>
        <p:spPr bwMode="auto">
          <a:xfrm>
            <a:off x="8208963" y="424894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5" name="Oval 68">
            <a:extLst>
              <a:ext uri="{FF2B5EF4-FFF2-40B4-BE49-F238E27FC236}">
                <a16:creationId xmlns:a16="http://schemas.microsoft.com/office/drawing/2014/main" id="{40EF9563-E283-4785-8733-0CBAFEB7DEC7}"/>
              </a:ext>
            </a:extLst>
          </p:cNvPr>
          <p:cNvSpPr>
            <a:spLocks noChangeArrowheads="1"/>
          </p:cNvSpPr>
          <p:nvPr/>
        </p:nvSpPr>
        <p:spPr bwMode="auto">
          <a:xfrm>
            <a:off x="8666163" y="4248944"/>
            <a:ext cx="228600" cy="2286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 name="Rectangle 71">
            <a:extLst>
              <a:ext uri="{FF2B5EF4-FFF2-40B4-BE49-F238E27FC236}">
                <a16:creationId xmlns:a16="http://schemas.microsoft.com/office/drawing/2014/main" id="{B07861D0-2488-44B6-B30C-DDFF7D386C46}"/>
              </a:ext>
            </a:extLst>
          </p:cNvPr>
          <p:cNvSpPr>
            <a:spLocks noChangeArrowheads="1"/>
          </p:cNvSpPr>
          <p:nvPr/>
        </p:nvSpPr>
        <p:spPr bwMode="auto">
          <a:xfrm>
            <a:off x="920750" y="298529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 name="Line 72">
            <a:extLst>
              <a:ext uri="{FF2B5EF4-FFF2-40B4-BE49-F238E27FC236}">
                <a16:creationId xmlns:a16="http://schemas.microsoft.com/office/drawing/2014/main" id="{AEBAD382-D75E-421B-8D98-0B595FDA71BA}"/>
              </a:ext>
            </a:extLst>
          </p:cNvPr>
          <p:cNvSpPr>
            <a:spLocks noChangeShapeType="1"/>
          </p:cNvSpPr>
          <p:nvPr/>
        </p:nvSpPr>
        <p:spPr bwMode="auto">
          <a:xfrm flipH="1" flipV="1">
            <a:off x="1692275" y="1267619"/>
            <a:ext cx="3600450" cy="1657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8" name="Line 73">
            <a:extLst>
              <a:ext uri="{FF2B5EF4-FFF2-40B4-BE49-F238E27FC236}">
                <a16:creationId xmlns:a16="http://schemas.microsoft.com/office/drawing/2014/main" id="{650E074A-750D-4BFD-8889-0DE43E1E7B80}"/>
              </a:ext>
            </a:extLst>
          </p:cNvPr>
          <p:cNvSpPr>
            <a:spLocks noChangeShapeType="1"/>
          </p:cNvSpPr>
          <p:nvPr/>
        </p:nvSpPr>
        <p:spPr bwMode="auto">
          <a:xfrm flipH="1" flipV="1">
            <a:off x="1835150" y="1267619"/>
            <a:ext cx="5832475" cy="1657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 name="Rectangle 74">
            <a:extLst>
              <a:ext uri="{FF2B5EF4-FFF2-40B4-BE49-F238E27FC236}">
                <a16:creationId xmlns:a16="http://schemas.microsoft.com/office/drawing/2014/main" id="{73F5E042-9AD6-4317-982C-AF77FBCADBDB}"/>
              </a:ext>
            </a:extLst>
          </p:cNvPr>
          <p:cNvSpPr>
            <a:spLocks noChangeArrowheads="1"/>
          </p:cNvSpPr>
          <p:nvPr/>
        </p:nvSpPr>
        <p:spPr bwMode="auto">
          <a:xfrm>
            <a:off x="1606550" y="1156494"/>
            <a:ext cx="2286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0" name="Line 75">
            <a:extLst>
              <a:ext uri="{FF2B5EF4-FFF2-40B4-BE49-F238E27FC236}">
                <a16:creationId xmlns:a16="http://schemas.microsoft.com/office/drawing/2014/main" id="{9CF1872B-C13B-4344-AB48-483489CFD52E}"/>
              </a:ext>
            </a:extLst>
          </p:cNvPr>
          <p:cNvSpPr>
            <a:spLocks noChangeShapeType="1"/>
          </p:cNvSpPr>
          <p:nvPr/>
        </p:nvSpPr>
        <p:spPr bwMode="auto">
          <a:xfrm flipH="1" flipV="1">
            <a:off x="3708400" y="1340644"/>
            <a:ext cx="2303463" cy="16557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 name="Line 76">
            <a:extLst>
              <a:ext uri="{FF2B5EF4-FFF2-40B4-BE49-F238E27FC236}">
                <a16:creationId xmlns:a16="http://schemas.microsoft.com/office/drawing/2014/main" id="{DD4793CB-70CD-422A-B07C-B1B3C33FC4E2}"/>
              </a:ext>
            </a:extLst>
          </p:cNvPr>
          <p:cNvSpPr>
            <a:spLocks noChangeShapeType="1"/>
          </p:cNvSpPr>
          <p:nvPr/>
        </p:nvSpPr>
        <p:spPr bwMode="auto">
          <a:xfrm flipH="1" flipV="1">
            <a:off x="3779838" y="1340644"/>
            <a:ext cx="4608512"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2" name="Line 77">
            <a:extLst>
              <a:ext uri="{FF2B5EF4-FFF2-40B4-BE49-F238E27FC236}">
                <a16:creationId xmlns:a16="http://schemas.microsoft.com/office/drawing/2014/main" id="{A4BBDE4A-E780-4E14-906C-1800BFE2CC1B}"/>
              </a:ext>
            </a:extLst>
          </p:cNvPr>
          <p:cNvSpPr>
            <a:spLocks noChangeShapeType="1"/>
          </p:cNvSpPr>
          <p:nvPr/>
        </p:nvSpPr>
        <p:spPr bwMode="auto">
          <a:xfrm flipV="1">
            <a:off x="1116013" y="1267619"/>
            <a:ext cx="4895850" cy="1728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 name="Line 78">
            <a:extLst>
              <a:ext uri="{FF2B5EF4-FFF2-40B4-BE49-F238E27FC236}">
                <a16:creationId xmlns:a16="http://schemas.microsoft.com/office/drawing/2014/main" id="{82DC4883-8979-49F0-867C-C43C75EB8CAB}"/>
              </a:ext>
            </a:extLst>
          </p:cNvPr>
          <p:cNvSpPr>
            <a:spLocks noChangeShapeType="1"/>
          </p:cNvSpPr>
          <p:nvPr/>
        </p:nvSpPr>
        <p:spPr bwMode="auto">
          <a:xfrm flipV="1">
            <a:off x="3419475" y="1267619"/>
            <a:ext cx="2665413" cy="1728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 name="Line 79">
            <a:extLst>
              <a:ext uri="{FF2B5EF4-FFF2-40B4-BE49-F238E27FC236}">
                <a16:creationId xmlns:a16="http://schemas.microsoft.com/office/drawing/2014/main" id="{2B1BAEAF-1AB6-41B3-8676-B4DE22991B05}"/>
              </a:ext>
            </a:extLst>
          </p:cNvPr>
          <p:cNvSpPr>
            <a:spLocks noChangeShapeType="1"/>
          </p:cNvSpPr>
          <p:nvPr/>
        </p:nvSpPr>
        <p:spPr bwMode="auto">
          <a:xfrm flipV="1">
            <a:off x="4140200" y="1267619"/>
            <a:ext cx="3887788" cy="1728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 name="Line 80">
            <a:extLst>
              <a:ext uri="{FF2B5EF4-FFF2-40B4-BE49-F238E27FC236}">
                <a16:creationId xmlns:a16="http://schemas.microsoft.com/office/drawing/2014/main" id="{7F64E48D-9C88-48DB-B793-E6715C82EBDF}"/>
              </a:ext>
            </a:extLst>
          </p:cNvPr>
          <p:cNvSpPr>
            <a:spLocks noChangeShapeType="1"/>
          </p:cNvSpPr>
          <p:nvPr/>
        </p:nvSpPr>
        <p:spPr bwMode="auto">
          <a:xfrm flipV="1">
            <a:off x="1835150" y="1267619"/>
            <a:ext cx="6192838" cy="1728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Oval 2"/>
          <p:cNvSpPr>
            <a:spLocks noChangeArrowheads="1"/>
          </p:cNvSpPr>
          <p:nvPr/>
        </p:nvSpPr>
        <p:spPr bwMode="auto">
          <a:xfrm>
            <a:off x="473075" y="5634038"/>
            <a:ext cx="319088" cy="403225"/>
          </a:xfrm>
          <a:prstGeom prst="ellipse">
            <a:avLst/>
          </a:prstGeom>
          <a:solidFill>
            <a:srgbClr val="99FF66"/>
          </a:solidFill>
          <a:ln w="9525">
            <a:solidFill>
              <a:srgbClr val="99FF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7</a:t>
            </a:r>
          </a:p>
        </p:txBody>
      </p:sp>
      <p:sp>
        <p:nvSpPr>
          <p:cNvPr id="39939" name="Oval 3"/>
          <p:cNvSpPr>
            <a:spLocks noChangeArrowheads="1"/>
          </p:cNvSpPr>
          <p:nvPr/>
        </p:nvSpPr>
        <p:spPr bwMode="auto">
          <a:xfrm>
            <a:off x="1022350" y="3963988"/>
            <a:ext cx="319088" cy="403225"/>
          </a:xfrm>
          <a:prstGeom prst="ellipse">
            <a:avLst/>
          </a:prstGeom>
          <a:solidFill>
            <a:srgbClr val="99FF66"/>
          </a:solidFill>
          <a:ln w="9525">
            <a:solidFill>
              <a:srgbClr val="99FF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1</a:t>
            </a:r>
          </a:p>
        </p:txBody>
      </p:sp>
      <p:sp>
        <p:nvSpPr>
          <p:cNvPr id="39940" name="Oval 4"/>
          <p:cNvSpPr>
            <a:spLocks noChangeArrowheads="1"/>
          </p:cNvSpPr>
          <p:nvPr/>
        </p:nvSpPr>
        <p:spPr bwMode="auto">
          <a:xfrm>
            <a:off x="2576513" y="3905250"/>
            <a:ext cx="320675" cy="403225"/>
          </a:xfrm>
          <a:prstGeom prst="ellipse">
            <a:avLst/>
          </a:prstGeom>
          <a:solidFill>
            <a:srgbClr val="99FF66"/>
          </a:solidFill>
          <a:ln w="9525">
            <a:solidFill>
              <a:srgbClr val="99FF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2</a:t>
            </a:r>
          </a:p>
        </p:txBody>
      </p:sp>
      <p:grpSp>
        <p:nvGrpSpPr>
          <p:cNvPr id="39941" name="Group 5"/>
          <p:cNvGrpSpPr>
            <a:grpSpLocks/>
          </p:cNvGrpSpPr>
          <p:nvPr/>
        </p:nvGrpSpPr>
        <p:grpSpPr bwMode="auto">
          <a:xfrm>
            <a:off x="4495800" y="4511675"/>
            <a:ext cx="2947988" cy="1965325"/>
            <a:chOff x="3552" y="3216"/>
            <a:chExt cx="1440" cy="960"/>
          </a:xfrm>
        </p:grpSpPr>
        <p:sp>
          <p:nvSpPr>
            <p:cNvPr id="39942" name="Line 6"/>
            <p:cNvSpPr>
              <a:spLocks noChangeShapeType="1"/>
            </p:cNvSpPr>
            <p:nvPr/>
          </p:nvSpPr>
          <p:spPr bwMode="auto">
            <a:xfrm flipV="1">
              <a:off x="3552" y="3744"/>
              <a:ext cx="912" cy="38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43" name="Line 7"/>
            <p:cNvSpPr>
              <a:spLocks noChangeShapeType="1"/>
            </p:cNvSpPr>
            <p:nvPr/>
          </p:nvSpPr>
          <p:spPr bwMode="auto">
            <a:xfrm flipV="1">
              <a:off x="4080" y="3216"/>
              <a:ext cx="912" cy="38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44" name="Line 8"/>
            <p:cNvSpPr>
              <a:spLocks noChangeShapeType="1"/>
            </p:cNvSpPr>
            <p:nvPr/>
          </p:nvSpPr>
          <p:spPr bwMode="auto">
            <a:xfrm flipV="1">
              <a:off x="3600" y="3744"/>
              <a:ext cx="1392" cy="43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9945" name="Rectangle 9"/>
          <p:cNvSpPr>
            <a:spLocks noGrp="1" noChangeArrowheads="1"/>
          </p:cNvSpPr>
          <p:nvPr>
            <p:ph type="title"/>
          </p:nvPr>
        </p:nvSpPr>
        <p:spPr>
          <a:xfrm>
            <a:off x="539750" y="260350"/>
            <a:ext cx="8375650" cy="608013"/>
          </a:xfrm>
        </p:spPr>
        <p:txBody>
          <a:bodyPr/>
          <a:lstStyle/>
          <a:p>
            <a:r>
              <a:rPr lang="en-US" altLang="ja-JP"/>
              <a:t>Building an up*/down* directed graph</a:t>
            </a:r>
          </a:p>
        </p:txBody>
      </p:sp>
      <p:sp>
        <p:nvSpPr>
          <p:cNvPr id="39946" name="Line 10"/>
          <p:cNvSpPr>
            <a:spLocks noChangeShapeType="1"/>
          </p:cNvSpPr>
          <p:nvPr/>
        </p:nvSpPr>
        <p:spPr bwMode="auto">
          <a:xfrm>
            <a:off x="3810000" y="4343400"/>
            <a:ext cx="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47" name="Oval 11"/>
          <p:cNvSpPr>
            <a:spLocks noChangeArrowheads="1"/>
          </p:cNvSpPr>
          <p:nvPr/>
        </p:nvSpPr>
        <p:spPr bwMode="auto">
          <a:xfrm>
            <a:off x="1844675" y="3444875"/>
            <a:ext cx="320675" cy="403225"/>
          </a:xfrm>
          <a:prstGeom prst="ellipse">
            <a:avLst/>
          </a:prstGeom>
          <a:solidFill>
            <a:srgbClr val="99FF66"/>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4</a:t>
            </a:r>
          </a:p>
        </p:txBody>
      </p:sp>
      <p:sp>
        <p:nvSpPr>
          <p:cNvPr id="39948" name="Oval 12"/>
          <p:cNvSpPr>
            <a:spLocks noChangeArrowheads="1"/>
          </p:cNvSpPr>
          <p:nvPr/>
        </p:nvSpPr>
        <p:spPr bwMode="auto">
          <a:xfrm>
            <a:off x="1844675" y="4540250"/>
            <a:ext cx="320675" cy="403225"/>
          </a:xfrm>
          <a:prstGeom prst="ellipse">
            <a:avLst/>
          </a:prstGeom>
          <a:solidFill>
            <a:srgbClr val="99FF66"/>
          </a:solidFill>
          <a:ln w="9525">
            <a:solidFill>
              <a:srgbClr val="99FF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0</a:t>
            </a:r>
          </a:p>
        </p:txBody>
      </p:sp>
      <p:sp>
        <p:nvSpPr>
          <p:cNvPr id="39949" name="Oval 13"/>
          <p:cNvSpPr>
            <a:spLocks noChangeArrowheads="1"/>
          </p:cNvSpPr>
          <p:nvPr/>
        </p:nvSpPr>
        <p:spPr bwMode="auto">
          <a:xfrm>
            <a:off x="3170238" y="5692775"/>
            <a:ext cx="320675" cy="403225"/>
          </a:xfrm>
          <a:prstGeom prst="ellipse">
            <a:avLst/>
          </a:prstGeom>
          <a:solidFill>
            <a:srgbClr val="99FF66"/>
          </a:solidFill>
          <a:ln w="9525">
            <a:solidFill>
              <a:srgbClr val="99FF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8</a:t>
            </a:r>
          </a:p>
        </p:txBody>
      </p:sp>
      <p:sp>
        <p:nvSpPr>
          <p:cNvPr id="39950" name="Line 14"/>
          <p:cNvSpPr>
            <a:spLocks noChangeShapeType="1"/>
          </p:cNvSpPr>
          <p:nvPr/>
        </p:nvSpPr>
        <p:spPr bwMode="auto">
          <a:xfrm flipH="1" flipV="1">
            <a:off x="1296988" y="4251325"/>
            <a:ext cx="547687" cy="4032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51" name="Line 15"/>
          <p:cNvSpPr>
            <a:spLocks noChangeShapeType="1"/>
          </p:cNvSpPr>
          <p:nvPr/>
        </p:nvSpPr>
        <p:spPr bwMode="auto">
          <a:xfrm flipV="1">
            <a:off x="1296988" y="3732213"/>
            <a:ext cx="593725" cy="34607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52" name="Line 16"/>
          <p:cNvSpPr>
            <a:spLocks noChangeShapeType="1"/>
          </p:cNvSpPr>
          <p:nvPr/>
        </p:nvSpPr>
        <p:spPr bwMode="auto">
          <a:xfrm>
            <a:off x="2165350" y="3732213"/>
            <a:ext cx="457200" cy="2889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53" name="Line 17"/>
          <p:cNvSpPr>
            <a:spLocks noChangeShapeType="1"/>
          </p:cNvSpPr>
          <p:nvPr/>
        </p:nvSpPr>
        <p:spPr bwMode="auto">
          <a:xfrm>
            <a:off x="2805113" y="4308475"/>
            <a:ext cx="274637" cy="5762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54" name="Line 18"/>
          <p:cNvSpPr>
            <a:spLocks noChangeShapeType="1"/>
          </p:cNvSpPr>
          <p:nvPr/>
        </p:nvSpPr>
        <p:spPr bwMode="auto">
          <a:xfrm>
            <a:off x="3125788" y="5230813"/>
            <a:ext cx="182562" cy="4619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55" name="Line 19"/>
          <p:cNvSpPr>
            <a:spLocks noChangeShapeType="1"/>
          </p:cNvSpPr>
          <p:nvPr/>
        </p:nvSpPr>
        <p:spPr bwMode="auto">
          <a:xfrm flipV="1">
            <a:off x="427038" y="4308475"/>
            <a:ext cx="639762" cy="4032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56" name="Line 20"/>
          <p:cNvSpPr>
            <a:spLocks noChangeShapeType="1"/>
          </p:cNvSpPr>
          <p:nvPr/>
        </p:nvSpPr>
        <p:spPr bwMode="auto">
          <a:xfrm>
            <a:off x="336550" y="5057775"/>
            <a:ext cx="227013" cy="635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57" name="Line 21"/>
          <p:cNvSpPr>
            <a:spLocks noChangeShapeType="1"/>
          </p:cNvSpPr>
          <p:nvPr/>
        </p:nvSpPr>
        <p:spPr bwMode="auto">
          <a:xfrm flipV="1">
            <a:off x="747713" y="5346700"/>
            <a:ext cx="365125" cy="4032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58" name="Line 22"/>
          <p:cNvSpPr>
            <a:spLocks noChangeShapeType="1"/>
          </p:cNvSpPr>
          <p:nvPr/>
        </p:nvSpPr>
        <p:spPr bwMode="auto">
          <a:xfrm>
            <a:off x="1203325" y="4367213"/>
            <a:ext cx="1588" cy="6905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59" name="Line 23"/>
          <p:cNvSpPr>
            <a:spLocks noChangeShapeType="1"/>
          </p:cNvSpPr>
          <p:nvPr/>
        </p:nvSpPr>
        <p:spPr bwMode="auto">
          <a:xfrm flipV="1">
            <a:off x="792163" y="5116513"/>
            <a:ext cx="2197100" cy="80645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60" name="Line 24"/>
          <p:cNvSpPr>
            <a:spLocks noChangeShapeType="1"/>
          </p:cNvSpPr>
          <p:nvPr/>
        </p:nvSpPr>
        <p:spPr bwMode="auto">
          <a:xfrm flipV="1">
            <a:off x="2165350" y="4251325"/>
            <a:ext cx="457200" cy="4032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61" name="Oval 25"/>
          <p:cNvSpPr>
            <a:spLocks noChangeArrowheads="1"/>
          </p:cNvSpPr>
          <p:nvPr/>
        </p:nvSpPr>
        <p:spPr bwMode="auto">
          <a:xfrm>
            <a:off x="1066800" y="5000625"/>
            <a:ext cx="320675" cy="404813"/>
          </a:xfrm>
          <a:prstGeom prst="ellipse">
            <a:avLst/>
          </a:prstGeom>
          <a:solidFill>
            <a:srgbClr val="99FF66"/>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5</a:t>
            </a:r>
          </a:p>
        </p:txBody>
      </p:sp>
      <p:sp>
        <p:nvSpPr>
          <p:cNvPr id="39962" name="Oval 26"/>
          <p:cNvSpPr>
            <a:spLocks noChangeArrowheads="1"/>
          </p:cNvSpPr>
          <p:nvPr/>
        </p:nvSpPr>
        <p:spPr bwMode="auto">
          <a:xfrm>
            <a:off x="2943225" y="4829175"/>
            <a:ext cx="320675" cy="401638"/>
          </a:xfrm>
          <a:prstGeom prst="ellipse">
            <a:avLst/>
          </a:prstGeom>
          <a:solidFill>
            <a:srgbClr val="99FF66"/>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6</a:t>
            </a:r>
          </a:p>
        </p:txBody>
      </p:sp>
      <p:sp>
        <p:nvSpPr>
          <p:cNvPr id="39963" name="Oval 27"/>
          <p:cNvSpPr>
            <a:spLocks noChangeArrowheads="1"/>
          </p:cNvSpPr>
          <p:nvPr/>
        </p:nvSpPr>
        <p:spPr bwMode="auto">
          <a:xfrm>
            <a:off x="152400" y="4654550"/>
            <a:ext cx="320675" cy="403225"/>
          </a:xfrm>
          <a:prstGeom prst="ellipse">
            <a:avLst/>
          </a:prstGeom>
          <a:solidFill>
            <a:srgbClr val="99FF66"/>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3</a:t>
            </a:r>
          </a:p>
        </p:txBody>
      </p:sp>
      <p:grpSp>
        <p:nvGrpSpPr>
          <p:cNvPr id="39964" name="Group 28"/>
          <p:cNvGrpSpPr>
            <a:grpSpLocks/>
          </p:cNvGrpSpPr>
          <p:nvPr/>
        </p:nvGrpSpPr>
        <p:grpSpPr bwMode="auto">
          <a:xfrm>
            <a:off x="228600" y="1524000"/>
            <a:ext cx="7696200" cy="3116263"/>
            <a:chOff x="144" y="960"/>
            <a:chExt cx="4848" cy="1963"/>
          </a:xfrm>
        </p:grpSpPr>
        <p:sp>
          <p:nvSpPr>
            <p:cNvPr id="39965" name="Text Box 29"/>
            <p:cNvSpPr txBox="1">
              <a:spLocks noChangeArrowheads="1"/>
            </p:cNvSpPr>
            <p:nvPr/>
          </p:nvSpPr>
          <p:spPr bwMode="auto">
            <a:xfrm>
              <a:off x="144" y="960"/>
              <a:ext cx="301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Clr>
                  <a:schemeClr val="accent1"/>
                </a:buClr>
                <a:buSzPct val="80000"/>
                <a:buFont typeface="Wingdings" panose="05000000000000000000" pitchFamily="2" charset="2"/>
                <a:buNone/>
              </a:pPr>
              <a:r>
                <a:rPr lang="en-US" altLang="ja-JP" sz="2800">
                  <a:latin typeface="Times New Roman" panose="02020603050405020304" pitchFamily="18" charset="0"/>
                </a:rPr>
                <a:t>2. Add the rest nodes to the tree.</a:t>
              </a:r>
            </a:p>
          </p:txBody>
        </p:sp>
        <p:grpSp>
          <p:nvGrpSpPr>
            <p:cNvPr id="39966" name="Group 30"/>
            <p:cNvGrpSpPr>
              <a:grpSpLocks/>
            </p:cNvGrpSpPr>
            <p:nvPr/>
          </p:nvGrpSpPr>
          <p:grpSpPr bwMode="auto">
            <a:xfrm>
              <a:off x="652" y="2172"/>
              <a:ext cx="4340" cy="751"/>
              <a:chOff x="652" y="2172"/>
              <a:chExt cx="4340" cy="751"/>
            </a:xfrm>
          </p:grpSpPr>
          <p:grpSp>
            <p:nvGrpSpPr>
              <p:cNvPr id="39967" name="Group 31"/>
              <p:cNvGrpSpPr>
                <a:grpSpLocks/>
              </p:cNvGrpSpPr>
              <p:nvPr/>
            </p:nvGrpSpPr>
            <p:grpSpPr bwMode="auto">
              <a:xfrm>
                <a:off x="652" y="2451"/>
                <a:ext cx="1181" cy="472"/>
                <a:chOff x="2160" y="2064"/>
                <a:chExt cx="1968" cy="624"/>
              </a:xfrm>
            </p:grpSpPr>
            <p:sp>
              <p:nvSpPr>
                <p:cNvPr id="39968" name="Line 32"/>
                <p:cNvSpPr>
                  <a:spLocks noChangeShapeType="1"/>
                </p:cNvSpPr>
                <p:nvPr/>
              </p:nvSpPr>
              <p:spPr bwMode="auto">
                <a:xfrm flipH="1" flipV="1">
                  <a:off x="2448" y="2352"/>
                  <a:ext cx="576" cy="336"/>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69" name="Line 33"/>
                <p:cNvSpPr>
                  <a:spLocks noChangeShapeType="1"/>
                </p:cNvSpPr>
                <p:nvPr/>
              </p:nvSpPr>
              <p:spPr bwMode="auto">
                <a:xfrm flipV="1">
                  <a:off x="3360" y="2352"/>
                  <a:ext cx="480" cy="336"/>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70" name="Oval 34"/>
                <p:cNvSpPr>
                  <a:spLocks noChangeArrowheads="1"/>
                </p:cNvSpPr>
                <p:nvPr/>
              </p:nvSpPr>
              <p:spPr bwMode="auto">
                <a:xfrm>
                  <a:off x="3792" y="2064"/>
                  <a:ext cx="336" cy="336"/>
                </a:xfrm>
                <a:prstGeom prst="ellipse">
                  <a:avLst/>
                </a:prstGeom>
                <a:solidFill>
                  <a:schemeClr val="hlink"/>
                </a:solidFill>
                <a:ln w="9525">
                  <a:solidFill>
                    <a:srgbClr val="99FF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2</a:t>
                  </a:r>
                </a:p>
              </p:txBody>
            </p:sp>
            <p:sp>
              <p:nvSpPr>
                <p:cNvPr id="39971" name="Oval 35"/>
                <p:cNvSpPr>
                  <a:spLocks noChangeArrowheads="1"/>
                </p:cNvSpPr>
                <p:nvPr/>
              </p:nvSpPr>
              <p:spPr bwMode="auto">
                <a:xfrm>
                  <a:off x="2160" y="2112"/>
                  <a:ext cx="336" cy="336"/>
                </a:xfrm>
                <a:prstGeom prst="ellipse">
                  <a:avLst/>
                </a:prstGeom>
                <a:solidFill>
                  <a:schemeClr val="hlink"/>
                </a:solidFill>
                <a:ln w="9525">
                  <a:solidFill>
                    <a:srgbClr val="99FF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1</a:t>
                  </a:r>
                </a:p>
              </p:txBody>
            </p:sp>
          </p:grpSp>
          <p:sp>
            <p:nvSpPr>
              <p:cNvPr id="39972" name="Oval 36"/>
              <p:cNvSpPr>
                <a:spLocks noChangeArrowheads="1"/>
              </p:cNvSpPr>
              <p:nvPr/>
            </p:nvSpPr>
            <p:spPr bwMode="auto">
              <a:xfrm>
                <a:off x="3336" y="2564"/>
                <a:ext cx="305" cy="341"/>
              </a:xfrm>
              <a:prstGeom prst="ellipse">
                <a:avLst/>
              </a:prstGeom>
              <a:solidFill>
                <a:schemeClr val="hlink"/>
              </a:solidFill>
              <a:ln w="9525">
                <a:solidFill>
                  <a:srgbClr val="99FF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1</a:t>
                </a:r>
              </a:p>
            </p:txBody>
          </p:sp>
          <p:sp>
            <p:nvSpPr>
              <p:cNvPr id="39973" name="Oval 37"/>
              <p:cNvSpPr>
                <a:spLocks noChangeArrowheads="1"/>
              </p:cNvSpPr>
              <p:nvPr/>
            </p:nvSpPr>
            <p:spPr bwMode="auto">
              <a:xfrm>
                <a:off x="4687" y="2564"/>
                <a:ext cx="305" cy="341"/>
              </a:xfrm>
              <a:prstGeom prst="ellipse">
                <a:avLst/>
              </a:prstGeom>
              <a:solidFill>
                <a:schemeClr val="hlink"/>
              </a:solidFill>
              <a:ln w="9525">
                <a:solidFill>
                  <a:srgbClr val="99FF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2</a:t>
                </a:r>
              </a:p>
            </p:txBody>
          </p:sp>
          <p:sp>
            <p:nvSpPr>
              <p:cNvPr id="39974" name="Line 38"/>
              <p:cNvSpPr>
                <a:spLocks noChangeShapeType="1"/>
              </p:cNvSpPr>
              <p:nvPr/>
            </p:nvSpPr>
            <p:spPr bwMode="auto">
              <a:xfrm flipV="1">
                <a:off x="3597" y="2172"/>
                <a:ext cx="438" cy="44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75" name="Line 39"/>
              <p:cNvSpPr>
                <a:spLocks noChangeShapeType="1"/>
              </p:cNvSpPr>
              <p:nvPr/>
            </p:nvSpPr>
            <p:spPr bwMode="auto">
              <a:xfrm flipH="1" flipV="1">
                <a:off x="4339" y="2172"/>
                <a:ext cx="392" cy="49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39976" name="Group 40"/>
          <p:cNvGrpSpPr>
            <a:grpSpLocks/>
          </p:cNvGrpSpPr>
          <p:nvPr/>
        </p:nvGrpSpPr>
        <p:grpSpPr bwMode="auto">
          <a:xfrm>
            <a:off x="166688" y="3429000"/>
            <a:ext cx="7758112" cy="2268538"/>
            <a:chOff x="105" y="2160"/>
            <a:chExt cx="4887" cy="1429"/>
          </a:xfrm>
        </p:grpSpPr>
        <p:grpSp>
          <p:nvGrpSpPr>
            <p:cNvPr id="39977" name="Group 41"/>
            <p:cNvGrpSpPr>
              <a:grpSpLocks/>
            </p:cNvGrpSpPr>
            <p:nvPr/>
          </p:nvGrpSpPr>
          <p:grpSpPr bwMode="auto">
            <a:xfrm>
              <a:off x="105" y="2160"/>
              <a:ext cx="1959" cy="1235"/>
              <a:chOff x="203" y="1920"/>
              <a:chExt cx="2494" cy="1517"/>
            </a:xfrm>
          </p:grpSpPr>
          <p:sp>
            <p:nvSpPr>
              <p:cNvPr id="39978" name="Line 42"/>
              <p:cNvSpPr>
                <a:spLocks noChangeShapeType="1"/>
              </p:cNvSpPr>
              <p:nvPr/>
            </p:nvSpPr>
            <p:spPr bwMode="auto">
              <a:xfrm flipV="1">
                <a:off x="1120" y="2143"/>
                <a:ext cx="477" cy="268"/>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79" name="Line 43"/>
              <p:cNvSpPr>
                <a:spLocks noChangeShapeType="1"/>
              </p:cNvSpPr>
              <p:nvPr/>
            </p:nvSpPr>
            <p:spPr bwMode="auto">
              <a:xfrm>
                <a:off x="2330" y="2589"/>
                <a:ext cx="220" cy="446"/>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80" name="Line 44"/>
              <p:cNvSpPr>
                <a:spLocks noChangeShapeType="1"/>
              </p:cNvSpPr>
              <p:nvPr/>
            </p:nvSpPr>
            <p:spPr bwMode="auto">
              <a:xfrm flipV="1">
                <a:off x="423" y="2589"/>
                <a:ext cx="514" cy="313"/>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81" name="Line 45"/>
              <p:cNvSpPr>
                <a:spLocks noChangeShapeType="1"/>
              </p:cNvSpPr>
              <p:nvPr/>
            </p:nvSpPr>
            <p:spPr bwMode="auto">
              <a:xfrm>
                <a:off x="1047" y="2634"/>
                <a:ext cx="0" cy="535"/>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82" name="Oval 46"/>
              <p:cNvSpPr>
                <a:spLocks noChangeArrowheads="1"/>
              </p:cNvSpPr>
              <p:nvPr/>
            </p:nvSpPr>
            <p:spPr bwMode="auto">
              <a:xfrm>
                <a:off x="937" y="3125"/>
                <a:ext cx="256" cy="312"/>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5</a:t>
                </a:r>
              </a:p>
            </p:txBody>
          </p:sp>
          <p:sp>
            <p:nvSpPr>
              <p:cNvPr id="39983" name="Oval 47"/>
              <p:cNvSpPr>
                <a:spLocks noChangeArrowheads="1"/>
              </p:cNvSpPr>
              <p:nvPr/>
            </p:nvSpPr>
            <p:spPr bwMode="auto">
              <a:xfrm>
                <a:off x="1560" y="1920"/>
                <a:ext cx="257" cy="312"/>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4</a:t>
                </a:r>
              </a:p>
            </p:txBody>
          </p:sp>
          <p:sp>
            <p:nvSpPr>
              <p:cNvPr id="39984" name="Oval 48"/>
              <p:cNvSpPr>
                <a:spLocks noChangeArrowheads="1"/>
              </p:cNvSpPr>
              <p:nvPr/>
            </p:nvSpPr>
            <p:spPr bwMode="auto">
              <a:xfrm>
                <a:off x="2440" y="2991"/>
                <a:ext cx="257" cy="312"/>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6</a:t>
                </a:r>
              </a:p>
            </p:txBody>
          </p:sp>
          <p:sp>
            <p:nvSpPr>
              <p:cNvPr id="39985" name="Oval 49"/>
              <p:cNvSpPr>
                <a:spLocks noChangeArrowheads="1"/>
              </p:cNvSpPr>
              <p:nvPr/>
            </p:nvSpPr>
            <p:spPr bwMode="auto">
              <a:xfrm>
                <a:off x="203" y="2857"/>
                <a:ext cx="257" cy="312"/>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3</a:t>
                </a:r>
              </a:p>
            </p:txBody>
          </p:sp>
        </p:grpSp>
        <p:sp>
          <p:nvSpPr>
            <p:cNvPr id="39986" name="Oval 50"/>
            <p:cNvSpPr>
              <a:spLocks noChangeArrowheads="1"/>
            </p:cNvSpPr>
            <p:nvPr/>
          </p:nvSpPr>
          <p:spPr bwMode="auto">
            <a:xfrm>
              <a:off x="2640" y="3247"/>
              <a:ext cx="305" cy="342"/>
            </a:xfrm>
            <a:prstGeom prst="ellipse">
              <a:avLst/>
            </a:prstGeom>
            <a:solidFill>
              <a:schemeClr val="hlink"/>
            </a:solidFill>
            <a:ln w="9525">
              <a:solidFill>
                <a:srgbClr val="99FF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3</a:t>
              </a:r>
            </a:p>
          </p:txBody>
        </p:sp>
        <p:sp>
          <p:nvSpPr>
            <p:cNvPr id="39987" name="Oval 51"/>
            <p:cNvSpPr>
              <a:spLocks noChangeArrowheads="1"/>
            </p:cNvSpPr>
            <p:nvPr/>
          </p:nvSpPr>
          <p:spPr bwMode="auto">
            <a:xfrm>
              <a:off x="3336" y="3247"/>
              <a:ext cx="305" cy="342"/>
            </a:xfrm>
            <a:prstGeom prst="ellipse">
              <a:avLst/>
            </a:prstGeom>
            <a:solidFill>
              <a:schemeClr val="hlink"/>
            </a:solidFill>
            <a:ln w="9525">
              <a:solidFill>
                <a:srgbClr val="99FF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4</a:t>
              </a:r>
            </a:p>
          </p:txBody>
        </p:sp>
        <p:sp>
          <p:nvSpPr>
            <p:cNvPr id="39988" name="Oval 52"/>
            <p:cNvSpPr>
              <a:spLocks noChangeArrowheads="1"/>
            </p:cNvSpPr>
            <p:nvPr/>
          </p:nvSpPr>
          <p:spPr bwMode="auto">
            <a:xfrm>
              <a:off x="3947" y="3247"/>
              <a:ext cx="305" cy="342"/>
            </a:xfrm>
            <a:prstGeom prst="ellipse">
              <a:avLst/>
            </a:prstGeom>
            <a:solidFill>
              <a:schemeClr val="hlink"/>
            </a:solidFill>
            <a:ln w="9525">
              <a:solidFill>
                <a:srgbClr val="99FF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5</a:t>
              </a:r>
            </a:p>
          </p:txBody>
        </p:sp>
        <p:sp>
          <p:nvSpPr>
            <p:cNvPr id="39989" name="Oval 53"/>
            <p:cNvSpPr>
              <a:spLocks noChangeArrowheads="1"/>
            </p:cNvSpPr>
            <p:nvPr/>
          </p:nvSpPr>
          <p:spPr bwMode="auto">
            <a:xfrm>
              <a:off x="4687" y="3247"/>
              <a:ext cx="305" cy="342"/>
            </a:xfrm>
            <a:prstGeom prst="ellipse">
              <a:avLst/>
            </a:prstGeom>
            <a:solidFill>
              <a:schemeClr val="hlink"/>
            </a:solidFill>
            <a:ln w="9525">
              <a:solidFill>
                <a:srgbClr val="99FF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6</a:t>
              </a:r>
            </a:p>
          </p:txBody>
        </p:sp>
        <p:sp>
          <p:nvSpPr>
            <p:cNvPr id="39990" name="Line 54"/>
            <p:cNvSpPr>
              <a:spLocks noChangeShapeType="1"/>
            </p:cNvSpPr>
            <p:nvPr/>
          </p:nvSpPr>
          <p:spPr bwMode="auto">
            <a:xfrm flipV="1">
              <a:off x="2858" y="2857"/>
              <a:ext cx="522" cy="44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91" name="Line 55"/>
            <p:cNvSpPr>
              <a:spLocks noChangeShapeType="1"/>
            </p:cNvSpPr>
            <p:nvPr/>
          </p:nvSpPr>
          <p:spPr bwMode="auto">
            <a:xfrm flipV="1">
              <a:off x="3510" y="2905"/>
              <a:ext cx="0" cy="342"/>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92" name="Line 56"/>
            <p:cNvSpPr>
              <a:spLocks noChangeShapeType="1"/>
            </p:cNvSpPr>
            <p:nvPr/>
          </p:nvSpPr>
          <p:spPr bwMode="auto">
            <a:xfrm flipH="1" flipV="1">
              <a:off x="3597" y="2857"/>
              <a:ext cx="438" cy="44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93" name="Line 57"/>
            <p:cNvSpPr>
              <a:spLocks noChangeShapeType="1"/>
            </p:cNvSpPr>
            <p:nvPr/>
          </p:nvSpPr>
          <p:spPr bwMode="auto">
            <a:xfrm flipV="1">
              <a:off x="4861" y="2905"/>
              <a:ext cx="0" cy="342"/>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9994" name="Group 58"/>
          <p:cNvGrpSpPr>
            <a:grpSpLocks/>
          </p:cNvGrpSpPr>
          <p:nvPr/>
        </p:nvGrpSpPr>
        <p:grpSpPr bwMode="auto">
          <a:xfrm>
            <a:off x="349250" y="5043488"/>
            <a:ext cx="7575550" cy="1662112"/>
            <a:chOff x="220" y="3177"/>
            <a:chExt cx="4772" cy="1047"/>
          </a:xfrm>
        </p:grpSpPr>
        <p:grpSp>
          <p:nvGrpSpPr>
            <p:cNvPr id="39995" name="Group 59"/>
            <p:cNvGrpSpPr>
              <a:grpSpLocks/>
            </p:cNvGrpSpPr>
            <p:nvPr/>
          </p:nvGrpSpPr>
          <p:grpSpPr bwMode="auto">
            <a:xfrm>
              <a:off x="220" y="3177"/>
              <a:ext cx="1988" cy="653"/>
              <a:chOff x="1440" y="3024"/>
              <a:chExt cx="3312" cy="864"/>
            </a:xfrm>
          </p:grpSpPr>
          <p:sp>
            <p:nvSpPr>
              <p:cNvPr id="39996" name="Line 60"/>
              <p:cNvSpPr>
                <a:spLocks noChangeShapeType="1"/>
              </p:cNvSpPr>
              <p:nvPr/>
            </p:nvSpPr>
            <p:spPr bwMode="auto">
              <a:xfrm>
                <a:off x="4368" y="3168"/>
                <a:ext cx="192" cy="384"/>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97" name="Line 61"/>
              <p:cNvSpPr>
                <a:spLocks noChangeShapeType="1"/>
              </p:cNvSpPr>
              <p:nvPr/>
            </p:nvSpPr>
            <p:spPr bwMode="auto">
              <a:xfrm>
                <a:off x="1440" y="3024"/>
                <a:ext cx="240" cy="528"/>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98" name="Oval 62"/>
              <p:cNvSpPr>
                <a:spLocks noChangeArrowheads="1"/>
              </p:cNvSpPr>
              <p:nvPr/>
            </p:nvSpPr>
            <p:spPr bwMode="auto">
              <a:xfrm>
                <a:off x="4416" y="3552"/>
                <a:ext cx="336" cy="336"/>
              </a:xfrm>
              <a:prstGeom prst="ellipse">
                <a:avLst/>
              </a:prstGeom>
              <a:solidFill>
                <a:schemeClr val="hlink"/>
              </a:solidFill>
              <a:ln w="9525">
                <a:solidFill>
                  <a:srgbClr val="99FF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8</a:t>
                </a:r>
              </a:p>
            </p:txBody>
          </p:sp>
          <p:sp>
            <p:nvSpPr>
              <p:cNvPr id="39999" name="Oval 63"/>
              <p:cNvSpPr>
                <a:spLocks noChangeArrowheads="1"/>
              </p:cNvSpPr>
              <p:nvPr/>
            </p:nvSpPr>
            <p:spPr bwMode="auto">
              <a:xfrm>
                <a:off x="1584" y="3504"/>
                <a:ext cx="336" cy="336"/>
              </a:xfrm>
              <a:prstGeom prst="ellipse">
                <a:avLst/>
              </a:prstGeom>
              <a:solidFill>
                <a:schemeClr val="hlink"/>
              </a:solidFill>
              <a:ln w="9525">
                <a:solidFill>
                  <a:srgbClr val="99FF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7</a:t>
                </a:r>
              </a:p>
            </p:txBody>
          </p:sp>
        </p:grpSp>
        <p:sp>
          <p:nvSpPr>
            <p:cNvPr id="40000" name="Oval 64"/>
            <p:cNvSpPr>
              <a:spLocks noChangeArrowheads="1"/>
            </p:cNvSpPr>
            <p:nvPr/>
          </p:nvSpPr>
          <p:spPr bwMode="auto">
            <a:xfrm>
              <a:off x="2640" y="3882"/>
              <a:ext cx="305" cy="342"/>
            </a:xfrm>
            <a:prstGeom prst="ellipse">
              <a:avLst/>
            </a:prstGeom>
            <a:solidFill>
              <a:schemeClr val="hlink"/>
            </a:solidFill>
            <a:ln w="9525">
              <a:solidFill>
                <a:srgbClr val="99FF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7</a:t>
              </a:r>
            </a:p>
          </p:txBody>
        </p:sp>
        <p:sp>
          <p:nvSpPr>
            <p:cNvPr id="40001" name="Oval 65"/>
            <p:cNvSpPr>
              <a:spLocks noChangeArrowheads="1"/>
            </p:cNvSpPr>
            <p:nvPr/>
          </p:nvSpPr>
          <p:spPr bwMode="auto">
            <a:xfrm>
              <a:off x="4687" y="3882"/>
              <a:ext cx="305" cy="342"/>
            </a:xfrm>
            <a:prstGeom prst="ellipse">
              <a:avLst/>
            </a:prstGeom>
            <a:solidFill>
              <a:schemeClr val="hlink"/>
            </a:solidFill>
            <a:ln w="9525">
              <a:solidFill>
                <a:srgbClr val="99FF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8</a:t>
              </a:r>
            </a:p>
          </p:txBody>
        </p:sp>
        <p:sp>
          <p:nvSpPr>
            <p:cNvPr id="40002" name="Line 66"/>
            <p:cNvSpPr>
              <a:spLocks noChangeShapeType="1"/>
            </p:cNvSpPr>
            <p:nvPr/>
          </p:nvSpPr>
          <p:spPr bwMode="auto">
            <a:xfrm flipV="1">
              <a:off x="2814" y="3589"/>
              <a:ext cx="0" cy="293"/>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003" name="Line 67"/>
            <p:cNvSpPr>
              <a:spLocks noChangeShapeType="1"/>
            </p:cNvSpPr>
            <p:nvPr/>
          </p:nvSpPr>
          <p:spPr bwMode="auto">
            <a:xfrm flipV="1">
              <a:off x="4861" y="3589"/>
              <a:ext cx="0" cy="293"/>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0004" name="Group 68"/>
          <p:cNvGrpSpPr>
            <a:grpSpLocks/>
          </p:cNvGrpSpPr>
          <p:nvPr/>
        </p:nvGrpSpPr>
        <p:grpSpPr bwMode="auto">
          <a:xfrm>
            <a:off x="228600" y="1066800"/>
            <a:ext cx="6659563" cy="4324350"/>
            <a:chOff x="144" y="672"/>
            <a:chExt cx="4195" cy="2724"/>
          </a:xfrm>
        </p:grpSpPr>
        <p:sp>
          <p:nvSpPr>
            <p:cNvPr id="40005" name="Text Box 69"/>
            <p:cNvSpPr txBox="1">
              <a:spLocks noChangeArrowheads="1"/>
            </p:cNvSpPr>
            <p:nvPr/>
          </p:nvSpPr>
          <p:spPr bwMode="auto">
            <a:xfrm>
              <a:off x="144" y="672"/>
              <a:ext cx="294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Clr>
                  <a:schemeClr val="accent1"/>
                </a:buClr>
                <a:buSzPct val="80000"/>
                <a:buFont typeface="Wingdings" panose="05000000000000000000" pitchFamily="2" charset="2"/>
                <a:buNone/>
              </a:pPr>
              <a:r>
                <a:rPr lang="en-US" altLang="ja-JP" sz="2800">
                  <a:latin typeface="Times New Roman" panose="02020603050405020304" pitchFamily="18" charset="0"/>
                </a:rPr>
                <a:t>1. Select a root node.</a:t>
              </a:r>
            </a:p>
          </p:txBody>
        </p:sp>
        <p:sp>
          <p:nvSpPr>
            <p:cNvPr id="40006" name="Text Box 70"/>
            <p:cNvSpPr txBox="1">
              <a:spLocks noChangeArrowheads="1"/>
            </p:cNvSpPr>
            <p:nvPr/>
          </p:nvSpPr>
          <p:spPr bwMode="auto">
            <a:xfrm>
              <a:off x="1200" y="3069"/>
              <a:ext cx="57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chemeClr val="accent1"/>
                </a:buClr>
                <a:buSzPct val="80000"/>
                <a:buFont typeface="Wingdings" panose="05000000000000000000" pitchFamily="2" charset="2"/>
                <a:buNone/>
              </a:pPr>
              <a:r>
                <a:rPr lang="en-US" altLang="ja-JP" sz="2800" b="1">
                  <a:latin typeface="Times New Roman" panose="02020603050405020304" pitchFamily="18" charset="0"/>
                </a:rPr>
                <a:t>Root</a:t>
              </a:r>
            </a:p>
          </p:txBody>
        </p:sp>
        <p:sp>
          <p:nvSpPr>
            <p:cNvPr id="40007" name="Oval 71"/>
            <p:cNvSpPr>
              <a:spLocks noChangeArrowheads="1"/>
            </p:cNvSpPr>
            <p:nvPr/>
          </p:nvSpPr>
          <p:spPr bwMode="auto">
            <a:xfrm>
              <a:off x="1171" y="2850"/>
              <a:ext cx="202" cy="253"/>
            </a:xfrm>
            <a:prstGeom prst="ellipse">
              <a:avLst/>
            </a:prstGeom>
            <a:solidFill>
              <a:srgbClr val="FFFF00"/>
            </a:solidFill>
            <a:ln w="9525">
              <a:solidFill>
                <a:srgbClr val="99FF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0</a:t>
              </a:r>
            </a:p>
          </p:txBody>
        </p:sp>
        <p:sp>
          <p:nvSpPr>
            <p:cNvPr id="40008" name="Oval 72"/>
            <p:cNvSpPr>
              <a:spLocks noChangeArrowheads="1"/>
            </p:cNvSpPr>
            <p:nvPr/>
          </p:nvSpPr>
          <p:spPr bwMode="auto">
            <a:xfrm>
              <a:off x="4035" y="1935"/>
              <a:ext cx="304" cy="34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0</a:t>
              </a:r>
            </a:p>
          </p:txBody>
        </p:sp>
      </p:grpSp>
      <p:sp>
        <p:nvSpPr>
          <p:cNvPr id="40009" name="Text Box 73"/>
          <p:cNvSpPr txBox="1">
            <a:spLocks noChangeArrowheads="1"/>
          </p:cNvSpPr>
          <p:nvPr/>
        </p:nvSpPr>
        <p:spPr bwMode="auto">
          <a:xfrm>
            <a:off x="3124200" y="4267200"/>
            <a:ext cx="1752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chemeClr val="accent1"/>
              </a:buClr>
              <a:buSzPct val="80000"/>
              <a:buFont typeface="Wingdings" panose="05000000000000000000" pitchFamily="2" charset="2"/>
              <a:buNone/>
            </a:pPr>
            <a:r>
              <a:rPr lang="en-US" altLang="ja-JP" sz="2000">
                <a:latin typeface="Times New Roman" panose="02020603050405020304" pitchFamily="18" charset="0"/>
              </a:rPr>
              <a:t>Spanning tree</a:t>
            </a:r>
          </a:p>
        </p:txBody>
      </p:sp>
      <p:sp>
        <p:nvSpPr>
          <p:cNvPr id="40010" name="Text Box 74"/>
          <p:cNvSpPr txBox="1">
            <a:spLocks noChangeArrowheads="1"/>
          </p:cNvSpPr>
          <p:nvPr/>
        </p:nvSpPr>
        <p:spPr bwMode="auto">
          <a:xfrm>
            <a:off x="228600" y="1981200"/>
            <a:ext cx="44958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Clr>
                <a:schemeClr val="accent1"/>
              </a:buClr>
              <a:buSzPct val="80000"/>
              <a:buFont typeface="Wingdings" panose="05000000000000000000" pitchFamily="2" charset="2"/>
              <a:buNone/>
            </a:pPr>
            <a:r>
              <a:rPr lang="en-US" altLang="ja-JP" sz="2800">
                <a:latin typeface="Times New Roman" panose="02020603050405020304" pitchFamily="18" charset="0"/>
              </a:rPr>
              <a:t>3. Allocate the direction     (up or down) for each channel.</a:t>
            </a:r>
          </a:p>
          <a:p>
            <a:pPr>
              <a:buClr>
                <a:schemeClr val="accent1"/>
              </a:buClr>
              <a:buSzPct val="80000"/>
              <a:buFont typeface="Wingdings" panose="05000000000000000000" pitchFamily="2" charset="2"/>
              <a:buNone/>
            </a:pPr>
            <a:endParaRPr lang="en-US" altLang="ja-JP" sz="2800">
              <a:latin typeface="Times New Roman" panose="02020603050405020304" pitchFamily="18" charset="0"/>
            </a:endParaRPr>
          </a:p>
        </p:txBody>
      </p:sp>
      <p:grpSp>
        <p:nvGrpSpPr>
          <p:cNvPr id="40011" name="Group 75"/>
          <p:cNvGrpSpPr>
            <a:grpSpLocks/>
          </p:cNvGrpSpPr>
          <p:nvPr/>
        </p:nvGrpSpPr>
        <p:grpSpPr bwMode="auto">
          <a:xfrm>
            <a:off x="4953000" y="1219200"/>
            <a:ext cx="4191000" cy="1327150"/>
            <a:chOff x="3120" y="768"/>
            <a:chExt cx="2640" cy="836"/>
          </a:xfrm>
        </p:grpSpPr>
        <p:sp>
          <p:nvSpPr>
            <p:cNvPr id="40012" name="Text Box 76"/>
            <p:cNvSpPr txBox="1">
              <a:spLocks noChangeArrowheads="1"/>
            </p:cNvSpPr>
            <p:nvPr/>
          </p:nvSpPr>
          <p:spPr bwMode="auto">
            <a:xfrm>
              <a:off x="3120" y="768"/>
              <a:ext cx="145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chemeClr val="accent1"/>
                </a:buClr>
                <a:buSzPct val="80000"/>
                <a:buFont typeface="Wingdings" panose="05000000000000000000" pitchFamily="2" charset="2"/>
                <a:buNone/>
              </a:pPr>
              <a:r>
                <a:rPr lang="en-US" altLang="ja-JP" sz="2800">
                  <a:solidFill>
                    <a:srgbClr val="0000FF"/>
                  </a:solidFill>
                  <a:latin typeface="Times New Roman" panose="02020603050405020304" pitchFamily="18" charset="0"/>
                </a:rPr>
                <a:t>a. Up direction</a:t>
              </a:r>
            </a:p>
          </p:txBody>
        </p:sp>
        <p:sp>
          <p:nvSpPr>
            <p:cNvPr id="40013" name="Text Box 77"/>
            <p:cNvSpPr txBox="1">
              <a:spLocks noChangeArrowheads="1"/>
            </p:cNvSpPr>
            <p:nvPr/>
          </p:nvSpPr>
          <p:spPr bwMode="auto">
            <a:xfrm>
              <a:off x="3312" y="1008"/>
              <a:ext cx="2448"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Clr>
                  <a:schemeClr val="accent1"/>
                </a:buClr>
                <a:buSzPct val="80000"/>
                <a:buFont typeface="Wingdings" panose="05000000000000000000" pitchFamily="2" charset="2"/>
                <a:buNone/>
              </a:pPr>
              <a:r>
                <a:rPr lang="en-US" altLang="ja-JP" sz="2800">
                  <a:solidFill>
                    <a:srgbClr val="0000FF"/>
                  </a:solidFill>
                  <a:latin typeface="Times New Roman" panose="02020603050405020304" pitchFamily="18" charset="0"/>
                </a:rPr>
                <a:t>destination node is closer to the root node.</a:t>
              </a:r>
            </a:p>
          </p:txBody>
        </p:sp>
      </p:grpSp>
      <p:sp>
        <p:nvSpPr>
          <p:cNvPr id="40014" name="Text Box 78"/>
          <p:cNvSpPr txBox="1">
            <a:spLocks noChangeArrowheads="1"/>
          </p:cNvSpPr>
          <p:nvPr/>
        </p:nvSpPr>
        <p:spPr bwMode="auto">
          <a:xfrm>
            <a:off x="5029200" y="2438400"/>
            <a:ext cx="27606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chemeClr val="accent1"/>
              </a:buClr>
              <a:buSzPct val="80000"/>
              <a:buFont typeface="Wingdings" panose="05000000000000000000" pitchFamily="2" charset="2"/>
              <a:buNone/>
            </a:pPr>
            <a:r>
              <a:rPr lang="en-US" altLang="ja-JP" sz="2800">
                <a:solidFill>
                  <a:schemeClr val="tx2"/>
                </a:solidFill>
                <a:latin typeface="Times New Roman" panose="02020603050405020304" pitchFamily="18" charset="0"/>
              </a:rPr>
              <a:t>b. Down direction</a:t>
            </a:r>
          </a:p>
        </p:txBody>
      </p:sp>
      <p:sp>
        <p:nvSpPr>
          <p:cNvPr id="40015" name="Text Box 79"/>
          <p:cNvSpPr txBox="1">
            <a:spLocks noChangeArrowheads="1"/>
          </p:cNvSpPr>
          <p:nvPr/>
        </p:nvSpPr>
        <p:spPr bwMode="auto">
          <a:xfrm>
            <a:off x="7878763" y="2971800"/>
            <a:ext cx="12652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chemeClr val="accent1"/>
              </a:buClr>
              <a:buSzPct val="80000"/>
              <a:buFont typeface="Wingdings" panose="05000000000000000000" pitchFamily="2" charset="2"/>
              <a:buNone/>
            </a:pPr>
            <a:r>
              <a:rPr lang="en-US" altLang="ja-JP" sz="2800">
                <a:latin typeface="Times New Roman" panose="02020603050405020304" pitchFamily="18" charset="0"/>
              </a:rPr>
              <a:t>depth</a:t>
            </a:r>
            <a:r>
              <a:rPr lang="en-US" altLang="ja-JP" sz="3600">
                <a:latin typeface="Times New Roman" panose="02020603050405020304" pitchFamily="18" charset="0"/>
              </a:rPr>
              <a:t> </a:t>
            </a:r>
            <a:r>
              <a:rPr lang="en-US" altLang="ja-JP" sz="2800">
                <a:latin typeface="Times New Roman" panose="02020603050405020304" pitchFamily="18" charset="0"/>
              </a:rPr>
              <a:t>0</a:t>
            </a:r>
            <a:endParaRPr lang="en-US" altLang="ja-JP" sz="3600">
              <a:latin typeface="Times New Roman" panose="02020603050405020304" pitchFamily="18" charset="0"/>
            </a:endParaRPr>
          </a:p>
        </p:txBody>
      </p:sp>
      <p:sp>
        <p:nvSpPr>
          <p:cNvPr id="40016" name="Text Box 80"/>
          <p:cNvSpPr txBox="1">
            <a:spLocks noChangeArrowheads="1"/>
          </p:cNvSpPr>
          <p:nvPr/>
        </p:nvSpPr>
        <p:spPr bwMode="auto">
          <a:xfrm>
            <a:off x="7904163" y="4267200"/>
            <a:ext cx="123983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chemeClr val="accent1"/>
              </a:buClr>
              <a:buSzPct val="80000"/>
              <a:buFont typeface="Wingdings" panose="05000000000000000000" pitchFamily="2" charset="2"/>
              <a:buNone/>
            </a:pPr>
            <a:r>
              <a:rPr lang="en-US" altLang="ja-JP" sz="2800">
                <a:latin typeface="Times New Roman" panose="02020603050405020304" pitchFamily="18" charset="0"/>
              </a:rPr>
              <a:t>depth 1</a:t>
            </a:r>
            <a:endParaRPr lang="en-US" altLang="ja-JP" sz="3600">
              <a:latin typeface="Times New Roman" panose="02020603050405020304" pitchFamily="18" charset="0"/>
            </a:endParaRPr>
          </a:p>
        </p:txBody>
      </p:sp>
      <p:sp>
        <p:nvSpPr>
          <p:cNvPr id="40017" name="Text Box 81"/>
          <p:cNvSpPr txBox="1">
            <a:spLocks noChangeArrowheads="1"/>
          </p:cNvSpPr>
          <p:nvPr/>
        </p:nvSpPr>
        <p:spPr bwMode="auto">
          <a:xfrm>
            <a:off x="7878763" y="5181600"/>
            <a:ext cx="12652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chemeClr val="accent1"/>
              </a:buClr>
              <a:buSzPct val="80000"/>
              <a:buFont typeface="Wingdings" panose="05000000000000000000" pitchFamily="2" charset="2"/>
              <a:buNone/>
            </a:pPr>
            <a:r>
              <a:rPr lang="en-US" altLang="ja-JP" sz="2800">
                <a:latin typeface="Times New Roman" panose="02020603050405020304" pitchFamily="18" charset="0"/>
              </a:rPr>
              <a:t>depth</a:t>
            </a:r>
            <a:r>
              <a:rPr lang="en-US" altLang="ja-JP" sz="3600">
                <a:latin typeface="Times New Roman" panose="02020603050405020304" pitchFamily="18" charset="0"/>
              </a:rPr>
              <a:t> </a:t>
            </a:r>
            <a:r>
              <a:rPr lang="en-US" altLang="ja-JP" sz="2800">
                <a:latin typeface="Times New Roman" panose="02020603050405020304" pitchFamily="18" charset="0"/>
              </a:rPr>
              <a:t>2</a:t>
            </a:r>
            <a:endParaRPr lang="en-US" altLang="ja-JP" sz="3600">
              <a:latin typeface="Times New Roman" panose="02020603050405020304" pitchFamily="18" charset="0"/>
            </a:endParaRPr>
          </a:p>
        </p:txBody>
      </p:sp>
      <p:sp>
        <p:nvSpPr>
          <p:cNvPr id="40018" name="Text Box 82"/>
          <p:cNvSpPr txBox="1">
            <a:spLocks noChangeArrowheads="1"/>
          </p:cNvSpPr>
          <p:nvPr/>
        </p:nvSpPr>
        <p:spPr bwMode="auto">
          <a:xfrm>
            <a:off x="7878763" y="6019800"/>
            <a:ext cx="12652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chemeClr val="accent1"/>
              </a:buClr>
              <a:buSzPct val="80000"/>
              <a:buFont typeface="Wingdings" panose="05000000000000000000" pitchFamily="2" charset="2"/>
              <a:buNone/>
            </a:pPr>
            <a:r>
              <a:rPr lang="en-US" altLang="ja-JP" sz="2800">
                <a:latin typeface="Times New Roman" panose="02020603050405020304" pitchFamily="18" charset="0"/>
              </a:rPr>
              <a:t>depth</a:t>
            </a:r>
            <a:r>
              <a:rPr lang="en-US" altLang="ja-JP" sz="3600">
                <a:latin typeface="Times New Roman" panose="02020603050405020304" pitchFamily="18" charset="0"/>
              </a:rPr>
              <a:t> </a:t>
            </a:r>
            <a:r>
              <a:rPr lang="en-US" altLang="ja-JP" sz="2800">
                <a:latin typeface="Times New Roman" panose="02020603050405020304" pitchFamily="18" charset="0"/>
              </a:rPr>
              <a:t>3</a:t>
            </a:r>
            <a:endParaRPr lang="en-US" altLang="ja-JP" sz="3600">
              <a:latin typeface="Times New Roman" panose="02020603050405020304" pitchFamily="18" charset="0"/>
            </a:endParaRPr>
          </a:p>
        </p:txBody>
      </p:sp>
      <p:grpSp>
        <p:nvGrpSpPr>
          <p:cNvPr id="40019" name="Group 83"/>
          <p:cNvGrpSpPr>
            <a:grpSpLocks/>
          </p:cNvGrpSpPr>
          <p:nvPr/>
        </p:nvGrpSpPr>
        <p:grpSpPr bwMode="auto">
          <a:xfrm>
            <a:off x="4267200" y="3352800"/>
            <a:ext cx="3276600" cy="2833688"/>
            <a:chOff x="2688" y="2112"/>
            <a:chExt cx="2064" cy="1785"/>
          </a:xfrm>
        </p:grpSpPr>
        <p:grpSp>
          <p:nvGrpSpPr>
            <p:cNvPr id="40020" name="Group 84"/>
            <p:cNvGrpSpPr>
              <a:grpSpLocks/>
            </p:cNvGrpSpPr>
            <p:nvPr/>
          </p:nvGrpSpPr>
          <p:grpSpPr bwMode="auto">
            <a:xfrm>
              <a:off x="3120" y="2832"/>
              <a:ext cx="1212" cy="1036"/>
              <a:chOff x="1728" y="2736"/>
              <a:chExt cx="1488" cy="1008"/>
            </a:xfrm>
          </p:grpSpPr>
          <p:sp>
            <p:nvSpPr>
              <p:cNvPr id="40021" name="Line 85"/>
              <p:cNvSpPr>
                <a:spLocks noChangeShapeType="1"/>
              </p:cNvSpPr>
              <p:nvPr/>
            </p:nvSpPr>
            <p:spPr bwMode="auto">
              <a:xfrm flipV="1">
                <a:off x="2832" y="2736"/>
                <a:ext cx="384" cy="144"/>
              </a:xfrm>
              <a:prstGeom prst="line">
                <a:avLst/>
              </a:prstGeom>
              <a:noFill/>
              <a:ln w="762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22" name="Line 86"/>
              <p:cNvSpPr>
                <a:spLocks noChangeShapeType="1"/>
              </p:cNvSpPr>
              <p:nvPr/>
            </p:nvSpPr>
            <p:spPr bwMode="auto">
              <a:xfrm rot="21179549" flipV="1">
                <a:off x="1728" y="3552"/>
                <a:ext cx="384" cy="144"/>
              </a:xfrm>
              <a:prstGeom prst="line">
                <a:avLst/>
              </a:prstGeom>
              <a:noFill/>
              <a:ln w="762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23" name="Line 87"/>
              <p:cNvSpPr>
                <a:spLocks noChangeShapeType="1"/>
              </p:cNvSpPr>
              <p:nvPr/>
            </p:nvSpPr>
            <p:spPr bwMode="auto">
              <a:xfrm flipV="1">
                <a:off x="2688" y="3600"/>
                <a:ext cx="480" cy="144"/>
              </a:xfrm>
              <a:prstGeom prst="line">
                <a:avLst/>
              </a:prstGeom>
              <a:noFill/>
              <a:ln w="762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0024" name="Group 88"/>
            <p:cNvGrpSpPr>
              <a:grpSpLocks/>
            </p:cNvGrpSpPr>
            <p:nvPr/>
          </p:nvGrpSpPr>
          <p:grpSpPr bwMode="auto">
            <a:xfrm>
              <a:off x="2688" y="2112"/>
              <a:ext cx="2064" cy="1785"/>
              <a:chOff x="2688" y="2112"/>
              <a:chExt cx="2064" cy="1785"/>
            </a:xfrm>
          </p:grpSpPr>
          <p:grpSp>
            <p:nvGrpSpPr>
              <p:cNvPr id="40025" name="Group 89"/>
              <p:cNvGrpSpPr>
                <a:grpSpLocks/>
              </p:cNvGrpSpPr>
              <p:nvPr/>
            </p:nvGrpSpPr>
            <p:grpSpPr bwMode="auto">
              <a:xfrm>
                <a:off x="2688" y="2112"/>
                <a:ext cx="2064" cy="1785"/>
                <a:chOff x="2688" y="2112"/>
                <a:chExt cx="2064" cy="1785"/>
              </a:xfrm>
            </p:grpSpPr>
            <p:sp>
              <p:nvSpPr>
                <p:cNvPr id="40026" name="Line 90"/>
                <p:cNvSpPr>
                  <a:spLocks noChangeShapeType="1"/>
                </p:cNvSpPr>
                <p:nvPr/>
              </p:nvSpPr>
              <p:spPr bwMode="auto">
                <a:xfrm flipV="1">
                  <a:off x="3470" y="2161"/>
                  <a:ext cx="274" cy="296"/>
                </a:xfrm>
                <a:prstGeom prst="line">
                  <a:avLst/>
                </a:prstGeom>
                <a:noFill/>
                <a:ln w="762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27" name="Line 91"/>
                <p:cNvSpPr>
                  <a:spLocks noChangeShapeType="1"/>
                </p:cNvSpPr>
                <p:nvPr/>
              </p:nvSpPr>
              <p:spPr bwMode="auto">
                <a:xfrm flipV="1">
                  <a:off x="2884" y="2803"/>
                  <a:ext cx="273" cy="296"/>
                </a:xfrm>
                <a:prstGeom prst="line">
                  <a:avLst/>
                </a:prstGeom>
                <a:noFill/>
                <a:ln w="762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28" name="Line 92"/>
                <p:cNvSpPr>
                  <a:spLocks noChangeShapeType="1"/>
                </p:cNvSpPr>
                <p:nvPr/>
              </p:nvSpPr>
              <p:spPr bwMode="auto">
                <a:xfrm flipH="1" flipV="1">
                  <a:off x="4464" y="2112"/>
                  <a:ext cx="195" cy="296"/>
                </a:xfrm>
                <a:prstGeom prst="line">
                  <a:avLst/>
                </a:prstGeom>
                <a:noFill/>
                <a:ln w="762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29" name="Line 93"/>
                <p:cNvSpPr>
                  <a:spLocks noChangeShapeType="1"/>
                </p:cNvSpPr>
                <p:nvPr/>
              </p:nvSpPr>
              <p:spPr bwMode="auto">
                <a:xfrm flipV="1">
                  <a:off x="4752" y="2880"/>
                  <a:ext cx="0" cy="345"/>
                </a:xfrm>
                <a:prstGeom prst="line">
                  <a:avLst/>
                </a:prstGeom>
                <a:noFill/>
                <a:ln w="762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30" name="Line 94"/>
                <p:cNvSpPr>
                  <a:spLocks noChangeShapeType="1"/>
                </p:cNvSpPr>
                <p:nvPr/>
              </p:nvSpPr>
              <p:spPr bwMode="auto">
                <a:xfrm flipV="1">
                  <a:off x="4752" y="3552"/>
                  <a:ext cx="0" cy="345"/>
                </a:xfrm>
                <a:prstGeom prst="line">
                  <a:avLst/>
                </a:prstGeom>
                <a:noFill/>
                <a:ln w="762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31" name="Line 95"/>
                <p:cNvSpPr>
                  <a:spLocks noChangeShapeType="1"/>
                </p:cNvSpPr>
                <p:nvPr/>
              </p:nvSpPr>
              <p:spPr bwMode="auto">
                <a:xfrm flipV="1">
                  <a:off x="2688" y="3543"/>
                  <a:ext cx="0" cy="345"/>
                </a:xfrm>
                <a:prstGeom prst="line">
                  <a:avLst/>
                </a:prstGeom>
                <a:noFill/>
                <a:ln w="762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32" name="Line 96"/>
                <p:cNvSpPr>
                  <a:spLocks noChangeShapeType="1"/>
                </p:cNvSpPr>
                <p:nvPr/>
              </p:nvSpPr>
              <p:spPr bwMode="auto">
                <a:xfrm flipV="1">
                  <a:off x="3408" y="2880"/>
                  <a:ext cx="0" cy="345"/>
                </a:xfrm>
                <a:prstGeom prst="line">
                  <a:avLst/>
                </a:prstGeom>
                <a:noFill/>
                <a:ln w="762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0033" name="Line 97"/>
              <p:cNvSpPr>
                <a:spLocks noChangeShapeType="1"/>
              </p:cNvSpPr>
              <p:nvPr/>
            </p:nvSpPr>
            <p:spPr bwMode="auto">
              <a:xfrm rot="19029393" flipV="1">
                <a:off x="3792" y="2736"/>
                <a:ext cx="1" cy="346"/>
              </a:xfrm>
              <a:prstGeom prst="line">
                <a:avLst/>
              </a:prstGeom>
              <a:noFill/>
              <a:ln w="762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grpSp>
        <p:nvGrpSpPr>
          <p:cNvPr id="40034" name="Group 98"/>
          <p:cNvGrpSpPr>
            <a:grpSpLocks/>
          </p:cNvGrpSpPr>
          <p:nvPr/>
        </p:nvGrpSpPr>
        <p:grpSpPr bwMode="auto">
          <a:xfrm>
            <a:off x="4038600" y="3505200"/>
            <a:ext cx="3962400" cy="2743200"/>
            <a:chOff x="2544" y="2208"/>
            <a:chExt cx="2496" cy="1728"/>
          </a:xfrm>
        </p:grpSpPr>
        <p:grpSp>
          <p:nvGrpSpPr>
            <p:cNvPr id="40035" name="Group 99"/>
            <p:cNvGrpSpPr>
              <a:grpSpLocks/>
            </p:cNvGrpSpPr>
            <p:nvPr/>
          </p:nvGrpSpPr>
          <p:grpSpPr bwMode="auto">
            <a:xfrm>
              <a:off x="2976" y="2880"/>
              <a:ext cx="1488" cy="1008"/>
              <a:chOff x="1728" y="2736"/>
              <a:chExt cx="1488" cy="1008"/>
            </a:xfrm>
          </p:grpSpPr>
          <p:sp>
            <p:nvSpPr>
              <p:cNvPr id="40036" name="Line 100"/>
              <p:cNvSpPr>
                <a:spLocks noChangeShapeType="1"/>
              </p:cNvSpPr>
              <p:nvPr/>
            </p:nvSpPr>
            <p:spPr bwMode="auto">
              <a:xfrm flipV="1">
                <a:off x="2832" y="2736"/>
                <a:ext cx="384" cy="144"/>
              </a:xfrm>
              <a:prstGeom prst="line">
                <a:avLst/>
              </a:prstGeom>
              <a:noFill/>
              <a:ln w="76200">
                <a:solidFill>
                  <a:schemeClr val="tx2"/>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37" name="Line 101"/>
              <p:cNvSpPr>
                <a:spLocks noChangeShapeType="1"/>
              </p:cNvSpPr>
              <p:nvPr/>
            </p:nvSpPr>
            <p:spPr bwMode="auto">
              <a:xfrm rot="21179549" flipV="1">
                <a:off x="1728" y="3552"/>
                <a:ext cx="384" cy="144"/>
              </a:xfrm>
              <a:prstGeom prst="line">
                <a:avLst/>
              </a:prstGeom>
              <a:noFill/>
              <a:ln w="76200">
                <a:solidFill>
                  <a:schemeClr val="tx2"/>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38" name="Line 102"/>
              <p:cNvSpPr>
                <a:spLocks noChangeShapeType="1"/>
              </p:cNvSpPr>
              <p:nvPr/>
            </p:nvSpPr>
            <p:spPr bwMode="auto">
              <a:xfrm flipV="1">
                <a:off x="2688" y="3600"/>
                <a:ext cx="480" cy="144"/>
              </a:xfrm>
              <a:prstGeom prst="line">
                <a:avLst/>
              </a:prstGeom>
              <a:noFill/>
              <a:ln w="76200">
                <a:solidFill>
                  <a:schemeClr val="tx2"/>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0039" name="Group 103"/>
            <p:cNvGrpSpPr>
              <a:grpSpLocks/>
            </p:cNvGrpSpPr>
            <p:nvPr/>
          </p:nvGrpSpPr>
          <p:grpSpPr bwMode="auto">
            <a:xfrm>
              <a:off x="2544" y="2208"/>
              <a:ext cx="2496" cy="1728"/>
              <a:chOff x="2544" y="2208"/>
              <a:chExt cx="2496" cy="1728"/>
            </a:xfrm>
          </p:grpSpPr>
          <p:grpSp>
            <p:nvGrpSpPr>
              <p:cNvPr id="40040" name="Group 104"/>
              <p:cNvGrpSpPr>
                <a:grpSpLocks/>
              </p:cNvGrpSpPr>
              <p:nvPr/>
            </p:nvGrpSpPr>
            <p:grpSpPr bwMode="auto">
              <a:xfrm>
                <a:off x="2544" y="2208"/>
                <a:ext cx="2496" cy="1728"/>
                <a:chOff x="2544" y="2208"/>
                <a:chExt cx="2496" cy="1728"/>
              </a:xfrm>
            </p:grpSpPr>
            <p:sp>
              <p:nvSpPr>
                <p:cNvPr id="40041" name="Line 105"/>
                <p:cNvSpPr>
                  <a:spLocks noChangeShapeType="1"/>
                </p:cNvSpPr>
                <p:nvPr/>
              </p:nvSpPr>
              <p:spPr bwMode="auto">
                <a:xfrm flipV="1">
                  <a:off x="3504" y="2256"/>
                  <a:ext cx="336" cy="288"/>
                </a:xfrm>
                <a:prstGeom prst="line">
                  <a:avLst/>
                </a:prstGeom>
                <a:noFill/>
                <a:ln w="76200">
                  <a:solidFill>
                    <a:schemeClr val="tx2"/>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42" name="Line 106"/>
                <p:cNvSpPr>
                  <a:spLocks noChangeShapeType="1"/>
                </p:cNvSpPr>
                <p:nvPr/>
              </p:nvSpPr>
              <p:spPr bwMode="auto">
                <a:xfrm flipV="1">
                  <a:off x="2784" y="2880"/>
                  <a:ext cx="336" cy="288"/>
                </a:xfrm>
                <a:prstGeom prst="line">
                  <a:avLst/>
                </a:prstGeom>
                <a:noFill/>
                <a:ln w="76200">
                  <a:solidFill>
                    <a:schemeClr val="tx2"/>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43" name="Line 107"/>
                <p:cNvSpPr>
                  <a:spLocks noChangeShapeType="1"/>
                </p:cNvSpPr>
                <p:nvPr/>
              </p:nvSpPr>
              <p:spPr bwMode="auto">
                <a:xfrm flipH="1" flipV="1">
                  <a:off x="4608" y="2208"/>
                  <a:ext cx="240" cy="288"/>
                </a:xfrm>
                <a:prstGeom prst="line">
                  <a:avLst/>
                </a:prstGeom>
                <a:noFill/>
                <a:ln w="76200">
                  <a:solidFill>
                    <a:schemeClr val="tx2"/>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44" name="Line 108"/>
                <p:cNvSpPr>
                  <a:spLocks noChangeShapeType="1"/>
                </p:cNvSpPr>
                <p:nvPr/>
              </p:nvSpPr>
              <p:spPr bwMode="auto">
                <a:xfrm flipV="1">
                  <a:off x="4992" y="2928"/>
                  <a:ext cx="0" cy="336"/>
                </a:xfrm>
                <a:prstGeom prst="line">
                  <a:avLst/>
                </a:prstGeom>
                <a:noFill/>
                <a:ln w="76200">
                  <a:solidFill>
                    <a:schemeClr val="tx2"/>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45" name="Line 109"/>
                <p:cNvSpPr>
                  <a:spLocks noChangeShapeType="1"/>
                </p:cNvSpPr>
                <p:nvPr/>
              </p:nvSpPr>
              <p:spPr bwMode="auto">
                <a:xfrm flipV="1">
                  <a:off x="5040" y="3600"/>
                  <a:ext cx="0" cy="336"/>
                </a:xfrm>
                <a:prstGeom prst="line">
                  <a:avLst/>
                </a:prstGeom>
                <a:noFill/>
                <a:ln w="76200">
                  <a:solidFill>
                    <a:schemeClr val="tx2"/>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46" name="Line 110"/>
                <p:cNvSpPr>
                  <a:spLocks noChangeShapeType="1"/>
                </p:cNvSpPr>
                <p:nvPr/>
              </p:nvSpPr>
              <p:spPr bwMode="auto">
                <a:xfrm flipV="1">
                  <a:off x="2544" y="3600"/>
                  <a:ext cx="0" cy="336"/>
                </a:xfrm>
                <a:prstGeom prst="line">
                  <a:avLst/>
                </a:prstGeom>
                <a:noFill/>
                <a:ln w="76200">
                  <a:solidFill>
                    <a:schemeClr val="tx2"/>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47" name="Line 111"/>
                <p:cNvSpPr>
                  <a:spLocks noChangeShapeType="1"/>
                </p:cNvSpPr>
                <p:nvPr/>
              </p:nvSpPr>
              <p:spPr bwMode="auto">
                <a:xfrm flipV="1">
                  <a:off x="3360" y="2928"/>
                  <a:ext cx="0" cy="336"/>
                </a:xfrm>
                <a:prstGeom prst="line">
                  <a:avLst/>
                </a:prstGeom>
                <a:noFill/>
                <a:ln w="76200">
                  <a:solidFill>
                    <a:schemeClr val="tx2"/>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0048" name="Line 112"/>
              <p:cNvSpPr>
                <a:spLocks noChangeShapeType="1"/>
              </p:cNvSpPr>
              <p:nvPr/>
            </p:nvSpPr>
            <p:spPr bwMode="auto">
              <a:xfrm rot="19029393" flipV="1">
                <a:off x="3840" y="2832"/>
                <a:ext cx="1" cy="336"/>
              </a:xfrm>
              <a:prstGeom prst="line">
                <a:avLst/>
              </a:prstGeom>
              <a:noFill/>
              <a:ln w="76200">
                <a:solidFill>
                  <a:schemeClr val="tx2"/>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sp>
        <p:nvSpPr>
          <p:cNvPr id="40049" name="Text Box 113"/>
          <p:cNvSpPr txBox="1">
            <a:spLocks noChangeArrowheads="1"/>
          </p:cNvSpPr>
          <p:nvPr/>
        </p:nvSpPr>
        <p:spPr bwMode="auto">
          <a:xfrm>
            <a:off x="2286000" y="3505200"/>
            <a:ext cx="2438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a:t>Bi-directional channel</a:t>
            </a:r>
          </a:p>
        </p:txBody>
      </p:sp>
      <p:sp>
        <p:nvSpPr>
          <p:cNvPr id="40050" name="AutoShape 114"/>
          <p:cNvSpPr>
            <a:spLocks noChangeArrowheads="1"/>
          </p:cNvSpPr>
          <p:nvPr/>
        </p:nvSpPr>
        <p:spPr bwMode="auto">
          <a:xfrm>
            <a:off x="3505200" y="4800600"/>
            <a:ext cx="533400" cy="381000"/>
          </a:xfrm>
          <a:prstGeom prst="rightArrow">
            <a:avLst>
              <a:gd name="adj1" fmla="val 50000"/>
              <a:gd name="adj2" fmla="val 35000"/>
            </a:avLst>
          </a:prstGeom>
          <a:solidFill>
            <a:srgbClr val="00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0004"/>
                                        </p:tgtEl>
                                        <p:attrNameLst>
                                          <p:attrName>style.visibility</p:attrName>
                                        </p:attrNameLst>
                                      </p:cBhvr>
                                      <p:to>
                                        <p:strVal val="visible"/>
                                      </p:to>
                                    </p:set>
                                    <p:animEffect transition="in" filter="wipe(left)">
                                      <p:cBhvr>
                                        <p:cTn id="7" dur="500"/>
                                        <p:tgtEl>
                                          <p:spTgt spid="400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9964"/>
                                        </p:tgtEl>
                                        <p:attrNameLst>
                                          <p:attrName>style.visibility</p:attrName>
                                        </p:attrNameLst>
                                      </p:cBhvr>
                                      <p:to>
                                        <p:strVal val="visible"/>
                                      </p:to>
                                    </p:set>
                                    <p:animEffect transition="in" filter="wipe(left)">
                                      <p:cBhvr>
                                        <p:cTn id="12" dur="500"/>
                                        <p:tgtEl>
                                          <p:spTgt spid="3996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9976"/>
                                        </p:tgtEl>
                                        <p:attrNameLst>
                                          <p:attrName>style.visibility</p:attrName>
                                        </p:attrNameLst>
                                      </p:cBhvr>
                                      <p:to>
                                        <p:strVal val="visible"/>
                                      </p:to>
                                    </p:set>
                                    <p:animEffect transition="in" filter="wipe(left)">
                                      <p:cBhvr>
                                        <p:cTn id="17" dur="500"/>
                                        <p:tgtEl>
                                          <p:spTgt spid="3997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39994"/>
                                        </p:tgtEl>
                                        <p:attrNameLst>
                                          <p:attrName>style.visibility</p:attrName>
                                        </p:attrNameLst>
                                      </p:cBhvr>
                                      <p:to>
                                        <p:strVal val="visible"/>
                                      </p:to>
                                    </p:set>
                                    <p:animEffect transition="in" filter="wipe(left)">
                                      <p:cBhvr>
                                        <p:cTn id="22" dur="500"/>
                                        <p:tgtEl>
                                          <p:spTgt spid="3999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39941"/>
                                        </p:tgtEl>
                                        <p:attrNameLst>
                                          <p:attrName>style.visibility</p:attrName>
                                        </p:attrNameLst>
                                      </p:cBhvr>
                                      <p:to>
                                        <p:strVal val="visible"/>
                                      </p:to>
                                    </p:set>
                                    <p:animEffect transition="in" filter="wipe(up)">
                                      <p:cBhvr>
                                        <p:cTn id="27" dur="500"/>
                                        <p:tgtEl>
                                          <p:spTgt spid="3994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40010"/>
                                        </p:tgtEl>
                                        <p:attrNameLst>
                                          <p:attrName>style.visibility</p:attrName>
                                        </p:attrNameLst>
                                      </p:cBhvr>
                                      <p:to>
                                        <p:strVal val="visible"/>
                                      </p:to>
                                    </p:set>
                                    <p:animEffect transition="in" filter="wipe(up)">
                                      <p:cBhvr>
                                        <p:cTn id="32" dur="500"/>
                                        <p:tgtEl>
                                          <p:spTgt spid="4001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40011"/>
                                        </p:tgtEl>
                                        <p:attrNameLst>
                                          <p:attrName>style.visibility</p:attrName>
                                        </p:attrNameLst>
                                      </p:cBhvr>
                                      <p:to>
                                        <p:strVal val="visible"/>
                                      </p:to>
                                    </p:set>
                                    <p:animEffect transition="in" filter="wipe(up)">
                                      <p:cBhvr>
                                        <p:cTn id="37" dur="500"/>
                                        <p:tgtEl>
                                          <p:spTgt spid="4001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40019"/>
                                        </p:tgtEl>
                                        <p:attrNameLst>
                                          <p:attrName>style.visibility</p:attrName>
                                        </p:attrNameLst>
                                      </p:cBhvr>
                                      <p:to>
                                        <p:strVal val="visible"/>
                                      </p:to>
                                    </p:set>
                                    <p:animEffect transition="in" filter="wipe(up)">
                                      <p:cBhvr>
                                        <p:cTn id="42" dur="500"/>
                                        <p:tgtEl>
                                          <p:spTgt spid="40019"/>
                                        </p:tgtEl>
                                      </p:cBhvr>
                                    </p:animEffect>
                                  </p:childTnLst>
                                  <p:subTnLst>
                                    <p:set>
                                      <p:cBhvr override="childStyle">
                                        <p:cTn dur="1" fill="hold" display="0" masterRel="nextClick" afterEffect="1"/>
                                        <p:tgtEl>
                                          <p:spTgt spid="40019"/>
                                        </p:tgtEl>
                                        <p:attrNameLst>
                                          <p:attrName>style.visibility</p:attrName>
                                        </p:attrNameLst>
                                      </p:cBhvr>
                                      <p:to>
                                        <p:strVal val="hidden"/>
                                      </p:to>
                                    </p:set>
                                  </p:sub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40014"/>
                                        </p:tgtEl>
                                        <p:attrNameLst>
                                          <p:attrName>style.visibility</p:attrName>
                                        </p:attrNameLst>
                                      </p:cBhvr>
                                      <p:to>
                                        <p:strVal val="visible"/>
                                      </p:to>
                                    </p:set>
                                    <p:animEffect transition="in" filter="wipe(up)">
                                      <p:cBhvr>
                                        <p:cTn id="47" dur="500"/>
                                        <p:tgtEl>
                                          <p:spTgt spid="4001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40034"/>
                                        </p:tgtEl>
                                        <p:attrNameLst>
                                          <p:attrName>style.visibility</p:attrName>
                                        </p:attrNameLst>
                                      </p:cBhvr>
                                      <p:to>
                                        <p:strVal val="visible"/>
                                      </p:to>
                                    </p:set>
                                    <p:animEffect transition="in" filter="wipe(up)">
                                      <p:cBhvr>
                                        <p:cTn id="52" dur="500"/>
                                        <p:tgtEl>
                                          <p:spTgt spid="40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010" grpId="0" autoUpdateAnimBg="0"/>
      <p:bldP spid="40014" grpId="0"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62" name="Group 2"/>
          <p:cNvGrpSpPr>
            <a:grpSpLocks/>
          </p:cNvGrpSpPr>
          <p:nvPr/>
        </p:nvGrpSpPr>
        <p:grpSpPr bwMode="auto">
          <a:xfrm>
            <a:off x="5562600" y="5029200"/>
            <a:ext cx="990600" cy="1571625"/>
            <a:chOff x="5040" y="2448"/>
            <a:chExt cx="720" cy="1354"/>
          </a:xfrm>
        </p:grpSpPr>
        <p:sp>
          <p:nvSpPr>
            <p:cNvPr id="40963" name="Line 3"/>
            <p:cNvSpPr>
              <a:spLocks noChangeShapeType="1"/>
            </p:cNvSpPr>
            <p:nvPr/>
          </p:nvSpPr>
          <p:spPr bwMode="auto">
            <a:xfrm rot="5400000">
              <a:off x="5183" y="3215"/>
              <a:ext cx="2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0964" name="Line 4"/>
            <p:cNvSpPr>
              <a:spLocks noChangeShapeType="1"/>
            </p:cNvSpPr>
            <p:nvPr/>
          </p:nvSpPr>
          <p:spPr bwMode="auto">
            <a:xfrm rot="5400000" flipH="1" flipV="1">
              <a:off x="5184" y="2880"/>
              <a:ext cx="2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0965" name="Text Box 5"/>
            <p:cNvSpPr txBox="1">
              <a:spLocks noChangeArrowheads="1"/>
            </p:cNvSpPr>
            <p:nvPr/>
          </p:nvSpPr>
          <p:spPr bwMode="auto">
            <a:xfrm>
              <a:off x="5136" y="2448"/>
              <a:ext cx="405" cy="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chemeClr val="accent1"/>
                </a:buClr>
                <a:buSzPct val="80000"/>
                <a:buFont typeface="Wingdings" panose="05000000000000000000" pitchFamily="2" charset="2"/>
                <a:buNone/>
              </a:pPr>
              <a:r>
                <a:rPr lang="en-US" altLang="ja-JP" sz="2400">
                  <a:latin typeface="Times New Roman" panose="02020603050405020304" pitchFamily="18" charset="0"/>
                </a:rPr>
                <a:t>Up</a:t>
              </a:r>
            </a:p>
          </p:txBody>
        </p:sp>
        <p:sp>
          <p:nvSpPr>
            <p:cNvPr id="40966" name="Text Box 6"/>
            <p:cNvSpPr txBox="1">
              <a:spLocks noChangeArrowheads="1"/>
            </p:cNvSpPr>
            <p:nvPr/>
          </p:nvSpPr>
          <p:spPr bwMode="auto">
            <a:xfrm>
              <a:off x="5040" y="3408"/>
              <a:ext cx="720" cy="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chemeClr val="accent1"/>
                </a:buClr>
                <a:buSzPct val="80000"/>
                <a:buFont typeface="Wingdings" panose="05000000000000000000" pitchFamily="2" charset="2"/>
                <a:buNone/>
              </a:pPr>
              <a:r>
                <a:rPr lang="en-US" altLang="ja-JP" sz="2400">
                  <a:latin typeface="Times New Roman" panose="02020603050405020304" pitchFamily="18" charset="0"/>
                </a:rPr>
                <a:t>Down</a:t>
              </a:r>
            </a:p>
          </p:txBody>
        </p:sp>
      </p:grpSp>
      <p:sp>
        <p:nvSpPr>
          <p:cNvPr id="40967" name="Line 7"/>
          <p:cNvSpPr>
            <a:spLocks noChangeShapeType="1"/>
          </p:cNvSpPr>
          <p:nvPr/>
        </p:nvSpPr>
        <p:spPr bwMode="auto">
          <a:xfrm flipH="1" flipV="1">
            <a:off x="4267200" y="3295650"/>
            <a:ext cx="762000" cy="609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68" name="Rectangle 8"/>
          <p:cNvSpPr>
            <a:spLocks noGrp="1" noChangeArrowheads="1"/>
          </p:cNvSpPr>
          <p:nvPr>
            <p:ph type="title"/>
          </p:nvPr>
        </p:nvSpPr>
        <p:spPr>
          <a:xfrm>
            <a:off x="1143000" y="381000"/>
            <a:ext cx="7772400" cy="609600"/>
          </a:xfrm>
        </p:spPr>
        <p:txBody>
          <a:bodyPr/>
          <a:lstStyle/>
          <a:p>
            <a:r>
              <a:rPr lang="en-US" altLang="ja-JP" sz="3800"/>
              <a:t>Up*/Down* routing algorithm</a:t>
            </a:r>
            <a:endParaRPr lang="en-US" altLang="ja-JP"/>
          </a:p>
        </p:txBody>
      </p:sp>
      <p:sp>
        <p:nvSpPr>
          <p:cNvPr id="40969" name="Text Box 9"/>
          <p:cNvSpPr txBox="1">
            <a:spLocks noChangeArrowheads="1"/>
          </p:cNvSpPr>
          <p:nvPr/>
        </p:nvSpPr>
        <p:spPr bwMode="auto">
          <a:xfrm>
            <a:off x="1600200" y="1171575"/>
            <a:ext cx="5554663"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chemeClr val="accent1"/>
              </a:buClr>
              <a:buSzPct val="80000"/>
              <a:buFont typeface="Wingdings" panose="05000000000000000000" pitchFamily="2" charset="2"/>
              <a:buChar char="n"/>
            </a:pPr>
            <a:r>
              <a:rPr lang="en-US" altLang="ja-JP" sz="3200">
                <a:latin typeface="Times New Roman" panose="02020603050405020304" pitchFamily="18" charset="0"/>
              </a:rPr>
              <a:t>After using up channel(if any), </a:t>
            </a:r>
          </a:p>
          <a:p>
            <a:pPr>
              <a:buClr>
                <a:schemeClr val="accent1"/>
              </a:buClr>
              <a:buSzPct val="80000"/>
              <a:buFont typeface="Wingdings" panose="05000000000000000000" pitchFamily="2" charset="2"/>
              <a:buNone/>
            </a:pPr>
            <a:r>
              <a:rPr lang="en-US" altLang="ja-JP" sz="3200">
                <a:latin typeface="Times New Roman" panose="02020603050405020304" pitchFamily="18" charset="0"/>
              </a:rPr>
              <a:t>use down channel(if any).</a:t>
            </a:r>
          </a:p>
        </p:txBody>
      </p:sp>
      <p:grpSp>
        <p:nvGrpSpPr>
          <p:cNvPr id="40970" name="Group 10"/>
          <p:cNvGrpSpPr>
            <a:grpSpLocks/>
          </p:cNvGrpSpPr>
          <p:nvPr/>
        </p:nvGrpSpPr>
        <p:grpSpPr bwMode="auto">
          <a:xfrm>
            <a:off x="1828800" y="5276850"/>
            <a:ext cx="762000" cy="685800"/>
            <a:chOff x="1488" y="3456"/>
            <a:chExt cx="480" cy="432"/>
          </a:xfrm>
        </p:grpSpPr>
        <p:sp>
          <p:nvSpPr>
            <p:cNvPr id="40971" name="AutoShape 11"/>
            <p:cNvSpPr>
              <a:spLocks noChangeArrowheads="1"/>
            </p:cNvSpPr>
            <p:nvPr/>
          </p:nvSpPr>
          <p:spPr bwMode="auto">
            <a:xfrm rot="2072441">
              <a:off x="1488" y="3552"/>
              <a:ext cx="480" cy="235"/>
            </a:xfrm>
            <a:prstGeom prst="curvedUpArrow">
              <a:avLst>
                <a:gd name="adj1" fmla="val 40851"/>
                <a:gd name="adj2" fmla="val 81702"/>
                <a:gd name="adj3" fmla="val 33333"/>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40972" name="Group 12"/>
            <p:cNvGrpSpPr>
              <a:grpSpLocks/>
            </p:cNvGrpSpPr>
            <p:nvPr/>
          </p:nvGrpSpPr>
          <p:grpSpPr bwMode="auto">
            <a:xfrm>
              <a:off x="1488" y="3456"/>
              <a:ext cx="432" cy="432"/>
              <a:chOff x="816" y="3120"/>
              <a:chExt cx="432" cy="432"/>
            </a:xfrm>
          </p:grpSpPr>
          <p:sp>
            <p:nvSpPr>
              <p:cNvPr id="40973" name="Line 13"/>
              <p:cNvSpPr>
                <a:spLocks noChangeShapeType="1"/>
              </p:cNvSpPr>
              <p:nvPr/>
            </p:nvSpPr>
            <p:spPr bwMode="auto">
              <a:xfrm>
                <a:off x="816" y="3120"/>
                <a:ext cx="432" cy="432"/>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74" name="Line 14"/>
              <p:cNvSpPr>
                <a:spLocks noChangeShapeType="1"/>
              </p:cNvSpPr>
              <p:nvPr/>
            </p:nvSpPr>
            <p:spPr bwMode="auto">
              <a:xfrm rot="-5179122">
                <a:off x="793" y="3143"/>
                <a:ext cx="431" cy="385"/>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40975" name="Text Box 15"/>
          <p:cNvSpPr txBox="1">
            <a:spLocks noChangeArrowheads="1"/>
          </p:cNvSpPr>
          <p:nvPr/>
        </p:nvSpPr>
        <p:spPr bwMode="auto">
          <a:xfrm>
            <a:off x="1579563" y="2162175"/>
            <a:ext cx="68294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chemeClr val="accent1"/>
              </a:buClr>
              <a:buSzPct val="80000"/>
              <a:buFont typeface="Wingdings" panose="05000000000000000000" pitchFamily="2" charset="2"/>
              <a:buChar char="n"/>
            </a:pPr>
            <a:r>
              <a:rPr lang="en-US" altLang="ja-JP" sz="3200">
                <a:latin typeface="Times New Roman" panose="02020603050405020304" pitchFamily="18" charset="0"/>
              </a:rPr>
              <a:t>Non-minimal partially adaptive routing</a:t>
            </a:r>
          </a:p>
        </p:txBody>
      </p:sp>
      <p:sp>
        <p:nvSpPr>
          <p:cNvPr id="40976" name="Oval 16"/>
          <p:cNvSpPr>
            <a:spLocks noChangeArrowheads="1"/>
          </p:cNvSpPr>
          <p:nvPr/>
        </p:nvSpPr>
        <p:spPr bwMode="auto">
          <a:xfrm>
            <a:off x="2514600" y="3886200"/>
            <a:ext cx="533400" cy="533400"/>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1</a:t>
            </a:r>
          </a:p>
        </p:txBody>
      </p:sp>
      <p:sp>
        <p:nvSpPr>
          <p:cNvPr id="40977" name="Oval 17"/>
          <p:cNvSpPr>
            <a:spLocks noChangeArrowheads="1"/>
          </p:cNvSpPr>
          <p:nvPr/>
        </p:nvSpPr>
        <p:spPr bwMode="auto">
          <a:xfrm>
            <a:off x="3733800" y="2905125"/>
            <a:ext cx="533400" cy="533400"/>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0</a:t>
            </a:r>
          </a:p>
        </p:txBody>
      </p:sp>
      <p:sp>
        <p:nvSpPr>
          <p:cNvPr id="40978" name="Oval 18"/>
          <p:cNvSpPr>
            <a:spLocks noChangeArrowheads="1"/>
          </p:cNvSpPr>
          <p:nvPr/>
        </p:nvSpPr>
        <p:spPr bwMode="auto">
          <a:xfrm>
            <a:off x="4876800" y="3886200"/>
            <a:ext cx="533400" cy="533400"/>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2</a:t>
            </a:r>
          </a:p>
        </p:txBody>
      </p:sp>
      <p:sp>
        <p:nvSpPr>
          <p:cNvPr id="40979" name="Oval 19"/>
          <p:cNvSpPr>
            <a:spLocks noChangeArrowheads="1"/>
          </p:cNvSpPr>
          <p:nvPr/>
        </p:nvSpPr>
        <p:spPr bwMode="auto">
          <a:xfrm>
            <a:off x="1295400" y="4953000"/>
            <a:ext cx="533400" cy="533400"/>
          </a:xfrm>
          <a:prstGeom prst="ellipse">
            <a:avLst/>
          </a:prstGeom>
          <a:solidFill>
            <a:srgbClr val="FFFF00"/>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3</a:t>
            </a:r>
          </a:p>
        </p:txBody>
      </p:sp>
      <p:sp>
        <p:nvSpPr>
          <p:cNvPr id="40980" name="Oval 20"/>
          <p:cNvSpPr>
            <a:spLocks noChangeArrowheads="1"/>
          </p:cNvSpPr>
          <p:nvPr/>
        </p:nvSpPr>
        <p:spPr bwMode="auto">
          <a:xfrm>
            <a:off x="2514600" y="4953000"/>
            <a:ext cx="533400" cy="533400"/>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4</a:t>
            </a:r>
          </a:p>
        </p:txBody>
      </p:sp>
      <p:sp>
        <p:nvSpPr>
          <p:cNvPr id="40981" name="Oval 21"/>
          <p:cNvSpPr>
            <a:spLocks noChangeArrowheads="1"/>
          </p:cNvSpPr>
          <p:nvPr/>
        </p:nvSpPr>
        <p:spPr bwMode="auto">
          <a:xfrm>
            <a:off x="3581400" y="4953000"/>
            <a:ext cx="533400" cy="533400"/>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5</a:t>
            </a:r>
          </a:p>
        </p:txBody>
      </p:sp>
      <p:sp>
        <p:nvSpPr>
          <p:cNvPr id="40982" name="Oval 22"/>
          <p:cNvSpPr>
            <a:spLocks noChangeArrowheads="1"/>
          </p:cNvSpPr>
          <p:nvPr/>
        </p:nvSpPr>
        <p:spPr bwMode="auto">
          <a:xfrm>
            <a:off x="1295400" y="5943600"/>
            <a:ext cx="533400" cy="533400"/>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7</a:t>
            </a:r>
          </a:p>
        </p:txBody>
      </p:sp>
      <p:sp>
        <p:nvSpPr>
          <p:cNvPr id="40983" name="Oval 23"/>
          <p:cNvSpPr>
            <a:spLocks noChangeArrowheads="1"/>
          </p:cNvSpPr>
          <p:nvPr/>
        </p:nvSpPr>
        <p:spPr bwMode="auto">
          <a:xfrm>
            <a:off x="4876800" y="4953000"/>
            <a:ext cx="533400" cy="533400"/>
          </a:xfrm>
          <a:prstGeom prst="ellipse">
            <a:avLst/>
          </a:prstGeom>
          <a:solidFill>
            <a:srgbClr val="99FF66"/>
          </a:solidFill>
          <a:ln w="9525">
            <a:solidFill>
              <a:srgbClr val="99FF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6</a:t>
            </a:r>
          </a:p>
        </p:txBody>
      </p:sp>
      <p:sp>
        <p:nvSpPr>
          <p:cNvPr id="40984" name="Oval 24"/>
          <p:cNvSpPr>
            <a:spLocks noChangeArrowheads="1"/>
          </p:cNvSpPr>
          <p:nvPr/>
        </p:nvSpPr>
        <p:spPr bwMode="auto">
          <a:xfrm>
            <a:off x="4876800" y="5943600"/>
            <a:ext cx="533400" cy="533400"/>
          </a:xfrm>
          <a:prstGeom prst="ellipse">
            <a:avLst/>
          </a:prstGeom>
          <a:solidFill>
            <a:schemeClr val="hlink"/>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Clr>
                <a:schemeClr val="accent1"/>
              </a:buClr>
              <a:buSzPct val="80000"/>
              <a:buFont typeface="Wingdings" panose="05000000000000000000" pitchFamily="2" charset="2"/>
              <a:buNone/>
            </a:pPr>
            <a:r>
              <a:rPr lang="en-US" altLang="ja-JP" sz="3600">
                <a:latin typeface="Times New Roman" panose="02020603050405020304" pitchFamily="18" charset="0"/>
              </a:rPr>
              <a:t>8</a:t>
            </a:r>
          </a:p>
        </p:txBody>
      </p:sp>
      <p:sp>
        <p:nvSpPr>
          <p:cNvPr id="40985" name="Line 25"/>
          <p:cNvSpPr>
            <a:spLocks noChangeShapeType="1"/>
          </p:cNvSpPr>
          <p:nvPr/>
        </p:nvSpPr>
        <p:spPr bwMode="auto">
          <a:xfrm flipV="1">
            <a:off x="2971800" y="3276600"/>
            <a:ext cx="762000" cy="685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40986" name="Group 26"/>
          <p:cNvGrpSpPr>
            <a:grpSpLocks/>
          </p:cNvGrpSpPr>
          <p:nvPr/>
        </p:nvGrpSpPr>
        <p:grpSpPr bwMode="auto">
          <a:xfrm>
            <a:off x="4114800" y="3371850"/>
            <a:ext cx="5029200" cy="1536700"/>
            <a:chOff x="2592" y="2124"/>
            <a:chExt cx="3168" cy="968"/>
          </a:xfrm>
        </p:grpSpPr>
        <p:sp>
          <p:nvSpPr>
            <p:cNvPr id="40987" name="AutoShape 27"/>
            <p:cNvSpPr>
              <a:spLocks noChangeArrowheads="1"/>
            </p:cNvSpPr>
            <p:nvPr/>
          </p:nvSpPr>
          <p:spPr bwMode="auto">
            <a:xfrm rot="-2939368">
              <a:off x="2775" y="1941"/>
              <a:ext cx="305" cy="672"/>
            </a:xfrm>
            <a:prstGeom prst="downArrow">
              <a:avLst>
                <a:gd name="adj1" fmla="val 50000"/>
                <a:gd name="adj2" fmla="val 55082"/>
              </a:avLst>
            </a:prstGeom>
            <a:solidFill>
              <a:srgbClr val="000099"/>
            </a:soli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40988" name="Group 28"/>
            <p:cNvGrpSpPr>
              <a:grpSpLocks/>
            </p:cNvGrpSpPr>
            <p:nvPr/>
          </p:nvGrpSpPr>
          <p:grpSpPr bwMode="auto">
            <a:xfrm>
              <a:off x="3648" y="2688"/>
              <a:ext cx="2112" cy="404"/>
              <a:chOff x="3404" y="2112"/>
              <a:chExt cx="2112" cy="404"/>
            </a:xfrm>
          </p:grpSpPr>
          <p:sp>
            <p:nvSpPr>
              <p:cNvPr id="40989" name="AutoShape 29"/>
              <p:cNvSpPr>
                <a:spLocks noChangeArrowheads="1"/>
              </p:cNvSpPr>
              <p:nvPr/>
            </p:nvSpPr>
            <p:spPr bwMode="auto">
              <a:xfrm rot="-10876888">
                <a:off x="3404" y="2160"/>
                <a:ext cx="288" cy="336"/>
              </a:xfrm>
              <a:prstGeom prst="upArrow">
                <a:avLst>
                  <a:gd name="adj1" fmla="val 50000"/>
                  <a:gd name="adj2" fmla="val 29167"/>
                </a:avLst>
              </a:prstGeom>
              <a:solidFill>
                <a:srgbClr val="000099"/>
              </a:soli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90" name="Text Box 30"/>
              <p:cNvSpPr txBox="1">
                <a:spLocks noChangeArrowheads="1"/>
              </p:cNvSpPr>
              <p:nvPr/>
            </p:nvSpPr>
            <p:spPr bwMode="auto">
              <a:xfrm>
                <a:off x="3792" y="2112"/>
                <a:ext cx="17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chemeClr val="accent1"/>
                  </a:buClr>
                  <a:buSzPct val="80000"/>
                  <a:buFont typeface="Wingdings" panose="05000000000000000000" pitchFamily="2" charset="2"/>
                  <a:buNone/>
                </a:pPr>
                <a:r>
                  <a:rPr lang="en-US" altLang="ja-JP" sz="3600">
                    <a:latin typeface="Times New Roman" panose="02020603050405020304" pitchFamily="18" charset="0"/>
                  </a:rPr>
                  <a:t>down channel</a:t>
                </a:r>
              </a:p>
            </p:txBody>
          </p:sp>
        </p:grpSp>
      </p:grpSp>
      <p:sp>
        <p:nvSpPr>
          <p:cNvPr id="40991" name="Line 31"/>
          <p:cNvSpPr>
            <a:spLocks noChangeShapeType="1"/>
          </p:cNvSpPr>
          <p:nvPr/>
        </p:nvSpPr>
        <p:spPr bwMode="auto">
          <a:xfrm flipV="1">
            <a:off x="1676400" y="4343400"/>
            <a:ext cx="914400" cy="685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92" name="Line 32"/>
          <p:cNvSpPr>
            <a:spLocks noChangeShapeType="1"/>
          </p:cNvSpPr>
          <p:nvPr/>
        </p:nvSpPr>
        <p:spPr bwMode="auto">
          <a:xfrm flipV="1">
            <a:off x="2819400" y="4419600"/>
            <a:ext cx="0" cy="53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93" name="Line 33"/>
          <p:cNvSpPr>
            <a:spLocks noChangeShapeType="1"/>
          </p:cNvSpPr>
          <p:nvPr/>
        </p:nvSpPr>
        <p:spPr bwMode="auto">
          <a:xfrm flipH="1" flipV="1">
            <a:off x="2971800" y="4343400"/>
            <a:ext cx="762000" cy="685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94" name="Line 34"/>
          <p:cNvSpPr>
            <a:spLocks noChangeShapeType="1"/>
          </p:cNvSpPr>
          <p:nvPr/>
        </p:nvSpPr>
        <p:spPr bwMode="auto">
          <a:xfrm flipV="1">
            <a:off x="5181600" y="4419600"/>
            <a:ext cx="0" cy="53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95" name="Line 35"/>
          <p:cNvSpPr>
            <a:spLocks noChangeShapeType="1"/>
          </p:cNvSpPr>
          <p:nvPr/>
        </p:nvSpPr>
        <p:spPr bwMode="auto">
          <a:xfrm flipV="1">
            <a:off x="1600200" y="5486400"/>
            <a:ext cx="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96" name="Line 36"/>
          <p:cNvSpPr>
            <a:spLocks noChangeShapeType="1"/>
          </p:cNvSpPr>
          <p:nvPr/>
        </p:nvSpPr>
        <p:spPr bwMode="auto">
          <a:xfrm flipV="1">
            <a:off x="5181600" y="5486400"/>
            <a:ext cx="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97" name="Line 37"/>
          <p:cNvSpPr>
            <a:spLocks noChangeShapeType="1"/>
          </p:cNvSpPr>
          <p:nvPr/>
        </p:nvSpPr>
        <p:spPr bwMode="auto">
          <a:xfrm flipV="1">
            <a:off x="2971800" y="4343400"/>
            <a:ext cx="1981200" cy="685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98" name="Line 38"/>
          <p:cNvSpPr>
            <a:spLocks noChangeShapeType="1"/>
          </p:cNvSpPr>
          <p:nvPr/>
        </p:nvSpPr>
        <p:spPr bwMode="auto">
          <a:xfrm flipV="1">
            <a:off x="1828800" y="5334000"/>
            <a:ext cx="1828800" cy="762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99" name="Line 39"/>
          <p:cNvSpPr>
            <a:spLocks noChangeShapeType="1"/>
          </p:cNvSpPr>
          <p:nvPr/>
        </p:nvSpPr>
        <p:spPr bwMode="auto">
          <a:xfrm flipV="1">
            <a:off x="1828800" y="5334000"/>
            <a:ext cx="3124200" cy="838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00" name="Arc 40"/>
          <p:cNvSpPr>
            <a:spLocks/>
          </p:cNvSpPr>
          <p:nvPr/>
        </p:nvSpPr>
        <p:spPr bwMode="auto">
          <a:xfrm rot="609508" flipV="1">
            <a:off x="1292225" y="5516563"/>
            <a:ext cx="3657600" cy="1131887"/>
          </a:xfrm>
          <a:custGeom>
            <a:avLst/>
            <a:gdLst>
              <a:gd name="G0" fmla="+- 0 0 0"/>
              <a:gd name="G1" fmla="+- 21395 0 0"/>
              <a:gd name="G2" fmla="+- 21600 0 0"/>
              <a:gd name="T0" fmla="*/ 2970 w 19790"/>
              <a:gd name="T1" fmla="*/ 0 h 21395"/>
              <a:gd name="T2" fmla="*/ 19790 w 19790"/>
              <a:gd name="T3" fmla="*/ 12739 h 21395"/>
              <a:gd name="T4" fmla="*/ 0 w 19790"/>
              <a:gd name="T5" fmla="*/ 21395 h 21395"/>
            </a:gdLst>
            <a:ahLst/>
            <a:cxnLst>
              <a:cxn ang="0">
                <a:pos x="T0" y="T1"/>
              </a:cxn>
              <a:cxn ang="0">
                <a:pos x="T2" y="T3"/>
              </a:cxn>
              <a:cxn ang="0">
                <a:pos x="T4" y="T5"/>
              </a:cxn>
            </a:cxnLst>
            <a:rect l="0" t="0" r="r" b="b"/>
            <a:pathLst>
              <a:path w="19790" h="21395" fill="none" extrusionOk="0">
                <a:moveTo>
                  <a:pt x="2969" y="0"/>
                </a:moveTo>
                <a:cubicBezTo>
                  <a:pt x="10410" y="1032"/>
                  <a:pt x="16779" y="5857"/>
                  <a:pt x="19789" y="12739"/>
                </a:cubicBezTo>
              </a:path>
              <a:path w="19790" h="21395" stroke="0" extrusionOk="0">
                <a:moveTo>
                  <a:pt x="2969" y="0"/>
                </a:moveTo>
                <a:cubicBezTo>
                  <a:pt x="10410" y="1032"/>
                  <a:pt x="16779" y="5857"/>
                  <a:pt x="19789" y="12739"/>
                </a:cubicBezTo>
                <a:lnTo>
                  <a:pt x="0" y="21395"/>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buClr>
                <a:schemeClr val="accent1"/>
              </a:buClr>
              <a:buSzPct val="80000"/>
              <a:buFont typeface="Wingdings" panose="05000000000000000000" pitchFamily="2" charset="2"/>
              <a:buNone/>
            </a:pPr>
            <a:endParaRPr lang="ja-JP" altLang="ja-JP" sz="2800">
              <a:latin typeface="Times New Roman" panose="02020603050405020304" pitchFamily="18" charset="0"/>
            </a:endParaRPr>
          </a:p>
        </p:txBody>
      </p:sp>
      <p:grpSp>
        <p:nvGrpSpPr>
          <p:cNvPr id="41001" name="Group 41"/>
          <p:cNvGrpSpPr>
            <a:grpSpLocks/>
          </p:cNvGrpSpPr>
          <p:nvPr/>
        </p:nvGrpSpPr>
        <p:grpSpPr bwMode="auto">
          <a:xfrm>
            <a:off x="1590675" y="3657600"/>
            <a:ext cx="6988175" cy="1239838"/>
            <a:chOff x="1002" y="2304"/>
            <a:chExt cx="4402" cy="781"/>
          </a:xfrm>
        </p:grpSpPr>
        <p:grpSp>
          <p:nvGrpSpPr>
            <p:cNvPr id="41002" name="Group 42"/>
            <p:cNvGrpSpPr>
              <a:grpSpLocks/>
            </p:cNvGrpSpPr>
            <p:nvPr/>
          </p:nvGrpSpPr>
          <p:grpSpPr bwMode="auto">
            <a:xfrm>
              <a:off x="3648" y="2304"/>
              <a:ext cx="1756" cy="404"/>
              <a:chOff x="3404" y="1632"/>
              <a:chExt cx="1756" cy="404"/>
            </a:xfrm>
          </p:grpSpPr>
          <p:sp>
            <p:nvSpPr>
              <p:cNvPr id="41003" name="AutoShape 43"/>
              <p:cNvSpPr>
                <a:spLocks noChangeArrowheads="1"/>
              </p:cNvSpPr>
              <p:nvPr/>
            </p:nvSpPr>
            <p:spPr bwMode="auto">
              <a:xfrm>
                <a:off x="3404" y="1632"/>
                <a:ext cx="288" cy="336"/>
              </a:xfrm>
              <a:prstGeom prst="upArrow">
                <a:avLst>
                  <a:gd name="adj1" fmla="val 50000"/>
                  <a:gd name="adj2" fmla="val 29167"/>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04" name="Text Box 44"/>
              <p:cNvSpPr txBox="1">
                <a:spLocks noChangeArrowheads="1"/>
              </p:cNvSpPr>
              <p:nvPr/>
            </p:nvSpPr>
            <p:spPr bwMode="auto">
              <a:xfrm>
                <a:off x="3788" y="1632"/>
                <a:ext cx="1372"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chemeClr val="accent1"/>
                  </a:buClr>
                  <a:buSzPct val="80000"/>
                  <a:buFont typeface="Wingdings" panose="05000000000000000000" pitchFamily="2" charset="2"/>
                  <a:buNone/>
                </a:pPr>
                <a:r>
                  <a:rPr lang="en-US" altLang="ja-JP" sz="3600">
                    <a:latin typeface="Times New Roman" panose="02020603050405020304" pitchFamily="18" charset="0"/>
                  </a:rPr>
                  <a:t>up channel</a:t>
                </a:r>
              </a:p>
            </p:txBody>
          </p:sp>
        </p:grpSp>
        <p:sp>
          <p:nvSpPr>
            <p:cNvPr id="41005" name="AutoShape 45"/>
            <p:cNvSpPr>
              <a:spLocks noChangeArrowheads="1"/>
            </p:cNvSpPr>
            <p:nvPr/>
          </p:nvSpPr>
          <p:spPr bwMode="auto">
            <a:xfrm rot="13828596">
              <a:off x="1209" y="2573"/>
              <a:ext cx="305" cy="720"/>
            </a:xfrm>
            <a:prstGeom prst="downArrow">
              <a:avLst>
                <a:gd name="adj1" fmla="val 50000"/>
                <a:gd name="adj2" fmla="val 59016"/>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1006" name="AutoShape 46"/>
          <p:cNvSpPr>
            <a:spLocks noChangeArrowheads="1"/>
          </p:cNvSpPr>
          <p:nvPr/>
        </p:nvSpPr>
        <p:spPr bwMode="auto">
          <a:xfrm rot="13828596">
            <a:off x="3116263" y="3101975"/>
            <a:ext cx="484187" cy="1065213"/>
          </a:xfrm>
          <a:prstGeom prst="downArrow">
            <a:avLst>
              <a:gd name="adj1" fmla="val 50000"/>
              <a:gd name="adj2" fmla="val 55000"/>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07" name="AutoShape 47"/>
          <p:cNvSpPr>
            <a:spLocks noChangeArrowheads="1"/>
          </p:cNvSpPr>
          <p:nvPr/>
        </p:nvSpPr>
        <p:spPr bwMode="auto">
          <a:xfrm>
            <a:off x="4876800" y="4438650"/>
            <a:ext cx="533400" cy="533400"/>
          </a:xfrm>
          <a:prstGeom prst="downArrow">
            <a:avLst>
              <a:gd name="adj1" fmla="val 50000"/>
              <a:gd name="adj2" fmla="val 25000"/>
            </a:avLst>
          </a:prstGeom>
          <a:solidFill>
            <a:srgbClr val="000099"/>
          </a:soli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08" name="AutoShape 48"/>
          <p:cNvSpPr>
            <a:spLocks noChangeArrowheads="1"/>
          </p:cNvSpPr>
          <p:nvPr/>
        </p:nvSpPr>
        <p:spPr bwMode="auto">
          <a:xfrm>
            <a:off x="1295400" y="5429250"/>
            <a:ext cx="533400" cy="533400"/>
          </a:xfrm>
          <a:prstGeom prst="downArrow">
            <a:avLst>
              <a:gd name="adj1" fmla="val 50000"/>
              <a:gd name="adj2" fmla="val 25000"/>
            </a:avLst>
          </a:prstGeom>
          <a:solidFill>
            <a:srgbClr val="000099"/>
          </a:soli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09" name="AutoShape 49"/>
          <p:cNvSpPr>
            <a:spLocks noChangeArrowheads="1"/>
          </p:cNvSpPr>
          <p:nvPr/>
        </p:nvSpPr>
        <p:spPr bwMode="auto">
          <a:xfrm rot="15289258">
            <a:off x="3110706" y="4147344"/>
            <a:ext cx="484188" cy="3200400"/>
          </a:xfrm>
          <a:prstGeom prst="downArrow">
            <a:avLst>
              <a:gd name="adj1" fmla="val 50000"/>
              <a:gd name="adj2" fmla="val 165246"/>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41010" name="Group 50"/>
          <p:cNvGrpSpPr>
            <a:grpSpLocks/>
          </p:cNvGrpSpPr>
          <p:nvPr/>
        </p:nvGrpSpPr>
        <p:grpSpPr bwMode="auto">
          <a:xfrm>
            <a:off x="1181100" y="2898776"/>
            <a:ext cx="7924800" cy="4054475"/>
            <a:chOff x="552" y="1826"/>
            <a:chExt cx="4992" cy="2554"/>
          </a:xfrm>
        </p:grpSpPr>
        <p:sp>
          <p:nvSpPr>
            <p:cNvPr id="41011" name="Text Box 51"/>
            <p:cNvSpPr txBox="1">
              <a:spLocks noChangeArrowheads="1"/>
            </p:cNvSpPr>
            <p:nvPr/>
          </p:nvSpPr>
          <p:spPr bwMode="auto">
            <a:xfrm>
              <a:off x="552" y="1826"/>
              <a:ext cx="4992" cy="25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chemeClr val="accent1"/>
                </a:buClr>
                <a:buSzPct val="80000"/>
                <a:buFont typeface="Wingdings" panose="05000000000000000000" pitchFamily="2" charset="2"/>
                <a:buNone/>
              </a:pPr>
              <a:endParaRPr lang="en-US" altLang="ja-JP" sz="4000" dirty="0">
                <a:solidFill>
                  <a:srgbClr val="000099"/>
                </a:solidFill>
                <a:latin typeface="Times New Roman" panose="02020603050405020304" pitchFamily="18" charset="0"/>
              </a:endParaRPr>
            </a:p>
            <a:p>
              <a:pPr>
                <a:spcBef>
                  <a:spcPct val="50000"/>
                </a:spcBef>
                <a:buClr>
                  <a:schemeClr val="accent1"/>
                </a:buClr>
                <a:buSzPct val="80000"/>
                <a:buFont typeface="Wingdings" panose="05000000000000000000" pitchFamily="2" charset="2"/>
                <a:buNone/>
              </a:pPr>
              <a:r>
                <a:rPr lang="en-US" altLang="ja-JP" sz="4000" dirty="0">
                  <a:solidFill>
                    <a:srgbClr val="000099"/>
                  </a:solidFill>
                  <a:latin typeface="Times New Roman" panose="02020603050405020304" pitchFamily="18" charset="0"/>
                </a:rPr>
                <a:t>A cyclic dependency between up and down channels is broken.		</a:t>
              </a:r>
            </a:p>
            <a:p>
              <a:pPr>
                <a:spcBef>
                  <a:spcPct val="50000"/>
                </a:spcBef>
                <a:buClr>
                  <a:schemeClr val="accent1"/>
                </a:buClr>
                <a:buSzPct val="80000"/>
                <a:buFont typeface="Wingdings" panose="05000000000000000000" pitchFamily="2" charset="2"/>
                <a:buNone/>
              </a:pPr>
              <a:r>
                <a:rPr lang="en-US" altLang="ja-JP" sz="4000" dirty="0">
                  <a:solidFill>
                    <a:srgbClr val="000099"/>
                  </a:solidFill>
                  <a:latin typeface="Times New Roman" panose="02020603050405020304" pitchFamily="18" charset="0"/>
                </a:rPr>
                <a:t>			deadlock-free</a:t>
              </a:r>
            </a:p>
            <a:p>
              <a:pPr>
                <a:spcBef>
                  <a:spcPct val="50000"/>
                </a:spcBef>
                <a:buClr>
                  <a:schemeClr val="accent1"/>
                </a:buClr>
                <a:buSzPct val="80000"/>
                <a:buFont typeface="Wingdings" panose="05000000000000000000" pitchFamily="2" charset="2"/>
                <a:buNone/>
              </a:pPr>
              <a:endParaRPr lang="en-US" altLang="ja-JP" sz="4000" dirty="0">
                <a:solidFill>
                  <a:srgbClr val="000099"/>
                </a:solidFill>
                <a:latin typeface="Times New Roman" panose="02020603050405020304" pitchFamily="18" charset="0"/>
              </a:endParaRPr>
            </a:p>
          </p:txBody>
        </p:sp>
        <p:grpSp>
          <p:nvGrpSpPr>
            <p:cNvPr id="41012" name="Group 52"/>
            <p:cNvGrpSpPr>
              <a:grpSpLocks/>
            </p:cNvGrpSpPr>
            <p:nvPr/>
          </p:nvGrpSpPr>
          <p:grpSpPr bwMode="auto">
            <a:xfrm>
              <a:off x="1440" y="3360"/>
              <a:ext cx="932" cy="369"/>
              <a:chOff x="1008" y="1455"/>
              <a:chExt cx="932" cy="369"/>
            </a:xfrm>
          </p:grpSpPr>
          <p:sp>
            <p:nvSpPr>
              <p:cNvPr id="41013" name="AutoShape 53"/>
              <p:cNvSpPr>
                <a:spLocks noChangeArrowheads="1"/>
              </p:cNvSpPr>
              <p:nvPr/>
            </p:nvSpPr>
            <p:spPr bwMode="auto">
              <a:xfrm>
                <a:off x="1008" y="1488"/>
                <a:ext cx="672" cy="336"/>
              </a:xfrm>
              <a:prstGeom prst="rightArrow">
                <a:avLst>
                  <a:gd name="adj1" fmla="val 50000"/>
                  <a:gd name="adj2" fmla="val 50000"/>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14" name="Text Box 54"/>
              <p:cNvSpPr txBox="1">
                <a:spLocks noChangeArrowheads="1"/>
              </p:cNvSpPr>
              <p:nvPr/>
            </p:nvSpPr>
            <p:spPr bwMode="auto">
              <a:xfrm>
                <a:off x="1824" y="1455"/>
                <a:ext cx="116"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chemeClr val="accent1"/>
                  </a:buClr>
                  <a:buSzPct val="80000"/>
                  <a:buFont typeface="Wingdings" panose="05000000000000000000" pitchFamily="2" charset="2"/>
                  <a:buNone/>
                </a:pPr>
                <a:endParaRPr lang="ja-JP" altLang="ja-JP" sz="3200">
                  <a:latin typeface="Times New Roman" panose="02020603050405020304" pitchFamily="18" charset="0"/>
                </a:endParaRPr>
              </a:p>
            </p:txBody>
          </p:sp>
        </p:gr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1001"/>
                                        </p:tgtEl>
                                        <p:attrNameLst>
                                          <p:attrName>style.visibility</p:attrName>
                                        </p:attrNameLst>
                                      </p:cBhvr>
                                      <p:to>
                                        <p:strVal val="visible"/>
                                      </p:to>
                                    </p:set>
                                    <p:animEffect transition="in" filter="blinds(horizontal)">
                                      <p:cBhvr>
                                        <p:cTn id="7" dur="500"/>
                                        <p:tgtEl>
                                          <p:spTgt spid="410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1006"/>
                                        </p:tgtEl>
                                        <p:attrNameLst>
                                          <p:attrName>style.visibility</p:attrName>
                                        </p:attrNameLst>
                                      </p:cBhvr>
                                      <p:to>
                                        <p:strVal val="visible"/>
                                      </p:to>
                                    </p:set>
                                    <p:animEffect transition="in" filter="blinds(horizontal)">
                                      <p:cBhvr>
                                        <p:cTn id="12" dur="500"/>
                                        <p:tgtEl>
                                          <p:spTgt spid="4100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40986"/>
                                        </p:tgtEl>
                                        <p:attrNameLst>
                                          <p:attrName>style.visibility</p:attrName>
                                        </p:attrNameLst>
                                      </p:cBhvr>
                                      <p:to>
                                        <p:strVal val="visible"/>
                                      </p:to>
                                    </p:set>
                                    <p:animEffect transition="in" filter="blinds(horizontal)">
                                      <p:cBhvr>
                                        <p:cTn id="17" dur="500"/>
                                        <p:tgtEl>
                                          <p:spTgt spid="4098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1007"/>
                                        </p:tgtEl>
                                        <p:attrNameLst>
                                          <p:attrName>style.visibility</p:attrName>
                                        </p:attrNameLst>
                                      </p:cBhvr>
                                      <p:to>
                                        <p:strVal val="visible"/>
                                      </p:to>
                                    </p:set>
                                    <p:animEffect transition="in" filter="blinds(horizontal)">
                                      <p:cBhvr>
                                        <p:cTn id="22" dur="500"/>
                                        <p:tgtEl>
                                          <p:spTgt spid="4100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1008"/>
                                        </p:tgtEl>
                                        <p:attrNameLst>
                                          <p:attrName>style.visibility</p:attrName>
                                        </p:attrNameLst>
                                      </p:cBhvr>
                                      <p:to>
                                        <p:strVal val="visible"/>
                                      </p:to>
                                    </p:set>
                                    <p:animEffect transition="in" filter="blinds(horizontal)">
                                      <p:cBhvr>
                                        <p:cTn id="27" dur="500"/>
                                        <p:tgtEl>
                                          <p:spTgt spid="4100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1009"/>
                                        </p:tgtEl>
                                        <p:attrNameLst>
                                          <p:attrName>style.visibility</p:attrName>
                                        </p:attrNameLst>
                                      </p:cBhvr>
                                      <p:to>
                                        <p:strVal val="visible"/>
                                      </p:to>
                                    </p:set>
                                    <p:animEffect transition="in" filter="blinds(horizontal)">
                                      <p:cBhvr>
                                        <p:cTn id="32" dur="500"/>
                                        <p:tgtEl>
                                          <p:spTgt spid="4100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40970"/>
                                        </p:tgtEl>
                                        <p:attrNameLst>
                                          <p:attrName>style.visibility</p:attrName>
                                        </p:attrNameLst>
                                      </p:cBhvr>
                                      <p:to>
                                        <p:strVal val="visible"/>
                                      </p:to>
                                    </p:set>
                                    <p:animEffect transition="in" filter="blinds(horizontal)">
                                      <p:cBhvr>
                                        <p:cTn id="37" dur="500"/>
                                        <p:tgtEl>
                                          <p:spTgt spid="4097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41010"/>
                                        </p:tgtEl>
                                        <p:attrNameLst>
                                          <p:attrName>style.visibility</p:attrName>
                                        </p:attrNameLst>
                                      </p:cBhvr>
                                      <p:to>
                                        <p:strVal val="visible"/>
                                      </p:to>
                                    </p:set>
                                    <p:animEffect transition="in" filter="wipe(up)">
                                      <p:cBhvr>
                                        <p:cTn id="42" dur="500"/>
                                        <p:tgtEl>
                                          <p:spTgt spid="410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6" grpId="0" animBg="1"/>
      <p:bldP spid="41007" grpId="0" animBg="1"/>
      <p:bldP spid="41008" grpId="0" animBg="1"/>
      <p:bldP spid="41009"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ja-JP"/>
              <a:t>Drawbacks of up*/down* routing</a:t>
            </a:r>
          </a:p>
        </p:txBody>
      </p:sp>
      <p:sp>
        <p:nvSpPr>
          <p:cNvPr id="45059" name="Rectangle 3"/>
          <p:cNvSpPr>
            <a:spLocks noGrp="1" noChangeArrowheads="1"/>
          </p:cNvSpPr>
          <p:nvPr>
            <p:ph type="body" idx="1"/>
          </p:nvPr>
        </p:nvSpPr>
        <p:spPr/>
        <p:txBody>
          <a:bodyPr/>
          <a:lstStyle/>
          <a:p>
            <a:r>
              <a:rPr lang="en-US" altLang="ja-JP"/>
              <a:t>Many forbidden turns are concentrated on certain leaf nodes.</a:t>
            </a:r>
          </a:p>
          <a:p>
            <a:r>
              <a:rPr lang="en-US" altLang="ja-JP"/>
              <a:t>Congestion around root node.</a:t>
            </a:r>
          </a:p>
          <a:p>
            <a:r>
              <a:rPr lang="en-US" altLang="ja-JP"/>
              <a:t>Improvement proposals</a:t>
            </a:r>
          </a:p>
          <a:p>
            <a:pPr lvl="1"/>
            <a:r>
              <a:rPr lang="en-US" altLang="ja-JP"/>
              <a:t>Using DFS tree</a:t>
            </a:r>
          </a:p>
          <a:p>
            <a:pPr lvl="1"/>
            <a:r>
              <a:rPr lang="en-US" altLang="ja-JP"/>
              <a:t>Introducing another dimension</a:t>
            </a:r>
          </a:p>
          <a:p>
            <a:endParaRPr lang="en-US" altLang="ja-JP"/>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ja-JP" sz="3800"/>
              <a:t>Researches on adaptive routing for regular networks</a:t>
            </a:r>
          </a:p>
        </p:txBody>
      </p:sp>
      <p:sp>
        <p:nvSpPr>
          <p:cNvPr id="27651" name="Rectangle 3"/>
          <p:cNvSpPr>
            <a:spLocks noGrp="1" noChangeArrowheads="1"/>
          </p:cNvSpPr>
          <p:nvPr>
            <p:ph type="body" idx="1"/>
          </p:nvPr>
        </p:nvSpPr>
        <p:spPr>
          <a:xfrm>
            <a:off x="539750" y="1341438"/>
            <a:ext cx="8496300" cy="3743325"/>
          </a:xfrm>
        </p:spPr>
        <p:txBody>
          <a:bodyPr/>
          <a:lstStyle/>
          <a:p>
            <a:r>
              <a:rPr lang="ja-JP" altLang="en-US"/>
              <a:t>Ｄｕａｔｏ’</a:t>
            </a:r>
            <a:r>
              <a:rPr lang="en-US" altLang="ja-JP"/>
              <a:t>s </a:t>
            </a:r>
            <a:r>
              <a:rPr lang="ja-JP" altLang="en-US"/>
              <a:t>Ｐｒｏｔｏｃｏｌ </a:t>
            </a:r>
            <a:r>
              <a:rPr lang="en-US" altLang="ja-JP"/>
              <a:t>or Turn model is mostly used.</a:t>
            </a:r>
          </a:p>
          <a:p>
            <a:r>
              <a:rPr lang="en-US" altLang="ja-JP"/>
              <a:t>For irregular networks, up*/down* routing is also popular.</a:t>
            </a:r>
          </a:p>
          <a:p>
            <a:r>
              <a:rPr lang="en-US" altLang="ja-JP"/>
              <a:t>Deadlock detection and drop protocol vs. deadlock free routing.</a:t>
            </a:r>
          </a:p>
          <a:p>
            <a:pPr>
              <a:buFont typeface="Wingdings" panose="05000000000000000000" pitchFamily="2" charset="2"/>
              <a:buNone/>
            </a:pPr>
            <a:endParaRPr lang="en-US" altLang="ja-JP"/>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ja-JP"/>
              <a:t>Summary: adaptive routing</a:t>
            </a:r>
          </a:p>
        </p:txBody>
      </p:sp>
      <p:sp>
        <p:nvSpPr>
          <p:cNvPr id="44035" name="Rectangle 3"/>
          <p:cNvSpPr>
            <a:spLocks noGrp="1" noChangeArrowheads="1"/>
          </p:cNvSpPr>
          <p:nvPr>
            <p:ph type="body" idx="1"/>
          </p:nvPr>
        </p:nvSpPr>
        <p:spPr>
          <a:xfrm>
            <a:off x="457200" y="1600200"/>
            <a:ext cx="8291513" cy="3773488"/>
          </a:xfrm>
        </p:spPr>
        <p:txBody>
          <a:bodyPr/>
          <a:lstStyle/>
          <a:p>
            <a:pPr>
              <a:lnSpc>
                <a:spcPct val="90000"/>
              </a:lnSpc>
            </a:pPr>
            <a:r>
              <a:rPr lang="en-US" altLang="ja-JP"/>
              <a:t>Drawbacks:</a:t>
            </a:r>
          </a:p>
          <a:p>
            <a:pPr lvl="1">
              <a:lnSpc>
                <a:spcPct val="90000"/>
              </a:lnSpc>
            </a:pPr>
            <a:r>
              <a:rPr lang="en-US" altLang="ja-JP"/>
              <a:t>FIFO assumption  is not guaranteed.</a:t>
            </a:r>
          </a:p>
          <a:p>
            <a:pPr lvl="1">
              <a:lnSpc>
                <a:spcPct val="90000"/>
              </a:lnSpc>
            </a:pPr>
            <a:r>
              <a:rPr lang="en-US" altLang="ja-JP"/>
              <a:t>Difficult to debug, if trouble occurs.</a:t>
            </a:r>
          </a:p>
          <a:p>
            <a:pPr>
              <a:lnSpc>
                <a:spcPct val="90000"/>
              </a:lnSpc>
              <a:buFont typeface="Wingdings" panose="05000000000000000000" pitchFamily="2" charset="2"/>
              <a:buNone/>
            </a:pPr>
            <a:endParaRPr lang="en-US" altLang="ja-JP"/>
          </a:p>
          <a:p>
            <a:pPr>
              <a:lnSpc>
                <a:spcPct val="90000"/>
              </a:lnSpc>
              <a:buFont typeface="Wingdings" panose="05000000000000000000" pitchFamily="2" charset="2"/>
              <a:buNone/>
            </a:pPr>
            <a:r>
              <a:rPr lang="en-US" altLang="ja-JP"/>
              <a:t>However, the benefits will overcome the drawbacks.</a:t>
            </a:r>
          </a:p>
          <a:p>
            <a:pPr>
              <a:lnSpc>
                <a:spcPct val="90000"/>
              </a:lnSpc>
              <a:buFont typeface="Wingdings" panose="05000000000000000000" pitchFamily="2" charset="2"/>
              <a:buNone/>
            </a:pPr>
            <a:r>
              <a:rPr lang="en-US" altLang="ja-JP"/>
              <a:t>Recent high performance networks use adaptive routing.</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ltLang="ja-JP"/>
              <a:t>Exercise</a:t>
            </a:r>
          </a:p>
        </p:txBody>
      </p:sp>
      <p:sp>
        <p:nvSpPr>
          <p:cNvPr id="75779" name="Rectangle 3"/>
          <p:cNvSpPr>
            <a:spLocks noGrp="1" noChangeArrowheads="1"/>
          </p:cNvSpPr>
          <p:nvPr>
            <p:ph type="body" idx="1"/>
          </p:nvPr>
        </p:nvSpPr>
        <p:spPr>
          <a:xfrm>
            <a:off x="395288" y="1052513"/>
            <a:ext cx="8229600" cy="2160587"/>
          </a:xfrm>
        </p:spPr>
        <p:txBody>
          <a:bodyPr/>
          <a:lstStyle/>
          <a:p>
            <a:r>
              <a:rPr lang="en-US" altLang="ja-JP" sz="2600"/>
              <a:t>For an irregular network shown below:</a:t>
            </a:r>
          </a:p>
          <a:p>
            <a:pPr lvl="1"/>
            <a:r>
              <a:rPr lang="en-US" altLang="ja-JP" sz="2200"/>
              <a:t>Pick up a node as a root node and draw a spanning tree.</a:t>
            </a:r>
          </a:p>
          <a:p>
            <a:pPr lvl="1"/>
            <a:r>
              <a:rPr lang="en-US" altLang="ja-JP" sz="2200"/>
              <a:t>Add up/down direction to each link.</a:t>
            </a:r>
          </a:p>
          <a:p>
            <a:pPr lvl="1"/>
            <a:r>
              <a:rPr lang="en-US" altLang="ja-JP" sz="2200"/>
              <a:t>Show the longest path between a source and destination node.</a:t>
            </a:r>
          </a:p>
        </p:txBody>
      </p:sp>
      <p:sp>
        <p:nvSpPr>
          <p:cNvPr id="75780" name="Oval 4"/>
          <p:cNvSpPr>
            <a:spLocks noChangeArrowheads="1"/>
          </p:cNvSpPr>
          <p:nvPr/>
        </p:nvSpPr>
        <p:spPr bwMode="auto">
          <a:xfrm>
            <a:off x="1619250" y="4076700"/>
            <a:ext cx="360363" cy="360363"/>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A</a:t>
            </a:r>
          </a:p>
        </p:txBody>
      </p:sp>
      <p:sp>
        <p:nvSpPr>
          <p:cNvPr id="75782" name="Oval 6"/>
          <p:cNvSpPr>
            <a:spLocks noChangeArrowheads="1"/>
          </p:cNvSpPr>
          <p:nvPr/>
        </p:nvSpPr>
        <p:spPr bwMode="auto">
          <a:xfrm>
            <a:off x="2124075" y="4868863"/>
            <a:ext cx="360363" cy="360362"/>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B</a:t>
            </a:r>
          </a:p>
        </p:txBody>
      </p:sp>
      <p:sp>
        <p:nvSpPr>
          <p:cNvPr id="75783" name="Oval 7"/>
          <p:cNvSpPr>
            <a:spLocks noChangeArrowheads="1"/>
          </p:cNvSpPr>
          <p:nvPr/>
        </p:nvSpPr>
        <p:spPr bwMode="auto">
          <a:xfrm>
            <a:off x="3419475" y="4941888"/>
            <a:ext cx="360363" cy="360362"/>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D</a:t>
            </a:r>
          </a:p>
        </p:txBody>
      </p:sp>
      <p:sp>
        <p:nvSpPr>
          <p:cNvPr id="75784" name="Oval 8"/>
          <p:cNvSpPr>
            <a:spLocks noChangeArrowheads="1"/>
          </p:cNvSpPr>
          <p:nvPr/>
        </p:nvSpPr>
        <p:spPr bwMode="auto">
          <a:xfrm>
            <a:off x="4714875" y="5014913"/>
            <a:ext cx="360363" cy="360362"/>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G</a:t>
            </a:r>
          </a:p>
        </p:txBody>
      </p:sp>
      <p:sp>
        <p:nvSpPr>
          <p:cNvPr id="75785" name="Oval 9"/>
          <p:cNvSpPr>
            <a:spLocks noChangeArrowheads="1"/>
          </p:cNvSpPr>
          <p:nvPr/>
        </p:nvSpPr>
        <p:spPr bwMode="auto">
          <a:xfrm>
            <a:off x="6010275" y="5087938"/>
            <a:ext cx="360363" cy="360362"/>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J</a:t>
            </a:r>
          </a:p>
        </p:txBody>
      </p:sp>
      <p:sp>
        <p:nvSpPr>
          <p:cNvPr id="75786" name="Oval 10"/>
          <p:cNvSpPr>
            <a:spLocks noChangeArrowheads="1"/>
          </p:cNvSpPr>
          <p:nvPr/>
        </p:nvSpPr>
        <p:spPr bwMode="auto">
          <a:xfrm>
            <a:off x="7305675" y="4076700"/>
            <a:ext cx="360363" cy="360363"/>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K</a:t>
            </a:r>
          </a:p>
        </p:txBody>
      </p:sp>
      <p:sp>
        <p:nvSpPr>
          <p:cNvPr id="75787" name="Oval 11"/>
          <p:cNvSpPr>
            <a:spLocks noChangeArrowheads="1"/>
          </p:cNvSpPr>
          <p:nvPr/>
        </p:nvSpPr>
        <p:spPr bwMode="auto">
          <a:xfrm>
            <a:off x="4284663" y="3860800"/>
            <a:ext cx="360362" cy="360363"/>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F</a:t>
            </a:r>
          </a:p>
        </p:txBody>
      </p:sp>
      <p:sp>
        <p:nvSpPr>
          <p:cNvPr id="75788" name="Oval 12"/>
          <p:cNvSpPr>
            <a:spLocks noChangeArrowheads="1"/>
          </p:cNvSpPr>
          <p:nvPr/>
        </p:nvSpPr>
        <p:spPr bwMode="auto">
          <a:xfrm>
            <a:off x="3132138" y="3789363"/>
            <a:ext cx="360362" cy="360362"/>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a:t>
            </a:r>
          </a:p>
        </p:txBody>
      </p:sp>
      <p:sp>
        <p:nvSpPr>
          <p:cNvPr id="75789" name="Oval 13"/>
          <p:cNvSpPr>
            <a:spLocks noChangeArrowheads="1"/>
          </p:cNvSpPr>
          <p:nvPr/>
        </p:nvSpPr>
        <p:spPr bwMode="auto">
          <a:xfrm>
            <a:off x="2698750" y="5516563"/>
            <a:ext cx="360363" cy="360362"/>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C</a:t>
            </a:r>
          </a:p>
        </p:txBody>
      </p:sp>
      <p:sp>
        <p:nvSpPr>
          <p:cNvPr id="75790" name="Oval 14"/>
          <p:cNvSpPr>
            <a:spLocks noChangeArrowheads="1"/>
          </p:cNvSpPr>
          <p:nvPr/>
        </p:nvSpPr>
        <p:spPr bwMode="auto">
          <a:xfrm>
            <a:off x="5580063" y="3933825"/>
            <a:ext cx="360362" cy="360363"/>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H</a:t>
            </a:r>
          </a:p>
        </p:txBody>
      </p:sp>
      <p:sp>
        <p:nvSpPr>
          <p:cNvPr id="75791" name="Oval 15"/>
          <p:cNvSpPr>
            <a:spLocks noChangeArrowheads="1"/>
          </p:cNvSpPr>
          <p:nvPr/>
        </p:nvSpPr>
        <p:spPr bwMode="auto">
          <a:xfrm>
            <a:off x="6588125" y="3213100"/>
            <a:ext cx="360363" cy="360363"/>
          </a:xfrm>
          <a:prstGeom prst="ellipse">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L</a:t>
            </a:r>
          </a:p>
        </p:txBody>
      </p:sp>
      <p:sp>
        <p:nvSpPr>
          <p:cNvPr id="75792" name="Line 16"/>
          <p:cNvSpPr>
            <a:spLocks noChangeShapeType="1"/>
          </p:cNvSpPr>
          <p:nvPr/>
        </p:nvSpPr>
        <p:spPr bwMode="auto">
          <a:xfrm flipH="1">
            <a:off x="5940425" y="3500438"/>
            <a:ext cx="719138"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793" name="Line 17"/>
          <p:cNvSpPr>
            <a:spLocks noChangeShapeType="1"/>
          </p:cNvSpPr>
          <p:nvPr/>
        </p:nvSpPr>
        <p:spPr bwMode="auto">
          <a:xfrm flipH="1">
            <a:off x="6300788" y="3573463"/>
            <a:ext cx="431800" cy="1511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794" name="Line 18"/>
          <p:cNvSpPr>
            <a:spLocks noChangeShapeType="1"/>
          </p:cNvSpPr>
          <p:nvPr/>
        </p:nvSpPr>
        <p:spPr bwMode="auto">
          <a:xfrm>
            <a:off x="6877050" y="3500438"/>
            <a:ext cx="503238"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795" name="Line 19"/>
          <p:cNvSpPr>
            <a:spLocks noChangeShapeType="1"/>
          </p:cNvSpPr>
          <p:nvPr/>
        </p:nvSpPr>
        <p:spPr bwMode="auto">
          <a:xfrm flipH="1">
            <a:off x="4932363" y="4221163"/>
            <a:ext cx="719137"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796" name="Line 20"/>
          <p:cNvSpPr>
            <a:spLocks noChangeShapeType="1"/>
          </p:cNvSpPr>
          <p:nvPr/>
        </p:nvSpPr>
        <p:spPr bwMode="auto">
          <a:xfrm flipH="1" flipV="1">
            <a:off x="4427538" y="4221163"/>
            <a:ext cx="360362"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797" name="Line 21"/>
          <p:cNvSpPr>
            <a:spLocks noChangeShapeType="1"/>
          </p:cNvSpPr>
          <p:nvPr/>
        </p:nvSpPr>
        <p:spPr bwMode="auto">
          <a:xfrm flipH="1" flipV="1">
            <a:off x="4643438" y="4076700"/>
            <a:ext cx="1441450"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798" name="Line 22"/>
          <p:cNvSpPr>
            <a:spLocks noChangeShapeType="1"/>
          </p:cNvSpPr>
          <p:nvPr/>
        </p:nvSpPr>
        <p:spPr bwMode="auto">
          <a:xfrm flipH="1" flipV="1">
            <a:off x="3779838" y="5157788"/>
            <a:ext cx="936625"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799" name="Line 23"/>
          <p:cNvSpPr>
            <a:spLocks noChangeShapeType="1"/>
          </p:cNvSpPr>
          <p:nvPr/>
        </p:nvSpPr>
        <p:spPr bwMode="auto">
          <a:xfrm flipH="1">
            <a:off x="3708400" y="4149725"/>
            <a:ext cx="576263" cy="7921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800" name="Line 24"/>
          <p:cNvSpPr>
            <a:spLocks noChangeShapeType="1"/>
          </p:cNvSpPr>
          <p:nvPr/>
        </p:nvSpPr>
        <p:spPr bwMode="auto">
          <a:xfrm flipH="1">
            <a:off x="3059113" y="5229225"/>
            <a:ext cx="433387"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801" name="Line 25"/>
          <p:cNvSpPr>
            <a:spLocks noChangeShapeType="1"/>
          </p:cNvSpPr>
          <p:nvPr/>
        </p:nvSpPr>
        <p:spPr bwMode="auto">
          <a:xfrm flipH="1" flipV="1">
            <a:off x="2411413" y="5229225"/>
            <a:ext cx="288925"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802" name="Line 26"/>
          <p:cNvSpPr>
            <a:spLocks noChangeShapeType="1"/>
          </p:cNvSpPr>
          <p:nvPr/>
        </p:nvSpPr>
        <p:spPr bwMode="auto">
          <a:xfrm flipH="1" flipV="1">
            <a:off x="1835150" y="4365625"/>
            <a:ext cx="360363"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803" name="Line 27"/>
          <p:cNvSpPr>
            <a:spLocks noChangeShapeType="1"/>
          </p:cNvSpPr>
          <p:nvPr/>
        </p:nvSpPr>
        <p:spPr bwMode="auto">
          <a:xfrm flipV="1">
            <a:off x="1979613" y="4076700"/>
            <a:ext cx="1223962"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804" name="Line 28"/>
          <p:cNvSpPr>
            <a:spLocks noChangeShapeType="1"/>
          </p:cNvSpPr>
          <p:nvPr/>
        </p:nvSpPr>
        <p:spPr bwMode="auto">
          <a:xfrm flipV="1">
            <a:off x="3419475" y="3429000"/>
            <a:ext cx="316865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805" name="Line 29"/>
          <p:cNvSpPr>
            <a:spLocks noChangeShapeType="1"/>
          </p:cNvSpPr>
          <p:nvPr/>
        </p:nvSpPr>
        <p:spPr bwMode="auto">
          <a:xfrm>
            <a:off x="3492500" y="4005263"/>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806" name="Line 30"/>
          <p:cNvSpPr>
            <a:spLocks noChangeShapeType="1"/>
          </p:cNvSpPr>
          <p:nvPr/>
        </p:nvSpPr>
        <p:spPr bwMode="auto">
          <a:xfrm flipH="1">
            <a:off x="2484438" y="5084763"/>
            <a:ext cx="9350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ltLang="ja-JP"/>
              <a:t>Glossary2</a:t>
            </a:r>
          </a:p>
        </p:txBody>
      </p:sp>
      <p:sp>
        <p:nvSpPr>
          <p:cNvPr id="56323" name="Rectangle 3"/>
          <p:cNvSpPr>
            <a:spLocks noGrp="1" noChangeArrowheads="1"/>
          </p:cNvSpPr>
          <p:nvPr>
            <p:ph type="body" idx="1"/>
          </p:nvPr>
        </p:nvSpPr>
        <p:spPr/>
        <p:txBody>
          <a:bodyPr/>
          <a:lstStyle/>
          <a:p>
            <a:pPr>
              <a:lnSpc>
                <a:spcPct val="90000"/>
              </a:lnSpc>
            </a:pPr>
            <a:r>
              <a:rPr lang="en-US" altLang="ja-JP" sz="2100"/>
              <a:t>Adaptive routing:</a:t>
            </a:r>
            <a:r>
              <a:rPr lang="ja-JP" altLang="en-US" sz="2100"/>
              <a:t>適応型ルーティング。ネットワークの混雑状況に応じて動的に経路を変えるルーティング。変えることができない方法を</a:t>
            </a:r>
            <a:r>
              <a:rPr lang="en-US" altLang="ja-JP" sz="2100"/>
              <a:t>Deterministic routing</a:t>
            </a:r>
            <a:r>
              <a:rPr lang="ja-JP" altLang="en-US" sz="2100"/>
              <a:t>（固定ルーティング）と呼ぶ。</a:t>
            </a:r>
          </a:p>
          <a:p>
            <a:pPr lvl="1">
              <a:lnSpc>
                <a:spcPct val="90000"/>
              </a:lnSpc>
            </a:pPr>
            <a:r>
              <a:rPr lang="ja-JP" altLang="en-US" sz="2000"/>
              <a:t>経路を勝手に変えるとデッドロックしてしまうので、様々な方法が提案されている。</a:t>
            </a:r>
            <a:r>
              <a:rPr lang="en-US" altLang="ja-JP" sz="2000"/>
              <a:t>Double Y</a:t>
            </a:r>
            <a:r>
              <a:rPr lang="ja-JP" altLang="en-US" sz="2000"/>
              <a:t>　</a:t>
            </a:r>
            <a:r>
              <a:rPr lang="en-US" altLang="ja-JP" sz="2000"/>
              <a:t>Routing</a:t>
            </a:r>
            <a:r>
              <a:rPr lang="ja-JP" altLang="en-US" sz="2000"/>
              <a:t>、</a:t>
            </a:r>
            <a:r>
              <a:rPr lang="en-US" altLang="ja-JP" sz="2000"/>
              <a:t>Dimension Reversal Routing,Turn model, Duato’s protocol</a:t>
            </a:r>
            <a:r>
              <a:rPr lang="ja-JP" altLang="en-US" sz="2000"/>
              <a:t>は、全てこの方法の名前。</a:t>
            </a:r>
          </a:p>
          <a:p>
            <a:pPr lvl="1">
              <a:lnSpc>
                <a:spcPct val="90000"/>
              </a:lnSpc>
            </a:pPr>
            <a:r>
              <a:rPr lang="en-US" altLang="ja-JP" sz="2000"/>
              <a:t>Minimal routing</a:t>
            </a:r>
            <a:r>
              <a:rPr lang="ja-JP" altLang="en-US" sz="2000"/>
              <a:t>つまり最短経路を必ず選ぶ方法と、</a:t>
            </a:r>
            <a:r>
              <a:rPr lang="en-US" altLang="ja-JP" sz="2000"/>
              <a:t>non-minimal routing</a:t>
            </a:r>
            <a:r>
              <a:rPr lang="ja-JP" altLang="en-US" sz="2000"/>
              <a:t>最短経路でなくても迂回可能な方法がある。</a:t>
            </a:r>
          </a:p>
          <a:p>
            <a:pPr>
              <a:lnSpc>
                <a:spcPct val="90000"/>
              </a:lnSpc>
            </a:pPr>
            <a:r>
              <a:rPr lang="en-US" altLang="ja-JP" sz="2100"/>
              <a:t>SAN(System Area Network): PC</a:t>
            </a:r>
            <a:r>
              <a:rPr lang="ja-JP" altLang="en-US" sz="2100"/>
              <a:t>クラスタなどで用いられるネットワーク、代表選手は</a:t>
            </a:r>
            <a:r>
              <a:rPr lang="en-US" altLang="ja-JP" sz="2100"/>
              <a:t>Myrinet</a:t>
            </a:r>
            <a:r>
              <a:rPr lang="ja-JP" altLang="en-US" sz="2100"/>
              <a:t>、</a:t>
            </a:r>
            <a:r>
              <a:rPr lang="en-US" altLang="ja-JP" sz="2100"/>
              <a:t>QsNet</a:t>
            </a:r>
            <a:r>
              <a:rPr lang="ja-JP" altLang="en-US" sz="2100"/>
              <a:t>。ちなみにサーバー屋さんは、</a:t>
            </a:r>
            <a:r>
              <a:rPr lang="en-US" altLang="ja-JP" sz="2100"/>
              <a:t>SAN</a:t>
            </a:r>
            <a:r>
              <a:rPr lang="ja-JP" altLang="en-US" sz="2100"/>
              <a:t>を（</a:t>
            </a:r>
            <a:r>
              <a:rPr lang="en-US" altLang="ja-JP" sz="2100"/>
              <a:t>Storage Area Network)</a:t>
            </a:r>
            <a:r>
              <a:rPr lang="ja-JP" altLang="en-US" sz="2100"/>
              <a:t>のことだと思っているので注意。</a:t>
            </a:r>
          </a:p>
          <a:p>
            <a:pPr>
              <a:lnSpc>
                <a:spcPct val="90000"/>
              </a:lnSpc>
            </a:pPr>
            <a:r>
              <a:rPr lang="en-US" altLang="ja-JP" sz="2100"/>
              <a:t>Irregular</a:t>
            </a:r>
            <a:r>
              <a:rPr lang="ja-JP" altLang="en-US" sz="2100"/>
              <a:t>　</a:t>
            </a:r>
            <a:r>
              <a:rPr lang="en-US" altLang="ja-JP" sz="2100"/>
              <a:t>Network:</a:t>
            </a:r>
            <a:r>
              <a:rPr lang="ja-JP" altLang="en-US" sz="2100"/>
              <a:t>不規則なネットワーク、多くの</a:t>
            </a:r>
            <a:r>
              <a:rPr lang="en-US" altLang="ja-JP" sz="2100"/>
              <a:t>SAN</a:t>
            </a:r>
            <a:r>
              <a:rPr lang="ja-JP" altLang="en-US" sz="2100"/>
              <a:t>では規則的ではなく、不規則なネットワークを許容する。これは</a:t>
            </a:r>
            <a:r>
              <a:rPr lang="en-US" altLang="ja-JP" sz="2100"/>
              <a:t>PC</a:t>
            </a:r>
            <a:r>
              <a:rPr lang="ja-JP" altLang="en-US" sz="2100"/>
              <a:t>クラスタなどでは、場合に応じて、ノードが欠けたりするため。</a:t>
            </a:r>
          </a:p>
          <a:p>
            <a:pPr>
              <a:lnSpc>
                <a:spcPct val="90000"/>
              </a:lnSpc>
            </a:pPr>
            <a:endParaRPr lang="ja-JP" altLang="en-US" sz="2100"/>
          </a:p>
          <a:p>
            <a:pPr>
              <a:lnSpc>
                <a:spcPct val="90000"/>
              </a:lnSpc>
            </a:pPr>
            <a:endParaRPr lang="ja-JP" altLang="en-US" sz="2100"/>
          </a:p>
          <a:p>
            <a:pPr>
              <a:lnSpc>
                <a:spcPct val="90000"/>
              </a:lnSpc>
            </a:pPr>
            <a:endParaRPr lang="en-US" altLang="ja-JP" sz="21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ltLang="ja-JP" sz="4000"/>
              <a:t>Return paths with MIN = Fat tree</a:t>
            </a:r>
          </a:p>
        </p:txBody>
      </p:sp>
      <p:grpSp>
        <p:nvGrpSpPr>
          <p:cNvPr id="53251" name="グループ化 177"/>
          <p:cNvGrpSpPr>
            <a:grpSpLocks/>
          </p:cNvGrpSpPr>
          <p:nvPr/>
        </p:nvGrpSpPr>
        <p:grpSpPr bwMode="auto">
          <a:xfrm rot="-5400000">
            <a:off x="2880519" y="1591469"/>
            <a:ext cx="3095625" cy="4465637"/>
            <a:chOff x="5220071" y="1700808"/>
            <a:chExt cx="1946169" cy="2402449"/>
          </a:xfrm>
        </p:grpSpPr>
        <p:sp>
          <p:nvSpPr>
            <p:cNvPr id="97" name="正方形/長方形 96"/>
            <p:cNvSpPr>
              <a:spLocks noChangeArrowheads="1"/>
            </p:cNvSpPr>
            <p:nvPr/>
          </p:nvSpPr>
          <p:spPr bwMode="auto">
            <a:xfrm flipH="1">
              <a:off x="6426695" y="1700808"/>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98" name="正方形/長方形 97"/>
            <p:cNvSpPr>
              <a:spLocks noChangeArrowheads="1"/>
            </p:cNvSpPr>
            <p:nvPr/>
          </p:nvSpPr>
          <p:spPr bwMode="auto">
            <a:xfrm flipH="1">
              <a:off x="6426695" y="2006559"/>
              <a:ext cx="233540" cy="261340"/>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99" name="正方形/長方形 98"/>
            <p:cNvSpPr>
              <a:spLocks noChangeArrowheads="1"/>
            </p:cNvSpPr>
            <p:nvPr/>
          </p:nvSpPr>
          <p:spPr bwMode="auto">
            <a:xfrm flipH="1">
              <a:off x="6426695" y="231145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00" name="正方形/長方形 99"/>
            <p:cNvSpPr>
              <a:spLocks noChangeArrowheads="1"/>
            </p:cNvSpPr>
            <p:nvPr/>
          </p:nvSpPr>
          <p:spPr bwMode="auto">
            <a:xfrm flipH="1">
              <a:off x="6426695" y="2617206"/>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01" name="正方形/長方形 100"/>
            <p:cNvSpPr>
              <a:spLocks noChangeArrowheads="1"/>
            </p:cNvSpPr>
            <p:nvPr/>
          </p:nvSpPr>
          <p:spPr bwMode="auto">
            <a:xfrm flipH="1">
              <a:off x="5920692" y="1700808"/>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02" name="正方形/長方形 101"/>
            <p:cNvSpPr>
              <a:spLocks noChangeArrowheads="1"/>
            </p:cNvSpPr>
            <p:nvPr/>
          </p:nvSpPr>
          <p:spPr bwMode="auto">
            <a:xfrm flipH="1">
              <a:off x="5920692" y="2006559"/>
              <a:ext cx="233540" cy="261340"/>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03" name="正方形/長方形 102"/>
            <p:cNvSpPr>
              <a:spLocks noChangeArrowheads="1"/>
            </p:cNvSpPr>
            <p:nvPr/>
          </p:nvSpPr>
          <p:spPr bwMode="auto">
            <a:xfrm flipH="1">
              <a:off x="5920692" y="231145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04" name="正方形/長方形 103"/>
            <p:cNvSpPr>
              <a:spLocks noChangeArrowheads="1"/>
            </p:cNvSpPr>
            <p:nvPr/>
          </p:nvSpPr>
          <p:spPr bwMode="auto">
            <a:xfrm flipH="1">
              <a:off x="5920692" y="2617206"/>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05" name="正方形/長方形 104"/>
            <p:cNvSpPr>
              <a:spLocks noChangeArrowheads="1"/>
            </p:cNvSpPr>
            <p:nvPr/>
          </p:nvSpPr>
          <p:spPr bwMode="auto">
            <a:xfrm flipH="1">
              <a:off x="5414687" y="1700808"/>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06" name="正方形/長方形 105"/>
            <p:cNvSpPr>
              <a:spLocks noChangeArrowheads="1"/>
            </p:cNvSpPr>
            <p:nvPr/>
          </p:nvSpPr>
          <p:spPr bwMode="auto">
            <a:xfrm flipH="1">
              <a:off x="5414688" y="2006559"/>
              <a:ext cx="233540" cy="261340"/>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07" name="正方形/長方形 106"/>
            <p:cNvSpPr>
              <a:spLocks noChangeArrowheads="1"/>
            </p:cNvSpPr>
            <p:nvPr/>
          </p:nvSpPr>
          <p:spPr bwMode="auto">
            <a:xfrm flipH="1">
              <a:off x="5414688" y="231145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08" name="正方形/長方形 107"/>
            <p:cNvSpPr>
              <a:spLocks noChangeArrowheads="1"/>
            </p:cNvSpPr>
            <p:nvPr/>
          </p:nvSpPr>
          <p:spPr bwMode="auto">
            <a:xfrm flipH="1">
              <a:off x="5414688" y="2617206"/>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09" name="円/楕円 108"/>
            <p:cNvSpPr>
              <a:spLocks noChangeArrowheads="1"/>
            </p:cNvSpPr>
            <p:nvPr/>
          </p:nvSpPr>
          <p:spPr bwMode="auto">
            <a:xfrm flipH="1">
              <a:off x="5220071" y="1700808"/>
              <a:ext cx="77847" cy="87113"/>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10" name="円/楕円 109"/>
            <p:cNvSpPr>
              <a:spLocks noChangeArrowheads="1"/>
            </p:cNvSpPr>
            <p:nvPr/>
          </p:nvSpPr>
          <p:spPr bwMode="auto">
            <a:xfrm flipH="1">
              <a:off x="5220071" y="1875034"/>
              <a:ext cx="77847" cy="87967"/>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11" name="円/楕円 110"/>
            <p:cNvSpPr>
              <a:spLocks noChangeArrowheads="1"/>
            </p:cNvSpPr>
            <p:nvPr/>
          </p:nvSpPr>
          <p:spPr bwMode="auto">
            <a:xfrm flipH="1">
              <a:off x="5220071" y="2006559"/>
              <a:ext cx="77847" cy="87113"/>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12" name="円/楕円 111"/>
            <p:cNvSpPr>
              <a:spLocks noChangeArrowheads="1"/>
            </p:cNvSpPr>
            <p:nvPr/>
          </p:nvSpPr>
          <p:spPr bwMode="auto">
            <a:xfrm flipH="1">
              <a:off x="5220071" y="2180785"/>
              <a:ext cx="77847" cy="87113"/>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13" name="円/楕円 112"/>
            <p:cNvSpPr>
              <a:spLocks noChangeArrowheads="1"/>
            </p:cNvSpPr>
            <p:nvPr/>
          </p:nvSpPr>
          <p:spPr bwMode="auto">
            <a:xfrm flipH="1">
              <a:off x="5220071" y="2311455"/>
              <a:ext cx="77847" cy="87968"/>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14" name="円/楕円 113"/>
            <p:cNvSpPr>
              <a:spLocks noChangeArrowheads="1"/>
            </p:cNvSpPr>
            <p:nvPr/>
          </p:nvSpPr>
          <p:spPr bwMode="auto">
            <a:xfrm flipH="1">
              <a:off x="5220071" y="2486536"/>
              <a:ext cx="77847" cy="87113"/>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15" name="円/楕円 114"/>
            <p:cNvSpPr>
              <a:spLocks noChangeArrowheads="1"/>
            </p:cNvSpPr>
            <p:nvPr/>
          </p:nvSpPr>
          <p:spPr bwMode="auto">
            <a:xfrm flipH="1">
              <a:off x="5220071" y="2617206"/>
              <a:ext cx="77847" cy="87113"/>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16" name="円/楕円 115"/>
            <p:cNvSpPr>
              <a:spLocks noChangeArrowheads="1"/>
            </p:cNvSpPr>
            <p:nvPr/>
          </p:nvSpPr>
          <p:spPr bwMode="auto">
            <a:xfrm flipH="1">
              <a:off x="5220071" y="2791433"/>
              <a:ext cx="77847" cy="87968"/>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cxnSp>
          <p:nvCxnSpPr>
            <p:cNvPr id="117" name="直線コネクタ 116"/>
            <p:cNvCxnSpPr/>
            <p:nvPr/>
          </p:nvCxnSpPr>
          <p:spPr>
            <a:xfrm flipH="1">
              <a:off x="5299914" y="1744364"/>
              <a:ext cx="116770" cy="0"/>
            </a:xfrm>
            <a:prstGeom prst="line">
              <a:avLst/>
            </a:prstGeom>
            <a:ln w="50800">
              <a:solidFill>
                <a:srgbClr val="FF000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a:xfrm flipH="1">
              <a:off x="5299914" y="1918591"/>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a:xfrm flipH="1">
              <a:off x="5299914" y="2050115"/>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0" name="直線コネクタ 119"/>
            <p:cNvCxnSpPr/>
            <p:nvPr/>
          </p:nvCxnSpPr>
          <p:spPr>
            <a:xfrm flipH="1">
              <a:off x="5299914" y="2224342"/>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flipH="1">
              <a:off x="5299914" y="2355012"/>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flipH="1">
              <a:off x="5299914" y="2530092"/>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a:xfrm flipH="1">
              <a:off x="5299914" y="2660763"/>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4" name="直線コネクタ 123"/>
            <p:cNvCxnSpPr/>
            <p:nvPr/>
          </p:nvCxnSpPr>
          <p:spPr>
            <a:xfrm flipH="1">
              <a:off x="5299914" y="2835843"/>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a:xfrm flipH="1">
              <a:off x="5650224" y="1744364"/>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6" name="直線コネクタ 125"/>
            <p:cNvCxnSpPr/>
            <p:nvPr/>
          </p:nvCxnSpPr>
          <p:spPr>
            <a:xfrm flipH="1">
              <a:off x="6156228" y="1744364"/>
              <a:ext cx="272463"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a:xfrm flipH="1">
              <a:off x="6156228" y="2050115"/>
              <a:ext cx="272463"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a:xfrm flipH="1">
              <a:off x="6156228" y="2530092"/>
              <a:ext cx="272463"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a:xfrm flipH="1">
              <a:off x="6156228" y="2835843"/>
              <a:ext cx="272463"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a:xfrm flipH="1">
              <a:off x="5650224" y="2224342"/>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flipH="1">
              <a:off x="5650224" y="2355012"/>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flipH="1">
              <a:off x="5650224" y="2835843"/>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a:xfrm flipH="1">
              <a:off x="6156228" y="1875035"/>
              <a:ext cx="272463" cy="479977"/>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a:xfrm>
              <a:off x="6156228" y="1875035"/>
              <a:ext cx="272463" cy="479977"/>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a:xfrm flipH="1">
              <a:off x="6156228" y="2180785"/>
              <a:ext cx="272463" cy="479977"/>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6" name="直線コネクタ 135"/>
            <p:cNvCxnSpPr/>
            <p:nvPr/>
          </p:nvCxnSpPr>
          <p:spPr>
            <a:xfrm>
              <a:off x="6156228" y="2180785"/>
              <a:ext cx="272463" cy="479977"/>
            </a:xfrm>
            <a:prstGeom prst="line">
              <a:avLst/>
            </a:prstGeom>
            <a:ln w="508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37" name="直線コネクタ 136"/>
            <p:cNvCxnSpPr/>
            <p:nvPr/>
          </p:nvCxnSpPr>
          <p:spPr>
            <a:xfrm flipH="1">
              <a:off x="5650224" y="1918591"/>
              <a:ext cx="272464" cy="131524"/>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a:xfrm flipH="1" flipV="1">
              <a:off x="5650224" y="1918591"/>
              <a:ext cx="272464" cy="131524"/>
            </a:xfrm>
            <a:prstGeom prst="line">
              <a:avLst/>
            </a:prstGeom>
            <a:ln w="50800">
              <a:solidFill>
                <a:srgbClr val="FF000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flipH="1">
              <a:off x="5650224" y="2530093"/>
              <a:ext cx="272464" cy="13067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a:xfrm flipH="1" flipV="1">
              <a:off x="5650224" y="2530093"/>
              <a:ext cx="272464" cy="13067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51" name="正方形/長方形 50"/>
            <p:cNvSpPr>
              <a:spLocks noChangeArrowheads="1"/>
            </p:cNvSpPr>
            <p:nvPr/>
          </p:nvSpPr>
          <p:spPr bwMode="auto">
            <a:xfrm flipH="1">
              <a:off x="6426695" y="292466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52" name="正方形/長方形 51"/>
            <p:cNvSpPr>
              <a:spLocks noChangeArrowheads="1"/>
            </p:cNvSpPr>
            <p:nvPr/>
          </p:nvSpPr>
          <p:spPr bwMode="auto">
            <a:xfrm flipH="1">
              <a:off x="6426695" y="323041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53" name="正方形/長方形 52"/>
            <p:cNvSpPr>
              <a:spLocks noChangeArrowheads="1"/>
            </p:cNvSpPr>
            <p:nvPr/>
          </p:nvSpPr>
          <p:spPr bwMode="auto">
            <a:xfrm flipH="1">
              <a:off x="6426695" y="3536166"/>
              <a:ext cx="233540" cy="261340"/>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54" name="正方形/長方形 53"/>
            <p:cNvSpPr>
              <a:spLocks noChangeArrowheads="1"/>
            </p:cNvSpPr>
            <p:nvPr/>
          </p:nvSpPr>
          <p:spPr bwMode="auto">
            <a:xfrm flipH="1">
              <a:off x="6426695" y="3841063"/>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55" name="正方形/長方形 54"/>
            <p:cNvSpPr>
              <a:spLocks noChangeArrowheads="1"/>
            </p:cNvSpPr>
            <p:nvPr/>
          </p:nvSpPr>
          <p:spPr bwMode="auto">
            <a:xfrm flipH="1">
              <a:off x="5920692" y="292466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56" name="正方形/長方形 55"/>
            <p:cNvSpPr>
              <a:spLocks noChangeArrowheads="1"/>
            </p:cNvSpPr>
            <p:nvPr/>
          </p:nvSpPr>
          <p:spPr bwMode="auto">
            <a:xfrm flipH="1">
              <a:off x="5920692" y="323041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57" name="正方形/長方形 56"/>
            <p:cNvSpPr>
              <a:spLocks noChangeArrowheads="1"/>
            </p:cNvSpPr>
            <p:nvPr/>
          </p:nvSpPr>
          <p:spPr bwMode="auto">
            <a:xfrm flipH="1">
              <a:off x="5920692" y="3536166"/>
              <a:ext cx="233540" cy="261340"/>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58" name="正方形/長方形 57"/>
            <p:cNvSpPr>
              <a:spLocks noChangeArrowheads="1"/>
            </p:cNvSpPr>
            <p:nvPr/>
          </p:nvSpPr>
          <p:spPr bwMode="auto">
            <a:xfrm flipH="1">
              <a:off x="5920692" y="3841063"/>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59" name="正方形/長方形 58"/>
            <p:cNvSpPr>
              <a:spLocks noChangeArrowheads="1"/>
            </p:cNvSpPr>
            <p:nvPr/>
          </p:nvSpPr>
          <p:spPr bwMode="auto">
            <a:xfrm flipH="1">
              <a:off x="5414688" y="292466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60" name="正方形/長方形 59"/>
            <p:cNvSpPr>
              <a:spLocks noChangeArrowheads="1"/>
            </p:cNvSpPr>
            <p:nvPr/>
          </p:nvSpPr>
          <p:spPr bwMode="auto">
            <a:xfrm flipH="1">
              <a:off x="5414688" y="323041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61" name="正方形/長方形 60"/>
            <p:cNvSpPr>
              <a:spLocks noChangeArrowheads="1"/>
            </p:cNvSpPr>
            <p:nvPr/>
          </p:nvSpPr>
          <p:spPr bwMode="auto">
            <a:xfrm flipH="1">
              <a:off x="5414688" y="3536166"/>
              <a:ext cx="233540" cy="261340"/>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62" name="正方形/長方形 61"/>
            <p:cNvSpPr>
              <a:spLocks noChangeArrowheads="1"/>
            </p:cNvSpPr>
            <p:nvPr/>
          </p:nvSpPr>
          <p:spPr bwMode="auto">
            <a:xfrm flipH="1">
              <a:off x="5414687" y="3841063"/>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63" name="円/楕円 62"/>
            <p:cNvSpPr>
              <a:spLocks noChangeArrowheads="1"/>
            </p:cNvSpPr>
            <p:nvPr/>
          </p:nvSpPr>
          <p:spPr bwMode="auto">
            <a:xfrm flipH="1">
              <a:off x="5220071" y="2924665"/>
              <a:ext cx="77847" cy="87968"/>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64" name="円/楕円 63"/>
            <p:cNvSpPr>
              <a:spLocks noChangeArrowheads="1"/>
            </p:cNvSpPr>
            <p:nvPr/>
          </p:nvSpPr>
          <p:spPr bwMode="auto">
            <a:xfrm flipH="1">
              <a:off x="5220071" y="3099746"/>
              <a:ext cx="77847" cy="87113"/>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65" name="円/楕円 64"/>
            <p:cNvSpPr>
              <a:spLocks noChangeArrowheads="1"/>
            </p:cNvSpPr>
            <p:nvPr/>
          </p:nvSpPr>
          <p:spPr bwMode="auto">
            <a:xfrm flipH="1">
              <a:off x="5220071" y="3230415"/>
              <a:ext cx="77847" cy="87113"/>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66" name="円/楕円 65"/>
            <p:cNvSpPr>
              <a:spLocks noChangeArrowheads="1"/>
            </p:cNvSpPr>
            <p:nvPr/>
          </p:nvSpPr>
          <p:spPr bwMode="auto">
            <a:xfrm flipH="1">
              <a:off x="5220071" y="3404642"/>
              <a:ext cx="77847" cy="87968"/>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67" name="円/楕円 66"/>
            <p:cNvSpPr>
              <a:spLocks noChangeArrowheads="1"/>
            </p:cNvSpPr>
            <p:nvPr/>
          </p:nvSpPr>
          <p:spPr bwMode="auto">
            <a:xfrm flipH="1">
              <a:off x="5220071" y="3536166"/>
              <a:ext cx="77847" cy="87113"/>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68" name="円/楕円 67"/>
            <p:cNvSpPr>
              <a:spLocks noChangeArrowheads="1"/>
            </p:cNvSpPr>
            <p:nvPr/>
          </p:nvSpPr>
          <p:spPr bwMode="auto">
            <a:xfrm flipH="1">
              <a:off x="5220071" y="3710393"/>
              <a:ext cx="77847" cy="87113"/>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69" name="円/楕円 68"/>
            <p:cNvSpPr>
              <a:spLocks noChangeArrowheads="1"/>
            </p:cNvSpPr>
            <p:nvPr/>
          </p:nvSpPr>
          <p:spPr bwMode="auto">
            <a:xfrm flipH="1">
              <a:off x="5220071" y="3841063"/>
              <a:ext cx="77847" cy="87967"/>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70" name="円/楕円 69"/>
            <p:cNvSpPr>
              <a:spLocks noChangeArrowheads="1"/>
            </p:cNvSpPr>
            <p:nvPr/>
          </p:nvSpPr>
          <p:spPr bwMode="auto">
            <a:xfrm flipH="1">
              <a:off x="5220071" y="4016144"/>
              <a:ext cx="77847" cy="87113"/>
            </a:xfrm>
            <a:prstGeom prst="ellipse">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cxnSp>
          <p:nvCxnSpPr>
            <p:cNvPr id="71" name="直線コネクタ 70"/>
            <p:cNvCxnSpPr/>
            <p:nvPr/>
          </p:nvCxnSpPr>
          <p:spPr>
            <a:xfrm flipH="1">
              <a:off x="5299914" y="2968221"/>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flipH="1">
              <a:off x="5299914" y="3143302"/>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flipH="1">
              <a:off x="5299914" y="3273972"/>
              <a:ext cx="116770" cy="0"/>
            </a:xfrm>
            <a:prstGeom prst="line">
              <a:avLst/>
            </a:prstGeom>
            <a:ln w="508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flipH="1">
              <a:off x="5299914" y="3449053"/>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flipH="1">
              <a:off x="5299914" y="3579723"/>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flipH="1">
              <a:off x="5299914" y="3753950"/>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flipH="1">
              <a:off x="5299914" y="3885474"/>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flipH="1">
              <a:off x="5299914" y="4059700"/>
              <a:ext cx="11677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flipH="1">
              <a:off x="5650224" y="2968222"/>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p:nvPr/>
          </p:nvCxnSpPr>
          <p:spPr>
            <a:xfrm flipH="1">
              <a:off x="6156228" y="2968221"/>
              <a:ext cx="272463"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flipH="1">
              <a:off x="6156228" y="3273972"/>
              <a:ext cx="272463"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p:nvPr/>
          </p:nvCxnSpPr>
          <p:spPr>
            <a:xfrm flipH="1">
              <a:off x="6156228" y="3753950"/>
              <a:ext cx="272463"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3" name="直線コネクタ 82"/>
            <p:cNvCxnSpPr/>
            <p:nvPr/>
          </p:nvCxnSpPr>
          <p:spPr>
            <a:xfrm flipH="1">
              <a:off x="6156228" y="4059700"/>
              <a:ext cx="272463"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flipH="1">
              <a:off x="5650224" y="3449053"/>
              <a:ext cx="272464" cy="0"/>
            </a:xfrm>
            <a:prstGeom prst="line">
              <a:avLst/>
            </a:prstGeom>
            <a:ln w="508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5" name="直線コネクタ 84"/>
            <p:cNvCxnSpPr/>
            <p:nvPr/>
          </p:nvCxnSpPr>
          <p:spPr>
            <a:xfrm flipH="1">
              <a:off x="5650224" y="3579723"/>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flipH="1">
              <a:off x="5650224" y="4059701"/>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flipH="1">
              <a:off x="6156228" y="3099746"/>
              <a:ext cx="272463" cy="479977"/>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8" name="直線コネクタ 87"/>
            <p:cNvCxnSpPr/>
            <p:nvPr/>
          </p:nvCxnSpPr>
          <p:spPr>
            <a:xfrm>
              <a:off x="6156228" y="3099746"/>
              <a:ext cx="272463" cy="479977"/>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flipH="1">
              <a:off x="6156228" y="3404642"/>
              <a:ext cx="272463" cy="480832"/>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a:off x="6156228" y="3404642"/>
              <a:ext cx="272463" cy="480832"/>
            </a:xfrm>
            <a:prstGeom prst="line">
              <a:avLst/>
            </a:prstGeom>
            <a:ln w="50800">
              <a:solidFill>
                <a:srgbClr val="FF000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1" name="直線コネクタ 90"/>
            <p:cNvCxnSpPr/>
            <p:nvPr/>
          </p:nvCxnSpPr>
          <p:spPr>
            <a:xfrm flipH="1">
              <a:off x="5650224" y="3143302"/>
              <a:ext cx="272464" cy="13067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p:nvPr/>
          </p:nvCxnSpPr>
          <p:spPr>
            <a:xfrm flipH="1" flipV="1">
              <a:off x="5650224" y="3143302"/>
              <a:ext cx="272464" cy="13067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3" name="直線コネクタ 92"/>
            <p:cNvCxnSpPr/>
            <p:nvPr/>
          </p:nvCxnSpPr>
          <p:spPr>
            <a:xfrm flipH="1">
              <a:off x="5650224" y="3753950"/>
              <a:ext cx="272464" cy="131524"/>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4" name="直線コネクタ 93"/>
            <p:cNvCxnSpPr/>
            <p:nvPr/>
          </p:nvCxnSpPr>
          <p:spPr>
            <a:xfrm flipH="1" flipV="1">
              <a:off x="5650224" y="3753950"/>
              <a:ext cx="272464" cy="131524"/>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95" name="正方形/長方形 94"/>
            <p:cNvSpPr>
              <a:spLocks noChangeArrowheads="1"/>
            </p:cNvSpPr>
            <p:nvPr/>
          </p:nvSpPr>
          <p:spPr bwMode="auto">
            <a:xfrm flipH="1">
              <a:off x="6932699" y="1700808"/>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96" name="正方形/長方形 95"/>
            <p:cNvSpPr>
              <a:spLocks noChangeArrowheads="1"/>
            </p:cNvSpPr>
            <p:nvPr/>
          </p:nvSpPr>
          <p:spPr bwMode="auto">
            <a:xfrm flipH="1">
              <a:off x="6932700" y="2006559"/>
              <a:ext cx="233540" cy="261340"/>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43" name="正方形/長方形 142"/>
            <p:cNvSpPr>
              <a:spLocks noChangeArrowheads="1"/>
            </p:cNvSpPr>
            <p:nvPr/>
          </p:nvSpPr>
          <p:spPr bwMode="auto">
            <a:xfrm flipH="1">
              <a:off x="6932700" y="231145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44" name="正方形/長方形 143"/>
            <p:cNvSpPr>
              <a:spLocks noChangeArrowheads="1"/>
            </p:cNvSpPr>
            <p:nvPr/>
          </p:nvSpPr>
          <p:spPr bwMode="auto">
            <a:xfrm flipH="1">
              <a:off x="6932700" y="2617206"/>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cxnSp>
          <p:nvCxnSpPr>
            <p:cNvPr id="145" name="直線コネクタ 144"/>
            <p:cNvCxnSpPr/>
            <p:nvPr/>
          </p:nvCxnSpPr>
          <p:spPr>
            <a:xfrm flipH="1">
              <a:off x="6662232" y="1744364"/>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flipH="1">
              <a:off x="6662232" y="2050115"/>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7" name="直線コネクタ 146"/>
            <p:cNvCxnSpPr/>
            <p:nvPr/>
          </p:nvCxnSpPr>
          <p:spPr>
            <a:xfrm flipH="1">
              <a:off x="6662232" y="2327682"/>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8" name="直線コネクタ 147"/>
            <p:cNvCxnSpPr/>
            <p:nvPr/>
          </p:nvCxnSpPr>
          <p:spPr>
            <a:xfrm flipH="1">
              <a:off x="6662232" y="2641119"/>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9" name="直線コネクタ 148"/>
            <p:cNvCxnSpPr>
              <a:stCxn id="155" idx="3"/>
            </p:cNvCxnSpPr>
            <p:nvPr/>
          </p:nvCxnSpPr>
          <p:spPr>
            <a:xfrm rot="10800000">
              <a:off x="6670216" y="2536071"/>
              <a:ext cx="264480" cy="1130765"/>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0" name="直線コネクタ 149"/>
            <p:cNvCxnSpPr>
              <a:endCxn id="153" idx="3"/>
            </p:cNvCxnSpPr>
            <p:nvPr/>
          </p:nvCxnSpPr>
          <p:spPr>
            <a:xfrm rot="16200000" flipH="1">
              <a:off x="6207887" y="2329380"/>
              <a:ext cx="1181154" cy="272464"/>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p:nvPr/>
          </p:nvCxnSpPr>
          <p:spPr>
            <a:xfrm rot="16200000" flipV="1">
              <a:off x="6281700" y="3236028"/>
              <a:ext cx="1044506" cy="271466"/>
            </a:xfrm>
            <a:prstGeom prst="line">
              <a:avLst/>
            </a:prstGeom>
            <a:ln w="50800">
              <a:solidFill>
                <a:srgbClr val="FF000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52" name="直線コネクタ 151"/>
            <p:cNvCxnSpPr>
              <a:endCxn id="154" idx="3"/>
            </p:cNvCxnSpPr>
            <p:nvPr/>
          </p:nvCxnSpPr>
          <p:spPr>
            <a:xfrm rot="16200000" flipH="1">
              <a:off x="6208314" y="2634704"/>
              <a:ext cx="1180300" cy="272464"/>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153" name="正方形/長方形 152"/>
            <p:cNvSpPr>
              <a:spLocks noChangeArrowheads="1"/>
            </p:cNvSpPr>
            <p:nvPr/>
          </p:nvSpPr>
          <p:spPr bwMode="auto">
            <a:xfrm flipH="1">
              <a:off x="6932700" y="292466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54" name="正方形/長方形 153"/>
            <p:cNvSpPr>
              <a:spLocks noChangeArrowheads="1"/>
            </p:cNvSpPr>
            <p:nvPr/>
          </p:nvSpPr>
          <p:spPr bwMode="auto">
            <a:xfrm flipH="1">
              <a:off x="6932700" y="3230415"/>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55" name="正方形/長方形 154"/>
            <p:cNvSpPr>
              <a:spLocks noChangeArrowheads="1"/>
            </p:cNvSpPr>
            <p:nvPr/>
          </p:nvSpPr>
          <p:spPr bwMode="auto">
            <a:xfrm flipH="1">
              <a:off x="6932700" y="3536166"/>
              <a:ext cx="233540" cy="261340"/>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sp>
          <p:nvSpPr>
            <p:cNvPr id="156" name="正方形/長方形 155"/>
            <p:cNvSpPr>
              <a:spLocks noChangeArrowheads="1"/>
            </p:cNvSpPr>
            <p:nvPr/>
          </p:nvSpPr>
          <p:spPr bwMode="auto">
            <a:xfrm flipH="1">
              <a:off x="6932699" y="3841063"/>
              <a:ext cx="233540" cy="262194"/>
            </a:xfrm>
            <a:prstGeom prst="rect">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anchor="ctr"/>
            <a:lstStyle/>
            <a:p>
              <a:pPr algn="ctr" eaLnBrk="1" fontAlgn="auto" hangingPunct="1">
                <a:spcBef>
                  <a:spcPts val="0"/>
                </a:spcBef>
                <a:spcAft>
                  <a:spcPts val="0"/>
                </a:spcAft>
                <a:defRPr/>
              </a:pPr>
              <a:endParaRPr lang="ja-JP" altLang="en-US" dirty="0">
                <a:solidFill>
                  <a:schemeClr val="lt1"/>
                </a:solidFill>
                <a:latin typeface="+mn-lt"/>
                <a:ea typeface="+mn-ea"/>
              </a:endParaRPr>
            </a:p>
          </p:txBody>
        </p:sp>
        <p:cxnSp>
          <p:nvCxnSpPr>
            <p:cNvPr id="157" name="直線コネクタ 156"/>
            <p:cNvCxnSpPr/>
            <p:nvPr/>
          </p:nvCxnSpPr>
          <p:spPr>
            <a:xfrm flipH="1">
              <a:off x="6662232" y="3162946"/>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8" name="直線コネクタ 157"/>
            <p:cNvCxnSpPr/>
            <p:nvPr/>
          </p:nvCxnSpPr>
          <p:spPr>
            <a:xfrm flipH="1">
              <a:off x="6662232" y="3429410"/>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9" name="直線コネクタ 158"/>
            <p:cNvCxnSpPr/>
            <p:nvPr/>
          </p:nvCxnSpPr>
          <p:spPr>
            <a:xfrm flipH="1">
              <a:off x="6662232" y="3753950"/>
              <a:ext cx="272464"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0" name="直線コネクタ 159"/>
            <p:cNvCxnSpPr/>
            <p:nvPr/>
          </p:nvCxnSpPr>
          <p:spPr>
            <a:xfrm flipH="1">
              <a:off x="6662232" y="4059701"/>
              <a:ext cx="272464" cy="0"/>
            </a:xfrm>
            <a:prstGeom prst="line">
              <a:avLst/>
            </a:prstGeom>
            <a:ln w="5080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61" name="直線コネクタ 160"/>
            <p:cNvCxnSpPr>
              <a:stCxn id="143" idx="3"/>
            </p:cNvCxnSpPr>
            <p:nvPr/>
          </p:nvCxnSpPr>
          <p:spPr>
            <a:xfrm rot="10800000" flipV="1">
              <a:off x="6662232" y="2442979"/>
              <a:ext cx="272464" cy="1136744"/>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3" name="直線コネクタ 162"/>
            <p:cNvCxnSpPr>
              <a:stCxn id="144" idx="3"/>
            </p:cNvCxnSpPr>
            <p:nvPr/>
          </p:nvCxnSpPr>
          <p:spPr>
            <a:xfrm rot="10800000" flipV="1">
              <a:off x="6662232" y="2747876"/>
              <a:ext cx="272464" cy="1137598"/>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4" name="直線コネクタ 163"/>
            <p:cNvCxnSpPr/>
            <p:nvPr/>
          </p:nvCxnSpPr>
          <p:spPr>
            <a:xfrm rot="5400000" flipH="1" flipV="1">
              <a:off x="6209384" y="2674340"/>
              <a:ext cx="1181154" cy="27945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7" name="直線コネクタ 176"/>
            <p:cNvCxnSpPr/>
            <p:nvPr/>
          </p:nvCxnSpPr>
          <p:spPr>
            <a:xfrm rot="5400000" flipH="1" flipV="1">
              <a:off x="6198708" y="2371578"/>
              <a:ext cx="1202506" cy="27945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68313" y="188913"/>
            <a:ext cx="8229600" cy="939800"/>
          </a:xfrm>
        </p:spPr>
        <p:txBody>
          <a:bodyPr/>
          <a:lstStyle/>
          <a:p>
            <a:pPr eaLnBrk="1" hangingPunct="1"/>
            <a:r>
              <a:rPr lang="en-US" altLang="ja-JP"/>
              <a:t>Myrinet-Clos</a:t>
            </a:r>
            <a:r>
              <a:rPr lang="ja-JP" altLang="en-US"/>
              <a:t>（１</a:t>
            </a:r>
            <a:r>
              <a:rPr lang="en-US" altLang="ja-JP"/>
              <a:t>/2)</a:t>
            </a:r>
          </a:p>
        </p:txBody>
      </p:sp>
      <p:sp>
        <p:nvSpPr>
          <p:cNvPr id="54275" name="Rectangle 3"/>
          <p:cNvSpPr>
            <a:spLocks noGrp="1" noChangeArrowheads="1"/>
          </p:cNvSpPr>
          <p:nvPr>
            <p:ph type="body" idx="1"/>
          </p:nvPr>
        </p:nvSpPr>
        <p:spPr>
          <a:xfrm>
            <a:off x="323850" y="5661025"/>
            <a:ext cx="8229600" cy="719138"/>
          </a:xfrm>
        </p:spPr>
        <p:txBody>
          <a:bodyPr/>
          <a:lstStyle/>
          <a:p>
            <a:pPr eaLnBrk="1" hangingPunct="1"/>
            <a:r>
              <a:rPr lang="ja-JP" altLang="en-US"/>
              <a:t>１２８</a:t>
            </a:r>
            <a:r>
              <a:rPr lang="en-US" altLang="ja-JP"/>
              <a:t>nodes(Clos128)</a:t>
            </a:r>
          </a:p>
        </p:txBody>
      </p:sp>
      <p:pic>
        <p:nvPicPr>
          <p:cNvPr id="54276" name="Picture 4" descr="clos1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1341438"/>
            <a:ext cx="8505825"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95288" y="188913"/>
            <a:ext cx="8229600" cy="844550"/>
          </a:xfrm>
        </p:spPr>
        <p:txBody>
          <a:bodyPr/>
          <a:lstStyle/>
          <a:p>
            <a:pPr eaLnBrk="1" hangingPunct="1"/>
            <a:r>
              <a:rPr lang="en-US" altLang="ja-JP"/>
              <a:t>Clos64+64</a:t>
            </a:r>
          </a:p>
        </p:txBody>
      </p:sp>
      <p:pic>
        <p:nvPicPr>
          <p:cNvPr id="55299" name="Picture 3" descr="clos64-6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2075" y="1042988"/>
            <a:ext cx="6419850" cy="477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7.9|9.4|56.2"/>
</p:tagLst>
</file>

<file path=ppt/tags/tag10.xml><?xml version="1.0" encoding="utf-8"?>
<p:tagLst xmlns:a="http://schemas.openxmlformats.org/drawingml/2006/main" xmlns:r="http://schemas.openxmlformats.org/officeDocument/2006/relationships" xmlns:p="http://schemas.openxmlformats.org/presentationml/2006/main">
  <p:tag name="TIMING" val="|4.2|0.9|32.1"/>
</p:tagLst>
</file>

<file path=ppt/tags/tag11.xml><?xml version="1.0" encoding="utf-8"?>
<p:tagLst xmlns:a="http://schemas.openxmlformats.org/drawingml/2006/main" xmlns:r="http://schemas.openxmlformats.org/officeDocument/2006/relationships" xmlns:p="http://schemas.openxmlformats.org/presentationml/2006/main">
  <p:tag name="TIMING" val="|7.8|10.3|19|6.6|2.8|23.5"/>
</p:tagLst>
</file>

<file path=ppt/tags/tag12.xml><?xml version="1.0" encoding="utf-8"?>
<p:tagLst xmlns:a="http://schemas.openxmlformats.org/drawingml/2006/main" xmlns:r="http://schemas.openxmlformats.org/officeDocument/2006/relationships" xmlns:p="http://schemas.openxmlformats.org/presentationml/2006/main">
  <p:tag name="TIMING" val="|12.3|3.8|1.9|2|41.1"/>
</p:tagLst>
</file>

<file path=ppt/tags/tag13.xml><?xml version="1.0" encoding="utf-8"?>
<p:tagLst xmlns:a="http://schemas.openxmlformats.org/drawingml/2006/main" xmlns:r="http://schemas.openxmlformats.org/officeDocument/2006/relationships" xmlns:p="http://schemas.openxmlformats.org/presentationml/2006/main">
  <p:tag name="TIMING" val="|17.2|14.7|1.1"/>
</p:tagLst>
</file>

<file path=ppt/tags/tag14.xml><?xml version="1.0" encoding="utf-8"?>
<p:tagLst xmlns:a="http://schemas.openxmlformats.org/drawingml/2006/main" xmlns:r="http://schemas.openxmlformats.org/officeDocument/2006/relationships" xmlns:p="http://schemas.openxmlformats.org/presentationml/2006/main">
  <p:tag name="TIMING" val="|4.5|16.7|24.6"/>
</p:tagLst>
</file>

<file path=ppt/tags/tag15.xml><?xml version="1.0" encoding="utf-8"?>
<p:tagLst xmlns:a="http://schemas.openxmlformats.org/drawingml/2006/main" xmlns:r="http://schemas.openxmlformats.org/officeDocument/2006/relationships" xmlns:p="http://schemas.openxmlformats.org/presentationml/2006/main">
  <p:tag name="TIMING" val="|31.6"/>
</p:tagLst>
</file>

<file path=ppt/tags/tag16.xml><?xml version="1.0" encoding="utf-8"?>
<p:tagLst xmlns:a="http://schemas.openxmlformats.org/drawingml/2006/main" xmlns:r="http://schemas.openxmlformats.org/officeDocument/2006/relationships" xmlns:p="http://schemas.openxmlformats.org/presentationml/2006/main">
  <p:tag name="TIMING" val="|18.2|13.6|1|1.3|18.3|5.4|2.3|9.5|9.3|1.2"/>
</p:tagLst>
</file>

<file path=ppt/tags/tag17.xml><?xml version="1.0" encoding="utf-8"?>
<p:tagLst xmlns:a="http://schemas.openxmlformats.org/drawingml/2006/main" xmlns:r="http://schemas.openxmlformats.org/officeDocument/2006/relationships" xmlns:p="http://schemas.openxmlformats.org/presentationml/2006/main">
  <p:tag name="TIMING" val="|28.1|1.3|2.2|2.2|13.6|1.1|9.1|7.8"/>
</p:tagLst>
</file>

<file path=ppt/tags/tag2.xml><?xml version="1.0" encoding="utf-8"?>
<p:tagLst xmlns:a="http://schemas.openxmlformats.org/drawingml/2006/main" xmlns:r="http://schemas.openxmlformats.org/officeDocument/2006/relationships" xmlns:p="http://schemas.openxmlformats.org/presentationml/2006/main">
  <p:tag name="TIMING" val="|6.8"/>
</p:tagLst>
</file>

<file path=ppt/tags/tag3.xml><?xml version="1.0" encoding="utf-8"?>
<p:tagLst xmlns:a="http://schemas.openxmlformats.org/drawingml/2006/main" xmlns:r="http://schemas.openxmlformats.org/officeDocument/2006/relationships" xmlns:p="http://schemas.openxmlformats.org/presentationml/2006/main">
  <p:tag name="TIMING" val="|12.1"/>
</p:tagLst>
</file>

<file path=ppt/tags/tag4.xml><?xml version="1.0" encoding="utf-8"?>
<p:tagLst xmlns:a="http://schemas.openxmlformats.org/drawingml/2006/main" xmlns:r="http://schemas.openxmlformats.org/officeDocument/2006/relationships" xmlns:p="http://schemas.openxmlformats.org/presentationml/2006/main">
  <p:tag name="TIMING" val="|42|1.1"/>
</p:tagLst>
</file>

<file path=ppt/tags/tag5.xml><?xml version="1.0" encoding="utf-8"?>
<p:tagLst xmlns:a="http://schemas.openxmlformats.org/drawingml/2006/main" xmlns:r="http://schemas.openxmlformats.org/officeDocument/2006/relationships" xmlns:p="http://schemas.openxmlformats.org/presentationml/2006/main">
  <p:tag name="TIMING" val="|15|0.8|46.6"/>
</p:tagLst>
</file>

<file path=ppt/tags/tag6.xml><?xml version="1.0" encoding="utf-8"?>
<p:tagLst xmlns:a="http://schemas.openxmlformats.org/drawingml/2006/main" xmlns:r="http://schemas.openxmlformats.org/officeDocument/2006/relationships" xmlns:p="http://schemas.openxmlformats.org/presentationml/2006/main">
  <p:tag name="TIMING" val="|29.8|5|1.8"/>
</p:tagLst>
</file>

<file path=ppt/tags/tag7.xml><?xml version="1.0" encoding="utf-8"?>
<p:tagLst xmlns:a="http://schemas.openxmlformats.org/drawingml/2006/main" xmlns:r="http://schemas.openxmlformats.org/officeDocument/2006/relationships" xmlns:p="http://schemas.openxmlformats.org/presentationml/2006/main">
  <p:tag name="TIMING" val="|13.5|1.2|2.4|1"/>
</p:tagLst>
</file>

<file path=ppt/tags/tag8.xml><?xml version="1.0" encoding="utf-8"?>
<p:tagLst xmlns:a="http://schemas.openxmlformats.org/drawingml/2006/main" xmlns:r="http://schemas.openxmlformats.org/officeDocument/2006/relationships" xmlns:p="http://schemas.openxmlformats.org/presentationml/2006/main">
  <p:tag name="TIMING" val="|5.3|8|3.2"/>
</p:tagLst>
</file>

<file path=ppt/tags/tag9.xml><?xml version="1.0" encoding="utf-8"?>
<p:tagLst xmlns:a="http://schemas.openxmlformats.org/drawingml/2006/main" xmlns:r="http://schemas.openxmlformats.org/officeDocument/2006/relationships" xmlns:p="http://schemas.openxmlformats.org/presentationml/2006/main">
  <p:tag name="TIMING" val="|38|2.1|1.1|1|1|0.9"/>
</p:tagLst>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1585</TotalTime>
  <Words>5023</Words>
  <Application>Microsoft Office PowerPoint</Application>
  <PresentationFormat>画面に合わせる (4:3)</PresentationFormat>
  <Paragraphs>773</Paragraphs>
  <Slides>66</Slides>
  <Notes>58</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66</vt:i4>
      </vt:variant>
    </vt:vector>
  </HeadingPairs>
  <TitlesOfParts>
    <vt:vector size="72" baseType="lpstr">
      <vt:lpstr>Arial</vt:lpstr>
      <vt:lpstr>Calibri</vt:lpstr>
      <vt:lpstr>Garamond</vt:lpstr>
      <vt:lpstr>Times New Roman</vt:lpstr>
      <vt:lpstr>Wingdings</vt:lpstr>
      <vt:lpstr>Edge</vt:lpstr>
      <vt:lpstr>Techniques for packet transfer in parallel machines</vt:lpstr>
      <vt:lpstr>Centralized interconnection networks</vt:lpstr>
      <vt:lpstr>Asymmetric indirect networks</vt:lpstr>
      <vt:lpstr>base-m　n-cube (Hyper crossbar)</vt:lpstr>
      <vt:lpstr>HyperCross</vt:lpstr>
      <vt:lpstr>Fat　Tree</vt:lpstr>
      <vt:lpstr>Return paths with MIN = Fat tree</vt:lpstr>
      <vt:lpstr>Myrinet-Clos（１/2)</vt:lpstr>
      <vt:lpstr>Clos64+64</vt:lpstr>
      <vt:lpstr>Myrinet-Clos(2/2)</vt:lpstr>
      <vt:lpstr>Flattened butterfly</vt:lpstr>
      <vt:lpstr>Dragonfly </vt:lpstr>
      <vt:lpstr>PowerPoint プレゼンテーション</vt:lpstr>
      <vt:lpstr>4x24 Full mesh Connected Cycles (FCC)</vt:lpstr>
      <vt:lpstr>Summary: k-ary n-cube vs. high radix</vt:lpstr>
      <vt:lpstr>Packet transfer</vt:lpstr>
      <vt:lpstr>Packet transfer method</vt:lpstr>
      <vt:lpstr>Store　and　Forward</vt:lpstr>
      <vt:lpstr>Wormhole</vt:lpstr>
      <vt:lpstr>Wormhole</vt:lpstr>
      <vt:lpstr>Wormhole</vt:lpstr>
      <vt:lpstr>Wormhole</vt:lpstr>
      <vt:lpstr>Virtual　Cut　Through</vt:lpstr>
      <vt:lpstr>Virtual　Cut　Through</vt:lpstr>
      <vt:lpstr>Virtual　Cut　Through</vt:lpstr>
      <vt:lpstr>Virtual　Cut　Through</vt:lpstr>
      <vt:lpstr>Virtual　Cut　Through</vt:lpstr>
      <vt:lpstr>Virtual　Cut　Through</vt:lpstr>
      <vt:lpstr>Virtual　Cut　Through</vt:lpstr>
      <vt:lpstr>Virtual　Cut　Through</vt:lpstr>
      <vt:lpstr>Virtual　Cut　Through</vt:lpstr>
      <vt:lpstr>LAN,Component networks/SAN and Network on Chip</vt:lpstr>
      <vt:lpstr>Qiuz</vt:lpstr>
      <vt:lpstr>A problem of Wormhole</vt:lpstr>
      <vt:lpstr>Virtual　Channel</vt:lpstr>
      <vt:lpstr>PowerPoint プレゼンテーション</vt:lpstr>
      <vt:lpstr>Implementation of Virtual Channel</vt:lpstr>
      <vt:lpstr>Handshake of Virtual　Channel</vt:lpstr>
      <vt:lpstr>An example of a modern router</vt:lpstr>
      <vt:lpstr>Pipelined operation</vt:lpstr>
      <vt:lpstr>Deadlock  avoidance</vt:lpstr>
      <vt:lpstr>Structured buffer pool</vt:lpstr>
      <vt:lpstr>Dimension order (e-cube) routing：DOR　</vt:lpstr>
      <vt:lpstr>Dimension order  routing</vt:lpstr>
      <vt:lpstr>DOR　for torus</vt:lpstr>
      <vt:lpstr>DOR　for torus</vt:lpstr>
      <vt:lpstr>Glossary 1</vt:lpstr>
      <vt:lpstr>Adaptive routing</vt:lpstr>
      <vt:lpstr>Adaptive routing techniques</vt:lpstr>
      <vt:lpstr>double Y routing</vt:lpstr>
      <vt:lpstr>Dimension reversal routing</vt:lpstr>
      <vt:lpstr>Dimension reversal　routing</vt:lpstr>
      <vt:lpstr>Ｔｕｒｎ　ｍｏｄｅｌ: Motivation</vt:lpstr>
      <vt:lpstr>Forbidden turns must be set considering complex combinations</vt:lpstr>
      <vt:lpstr>Deadlock free set of forbidden turns</vt:lpstr>
      <vt:lpstr>Congestion avoidance with Ｗｅｓｔ　Ｆｉｒｓｔ</vt:lpstr>
      <vt:lpstr>Ｄｕａｔｏ’ｓ　Ｐｒｏｔｏｃｏｌ （*-channel）</vt:lpstr>
      <vt:lpstr>Minimal routing [F.Silla,1997]</vt:lpstr>
      <vt:lpstr>Adaptive routing for Irregular networks: Up*/Down* routing</vt:lpstr>
      <vt:lpstr>Building an up*/down* directed graph</vt:lpstr>
      <vt:lpstr>Up*/Down* routing algorithm</vt:lpstr>
      <vt:lpstr>Drawbacks of up*/down* routing</vt:lpstr>
      <vt:lpstr>Researches on adaptive routing for regular networks</vt:lpstr>
      <vt:lpstr>Summary: adaptive routing</vt:lpstr>
      <vt:lpstr>Exercise</vt:lpstr>
      <vt:lpstr>Glossary2</vt:lpstr>
    </vt:vector>
  </TitlesOfParts>
  <Company>慶應義塾大学理工学部</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パケット転送方式</dc:title>
  <dc:creator>情報工学科</dc:creator>
  <cp:lastModifiedBy>天野 英晴</cp:lastModifiedBy>
  <cp:revision>54</cp:revision>
  <dcterms:created xsi:type="dcterms:W3CDTF">1998-12-31T02:34:41Z</dcterms:created>
  <dcterms:modified xsi:type="dcterms:W3CDTF">2023-05-11T11:30:13Z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hunga@aa.cs.keio.ac.jp</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\\SIRIUS\hunga\</vt:lpwstr>
  </property>
</Properties>
</file>