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6"/>
  </p:notesMasterIdLst>
  <p:handoutMasterIdLst>
    <p:handoutMasterId r:id="rId57"/>
  </p:handoutMasterIdLst>
  <p:sldIdLst>
    <p:sldId id="511" r:id="rId2"/>
    <p:sldId id="512" r:id="rId3"/>
    <p:sldId id="901" r:id="rId4"/>
    <p:sldId id="679" r:id="rId5"/>
    <p:sldId id="682" r:id="rId6"/>
    <p:sldId id="683" r:id="rId7"/>
    <p:sldId id="806" r:id="rId8"/>
    <p:sldId id="691" r:id="rId9"/>
    <p:sldId id="898" r:id="rId10"/>
    <p:sldId id="899" r:id="rId11"/>
    <p:sldId id="822" r:id="rId12"/>
    <p:sldId id="867" r:id="rId13"/>
    <p:sldId id="868" r:id="rId14"/>
    <p:sldId id="823" r:id="rId15"/>
    <p:sldId id="869" r:id="rId16"/>
    <p:sldId id="870" r:id="rId17"/>
    <p:sldId id="878" r:id="rId18"/>
    <p:sldId id="892" r:id="rId19"/>
    <p:sldId id="464" r:id="rId20"/>
    <p:sldId id="893" r:id="rId21"/>
    <p:sldId id="896" r:id="rId22"/>
    <p:sldId id="257" r:id="rId23"/>
    <p:sldId id="888" r:id="rId24"/>
    <p:sldId id="886" r:id="rId25"/>
    <p:sldId id="887" r:id="rId26"/>
    <p:sldId id="900" r:id="rId27"/>
    <p:sldId id="894" r:id="rId28"/>
    <p:sldId id="895" r:id="rId29"/>
    <p:sldId id="730" r:id="rId30"/>
    <p:sldId id="706" r:id="rId31"/>
    <p:sldId id="825" r:id="rId32"/>
    <p:sldId id="826" r:id="rId33"/>
    <p:sldId id="827" r:id="rId34"/>
    <p:sldId id="828" r:id="rId35"/>
    <p:sldId id="829" r:id="rId36"/>
    <p:sldId id="830" r:id="rId37"/>
    <p:sldId id="831" r:id="rId38"/>
    <p:sldId id="832" r:id="rId39"/>
    <p:sldId id="833" r:id="rId40"/>
    <p:sldId id="834" r:id="rId41"/>
    <p:sldId id="835" r:id="rId42"/>
    <p:sldId id="836" r:id="rId43"/>
    <p:sldId id="837" r:id="rId44"/>
    <p:sldId id="630" r:id="rId45"/>
    <p:sldId id="495" r:id="rId46"/>
    <p:sldId id="846" r:id="rId47"/>
    <p:sldId id="844" r:id="rId48"/>
    <p:sldId id="891" r:id="rId49"/>
    <p:sldId id="336" r:id="rId50"/>
    <p:sldId id="732" r:id="rId51"/>
    <p:sldId id="353" r:id="rId52"/>
    <p:sldId id="503" r:id="rId53"/>
    <p:sldId id="546" r:id="rId54"/>
    <p:sldId id="675" r:id="rId5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autoAdjust="0"/>
    <p:restoredTop sz="82842" autoAdjust="0"/>
  </p:normalViewPr>
  <p:slideViewPr>
    <p:cSldViewPr>
      <p:cViewPr varScale="1">
        <p:scale>
          <a:sx n="95" d="100"/>
          <a:sy n="95" d="100"/>
        </p:scale>
        <p:origin x="18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9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205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200">
                <a:latin typeface="Times New Roman" panose="02020603050405020304" pitchFamily="18" charset="0"/>
              </a:defRPr>
            </a:lvl1pPr>
          </a:lstStyle>
          <a:p>
            <a:endParaRPr lang="en-US" altLang="ja-JP"/>
          </a:p>
        </p:txBody>
      </p:sp>
      <p:sp>
        <p:nvSpPr>
          <p:cNvPr id="205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200">
                <a:latin typeface="Times New Roman" panose="02020603050405020304" pitchFamily="18" charset="0"/>
              </a:defRPr>
            </a:lvl1pPr>
          </a:lstStyle>
          <a:p>
            <a:fld id="{94837B67-951E-41CE-A3A7-13762A441AA2}" type="slidenum">
              <a:rPr lang="en-US" altLang="ja-JP"/>
              <a:pPr/>
              <a:t>‹#›</a:t>
            </a:fld>
            <a:endParaRPr lang="en-US" altLang="ja-JP"/>
          </a:p>
        </p:txBody>
      </p:sp>
    </p:spTree>
    <p:extLst>
      <p:ext uri="{BB962C8B-B14F-4D97-AF65-F5344CB8AC3E}">
        <p14:creationId xmlns:p14="http://schemas.microsoft.com/office/powerpoint/2010/main" val="162364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200">
                <a:latin typeface="Times New Roman" panose="02020603050405020304" pitchFamily="18" charset="0"/>
              </a:defRPr>
            </a:lvl1pPr>
          </a:lstStyle>
          <a:p>
            <a:endParaRPr lang="en-US" altLang="ja-JP"/>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w="9525">
            <a:solidFill>
              <a:schemeClr val="tx1"/>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200">
                <a:latin typeface="Times New Roman" panose="02020603050405020304" pitchFamily="18" charset="0"/>
              </a:defRPr>
            </a:lvl1pPr>
          </a:lstStyle>
          <a:p>
            <a:endParaRPr lang="en-US" altLang="ja-JP"/>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200">
                <a:latin typeface="Times New Roman" panose="02020603050405020304" pitchFamily="18" charset="0"/>
              </a:defRPr>
            </a:lvl1pPr>
          </a:lstStyle>
          <a:p>
            <a:fld id="{10F64B8F-CD44-4E89-90DB-9BAF664BC429}" type="slidenum">
              <a:rPr lang="en-US" altLang="ja-JP"/>
              <a:pPr/>
              <a:t>‹#›</a:t>
            </a:fld>
            <a:endParaRPr lang="en-US" altLang="ja-JP"/>
          </a:p>
        </p:txBody>
      </p:sp>
    </p:spTree>
    <p:extLst>
      <p:ext uri="{BB962C8B-B14F-4D97-AF65-F5344CB8AC3E}">
        <p14:creationId xmlns:p14="http://schemas.microsoft.com/office/powerpoint/2010/main" val="29513282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Unlike common computers, in reconfigurable systems or custom computing machines, a target algorithm is executed directly with a hardware on SRAM-style FPGA/PLDs. It can provide both high performance of special purpose machines and high degree of flexibility of general purpose machine. That is to learn about reconfigurable systems is to learn hardware algorithms.</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a:t>
            </a:fld>
            <a:endParaRPr lang="en-US" altLang="ja-JP"/>
          </a:p>
        </p:txBody>
      </p:sp>
    </p:spTree>
    <p:extLst>
      <p:ext uri="{BB962C8B-B14F-4D97-AF65-F5344CB8AC3E}">
        <p14:creationId xmlns:p14="http://schemas.microsoft.com/office/powerpoint/2010/main" val="140132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21FF5-0BDB-4B0E-BBBE-9E1FEEB10431}" type="slidenum">
              <a:rPr lang="en-US" altLang="ja-JP"/>
              <a:pPr/>
              <a:t>11</a:t>
            </a:fld>
            <a:endParaRPr lang="en-US" altLang="ja-JP"/>
          </a:p>
        </p:txBody>
      </p:sp>
      <p:sp>
        <p:nvSpPr>
          <p:cNvPr id="722946" name="Rectangle 2"/>
          <p:cNvSpPr>
            <a:spLocks noGrp="1" noRot="1" noChangeAspect="1" noChangeArrowheads="1" noTextEdit="1"/>
          </p:cNvSpPr>
          <p:nvPr>
            <p:ph type="sldImg"/>
          </p:nvPr>
        </p:nvSpPr>
        <p:spPr>
          <a:xfrm>
            <a:off x="1143000" y="685800"/>
            <a:ext cx="4575175" cy="3432175"/>
          </a:xfrm>
          <a:ln/>
        </p:spPr>
      </p:sp>
      <p:sp>
        <p:nvSpPr>
          <p:cNvPr id="722947" name="Rectangle 3"/>
          <p:cNvSpPr>
            <a:spLocks noGrp="1" noChangeArrowheads="1"/>
          </p:cNvSpPr>
          <p:nvPr>
            <p:ph type="body" idx="1"/>
          </p:nvPr>
        </p:nvSpPr>
        <p:spPr>
          <a:xfrm>
            <a:off x="914400" y="4344988"/>
            <a:ext cx="5029200" cy="4113212"/>
          </a:xfrm>
        </p:spPr>
        <p:txBody>
          <a:bodyPr/>
          <a:lstStyle/>
          <a:p>
            <a:r>
              <a:rPr lang="en-US" altLang="ja-JP" sz="1100" dirty="0">
                <a:latin typeface="ＭＳ Ｐ明朝" panose="02020600040205080304" pitchFamily="18" charset="-128"/>
              </a:rPr>
              <a:t>This shows the diagram of the second generation FPGA. Unlike a simple island style FPGA, a carry logic which connects neighboring CLBs was introduced. Between CLBs, standard intellectual properties such as embedded RAM and multiplexers have be implemented. Clock control modules and buffers were also provided.</a:t>
            </a:r>
            <a:endParaRPr lang="ja-JP" altLang="ja-JP" sz="1100" dirty="0">
              <a:latin typeface="ＭＳ Ｐ明朝" panose="02020600040205080304" pitchFamily="18" charset="-128"/>
            </a:endParaRPr>
          </a:p>
        </p:txBody>
      </p:sp>
    </p:spTree>
    <p:extLst>
      <p:ext uri="{BB962C8B-B14F-4D97-AF65-F5344CB8AC3E}">
        <p14:creationId xmlns:p14="http://schemas.microsoft.com/office/powerpoint/2010/main" val="339724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diagram shows the configuration element called slice in the recent FPGAs. The number of LUT is increased to 6, and the output circuits became complicated and flexible.</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12</a:t>
            </a:fld>
            <a:endParaRPr lang="en-US" altLang="ja-JP"/>
          </a:p>
        </p:txBody>
      </p:sp>
    </p:spTree>
    <p:extLst>
      <p:ext uri="{BB962C8B-B14F-4D97-AF65-F5344CB8AC3E}">
        <p14:creationId xmlns:p14="http://schemas.microsoft.com/office/powerpoint/2010/main" val="348469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Slice means a half of configurable logic in Xilinx’s FPGAs. The carry logic connects the slice of the neighboring slice, not another slice in the same CLB.</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13</a:t>
            </a:fld>
            <a:endParaRPr lang="en-US" altLang="ja-JP"/>
          </a:p>
        </p:txBody>
      </p:sp>
    </p:spTree>
    <p:extLst>
      <p:ext uri="{BB962C8B-B14F-4D97-AF65-F5344CB8AC3E}">
        <p14:creationId xmlns:p14="http://schemas.microsoft.com/office/powerpoint/2010/main" val="197956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71A82-076E-44FD-AC49-76FBC38E6466}" type="slidenum">
              <a:rPr lang="en-US" altLang="ja-JP"/>
              <a:pPr/>
              <a:t>14</a:t>
            </a:fld>
            <a:endParaRPr lang="en-US" altLang="ja-JP"/>
          </a:p>
        </p:txBody>
      </p:sp>
      <p:sp>
        <p:nvSpPr>
          <p:cNvPr id="724994" name="Rectangle 2"/>
          <p:cNvSpPr>
            <a:spLocks noGrp="1" noRot="1" noChangeAspect="1" noChangeArrowheads="1" noTextEdit="1"/>
          </p:cNvSpPr>
          <p:nvPr>
            <p:ph type="sldImg"/>
          </p:nvPr>
        </p:nvSpPr>
        <p:spPr>
          <a:xfrm>
            <a:off x="1143000" y="685800"/>
            <a:ext cx="4575175" cy="3432175"/>
          </a:xfrm>
          <a:ln/>
        </p:spPr>
      </p:sp>
      <p:sp>
        <p:nvSpPr>
          <p:cNvPr id="724995" name="Rectangle 3"/>
          <p:cNvSpPr>
            <a:spLocks noGrp="1" noChangeArrowheads="1"/>
          </p:cNvSpPr>
          <p:nvPr>
            <p:ph type="body" idx="1"/>
          </p:nvPr>
        </p:nvSpPr>
        <p:spPr>
          <a:xfrm>
            <a:off x="914400" y="4344988"/>
            <a:ext cx="5029200" cy="4113212"/>
          </a:xfrm>
        </p:spPr>
        <p:txBody>
          <a:bodyPr/>
          <a:lstStyle/>
          <a:p>
            <a:r>
              <a:rPr lang="ja-JP" altLang="en-US" sz="1100" dirty="0">
                <a:latin typeface="ＭＳ Ｐ明朝" panose="02020600040205080304" pitchFamily="18" charset="-128"/>
              </a:rPr>
              <a:t>　</a:t>
            </a:r>
            <a:r>
              <a:rPr lang="en-US" altLang="ja-JP" sz="1100" dirty="0">
                <a:latin typeface="ＭＳ Ｐ明朝" panose="02020600040205080304" pitchFamily="18" charset="-128"/>
              </a:rPr>
              <a:t>Intel</a:t>
            </a:r>
            <a:r>
              <a:rPr lang="ja-JP" altLang="en-US" sz="1100" dirty="0">
                <a:latin typeface="ＭＳ Ｐ明朝" panose="02020600040205080304" pitchFamily="18" charset="-128"/>
              </a:rPr>
              <a:t> </a:t>
            </a:r>
            <a:r>
              <a:rPr lang="en-US" altLang="ja-JP" sz="1100" dirty="0">
                <a:latin typeface="ＭＳ Ｐ明朝" panose="02020600040205080304" pitchFamily="18" charset="-128"/>
              </a:rPr>
              <a:t>uses</a:t>
            </a:r>
            <a:r>
              <a:rPr lang="ja-JP" altLang="en-US" sz="1100" dirty="0">
                <a:latin typeface="ＭＳ Ｐ明朝" panose="02020600040205080304" pitchFamily="18" charset="-128"/>
              </a:rPr>
              <a:t> </a:t>
            </a:r>
            <a:r>
              <a:rPr lang="en-US" altLang="ja-JP" sz="1100" dirty="0">
                <a:latin typeface="ＭＳ Ｐ明朝" panose="02020600040205080304" pitchFamily="18" charset="-128"/>
              </a:rPr>
              <a:t>Logic</a:t>
            </a:r>
            <a:r>
              <a:rPr lang="ja-JP" altLang="en-US" sz="1100" dirty="0">
                <a:latin typeface="ＭＳ Ｐ明朝" panose="02020600040205080304" pitchFamily="18" charset="-128"/>
              </a:rPr>
              <a:t> </a:t>
            </a:r>
            <a:r>
              <a:rPr lang="en-US" altLang="ja-JP" sz="1100" dirty="0">
                <a:latin typeface="ＭＳ Ｐ明朝" panose="02020600040205080304" pitchFamily="18" charset="-128"/>
              </a:rPr>
              <a:t>Array</a:t>
            </a:r>
            <a:r>
              <a:rPr lang="ja-JP" altLang="en-US" sz="1100" dirty="0">
                <a:latin typeface="ＭＳ Ｐ明朝" panose="02020600040205080304" pitchFamily="18" charset="-128"/>
              </a:rPr>
              <a:t> </a:t>
            </a:r>
            <a:r>
              <a:rPr lang="en-US" altLang="ja-JP" sz="1100" dirty="0">
                <a:latin typeface="ＭＳ Ｐ明朝" panose="02020600040205080304" pitchFamily="18" charset="-128"/>
              </a:rPr>
              <a:t>Block consisted of 10 logic elements. Between LABs, a large RAM blocks and DSP blocks are provided. DSP means digital signal processing but actually it is a multiply-and-add units. </a:t>
            </a:r>
            <a:endParaRPr lang="ja-JP" altLang="en-US" sz="1100" dirty="0">
              <a:latin typeface="ＭＳ Ｐ明朝" panose="02020600040205080304" pitchFamily="18" charset="-128"/>
            </a:endParaRPr>
          </a:p>
        </p:txBody>
      </p:sp>
    </p:spTree>
    <p:extLst>
      <p:ext uri="{BB962C8B-B14F-4D97-AF65-F5344CB8AC3E}">
        <p14:creationId xmlns:p14="http://schemas.microsoft.com/office/powerpoint/2010/main" val="382373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Logic element of Stratix-IV uses two 6-input LUTs sharing with several inputs. These combination can be selected. So, it is called Adaptive Logic Module. The carry and sophisticated output logics are somehow like that of </a:t>
            </a:r>
            <a:r>
              <a:rPr kumimoji="1" lang="en-US" altLang="ja-JP" dirty="0" err="1"/>
              <a:t>Virtexs</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15</a:t>
            </a:fld>
            <a:endParaRPr lang="en-US" altLang="ja-JP"/>
          </a:p>
        </p:txBody>
      </p:sp>
    </p:spTree>
    <p:extLst>
      <p:ext uri="{BB962C8B-B14F-4D97-AF65-F5344CB8AC3E}">
        <p14:creationId xmlns:p14="http://schemas.microsoft.com/office/powerpoint/2010/main" val="3869530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Stratix IV’s logic modules are connected with local interconnect then connected with global connection module. Hierarchical interconnect reduces the latency between logic blocks. So, high frequency clock can be used.</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16</a:t>
            </a:fld>
            <a:endParaRPr lang="en-US" altLang="ja-JP"/>
          </a:p>
        </p:txBody>
      </p:sp>
    </p:spTree>
    <p:extLst>
      <p:ext uri="{BB962C8B-B14F-4D97-AF65-F5344CB8AC3E}">
        <p14:creationId xmlns:p14="http://schemas.microsoft.com/office/powerpoint/2010/main" val="173124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Xilinx and Intel have used advanced semiconductor processes. That is, as soon as the new technologies were available, they developed a new series. They have two series: high-end and low-cost, and later, mid-range products were added.</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17</a:t>
            </a:fld>
            <a:endParaRPr lang="en-US" altLang="ja-JP"/>
          </a:p>
        </p:txBody>
      </p:sp>
    </p:spTree>
    <p:extLst>
      <p:ext uri="{BB962C8B-B14F-4D97-AF65-F5344CB8AC3E}">
        <p14:creationId xmlns:p14="http://schemas.microsoft.com/office/powerpoint/2010/main" val="318778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the most advanced high end products use 10nm process technology. Xilinx is trying to introduce AI accelerator in a new FPGA series. Intel developed products also focuses on AI acceleration.</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18</a:t>
            </a:fld>
            <a:endParaRPr lang="en-US" altLang="ja-JP"/>
          </a:p>
        </p:txBody>
      </p:sp>
    </p:spTree>
    <p:extLst>
      <p:ext uri="{BB962C8B-B14F-4D97-AF65-F5344CB8AC3E}">
        <p14:creationId xmlns:p14="http://schemas.microsoft.com/office/powerpoint/2010/main" val="340968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key of recent FPGAs is IP (Intellectual</a:t>
            </a:r>
            <a:r>
              <a:rPr kumimoji="1" lang="ja-JP" altLang="en-US" dirty="0"/>
              <a:t> </a:t>
            </a:r>
            <a:r>
              <a:rPr kumimoji="1" lang="en-US" altLang="ja-JP" dirty="0"/>
              <a:t>Property).</a:t>
            </a:r>
            <a:r>
              <a:rPr kumimoji="1" lang="ja-JP" altLang="en-US" dirty="0"/>
              <a:t> </a:t>
            </a:r>
            <a:r>
              <a:rPr kumimoji="1" lang="en-US" altLang="ja-JP" dirty="0"/>
              <a:t>They</a:t>
            </a:r>
            <a:r>
              <a:rPr kumimoji="1" lang="ja-JP" altLang="en-US" dirty="0"/>
              <a:t> </a:t>
            </a:r>
            <a:r>
              <a:rPr kumimoji="1" lang="en-US" altLang="ja-JP" dirty="0"/>
              <a:t>have</a:t>
            </a:r>
            <a:r>
              <a:rPr kumimoji="1" lang="ja-JP" altLang="en-US" dirty="0"/>
              <a:t> </a:t>
            </a:r>
            <a:r>
              <a:rPr kumimoji="1" lang="en-US" altLang="ja-JP" dirty="0"/>
              <a:t>various</a:t>
            </a:r>
            <a:r>
              <a:rPr kumimoji="1" lang="ja-JP" altLang="en-US" dirty="0"/>
              <a:t> </a:t>
            </a:r>
            <a:r>
              <a:rPr kumimoji="1" lang="en-US" altLang="ja-JP" dirty="0"/>
              <a:t>types of standard IP, and some FPGAs have specialized IP. Recently, hard core CPU has been integrated. These products are called </a:t>
            </a:r>
            <a:r>
              <a:rPr kumimoji="1" lang="en-US" altLang="ja-JP" dirty="0" err="1"/>
              <a:t>SoC.</a:t>
            </a:r>
            <a:r>
              <a:rPr kumimoji="1" lang="en-US" altLang="ja-JP" dirty="0"/>
              <a:t> </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19</a:t>
            </a:fld>
            <a:endParaRPr lang="en-US" altLang="ja-JP"/>
          </a:p>
        </p:txBody>
      </p:sp>
    </p:spTree>
    <p:extLst>
      <p:ext uri="{BB962C8B-B14F-4D97-AF65-F5344CB8AC3E}">
        <p14:creationId xmlns:p14="http://schemas.microsoft.com/office/powerpoint/2010/main" val="2729632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Xilinx Zynq all programmable SoC has ARM Cortex A9 dual core CPU with programmable logic corresponding to Artix-7/Kintex-7. Recent Zynq-</a:t>
            </a:r>
            <a:r>
              <a:rPr kumimoji="1" lang="en-US" altLang="ja-JP" dirty="0" err="1"/>
              <a:t>ultrascale</a:t>
            </a:r>
            <a:r>
              <a:rPr kumimoji="1" lang="en-US" altLang="ja-JP" dirty="0"/>
              <a:t>+ has powerful ARM CPUs and programmable logic of high end FPGAs. Although it is rather for embedded systems, Linux runs on the ARM CPU, and the communication between CPU and FPGA can be done through the standard AXI bus.</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20</a:t>
            </a:fld>
            <a:endParaRPr lang="en-US" altLang="ja-JP"/>
          </a:p>
        </p:txBody>
      </p:sp>
    </p:spTree>
    <p:extLst>
      <p:ext uri="{BB962C8B-B14F-4D97-AF65-F5344CB8AC3E}">
        <p14:creationId xmlns:p14="http://schemas.microsoft.com/office/powerpoint/2010/main" val="167208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First of all, let’s review programmable logic devices or PLDs quickly. It is an integrated circuit whose logic function can be defined by users. It is an opposite concept as that of standard IC or ASIC which cannot change its hardware. It is classified into small SPLD or PLA, middle scale Complex PLD and FPGAs. Though SPLD and CPLD are still used in some specific area, FPGAs are most popularly used recently.</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a:t>
            </a:fld>
            <a:endParaRPr lang="en-US" altLang="ja-JP"/>
          </a:p>
        </p:txBody>
      </p:sp>
    </p:spTree>
    <p:extLst>
      <p:ext uri="{BB962C8B-B14F-4D97-AF65-F5344CB8AC3E}">
        <p14:creationId xmlns:p14="http://schemas.microsoft.com/office/powerpoint/2010/main" val="4208931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Various types of I/O controllers are provided on the CPU part of Zynq. It can be also accessed from FPGA part.</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21</a:t>
            </a:fld>
            <a:endParaRPr lang="en-US" altLang="ja-JP"/>
          </a:p>
        </p:txBody>
      </p:sp>
    </p:spTree>
    <p:extLst>
      <p:ext uri="{BB962C8B-B14F-4D97-AF65-F5344CB8AC3E}">
        <p14:creationId xmlns:p14="http://schemas.microsoft.com/office/powerpoint/2010/main" val="134567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Recent large scale FPGAs are implemented with multiple chips. on the silicon interposer. For example Zynq-</a:t>
            </a:r>
            <a:r>
              <a:rPr kumimoji="1" lang="en-US" altLang="ja-JP" dirty="0" err="1"/>
              <a:t>ultrascale</a:t>
            </a:r>
            <a:r>
              <a:rPr kumimoji="1" lang="en-US" altLang="ja-JP" dirty="0"/>
              <a:t>+ consists of two chips: one is ARM CPU and the other is FPGA. Even mid-</a:t>
            </a:r>
            <a:r>
              <a:rPr kumimoji="1" lang="en-US" altLang="ja-JP" dirty="0" err="1"/>
              <a:t>renge</a:t>
            </a:r>
            <a:r>
              <a:rPr kumimoji="1" lang="en-US" altLang="ja-JP" dirty="0"/>
              <a:t> </a:t>
            </a:r>
            <a:r>
              <a:rPr kumimoji="1" lang="en-US" altLang="ja-JP" dirty="0" err="1"/>
              <a:t>Kintex</a:t>
            </a:r>
            <a:r>
              <a:rPr kumimoji="1" lang="en-US" altLang="ja-JP" dirty="0"/>
              <a:t> </a:t>
            </a:r>
            <a:r>
              <a:rPr kumimoji="1" lang="en-US" altLang="ja-JP" dirty="0" err="1"/>
              <a:t>Ultrascale</a:t>
            </a:r>
            <a:r>
              <a:rPr kumimoji="1" lang="en-US" altLang="ja-JP" dirty="0"/>
              <a:t> uses 2.5D structure. Although the cost can be reduced, the wires between two chips often form the bottleneck.</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23</a:t>
            </a:fld>
            <a:endParaRPr lang="en-US" altLang="ja-JP"/>
          </a:p>
        </p:txBody>
      </p:sp>
    </p:spTree>
    <p:extLst>
      <p:ext uri="{BB962C8B-B14F-4D97-AF65-F5344CB8AC3E}">
        <p14:creationId xmlns:p14="http://schemas.microsoft.com/office/powerpoint/2010/main" val="3817862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Partial reconfiguration has been provided inmost recent FPGAs. It can make configuration of a part of FPGA, while other parts are working. By using this function, the FPGA is divided in the shell part provides I/O and user logic part which is partially reconfigured. It has become indispensable function for an FPGA as an </a:t>
            </a:r>
            <a:r>
              <a:rPr kumimoji="1" lang="en-US" altLang="ja-JP" dirty="0" err="1"/>
              <a:t>accerelator</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24</a:t>
            </a:fld>
            <a:endParaRPr lang="en-US" altLang="ja-JP"/>
          </a:p>
        </p:txBody>
      </p:sp>
    </p:spTree>
    <p:extLst>
      <p:ext uri="{BB962C8B-B14F-4D97-AF65-F5344CB8AC3E}">
        <p14:creationId xmlns:p14="http://schemas.microsoft.com/office/powerpoint/2010/main" val="53116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area of partial reconfiguration has limitation.</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25</a:t>
            </a:fld>
            <a:endParaRPr lang="en-US" altLang="ja-JP"/>
          </a:p>
        </p:txBody>
      </p:sp>
    </p:spTree>
    <p:extLst>
      <p:ext uri="{BB962C8B-B14F-4D97-AF65-F5344CB8AC3E}">
        <p14:creationId xmlns:p14="http://schemas.microsoft.com/office/powerpoint/2010/main" val="239628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shows an example for </a:t>
            </a:r>
            <a:r>
              <a:rPr kumimoji="1" lang="en-US" altLang="ja-JP" dirty="0" err="1"/>
              <a:t>Kintex</a:t>
            </a:r>
            <a:r>
              <a:rPr kumimoji="1" lang="en-US" altLang="ja-JP" dirty="0"/>
              <a:t> </a:t>
            </a:r>
            <a:r>
              <a:rPr kumimoji="1" lang="en-US" altLang="ja-JP" dirty="0" err="1"/>
              <a:t>Ultrascale</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26</a:t>
            </a:fld>
            <a:endParaRPr lang="en-US" altLang="ja-JP"/>
          </a:p>
        </p:txBody>
      </p:sp>
    </p:spTree>
    <p:extLst>
      <p:ext uri="{BB962C8B-B14F-4D97-AF65-F5344CB8AC3E}">
        <p14:creationId xmlns:p14="http://schemas.microsoft.com/office/powerpoint/2010/main" val="2668559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case of Intel’s Stratix V.</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27</a:t>
            </a:fld>
            <a:endParaRPr lang="en-US" altLang="ja-JP"/>
          </a:p>
        </p:txBody>
      </p:sp>
    </p:spTree>
    <p:extLst>
      <p:ext uri="{BB962C8B-B14F-4D97-AF65-F5344CB8AC3E}">
        <p14:creationId xmlns:p14="http://schemas.microsoft.com/office/powerpoint/2010/main" val="516768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Reconfigurable</a:t>
            </a:r>
            <a:r>
              <a:rPr kumimoji="1" lang="ja-JP" altLang="en-US" dirty="0"/>
              <a:t> </a:t>
            </a:r>
            <a:r>
              <a:rPr kumimoji="1" lang="en-US" altLang="ja-JP" dirty="0"/>
              <a:t>Systems or custom computing machines are systems in which a target algorithm is executed directly with a hardware on SRAM-style FPGA/PLDs. It aims to get high performance of special purpose machines with high degree of flexibility of general purpose machines. A completely different execution mechanism from a stored program computers is used.</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29</a:t>
            </a:fld>
            <a:endParaRPr lang="en-US" altLang="ja-JP"/>
          </a:p>
        </p:txBody>
      </p:sp>
    </p:spTree>
    <p:extLst>
      <p:ext uri="{BB962C8B-B14F-4D97-AF65-F5344CB8AC3E}">
        <p14:creationId xmlns:p14="http://schemas.microsoft.com/office/powerpoint/2010/main" val="3734266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diagram explains the stand point of reconfigurable systems. </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30</a:t>
            </a:fld>
            <a:endParaRPr lang="en-US" altLang="ja-JP"/>
          </a:p>
        </p:txBody>
      </p:sp>
    </p:spTree>
    <p:extLst>
      <p:ext uri="{BB962C8B-B14F-4D97-AF65-F5344CB8AC3E}">
        <p14:creationId xmlns:p14="http://schemas.microsoft.com/office/powerpoint/2010/main" val="745672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People might think that the performance of program can be improved just by implementing hardware. However, performance enhancement by hardware execution itself comes from these issues. However, their effect is not so large, since the embedded CPU and DSP are highly optimized. The key of performance improvement is parallel processing.</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31</a:t>
            </a:fld>
            <a:endParaRPr lang="en-US" altLang="ja-JP"/>
          </a:p>
        </p:txBody>
      </p:sp>
    </p:spTree>
    <p:extLst>
      <p:ext uri="{BB962C8B-B14F-4D97-AF65-F5344CB8AC3E}">
        <p14:creationId xmlns:p14="http://schemas.microsoft.com/office/powerpoint/2010/main" val="2928095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reconfigurable systems, various techniques which have been introduced in this lesson can be used.</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32</a:t>
            </a:fld>
            <a:endParaRPr lang="en-US" altLang="ja-JP"/>
          </a:p>
        </p:txBody>
      </p:sp>
    </p:spTree>
    <p:extLst>
      <p:ext uri="{BB962C8B-B14F-4D97-AF65-F5344CB8AC3E}">
        <p14:creationId xmlns:p14="http://schemas.microsoft.com/office/powerpoint/2010/main" val="187695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first PLDs used in 1970’s were fuse type programmable logic array. Since the program is done by breaking fuses, it is programmable only once. In mid 80’s, EEPROM style SPLD called GALs which is rewritable were popularly used. FPGAs appeared in the early 90’s. It grew up rapidly until now. </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4</a:t>
            </a:fld>
            <a:endParaRPr lang="en-US" altLang="ja-JP"/>
          </a:p>
        </p:txBody>
      </p:sp>
    </p:spTree>
    <p:extLst>
      <p:ext uri="{BB962C8B-B14F-4D97-AF65-F5344CB8AC3E}">
        <p14:creationId xmlns:p14="http://schemas.microsoft.com/office/powerpoint/2010/main" val="1495894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On reconfigurable systems, SIMD can be used widely. The processing can be changed since the operation can be embedded in the processing element.</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33</a:t>
            </a:fld>
            <a:endParaRPr lang="en-US" altLang="ja-JP"/>
          </a:p>
        </p:txBody>
      </p:sp>
    </p:spTree>
    <p:extLst>
      <p:ext uri="{BB962C8B-B14F-4D97-AF65-F5344CB8AC3E}">
        <p14:creationId xmlns:p14="http://schemas.microsoft.com/office/powerpoint/2010/main" val="1810649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Pipeline execution or stream execution can be also used. Since the I/O is often limited, this type of execution is widely used in reconfigurable systems.</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34</a:t>
            </a:fld>
            <a:endParaRPr lang="en-US" altLang="ja-JP"/>
          </a:p>
        </p:txBody>
      </p:sp>
    </p:spTree>
    <p:extLst>
      <p:ext uri="{BB962C8B-B14F-4D97-AF65-F5344CB8AC3E}">
        <p14:creationId xmlns:p14="http://schemas.microsoft.com/office/powerpoint/2010/main" val="4149676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Systolic Algorithm is classic hardware algorithm frequently used on reconfigurable systems. It consists of homogeneous simple processors or cells which send and receive data from/to other cells periodically. The data stream x, and y are inserted with a certain interval. When two streams meet each other, a calculation is executed. Systolic means the beat of heart. It is also used in Googles’ domain specific system Tensor Processing Unit.</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35</a:t>
            </a:fld>
            <a:endParaRPr lang="en-US" altLang="ja-JP"/>
          </a:p>
        </p:txBody>
      </p:sp>
    </p:spTree>
    <p:extLst>
      <p:ext uri="{BB962C8B-B14F-4D97-AF65-F5344CB8AC3E}">
        <p14:creationId xmlns:p14="http://schemas.microsoft.com/office/powerpoint/2010/main" val="2997386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is a cell which calculates the band matrix. Each cell receives x from left, y from right, and a from up. Then computer a x + y, and sends the result to left direction.</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36</a:t>
            </a:fld>
            <a:endParaRPr lang="en-US" altLang="ja-JP"/>
          </a:p>
        </p:txBody>
      </p:sp>
    </p:spTree>
    <p:extLst>
      <p:ext uri="{BB962C8B-B14F-4D97-AF65-F5344CB8AC3E}">
        <p14:creationId xmlns:p14="http://schemas.microsoft.com/office/powerpoint/2010/main" val="3621522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x1 means a11 at the central cell.</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37</a:t>
            </a:fld>
            <a:endParaRPr lang="en-US" altLang="ja-JP"/>
          </a:p>
        </p:txBody>
      </p:sp>
    </p:spTree>
    <p:extLst>
      <p:ext uri="{BB962C8B-B14F-4D97-AF65-F5344CB8AC3E}">
        <p14:creationId xmlns:p14="http://schemas.microsoft.com/office/powerpoint/2010/main" val="1470371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computation is done at the both side cells.</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38</a:t>
            </a:fld>
            <a:endParaRPr lang="en-US" altLang="ja-JP"/>
          </a:p>
        </p:txBody>
      </p:sp>
    </p:spTree>
    <p:extLst>
      <p:ext uri="{BB962C8B-B14F-4D97-AF65-F5344CB8AC3E}">
        <p14:creationId xmlns:p14="http://schemas.microsoft.com/office/powerpoint/2010/main" val="345554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time the central cell computes again.</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39</a:t>
            </a:fld>
            <a:endParaRPr lang="en-US" altLang="ja-JP"/>
          </a:p>
        </p:txBody>
      </p:sp>
    </p:spTree>
    <p:extLst>
      <p:ext uri="{BB962C8B-B14F-4D97-AF65-F5344CB8AC3E}">
        <p14:creationId xmlns:p14="http://schemas.microsoft.com/office/powerpoint/2010/main" val="1737442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side cells executes again.</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40</a:t>
            </a:fld>
            <a:endParaRPr lang="en-US" altLang="ja-JP"/>
          </a:p>
        </p:txBody>
      </p:sp>
    </p:spTree>
    <p:extLst>
      <p:ext uri="{BB962C8B-B14F-4D97-AF65-F5344CB8AC3E}">
        <p14:creationId xmlns:p14="http://schemas.microsoft.com/office/powerpoint/2010/main" val="2714014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central cell computes in turn. </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41</a:t>
            </a:fld>
            <a:endParaRPr lang="en-US" altLang="ja-JP"/>
          </a:p>
        </p:txBody>
      </p:sp>
    </p:spTree>
    <p:extLst>
      <p:ext uri="{BB962C8B-B14F-4D97-AF65-F5344CB8AC3E}">
        <p14:creationId xmlns:p14="http://schemas.microsoft.com/office/powerpoint/2010/main" val="1003581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Data flow algorithm can be also used in reconfigurable system. The computation starts when both input data or tokens are ready.</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42</a:t>
            </a:fld>
            <a:endParaRPr lang="en-US" altLang="ja-JP"/>
          </a:p>
        </p:txBody>
      </p:sp>
    </p:spTree>
    <p:extLst>
      <p:ext uri="{BB962C8B-B14F-4D97-AF65-F5344CB8AC3E}">
        <p14:creationId xmlns:p14="http://schemas.microsoft.com/office/powerpoint/2010/main" val="215185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 simple ROM or RAM can be used as a logic circuit by storing truth table and reading it by address as inputs of the circuits. However, since the common memory focuses on the storing data as much as possible, it is not efficient when used for truth table. Instead, a small register and a tree of multiplexer is advantageous considering both speed and cost. This structure is called a look up table or LUT.</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5</a:t>
            </a:fld>
            <a:endParaRPr lang="en-US" altLang="ja-JP"/>
          </a:p>
        </p:txBody>
      </p:sp>
    </p:spTree>
    <p:extLst>
      <p:ext uri="{BB962C8B-B14F-4D97-AF65-F5344CB8AC3E}">
        <p14:creationId xmlns:p14="http://schemas.microsoft.com/office/powerpoint/2010/main" val="3891975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E512B-7C44-4BF6-8E2E-BE2C253FFA47}" type="slidenum">
              <a:rPr lang="en-US" altLang="ja-JP"/>
              <a:pPr/>
              <a:t>43</a:t>
            </a:fld>
            <a:endParaRPr lang="en-US" altLang="ja-JP"/>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r>
              <a:rPr lang="en-US" altLang="ja-JP" dirty="0"/>
              <a:t>If the target data flow graph is extracted from some language, it is easy to be changed into HDL description and executed on reconfigurable systems.</a:t>
            </a:r>
            <a:endParaRPr lang="ja-JP" altLang="ja-JP" dirty="0"/>
          </a:p>
        </p:txBody>
      </p:sp>
    </p:spTree>
    <p:extLst>
      <p:ext uri="{BB962C8B-B14F-4D97-AF65-F5344CB8AC3E}">
        <p14:creationId xmlns:p14="http://schemas.microsoft.com/office/powerpoint/2010/main" val="1396592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They are representative application. Floating point computation is not suitable to reconfigurable systems, since the performance is difficult to be enhanced compared with that of GPUs. However, recent special FPGAs</a:t>
            </a:r>
            <a:r>
              <a:rPr kumimoji="1" lang="ja-JP" altLang="en-US" dirty="0"/>
              <a:t> </a:t>
            </a:r>
            <a:r>
              <a:rPr kumimoji="1" lang="en-US" altLang="ja-JP" dirty="0"/>
              <a:t>have</a:t>
            </a:r>
            <a:r>
              <a:rPr kumimoji="1" lang="ja-JP" altLang="en-US" dirty="0"/>
              <a:t> </a:t>
            </a:r>
            <a:r>
              <a:rPr kumimoji="1" lang="en-US" altLang="ja-JP" dirty="0"/>
              <a:t>competitive</a:t>
            </a:r>
            <a:r>
              <a:rPr kumimoji="1" lang="ja-JP" altLang="en-US" dirty="0"/>
              <a:t> </a:t>
            </a:r>
            <a:r>
              <a:rPr kumimoji="1" lang="en-US" altLang="ja-JP" dirty="0"/>
              <a:t>performance</a:t>
            </a:r>
            <a:r>
              <a:rPr kumimoji="1" lang="ja-JP" altLang="en-US" dirty="0"/>
              <a:t> </a:t>
            </a:r>
            <a:r>
              <a:rPr kumimoji="1" lang="en-US" altLang="ja-JP" dirty="0"/>
              <a:t>as</a:t>
            </a:r>
            <a:r>
              <a:rPr kumimoji="1" lang="ja-JP" altLang="en-US" dirty="0"/>
              <a:t> </a:t>
            </a:r>
            <a:r>
              <a:rPr kumimoji="1" lang="en-US" altLang="ja-JP" dirty="0"/>
              <a:t>an</a:t>
            </a:r>
            <a:r>
              <a:rPr kumimoji="1" lang="ja-JP" altLang="en-US" dirty="0"/>
              <a:t> </a:t>
            </a:r>
            <a:r>
              <a:rPr kumimoji="1" lang="en-US" altLang="ja-JP" dirty="0"/>
              <a:t>accelerators.</a:t>
            </a:r>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44</a:t>
            </a:fld>
            <a:endParaRPr lang="en-US" altLang="ja-JP"/>
          </a:p>
        </p:txBody>
      </p:sp>
    </p:spTree>
    <p:extLst>
      <p:ext uri="{BB962C8B-B14F-4D97-AF65-F5344CB8AC3E}">
        <p14:creationId xmlns:p14="http://schemas.microsoft.com/office/powerpoint/2010/main" val="4266375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Intel’s high end FPGAs have been designed to use an accelerator like GPUs. It provides a powerful floating point DSP modules up to 10TFLOPS at maximum. </a:t>
            </a:r>
            <a:r>
              <a:rPr kumimoji="1" lang="en-US" altLang="ja-JP" dirty="0" err="1"/>
              <a:t>HyperFlex</a:t>
            </a:r>
            <a:r>
              <a:rPr kumimoji="1" lang="en-US" altLang="ja-JP" dirty="0"/>
              <a:t> architecture which inserts registers on the wiring resource enables to use more than 1GHz system clock. They are supposed to be used for learning and recognition phase of Deep Learning.</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45</a:t>
            </a:fld>
            <a:endParaRPr lang="en-US" altLang="ja-JP"/>
          </a:p>
        </p:txBody>
      </p:sp>
    </p:spTree>
    <p:extLst>
      <p:ext uri="{BB962C8B-B14F-4D97-AF65-F5344CB8AC3E}">
        <p14:creationId xmlns:p14="http://schemas.microsoft.com/office/powerpoint/2010/main" val="4162523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6F3BF-607B-4603-9C98-8B60B1356291}" type="slidenum">
              <a:rPr lang="en-US" altLang="ja-JP"/>
              <a:pPr/>
              <a:t>46</a:t>
            </a:fld>
            <a:endParaRPr lang="en-US" altLang="ja-JP"/>
          </a:p>
        </p:txBody>
      </p:sp>
      <p:sp>
        <p:nvSpPr>
          <p:cNvPr id="759810" name="Rectangle 2"/>
          <p:cNvSpPr>
            <a:spLocks noGrp="1" noRot="1" noChangeAspect="1" noChangeArrowheads="1" noTextEdit="1"/>
          </p:cNvSpPr>
          <p:nvPr>
            <p:ph type="sldImg"/>
          </p:nvPr>
        </p:nvSpPr>
        <p:spPr>
          <a:xfrm>
            <a:off x="1143000" y="685800"/>
            <a:ext cx="4575175" cy="3432175"/>
          </a:xfrm>
          <a:ln/>
        </p:spPr>
      </p:sp>
      <p:sp>
        <p:nvSpPr>
          <p:cNvPr id="759811" name="Rectangle 3"/>
          <p:cNvSpPr>
            <a:spLocks noGrp="1" noChangeArrowheads="1"/>
          </p:cNvSpPr>
          <p:nvPr>
            <p:ph type="body" idx="1"/>
          </p:nvPr>
        </p:nvSpPr>
        <p:spPr>
          <a:xfrm>
            <a:off x="914400" y="4344988"/>
            <a:ext cx="5029200" cy="4113212"/>
          </a:xfrm>
        </p:spPr>
        <p:txBody>
          <a:bodyPr/>
          <a:lstStyle/>
          <a:p>
            <a:r>
              <a:rPr lang="en-US" altLang="ja-JP" dirty="0"/>
              <a:t>Large scale reconfigurable platforms are classified into three categories. The homo-node using hetero cores are recent trend for FPGA as an accelerator or FPGAs in cloud.</a:t>
            </a:r>
            <a:endParaRPr lang="ja-JP" altLang="ja-JP" dirty="0"/>
          </a:p>
        </p:txBody>
      </p:sp>
    </p:spTree>
    <p:extLst>
      <p:ext uri="{BB962C8B-B14F-4D97-AF65-F5344CB8AC3E}">
        <p14:creationId xmlns:p14="http://schemas.microsoft.com/office/powerpoint/2010/main" val="1963581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36928-E31E-4A0E-BC0D-781F65A48035}" type="slidenum">
              <a:rPr lang="en-US" altLang="ja-JP"/>
              <a:pPr/>
              <a:t>47</a:t>
            </a:fld>
            <a:endParaRPr lang="en-US" altLang="ja-JP"/>
          </a:p>
        </p:txBody>
      </p:sp>
      <p:sp>
        <p:nvSpPr>
          <p:cNvPr id="754690" name="Rectangle 2"/>
          <p:cNvSpPr>
            <a:spLocks noGrp="1" noRot="1" noChangeAspect="1" noChangeArrowheads="1" noTextEdit="1"/>
          </p:cNvSpPr>
          <p:nvPr>
            <p:ph type="sldImg"/>
          </p:nvPr>
        </p:nvSpPr>
        <p:spPr>
          <a:xfrm>
            <a:off x="1143000" y="685800"/>
            <a:ext cx="4575175" cy="3432175"/>
          </a:xfrm>
          <a:ln/>
        </p:spPr>
      </p:sp>
      <p:sp>
        <p:nvSpPr>
          <p:cNvPr id="754691" name="Rectangle 3"/>
          <p:cNvSpPr>
            <a:spLocks noGrp="1" noChangeArrowheads="1"/>
          </p:cNvSpPr>
          <p:nvPr>
            <p:ph type="body" idx="1"/>
          </p:nvPr>
        </p:nvSpPr>
        <p:spPr>
          <a:xfrm>
            <a:off x="914400" y="4344988"/>
            <a:ext cx="5029200" cy="4113212"/>
          </a:xfrm>
        </p:spPr>
        <p:txBody>
          <a:bodyPr/>
          <a:lstStyle/>
          <a:p>
            <a:r>
              <a:rPr lang="ja-JP" altLang="en-US" sz="1100">
                <a:latin typeface="ＭＳ Ｐ明朝" panose="02020600040205080304" pitchFamily="18" charset="-128"/>
              </a:rPr>
              <a:t>　</a:t>
            </a:r>
          </a:p>
        </p:txBody>
      </p:sp>
    </p:spTree>
    <p:extLst>
      <p:ext uri="{BB962C8B-B14F-4D97-AF65-F5344CB8AC3E}">
        <p14:creationId xmlns:p14="http://schemas.microsoft.com/office/powerpoint/2010/main" val="339626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Recently, there are a lot of activities around FPGA-in-cloud. Most</a:t>
            </a:r>
            <a:r>
              <a:rPr kumimoji="1" lang="en-US" altLang="ja-JP" baseline="0" dirty="0"/>
              <a:t> of conventional FPGA-in-cloud uses high performance FPGA boards each of which is attached into its own host. They are connected with network through its host. This natural way has two problems. First, the total cost becomes large, since a number of high performance expensive </a:t>
            </a:r>
            <a:r>
              <a:rPr kumimoji="1" lang="en-US" altLang="ja-JP" baseline="0" dirty="0" err="1"/>
              <a:t>FPGAs</a:t>
            </a:r>
            <a:r>
              <a:rPr kumimoji="1" lang="en-US" altLang="ja-JP" baseline="0" dirty="0"/>
              <a:t> are used. Second, the user can use each </a:t>
            </a:r>
            <a:r>
              <a:rPr kumimoji="1" lang="en-US" altLang="ja-JP" baseline="0" dirty="0" err="1"/>
              <a:t>FPGA</a:t>
            </a:r>
            <a:r>
              <a:rPr kumimoji="1" lang="en-US" altLang="ja-JP" baseline="0" dirty="0"/>
              <a:t> independently but cannot use multiple </a:t>
            </a:r>
            <a:r>
              <a:rPr kumimoji="1" lang="en-US" altLang="ja-JP" baseline="0" dirty="0" err="1"/>
              <a:t>FPGAs</a:t>
            </a:r>
            <a:r>
              <a:rPr kumimoji="1" lang="en-US" altLang="ja-JP" baseline="0" dirty="0"/>
              <a:t> together, since they are separated thorough its host.</a:t>
            </a:r>
            <a:endParaRPr kumimoji="1" lang="ja-JP" altLang="en-US" dirty="0"/>
          </a:p>
        </p:txBody>
      </p:sp>
      <p:sp>
        <p:nvSpPr>
          <p:cNvPr id="4" name="スライド番号プレースホルダー 3"/>
          <p:cNvSpPr>
            <a:spLocks noGrp="1"/>
          </p:cNvSpPr>
          <p:nvPr>
            <p:ph type="sldNum" sz="quarter" idx="10"/>
          </p:nvPr>
        </p:nvSpPr>
        <p:spPr/>
        <p:txBody>
          <a:bodyPr/>
          <a:lstStyle/>
          <a:p>
            <a:fld id="{B48D09C7-5112-450E-A061-1BFDD5922A9B}" type="slidenum">
              <a:rPr kumimoji="1" lang="ja-JP" altLang="en-US" smtClean="0"/>
              <a:t>49</a:t>
            </a:fld>
            <a:endParaRPr kumimoji="1" lang="ja-JP" altLang="en-US"/>
          </a:p>
        </p:txBody>
      </p:sp>
    </p:spTree>
    <p:extLst>
      <p:ext uri="{BB962C8B-B14F-4D97-AF65-F5344CB8AC3E}">
        <p14:creationId xmlns:p14="http://schemas.microsoft.com/office/powerpoint/2010/main" val="2123981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root of stand-alone multi-FPGA system would be Splash/Splash-2. It uses systolic algorithm.</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50</a:t>
            </a:fld>
            <a:endParaRPr lang="en-US" altLang="ja-JP"/>
          </a:p>
        </p:txBody>
      </p:sp>
    </p:spTree>
    <p:extLst>
      <p:ext uri="{BB962C8B-B14F-4D97-AF65-F5344CB8AC3E}">
        <p14:creationId xmlns:p14="http://schemas.microsoft.com/office/powerpoint/2010/main" val="803544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Flow-in-Cloud</a:t>
            </a:r>
            <a:r>
              <a:rPr kumimoji="1" lang="en-US" altLang="ja-JP" baseline="0" dirty="0"/>
              <a:t> is consisted of tightly connected FPGA boards each of which provides a cost-efficient FPGA. A host CPU is connected with an I/O board. It is consisting of Xilinx’s XCU1500 and small daughter boards.  </a:t>
            </a:r>
            <a:r>
              <a:rPr kumimoji="1" lang="en-US" altLang="ja-JP" baseline="0" dirty="0" err="1"/>
              <a:t>9.9G</a:t>
            </a:r>
            <a:r>
              <a:rPr kumimoji="1" lang="en-US" altLang="ja-JP" baseline="0" dirty="0"/>
              <a:t> firefly cables are provided to connect other boards. Each board is called </a:t>
            </a:r>
            <a:r>
              <a:rPr kumimoji="1" lang="en-US" altLang="ja-JP" baseline="0" dirty="0" err="1"/>
              <a:t>FiC</a:t>
            </a:r>
            <a:r>
              <a:rPr kumimoji="1" lang="en-US" altLang="ja-JP" baseline="0" dirty="0"/>
              <a:t>-SW, but it provides HLS acceleration module in its partial reconfiguration region.</a:t>
            </a:r>
            <a:endParaRPr kumimoji="1" lang="ja-JP" altLang="en-US" dirty="0"/>
          </a:p>
        </p:txBody>
      </p:sp>
      <p:sp>
        <p:nvSpPr>
          <p:cNvPr id="4" name="スライド番号プレースホルダー 3"/>
          <p:cNvSpPr>
            <a:spLocks noGrp="1"/>
          </p:cNvSpPr>
          <p:nvPr>
            <p:ph type="sldNum" sz="quarter" idx="10"/>
          </p:nvPr>
        </p:nvSpPr>
        <p:spPr/>
        <p:txBody>
          <a:bodyPr/>
          <a:lstStyle/>
          <a:p>
            <a:fld id="{B48D09C7-5112-450E-A061-1BFDD5922A9B}" type="slidenum">
              <a:rPr kumimoji="1" lang="ja-JP" altLang="en-US" smtClean="0"/>
              <a:t>51</a:t>
            </a:fld>
            <a:endParaRPr kumimoji="1" lang="ja-JP" altLang="en-US"/>
          </a:p>
        </p:txBody>
      </p:sp>
    </p:spTree>
    <p:extLst>
      <p:ext uri="{BB962C8B-B14F-4D97-AF65-F5344CB8AC3E}">
        <p14:creationId xmlns:p14="http://schemas.microsoft.com/office/powerpoint/2010/main" val="2995793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 photo of </a:t>
            </a:r>
            <a:r>
              <a:rPr kumimoji="1" lang="en-US" altLang="ja-JP" dirty="0" err="1"/>
              <a:t>FiC</a:t>
            </a:r>
            <a:r>
              <a:rPr kumimoji="1" lang="en-US" altLang="ja-JP" dirty="0"/>
              <a:t> working with 24 boards.</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52</a:t>
            </a:fld>
            <a:endParaRPr lang="en-US" altLang="ja-JP"/>
          </a:p>
        </p:txBody>
      </p:sp>
    </p:spTree>
    <p:extLst>
      <p:ext uri="{BB962C8B-B14F-4D97-AF65-F5344CB8AC3E}">
        <p14:creationId xmlns:p14="http://schemas.microsoft.com/office/powerpoint/2010/main" val="1425843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Reconfigurable machines are another possibility of the computer architecture.</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53</a:t>
            </a:fld>
            <a:endParaRPr lang="en-US" altLang="ja-JP"/>
          </a:p>
        </p:txBody>
      </p:sp>
    </p:spTree>
    <p:extLst>
      <p:ext uri="{BB962C8B-B14F-4D97-AF65-F5344CB8AC3E}">
        <p14:creationId xmlns:p14="http://schemas.microsoft.com/office/powerpoint/2010/main" val="342820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Each multiplexer shares the control signal in each hierarchy, and the lower input is selected when 1 is given, while the upper input is selected when 0 is given. You can easily see that the table is referred with this mechanism.</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6</a:t>
            </a:fld>
            <a:endParaRPr lang="en-US" altLang="ja-JP"/>
          </a:p>
        </p:txBody>
      </p:sp>
    </p:spTree>
    <p:extLst>
      <p:ext uri="{BB962C8B-B14F-4D97-AF65-F5344CB8AC3E}">
        <p14:creationId xmlns:p14="http://schemas.microsoft.com/office/powerpoint/2010/main" val="2140357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today’s exercise.</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54</a:t>
            </a:fld>
            <a:endParaRPr lang="en-US" altLang="ja-JP"/>
          </a:p>
        </p:txBody>
      </p:sp>
    </p:spTree>
    <p:extLst>
      <p:ext uri="{BB962C8B-B14F-4D97-AF65-F5344CB8AC3E}">
        <p14:creationId xmlns:p14="http://schemas.microsoft.com/office/powerpoint/2010/main" val="418499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15C02-8C0C-4D35-B6DB-1D16A18783F8}" type="slidenum">
              <a:rPr lang="en-US" altLang="ja-JP"/>
              <a:pPr/>
              <a:t>7</a:t>
            </a:fld>
            <a:endParaRPr lang="en-US" altLang="ja-JP"/>
          </a:p>
        </p:txBody>
      </p:sp>
      <p:sp>
        <p:nvSpPr>
          <p:cNvPr id="665602" name="Rectangle 2"/>
          <p:cNvSpPr>
            <a:spLocks noGrp="1" noRot="1" noChangeAspect="1" noChangeArrowheads="1" noTextEdit="1"/>
          </p:cNvSpPr>
          <p:nvPr>
            <p:ph type="sldImg"/>
          </p:nvPr>
        </p:nvSpPr>
        <p:spPr>
          <a:xfrm>
            <a:off x="1143000" y="685800"/>
            <a:ext cx="4575175" cy="3432175"/>
          </a:xfrm>
          <a:ln/>
        </p:spPr>
      </p:sp>
      <p:sp>
        <p:nvSpPr>
          <p:cNvPr id="665603" name="Rectangle 3"/>
          <p:cNvSpPr>
            <a:spLocks noGrp="1" noChangeArrowheads="1"/>
          </p:cNvSpPr>
          <p:nvPr>
            <p:ph type="body" idx="1"/>
          </p:nvPr>
        </p:nvSpPr>
        <p:spPr>
          <a:xfrm>
            <a:off x="914400" y="4344988"/>
            <a:ext cx="5029200" cy="4113212"/>
          </a:xfrm>
        </p:spPr>
        <p:txBody>
          <a:bodyPr/>
          <a:lstStyle/>
          <a:p>
            <a:r>
              <a:rPr lang="ja-JP" altLang="en-US" sz="1100" dirty="0">
                <a:latin typeface="ＭＳ Ｐ明朝" panose="02020600040205080304" pitchFamily="18" charset="-128"/>
              </a:rPr>
              <a:t>　</a:t>
            </a:r>
            <a:r>
              <a:rPr lang="en-US" altLang="ja-JP" sz="1100" dirty="0">
                <a:latin typeface="ＭＳ Ｐ明朝" panose="02020600040205080304" pitchFamily="18" charset="-128"/>
              </a:rPr>
              <a:t>This diagram shows the island style FPGA. Two LUTs and Flip flops form a unit of logic called configurable logic block or CLB. They are distributed in the sea of wires. At the intersection of wires and the input/output of CLB, there are switch blocks consisted of simple MOS FET. If they are ON, the wires are connected, otherwise, they are separated. The content of LUTs and the ON/OFF control of theses switches is stored in the SRAM distributed to all around of the chip. The circuits configuration is decided by the data, so it is called configuration data.</a:t>
            </a:r>
            <a:endParaRPr lang="ja-JP" altLang="en-US" sz="1100" dirty="0"/>
          </a:p>
        </p:txBody>
      </p:sp>
    </p:spTree>
    <p:extLst>
      <p:ext uri="{BB962C8B-B14F-4D97-AF65-F5344CB8AC3E}">
        <p14:creationId xmlns:p14="http://schemas.microsoft.com/office/powerpoint/2010/main" val="198874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are several architecture styles and technologies to make the circuits flexible. Anti-fuse techniques, EE PROM or Flash-ROMs have been utilized. However, the FPGA which uses SRAM has been rapidly developed and widely used.</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8</a:t>
            </a:fld>
            <a:endParaRPr lang="en-US" altLang="ja-JP"/>
          </a:p>
        </p:txBody>
      </p:sp>
    </p:spTree>
    <p:extLst>
      <p:ext uri="{BB962C8B-B14F-4D97-AF65-F5344CB8AC3E}">
        <p14:creationId xmlns:p14="http://schemas.microsoft.com/office/powerpoint/2010/main" val="142526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Why SRAM style FPGAs has become so popular. There is a big problem of this type. Configuration data disappears when power is shut-off. So, configuration data must be reloaded at the power on from an on-board small ROM or a host computer. The benefit is its flexibility, that is the design can be changed dynamically. It is a good property for a reconfigurable system introduced later. But, the largest advantage is that the common CMOS process can be used in SRAM style FPGAs. That is, it can use the most advanced CMOS technology without special technology for EE-ROM or anti-fuse.</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9</a:t>
            </a:fld>
            <a:endParaRPr lang="en-US" altLang="ja-JP"/>
          </a:p>
        </p:txBody>
      </p:sp>
    </p:spTree>
    <p:extLst>
      <p:ext uri="{BB962C8B-B14F-4D97-AF65-F5344CB8AC3E}">
        <p14:creationId xmlns:p14="http://schemas.microsoft.com/office/powerpoint/2010/main" val="196172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2015, Intel acquired Altera, and until now, FPGA business is lead by two major companies. Intel versus Xilinx. Now, the configurable block of an FPGA becomes complicated, and various types of Intellectual Properties have been introduced. 2.5D implementation and the partial reconfiguration are also new technologies.</a:t>
            </a:r>
            <a:endParaRPr kumimoji="1" lang="ja-JP" altLang="en-US" dirty="0"/>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10</a:t>
            </a:fld>
            <a:endParaRPr lang="en-US" altLang="ja-JP"/>
          </a:p>
        </p:txBody>
      </p:sp>
    </p:spTree>
    <p:extLst>
      <p:ext uri="{BB962C8B-B14F-4D97-AF65-F5344CB8AC3E}">
        <p14:creationId xmlns:p14="http://schemas.microsoft.com/office/powerpoint/2010/main" val="92860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353240-B4EF-4753-9954-94735B10A7D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052FD9-CEA0-4224-8716-DD722C73CB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A7EF0B2-2D93-416D-B32D-9EC91100C6F6}"/>
              </a:ext>
            </a:extLst>
          </p:cNvPr>
          <p:cNvSpPr>
            <a:spLocks noGrp="1"/>
          </p:cNvSpPr>
          <p:nvPr>
            <p:ph type="dt" sz="half" idx="10"/>
          </p:nvPr>
        </p:nvSpPr>
        <p:spPr/>
        <p:txBody>
          <a:bodyPr/>
          <a:lstStyle/>
          <a:p>
            <a:endParaRPr lang="en-US" altLang="ja-JP"/>
          </a:p>
        </p:txBody>
      </p:sp>
      <p:sp>
        <p:nvSpPr>
          <p:cNvPr id="5" name="フッター プレースホルダー 4">
            <a:extLst>
              <a:ext uri="{FF2B5EF4-FFF2-40B4-BE49-F238E27FC236}">
                <a16:creationId xmlns:a16="http://schemas.microsoft.com/office/drawing/2014/main" id="{FA78D1EB-BA4F-424A-BD9F-9F964F488B16}"/>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BAC1FF16-858C-4FFE-AA87-358E87001918}"/>
              </a:ext>
            </a:extLst>
          </p:cNvPr>
          <p:cNvSpPr>
            <a:spLocks noGrp="1"/>
          </p:cNvSpPr>
          <p:nvPr>
            <p:ph type="sldNum" sz="quarter" idx="12"/>
          </p:nvPr>
        </p:nvSpPr>
        <p:spPr/>
        <p:txBody>
          <a:bodyPr/>
          <a:lstStyle/>
          <a:p>
            <a:fld id="{44983F92-D189-4117-9604-471F2DCBB23E}" type="slidenum">
              <a:rPr lang="en-US" altLang="ja-JP" smtClean="0"/>
              <a:pPr/>
              <a:t>‹#›</a:t>
            </a:fld>
            <a:endParaRPr lang="en-US" altLang="ja-JP"/>
          </a:p>
        </p:txBody>
      </p:sp>
    </p:spTree>
    <p:extLst>
      <p:ext uri="{BB962C8B-B14F-4D97-AF65-F5344CB8AC3E}">
        <p14:creationId xmlns:p14="http://schemas.microsoft.com/office/powerpoint/2010/main" val="330805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FAEA3-32A5-4926-8F31-85D6F7E509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521107-415F-463B-A48F-59FFE8CDC35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613033-ACFC-4B93-8FDF-6CAFCE9F978D}"/>
              </a:ext>
            </a:extLst>
          </p:cNvPr>
          <p:cNvSpPr>
            <a:spLocks noGrp="1"/>
          </p:cNvSpPr>
          <p:nvPr>
            <p:ph type="dt" sz="half" idx="10"/>
          </p:nvPr>
        </p:nvSpPr>
        <p:spPr/>
        <p:txBody>
          <a:bodyPr/>
          <a:lstStyle/>
          <a:p>
            <a:endParaRPr lang="en-US" altLang="ja-JP"/>
          </a:p>
        </p:txBody>
      </p:sp>
      <p:sp>
        <p:nvSpPr>
          <p:cNvPr id="5" name="フッター プレースホルダー 4">
            <a:extLst>
              <a:ext uri="{FF2B5EF4-FFF2-40B4-BE49-F238E27FC236}">
                <a16:creationId xmlns:a16="http://schemas.microsoft.com/office/drawing/2014/main" id="{C2943992-4BAD-4F7A-BD61-9FB87E7FD8EB}"/>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D7B65B71-63EE-49A0-9E78-5E59B83B7344}"/>
              </a:ext>
            </a:extLst>
          </p:cNvPr>
          <p:cNvSpPr>
            <a:spLocks noGrp="1"/>
          </p:cNvSpPr>
          <p:nvPr>
            <p:ph type="sldNum" sz="quarter" idx="12"/>
          </p:nvPr>
        </p:nvSpPr>
        <p:spPr/>
        <p:txBody>
          <a:bodyPr/>
          <a:lstStyle/>
          <a:p>
            <a:fld id="{5851F3E7-DB66-4ADC-A6C2-8D0D729E5277}" type="slidenum">
              <a:rPr lang="en-US" altLang="ja-JP" smtClean="0"/>
              <a:pPr/>
              <a:t>‹#›</a:t>
            </a:fld>
            <a:endParaRPr lang="en-US" altLang="ja-JP"/>
          </a:p>
        </p:txBody>
      </p:sp>
    </p:spTree>
    <p:extLst>
      <p:ext uri="{BB962C8B-B14F-4D97-AF65-F5344CB8AC3E}">
        <p14:creationId xmlns:p14="http://schemas.microsoft.com/office/powerpoint/2010/main" val="64726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6742CC7-1073-4FAF-B726-A59CCA1FE06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A6406FE-CA6D-4AF4-BB72-022E5AF75B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3ECD80-9BCF-46F2-8AAF-3882A9DE8A2A}"/>
              </a:ext>
            </a:extLst>
          </p:cNvPr>
          <p:cNvSpPr>
            <a:spLocks noGrp="1"/>
          </p:cNvSpPr>
          <p:nvPr>
            <p:ph type="dt" sz="half" idx="10"/>
          </p:nvPr>
        </p:nvSpPr>
        <p:spPr/>
        <p:txBody>
          <a:bodyPr/>
          <a:lstStyle/>
          <a:p>
            <a:endParaRPr lang="en-US" altLang="ja-JP"/>
          </a:p>
        </p:txBody>
      </p:sp>
      <p:sp>
        <p:nvSpPr>
          <p:cNvPr id="5" name="フッター プレースホルダー 4">
            <a:extLst>
              <a:ext uri="{FF2B5EF4-FFF2-40B4-BE49-F238E27FC236}">
                <a16:creationId xmlns:a16="http://schemas.microsoft.com/office/drawing/2014/main" id="{BF5F7A46-A320-4E25-A282-E399F09B03FF}"/>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D5ABEE5A-2E47-4FA0-975F-FC311CCF2EF7}"/>
              </a:ext>
            </a:extLst>
          </p:cNvPr>
          <p:cNvSpPr>
            <a:spLocks noGrp="1"/>
          </p:cNvSpPr>
          <p:nvPr>
            <p:ph type="sldNum" sz="quarter" idx="12"/>
          </p:nvPr>
        </p:nvSpPr>
        <p:spPr/>
        <p:txBody>
          <a:bodyPr/>
          <a:lstStyle/>
          <a:p>
            <a:fld id="{0FA908FB-9405-4342-8607-8FC6022727B2}" type="slidenum">
              <a:rPr lang="en-US" altLang="ja-JP" smtClean="0"/>
              <a:pPr/>
              <a:t>‹#›</a:t>
            </a:fld>
            <a:endParaRPr lang="en-US" altLang="ja-JP"/>
          </a:p>
        </p:txBody>
      </p:sp>
    </p:spTree>
    <p:extLst>
      <p:ext uri="{BB962C8B-B14F-4D97-AF65-F5344CB8AC3E}">
        <p14:creationId xmlns:p14="http://schemas.microsoft.com/office/powerpoint/2010/main" val="200123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BE3416-CFB4-4F65-8253-18DE88495B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47C82F-7602-441A-94D8-6C07A6C8F46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3DF325-60BF-4855-86C1-8D111B2FF622}"/>
              </a:ext>
            </a:extLst>
          </p:cNvPr>
          <p:cNvSpPr>
            <a:spLocks noGrp="1"/>
          </p:cNvSpPr>
          <p:nvPr>
            <p:ph type="dt" sz="half" idx="10"/>
          </p:nvPr>
        </p:nvSpPr>
        <p:spPr/>
        <p:txBody>
          <a:bodyPr/>
          <a:lstStyle/>
          <a:p>
            <a:endParaRPr lang="en-US" altLang="ja-JP"/>
          </a:p>
        </p:txBody>
      </p:sp>
      <p:sp>
        <p:nvSpPr>
          <p:cNvPr id="5" name="フッター プレースホルダー 4">
            <a:extLst>
              <a:ext uri="{FF2B5EF4-FFF2-40B4-BE49-F238E27FC236}">
                <a16:creationId xmlns:a16="http://schemas.microsoft.com/office/drawing/2014/main" id="{22834B2B-AAD9-48A7-B6C0-7227B531E189}"/>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2581421B-969B-4E0E-BC03-31FF41CA5CF2}"/>
              </a:ext>
            </a:extLst>
          </p:cNvPr>
          <p:cNvSpPr>
            <a:spLocks noGrp="1"/>
          </p:cNvSpPr>
          <p:nvPr>
            <p:ph type="sldNum" sz="quarter" idx="12"/>
          </p:nvPr>
        </p:nvSpPr>
        <p:spPr/>
        <p:txBody>
          <a:bodyPr/>
          <a:lstStyle/>
          <a:p>
            <a:fld id="{B4376A0C-343F-483C-B13B-BC4785BE9ACC}" type="slidenum">
              <a:rPr lang="en-US" altLang="ja-JP" smtClean="0"/>
              <a:pPr/>
              <a:t>‹#›</a:t>
            </a:fld>
            <a:endParaRPr lang="en-US" altLang="ja-JP"/>
          </a:p>
        </p:txBody>
      </p:sp>
    </p:spTree>
    <p:extLst>
      <p:ext uri="{BB962C8B-B14F-4D97-AF65-F5344CB8AC3E}">
        <p14:creationId xmlns:p14="http://schemas.microsoft.com/office/powerpoint/2010/main" val="388731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52091-983A-4321-AF4B-E76F3B863D4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B16BFB-E746-4D17-911A-E4563B7B67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4B1A47-17F9-40C3-A711-84D8164C325A}"/>
              </a:ext>
            </a:extLst>
          </p:cNvPr>
          <p:cNvSpPr>
            <a:spLocks noGrp="1"/>
          </p:cNvSpPr>
          <p:nvPr>
            <p:ph type="dt" sz="half" idx="10"/>
          </p:nvPr>
        </p:nvSpPr>
        <p:spPr/>
        <p:txBody>
          <a:bodyPr/>
          <a:lstStyle/>
          <a:p>
            <a:endParaRPr lang="en-US" altLang="ja-JP"/>
          </a:p>
        </p:txBody>
      </p:sp>
      <p:sp>
        <p:nvSpPr>
          <p:cNvPr id="5" name="フッター プレースホルダー 4">
            <a:extLst>
              <a:ext uri="{FF2B5EF4-FFF2-40B4-BE49-F238E27FC236}">
                <a16:creationId xmlns:a16="http://schemas.microsoft.com/office/drawing/2014/main" id="{2234D89B-03AF-415A-B5B6-AB9C6E982DF7}"/>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1C4447D1-B496-4D0C-A6AE-1008FA0C2509}"/>
              </a:ext>
            </a:extLst>
          </p:cNvPr>
          <p:cNvSpPr>
            <a:spLocks noGrp="1"/>
          </p:cNvSpPr>
          <p:nvPr>
            <p:ph type="sldNum" sz="quarter" idx="12"/>
          </p:nvPr>
        </p:nvSpPr>
        <p:spPr/>
        <p:txBody>
          <a:bodyPr/>
          <a:lstStyle/>
          <a:p>
            <a:fld id="{EA718328-2C48-4D70-9BB2-8D076A415C19}" type="slidenum">
              <a:rPr lang="en-US" altLang="ja-JP" smtClean="0"/>
              <a:pPr/>
              <a:t>‹#›</a:t>
            </a:fld>
            <a:endParaRPr lang="en-US" altLang="ja-JP"/>
          </a:p>
        </p:txBody>
      </p:sp>
    </p:spTree>
    <p:extLst>
      <p:ext uri="{BB962C8B-B14F-4D97-AF65-F5344CB8AC3E}">
        <p14:creationId xmlns:p14="http://schemas.microsoft.com/office/powerpoint/2010/main" val="40841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F6F37-B84B-4BBC-A385-80EEA0C87A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8D129F-5096-4C96-B505-33939D58604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C836BAE-3188-401E-B4E6-C8F7E2EC0935}"/>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46121D-7529-4AE3-9BA3-31EE0F40E1B8}"/>
              </a:ext>
            </a:extLst>
          </p:cNvPr>
          <p:cNvSpPr>
            <a:spLocks noGrp="1"/>
          </p:cNvSpPr>
          <p:nvPr>
            <p:ph type="dt" sz="half" idx="10"/>
          </p:nvPr>
        </p:nvSpPr>
        <p:spPr/>
        <p:txBody>
          <a:bodyPr/>
          <a:lstStyle/>
          <a:p>
            <a:endParaRPr lang="en-US" altLang="ja-JP"/>
          </a:p>
        </p:txBody>
      </p:sp>
      <p:sp>
        <p:nvSpPr>
          <p:cNvPr id="6" name="フッター プレースホルダー 5">
            <a:extLst>
              <a:ext uri="{FF2B5EF4-FFF2-40B4-BE49-F238E27FC236}">
                <a16:creationId xmlns:a16="http://schemas.microsoft.com/office/drawing/2014/main" id="{16DC0C6C-3E07-4844-8F3C-BDDB80F2A8F3}"/>
              </a:ext>
            </a:extLst>
          </p:cNvPr>
          <p:cNvSpPr>
            <a:spLocks noGrp="1"/>
          </p:cNvSpPr>
          <p:nvPr>
            <p:ph type="ftr" sz="quarter" idx="11"/>
          </p:nvPr>
        </p:nvSpPr>
        <p:spPr/>
        <p:txBody>
          <a:bodyPr/>
          <a:lstStyle/>
          <a:p>
            <a:endParaRPr lang="en-US" altLang="ja-JP"/>
          </a:p>
        </p:txBody>
      </p:sp>
      <p:sp>
        <p:nvSpPr>
          <p:cNvPr id="7" name="スライド番号プレースホルダー 6">
            <a:extLst>
              <a:ext uri="{FF2B5EF4-FFF2-40B4-BE49-F238E27FC236}">
                <a16:creationId xmlns:a16="http://schemas.microsoft.com/office/drawing/2014/main" id="{D4C7DE7B-947F-4078-BD3A-1E5F0705A6F0}"/>
              </a:ext>
            </a:extLst>
          </p:cNvPr>
          <p:cNvSpPr>
            <a:spLocks noGrp="1"/>
          </p:cNvSpPr>
          <p:nvPr>
            <p:ph type="sldNum" sz="quarter" idx="12"/>
          </p:nvPr>
        </p:nvSpPr>
        <p:spPr/>
        <p:txBody>
          <a:bodyPr/>
          <a:lstStyle/>
          <a:p>
            <a:fld id="{CF4A2CA2-4118-4CE1-99D2-0086BE5A55EA}" type="slidenum">
              <a:rPr lang="en-US" altLang="ja-JP" smtClean="0"/>
              <a:pPr/>
              <a:t>‹#›</a:t>
            </a:fld>
            <a:endParaRPr lang="en-US" altLang="ja-JP"/>
          </a:p>
        </p:txBody>
      </p:sp>
    </p:spTree>
    <p:extLst>
      <p:ext uri="{BB962C8B-B14F-4D97-AF65-F5344CB8AC3E}">
        <p14:creationId xmlns:p14="http://schemas.microsoft.com/office/powerpoint/2010/main" val="38773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AEA6E-8C14-40B4-980D-784944938CD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096482-2324-481A-A3E9-A317E86446C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006D8D-9712-4305-8C63-F30AAF40F246}"/>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6AFAF93-7DAC-40CE-98A5-B4E6380077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ED69418-6584-4F52-A3BC-E3C508445DD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61A5F27-7686-4F7B-A230-A38EB05C6FFF}"/>
              </a:ext>
            </a:extLst>
          </p:cNvPr>
          <p:cNvSpPr>
            <a:spLocks noGrp="1"/>
          </p:cNvSpPr>
          <p:nvPr>
            <p:ph type="dt" sz="half" idx="10"/>
          </p:nvPr>
        </p:nvSpPr>
        <p:spPr/>
        <p:txBody>
          <a:bodyPr/>
          <a:lstStyle/>
          <a:p>
            <a:endParaRPr lang="en-US" altLang="ja-JP"/>
          </a:p>
        </p:txBody>
      </p:sp>
      <p:sp>
        <p:nvSpPr>
          <p:cNvPr id="8" name="フッター プレースホルダー 7">
            <a:extLst>
              <a:ext uri="{FF2B5EF4-FFF2-40B4-BE49-F238E27FC236}">
                <a16:creationId xmlns:a16="http://schemas.microsoft.com/office/drawing/2014/main" id="{5067EB14-F093-4218-98CE-5252DDDD11F0}"/>
              </a:ext>
            </a:extLst>
          </p:cNvPr>
          <p:cNvSpPr>
            <a:spLocks noGrp="1"/>
          </p:cNvSpPr>
          <p:nvPr>
            <p:ph type="ftr" sz="quarter" idx="11"/>
          </p:nvPr>
        </p:nvSpPr>
        <p:spPr/>
        <p:txBody>
          <a:bodyPr/>
          <a:lstStyle/>
          <a:p>
            <a:endParaRPr lang="en-US" altLang="ja-JP"/>
          </a:p>
        </p:txBody>
      </p:sp>
      <p:sp>
        <p:nvSpPr>
          <p:cNvPr id="9" name="スライド番号プレースホルダー 8">
            <a:extLst>
              <a:ext uri="{FF2B5EF4-FFF2-40B4-BE49-F238E27FC236}">
                <a16:creationId xmlns:a16="http://schemas.microsoft.com/office/drawing/2014/main" id="{EFFB02E2-5278-4F8E-A3D7-3292842EAAF4}"/>
              </a:ext>
            </a:extLst>
          </p:cNvPr>
          <p:cNvSpPr>
            <a:spLocks noGrp="1"/>
          </p:cNvSpPr>
          <p:nvPr>
            <p:ph type="sldNum" sz="quarter" idx="12"/>
          </p:nvPr>
        </p:nvSpPr>
        <p:spPr/>
        <p:txBody>
          <a:bodyPr/>
          <a:lstStyle/>
          <a:p>
            <a:fld id="{75F07271-F520-436F-AC55-10F1E7AD714C}" type="slidenum">
              <a:rPr lang="en-US" altLang="ja-JP" smtClean="0"/>
              <a:pPr/>
              <a:t>‹#›</a:t>
            </a:fld>
            <a:endParaRPr lang="en-US" altLang="ja-JP"/>
          </a:p>
        </p:txBody>
      </p:sp>
    </p:spTree>
    <p:extLst>
      <p:ext uri="{BB962C8B-B14F-4D97-AF65-F5344CB8AC3E}">
        <p14:creationId xmlns:p14="http://schemas.microsoft.com/office/powerpoint/2010/main" val="48228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5C0FE-BE21-4BD1-BF14-A189DF4EE8B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DE5FD01-18D4-46F9-A407-99D7D34BAE61}"/>
              </a:ext>
            </a:extLst>
          </p:cNvPr>
          <p:cNvSpPr>
            <a:spLocks noGrp="1"/>
          </p:cNvSpPr>
          <p:nvPr>
            <p:ph type="dt" sz="half" idx="10"/>
          </p:nvPr>
        </p:nvSpPr>
        <p:spPr/>
        <p:txBody>
          <a:bodyPr/>
          <a:lstStyle/>
          <a:p>
            <a:endParaRPr lang="en-US" altLang="ja-JP"/>
          </a:p>
        </p:txBody>
      </p:sp>
      <p:sp>
        <p:nvSpPr>
          <p:cNvPr id="4" name="フッター プレースホルダー 3">
            <a:extLst>
              <a:ext uri="{FF2B5EF4-FFF2-40B4-BE49-F238E27FC236}">
                <a16:creationId xmlns:a16="http://schemas.microsoft.com/office/drawing/2014/main" id="{AC4831F7-3A53-44DB-9DF7-51C412CBFB74}"/>
              </a:ext>
            </a:extLst>
          </p:cNvPr>
          <p:cNvSpPr>
            <a:spLocks noGrp="1"/>
          </p:cNvSpPr>
          <p:nvPr>
            <p:ph type="ftr" sz="quarter" idx="11"/>
          </p:nvPr>
        </p:nvSpPr>
        <p:spPr/>
        <p:txBody>
          <a:bodyPr/>
          <a:lstStyle/>
          <a:p>
            <a:endParaRPr lang="en-US" altLang="ja-JP"/>
          </a:p>
        </p:txBody>
      </p:sp>
      <p:sp>
        <p:nvSpPr>
          <p:cNvPr id="5" name="スライド番号プレースホルダー 4">
            <a:extLst>
              <a:ext uri="{FF2B5EF4-FFF2-40B4-BE49-F238E27FC236}">
                <a16:creationId xmlns:a16="http://schemas.microsoft.com/office/drawing/2014/main" id="{961B2414-76B9-4A84-A412-DE61133DFF21}"/>
              </a:ext>
            </a:extLst>
          </p:cNvPr>
          <p:cNvSpPr>
            <a:spLocks noGrp="1"/>
          </p:cNvSpPr>
          <p:nvPr>
            <p:ph type="sldNum" sz="quarter" idx="12"/>
          </p:nvPr>
        </p:nvSpPr>
        <p:spPr/>
        <p:txBody>
          <a:bodyPr/>
          <a:lstStyle/>
          <a:p>
            <a:fld id="{4CAA4C8E-F705-4EA4-94AC-A2E398468C99}" type="slidenum">
              <a:rPr lang="en-US" altLang="ja-JP" smtClean="0"/>
              <a:pPr/>
              <a:t>‹#›</a:t>
            </a:fld>
            <a:endParaRPr lang="en-US" altLang="ja-JP"/>
          </a:p>
        </p:txBody>
      </p:sp>
    </p:spTree>
    <p:extLst>
      <p:ext uri="{BB962C8B-B14F-4D97-AF65-F5344CB8AC3E}">
        <p14:creationId xmlns:p14="http://schemas.microsoft.com/office/powerpoint/2010/main" val="277651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4690C6-CA32-432B-BEB6-41A8B9F69C73}"/>
              </a:ext>
            </a:extLst>
          </p:cNvPr>
          <p:cNvSpPr>
            <a:spLocks noGrp="1"/>
          </p:cNvSpPr>
          <p:nvPr>
            <p:ph type="dt" sz="half" idx="10"/>
          </p:nvPr>
        </p:nvSpPr>
        <p:spPr/>
        <p:txBody>
          <a:bodyPr/>
          <a:lstStyle/>
          <a:p>
            <a:endParaRPr lang="en-US" altLang="ja-JP"/>
          </a:p>
        </p:txBody>
      </p:sp>
      <p:sp>
        <p:nvSpPr>
          <p:cNvPr id="3" name="フッター プレースホルダー 2">
            <a:extLst>
              <a:ext uri="{FF2B5EF4-FFF2-40B4-BE49-F238E27FC236}">
                <a16:creationId xmlns:a16="http://schemas.microsoft.com/office/drawing/2014/main" id="{76913A09-3EFC-4F03-BDB5-A6C29C421D45}"/>
              </a:ext>
            </a:extLst>
          </p:cNvPr>
          <p:cNvSpPr>
            <a:spLocks noGrp="1"/>
          </p:cNvSpPr>
          <p:nvPr>
            <p:ph type="ftr" sz="quarter" idx="1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1F8DC923-77E5-4965-ABC4-9DE4FB7C27C8}"/>
              </a:ext>
            </a:extLst>
          </p:cNvPr>
          <p:cNvSpPr>
            <a:spLocks noGrp="1"/>
          </p:cNvSpPr>
          <p:nvPr>
            <p:ph type="sldNum" sz="quarter" idx="12"/>
          </p:nvPr>
        </p:nvSpPr>
        <p:spPr/>
        <p:txBody>
          <a:bodyPr/>
          <a:lstStyle/>
          <a:p>
            <a:fld id="{D007E037-EBBD-499F-B617-D1278FDFC09B}" type="slidenum">
              <a:rPr lang="en-US" altLang="ja-JP" smtClean="0"/>
              <a:pPr/>
              <a:t>‹#›</a:t>
            </a:fld>
            <a:endParaRPr lang="en-US" altLang="ja-JP"/>
          </a:p>
        </p:txBody>
      </p:sp>
    </p:spTree>
    <p:extLst>
      <p:ext uri="{BB962C8B-B14F-4D97-AF65-F5344CB8AC3E}">
        <p14:creationId xmlns:p14="http://schemas.microsoft.com/office/powerpoint/2010/main" val="327580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690CFB-38FE-4058-8889-2E6DFB34F8D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E3968E-F3F8-4BDD-B8D4-66B0CADB5E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193177-2182-40E2-BDDB-69503A5F15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239969-1DC0-43C0-9219-6D2DAB2B7314}"/>
              </a:ext>
            </a:extLst>
          </p:cNvPr>
          <p:cNvSpPr>
            <a:spLocks noGrp="1"/>
          </p:cNvSpPr>
          <p:nvPr>
            <p:ph type="dt" sz="half" idx="10"/>
          </p:nvPr>
        </p:nvSpPr>
        <p:spPr/>
        <p:txBody>
          <a:bodyPr/>
          <a:lstStyle/>
          <a:p>
            <a:endParaRPr lang="en-US" altLang="ja-JP"/>
          </a:p>
        </p:txBody>
      </p:sp>
      <p:sp>
        <p:nvSpPr>
          <p:cNvPr id="6" name="フッター プレースホルダー 5">
            <a:extLst>
              <a:ext uri="{FF2B5EF4-FFF2-40B4-BE49-F238E27FC236}">
                <a16:creationId xmlns:a16="http://schemas.microsoft.com/office/drawing/2014/main" id="{EA3E1777-0F29-421E-AEE7-A4C016D1EC40}"/>
              </a:ext>
            </a:extLst>
          </p:cNvPr>
          <p:cNvSpPr>
            <a:spLocks noGrp="1"/>
          </p:cNvSpPr>
          <p:nvPr>
            <p:ph type="ftr" sz="quarter" idx="11"/>
          </p:nvPr>
        </p:nvSpPr>
        <p:spPr/>
        <p:txBody>
          <a:bodyPr/>
          <a:lstStyle/>
          <a:p>
            <a:endParaRPr lang="en-US" altLang="ja-JP"/>
          </a:p>
        </p:txBody>
      </p:sp>
      <p:sp>
        <p:nvSpPr>
          <p:cNvPr id="7" name="スライド番号プレースホルダー 6">
            <a:extLst>
              <a:ext uri="{FF2B5EF4-FFF2-40B4-BE49-F238E27FC236}">
                <a16:creationId xmlns:a16="http://schemas.microsoft.com/office/drawing/2014/main" id="{64015FA5-0399-42BC-90F9-7A5F5980080F}"/>
              </a:ext>
            </a:extLst>
          </p:cNvPr>
          <p:cNvSpPr>
            <a:spLocks noGrp="1"/>
          </p:cNvSpPr>
          <p:nvPr>
            <p:ph type="sldNum" sz="quarter" idx="12"/>
          </p:nvPr>
        </p:nvSpPr>
        <p:spPr/>
        <p:txBody>
          <a:bodyPr/>
          <a:lstStyle/>
          <a:p>
            <a:fld id="{5851F3E7-DB66-4ADC-A6C2-8D0D729E5277}" type="slidenum">
              <a:rPr lang="en-US" altLang="ja-JP" smtClean="0"/>
              <a:pPr/>
              <a:t>‹#›</a:t>
            </a:fld>
            <a:endParaRPr lang="en-US" altLang="ja-JP"/>
          </a:p>
        </p:txBody>
      </p:sp>
    </p:spTree>
    <p:extLst>
      <p:ext uri="{BB962C8B-B14F-4D97-AF65-F5344CB8AC3E}">
        <p14:creationId xmlns:p14="http://schemas.microsoft.com/office/powerpoint/2010/main" val="143737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6A0ED-8801-46E2-9772-D88BC01303D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28A0917-AC2E-43F3-BCA5-86A39BFAD4D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33597E1-3957-481F-B1FB-F71C5EADDC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68A5B2-3ADE-45A0-AA01-B0613DC56811}"/>
              </a:ext>
            </a:extLst>
          </p:cNvPr>
          <p:cNvSpPr>
            <a:spLocks noGrp="1"/>
          </p:cNvSpPr>
          <p:nvPr>
            <p:ph type="dt" sz="half" idx="10"/>
          </p:nvPr>
        </p:nvSpPr>
        <p:spPr/>
        <p:txBody>
          <a:bodyPr/>
          <a:lstStyle/>
          <a:p>
            <a:endParaRPr lang="en-US" altLang="ja-JP"/>
          </a:p>
        </p:txBody>
      </p:sp>
      <p:sp>
        <p:nvSpPr>
          <p:cNvPr id="6" name="フッター プレースホルダー 5">
            <a:extLst>
              <a:ext uri="{FF2B5EF4-FFF2-40B4-BE49-F238E27FC236}">
                <a16:creationId xmlns:a16="http://schemas.microsoft.com/office/drawing/2014/main" id="{3A7F3D04-A928-4E31-AF45-F6912281EB7E}"/>
              </a:ext>
            </a:extLst>
          </p:cNvPr>
          <p:cNvSpPr>
            <a:spLocks noGrp="1"/>
          </p:cNvSpPr>
          <p:nvPr>
            <p:ph type="ftr" sz="quarter" idx="11"/>
          </p:nvPr>
        </p:nvSpPr>
        <p:spPr/>
        <p:txBody>
          <a:bodyPr/>
          <a:lstStyle/>
          <a:p>
            <a:endParaRPr lang="en-US" altLang="ja-JP"/>
          </a:p>
        </p:txBody>
      </p:sp>
      <p:sp>
        <p:nvSpPr>
          <p:cNvPr id="7" name="スライド番号プレースホルダー 6">
            <a:extLst>
              <a:ext uri="{FF2B5EF4-FFF2-40B4-BE49-F238E27FC236}">
                <a16:creationId xmlns:a16="http://schemas.microsoft.com/office/drawing/2014/main" id="{BA2C28AA-A17F-43B7-91FC-B416B2FD75F0}"/>
              </a:ext>
            </a:extLst>
          </p:cNvPr>
          <p:cNvSpPr>
            <a:spLocks noGrp="1"/>
          </p:cNvSpPr>
          <p:nvPr>
            <p:ph type="sldNum" sz="quarter" idx="12"/>
          </p:nvPr>
        </p:nvSpPr>
        <p:spPr/>
        <p:txBody>
          <a:bodyPr/>
          <a:lstStyle/>
          <a:p>
            <a:fld id="{329B41E4-8910-44F6-B3C3-0CE4DF3CD83D}" type="slidenum">
              <a:rPr lang="en-US" altLang="ja-JP" smtClean="0"/>
              <a:pPr/>
              <a:t>‹#›</a:t>
            </a:fld>
            <a:endParaRPr lang="en-US" altLang="ja-JP"/>
          </a:p>
        </p:txBody>
      </p:sp>
    </p:spTree>
    <p:extLst>
      <p:ext uri="{BB962C8B-B14F-4D97-AF65-F5344CB8AC3E}">
        <p14:creationId xmlns:p14="http://schemas.microsoft.com/office/powerpoint/2010/main" val="246288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FF8A17-2B07-4D24-BBD1-3AFF104D77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EDB5C8-20D5-4A5C-A598-2E03CAF0D66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901D62-4F36-429B-95E8-9F260B3115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ja-JP"/>
          </a:p>
        </p:txBody>
      </p:sp>
      <p:sp>
        <p:nvSpPr>
          <p:cNvPr id="5" name="フッター プレースホルダー 4">
            <a:extLst>
              <a:ext uri="{FF2B5EF4-FFF2-40B4-BE49-F238E27FC236}">
                <a16:creationId xmlns:a16="http://schemas.microsoft.com/office/drawing/2014/main" id="{91E1BB14-E568-4485-A44D-95CA81BE3D9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ja-JP"/>
          </a:p>
        </p:txBody>
      </p:sp>
      <p:sp>
        <p:nvSpPr>
          <p:cNvPr id="6" name="スライド番号プレースホルダー 5">
            <a:extLst>
              <a:ext uri="{FF2B5EF4-FFF2-40B4-BE49-F238E27FC236}">
                <a16:creationId xmlns:a16="http://schemas.microsoft.com/office/drawing/2014/main" id="{73335C36-7E00-4542-BE70-D7A4E32838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51F3E7-DB66-4ADC-A6C2-8D0D729E5277}" type="slidenum">
              <a:rPr lang="en-US" altLang="ja-JP" smtClean="0"/>
              <a:pPr/>
              <a:t>‹#›</a:t>
            </a:fld>
            <a:endParaRPr lang="en-US" altLang="ja-JP"/>
          </a:p>
        </p:txBody>
      </p:sp>
    </p:spTree>
    <p:extLst>
      <p:ext uri="{BB962C8B-B14F-4D97-AF65-F5344CB8AC3E}">
        <p14:creationId xmlns:p14="http://schemas.microsoft.com/office/powerpoint/2010/main" val="41469781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ctrTitle"/>
          </p:nvPr>
        </p:nvSpPr>
        <p:spPr>
          <a:xfrm>
            <a:off x="609600" y="1700213"/>
            <a:ext cx="8534400" cy="990600"/>
          </a:xfrm>
        </p:spPr>
        <p:txBody>
          <a:bodyPr/>
          <a:lstStyle/>
          <a:p>
            <a:r>
              <a:rPr lang="en-US" altLang="ja-JP"/>
              <a:t>Reconfigurable</a:t>
            </a:r>
            <a:r>
              <a:rPr lang="ja-JP" altLang="en-US"/>
              <a:t>　</a:t>
            </a:r>
            <a:r>
              <a:rPr lang="en-US" altLang="ja-JP"/>
              <a:t>Architectures</a:t>
            </a:r>
          </a:p>
        </p:txBody>
      </p:sp>
      <p:sp>
        <p:nvSpPr>
          <p:cNvPr id="283651" name="Rectangle 3"/>
          <p:cNvSpPr>
            <a:spLocks noGrp="1" noChangeArrowheads="1"/>
          </p:cNvSpPr>
          <p:nvPr>
            <p:ph type="subTitle" idx="1"/>
          </p:nvPr>
        </p:nvSpPr>
        <p:spPr/>
        <p:txBody>
          <a:bodyPr/>
          <a:lstStyle/>
          <a:p>
            <a:r>
              <a:rPr lang="en-US" altLang="ja-JP"/>
              <a:t>AMANO, Hideharu</a:t>
            </a:r>
          </a:p>
          <a:p>
            <a:r>
              <a:rPr lang="en-US" altLang="ja-JP"/>
              <a:t>hunga</a:t>
            </a:r>
            <a:r>
              <a:rPr lang="ja-JP" altLang="en-US"/>
              <a:t>＠</a:t>
            </a:r>
            <a:r>
              <a:rPr lang="en-US" altLang="ja-JP"/>
              <a:t>am</a:t>
            </a:r>
            <a:r>
              <a:rPr lang="ja-JP" altLang="en-US"/>
              <a:t>．</a:t>
            </a:r>
            <a:r>
              <a:rPr lang="en-US" altLang="ja-JP"/>
              <a:t>ics</a:t>
            </a:r>
            <a:r>
              <a:rPr lang="ja-JP" altLang="en-US"/>
              <a:t>．</a:t>
            </a:r>
            <a:r>
              <a:rPr lang="en-US" altLang="ja-JP"/>
              <a:t>keio</a:t>
            </a:r>
            <a:r>
              <a:rPr lang="ja-JP" altLang="en-US"/>
              <a:t>．</a:t>
            </a:r>
            <a:r>
              <a:rPr lang="en-US" altLang="ja-JP"/>
              <a:t>ac</a:t>
            </a:r>
            <a:r>
              <a:rPr lang="ja-JP" altLang="en-US"/>
              <a:t>．</a:t>
            </a:r>
            <a:r>
              <a:rPr lang="en-US" altLang="ja-JP"/>
              <a:t>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3D8335-D665-41AF-9BCA-59330F28B91C}"/>
              </a:ext>
            </a:extLst>
          </p:cNvPr>
          <p:cNvSpPr>
            <a:spLocks noGrp="1"/>
          </p:cNvSpPr>
          <p:nvPr>
            <p:ph type="title"/>
          </p:nvPr>
        </p:nvSpPr>
        <p:spPr/>
        <p:txBody>
          <a:bodyPr/>
          <a:lstStyle/>
          <a:p>
            <a:r>
              <a:rPr kumimoji="1" lang="en-US" altLang="ja-JP" dirty="0"/>
              <a:t>Recent trends on FPGAs</a:t>
            </a:r>
            <a:endParaRPr kumimoji="1" lang="ja-JP" altLang="en-US" dirty="0"/>
          </a:p>
        </p:txBody>
      </p:sp>
      <p:sp>
        <p:nvSpPr>
          <p:cNvPr id="3" name="コンテンツ プレースホルダー 2">
            <a:extLst>
              <a:ext uri="{FF2B5EF4-FFF2-40B4-BE49-F238E27FC236}">
                <a16:creationId xmlns:a16="http://schemas.microsoft.com/office/drawing/2014/main" id="{1F304100-A9E7-4332-86D5-A8E7F289D3AE}"/>
              </a:ext>
            </a:extLst>
          </p:cNvPr>
          <p:cNvSpPr>
            <a:spLocks noGrp="1"/>
          </p:cNvSpPr>
          <p:nvPr>
            <p:ph idx="1"/>
          </p:nvPr>
        </p:nvSpPr>
        <p:spPr/>
        <p:txBody>
          <a:bodyPr/>
          <a:lstStyle/>
          <a:p>
            <a:r>
              <a:rPr kumimoji="1" lang="en-US" altLang="ja-JP" sz="2800" dirty="0"/>
              <a:t>2015 Intel acquired Altera.</a:t>
            </a:r>
          </a:p>
          <a:p>
            <a:pPr lvl="1"/>
            <a:r>
              <a:rPr lang="en-US" altLang="ja-JP" sz="2800" dirty="0"/>
              <a:t>Big-two era: Intel vs. Xilinx</a:t>
            </a:r>
            <a:endParaRPr kumimoji="1" lang="en-US" altLang="ja-JP" sz="2800" dirty="0"/>
          </a:p>
          <a:p>
            <a:r>
              <a:rPr lang="en-US" altLang="ja-JP" sz="2800" dirty="0"/>
              <a:t>Large and sophisticated configurable blocks</a:t>
            </a:r>
          </a:p>
          <a:p>
            <a:r>
              <a:rPr lang="en-US" altLang="ja-JP" sz="2800" dirty="0"/>
              <a:t>IPs/SoC style FPGA</a:t>
            </a:r>
          </a:p>
          <a:p>
            <a:r>
              <a:rPr lang="en-US" altLang="ja-JP" sz="2800" dirty="0"/>
              <a:t>2.5D implementation</a:t>
            </a:r>
          </a:p>
          <a:p>
            <a:r>
              <a:rPr lang="en-US" altLang="ja-JP" sz="2800" dirty="0"/>
              <a:t>Partial Reconfiguration</a:t>
            </a:r>
          </a:p>
          <a:p>
            <a:endParaRPr kumimoji="1" lang="en-US" altLang="ja-JP" dirty="0"/>
          </a:p>
        </p:txBody>
      </p:sp>
    </p:spTree>
    <p:extLst>
      <p:ext uri="{BB962C8B-B14F-4D97-AF65-F5344CB8AC3E}">
        <p14:creationId xmlns:p14="http://schemas.microsoft.com/office/powerpoint/2010/main" val="59035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p:txBody>
          <a:bodyPr/>
          <a:lstStyle/>
          <a:p>
            <a:r>
              <a:rPr lang="en-US" altLang="ja-JP" sz="3800"/>
              <a:t>Xilinx</a:t>
            </a:r>
            <a:r>
              <a:rPr lang="ja-JP" altLang="en-US" sz="3800"/>
              <a:t>　</a:t>
            </a:r>
            <a:r>
              <a:rPr lang="en-US" altLang="ja-JP" sz="3800"/>
              <a:t>Virtex II</a:t>
            </a:r>
          </a:p>
        </p:txBody>
      </p:sp>
      <p:grpSp>
        <p:nvGrpSpPr>
          <p:cNvPr id="721923" name="Group 3"/>
          <p:cNvGrpSpPr>
            <a:grpSpLocks/>
          </p:cNvGrpSpPr>
          <p:nvPr/>
        </p:nvGrpSpPr>
        <p:grpSpPr bwMode="auto">
          <a:xfrm>
            <a:off x="233363" y="811213"/>
            <a:ext cx="8726487" cy="5599112"/>
            <a:chOff x="159" y="511"/>
            <a:chExt cx="5955" cy="3654"/>
          </a:xfrm>
        </p:grpSpPr>
        <p:sp>
          <p:nvSpPr>
            <p:cNvPr id="721924" name="Rectangle 4"/>
            <p:cNvSpPr>
              <a:spLocks noChangeArrowheads="1"/>
            </p:cNvSpPr>
            <p:nvPr/>
          </p:nvSpPr>
          <p:spPr bwMode="auto">
            <a:xfrm>
              <a:off x="3586" y="1400"/>
              <a:ext cx="2528" cy="2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25" name="Rectangle 5"/>
            <p:cNvSpPr>
              <a:spLocks noChangeArrowheads="1"/>
            </p:cNvSpPr>
            <p:nvPr/>
          </p:nvSpPr>
          <p:spPr bwMode="auto">
            <a:xfrm>
              <a:off x="1306" y="2238"/>
              <a:ext cx="1741" cy="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26" name="Rectangle 6"/>
            <p:cNvSpPr>
              <a:spLocks noChangeArrowheads="1"/>
            </p:cNvSpPr>
            <p:nvPr/>
          </p:nvSpPr>
          <p:spPr bwMode="auto">
            <a:xfrm>
              <a:off x="1513" y="2459"/>
              <a:ext cx="1326"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27" name="Text Box 7"/>
            <p:cNvSpPr txBox="1">
              <a:spLocks noChangeArrowheads="1"/>
            </p:cNvSpPr>
            <p:nvPr/>
          </p:nvSpPr>
          <p:spPr bwMode="auto">
            <a:xfrm>
              <a:off x="1501" y="3926"/>
              <a:ext cx="132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Programmable IOs</a:t>
              </a:r>
            </a:p>
          </p:txBody>
        </p:sp>
        <p:sp>
          <p:nvSpPr>
            <p:cNvPr id="721928" name="Rectangle 8"/>
            <p:cNvSpPr>
              <a:spLocks noChangeArrowheads="1"/>
            </p:cNvSpPr>
            <p:nvPr/>
          </p:nvSpPr>
          <p:spPr bwMode="auto">
            <a:xfrm>
              <a:off x="1638"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29" name="Rectangle 9"/>
            <p:cNvSpPr>
              <a:spLocks noChangeArrowheads="1"/>
            </p:cNvSpPr>
            <p:nvPr/>
          </p:nvSpPr>
          <p:spPr bwMode="auto">
            <a:xfrm>
              <a:off x="2094"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30" name="Rectangle 10"/>
            <p:cNvSpPr>
              <a:spLocks noChangeArrowheads="1"/>
            </p:cNvSpPr>
            <p:nvPr/>
          </p:nvSpPr>
          <p:spPr bwMode="auto">
            <a:xfrm>
              <a:off x="2218"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31" name="Rectangle 11"/>
            <p:cNvSpPr>
              <a:spLocks noChangeArrowheads="1"/>
            </p:cNvSpPr>
            <p:nvPr/>
          </p:nvSpPr>
          <p:spPr bwMode="auto">
            <a:xfrm>
              <a:off x="2674"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32" name="Rectangle 12"/>
            <p:cNvSpPr>
              <a:spLocks noChangeArrowheads="1"/>
            </p:cNvSpPr>
            <p:nvPr/>
          </p:nvSpPr>
          <p:spPr bwMode="auto">
            <a:xfrm>
              <a:off x="1596" y="3341"/>
              <a:ext cx="1160" cy="30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Configurable Logic</a:t>
              </a:r>
            </a:p>
          </p:txBody>
        </p:sp>
        <p:sp>
          <p:nvSpPr>
            <p:cNvPr id="721933" name="Rectangle 13"/>
            <p:cNvSpPr>
              <a:spLocks noChangeArrowheads="1"/>
            </p:cNvSpPr>
            <p:nvPr/>
          </p:nvSpPr>
          <p:spPr bwMode="auto">
            <a:xfrm>
              <a:off x="2176" y="2238"/>
              <a:ext cx="871" cy="88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34" name="Rectangle 14"/>
            <p:cNvSpPr>
              <a:spLocks noChangeArrowheads="1"/>
            </p:cNvSpPr>
            <p:nvPr/>
          </p:nvSpPr>
          <p:spPr bwMode="auto">
            <a:xfrm>
              <a:off x="3834" y="1665"/>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21935" name="Group 15"/>
            <p:cNvGrpSpPr>
              <a:grpSpLocks/>
            </p:cNvGrpSpPr>
            <p:nvPr/>
          </p:nvGrpSpPr>
          <p:grpSpPr bwMode="auto">
            <a:xfrm>
              <a:off x="3834" y="1400"/>
              <a:ext cx="166" cy="176"/>
              <a:chOff x="3107" y="935"/>
              <a:chExt cx="181" cy="181"/>
            </a:xfrm>
          </p:grpSpPr>
          <p:sp>
            <p:nvSpPr>
              <p:cNvPr id="721936" name="Rectangle 16"/>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37" name="Rectangle 17"/>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38" name="Rectangle 18"/>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39" name="Rectangle 19"/>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21940" name="Rectangle 20"/>
            <p:cNvSpPr>
              <a:spLocks noChangeArrowheads="1"/>
            </p:cNvSpPr>
            <p:nvPr/>
          </p:nvSpPr>
          <p:spPr bwMode="auto">
            <a:xfrm>
              <a:off x="3834" y="188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1" name="Rectangle 21"/>
            <p:cNvSpPr>
              <a:spLocks noChangeArrowheads="1"/>
            </p:cNvSpPr>
            <p:nvPr/>
          </p:nvSpPr>
          <p:spPr bwMode="auto">
            <a:xfrm>
              <a:off x="3834" y="2108"/>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2" name="Rectangle 22"/>
            <p:cNvSpPr>
              <a:spLocks noChangeArrowheads="1"/>
            </p:cNvSpPr>
            <p:nvPr/>
          </p:nvSpPr>
          <p:spPr bwMode="auto">
            <a:xfrm>
              <a:off x="3834" y="2329"/>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3" name="Rectangle 23"/>
            <p:cNvSpPr>
              <a:spLocks noChangeArrowheads="1"/>
            </p:cNvSpPr>
            <p:nvPr/>
          </p:nvSpPr>
          <p:spPr bwMode="auto">
            <a:xfrm>
              <a:off x="3834" y="2551"/>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4" name="Rectangle 24"/>
            <p:cNvSpPr>
              <a:spLocks noChangeArrowheads="1"/>
            </p:cNvSpPr>
            <p:nvPr/>
          </p:nvSpPr>
          <p:spPr bwMode="auto">
            <a:xfrm>
              <a:off x="3834" y="2773"/>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5" name="Rectangle 25"/>
            <p:cNvSpPr>
              <a:spLocks noChangeArrowheads="1"/>
            </p:cNvSpPr>
            <p:nvPr/>
          </p:nvSpPr>
          <p:spPr bwMode="auto">
            <a:xfrm>
              <a:off x="3834" y="2994"/>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6" name="Rectangle 26"/>
            <p:cNvSpPr>
              <a:spLocks noChangeArrowheads="1"/>
            </p:cNvSpPr>
            <p:nvPr/>
          </p:nvSpPr>
          <p:spPr bwMode="auto">
            <a:xfrm>
              <a:off x="3834" y="321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7" name="Rectangle 27"/>
            <p:cNvSpPr>
              <a:spLocks noChangeArrowheads="1"/>
            </p:cNvSpPr>
            <p:nvPr/>
          </p:nvSpPr>
          <p:spPr bwMode="auto">
            <a:xfrm>
              <a:off x="4042"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8" name="Rectangle 28"/>
            <p:cNvSpPr>
              <a:spLocks noChangeArrowheads="1"/>
            </p:cNvSpPr>
            <p:nvPr/>
          </p:nvSpPr>
          <p:spPr bwMode="auto">
            <a:xfrm>
              <a:off x="404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49" name="Rectangle 29"/>
            <p:cNvSpPr>
              <a:spLocks noChangeArrowheads="1"/>
            </p:cNvSpPr>
            <p:nvPr/>
          </p:nvSpPr>
          <p:spPr bwMode="auto">
            <a:xfrm>
              <a:off x="4125"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0" name="Rectangle 30"/>
            <p:cNvSpPr>
              <a:spLocks noChangeArrowheads="1"/>
            </p:cNvSpPr>
            <p:nvPr/>
          </p:nvSpPr>
          <p:spPr bwMode="auto">
            <a:xfrm>
              <a:off x="416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1" name="Rectangle 31"/>
            <p:cNvSpPr>
              <a:spLocks noChangeArrowheads="1"/>
            </p:cNvSpPr>
            <p:nvPr/>
          </p:nvSpPr>
          <p:spPr bwMode="auto">
            <a:xfrm>
              <a:off x="4083"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2" name="Rectangle 32"/>
            <p:cNvSpPr>
              <a:spLocks noChangeArrowheads="1"/>
            </p:cNvSpPr>
            <p:nvPr/>
          </p:nvSpPr>
          <p:spPr bwMode="auto">
            <a:xfrm>
              <a:off x="4042"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3" name="Rectangle 33"/>
            <p:cNvSpPr>
              <a:spLocks noChangeArrowheads="1"/>
            </p:cNvSpPr>
            <p:nvPr/>
          </p:nvSpPr>
          <p:spPr bwMode="auto">
            <a:xfrm>
              <a:off x="4042"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4" name="Rectangle 34"/>
            <p:cNvSpPr>
              <a:spLocks noChangeArrowheads="1"/>
            </p:cNvSpPr>
            <p:nvPr/>
          </p:nvSpPr>
          <p:spPr bwMode="auto">
            <a:xfrm>
              <a:off x="4042"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5" name="Rectangle 35"/>
            <p:cNvSpPr>
              <a:spLocks noChangeArrowheads="1"/>
            </p:cNvSpPr>
            <p:nvPr/>
          </p:nvSpPr>
          <p:spPr bwMode="auto">
            <a:xfrm>
              <a:off x="4042"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6" name="Rectangle 36"/>
            <p:cNvSpPr>
              <a:spLocks noChangeArrowheads="1"/>
            </p:cNvSpPr>
            <p:nvPr/>
          </p:nvSpPr>
          <p:spPr bwMode="auto">
            <a:xfrm>
              <a:off x="4042"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7" name="Rectangle 37"/>
            <p:cNvSpPr>
              <a:spLocks noChangeArrowheads="1"/>
            </p:cNvSpPr>
            <p:nvPr/>
          </p:nvSpPr>
          <p:spPr bwMode="auto">
            <a:xfrm>
              <a:off x="4042"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8" name="Rectangle 38"/>
            <p:cNvSpPr>
              <a:spLocks noChangeArrowheads="1"/>
            </p:cNvSpPr>
            <p:nvPr/>
          </p:nvSpPr>
          <p:spPr bwMode="auto">
            <a:xfrm>
              <a:off x="4042"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59" name="Rectangle 39"/>
            <p:cNvSpPr>
              <a:spLocks noChangeArrowheads="1"/>
            </p:cNvSpPr>
            <p:nvPr/>
          </p:nvSpPr>
          <p:spPr bwMode="auto">
            <a:xfrm>
              <a:off x="4248" y="1400"/>
              <a:ext cx="166" cy="177"/>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0" name="Rectangle 40"/>
            <p:cNvSpPr>
              <a:spLocks noChangeArrowheads="1"/>
            </p:cNvSpPr>
            <p:nvPr/>
          </p:nvSpPr>
          <p:spPr bwMode="auto">
            <a:xfrm>
              <a:off x="4248" y="1665"/>
              <a:ext cx="83" cy="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1" name="Rectangle 41"/>
            <p:cNvSpPr>
              <a:spLocks noChangeArrowheads="1"/>
            </p:cNvSpPr>
            <p:nvPr/>
          </p:nvSpPr>
          <p:spPr bwMode="auto">
            <a:xfrm>
              <a:off x="4372" y="1665"/>
              <a:ext cx="42" cy="8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2" name="Rectangle 42"/>
            <p:cNvSpPr>
              <a:spLocks noChangeArrowheads="1"/>
            </p:cNvSpPr>
            <p:nvPr/>
          </p:nvSpPr>
          <p:spPr bwMode="auto">
            <a:xfrm>
              <a:off x="4248" y="2546"/>
              <a:ext cx="83" cy="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3" name="Rectangle 43"/>
            <p:cNvSpPr>
              <a:spLocks noChangeArrowheads="1"/>
            </p:cNvSpPr>
            <p:nvPr/>
          </p:nvSpPr>
          <p:spPr bwMode="auto">
            <a:xfrm>
              <a:off x="4372" y="2546"/>
              <a:ext cx="42" cy="8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4" name="Rectangle 44"/>
            <p:cNvSpPr>
              <a:spLocks noChangeArrowheads="1"/>
            </p:cNvSpPr>
            <p:nvPr/>
          </p:nvSpPr>
          <p:spPr bwMode="auto">
            <a:xfrm>
              <a:off x="4456"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5" name="Rectangle 45"/>
            <p:cNvSpPr>
              <a:spLocks noChangeArrowheads="1"/>
            </p:cNvSpPr>
            <p:nvPr/>
          </p:nvSpPr>
          <p:spPr bwMode="auto">
            <a:xfrm>
              <a:off x="445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6" name="Rectangle 46"/>
            <p:cNvSpPr>
              <a:spLocks noChangeArrowheads="1"/>
            </p:cNvSpPr>
            <p:nvPr/>
          </p:nvSpPr>
          <p:spPr bwMode="auto">
            <a:xfrm>
              <a:off x="4539"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7" name="Rectangle 47"/>
            <p:cNvSpPr>
              <a:spLocks noChangeArrowheads="1"/>
            </p:cNvSpPr>
            <p:nvPr/>
          </p:nvSpPr>
          <p:spPr bwMode="auto">
            <a:xfrm>
              <a:off x="4580"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8" name="Rectangle 48"/>
            <p:cNvSpPr>
              <a:spLocks noChangeArrowheads="1"/>
            </p:cNvSpPr>
            <p:nvPr/>
          </p:nvSpPr>
          <p:spPr bwMode="auto">
            <a:xfrm>
              <a:off x="4497"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69" name="Rectangle 49"/>
            <p:cNvSpPr>
              <a:spLocks noChangeArrowheads="1"/>
            </p:cNvSpPr>
            <p:nvPr/>
          </p:nvSpPr>
          <p:spPr bwMode="auto">
            <a:xfrm>
              <a:off x="4456"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0" name="Rectangle 50"/>
            <p:cNvSpPr>
              <a:spLocks noChangeArrowheads="1"/>
            </p:cNvSpPr>
            <p:nvPr/>
          </p:nvSpPr>
          <p:spPr bwMode="auto">
            <a:xfrm>
              <a:off x="4456"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1" name="Rectangle 51"/>
            <p:cNvSpPr>
              <a:spLocks noChangeArrowheads="1"/>
            </p:cNvSpPr>
            <p:nvPr/>
          </p:nvSpPr>
          <p:spPr bwMode="auto">
            <a:xfrm>
              <a:off x="4456"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2" name="Rectangle 52"/>
            <p:cNvSpPr>
              <a:spLocks noChangeArrowheads="1"/>
            </p:cNvSpPr>
            <p:nvPr/>
          </p:nvSpPr>
          <p:spPr bwMode="auto">
            <a:xfrm>
              <a:off x="4456"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3" name="Rectangle 53"/>
            <p:cNvSpPr>
              <a:spLocks noChangeArrowheads="1"/>
            </p:cNvSpPr>
            <p:nvPr/>
          </p:nvSpPr>
          <p:spPr bwMode="auto">
            <a:xfrm>
              <a:off x="4456"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4" name="Rectangle 54"/>
            <p:cNvSpPr>
              <a:spLocks noChangeArrowheads="1"/>
            </p:cNvSpPr>
            <p:nvPr/>
          </p:nvSpPr>
          <p:spPr bwMode="auto">
            <a:xfrm>
              <a:off x="4456"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5" name="Rectangle 55"/>
            <p:cNvSpPr>
              <a:spLocks noChangeArrowheads="1"/>
            </p:cNvSpPr>
            <p:nvPr/>
          </p:nvSpPr>
          <p:spPr bwMode="auto">
            <a:xfrm>
              <a:off x="4456"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6" name="Rectangle 56"/>
            <p:cNvSpPr>
              <a:spLocks noChangeArrowheads="1"/>
            </p:cNvSpPr>
            <p:nvPr/>
          </p:nvSpPr>
          <p:spPr bwMode="auto">
            <a:xfrm>
              <a:off x="4663"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7" name="Rectangle 57"/>
            <p:cNvSpPr>
              <a:spLocks noChangeArrowheads="1"/>
            </p:cNvSpPr>
            <p:nvPr/>
          </p:nvSpPr>
          <p:spPr bwMode="auto">
            <a:xfrm>
              <a:off x="4663"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8" name="Rectangle 58"/>
            <p:cNvSpPr>
              <a:spLocks noChangeArrowheads="1"/>
            </p:cNvSpPr>
            <p:nvPr/>
          </p:nvSpPr>
          <p:spPr bwMode="auto">
            <a:xfrm>
              <a:off x="474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79" name="Rectangle 59"/>
            <p:cNvSpPr>
              <a:spLocks noChangeArrowheads="1"/>
            </p:cNvSpPr>
            <p:nvPr/>
          </p:nvSpPr>
          <p:spPr bwMode="auto">
            <a:xfrm>
              <a:off x="4787"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0" name="Rectangle 60"/>
            <p:cNvSpPr>
              <a:spLocks noChangeArrowheads="1"/>
            </p:cNvSpPr>
            <p:nvPr/>
          </p:nvSpPr>
          <p:spPr bwMode="auto">
            <a:xfrm>
              <a:off x="4704"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1" name="Rectangle 61"/>
            <p:cNvSpPr>
              <a:spLocks noChangeArrowheads="1"/>
            </p:cNvSpPr>
            <p:nvPr/>
          </p:nvSpPr>
          <p:spPr bwMode="auto">
            <a:xfrm>
              <a:off x="4663"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2" name="Rectangle 62"/>
            <p:cNvSpPr>
              <a:spLocks noChangeArrowheads="1"/>
            </p:cNvSpPr>
            <p:nvPr/>
          </p:nvSpPr>
          <p:spPr bwMode="auto">
            <a:xfrm>
              <a:off x="4663"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3" name="Rectangle 63"/>
            <p:cNvSpPr>
              <a:spLocks noChangeArrowheads="1"/>
            </p:cNvSpPr>
            <p:nvPr/>
          </p:nvSpPr>
          <p:spPr bwMode="auto">
            <a:xfrm>
              <a:off x="4663"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4" name="Rectangle 64"/>
            <p:cNvSpPr>
              <a:spLocks noChangeArrowheads="1"/>
            </p:cNvSpPr>
            <p:nvPr/>
          </p:nvSpPr>
          <p:spPr bwMode="auto">
            <a:xfrm>
              <a:off x="4663"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5" name="Rectangle 65"/>
            <p:cNvSpPr>
              <a:spLocks noChangeArrowheads="1"/>
            </p:cNvSpPr>
            <p:nvPr/>
          </p:nvSpPr>
          <p:spPr bwMode="auto">
            <a:xfrm>
              <a:off x="4663"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6" name="Rectangle 66"/>
            <p:cNvSpPr>
              <a:spLocks noChangeArrowheads="1"/>
            </p:cNvSpPr>
            <p:nvPr/>
          </p:nvSpPr>
          <p:spPr bwMode="auto">
            <a:xfrm>
              <a:off x="4663"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7" name="Rectangle 67"/>
            <p:cNvSpPr>
              <a:spLocks noChangeArrowheads="1"/>
            </p:cNvSpPr>
            <p:nvPr/>
          </p:nvSpPr>
          <p:spPr bwMode="auto">
            <a:xfrm>
              <a:off x="4663"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8" name="Rectangle 68"/>
            <p:cNvSpPr>
              <a:spLocks noChangeArrowheads="1"/>
            </p:cNvSpPr>
            <p:nvPr/>
          </p:nvSpPr>
          <p:spPr bwMode="auto">
            <a:xfrm>
              <a:off x="4870" y="1665"/>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89" name="Rectangle 69"/>
            <p:cNvSpPr>
              <a:spLocks noChangeArrowheads="1"/>
            </p:cNvSpPr>
            <p:nvPr/>
          </p:nvSpPr>
          <p:spPr bwMode="auto">
            <a:xfrm>
              <a:off x="4870" y="1400"/>
              <a:ext cx="42"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0" name="Rectangle 70"/>
            <p:cNvSpPr>
              <a:spLocks noChangeArrowheads="1"/>
            </p:cNvSpPr>
            <p:nvPr/>
          </p:nvSpPr>
          <p:spPr bwMode="auto">
            <a:xfrm>
              <a:off x="4954"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1" name="Rectangle 71"/>
            <p:cNvSpPr>
              <a:spLocks noChangeArrowheads="1"/>
            </p:cNvSpPr>
            <p:nvPr/>
          </p:nvSpPr>
          <p:spPr bwMode="auto">
            <a:xfrm>
              <a:off x="4995"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2" name="Rectangle 72"/>
            <p:cNvSpPr>
              <a:spLocks noChangeArrowheads="1"/>
            </p:cNvSpPr>
            <p:nvPr/>
          </p:nvSpPr>
          <p:spPr bwMode="auto">
            <a:xfrm>
              <a:off x="491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3" name="Rectangle 73"/>
            <p:cNvSpPr>
              <a:spLocks noChangeArrowheads="1"/>
            </p:cNvSpPr>
            <p:nvPr/>
          </p:nvSpPr>
          <p:spPr bwMode="auto">
            <a:xfrm>
              <a:off x="4870" y="188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4" name="Rectangle 74"/>
            <p:cNvSpPr>
              <a:spLocks noChangeArrowheads="1"/>
            </p:cNvSpPr>
            <p:nvPr/>
          </p:nvSpPr>
          <p:spPr bwMode="auto">
            <a:xfrm>
              <a:off x="4870" y="2108"/>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5" name="Rectangle 75"/>
            <p:cNvSpPr>
              <a:spLocks noChangeArrowheads="1"/>
            </p:cNvSpPr>
            <p:nvPr/>
          </p:nvSpPr>
          <p:spPr bwMode="auto">
            <a:xfrm>
              <a:off x="4870" y="2329"/>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6" name="Rectangle 76"/>
            <p:cNvSpPr>
              <a:spLocks noChangeArrowheads="1"/>
            </p:cNvSpPr>
            <p:nvPr/>
          </p:nvSpPr>
          <p:spPr bwMode="auto">
            <a:xfrm>
              <a:off x="4870" y="2551"/>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7" name="Rectangle 77"/>
            <p:cNvSpPr>
              <a:spLocks noChangeArrowheads="1"/>
            </p:cNvSpPr>
            <p:nvPr/>
          </p:nvSpPr>
          <p:spPr bwMode="auto">
            <a:xfrm>
              <a:off x="4870" y="2773"/>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8" name="Rectangle 78"/>
            <p:cNvSpPr>
              <a:spLocks noChangeArrowheads="1"/>
            </p:cNvSpPr>
            <p:nvPr/>
          </p:nvSpPr>
          <p:spPr bwMode="auto">
            <a:xfrm>
              <a:off x="4870" y="2994"/>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1999" name="Rectangle 79"/>
            <p:cNvSpPr>
              <a:spLocks noChangeArrowheads="1"/>
            </p:cNvSpPr>
            <p:nvPr/>
          </p:nvSpPr>
          <p:spPr bwMode="auto">
            <a:xfrm>
              <a:off x="4870" y="321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0" name="Rectangle 80"/>
            <p:cNvSpPr>
              <a:spLocks noChangeArrowheads="1"/>
            </p:cNvSpPr>
            <p:nvPr/>
          </p:nvSpPr>
          <p:spPr bwMode="auto">
            <a:xfrm>
              <a:off x="5078"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1" name="Rectangle 81"/>
            <p:cNvSpPr>
              <a:spLocks noChangeArrowheads="1"/>
            </p:cNvSpPr>
            <p:nvPr/>
          </p:nvSpPr>
          <p:spPr bwMode="auto">
            <a:xfrm>
              <a:off x="5078"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2" name="Rectangle 82"/>
            <p:cNvSpPr>
              <a:spLocks noChangeArrowheads="1"/>
            </p:cNvSpPr>
            <p:nvPr/>
          </p:nvSpPr>
          <p:spPr bwMode="auto">
            <a:xfrm>
              <a:off x="5161"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3" name="Rectangle 83"/>
            <p:cNvSpPr>
              <a:spLocks noChangeArrowheads="1"/>
            </p:cNvSpPr>
            <p:nvPr/>
          </p:nvSpPr>
          <p:spPr bwMode="auto">
            <a:xfrm>
              <a:off x="520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4" name="Rectangle 84"/>
            <p:cNvSpPr>
              <a:spLocks noChangeArrowheads="1"/>
            </p:cNvSpPr>
            <p:nvPr/>
          </p:nvSpPr>
          <p:spPr bwMode="auto">
            <a:xfrm>
              <a:off x="5119"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5" name="Rectangle 85"/>
            <p:cNvSpPr>
              <a:spLocks noChangeArrowheads="1"/>
            </p:cNvSpPr>
            <p:nvPr/>
          </p:nvSpPr>
          <p:spPr bwMode="auto">
            <a:xfrm>
              <a:off x="5078"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6" name="Rectangle 86"/>
            <p:cNvSpPr>
              <a:spLocks noChangeArrowheads="1"/>
            </p:cNvSpPr>
            <p:nvPr/>
          </p:nvSpPr>
          <p:spPr bwMode="auto">
            <a:xfrm>
              <a:off x="5078"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7" name="Rectangle 87"/>
            <p:cNvSpPr>
              <a:spLocks noChangeArrowheads="1"/>
            </p:cNvSpPr>
            <p:nvPr/>
          </p:nvSpPr>
          <p:spPr bwMode="auto">
            <a:xfrm>
              <a:off x="5078"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8" name="Rectangle 88"/>
            <p:cNvSpPr>
              <a:spLocks noChangeArrowheads="1"/>
            </p:cNvSpPr>
            <p:nvPr/>
          </p:nvSpPr>
          <p:spPr bwMode="auto">
            <a:xfrm>
              <a:off x="5078"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09" name="Rectangle 89"/>
            <p:cNvSpPr>
              <a:spLocks noChangeArrowheads="1"/>
            </p:cNvSpPr>
            <p:nvPr/>
          </p:nvSpPr>
          <p:spPr bwMode="auto">
            <a:xfrm>
              <a:off x="5078"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0" name="Rectangle 90"/>
            <p:cNvSpPr>
              <a:spLocks noChangeArrowheads="1"/>
            </p:cNvSpPr>
            <p:nvPr/>
          </p:nvSpPr>
          <p:spPr bwMode="auto">
            <a:xfrm>
              <a:off x="5078"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1" name="Rectangle 91"/>
            <p:cNvSpPr>
              <a:spLocks noChangeArrowheads="1"/>
            </p:cNvSpPr>
            <p:nvPr/>
          </p:nvSpPr>
          <p:spPr bwMode="auto">
            <a:xfrm>
              <a:off x="5078"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2" name="Rectangle 92"/>
            <p:cNvSpPr>
              <a:spLocks noChangeArrowheads="1"/>
            </p:cNvSpPr>
            <p:nvPr/>
          </p:nvSpPr>
          <p:spPr bwMode="auto">
            <a:xfrm>
              <a:off x="5284" y="1400"/>
              <a:ext cx="167" cy="177"/>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3" name="Rectangle 93"/>
            <p:cNvSpPr>
              <a:spLocks noChangeArrowheads="1"/>
            </p:cNvSpPr>
            <p:nvPr/>
          </p:nvSpPr>
          <p:spPr bwMode="auto">
            <a:xfrm>
              <a:off x="5284" y="1665"/>
              <a:ext cx="83" cy="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4" name="Rectangle 94"/>
            <p:cNvSpPr>
              <a:spLocks noChangeArrowheads="1"/>
            </p:cNvSpPr>
            <p:nvPr/>
          </p:nvSpPr>
          <p:spPr bwMode="auto">
            <a:xfrm>
              <a:off x="5409" y="1665"/>
              <a:ext cx="42" cy="8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5" name="Rectangle 95"/>
            <p:cNvSpPr>
              <a:spLocks noChangeArrowheads="1"/>
            </p:cNvSpPr>
            <p:nvPr/>
          </p:nvSpPr>
          <p:spPr bwMode="auto">
            <a:xfrm>
              <a:off x="5284" y="2546"/>
              <a:ext cx="83" cy="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6" name="Rectangle 96"/>
            <p:cNvSpPr>
              <a:spLocks noChangeArrowheads="1"/>
            </p:cNvSpPr>
            <p:nvPr/>
          </p:nvSpPr>
          <p:spPr bwMode="auto">
            <a:xfrm>
              <a:off x="5409" y="2546"/>
              <a:ext cx="42" cy="8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7" name="Rectangle 97"/>
            <p:cNvSpPr>
              <a:spLocks noChangeArrowheads="1"/>
            </p:cNvSpPr>
            <p:nvPr/>
          </p:nvSpPr>
          <p:spPr bwMode="auto">
            <a:xfrm>
              <a:off x="5492"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8" name="Rectangle 98"/>
            <p:cNvSpPr>
              <a:spLocks noChangeArrowheads="1"/>
            </p:cNvSpPr>
            <p:nvPr/>
          </p:nvSpPr>
          <p:spPr bwMode="auto">
            <a:xfrm>
              <a:off x="549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19" name="Rectangle 99"/>
            <p:cNvSpPr>
              <a:spLocks noChangeArrowheads="1"/>
            </p:cNvSpPr>
            <p:nvPr/>
          </p:nvSpPr>
          <p:spPr bwMode="auto">
            <a:xfrm>
              <a:off x="5575"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0" name="Rectangle 100"/>
            <p:cNvSpPr>
              <a:spLocks noChangeArrowheads="1"/>
            </p:cNvSpPr>
            <p:nvPr/>
          </p:nvSpPr>
          <p:spPr bwMode="auto">
            <a:xfrm>
              <a:off x="561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1" name="Rectangle 101"/>
            <p:cNvSpPr>
              <a:spLocks noChangeArrowheads="1"/>
            </p:cNvSpPr>
            <p:nvPr/>
          </p:nvSpPr>
          <p:spPr bwMode="auto">
            <a:xfrm>
              <a:off x="5533"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2" name="Rectangle 102"/>
            <p:cNvSpPr>
              <a:spLocks noChangeArrowheads="1"/>
            </p:cNvSpPr>
            <p:nvPr/>
          </p:nvSpPr>
          <p:spPr bwMode="auto">
            <a:xfrm>
              <a:off x="5492"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3" name="Rectangle 103"/>
            <p:cNvSpPr>
              <a:spLocks noChangeArrowheads="1"/>
            </p:cNvSpPr>
            <p:nvPr/>
          </p:nvSpPr>
          <p:spPr bwMode="auto">
            <a:xfrm>
              <a:off x="5492"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4" name="Rectangle 104"/>
            <p:cNvSpPr>
              <a:spLocks noChangeArrowheads="1"/>
            </p:cNvSpPr>
            <p:nvPr/>
          </p:nvSpPr>
          <p:spPr bwMode="auto">
            <a:xfrm>
              <a:off x="5492"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5" name="Rectangle 105"/>
            <p:cNvSpPr>
              <a:spLocks noChangeArrowheads="1"/>
            </p:cNvSpPr>
            <p:nvPr/>
          </p:nvSpPr>
          <p:spPr bwMode="auto">
            <a:xfrm>
              <a:off x="5492"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6" name="Rectangle 106"/>
            <p:cNvSpPr>
              <a:spLocks noChangeArrowheads="1"/>
            </p:cNvSpPr>
            <p:nvPr/>
          </p:nvSpPr>
          <p:spPr bwMode="auto">
            <a:xfrm>
              <a:off x="5492"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7" name="Rectangle 107"/>
            <p:cNvSpPr>
              <a:spLocks noChangeArrowheads="1"/>
            </p:cNvSpPr>
            <p:nvPr/>
          </p:nvSpPr>
          <p:spPr bwMode="auto">
            <a:xfrm>
              <a:off x="5492"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8" name="Rectangle 108"/>
            <p:cNvSpPr>
              <a:spLocks noChangeArrowheads="1"/>
            </p:cNvSpPr>
            <p:nvPr/>
          </p:nvSpPr>
          <p:spPr bwMode="auto">
            <a:xfrm>
              <a:off x="5492"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29" name="Rectangle 109"/>
            <p:cNvSpPr>
              <a:spLocks noChangeArrowheads="1"/>
            </p:cNvSpPr>
            <p:nvPr/>
          </p:nvSpPr>
          <p:spPr bwMode="auto">
            <a:xfrm>
              <a:off x="5699" y="1665"/>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0" name="Rectangle 110"/>
            <p:cNvSpPr>
              <a:spLocks noChangeArrowheads="1"/>
            </p:cNvSpPr>
            <p:nvPr/>
          </p:nvSpPr>
          <p:spPr bwMode="auto">
            <a:xfrm>
              <a:off x="5699"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1" name="Rectangle 111"/>
            <p:cNvSpPr>
              <a:spLocks noChangeArrowheads="1"/>
            </p:cNvSpPr>
            <p:nvPr/>
          </p:nvSpPr>
          <p:spPr bwMode="auto">
            <a:xfrm>
              <a:off x="578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2" name="Rectangle 112"/>
            <p:cNvSpPr>
              <a:spLocks noChangeArrowheads="1"/>
            </p:cNvSpPr>
            <p:nvPr/>
          </p:nvSpPr>
          <p:spPr bwMode="auto">
            <a:xfrm>
              <a:off x="5823" y="1400"/>
              <a:ext cx="42"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3" name="Rectangle 113"/>
            <p:cNvSpPr>
              <a:spLocks noChangeArrowheads="1"/>
            </p:cNvSpPr>
            <p:nvPr/>
          </p:nvSpPr>
          <p:spPr bwMode="auto">
            <a:xfrm>
              <a:off x="5740"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4" name="Rectangle 114"/>
            <p:cNvSpPr>
              <a:spLocks noChangeArrowheads="1"/>
            </p:cNvSpPr>
            <p:nvPr/>
          </p:nvSpPr>
          <p:spPr bwMode="auto">
            <a:xfrm>
              <a:off x="5699" y="188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5" name="Rectangle 115"/>
            <p:cNvSpPr>
              <a:spLocks noChangeArrowheads="1"/>
            </p:cNvSpPr>
            <p:nvPr/>
          </p:nvSpPr>
          <p:spPr bwMode="auto">
            <a:xfrm>
              <a:off x="5699" y="2108"/>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6" name="Rectangle 116"/>
            <p:cNvSpPr>
              <a:spLocks noChangeArrowheads="1"/>
            </p:cNvSpPr>
            <p:nvPr/>
          </p:nvSpPr>
          <p:spPr bwMode="auto">
            <a:xfrm>
              <a:off x="5699" y="2329"/>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7" name="Rectangle 117"/>
            <p:cNvSpPr>
              <a:spLocks noChangeArrowheads="1"/>
            </p:cNvSpPr>
            <p:nvPr/>
          </p:nvSpPr>
          <p:spPr bwMode="auto">
            <a:xfrm>
              <a:off x="5699" y="2551"/>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8" name="Rectangle 118"/>
            <p:cNvSpPr>
              <a:spLocks noChangeArrowheads="1"/>
            </p:cNvSpPr>
            <p:nvPr/>
          </p:nvSpPr>
          <p:spPr bwMode="auto">
            <a:xfrm>
              <a:off x="5699" y="2773"/>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39" name="Rectangle 119"/>
            <p:cNvSpPr>
              <a:spLocks noChangeArrowheads="1"/>
            </p:cNvSpPr>
            <p:nvPr/>
          </p:nvSpPr>
          <p:spPr bwMode="auto">
            <a:xfrm>
              <a:off x="5699" y="2994"/>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40" name="Rectangle 120"/>
            <p:cNvSpPr>
              <a:spLocks noChangeArrowheads="1"/>
            </p:cNvSpPr>
            <p:nvPr/>
          </p:nvSpPr>
          <p:spPr bwMode="auto">
            <a:xfrm>
              <a:off x="5699" y="321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22041" name="Group 121"/>
            <p:cNvGrpSpPr>
              <a:grpSpLocks/>
            </p:cNvGrpSpPr>
            <p:nvPr/>
          </p:nvGrpSpPr>
          <p:grpSpPr bwMode="auto">
            <a:xfrm rot="-5400000">
              <a:off x="5944" y="1671"/>
              <a:ext cx="175" cy="165"/>
              <a:chOff x="3107" y="935"/>
              <a:chExt cx="181" cy="181"/>
            </a:xfrm>
          </p:grpSpPr>
          <p:sp>
            <p:nvSpPr>
              <p:cNvPr id="722042" name="Rectangle 12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43" name="Rectangle 12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44" name="Rectangle 12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45" name="Rectangle 12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2046" name="Group 126"/>
            <p:cNvGrpSpPr>
              <a:grpSpLocks/>
            </p:cNvGrpSpPr>
            <p:nvPr/>
          </p:nvGrpSpPr>
          <p:grpSpPr bwMode="auto">
            <a:xfrm rot="-5400000">
              <a:off x="5944" y="1890"/>
              <a:ext cx="176" cy="165"/>
              <a:chOff x="3107" y="935"/>
              <a:chExt cx="181" cy="181"/>
            </a:xfrm>
          </p:grpSpPr>
          <p:sp>
            <p:nvSpPr>
              <p:cNvPr id="722047" name="Rectangle 12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48" name="Rectangle 12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49" name="Rectangle 12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50" name="Rectangle 13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2051" name="Group 131"/>
            <p:cNvGrpSpPr>
              <a:grpSpLocks/>
            </p:cNvGrpSpPr>
            <p:nvPr/>
          </p:nvGrpSpPr>
          <p:grpSpPr bwMode="auto">
            <a:xfrm rot="-5400000">
              <a:off x="5944" y="2110"/>
              <a:ext cx="176" cy="165"/>
              <a:chOff x="3107" y="935"/>
              <a:chExt cx="181" cy="181"/>
            </a:xfrm>
          </p:grpSpPr>
          <p:sp>
            <p:nvSpPr>
              <p:cNvPr id="722052" name="Rectangle 13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53" name="Rectangle 13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54" name="Rectangle 13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55" name="Rectangle 13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2056" name="Group 136"/>
            <p:cNvGrpSpPr>
              <a:grpSpLocks/>
            </p:cNvGrpSpPr>
            <p:nvPr/>
          </p:nvGrpSpPr>
          <p:grpSpPr bwMode="auto">
            <a:xfrm rot="-5400000">
              <a:off x="5944" y="2330"/>
              <a:ext cx="176" cy="165"/>
              <a:chOff x="3107" y="935"/>
              <a:chExt cx="181" cy="181"/>
            </a:xfrm>
          </p:grpSpPr>
          <p:sp>
            <p:nvSpPr>
              <p:cNvPr id="722057" name="Rectangle 13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58" name="Rectangle 13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59" name="Rectangle 13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60" name="Rectangle 14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2061" name="Group 141"/>
            <p:cNvGrpSpPr>
              <a:grpSpLocks/>
            </p:cNvGrpSpPr>
            <p:nvPr/>
          </p:nvGrpSpPr>
          <p:grpSpPr bwMode="auto">
            <a:xfrm rot="-5400000">
              <a:off x="5944" y="2549"/>
              <a:ext cx="176" cy="165"/>
              <a:chOff x="3107" y="935"/>
              <a:chExt cx="181" cy="181"/>
            </a:xfrm>
          </p:grpSpPr>
          <p:sp>
            <p:nvSpPr>
              <p:cNvPr id="722062" name="Rectangle 14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63" name="Rectangle 14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64" name="Rectangle 14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65" name="Rectangle 14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2066" name="Group 146"/>
            <p:cNvGrpSpPr>
              <a:grpSpLocks/>
            </p:cNvGrpSpPr>
            <p:nvPr/>
          </p:nvGrpSpPr>
          <p:grpSpPr bwMode="auto">
            <a:xfrm rot="-5400000">
              <a:off x="5944" y="2769"/>
              <a:ext cx="176" cy="165"/>
              <a:chOff x="3107" y="935"/>
              <a:chExt cx="181" cy="181"/>
            </a:xfrm>
          </p:grpSpPr>
          <p:sp>
            <p:nvSpPr>
              <p:cNvPr id="722067" name="Rectangle 14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68" name="Rectangle 14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69" name="Rectangle 14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70" name="Rectangle 15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2071" name="Group 151"/>
            <p:cNvGrpSpPr>
              <a:grpSpLocks/>
            </p:cNvGrpSpPr>
            <p:nvPr/>
          </p:nvGrpSpPr>
          <p:grpSpPr bwMode="auto">
            <a:xfrm rot="-5400000">
              <a:off x="5944" y="2989"/>
              <a:ext cx="176" cy="165"/>
              <a:chOff x="3107" y="935"/>
              <a:chExt cx="181" cy="181"/>
            </a:xfrm>
          </p:grpSpPr>
          <p:sp>
            <p:nvSpPr>
              <p:cNvPr id="722072" name="Rectangle 15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73" name="Rectangle 15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74" name="Rectangle 15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75" name="Rectangle 15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22076" name="Group 156"/>
            <p:cNvGrpSpPr>
              <a:grpSpLocks/>
            </p:cNvGrpSpPr>
            <p:nvPr/>
          </p:nvGrpSpPr>
          <p:grpSpPr bwMode="auto">
            <a:xfrm rot="-5400000">
              <a:off x="5944" y="3208"/>
              <a:ext cx="176" cy="165"/>
              <a:chOff x="3107" y="935"/>
              <a:chExt cx="181" cy="181"/>
            </a:xfrm>
          </p:grpSpPr>
          <p:sp>
            <p:nvSpPr>
              <p:cNvPr id="722077" name="Rectangle 15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78" name="Rectangle 15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79" name="Rectangle 15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80" name="Rectangle 16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22081" name="Text Box 161"/>
            <p:cNvSpPr txBox="1">
              <a:spLocks noChangeArrowheads="1"/>
            </p:cNvSpPr>
            <p:nvPr/>
          </p:nvSpPr>
          <p:spPr bwMode="auto">
            <a:xfrm>
              <a:off x="4000" y="1092"/>
              <a:ext cx="44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DCM</a:t>
              </a:r>
            </a:p>
          </p:txBody>
        </p:sp>
        <p:sp>
          <p:nvSpPr>
            <p:cNvPr id="722082" name="Line 162"/>
            <p:cNvSpPr>
              <a:spLocks noChangeShapeType="1"/>
            </p:cNvSpPr>
            <p:nvPr/>
          </p:nvSpPr>
          <p:spPr bwMode="auto">
            <a:xfrm>
              <a:off x="4248" y="1268"/>
              <a:ext cx="83" cy="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83" name="Text Box 163"/>
            <p:cNvSpPr txBox="1">
              <a:spLocks noChangeArrowheads="1"/>
            </p:cNvSpPr>
            <p:nvPr/>
          </p:nvSpPr>
          <p:spPr bwMode="auto">
            <a:xfrm>
              <a:off x="4747" y="1092"/>
              <a:ext cx="3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IOB</a:t>
              </a:r>
            </a:p>
          </p:txBody>
        </p:sp>
        <p:sp>
          <p:nvSpPr>
            <p:cNvPr id="722084" name="Line 164"/>
            <p:cNvSpPr>
              <a:spLocks noChangeShapeType="1"/>
            </p:cNvSpPr>
            <p:nvPr/>
          </p:nvSpPr>
          <p:spPr bwMode="auto">
            <a:xfrm flipH="1">
              <a:off x="4746" y="1224"/>
              <a:ext cx="41" cy="1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85" name="Text Box 165"/>
            <p:cNvSpPr txBox="1">
              <a:spLocks noChangeArrowheads="1"/>
            </p:cNvSpPr>
            <p:nvPr/>
          </p:nvSpPr>
          <p:spPr bwMode="auto">
            <a:xfrm>
              <a:off x="3781" y="3750"/>
              <a:ext cx="44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RAM</a:t>
              </a:r>
            </a:p>
          </p:txBody>
        </p:sp>
        <p:sp>
          <p:nvSpPr>
            <p:cNvPr id="722086" name="Text Box 166"/>
            <p:cNvSpPr txBox="1">
              <a:spLocks noChangeArrowheads="1"/>
            </p:cNvSpPr>
            <p:nvPr/>
          </p:nvSpPr>
          <p:spPr bwMode="auto">
            <a:xfrm>
              <a:off x="4237" y="3737"/>
              <a:ext cx="75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Multiplier</a:t>
              </a:r>
            </a:p>
          </p:txBody>
        </p:sp>
        <p:sp>
          <p:nvSpPr>
            <p:cNvPr id="722087" name="Line 167"/>
            <p:cNvSpPr>
              <a:spLocks noChangeShapeType="1"/>
            </p:cNvSpPr>
            <p:nvPr/>
          </p:nvSpPr>
          <p:spPr bwMode="auto">
            <a:xfrm flipV="1">
              <a:off x="3959" y="3384"/>
              <a:ext cx="331" cy="3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88" name="Line 168"/>
            <p:cNvSpPr>
              <a:spLocks noChangeShapeType="1"/>
            </p:cNvSpPr>
            <p:nvPr/>
          </p:nvSpPr>
          <p:spPr bwMode="auto">
            <a:xfrm flipH="1" flipV="1">
              <a:off x="4414" y="3384"/>
              <a:ext cx="42" cy="3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89" name="Line 169"/>
            <p:cNvSpPr>
              <a:spLocks noChangeShapeType="1"/>
            </p:cNvSpPr>
            <p:nvPr/>
          </p:nvSpPr>
          <p:spPr bwMode="auto">
            <a:xfrm flipV="1">
              <a:off x="3047" y="1400"/>
              <a:ext cx="539" cy="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90" name="Line 170"/>
            <p:cNvSpPr>
              <a:spLocks noChangeShapeType="1"/>
            </p:cNvSpPr>
            <p:nvPr/>
          </p:nvSpPr>
          <p:spPr bwMode="auto">
            <a:xfrm>
              <a:off x="3047" y="3120"/>
              <a:ext cx="539" cy="5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91" name="AutoShape 171"/>
            <p:cNvSpPr>
              <a:spLocks noChangeArrowheads="1"/>
            </p:cNvSpPr>
            <p:nvPr/>
          </p:nvSpPr>
          <p:spPr bwMode="auto">
            <a:xfrm flipV="1">
              <a:off x="3627"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92" name="AutoShape 172"/>
            <p:cNvSpPr>
              <a:spLocks noChangeArrowheads="1"/>
            </p:cNvSpPr>
            <p:nvPr/>
          </p:nvSpPr>
          <p:spPr bwMode="auto">
            <a:xfrm flipV="1">
              <a:off x="3668"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93" name="AutoShape 173"/>
            <p:cNvSpPr>
              <a:spLocks noChangeArrowheads="1"/>
            </p:cNvSpPr>
            <p:nvPr/>
          </p:nvSpPr>
          <p:spPr bwMode="auto">
            <a:xfrm flipV="1">
              <a:off x="3709"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94" name="AutoShape 174"/>
            <p:cNvSpPr>
              <a:spLocks noChangeArrowheads="1"/>
            </p:cNvSpPr>
            <p:nvPr/>
          </p:nvSpPr>
          <p:spPr bwMode="auto">
            <a:xfrm flipV="1">
              <a:off x="3750"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095" name="Text Box 175"/>
            <p:cNvSpPr txBox="1">
              <a:spLocks noChangeArrowheads="1"/>
            </p:cNvSpPr>
            <p:nvPr/>
          </p:nvSpPr>
          <p:spPr bwMode="auto">
            <a:xfrm>
              <a:off x="2953" y="1192"/>
              <a:ext cx="564"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Global</a:t>
              </a:r>
            </a:p>
            <a:p>
              <a:r>
                <a:rPr lang="en-US" altLang="ja-JP" b="1"/>
                <a:t>Clock</a:t>
              </a:r>
            </a:p>
            <a:p>
              <a:r>
                <a:rPr lang="en-US" altLang="ja-JP" b="1"/>
                <a:t>MUX</a:t>
              </a:r>
            </a:p>
          </p:txBody>
        </p:sp>
        <p:sp>
          <p:nvSpPr>
            <p:cNvPr id="722096" name="Line 176"/>
            <p:cNvSpPr>
              <a:spLocks noChangeShapeType="1"/>
            </p:cNvSpPr>
            <p:nvPr/>
          </p:nvSpPr>
          <p:spPr bwMode="auto">
            <a:xfrm>
              <a:off x="3419" y="1313"/>
              <a:ext cx="249" cy="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97" name="Rectangle 177"/>
            <p:cNvSpPr>
              <a:spLocks noChangeArrowheads="1"/>
            </p:cNvSpPr>
            <p:nvPr/>
          </p:nvSpPr>
          <p:spPr bwMode="auto">
            <a:xfrm>
              <a:off x="490" y="692"/>
              <a:ext cx="317" cy="59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LUT</a:t>
              </a:r>
            </a:p>
          </p:txBody>
        </p:sp>
        <p:sp>
          <p:nvSpPr>
            <p:cNvPr id="722098" name="Line 178"/>
            <p:cNvSpPr>
              <a:spLocks noChangeShapeType="1"/>
            </p:cNvSpPr>
            <p:nvPr/>
          </p:nvSpPr>
          <p:spPr bwMode="auto">
            <a:xfrm>
              <a:off x="172" y="783"/>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99" name="Line 179"/>
            <p:cNvSpPr>
              <a:spLocks noChangeShapeType="1"/>
            </p:cNvSpPr>
            <p:nvPr/>
          </p:nvSpPr>
          <p:spPr bwMode="auto">
            <a:xfrm>
              <a:off x="172" y="919"/>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0" name="Line 180"/>
            <p:cNvSpPr>
              <a:spLocks noChangeShapeType="1"/>
            </p:cNvSpPr>
            <p:nvPr/>
          </p:nvSpPr>
          <p:spPr bwMode="auto">
            <a:xfrm>
              <a:off x="172" y="1055"/>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1" name="Line 181"/>
            <p:cNvSpPr>
              <a:spLocks noChangeShapeType="1"/>
            </p:cNvSpPr>
            <p:nvPr/>
          </p:nvSpPr>
          <p:spPr bwMode="auto">
            <a:xfrm>
              <a:off x="172" y="1191"/>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2" name="Rectangle 182"/>
            <p:cNvSpPr>
              <a:spLocks noChangeArrowheads="1"/>
            </p:cNvSpPr>
            <p:nvPr/>
          </p:nvSpPr>
          <p:spPr bwMode="auto">
            <a:xfrm>
              <a:off x="1080" y="783"/>
              <a:ext cx="408" cy="454"/>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Carry</a:t>
              </a:r>
            </a:p>
          </p:txBody>
        </p:sp>
        <p:sp>
          <p:nvSpPr>
            <p:cNvPr id="722103" name="Line 183"/>
            <p:cNvSpPr>
              <a:spLocks noChangeShapeType="1"/>
            </p:cNvSpPr>
            <p:nvPr/>
          </p:nvSpPr>
          <p:spPr bwMode="auto">
            <a:xfrm>
              <a:off x="807" y="965"/>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4" name="Rectangle 184"/>
            <p:cNvSpPr>
              <a:spLocks noChangeArrowheads="1"/>
            </p:cNvSpPr>
            <p:nvPr/>
          </p:nvSpPr>
          <p:spPr bwMode="auto">
            <a:xfrm>
              <a:off x="1760" y="783"/>
              <a:ext cx="317" cy="454"/>
            </a:xfrm>
            <a:prstGeom prst="rect">
              <a:avLst/>
            </a:prstGeom>
            <a:solidFill>
              <a:srgbClr val="FFFF9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0" lang="ja-JP" altLang="ja-JP"/>
            </a:p>
          </p:txBody>
        </p:sp>
        <p:sp>
          <p:nvSpPr>
            <p:cNvPr id="722105" name="Line 185"/>
            <p:cNvSpPr>
              <a:spLocks noChangeShapeType="1"/>
            </p:cNvSpPr>
            <p:nvPr/>
          </p:nvSpPr>
          <p:spPr bwMode="auto">
            <a:xfrm>
              <a:off x="1760" y="1101"/>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6" name="Line 186"/>
            <p:cNvSpPr>
              <a:spLocks noChangeShapeType="1"/>
            </p:cNvSpPr>
            <p:nvPr/>
          </p:nvSpPr>
          <p:spPr bwMode="auto">
            <a:xfrm flipV="1">
              <a:off x="1760" y="1146"/>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7" name="Line 187"/>
            <p:cNvSpPr>
              <a:spLocks noChangeShapeType="1"/>
            </p:cNvSpPr>
            <p:nvPr/>
          </p:nvSpPr>
          <p:spPr bwMode="auto">
            <a:xfrm>
              <a:off x="1487" y="965"/>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8" name="Line 188"/>
            <p:cNvSpPr>
              <a:spLocks noChangeShapeType="1"/>
            </p:cNvSpPr>
            <p:nvPr/>
          </p:nvSpPr>
          <p:spPr bwMode="auto">
            <a:xfrm flipV="1">
              <a:off x="1261" y="511"/>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09" name="Line 189"/>
            <p:cNvSpPr>
              <a:spLocks noChangeShapeType="1"/>
            </p:cNvSpPr>
            <p:nvPr/>
          </p:nvSpPr>
          <p:spPr bwMode="auto">
            <a:xfrm>
              <a:off x="2077" y="874"/>
              <a:ext cx="27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10" name="Text Box 190"/>
            <p:cNvSpPr txBox="1">
              <a:spLocks noChangeArrowheads="1"/>
            </p:cNvSpPr>
            <p:nvPr/>
          </p:nvSpPr>
          <p:spPr bwMode="auto">
            <a:xfrm>
              <a:off x="1721" y="829"/>
              <a:ext cx="22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D</a:t>
              </a:r>
            </a:p>
          </p:txBody>
        </p:sp>
        <p:sp>
          <p:nvSpPr>
            <p:cNvPr id="722111" name="Text Box 191"/>
            <p:cNvSpPr txBox="1">
              <a:spLocks noChangeArrowheads="1"/>
            </p:cNvSpPr>
            <p:nvPr/>
          </p:nvSpPr>
          <p:spPr bwMode="auto">
            <a:xfrm>
              <a:off x="1895" y="738"/>
              <a:ext cx="22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Q</a:t>
              </a:r>
            </a:p>
          </p:txBody>
        </p:sp>
        <p:sp>
          <p:nvSpPr>
            <p:cNvPr id="722112" name="Line 192"/>
            <p:cNvSpPr>
              <a:spLocks noChangeShapeType="1"/>
            </p:cNvSpPr>
            <p:nvPr/>
          </p:nvSpPr>
          <p:spPr bwMode="auto">
            <a:xfrm flipV="1">
              <a:off x="1624" y="692"/>
              <a:ext cx="0"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13" name="Line 193"/>
            <p:cNvSpPr>
              <a:spLocks noChangeShapeType="1"/>
            </p:cNvSpPr>
            <p:nvPr/>
          </p:nvSpPr>
          <p:spPr bwMode="auto">
            <a:xfrm>
              <a:off x="1624" y="692"/>
              <a:ext cx="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14" name="Line 194"/>
            <p:cNvSpPr>
              <a:spLocks noChangeShapeType="1"/>
            </p:cNvSpPr>
            <p:nvPr/>
          </p:nvSpPr>
          <p:spPr bwMode="auto">
            <a:xfrm>
              <a:off x="1261" y="602"/>
              <a:ext cx="10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15" name="Rectangle 195"/>
            <p:cNvSpPr>
              <a:spLocks noChangeArrowheads="1"/>
            </p:cNvSpPr>
            <p:nvPr/>
          </p:nvSpPr>
          <p:spPr bwMode="auto">
            <a:xfrm>
              <a:off x="490" y="1418"/>
              <a:ext cx="317" cy="59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LUT</a:t>
              </a:r>
            </a:p>
          </p:txBody>
        </p:sp>
        <p:sp>
          <p:nvSpPr>
            <p:cNvPr id="722116" name="Line 196"/>
            <p:cNvSpPr>
              <a:spLocks noChangeShapeType="1"/>
            </p:cNvSpPr>
            <p:nvPr/>
          </p:nvSpPr>
          <p:spPr bwMode="auto">
            <a:xfrm>
              <a:off x="172" y="1509"/>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17" name="Line 197"/>
            <p:cNvSpPr>
              <a:spLocks noChangeShapeType="1"/>
            </p:cNvSpPr>
            <p:nvPr/>
          </p:nvSpPr>
          <p:spPr bwMode="auto">
            <a:xfrm>
              <a:off x="172" y="1645"/>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18" name="Line 198"/>
            <p:cNvSpPr>
              <a:spLocks noChangeShapeType="1"/>
            </p:cNvSpPr>
            <p:nvPr/>
          </p:nvSpPr>
          <p:spPr bwMode="auto">
            <a:xfrm>
              <a:off x="172" y="1781"/>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19" name="Line 199"/>
            <p:cNvSpPr>
              <a:spLocks noChangeShapeType="1"/>
            </p:cNvSpPr>
            <p:nvPr/>
          </p:nvSpPr>
          <p:spPr bwMode="auto">
            <a:xfrm>
              <a:off x="172" y="1917"/>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20" name="Rectangle 200"/>
            <p:cNvSpPr>
              <a:spLocks noChangeArrowheads="1"/>
            </p:cNvSpPr>
            <p:nvPr/>
          </p:nvSpPr>
          <p:spPr bwMode="auto">
            <a:xfrm>
              <a:off x="1080" y="1509"/>
              <a:ext cx="408" cy="454"/>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Carry</a:t>
              </a:r>
            </a:p>
          </p:txBody>
        </p:sp>
        <p:sp>
          <p:nvSpPr>
            <p:cNvPr id="722121" name="Line 201"/>
            <p:cNvSpPr>
              <a:spLocks noChangeShapeType="1"/>
            </p:cNvSpPr>
            <p:nvPr/>
          </p:nvSpPr>
          <p:spPr bwMode="auto">
            <a:xfrm>
              <a:off x="807" y="169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22" name="Rectangle 202"/>
            <p:cNvSpPr>
              <a:spLocks noChangeArrowheads="1"/>
            </p:cNvSpPr>
            <p:nvPr/>
          </p:nvSpPr>
          <p:spPr bwMode="auto">
            <a:xfrm>
              <a:off x="1760" y="1509"/>
              <a:ext cx="317" cy="454"/>
            </a:xfrm>
            <a:prstGeom prst="rect">
              <a:avLst/>
            </a:prstGeom>
            <a:solidFill>
              <a:srgbClr val="FFFF9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0" lang="ja-JP" altLang="ja-JP"/>
            </a:p>
          </p:txBody>
        </p:sp>
        <p:sp>
          <p:nvSpPr>
            <p:cNvPr id="722123" name="Line 203"/>
            <p:cNvSpPr>
              <a:spLocks noChangeShapeType="1"/>
            </p:cNvSpPr>
            <p:nvPr/>
          </p:nvSpPr>
          <p:spPr bwMode="auto">
            <a:xfrm>
              <a:off x="1760" y="1827"/>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24" name="Line 204"/>
            <p:cNvSpPr>
              <a:spLocks noChangeShapeType="1"/>
            </p:cNvSpPr>
            <p:nvPr/>
          </p:nvSpPr>
          <p:spPr bwMode="auto">
            <a:xfrm flipV="1">
              <a:off x="1760" y="1872"/>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25" name="Line 205"/>
            <p:cNvSpPr>
              <a:spLocks noChangeShapeType="1"/>
            </p:cNvSpPr>
            <p:nvPr/>
          </p:nvSpPr>
          <p:spPr bwMode="auto">
            <a:xfrm>
              <a:off x="1487" y="169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26" name="Line 206"/>
            <p:cNvSpPr>
              <a:spLocks noChangeShapeType="1"/>
            </p:cNvSpPr>
            <p:nvPr/>
          </p:nvSpPr>
          <p:spPr bwMode="auto">
            <a:xfrm flipV="1">
              <a:off x="1261" y="1237"/>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27" name="Line 207"/>
            <p:cNvSpPr>
              <a:spLocks noChangeShapeType="1"/>
            </p:cNvSpPr>
            <p:nvPr/>
          </p:nvSpPr>
          <p:spPr bwMode="auto">
            <a:xfrm>
              <a:off x="2077" y="1600"/>
              <a:ext cx="27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28" name="Text Box 208"/>
            <p:cNvSpPr txBox="1">
              <a:spLocks noChangeArrowheads="1"/>
            </p:cNvSpPr>
            <p:nvPr/>
          </p:nvSpPr>
          <p:spPr bwMode="auto">
            <a:xfrm>
              <a:off x="1721" y="1555"/>
              <a:ext cx="22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D</a:t>
              </a:r>
            </a:p>
          </p:txBody>
        </p:sp>
        <p:sp>
          <p:nvSpPr>
            <p:cNvPr id="722129" name="Text Box 209"/>
            <p:cNvSpPr txBox="1">
              <a:spLocks noChangeArrowheads="1"/>
            </p:cNvSpPr>
            <p:nvPr/>
          </p:nvSpPr>
          <p:spPr bwMode="auto">
            <a:xfrm>
              <a:off x="1895" y="1464"/>
              <a:ext cx="22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Q</a:t>
              </a:r>
            </a:p>
          </p:txBody>
        </p:sp>
        <p:sp>
          <p:nvSpPr>
            <p:cNvPr id="722130" name="Line 210"/>
            <p:cNvSpPr>
              <a:spLocks noChangeShapeType="1"/>
            </p:cNvSpPr>
            <p:nvPr/>
          </p:nvSpPr>
          <p:spPr bwMode="auto">
            <a:xfrm flipV="1">
              <a:off x="1624" y="1418"/>
              <a:ext cx="0"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31" name="Line 211"/>
            <p:cNvSpPr>
              <a:spLocks noChangeShapeType="1"/>
            </p:cNvSpPr>
            <p:nvPr/>
          </p:nvSpPr>
          <p:spPr bwMode="auto">
            <a:xfrm>
              <a:off x="1624" y="1418"/>
              <a:ext cx="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32" name="Line 212"/>
            <p:cNvSpPr>
              <a:spLocks noChangeShapeType="1"/>
            </p:cNvSpPr>
            <p:nvPr/>
          </p:nvSpPr>
          <p:spPr bwMode="auto">
            <a:xfrm>
              <a:off x="1261" y="1328"/>
              <a:ext cx="10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33" name="Line 213"/>
            <p:cNvSpPr>
              <a:spLocks noChangeShapeType="1"/>
            </p:cNvSpPr>
            <p:nvPr/>
          </p:nvSpPr>
          <p:spPr bwMode="auto">
            <a:xfrm flipV="1">
              <a:off x="1261" y="1962"/>
              <a:ext cx="0" cy="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34" name="Rectangle 214"/>
            <p:cNvSpPr>
              <a:spLocks noChangeArrowheads="1"/>
            </p:cNvSpPr>
            <p:nvPr/>
          </p:nvSpPr>
          <p:spPr bwMode="auto">
            <a:xfrm>
              <a:off x="308" y="602"/>
              <a:ext cx="1860" cy="154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2135" name="Text Box 215"/>
            <p:cNvSpPr txBox="1">
              <a:spLocks noChangeArrowheads="1"/>
            </p:cNvSpPr>
            <p:nvPr/>
          </p:nvSpPr>
          <p:spPr bwMode="auto">
            <a:xfrm>
              <a:off x="205" y="2160"/>
              <a:ext cx="45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Slice</a:t>
              </a:r>
            </a:p>
          </p:txBody>
        </p:sp>
        <p:sp>
          <p:nvSpPr>
            <p:cNvPr id="722136" name="Text Box 216"/>
            <p:cNvSpPr txBox="1">
              <a:spLocks noChangeArrowheads="1"/>
            </p:cNvSpPr>
            <p:nvPr/>
          </p:nvSpPr>
          <p:spPr bwMode="auto">
            <a:xfrm>
              <a:off x="2472" y="630"/>
              <a:ext cx="327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Slice X 2</a:t>
              </a:r>
              <a:r>
                <a:rPr kumimoji="0" lang="ja-JP" altLang="en-US" b="1"/>
                <a:t>　→　</a:t>
              </a:r>
              <a:r>
                <a:rPr kumimoji="0" lang="en-US" altLang="ja-JP" b="1"/>
                <a:t>CLB</a:t>
              </a:r>
              <a:r>
                <a:rPr kumimoji="0" lang="ja-JP" altLang="en-US" b="1"/>
                <a:t>　</a:t>
              </a:r>
              <a:r>
                <a:rPr kumimoji="0" lang="en-US" altLang="ja-JP" b="1"/>
                <a:t>(Configurable Logic Block)</a:t>
              </a:r>
            </a:p>
          </p:txBody>
        </p:sp>
        <p:sp>
          <p:nvSpPr>
            <p:cNvPr id="722137" name="Line 217"/>
            <p:cNvSpPr>
              <a:spLocks noChangeShapeType="1"/>
            </p:cNvSpPr>
            <p:nvPr/>
          </p:nvSpPr>
          <p:spPr bwMode="auto">
            <a:xfrm>
              <a:off x="3710" y="845"/>
              <a:ext cx="181"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38" name="Text Box 218"/>
            <p:cNvSpPr txBox="1">
              <a:spLocks noChangeArrowheads="1"/>
            </p:cNvSpPr>
            <p:nvPr/>
          </p:nvSpPr>
          <p:spPr bwMode="auto">
            <a:xfrm>
              <a:off x="159" y="2625"/>
              <a:ext cx="1096"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100000 CLBs</a:t>
              </a:r>
            </a:p>
            <a:p>
              <a:pPr eaLnBrk="0" hangingPunct="0"/>
              <a:r>
                <a:rPr kumimoji="0" lang="en-US" altLang="ja-JP" b="1"/>
                <a:t>3Mbit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457200" y="115888"/>
            <a:ext cx="8229600" cy="1139825"/>
          </a:xfrm>
        </p:spPr>
        <p:txBody>
          <a:bodyPr/>
          <a:lstStyle/>
          <a:p>
            <a:r>
              <a:rPr lang="en-US" altLang="ja-JP"/>
              <a:t>Slice structure of Virtex-6</a:t>
            </a:r>
          </a:p>
        </p:txBody>
      </p:sp>
      <p:grpSp>
        <p:nvGrpSpPr>
          <p:cNvPr id="828419" name="Group 3"/>
          <p:cNvGrpSpPr>
            <a:grpSpLocks/>
          </p:cNvGrpSpPr>
          <p:nvPr/>
        </p:nvGrpSpPr>
        <p:grpSpPr bwMode="auto">
          <a:xfrm>
            <a:off x="1147763" y="765175"/>
            <a:ext cx="6554787" cy="5813425"/>
            <a:chOff x="509" y="164"/>
            <a:chExt cx="4276" cy="4718"/>
          </a:xfrm>
        </p:grpSpPr>
        <p:grpSp>
          <p:nvGrpSpPr>
            <p:cNvPr id="828420" name="Group 4"/>
            <p:cNvGrpSpPr>
              <a:grpSpLocks/>
            </p:cNvGrpSpPr>
            <p:nvPr/>
          </p:nvGrpSpPr>
          <p:grpSpPr bwMode="auto">
            <a:xfrm>
              <a:off x="509" y="164"/>
              <a:ext cx="4276" cy="1316"/>
              <a:chOff x="509" y="164"/>
              <a:chExt cx="4276" cy="1316"/>
            </a:xfrm>
          </p:grpSpPr>
          <p:sp>
            <p:nvSpPr>
              <p:cNvPr id="828421" name="Rectangle 5"/>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sz="1600"/>
                  <a:t>6inX1</a:t>
                </a:r>
              </a:p>
              <a:p>
                <a:pPr algn="ctr"/>
                <a:r>
                  <a:rPr lang="en-US" altLang="ja-JP" sz="1600"/>
                  <a:t>5inX2</a:t>
                </a:r>
              </a:p>
            </p:txBody>
          </p:sp>
          <p:sp>
            <p:nvSpPr>
              <p:cNvPr id="828422" name="Rectangle 6"/>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828423" name="Rectangle 7"/>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424" name="Rectangle 8"/>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425" name="Rectangle 9"/>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426" name="Line 10"/>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27" name="Text Box 11"/>
              <p:cNvSpPr txBox="1">
                <a:spLocks noChangeArrowheads="1"/>
              </p:cNvSpPr>
              <p:nvPr/>
            </p:nvSpPr>
            <p:spPr bwMode="auto">
              <a:xfrm>
                <a:off x="509" y="539"/>
                <a:ext cx="36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828428" name="Line 12"/>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29" name="Line 13"/>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0" name="Line 14"/>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1" name="Line 15"/>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2" name="Line 16"/>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3" name="Rectangle 17"/>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434" name="Line 18"/>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5" name="Line 19"/>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6" name="Line 20"/>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7" name="Line 21"/>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8" name="Line 22"/>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39" name="Line 23"/>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0" name="Line 24"/>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1" name="Line 25"/>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2" name="Line 26"/>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3" name="Line 27"/>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4" name="Line 28"/>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5" name="Line 29"/>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6" name="Line 30"/>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7" name="Line 31"/>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48" name="Line 32"/>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28449" name="Group 33"/>
            <p:cNvGrpSpPr>
              <a:grpSpLocks/>
            </p:cNvGrpSpPr>
            <p:nvPr/>
          </p:nvGrpSpPr>
          <p:grpSpPr bwMode="auto">
            <a:xfrm>
              <a:off x="509" y="1298"/>
              <a:ext cx="4276" cy="1316"/>
              <a:chOff x="509" y="164"/>
              <a:chExt cx="4276" cy="1316"/>
            </a:xfrm>
          </p:grpSpPr>
          <p:sp>
            <p:nvSpPr>
              <p:cNvPr id="828450" name="Rectangle 34"/>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6inX1</a:t>
                </a:r>
              </a:p>
              <a:p>
                <a:pPr algn="ctr"/>
                <a:r>
                  <a:rPr lang="en-US" altLang="ja-JP" sz="1600"/>
                  <a:t>5inX2</a:t>
                </a:r>
              </a:p>
            </p:txBody>
          </p:sp>
          <p:sp>
            <p:nvSpPr>
              <p:cNvPr id="828451" name="Rectangle 35"/>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828452" name="Rectangle 36"/>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453" name="Rectangle 37"/>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454" name="Rectangle 38"/>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455" name="Line 39"/>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56" name="Text Box 40"/>
              <p:cNvSpPr txBox="1">
                <a:spLocks noChangeArrowheads="1"/>
              </p:cNvSpPr>
              <p:nvPr/>
            </p:nvSpPr>
            <p:spPr bwMode="auto">
              <a:xfrm>
                <a:off x="509" y="539"/>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828457" name="Line 41"/>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58" name="Line 42"/>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59" name="Line 43"/>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0" name="Line 44"/>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1" name="Line 45"/>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2" name="Rectangle 46"/>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463" name="Line 47"/>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4" name="Line 48"/>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5" name="Line 49"/>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6" name="Line 50"/>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7" name="Line 51"/>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8" name="Line 52"/>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69" name="Line 53"/>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0" name="Line 54"/>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1" name="Line 55"/>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2" name="Line 56"/>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3" name="Line 57"/>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4" name="Line 58"/>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5" name="Line 59"/>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6" name="Line 60"/>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77" name="Line 61"/>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28478" name="Group 62"/>
            <p:cNvGrpSpPr>
              <a:grpSpLocks/>
            </p:cNvGrpSpPr>
            <p:nvPr/>
          </p:nvGrpSpPr>
          <p:grpSpPr bwMode="auto">
            <a:xfrm>
              <a:off x="509" y="2432"/>
              <a:ext cx="4276" cy="1316"/>
              <a:chOff x="509" y="164"/>
              <a:chExt cx="4276" cy="1316"/>
            </a:xfrm>
          </p:grpSpPr>
          <p:sp>
            <p:nvSpPr>
              <p:cNvPr id="828479" name="Rectangle 63"/>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6inX1</a:t>
                </a:r>
              </a:p>
              <a:p>
                <a:pPr algn="ctr"/>
                <a:r>
                  <a:rPr lang="en-US" altLang="ja-JP"/>
                  <a:t>5inX2</a:t>
                </a:r>
              </a:p>
            </p:txBody>
          </p:sp>
          <p:sp>
            <p:nvSpPr>
              <p:cNvPr id="828480" name="Rectangle 64"/>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828481" name="Rectangle 65"/>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482" name="Rectangle 66"/>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483" name="Rectangle 67"/>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484" name="Line 68"/>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85" name="Text Box 69"/>
              <p:cNvSpPr txBox="1">
                <a:spLocks noChangeArrowheads="1"/>
              </p:cNvSpPr>
              <p:nvPr/>
            </p:nvSpPr>
            <p:spPr bwMode="auto">
              <a:xfrm>
                <a:off x="509" y="539"/>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828486" name="Line 70"/>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87" name="Line 71"/>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88" name="Line 72"/>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89" name="Line 73"/>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0" name="Line 74"/>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1" name="Rectangle 75"/>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492" name="Line 76"/>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3" name="Line 77"/>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4" name="Line 78"/>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5" name="Line 79"/>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6" name="Line 80"/>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7" name="Line 81"/>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8" name="Line 82"/>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499" name="Line 83"/>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00" name="Line 84"/>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01" name="Line 85"/>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02" name="Line 86"/>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03" name="Line 87"/>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04" name="Line 88"/>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05" name="Line 89"/>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06" name="Line 90"/>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28507" name="Group 91"/>
            <p:cNvGrpSpPr>
              <a:grpSpLocks/>
            </p:cNvGrpSpPr>
            <p:nvPr/>
          </p:nvGrpSpPr>
          <p:grpSpPr bwMode="auto">
            <a:xfrm>
              <a:off x="509" y="3566"/>
              <a:ext cx="4276" cy="1316"/>
              <a:chOff x="509" y="164"/>
              <a:chExt cx="4276" cy="1316"/>
            </a:xfrm>
          </p:grpSpPr>
          <p:sp>
            <p:nvSpPr>
              <p:cNvPr id="828508" name="Rectangle 92"/>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6inX1</a:t>
                </a:r>
              </a:p>
              <a:p>
                <a:pPr algn="ctr"/>
                <a:r>
                  <a:rPr lang="en-US" altLang="ja-JP"/>
                  <a:t>5inX2</a:t>
                </a:r>
              </a:p>
            </p:txBody>
          </p:sp>
          <p:sp>
            <p:nvSpPr>
              <p:cNvPr id="828509" name="Rectangle 93"/>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828510" name="Rectangle 94"/>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511" name="Rectangle 95"/>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28512" name="Rectangle 96"/>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513" name="Line 97"/>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14" name="Text Box 98"/>
              <p:cNvSpPr txBox="1">
                <a:spLocks noChangeArrowheads="1"/>
              </p:cNvSpPr>
              <p:nvPr/>
            </p:nvSpPr>
            <p:spPr bwMode="auto">
              <a:xfrm>
                <a:off x="509" y="539"/>
                <a:ext cx="36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828515" name="Line 99"/>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16" name="Line 100"/>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17" name="Line 101"/>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18" name="Line 102"/>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19" name="Line 103"/>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0" name="Rectangle 104"/>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28521" name="Line 105"/>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2" name="Line 106"/>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3" name="Line 107"/>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4" name="Line 108"/>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5" name="Line 109"/>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6" name="Line 110"/>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7" name="Line 111"/>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8" name="Line 112"/>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29" name="Line 113"/>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30" name="Line 114"/>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31" name="Line 115"/>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32" name="Line 116"/>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33" name="Line 117"/>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34" name="Line 118"/>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8535" name="Line 119"/>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828536" name="Text Box 120"/>
          <p:cNvSpPr txBox="1">
            <a:spLocks noChangeArrowheads="1"/>
          </p:cNvSpPr>
          <p:nvPr/>
        </p:nvSpPr>
        <p:spPr bwMode="auto">
          <a:xfrm>
            <a:off x="5046663" y="6394450"/>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Virtex-6 manual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ChangeArrowheads="1"/>
          </p:cNvSpPr>
          <p:nvPr/>
        </p:nvSpPr>
        <p:spPr bwMode="auto">
          <a:xfrm>
            <a:off x="1692275" y="50847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X0Y0 </a:t>
            </a:r>
          </a:p>
        </p:txBody>
      </p:sp>
      <p:sp>
        <p:nvSpPr>
          <p:cNvPr id="829443" name="Rectangle 3"/>
          <p:cNvSpPr>
            <a:spLocks noChangeArrowheads="1"/>
          </p:cNvSpPr>
          <p:nvPr/>
        </p:nvSpPr>
        <p:spPr bwMode="auto">
          <a:xfrm>
            <a:off x="2771775" y="46529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X1Y0 </a:t>
            </a:r>
          </a:p>
        </p:txBody>
      </p:sp>
      <p:sp>
        <p:nvSpPr>
          <p:cNvPr id="829444" name="Line 4"/>
          <p:cNvSpPr>
            <a:spLocks noChangeShapeType="1"/>
          </p:cNvSpPr>
          <p:nvPr/>
        </p:nvSpPr>
        <p:spPr bwMode="auto">
          <a:xfrm flipV="1">
            <a:off x="2195513" y="3141663"/>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45" name="Line 5"/>
          <p:cNvSpPr>
            <a:spLocks noChangeShapeType="1"/>
          </p:cNvSpPr>
          <p:nvPr/>
        </p:nvSpPr>
        <p:spPr bwMode="auto">
          <a:xfrm flipV="1">
            <a:off x="3276600" y="2708275"/>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46" name="Rectangle 6"/>
          <p:cNvSpPr>
            <a:spLocks noChangeArrowheads="1"/>
          </p:cNvSpPr>
          <p:nvPr/>
        </p:nvSpPr>
        <p:spPr bwMode="auto">
          <a:xfrm>
            <a:off x="1331913" y="4149725"/>
            <a:ext cx="2735262"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447" name="Text Box 7"/>
          <p:cNvSpPr txBox="1">
            <a:spLocks noChangeArrowheads="1"/>
          </p:cNvSpPr>
          <p:nvPr/>
        </p:nvSpPr>
        <p:spPr bwMode="auto">
          <a:xfrm>
            <a:off x="1384300" y="42402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829448" name="Text Box 8"/>
          <p:cNvSpPr txBox="1">
            <a:spLocks noChangeArrowheads="1"/>
          </p:cNvSpPr>
          <p:nvPr/>
        </p:nvSpPr>
        <p:spPr bwMode="auto">
          <a:xfrm>
            <a:off x="1384300" y="37369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49" name="Text Box 9"/>
          <p:cNvSpPr txBox="1">
            <a:spLocks noChangeArrowheads="1"/>
          </p:cNvSpPr>
          <p:nvPr/>
        </p:nvSpPr>
        <p:spPr bwMode="auto">
          <a:xfrm>
            <a:off x="2587625" y="371633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50" name="Rectangle 10"/>
          <p:cNvSpPr>
            <a:spLocks noChangeArrowheads="1"/>
          </p:cNvSpPr>
          <p:nvPr/>
        </p:nvSpPr>
        <p:spPr bwMode="auto">
          <a:xfrm>
            <a:off x="5076825" y="50847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X2Y0 </a:t>
            </a:r>
          </a:p>
        </p:txBody>
      </p:sp>
      <p:sp>
        <p:nvSpPr>
          <p:cNvPr id="829451" name="Rectangle 11"/>
          <p:cNvSpPr>
            <a:spLocks noChangeArrowheads="1"/>
          </p:cNvSpPr>
          <p:nvPr/>
        </p:nvSpPr>
        <p:spPr bwMode="auto">
          <a:xfrm>
            <a:off x="6156325" y="46529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X3Y0 </a:t>
            </a:r>
          </a:p>
        </p:txBody>
      </p:sp>
      <p:sp>
        <p:nvSpPr>
          <p:cNvPr id="829452" name="Line 12"/>
          <p:cNvSpPr>
            <a:spLocks noChangeShapeType="1"/>
          </p:cNvSpPr>
          <p:nvPr/>
        </p:nvSpPr>
        <p:spPr bwMode="auto">
          <a:xfrm flipV="1">
            <a:off x="5580063" y="3141663"/>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53" name="Line 13"/>
          <p:cNvSpPr>
            <a:spLocks noChangeShapeType="1"/>
          </p:cNvSpPr>
          <p:nvPr/>
        </p:nvSpPr>
        <p:spPr bwMode="auto">
          <a:xfrm flipV="1">
            <a:off x="6661150" y="2708275"/>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54" name="Rectangle 14"/>
          <p:cNvSpPr>
            <a:spLocks noChangeArrowheads="1"/>
          </p:cNvSpPr>
          <p:nvPr/>
        </p:nvSpPr>
        <p:spPr bwMode="auto">
          <a:xfrm>
            <a:off x="4716463" y="4149725"/>
            <a:ext cx="2735262"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455" name="Text Box 15"/>
          <p:cNvSpPr txBox="1">
            <a:spLocks noChangeArrowheads="1"/>
          </p:cNvSpPr>
          <p:nvPr/>
        </p:nvSpPr>
        <p:spPr bwMode="auto">
          <a:xfrm>
            <a:off x="4768850" y="42402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829456" name="Text Box 16"/>
          <p:cNvSpPr txBox="1">
            <a:spLocks noChangeArrowheads="1"/>
          </p:cNvSpPr>
          <p:nvPr/>
        </p:nvSpPr>
        <p:spPr bwMode="auto">
          <a:xfrm>
            <a:off x="4768850" y="37369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57" name="Text Box 17"/>
          <p:cNvSpPr txBox="1">
            <a:spLocks noChangeArrowheads="1"/>
          </p:cNvSpPr>
          <p:nvPr/>
        </p:nvSpPr>
        <p:spPr bwMode="auto">
          <a:xfrm>
            <a:off x="5972175" y="371633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58" name="Rectangle 18"/>
          <p:cNvSpPr>
            <a:spLocks noChangeArrowheads="1"/>
          </p:cNvSpPr>
          <p:nvPr/>
        </p:nvSpPr>
        <p:spPr bwMode="auto">
          <a:xfrm>
            <a:off x="5076825" y="2420938"/>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X2Y1 </a:t>
            </a:r>
          </a:p>
        </p:txBody>
      </p:sp>
      <p:sp>
        <p:nvSpPr>
          <p:cNvPr id="829459" name="Rectangle 19"/>
          <p:cNvSpPr>
            <a:spLocks noChangeArrowheads="1"/>
          </p:cNvSpPr>
          <p:nvPr/>
        </p:nvSpPr>
        <p:spPr bwMode="auto">
          <a:xfrm>
            <a:off x="6156325" y="1989138"/>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X3Y1 </a:t>
            </a:r>
          </a:p>
        </p:txBody>
      </p:sp>
      <p:sp>
        <p:nvSpPr>
          <p:cNvPr id="829460" name="Line 20"/>
          <p:cNvSpPr>
            <a:spLocks noChangeShapeType="1"/>
          </p:cNvSpPr>
          <p:nvPr/>
        </p:nvSpPr>
        <p:spPr bwMode="auto">
          <a:xfrm flipV="1">
            <a:off x="5580063" y="477838"/>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61" name="Line 21"/>
          <p:cNvSpPr>
            <a:spLocks noChangeShapeType="1"/>
          </p:cNvSpPr>
          <p:nvPr/>
        </p:nvSpPr>
        <p:spPr bwMode="auto">
          <a:xfrm flipV="1">
            <a:off x="6661150" y="44450"/>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62" name="Rectangle 22"/>
          <p:cNvSpPr>
            <a:spLocks noChangeArrowheads="1"/>
          </p:cNvSpPr>
          <p:nvPr/>
        </p:nvSpPr>
        <p:spPr bwMode="auto">
          <a:xfrm>
            <a:off x="4716463" y="1485900"/>
            <a:ext cx="2735262"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463" name="Text Box 23"/>
          <p:cNvSpPr txBox="1">
            <a:spLocks noChangeArrowheads="1"/>
          </p:cNvSpPr>
          <p:nvPr/>
        </p:nvSpPr>
        <p:spPr bwMode="auto">
          <a:xfrm>
            <a:off x="4768850" y="15763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829464" name="Text Box 24"/>
          <p:cNvSpPr txBox="1">
            <a:spLocks noChangeArrowheads="1"/>
          </p:cNvSpPr>
          <p:nvPr/>
        </p:nvSpPr>
        <p:spPr bwMode="auto">
          <a:xfrm>
            <a:off x="4768850" y="107315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65" name="Text Box 25"/>
          <p:cNvSpPr txBox="1">
            <a:spLocks noChangeArrowheads="1"/>
          </p:cNvSpPr>
          <p:nvPr/>
        </p:nvSpPr>
        <p:spPr bwMode="auto">
          <a:xfrm>
            <a:off x="5972175" y="10525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66" name="Rectangle 26"/>
          <p:cNvSpPr>
            <a:spLocks noChangeArrowheads="1"/>
          </p:cNvSpPr>
          <p:nvPr/>
        </p:nvSpPr>
        <p:spPr bwMode="auto">
          <a:xfrm>
            <a:off x="1692275" y="2349500"/>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X1Y0 </a:t>
            </a:r>
          </a:p>
        </p:txBody>
      </p:sp>
      <p:sp>
        <p:nvSpPr>
          <p:cNvPr id="829467" name="Rectangle 27"/>
          <p:cNvSpPr>
            <a:spLocks noChangeArrowheads="1"/>
          </p:cNvSpPr>
          <p:nvPr/>
        </p:nvSpPr>
        <p:spPr bwMode="auto">
          <a:xfrm>
            <a:off x="2771775" y="1917700"/>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X1Y1 </a:t>
            </a:r>
          </a:p>
        </p:txBody>
      </p:sp>
      <p:sp>
        <p:nvSpPr>
          <p:cNvPr id="829468" name="Line 28"/>
          <p:cNvSpPr>
            <a:spLocks noChangeShapeType="1"/>
          </p:cNvSpPr>
          <p:nvPr/>
        </p:nvSpPr>
        <p:spPr bwMode="auto">
          <a:xfrm flipV="1">
            <a:off x="2195513" y="406400"/>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69" name="Line 29"/>
          <p:cNvSpPr>
            <a:spLocks noChangeShapeType="1"/>
          </p:cNvSpPr>
          <p:nvPr/>
        </p:nvSpPr>
        <p:spPr bwMode="auto">
          <a:xfrm flipV="1">
            <a:off x="3276600" y="-26988"/>
            <a:ext cx="0" cy="19431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9470" name="Rectangle 30"/>
          <p:cNvSpPr>
            <a:spLocks noChangeArrowheads="1"/>
          </p:cNvSpPr>
          <p:nvPr/>
        </p:nvSpPr>
        <p:spPr bwMode="auto">
          <a:xfrm>
            <a:off x="1331913" y="1414463"/>
            <a:ext cx="2735262" cy="208756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829471" name="Text Box 31"/>
          <p:cNvSpPr txBox="1">
            <a:spLocks noChangeArrowheads="1"/>
          </p:cNvSpPr>
          <p:nvPr/>
        </p:nvSpPr>
        <p:spPr bwMode="auto">
          <a:xfrm>
            <a:off x="1384300" y="15049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829472" name="Text Box 32"/>
          <p:cNvSpPr txBox="1">
            <a:spLocks noChangeArrowheads="1"/>
          </p:cNvSpPr>
          <p:nvPr/>
        </p:nvSpPr>
        <p:spPr bwMode="auto">
          <a:xfrm>
            <a:off x="1384300" y="10017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73" name="Text Box 33"/>
          <p:cNvSpPr txBox="1">
            <a:spLocks noChangeArrowheads="1"/>
          </p:cNvSpPr>
          <p:nvPr/>
        </p:nvSpPr>
        <p:spPr bwMode="auto">
          <a:xfrm>
            <a:off x="2587625" y="9810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829474" name="Text Box 34"/>
          <p:cNvSpPr txBox="1">
            <a:spLocks noChangeArrowheads="1"/>
          </p:cNvSpPr>
          <p:nvPr/>
        </p:nvSpPr>
        <p:spPr bwMode="auto">
          <a:xfrm>
            <a:off x="1476375" y="31416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829475" name="Text Box 35"/>
          <p:cNvSpPr txBox="1">
            <a:spLocks noChangeArrowheads="1"/>
          </p:cNvSpPr>
          <p:nvPr/>
        </p:nvSpPr>
        <p:spPr bwMode="auto">
          <a:xfrm>
            <a:off x="2770188" y="31416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829476" name="Text Box 36"/>
          <p:cNvSpPr txBox="1">
            <a:spLocks noChangeArrowheads="1"/>
          </p:cNvSpPr>
          <p:nvPr/>
        </p:nvSpPr>
        <p:spPr bwMode="auto">
          <a:xfrm>
            <a:off x="4930775" y="320675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829477" name="Text Box 37"/>
          <p:cNvSpPr txBox="1">
            <a:spLocks noChangeArrowheads="1"/>
          </p:cNvSpPr>
          <p:nvPr/>
        </p:nvSpPr>
        <p:spPr bwMode="auto">
          <a:xfrm>
            <a:off x="6156325" y="32131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829478" name="Rectangle 38"/>
          <p:cNvSpPr>
            <a:spLocks noGrp="1" noChangeArrowheads="1"/>
          </p:cNvSpPr>
          <p:nvPr>
            <p:ph type="title"/>
          </p:nvPr>
        </p:nvSpPr>
        <p:spPr>
          <a:xfrm>
            <a:off x="323850" y="115888"/>
            <a:ext cx="8229600" cy="1139825"/>
          </a:xfrm>
        </p:spPr>
        <p:txBody>
          <a:bodyPr/>
          <a:lstStyle/>
          <a:p>
            <a:r>
              <a:rPr lang="en-US" altLang="ja-JP"/>
              <a:t>Virtex-6 CLBs</a:t>
            </a:r>
          </a:p>
        </p:txBody>
      </p:sp>
      <p:sp>
        <p:nvSpPr>
          <p:cNvPr id="829479" name="Text Box 39"/>
          <p:cNvSpPr txBox="1">
            <a:spLocks noChangeArrowheads="1"/>
          </p:cNvSpPr>
          <p:nvPr/>
        </p:nvSpPr>
        <p:spPr bwMode="auto">
          <a:xfrm>
            <a:off x="5046663" y="6394450"/>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Virtex-6 manual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lstStyle/>
          <a:p>
            <a:r>
              <a:rPr lang="en-US" altLang="ja-JP" sz="3800" dirty="0"/>
              <a:t>Intel (Altera) Stratix II</a:t>
            </a:r>
          </a:p>
        </p:txBody>
      </p:sp>
      <p:grpSp>
        <p:nvGrpSpPr>
          <p:cNvPr id="723971" name="Group 3"/>
          <p:cNvGrpSpPr>
            <a:grpSpLocks/>
          </p:cNvGrpSpPr>
          <p:nvPr/>
        </p:nvGrpSpPr>
        <p:grpSpPr bwMode="auto">
          <a:xfrm>
            <a:off x="-36513" y="1358900"/>
            <a:ext cx="9077326" cy="4733925"/>
            <a:chOff x="136" y="754"/>
            <a:chExt cx="6194" cy="3211"/>
          </a:xfrm>
        </p:grpSpPr>
        <p:sp>
          <p:nvSpPr>
            <p:cNvPr id="723972" name="Rectangle 4"/>
            <p:cNvSpPr>
              <a:spLocks noChangeArrowheads="1"/>
            </p:cNvSpPr>
            <p:nvPr/>
          </p:nvSpPr>
          <p:spPr bwMode="auto">
            <a:xfrm>
              <a:off x="1260" y="890"/>
              <a:ext cx="2767" cy="2812"/>
            </a:xfrm>
            <a:prstGeom prst="rect">
              <a:avLst/>
            </a:prstGeom>
            <a:solidFill>
              <a:srgbClr val="66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3973" name="Line 5"/>
            <p:cNvSpPr>
              <a:spLocks noChangeShapeType="1"/>
            </p:cNvSpPr>
            <p:nvPr/>
          </p:nvSpPr>
          <p:spPr bwMode="auto">
            <a:xfrm>
              <a:off x="1260" y="233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74" name="Rectangle 6"/>
            <p:cNvSpPr>
              <a:spLocks noChangeArrowheads="1"/>
            </p:cNvSpPr>
            <p:nvPr/>
          </p:nvSpPr>
          <p:spPr bwMode="auto">
            <a:xfrm>
              <a:off x="1033" y="754"/>
              <a:ext cx="3222" cy="3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3975" name="Line 7"/>
            <p:cNvSpPr>
              <a:spLocks noChangeShapeType="1"/>
            </p:cNvSpPr>
            <p:nvPr/>
          </p:nvSpPr>
          <p:spPr bwMode="auto">
            <a:xfrm>
              <a:off x="1396"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76" name="Line 8"/>
            <p:cNvSpPr>
              <a:spLocks noChangeShapeType="1"/>
            </p:cNvSpPr>
            <p:nvPr/>
          </p:nvSpPr>
          <p:spPr bwMode="auto">
            <a:xfrm>
              <a:off x="1578" y="890"/>
              <a:ext cx="0" cy="2812"/>
            </a:xfrm>
            <a:prstGeom prst="line">
              <a:avLst/>
            </a:prstGeom>
            <a:noFill/>
            <a:ln w="571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77" name="Line 9"/>
            <p:cNvSpPr>
              <a:spLocks noChangeShapeType="1"/>
            </p:cNvSpPr>
            <p:nvPr/>
          </p:nvSpPr>
          <p:spPr bwMode="auto">
            <a:xfrm>
              <a:off x="1714" y="890"/>
              <a:ext cx="0" cy="2812"/>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78" name="Line 10"/>
            <p:cNvSpPr>
              <a:spLocks noChangeShapeType="1"/>
            </p:cNvSpPr>
            <p:nvPr/>
          </p:nvSpPr>
          <p:spPr bwMode="auto">
            <a:xfrm>
              <a:off x="1986"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79" name="Line 11"/>
            <p:cNvSpPr>
              <a:spLocks noChangeShapeType="1"/>
            </p:cNvSpPr>
            <p:nvPr/>
          </p:nvSpPr>
          <p:spPr bwMode="auto">
            <a:xfrm>
              <a:off x="2167"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0" name="Line 12"/>
            <p:cNvSpPr>
              <a:spLocks noChangeShapeType="1"/>
            </p:cNvSpPr>
            <p:nvPr/>
          </p:nvSpPr>
          <p:spPr bwMode="auto">
            <a:xfrm>
              <a:off x="2393"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1" name="Line 13"/>
            <p:cNvSpPr>
              <a:spLocks noChangeShapeType="1"/>
            </p:cNvSpPr>
            <p:nvPr/>
          </p:nvSpPr>
          <p:spPr bwMode="auto">
            <a:xfrm flipH="1">
              <a:off x="2621" y="890"/>
              <a:ext cx="0" cy="2812"/>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2" name="Line 14"/>
            <p:cNvSpPr>
              <a:spLocks noChangeShapeType="1"/>
            </p:cNvSpPr>
            <p:nvPr/>
          </p:nvSpPr>
          <p:spPr bwMode="auto">
            <a:xfrm>
              <a:off x="2848"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3" name="Line 15"/>
            <p:cNvSpPr>
              <a:spLocks noChangeShapeType="1"/>
            </p:cNvSpPr>
            <p:nvPr/>
          </p:nvSpPr>
          <p:spPr bwMode="auto">
            <a:xfrm>
              <a:off x="3029"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4" name="Line 16"/>
            <p:cNvSpPr>
              <a:spLocks noChangeShapeType="1"/>
            </p:cNvSpPr>
            <p:nvPr/>
          </p:nvSpPr>
          <p:spPr bwMode="auto">
            <a:xfrm>
              <a:off x="3211"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5" name="Line 17"/>
            <p:cNvSpPr>
              <a:spLocks noChangeShapeType="1"/>
            </p:cNvSpPr>
            <p:nvPr/>
          </p:nvSpPr>
          <p:spPr bwMode="auto">
            <a:xfrm>
              <a:off x="3483" y="890"/>
              <a:ext cx="0" cy="2812"/>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6" name="Line 18"/>
            <p:cNvSpPr>
              <a:spLocks noChangeShapeType="1"/>
            </p:cNvSpPr>
            <p:nvPr/>
          </p:nvSpPr>
          <p:spPr bwMode="auto">
            <a:xfrm>
              <a:off x="3664" y="890"/>
              <a:ext cx="0" cy="2812"/>
            </a:xfrm>
            <a:prstGeom prst="line">
              <a:avLst/>
            </a:prstGeom>
            <a:noFill/>
            <a:ln w="571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7" name="Line 19"/>
            <p:cNvSpPr>
              <a:spLocks noChangeShapeType="1"/>
            </p:cNvSpPr>
            <p:nvPr/>
          </p:nvSpPr>
          <p:spPr bwMode="auto">
            <a:xfrm>
              <a:off x="3891"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88" name="Rectangle 20"/>
            <p:cNvSpPr>
              <a:spLocks noChangeArrowheads="1"/>
            </p:cNvSpPr>
            <p:nvPr/>
          </p:nvSpPr>
          <p:spPr bwMode="auto">
            <a:xfrm>
              <a:off x="1033" y="2160"/>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3989" name="Rectangle 21"/>
            <p:cNvSpPr>
              <a:spLocks noChangeArrowheads="1"/>
            </p:cNvSpPr>
            <p:nvPr/>
          </p:nvSpPr>
          <p:spPr bwMode="auto">
            <a:xfrm>
              <a:off x="1033" y="2296"/>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3990" name="Rectangle 22"/>
            <p:cNvSpPr>
              <a:spLocks noChangeArrowheads="1"/>
            </p:cNvSpPr>
            <p:nvPr/>
          </p:nvSpPr>
          <p:spPr bwMode="auto">
            <a:xfrm>
              <a:off x="4027" y="2160"/>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3991" name="Rectangle 23"/>
            <p:cNvSpPr>
              <a:spLocks noChangeArrowheads="1"/>
            </p:cNvSpPr>
            <p:nvPr/>
          </p:nvSpPr>
          <p:spPr bwMode="auto">
            <a:xfrm>
              <a:off x="4027" y="2296"/>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3992" name="Line 24"/>
            <p:cNvSpPr>
              <a:spLocks noChangeShapeType="1"/>
            </p:cNvSpPr>
            <p:nvPr/>
          </p:nvSpPr>
          <p:spPr bwMode="auto">
            <a:xfrm>
              <a:off x="1260" y="9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93" name="Line 25"/>
            <p:cNvSpPr>
              <a:spLocks noChangeShapeType="1"/>
            </p:cNvSpPr>
            <p:nvPr/>
          </p:nvSpPr>
          <p:spPr bwMode="auto">
            <a:xfrm>
              <a:off x="1260" y="107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94" name="Line 26"/>
            <p:cNvSpPr>
              <a:spLocks noChangeShapeType="1"/>
            </p:cNvSpPr>
            <p:nvPr/>
          </p:nvSpPr>
          <p:spPr bwMode="auto">
            <a:xfrm>
              <a:off x="1260" y="116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95" name="Line 27"/>
            <p:cNvSpPr>
              <a:spLocks noChangeShapeType="1"/>
            </p:cNvSpPr>
            <p:nvPr/>
          </p:nvSpPr>
          <p:spPr bwMode="auto">
            <a:xfrm>
              <a:off x="1260" y="125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96" name="Line 28"/>
            <p:cNvSpPr>
              <a:spLocks noChangeShapeType="1"/>
            </p:cNvSpPr>
            <p:nvPr/>
          </p:nvSpPr>
          <p:spPr bwMode="auto">
            <a:xfrm>
              <a:off x="1260" y="134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97" name="Line 29"/>
            <p:cNvSpPr>
              <a:spLocks noChangeShapeType="1"/>
            </p:cNvSpPr>
            <p:nvPr/>
          </p:nvSpPr>
          <p:spPr bwMode="auto">
            <a:xfrm>
              <a:off x="1260" y="143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98" name="Line 30"/>
            <p:cNvSpPr>
              <a:spLocks noChangeShapeType="1"/>
            </p:cNvSpPr>
            <p:nvPr/>
          </p:nvSpPr>
          <p:spPr bwMode="auto">
            <a:xfrm>
              <a:off x="1260" y="152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999" name="Line 31"/>
            <p:cNvSpPr>
              <a:spLocks noChangeShapeType="1"/>
            </p:cNvSpPr>
            <p:nvPr/>
          </p:nvSpPr>
          <p:spPr bwMode="auto">
            <a:xfrm>
              <a:off x="1260" y="161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0" name="Line 32"/>
            <p:cNvSpPr>
              <a:spLocks noChangeShapeType="1"/>
            </p:cNvSpPr>
            <p:nvPr/>
          </p:nvSpPr>
          <p:spPr bwMode="auto">
            <a:xfrm>
              <a:off x="1260" y="170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1" name="Line 33"/>
            <p:cNvSpPr>
              <a:spLocks noChangeShapeType="1"/>
            </p:cNvSpPr>
            <p:nvPr/>
          </p:nvSpPr>
          <p:spPr bwMode="auto">
            <a:xfrm>
              <a:off x="1260" y="179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2" name="Line 34"/>
            <p:cNvSpPr>
              <a:spLocks noChangeShapeType="1"/>
            </p:cNvSpPr>
            <p:nvPr/>
          </p:nvSpPr>
          <p:spPr bwMode="auto">
            <a:xfrm>
              <a:off x="1260" y="18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3" name="Line 35"/>
            <p:cNvSpPr>
              <a:spLocks noChangeShapeType="1"/>
            </p:cNvSpPr>
            <p:nvPr/>
          </p:nvSpPr>
          <p:spPr bwMode="auto">
            <a:xfrm>
              <a:off x="1260" y="197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4" name="Line 36"/>
            <p:cNvSpPr>
              <a:spLocks noChangeShapeType="1"/>
            </p:cNvSpPr>
            <p:nvPr/>
          </p:nvSpPr>
          <p:spPr bwMode="auto">
            <a:xfrm>
              <a:off x="1260" y="206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5" name="Line 37"/>
            <p:cNvSpPr>
              <a:spLocks noChangeShapeType="1"/>
            </p:cNvSpPr>
            <p:nvPr/>
          </p:nvSpPr>
          <p:spPr bwMode="auto">
            <a:xfrm>
              <a:off x="1260" y="215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6" name="Line 38"/>
            <p:cNvSpPr>
              <a:spLocks noChangeShapeType="1"/>
            </p:cNvSpPr>
            <p:nvPr/>
          </p:nvSpPr>
          <p:spPr bwMode="auto">
            <a:xfrm>
              <a:off x="1260" y="224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7" name="Line 39"/>
            <p:cNvSpPr>
              <a:spLocks noChangeShapeType="1"/>
            </p:cNvSpPr>
            <p:nvPr/>
          </p:nvSpPr>
          <p:spPr bwMode="auto">
            <a:xfrm>
              <a:off x="1260" y="242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8" name="Line 40"/>
            <p:cNvSpPr>
              <a:spLocks noChangeShapeType="1"/>
            </p:cNvSpPr>
            <p:nvPr/>
          </p:nvSpPr>
          <p:spPr bwMode="auto">
            <a:xfrm>
              <a:off x="1260" y="251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09" name="Line 41"/>
            <p:cNvSpPr>
              <a:spLocks noChangeShapeType="1"/>
            </p:cNvSpPr>
            <p:nvPr/>
          </p:nvSpPr>
          <p:spPr bwMode="auto">
            <a:xfrm>
              <a:off x="1260" y="260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0" name="Line 42"/>
            <p:cNvSpPr>
              <a:spLocks noChangeShapeType="1"/>
            </p:cNvSpPr>
            <p:nvPr/>
          </p:nvSpPr>
          <p:spPr bwMode="auto">
            <a:xfrm>
              <a:off x="1260" y="2704"/>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1" name="Line 43"/>
            <p:cNvSpPr>
              <a:spLocks noChangeShapeType="1"/>
            </p:cNvSpPr>
            <p:nvPr/>
          </p:nvSpPr>
          <p:spPr bwMode="auto">
            <a:xfrm>
              <a:off x="1260" y="27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2" name="Line 44"/>
            <p:cNvSpPr>
              <a:spLocks noChangeShapeType="1"/>
            </p:cNvSpPr>
            <p:nvPr/>
          </p:nvSpPr>
          <p:spPr bwMode="auto">
            <a:xfrm>
              <a:off x="1260" y="287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3" name="Line 45"/>
            <p:cNvSpPr>
              <a:spLocks noChangeShapeType="1"/>
            </p:cNvSpPr>
            <p:nvPr/>
          </p:nvSpPr>
          <p:spPr bwMode="auto">
            <a:xfrm>
              <a:off x="1260" y="296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4" name="Line 46"/>
            <p:cNvSpPr>
              <a:spLocks noChangeShapeType="1"/>
            </p:cNvSpPr>
            <p:nvPr/>
          </p:nvSpPr>
          <p:spPr bwMode="auto">
            <a:xfrm>
              <a:off x="1260" y="305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5" name="Line 47"/>
            <p:cNvSpPr>
              <a:spLocks noChangeShapeType="1"/>
            </p:cNvSpPr>
            <p:nvPr/>
          </p:nvSpPr>
          <p:spPr bwMode="auto">
            <a:xfrm>
              <a:off x="1260" y="314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6" name="Line 48"/>
            <p:cNvSpPr>
              <a:spLocks noChangeShapeType="1"/>
            </p:cNvSpPr>
            <p:nvPr/>
          </p:nvSpPr>
          <p:spPr bwMode="auto">
            <a:xfrm>
              <a:off x="1260" y="323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7" name="Line 49"/>
            <p:cNvSpPr>
              <a:spLocks noChangeShapeType="1"/>
            </p:cNvSpPr>
            <p:nvPr/>
          </p:nvSpPr>
          <p:spPr bwMode="auto">
            <a:xfrm>
              <a:off x="1260" y="332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8" name="Line 50"/>
            <p:cNvSpPr>
              <a:spLocks noChangeShapeType="1"/>
            </p:cNvSpPr>
            <p:nvPr/>
          </p:nvSpPr>
          <p:spPr bwMode="auto">
            <a:xfrm>
              <a:off x="1260" y="341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19" name="Line 51"/>
            <p:cNvSpPr>
              <a:spLocks noChangeShapeType="1"/>
            </p:cNvSpPr>
            <p:nvPr/>
          </p:nvSpPr>
          <p:spPr bwMode="auto">
            <a:xfrm>
              <a:off x="1260" y="350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20" name="Line 52"/>
            <p:cNvSpPr>
              <a:spLocks noChangeShapeType="1"/>
            </p:cNvSpPr>
            <p:nvPr/>
          </p:nvSpPr>
          <p:spPr bwMode="auto">
            <a:xfrm>
              <a:off x="1260" y="359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21" name="Line 53"/>
            <p:cNvSpPr>
              <a:spLocks noChangeShapeType="1"/>
            </p:cNvSpPr>
            <p:nvPr/>
          </p:nvSpPr>
          <p:spPr bwMode="auto">
            <a:xfrm>
              <a:off x="1260" y="36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22" name="Rectangle 54"/>
            <p:cNvSpPr>
              <a:spLocks noChangeArrowheads="1"/>
            </p:cNvSpPr>
            <p:nvPr/>
          </p:nvSpPr>
          <p:spPr bwMode="auto">
            <a:xfrm>
              <a:off x="1895" y="2296"/>
              <a:ext cx="363" cy="680"/>
            </a:xfrm>
            <a:prstGeom prst="rect">
              <a:avLst/>
            </a:prstGeom>
            <a:solidFill>
              <a:srgbClr val="FFD72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4023" name="Rectangle 55"/>
            <p:cNvSpPr>
              <a:spLocks noChangeArrowheads="1"/>
            </p:cNvSpPr>
            <p:nvPr/>
          </p:nvSpPr>
          <p:spPr bwMode="auto">
            <a:xfrm>
              <a:off x="2939" y="2296"/>
              <a:ext cx="363" cy="680"/>
            </a:xfrm>
            <a:prstGeom prst="rect">
              <a:avLst/>
            </a:prstGeom>
            <a:solidFill>
              <a:srgbClr val="FFD72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4024" name="Text Box 56"/>
            <p:cNvSpPr txBox="1">
              <a:spLocks noChangeArrowheads="1"/>
            </p:cNvSpPr>
            <p:nvPr/>
          </p:nvSpPr>
          <p:spPr bwMode="auto">
            <a:xfrm>
              <a:off x="4468" y="1764"/>
              <a:ext cx="923"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Mega RAM</a:t>
              </a:r>
            </a:p>
            <a:p>
              <a:pPr eaLnBrk="0" hangingPunct="0"/>
              <a:r>
                <a:rPr kumimoji="0" lang="en-US" altLang="ja-JP" b="1"/>
                <a:t>Blocks</a:t>
              </a:r>
            </a:p>
          </p:txBody>
        </p:sp>
        <p:sp>
          <p:nvSpPr>
            <p:cNvPr id="724025" name="Text Box 57"/>
            <p:cNvSpPr txBox="1">
              <a:spLocks noChangeArrowheads="1"/>
            </p:cNvSpPr>
            <p:nvPr/>
          </p:nvSpPr>
          <p:spPr bwMode="auto">
            <a:xfrm>
              <a:off x="4435" y="2391"/>
              <a:ext cx="85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M4K RAM</a:t>
              </a:r>
            </a:p>
            <a:p>
              <a:pPr eaLnBrk="0" hangingPunct="0"/>
              <a:r>
                <a:rPr kumimoji="0" lang="en-US" altLang="ja-JP" b="1"/>
                <a:t>Blocks</a:t>
              </a:r>
            </a:p>
          </p:txBody>
        </p:sp>
        <p:sp>
          <p:nvSpPr>
            <p:cNvPr id="724026" name="Text Box 58"/>
            <p:cNvSpPr txBox="1">
              <a:spLocks noChangeArrowheads="1"/>
            </p:cNvSpPr>
            <p:nvPr/>
          </p:nvSpPr>
          <p:spPr bwMode="auto">
            <a:xfrm>
              <a:off x="136" y="3116"/>
              <a:ext cx="914"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M512 RAM</a:t>
              </a:r>
            </a:p>
            <a:p>
              <a:pPr eaLnBrk="0" hangingPunct="0"/>
              <a:r>
                <a:rPr kumimoji="0" lang="en-US" altLang="ja-JP" b="1"/>
                <a:t>Blocks</a:t>
              </a:r>
            </a:p>
          </p:txBody>
        </p:sp>
        <p:sp>
          <p:nvSpPr>
            <p:cNvPr id="724027" name="Text Box 59"/>
            <p:cNvSpPr txBox="1">
              <a:spLocks noChangeArrowheads="1"/>
            </p:cNvSpPr>
            <p:nvPr/>
          </p:nvSpPr>
          <p:spPr bwMode="auto">
            <a:xfrm>
              <a:off x="308" y="2070"/>
              <a:ext cx="4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PLL</a:t>
              </a:r>
            </a:p>
          </p:txBody>
        </p:sp>
        <p:sp>
          <p:nvSpPr>
            <p:cNvPr id="724028" name="Text Box 60"/>
            <p:cNvSpPr txBox="1">
              <a:spLocks noChangeArrowheads="1"/>
            </p:cNvSpPr>
            <p:nvPr/>
          </p:nvSpPr>
          <p:spPr bwMode="auto">
            <a:xfrm>
              <a:off x="4435" y="1207"/>
              <a:ext cx="106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DSP</a:t>
              </a:r>
              <a:r>
                <a:rPr kumimoji="0" lang="ja-JP" altLang="en-US" b="1"/>
                <a:t>　</a:t>
              </a:r>
              <a:r>
                <a:rPr kumimoji="0" lang="en-US" altLang="ja-JP" b="1"/>
                <a:t>Blocks</a:t>
              </a:r>
            </a:p>
          </p:txBody>
        </p:sp>
        <p:sp>
          <p:nvSpPr>
            <p:cNvPr id="724029" name="Line 61"/>
            <p:cNvSpPr>
              <a:spLocks noChangeShapeType="1"/>
            </p:cNvSpPr>
            <p:nvPr/>
          </p:nvSpPr>
          <p:spPr bwMode="auto">
            <a:xfrm flipH="1" flipV="1">
              <a:off x="3483" y="2614"/>
              <a:ext cx="907"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30" name="Line 62"/>
            <p:cNvSpPr>
              <a:spLocks noChangeShapeType="1"/>
            </p:cNvSpPr>
            <p:nvPr/>
          </p:nvSpPr>
          <p:spPr bwMode="auto">
            <a:xfrm flipH="1">
              <a:off x="3165" y="1933"/>
              <a:ext cx="1270"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31" name="Line 63"/>
            <p:cNvSpPr>
              <a:spLocks noChangeShapeType="1"/>
            </p:cNvSpPr>
            <p:nvPr/>
          </p:nvSpPr>
          <p:spPr bwMode="auto">
            <a:xfrm flipH="1">
              <a:off x="3664" y="1298"/>
              <a:ext cx="771"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32" name="Line 64"/>
            <p:cNvSpPr>
              <a:spLocks noChangeShapeType="1"/>
            </p:cNvSpPr>
            <p:nvPr/>
          </p:nvSpPr>
          <p:spPr bwMode="auto">
            <a:xfrm flipV="1">
              <a:off x="852" y="2976"/>
              <a:ext cx="544" cy="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33" name="Line 65"/>
            <p:cNvSpPr>
              <a:spLocks noChangeShapeType="1"/>
            </p:cNvSpPr>
            <p:nvPr/>
          </p:nvSpPr>
          <p:spPr bwMode="auto">
            <a:xfrm>
              <a:off x="761" y="2160"/>
              <a:ext cx="272"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34" name="Text Box 66"/>
            <p:cNvSpPr txBox="1">
              <a:spLocks noChangeArrowheads="1"/>
            </p:cNvSpPr>
            <p:nvPr/>
          </p:nvSpPr>
          <p:spPr bwMode="auto">
            <a:xfrm>
              <a:off x="4344" y="3035"/>
              <a:ext cx="1859" cy="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dirty="0"/>
                <a:t>LAB</a:t>
              </a:r>
              <a:r>
                <a:rPr kumimoji="0" lang="ja-JP" altLang="en-US" b="1" dirty="0"/>
                <a:t>：</a:t>
              </a:r>
              <a:r>
                <a:rPr kumimoji="0" lang="en-US" altLang="ja-JP" b="1" dirty="0"/>
                <a:t>Logic Array Block</a:t>
              </a:r>
            </a:p>
            <a:p>
              <a:pPr eaLnBrk="0" hangingPunct="0"/>
              <a:r>
                <a:rPr kumimoji="0" lang="en-US" altLang="ja-JP" b="1" dirty="0"/>
                <a:t>consisted of 10 LE (</a:t>
              </a:r>
            </a:p>
            <a:p>
              <a:pPr eaLnBrk="0" hangingPunct="0"/>
              <a:r>
                <a:rPr kumimoji="0" lang="en-US" altLang="ja-JP" b="1" dirty="0"/>
                <a:t>4-input LUT and F.F.)</a:t>
              </a:r>
            </a:p>
          </p:txBody>
        </p:sp>
        <p:sp>
          <p:nvSpPr>
            <p:cNvPr id="724035" name="Line 67"/>
            <p:cNvSpPr>
              <a:spLocks noChangeShapeType="1"/>
            </p:cNvSpPr>
            <p:nvPr/>
          </p:nvSpPr>
          <p:spPr bwMode="auto">
            <a:xfrm flipH="1" flipV="1">
              <a:off x="3755" y="3067"/>
              <a:ext cx="59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4036" name="Text Box 68"/>
            <p:cNvSpPr txBox="1">
              <a:spLocks noChangeArrowheads="1"/>
            </p:cNvSpPr>
            <p:nvPr/>
          </p:nvSpPr>
          <p:spPr bwMode="auto">
            <a:xfrm>
              <a:off x="4332" y="3716"/>
              <a:ext cx="199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Hierarchical Interconnect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2039938" y="2111375"/>
            <a:ext cx="588962" cy="823913"/>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a:t>
            </a:r>
          </a:p>
        </p:txBody>
      </p:sp>
      <p:sp>
        <p:nvSpPr>
          <p:cNvPr id="830467" name="Rectangle 3"/>
          <p:cNvSpPr>
            <a:spLocks noChangeArrowheads="1"/>
          </p:cNvSpPr>
          <p:nvPr/>
        </p:nvSpPr>
        <p:spPr bwMode="auto">
          <a:xfrm>
            <a:off x="6710363" y="2205038"/>
            <a:ext cx="515937" cy="569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30468" name="Rectangle 4"/>
          <p:cNvSpPr>
            <a:spLocks noChangeArrowheads="1"/>
          </p:cNvSpPr>
          <p:nvPr/>
        </p:nvSpPr>
        <p:spPr bwMode="auto">
          <a:xfrm>
            <a:off x="5754688" y="1989138"/>
            <a:ext cx="515937" cy="5715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30469" name="Line 5"/>
          <p:cNvSpPr>
            <a:spLocks noChangeShapeType="1"/>
          </p:cNvSpPr>
          <p:nvPr/>
        </p:nvSpPr>
        <p:spPr bwMode="auto">
          <a:xfrm>
            <a:off x="1230313" y="2300288"/>
            <a:ext cx="8096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70" name="Text Box 6"/>
          <p:cNvSpPr txBox="1">
            <a:spLocks noChangeArrowheads="1"/>
          </p:cNvSpPr>
          <p:nvPr/>
        </p:nvSpPr>
        <p:spPr bwMode="auto">
          <a:xfrm>
            <a:off x="1211263" y="1938338"/>
            <a:ext cx="62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4bit</a:t>
            </a:r>
          </a:p>
          <a:p>
            <a:r>
              <a:rPr lang="en-US" altLang="ja-JP"/>
              <a:t>data</a:t>
            </a:r>
          </a:p>
        </p:txBody>
      </p:sp>
      <p:sp>
        <p:nvSpPr>
          <p:cNvPr id="830471" name="Rectangle 7"/>
          <p:cNvSpPr>
            <a:spLocks noChangeArrowheads="1"/>
          </p:cNvSpPr>
          <p:nvPr/>
        </p:nvSpPr>
        <p:spPr bwMode="auto">
          <a:xfrm>
            <a:off x="4398963" y="2139950"/>
            <a:ext cx="515937" cy="569913"/>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30472" name="Line 8"/>
          <p:cNvSpPr>
            <a:spLocks noChangeShapeType="1"/>
          </p:cNvSpPr>
          <p:nvPr/>
        </p:nvSpPr>
        <p:spPr bwMode="auto">
          <a:xfrm>
            <a:off x="6270625" y="2268538"/>
            <a:ext cx="439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73" name="Line 9"/>
          <p:cNvSpPr>
            <a:spLocks noChangeShapeType="1"/>
          </p:cNvSpPr>
          <p:nvPr/>
        </p:nvSpPr>
        <p:spPr bwMode="auto">
          <a:xfrm>
            <a:off x="7226300" y="2268538"/>
            <a:ext cx="441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74" name="Rectangle 10"/>
          <p:cNvSpPr>
            <a:spLocks noChangeArrowheads="1"/>
          </p:cNvSpPr>
          <p:nvPr/>
        </p:nvSpPr>
        <p:spPr bwMode="auto">
          <a:xfrm>
            <a:off x="2039938" y="3697288"/>
            <a:ext cx="588962" cy="82391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a:t>
            </a:r>
          </a:p>
        </p:txBody>
      </p:sp>
      <p:sp>
        <p:nvSpPr>
          <p:cNvPr id="830475" name="Rectangle 11"/>
          <p:cNvSpPr>
            <a:spLocks noChangeArrowheads="1"/>
          </p:cNvSpPr>
          <p:nvPr/>
        </p:nvSpPr>
        <p:spPr bwMode="auto">
          <a:xfrm>
            <a:off x="3246438" y="3500438"/>
            <a:ext cx="822325" cy="5762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adder1</a:t>
            </a:r>
          </a:p>
        </p:txBody>
      </p:sp>
      <p:sp>
        <p:nvSpPr>
          <p:cNvPr id="830476" name="Rectangle 12"/>
          <p:cNvSpPr>
            <a:spLocks noChangeArrowheads="1"/>
          </p:cNvSpPr>
          <p:nvPr/>
        </p:nvSpPr>
        <p:spPr bwMode="auto">
          <a:xfrm>
            <a:off x="6710363" y="3789363"/>
            <a:ext cx="515937" cy="569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830477" name="Rectangle 13"/>
          <p:cNvSpPr>
            <a:spLocks noChangeArrowheads="1"/>
          </p:cNvSpPr>
          <p:nvPr/>
        </p:nvSpPr>
        <p:spPr bwMode="auto">
          <a:xfrm>
            <a:off x="5767388" y="3578225"/>
            <a:ext cx="515937" cy="5715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30478" name="Line 14"/>
          <p:cNvSpPr>
            <a:spLocks noChangeShapeType="1"/>
          </p:cNvSpPr>
          <p:nvPr/>
        </p:nvSpPr>
        <p:spPr bwMode="auto">
          <a:xfrm>
            <a:off x="1230313" y="3886200"/>
            <a:ext cx="8096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79" name="Text Box 15"/>
          <p:cNvSpPr txBox="1">
            <a:spLocks noChangeArrowheads="1"/>
          </p:cNvSpPr>
          <p:nvPr/>
        </p:nvSpPr>
        <p:spPr bwMode="auto">
          <a:xfrm>
            <a:off x="1211263" y="3524250"/>
            <a:ext cx="62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4bit</a:t>
            </a:r>
          </a:p>
          <a:p>
            <a:r>
              <a:rPr lang="en-US" altLang="ja-JP"/>
              <a:t>data</a:t>
            </a:r>
          </a:p>
        </p:txBody>
      </p:sp>
      <p:sp>
        <p:nvSpPr>
          <p:cNvPr id="830480" name="Rectangle 16"/>
          <p:cNvSpPr>
            <a:spLocks noChangeArrowheads="1"/>
          </p:cNvSpPr>
          <p:nvPr/>
        </p:nvSpPr>
        <p:spPr bwMode="auto">
          <a:xfrm>
            <a:off x="4398963" y="3724275"/>
            <a:ext cx="515937" cy="569913"/>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830481" name="Line 17"/>
          <p:cNvSpPr>
            <a:spLocks noChangeShapeType="1"/>
          </p:cNvSpPr>
          <p:nvPr/>
        </p:nvSpPr>
        <p:spPr bwMode="auto">
          <a:xfrm>
            <a:off x="6270625" y="3852863"/>
            <a:ext cx="439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82" name="Line 18"/>
          <p:cNvSpPr>
            <a:spLocks noChangeShapeType="1"/>
          </p:cNvSpPr>
          <p:nvPr/>
        </p:nvSpPr>
        <p:spPr bwMode="auto">
          <a:xfrm>
            <a:off x="7226300" y="3852863"/>
            <a:ext cx="441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83" name="Rectangle 19"/>
          <p:cNvSpPr>
            <a:spLocks noChangeArrowheads="1"/>
          </p:cNvSpPr>
          <p:nvPr/>
        </p:nvSpPr>
        <p:spPr bwMode="auto">
          <a:xfrm>
            <a:off x="1879600" y="1844675"/>
            <a:ext cx="935038" cy="3024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0484" name="Rectangle 20"/>
          <p:cNvSpPr>
            <a:spLocks noChangeArrowheads="1"/>
          </p:cNvSpPr>
          <p:nvPr/>
        </p:nvSpPr>
        <p:spPr bwMode="auto">
          <a:xfrm>
            <a:off x="3246438" y="1917700"/>
            <a:ext cx="822325" cy="5762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adder2</a:t>
            </a:r>
          </a:p>
        </p:txBody>
      </p:sp>
      <p:sp>
        <p:nvSpPr>
          <p:cNvPr id="830485" name="Line 21"/>
          <p:cNvSpPr>
            <a:spLocks noChangeShapeType="1"/>
          </p:cNvSpPr>
          <p:nvPr/>
        </p:nvSpPr>
        <p:spPr bwMode="auto">
          <a:xfrm>
            <a:off x="2814638" y="20605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86" name="Line 22"/>
          <p:cNvSpPr>
            <a:spLocks noChangeShapeType="1"/>
          </p:cNvSpPr>
          <p:nvPr/>
        </p:nvSpPr>
        <p:spPr bwMode="auto">
          <a:xfrm>
            <a:off x="2814638" y="22780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87" name="Line 23"/>
          <p:cNvSpPr>
            <a:spLocks noChangeShapeType="1"/>
          </p:cNvSpPr>
          <p:nvPr/>
        </p:nvSpPr>
        <p:spPr bwMode="auto">
          <a:xfrm>
            <a:off x="2814638" y="364331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88" name="Line 24"/>
          <p:cNvSpPr>
            <a:spLocks noChangeShapeType="1"/>
          </p:cNvSpPr>
          <p:nvPr/>
        </p:nvSpPr>
        <p:spPr bwMode="auto">
          <a:xfrm>
            <a:off x="2814638" y="38608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89" name="Line 25"/>
          <p:cNvSpPr>
            <a:spLocks noChangeShapeType="1"/>
          </p:cNvSpPr>
          <p:nvPr/>
        </p:nvSpPr>
        <p:spPr bwMode="auto">
          <a:xfrm>
            <a:off x="4038600" y="2278063"/>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0" name="Line 26"/>
          <p:cNvSpPr>
            <a:spLocks noChangeShapeType="1"/>
          </p:cNvSpPr>
          <p:nvPr/>
        </p:nvSpPr>
        <p:spPr bwMode="auto">
          <a:xfrm>
            <a:off x="2814638" y="2636838"/>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1" name="Line 27"/>
          <p:cNvSpPr>
            <a:spLocks noChangeShapeType="1"/>
          </p:cNvSpPr>
          <p:nvPr/>
        </p:nvSpPr>
        <p:spPr bwMode="auto">
          <a:xfrm>
            <a:off x="2814638" y="422116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2" name="Line 28"/>
          <p:cNvSpPr>
            <a:spLocks noChangeShapeType="1"/>
          </p:cNvSpPr>
          <p:nvPr/>
        </p:nvSpPr>
        <p:spPr bwMode="auto">
          <a:xfrm>
            <a:off x="4038600" y="38608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3" name="Line 29"/>
          <p:cNvSpPr>
            <a:spLocks noChangeShapeType="1"/>
          </p:cNvSpPr>
          <p:nvPr/>
        </p:nvSpPr>
        <p:spPr bwMode="auto">
          <a:xfrm>
            <a:off x="4903788" y="242093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4" name="Line 30"/>
          <p:cNvSpPr>
            <a:spLocks noChangeShapeType="1"/>
          </p:cNvSpPr>
          <p:nvPr/>
        </p:nvSpPr>
        <p:spPr bwMode="auto">
          <a:xfrm>
            <a:off x="4903788" y="40052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5" name="Line 31"/>
          <p:cNvSpPr>
            <a:spLocks noChangeShapeType="1"/>
          </p:cNvSpPr>
          <p:nvPr/>
        </p:nvSpPr>
        <p:spPr bwMode="auto">
          <a:xfrm>
            <a:off x="5407025" y="1701800"/>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6" name="Line 32"/>
          <p:cNvSpPr>
            <a:spLocks noChangeShapeType="1"/>
          </p:cNvSpPr>
          <p:nvPr/>
        </p:nvSpPr>
        <p:spPr bwMode="auto">
          <a:xfrm>
            <a:off x="5407025" y="20605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7" name="Line 33"/>
          <p:cNvSpPr>
            <a:spLocks noChangeShapeType="1"/>
          </p:cNvSpPr>
          <p:nvPr/>
        </p:nvSpPr>
        <p:spPr bwMode="auto">
          <a:xfrm>
            <a:off x="5407025" y="3286125"/>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8" name="Line 34"/>
          <p:cNvSpPr>
            <a:spLocks noChangeShapeType="1"/>
          </p:cNvSpPr>
          <p:nvPr/>
        </p:nvSpPr>
        <p:spPr bwMode="auto">
          <a:xfrm>
            <a:off x="5407025" y="36449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499" name="Line 35"/>
          <p:cNvSpPr>
            <a:spLocks noChangeShapeType="1"/>
          </p:cNvSpPr>
          <p:nvPr/>
        </p:nvSpPr>
        <p:spPr bwMode="auto">
          <a:xfrm>
            <a:off x="7351713" y="22780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0" name="Line 36"/>
          <p:cNvSpPr>
            <a:spLocks noChangeShapeType="1"/>
          </p:cNvSpPr>
          <p:nvPr/>
        </p:nvSpPr>
        <p:spPr bwMode="auto">
          <a:xfrm flipH="1">
            <a:off x="5407025" y="3286125"/>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1" name="Line 37"/>
          <p:cNvSpPr>
            <a:spLocks noChangeShapeType="1"/>
          </p:cNvSpPr>
          <p:nvPr/>
        </p:nvSpPr>
        <p:spPr bwMode="auto">
          <a:xfrm flipV="1">
            <a:off x="5046663" y="19177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2" name="Line 38"/>
          <p:cNvSpPr>
            <a:spLocks noChangeShapeType="1"/>
          </p:cNvSpPr>
          <p:nvPr/>
        </p:nvSpPr>
        <p:spPr bwMode="auto">
          <a:xfrm>
            <a:off x="5046663" y="1917700"/>
            <a:ext cx="2592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3" name="Line 39"/>
          <p:cNvSpPr>
            <a:spLocks noChangeShapeType="1"/>
          </p:cNvSpPr>
          <p:nvPr/>
        </p:nvSpPr>
        <p:spPr bwMode="auto">
          <a:xfrm>
            <a:off x="5046663" y="4510088"/>
            <a:ext cx="2592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4" name="Line 40"/>
          <p:cNvSpPr>
            <a:spLocks noChangeShapeType="1"/>
          </p:cNvSpPr>
          <p:nvPr/>
        </p:nvSpPr>
        <p:spPr bwMode="auto">
          <a:xfrm flipV="1">
            <a:off x="5046663" y="40052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5" name="Line 41"/>
          <p:cNvSpPr>
            <a:spLocks noChangeShapeType="1"/>
          </p:cNvSpPr>
          <p:nvPr/>
        </p:nvSpPr>
        <p:spPr bwMode="auto">
          <a:xfrm>
            <a:off x="2311400" y="155733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6" name="Line 42"/>
          <p:cNvSpPr>
            <a:spLocks noChangeShapeType="1"/>
          </p:cNvSpPr>
          <p:nvPr/>
        </p:nvSpPr>
        <p:spPr bwMode="auto">
          <a:xfrm>
            <a:off x="2311400" y="451008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7" name="Line 43"/>
          <p:cNvSpPr>
            <a:spLocks noChangeShapeType="1"/>
          </p:cNvSpPr>
          <p:nvPr/>
        </p:nvSpPr>
        <p:spPr bwMode="auto">
          <a:xfrm>
            <a:off x="3679825" y="134143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8" name="Line 44"/>
          <p:cNvSpPr>
            <a:spLocks noChangeShapeType="1"/>
          </p:cNvSpPr>
          <p:nvPr/>
        </p:nvSpPr>
        <p:spPr bwMode="auto">
          <a:xfrm>
            <a:off x="3679825" y="2493963"/>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09" name="Line 45"/>
          <p:cNvSpPr>
            <a:spLocks noChangeShapeType="1"/>
          </p:cNvSpPr>
          <p:nvPr/>
        </p:nvSpPr>
        <p:spPr bwMode="auto">
          <a:xfrm>
            <a:off x="3679825" y="4076700"/>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10" name="Line 46"/>
          <p:cNvSpPr>
            <a:spLocks noChangeShapeType="1"/>
          </p:cNvSpPr>
          <p:nvPr/>
        </p:nvSpPr>
        <p:spPr bwMode="auto">
          <a:xfrm>
            <a:off x="5480050" y="4870450"/>
            <a:ext cx="0" cy="35877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11" name="Line 47"/>
          <p:cNvSpPr>
            <a:spLocks noChangeShapeType="1"/>
          </p:cNvSpPr>
          <p:nvPr/>
        </p:nvSpPr>
        <p:spPr bwMode="auto">
          <a:xfrm>
            <a:off x="7424738" y="386238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12" name="Line 48"/>
          <p:cNvSpPr>
            <a:spLocks noChangeShapeType="1"/>
          </p:cNvSpPr>
          <p:nvPr/>
        </p:nvSpPr>
        <p:spPr bwMode="auto">
          <a:xfrm flipH="1">
            <a:off x="5480050" y="4870450"/>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513" name="Text Box 49"/>
          <p:cNvSpPr txBox="1">
            <a:spLocks noChangeArrowheads="1"/>
          </p:cNvSpPr>
          <p:nvPr/>
        </p:nvSpPr>
        <p:spPr bwMode="auto">
          <a:xfrm>
            <a:off x="1787525" y="128905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shared_arith</a:t>
            </a:r>
          </a:p>
        </p:txBody>
      </p:sp>
      <p:sp>
        <p:nvSpPr>
          <p:cNvPr id="830514" name="Text Box 50"/>
          <p:cNvSpPr txBox="1">
            <a:spLocks noChangeArrowheads="1"/>
          </p:cNvSpPr>
          <p:nvPr/>
        </p:nvSpPr>
        <p:spPr bwMode="auto">
          <a:xfrm>
            <a:off x="3535363" y="10525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carry</a:t>
            </a:r>
          </a:p>
        </p:txBody>
      </p:sp>
      <p:sp>
        <p:nvSpPr>
          <p:cNvPr id="830515" name="Text Box 51"/>
          <p:cNvSpPr txBox="1">
            <a:spLocks noChangeArrowheads="1"/>
          </p:cNvSpPr>
          <p:nvPr/>
        </p:nvSpPr>
        <p:spPr bwMode="auto">
          <a:xfrm>
            <a:off x="5003800" y="1268413"/>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reg_carry</a:t>
            </a:r>
          </a:p>
        </p:txBody>
      </p:sp>
      <p:sp>
        <p:nvSpPr>
          <p:cNvPr id="830516" name="Text Box 52"/>
          <p:cNvSpPr txBox="1">
            <a:spLocks noChangeArrowheads="1"/>
          </p:cNvSpPr>
          <p:nvPr/>
        </p:nvSpPr>
        <p:spPr bwMode="auto">
          <a:xfrm>
            <a:off x="3011488" y="5013325"/>
            <a:ext cx="37211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4-in LUT X 2</a:t>
            </a:r>
          </a:p>
          <a:p>
            <a:r>
              <a:rPr lang="en-US" altLang="ja-JP"/>
              <a:t>5-in LUT + 3-in LUT</a:t>
            </a:r>
          </a:p>
          <a:p>
            <a:r>
              <a:rPr lang="en-US" altLang="ja-JP"/>
              <a:t>5-in LUT + 4-in LUT 1-input shared</a:t>
            </a:r>
          </a:p>
          <a:p>
            <a:r>
              <a:rPr lang="en-US" altLang="ja-JP"/>
              <a:t>5-in LUT + 5-in LUT 2-input shared</a:t>
            </a:r>
          </a:p>
          <a:p>
            <a:r>
              <a:rPr lang="en-US" altLang="ja-JP"/>
              <a:t>6-in LUT</a:t>
            </a:r>
          </a:p>
          <a:p>
            <a:r>
              <a:rPr lang="en-US" altLang="ja-JP"/>
              <a:t>6-in LUT + 6-in LUT 4-input shared</a:t>
            </a:r>
          </a:p>
        </p:txBody>
      </p:sp>
      <p:sp>
        <p:nvSpPr>
          <p:cNvPr id="830517" name="Rectangle 53"/>
          <p:cNvSpPr>
            <a:spLocks noGrp="1" noChangeArrowheads="1"/>
          </p:cNvSpPr>
          <p:nvPr>
            <p:ph type="title"/>
          </p:nvPr>
        </p:nvSpPr>
        <p:spPr>
          <a:xfrm>
            <a:off x="519113" y="161925"/>
            <a:ext cx="8805862" cy="530225"/>
          </a:xfrm>
        </p:spPr>
        <p:txBody>
          <a:bodyPr>
            <a:normAutofit fontScale="90000"/>
          </a:bodyPr>
          <a:lstStyle/>
          <a:p>
            <a:r>
              <a:rPr lang="en-US" altLang="ja-JP"/>
              <a:t>Stratix-IV ALM Structure</a:t>
            </a:r>
          </a:p>
        </p:txBody>
      </p:sp>
      <p:sp>
        <p:nvSpPr>
          <p:cNvPr id="830518" name="Text Box 54"/>
          <p:cNvSpPr txBox="1">
            <a:spLocks noChangeArrowheads="1"/>
          </p:cNvSpPr>
          <p:nvPr/>
        </p:nvSpPr>
        <p:spPr bwMode="auto">
          <a:xfrm>
            <a:off x="5872163" y="6589713"/>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Stratix-IV manual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1490" name="Group 2"/>
          <p:cNvGrpSpPr>
            <a:grpSpLocks/>
          </p:cNvGrpSpPr>
          <p:nvPr/>
        </p:nvGrpSpPr>
        <p:grpSpPr bwMode="auto">
          <a:xfrm>
            <a:off x="179388" y="695325"/>
            <a:ext cx="8640762" cy="6018213"/>
            <a:chOff x="113" y="118"/>
            <a:chExt cx="5443" cy="4114"/>
          </a:xfrm>
        </p:grpSpPr>
        <p:grpSp>
          <p:nvGrpSpPr>
            <p:cNvPr id="831491" name="Group 3"/>
            <p:cNvGrpSpPr>
              <a:grpSpLocks/>
            </p:cNvGrpSpPr>
            <p:nvPr/>
          </p:nvGrpSpPr>
          <p:grpSpPr bwMode="auto">
            <a:xfrm rot="-5400000">
              <a:off x="2585" y="-1854"/>
              <a:ext cx="499" cy="5443"/>
              <a:chOff x="476" y="118"/>
              <a:chExt cx="499" cy="3993"/>
            </a:xfrm>
          </p:grpSpPr>
          <p:grpSp>
            <p:nvGrpSpPr>
              <p:cNvPr id="831492" name="Group 4"/>
              <p:cNvGrpSpPr>
                <a:grpSpLocks/>
              </p:cNvGrpSpPr>
              <p:nvPr/>
            </p:nvGrpSpPr>
            <p:grpSpPr bwMode="auto">
              <a:xfrm>
                <a:off x="748" y="118"/>
                <a:ext cx="227" cy="3992"/>
                <a:chOff x="748" y="118"/>
                <a:chExt cx="227" cy="3992"/>
              </a:xfrm>
            </p:grpSpPr>
            <p:sp>
              <p:nvSpPr>
                <p:cNvPr id="831493" name="Rectangle 5"/>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494" name="Rectangle 6"/>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495" name="Rectangle 7"/>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496" name="Rectangle 8"/>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497" name="Rectangle 9"/>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31498" name="Group 10"/>
              <p:cNvGrpSpPr>
                <a:grpSpLocks/>
              </p:cNvGrpSpPr>
              <p:nvPr/>
            </p:nvGrpSpPr>
            <p:grpSpPr bwMode="auto">
              <a:xfrm>
                <a:off x="476" y="119"/>
                <a:ext cx="136" cy="3992"/>
                <a:chOff x="748" y="118"/>
                <a:chExt cx="227" cy="3992"/>
              </a:xfrm>
            </p:grpSpPr>
            <p:sp>
              <p:nvSpPr>
                <p:cNvPr id="831499" name="Rectangle 11"/>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0" name="Rectangle 12"/>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1" name="Rectangle 13"/>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2" name="Rectangle 14"/>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3" name="Rectangle 15"/>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831504" name="Rectangle 16"/>
            <p:cNvSpPr>
              <a:spLocks noChangeArrowheads="1"/>
            </p:cNvSpPr>
            <p:nvPr/>
          </p:nvSpPr>
          <p:spPr bwMode="auto">
            <a:xfrm>
              <a:off x="1247" y="1480"/>
              <a:ext cx="318" cy="235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5" name="Rectangle 17"/>
            <p:cNvSpPr>
              <a:spLocks noChangeArrowheads="1"/>
            </p:cNvSpPr>
            <p:nvPr/>
          </p:nvSpPr>
          <p:spPr bwMode="auto">
            <a:xfrm>
              <a:off x="1882" y="3566"/>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6" name="Rectangle 18"/>
            <p:cNvSpPr>
              <a:spLocks noChangeArrowheads="1"/>
            </p:cNvSpPr>
            <p:nvPr/>
          </p:nvSpPr>
          <p:spPr bwMode="auto">
            <a:xfrm>
              <a:off x="1882" y="3339"/>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7" name="Rectangle 19"/>
            <p:cNvSpPr>
              <a:spLocks noChangeArrowheads="1"/>
            </p:cNvSpPr>
            <p:nvPr/>
          </p:nvSpPr>
          <p:spPr bwMode="auto">
            <a:xfrm>
              <a:off x="1882" y="3112"/>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8" name="Rectangle 20"/>
            <p:cNvSpPr>
              <a:spLocks noChangeArrowheads="1"/>
            </p:cNvSpPr>
            <p:nvPr/>
          </p:nvSpPr>
          <p:spPr bwMode="auto">
            <a:xfrm>
              <a:off x="1882" y="2885"/>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09" name="Rectangle 21"/>
            <p:cNvSpPr>
              <a:spLocks noChangeArrowheads="1"/>
            </p:cNvSpPr>
            <p:nvPr/>
          </p:nvSpPr>
          <p:spPr bwMode="auto">
            <a:xfrm>
              <a:off x="1882" y="2658"/>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10" name="Rectangle 22"/>
            <p:cNvSpPr>
              <a:spLocks noChangeArrowheads="1"/>
            </p:cNvSpPr>
            <p:nvPr/>
          </p:nvSpPr>
          <p:spPr bwMode="auto">
            <a:xfrm>
              <a:off x="1882" y="2431"/>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11" name="Rectangle 23"/>
            <p:cNvSpPr>
              <a:spLocks noChangeArrowheads="1"/>
            </p:cNvSpPr>
            <p:nvPr/>
          </p:nvSpPr>
          <p:spPr bwMode="auto">
            <a:xfrm>
              <a:off x="1882" y="2204"/>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12" name="Rectangle 24"/>
            <p:cNvSpPr>
              <a:spLocks noChangeArrowheads="1"/>
            </p:cNvSpPr>
            <p:nvPr/>
          </p:nvSpPr>
          <p:spPr bwMode="auto">
            <a:xfrm>
              <a:off x="1882" y="1977"/>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13" name="Rectangle 25"/>
            <p:cNvSpPr>
              <a:spLocks noChangeArrowheads="1"/>
            </p:cNvSpPr>
            <p:nvPr/>
          </p:nvSpPr>
          <p:spPr bwMode="auto">
            <a:xfrm>
              <a:off x="1882" y="1750"/>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14" name="Rectangle 26"/>
            <p:cNvSpPr>
              <a:spLocks noChangeArrowheads="1"/>
            </p:cNvSpPr>
            <p:nvPr/>
          </p:nvSpPr>
          <p:spPr bwMode="auto">
            <a:xfrm>
              <a:off x="1882" y="1523"/>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15" name="Line 27"/>
            <p:cNvSpPr>
              <a:spLocks noChangeShapeType="1"/>
            </p:cNvSpPr>
            <p:nvPr/>
          </p:nvSpPr>
          <p:spPr bwMode="auto">
            <a:xfrm>
              <a:off x="151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16" name="Line 28"/>
            <p:cNvSpPr>
              <a:spLocks noChangeShapeType="1"/>
            </p:cNvSpPr>
            <p:nvPr/>
          </p:nvSpPr>
          <p:spPr bwMode="auto">
            <a:xfrm>
              <a:off x="147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17" name="Line 29"/>
            <p:cNvSpPr>
              <a:spLocks noChangeShapeType="1"/>
            </p:cNvSpPr>
            <p:nvPr/>
          </p:nvSpPr>
          <p:spPr bwMode="auto">
            <a:xfrm>
              <a:off x="142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18" name="Line 30"/>
            <p:cNvSpPr>
              <a:spLocks noChangeShapeType="1"/>
            </p:cNvSpPr>
            <p:nvPr/>
          </p:nvSpPr>
          <p:spPr bwMode="auto">
            <a:xfrm>
              <a:off x="138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19" name="Line 31"/>
            <p:cNvSpPr>
              <a:spLocks noChangeShapeType="1"/>
            </p:cNvSpPr>
            <p:nvPr/>
          </p:nvSpPr>
          <p:spPr bwMode="auto">
            <a:xfrm>
              <a:off x="133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20" name="Line 32"/>
            <p:cNvSpPr>
              <a:spLocks noChangeShapeType="1"/>
            </p:cNvSpPr>
            <p:nvPr/>
          </p:nvSpPr>
          <p:spPr bwMode="auto">
            <a:xfrm>
              <a:off x="129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31521" name="Group 33"/>
            <p:cNvGrpSpPr>
              <a:grpSpLocks/>
            </p:cNvGrpSpPr>
            <p:nvPr/>
          </p:nvGrpSpPr>
          <p:grpSpPr bwMode="auto">
            <a:xfrm>
              <a:off x="476" y="118"/>
              <a:ext cx="499" cy="3993"/>
              <a:chOff x="476" y="118"/>
              <a:chExt cx="499" cy="3993"/>
            </a:xfrm>
          </p:grpSpPr>
          <p:grpSp>
            <p:nvGrpSpPr>
              <p:cNvPr id="831522" name="Group 34"/>
              <p:cNvGrpSpPr>
                <a:grpSpLocks/>
              </p:cNvGrpSpPr>
              <p:nvPr/>
            </p:nvGrpSpPr>
            <p:grpSpPr bwMode="auto">
              <a:xfrm>
                <a:off x="748" y="118"/>
                <a:ext cx="227" cy="3992"/>
                <a:chOff x="748" y="118"/>
                <a:chExt cx="227" cy="3992"/>
              </a:xfrm>
            </p:grpSpPr>
            <p:sp>
              <p:nvSpPr>
                <p:cNvPr id="831523" name="Rectangle 35"/>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24" name="Rectangle 36"/>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25" name="Rectangle 37"/>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26" name="Rectangle 38"/>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27" name="Rectangle 39"/>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31528" name="Group 40"/>
              <p:cNvGrpSpPr>
                <a:grpSpLocks/>
              </p:cNvGrpSpPr>
              <p:nvPr/>
            </p:nvGrpSpPr>
            <p:grpSpPr bwMode="auto">
              <a:xfrm>
                <a:off x="476" y="119"/>
                <a:ext cx="136" cy="3992"/>
                <a:chOff x="748" y="118"/>
                <a:chExt cx="227" cy="3992"/>
              </a:xfrm>
            </p:grpSpPr>
            <p:sp>
              <p:nvSpPr>
                <p:cNvPr id="831529" name="Rectangle 41"/>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0" name="Rectangle 42"/>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1" name="Rectangle 43"/>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2" name="Rectangle 44"/>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3" name="Rectangle 45"/>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831534" name="Group 46"/>
            <p:cNvGrpSpPr>
              <a:grpSpLocks/>
            </p:cNvGrpSpPr>
            <p:nvPr/>
          </p:nvGrpSpPr>
          <p:grpSpPr bwMode="auto">
            <a:xfrm>
              <a:off x="2653" y="119"/>
              <a:ext cx="227" cy="3992"/>
              <a:chOff x="748" y="118"/>
              <a:chExt cx="227" cy="3992"/>
            </a:xfrm>
          </p:grpSpPr>
          <p:sp>
            <p:nvSpPr>
              <p:cNvPr id="831535" name="Rectangle 47"/>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6" name="Rectangle 48"/>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7" name="Rectangle 49"/>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8" name="Rectangle 50"/>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39" name="Rectangle 51"/>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31540" name="Group 52"/>
            <p:cNvGrpSpPr>
              <a:grpSpLocks/>
            </p:cNvGrpSpPr>
            <p:nvPr/>
          </p:nvGrpSpPr>
          <p:grpSpPr bwMode="auto">
            <a:xfrm>
              <a:off x="2381" y="120"/>
              <a:ext cx="136" cy="3992"/>
              <a:chOff x="748" y="118"/>
              <a:chExt cx="227" cy="3992"/>
            </a:xfrm>
          </p:grpSpPr>
          <p:sp>
            <p:nvSpPr>
              <p:cNvPr id="831541" name="Rectangle 53"/>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42" name="Rectangle 54"/>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43" name="Rectangle 55"/>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44" name="Rectangle 56"/>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45" name="Rectangle 57"/>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31546" name="Rectangle 58"/>
            <p:cNvSpPr>
              <a:spLocks noChangeArrowheads="1"/>
            </p:cNvSpPr>
            <p:nvPr/>
          </p:nvSpPr>
          <p:spPr bwMode="auto">
            <a:xfrm>
              <a:off x="3152" y="1480"/>
              <a:ext cx="318" cy="235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47" name="Rectangle 59"/>
            <p:cNvSpPr>
              <a:spLocks noChangeArrowheads="1"/>
            </p:cNvSpPr>
            <p:nvPr/>
          </p:nvSpPr>
          <p:spPr bwMode="auto">
            <a:xfrm>
              <a:off x="3787" y="3566"/>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48" name="Rectangle 60"/>
            <p:cNvSpPr>
              <a:spLocks noChangeArrowheads="1"/>
            </p:cNvSpPr>
            <p:nvPr/>
          </p:nvSpPr>
          <p:spPr bwMode="auto">
            <a:xfrm>
              <a:off x="3787" y="3339"/>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49" name="Rectangle 61"/>
            <p:cNvSpPr>
              <a:spLocks noChangeArrowheads="1"/>
            </p:cNvSpPr>
            <p:nvPr/>
          </p:nvSpPr>
          <p:spPr bwMode="auto">
            <a:xfrm>
              <a:off x="3787" y="3112"/>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0" name="Rectangle 62"/>
            <p:cNvSpPr>
              <a:spLocks noChangeArrowheads="1"/>
            </p:cNvSpPr>
            <p:nvPr/>
          </p:nvSpPr>
          <p:spPr bwMode="auto">
            <a:xfrm>
              <a:off x="3787" y="2885"/>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1" name="Rectangle 63"/>
            <p:cNvSpPr>
              <a:spLocks noChangeArrowheads="1"/>
            </p:cNvSpPr>
            <p:nvPr/>
          </p:nvSpPr>
          <p:spPr bwMode="auto">
            <a:xfrm>
              <a:off x="3787" y="2658"/>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2" name="Rectangle 64"/>
            <p:cNvSpPr>
              <a:spLocks noChangeArrowheads="1"/>
            </p:cNvSpPr>
            <p:nvPr/>
          </p:nvSpPr>
          <p:spPr bwMode="auto">
            <a:xfrm>
              <a:off x="3787" y="2431"/>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3" name="Rectangle 65"/>
            <p:cNvSpPr>
              <a:spLocks noChangeArrowheads="1"/>
            </p:cNvSpPr>
            <p:nvPr/>
          </p:nvSpPr>
          <p:spPr bwMode="auto">
            <a:xfrm>
              <a:off x="3787" y="2204"/>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4" name="Rectangle 66"/>
            <p:cNvSpPr>
              <a:spLocks noChangeArrowheads="1"/>
            </p:cNvSpPr>
            <p:nvPr/>
          </p:nvSpPr>
          <p:spPr bwMode="auto">
            <a:xfrm>
              <a:off x="3787" y="1977"/>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5" name="Rectangle 67"/>
            <p:cNvSpPr>
              <a:spLocks noChangeArrowheads="1"/>
            </p:cNvSpPr>
            <p:nvPr/>
          </p:nvSpPr>
          <p:spPr bwMode="auto">
            <a:xfrm>
              <a:off x="3787" y="1750"/>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6" name="Rectangle 68"/>
            <p:cNvSpPr>
              <a:spLocks noChangeArrowheads="1"/>
            </p:cNvSpPr>
            <p:nvPr/>
          </p:nvSpPr>
          <p:spPr bwMode="auto">
            <a:xfrm>
              <a:off x="3787" y="1523"/>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57" name="Line 69"/>
            <p:cNvSpPr>
              <a:spLocks noChangeShapeType="1"/>
            </p:cNvSpPr>
            <p:nvPr/>
          </p:nvSpPr>
          <p:spPr bwMode="auto">
            <a:xfrm>
              <a:off x="342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58" name="Line 70"/>
            <p:cNvSpPr>
              <a:spLocks noChangeShapeType="1"/>
            </p:cNvSpPr>
            <p:nvPr/>
          </p:nvSpPr>
          <p:spPr bwMode="auto">
            <a:xfrm>
              <a:off x="337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59" name="Line 71"/>
            <p:cNvSpPr>
              <a:spLocks noChangeShapeType="1"/>
            </p:cNvSpPr>
            <p:nvPr/>
          </p:nvSpPr>
          <p:spPr bwMode="auto">
            <a:xfrm>
              <a:off x="333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60" name="Line 72"/>
            <p:cNvSpPr>
              <a:spLocks noChangeShapeType="1"/>
            </p:cNvSpPr>
            <p:nvPr/>
          </p:nvSpPr>
          <p:spPr bwMode="auto">
            <a:xfrm>
              <a:off x="328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61" name="Line 73"/>
            <p:cNvSpPr>
              <a:spLocks noChangeShapeType="1"/>
            </p:cNvSpPr>
            <p:nvPr/>
          </p:nvSpPr>
          <p:spPr bwMode="auto">
            <a:xfrm>
              <a:off x="324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62" name="Line 74"/>
            <p:cNvSpPr>
              <a:spLocks noChangeShapeType="1"/>
            </p:cNvSpPr>
            <p:nvPr/>
          </p:nvSpPr>
          <p:spPr bwMode="auto">
            <a:xfrm>
              <a:off x="319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31563" name="Group 75"/>
            <p:cNvGrpSpPr>
              <a:grpSpLocks/>
            </p:cNvGrpSpPr>
            <p:nvPr/>
          </p:nvGrpSpPr>
          <p:grpSpPr bwMode="auto">
            <a:xfrm>
              <a:off x="4604" y="164"/>
              <a:ext cx="227" cy="3992"/>
              <a:chOff x="748" y="118"/>
              <a:chExt cx="227" cy="3992"/>
            </a:xfrm>
          </p:grpSpPr>
          <p:sp>
            <p:nvSpPr>
              <p:cNvPr id="831564" name="Rectangle 76"/>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65" name="Rectangle 77"/>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66" name="Rectangle 78"/>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67" name="Rectangle 79"/>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68" name="Rectangle 80"/>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31569" name="Group 81"/>
            <p:cNvGrpSpPr>
              <a:grpSpLocks/>
            </p:cNvGrpSpPr>
            <p:nvPr/>
          </p:nvGrpSpPr>
          <p:grpSpPr bwMode="auto">
            <a:xfrm>
              <a:off x="4332" y="165"/>
              <a:ext cx="136" cy="3992"/>
              <a:chOff x="748" y="118"/>
              <a:chExt cx="227" cy="3992"/>
            </a:xfrm>
          </p:grpSpPr>
          <p:sp>
            <p:nvSpPr>
              <p:cNvPr id="831570" name="Rectangle 82"/>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71" name="Rectangle 83"/>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72" name="Rectangle 84"/>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73" name="Rectangle 85"/>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1574" name="Rectangle 86"/>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31575" name="Line 87"/>
            <p:cNvSpPr>
              <a:spLocks noChangeShapeType="1"/>
            </p:cNvSpPr>
            <p:nvPr/>
          </p:nvSpPr>
          <p:spPr bwMode="auto">
            <a:xfrm>
              <a:off x="2880" y="436"/>
              <a:ext cx="181"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76" name="Line 88"/>
            <p:cNvSpPr>
              <a:spLocks noChangeShapeType="1"/>
            </p:cNvSpPr>
            <p:nvPr/>
          </p:nvSpPr>
          <p:spPr bwMode="auto">
            <a:xfrm>
              <a:off x="3061" y="436"/>
              <a:ext cx="0"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77" name="Line 89"/>
            <p:cNvSpPr>
              <a:spLocks noChangeShapeType="1"/>
            </p:cNvSpPr>
            <p:nvPr/>
          </p:nvSpPr>
          <p:spPr bwMode="auto">
            <a:xfrm>
              <a:off x="2880" y="890"/>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78" name="Line 90"/>
            <p:cNvSpPr>
              <a:spLocks noChangeShapeType="1"/>
            </p:cNvSpPr>
            <p:nvPr/>
          </p:nvSpPr>
          <p:spPr bwMode="auto">
            <a:xfrm>
              <a:off x="2971" y="89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79" name="Line 91"/>
            <p:cNvSpPr>
              <a:spLocks noChangeShapeType="1"/>
            </p:cNvSpPr>
            <p:nvPr/>
          </p:nvSpPr>
          <p:spPr bwMode="auto">
            <a:xfrm>
              <a:off x="3061" y="84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0" name="Line 92"/>
            <p:cNvSpPr>
              <a:spLocks noChangeShapeType="1"/>
            </p:cNvSpPr>
            <p:nvPr/>
          </p:nvSpPr>
          <p:spPr bwMode="auto">
            <a:xfrm flipV="1">
              <a:off x="3152" y="84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1" name="Line 93"/>
            <p:cNvSpPr>
              <a:spLocks noChangeShapeType="1"/>
            </p:cNvSpPr>
            <p:nvPr/>
          </p:nvSpPr>
          <p:spPr bwMode="auto">
            <a:xfrm>
              <a:off x="2971" y="111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2" name="Line 94"/>
            <p:cNvSpPr>
              <a:spLocks noChangeShapeType="1"/>
            </p:cNvSpPr>
            <p:nvPr/>
          </p:nvSpPr>
          <p:spPr bwMode="auto">
            <a:xfrm flipH="1" flipV="1">
              <a:off x="2879" y="1207"/>
              <a:ext cx="4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3" name="Line 95"/>
            <p:cNvSpPr>
              <a:spLocks noChangeShapeType="1"/>
            </p:cNvSpPr>
            <p:nvPr/>
          </p:nvSpPr>
          <p:spPr bwMode="auto">
            <a:xfrm>
              <a:off x="2518" y="890"/>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4" name="Line 96"/>
            <p:cNvSpPr>
              <a:spLocks noChangeShapeType="1"/>
            </p:cNvSpPr>
            <p:nvPr/>
          </p:nvSpPr>
          <p:spPr bwMode="auto">
            <a:xfrm>
              <a:off x="2609" y="111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5" name="Line 97"/>
            <p:cNvSpPr>
              <a:spLocks noChangeShapeType="1"/>
            </p:cNvSpPr>
            <p:nvPr/>
          </p:nvSpPr>
          <p:spPr bwMode="auto">
            <a:xfrm flipH="1" flipV="1">
              <a:off x="2517" y="1207"/>
              <a:ext cx="4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6" name="Line 98"/>
            <p:cNvSpPr>
              <a:spLocks noChangeShapeType="1"/>
            </p:cNvSpPr>
            <p:nvPr/>
          </p:nvSpPr>
          <p:spPr bwMode="auto">
            <a:xfrm>
              <a:off x="2608" y="89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7" name="Line 99"/>
            <p:cNvSpPr>
              <a:spLocks noChangeShapeType="1"/>
            </p:cNvSpPr>
            <p:nvPr/>
          </p:nvSpPr>
          <p:spPr bwMode="auto">
            <a:xfrm>
              <a:off x="2245" y="84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8" name="Line 100"/>
            <p:cNvSpPr>
              <a:spLocks noChangeShapeType="1"/>
            </p:cNvSpPr>
            <p:nvPr/>
          </p:nvSpPr>
          <p:spPr bwMode="auto">
            <a:xfrm>
              <a:off x="2245" y="935"/>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89" name="Line 101"/>
            <p:cNvSpPr>
              <a:spLocks noChangeShapeType="1"/>
            </p:cNvSpPr>
            <p:nvPr/>
          </p:nvSpPr>
          <p:spPr bwMode="auto">
            <a:xfrm>
              <a:off x="1383" y="1117"/>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0" name="Line 102"/>
            <p:cNvSpPr>
              <a:spLocks noChangeShapeType="1"/>
            </p:cNvSpPr>
            <p:nvPr/>
          </p:nvSpPr>
          <p:spPr bwMode="auto">
            <a:xfrm flipH="1">
              <a:off x="612" y="1661"/>
              <a:ext cx="127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1" name="Line 103"/>
            <p:cNvSpPr>
              <a:spLocks noChangeShapeType="1"/>
            </p:cNvSpPr>
            <p:nvPr/>
          </p:nvSpPr>
          <p:spPr bwMode="auto">
            <a:xfrm>
              <a:off x="2109" y="166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2" name="Line 104"/>
            <p:cNvSpPr>
              <a:spLocks noChangeShapeType="1"/>
            </p:cNvSpPr>
            <p:nvPr/>
          </p:nvSpPr>
          <p:spPr bwMode="auto">
            <a:xfrm flipV="1">
              <a:off x="1701" y="1117"/>
              <a:ext cx="0"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3" name="Line 105"/>
            <p:cNvSpPr>
              <a:spLocks noChangeShapeType="1"/>
            </p:cNvSpPr>
            <p:nvPr/>
          </p:nvSpPr>
          <p:spPr bwMode="auto">
            <a:xfrm flipV="1">
              <a:off x="2200" y="1117"/>
              <a:ext cx="0"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4" name="Line 106"/>
            <p:cNvSpPr>
              <a:spLocks noChangeShapeType="1"/>
            </p:cNvSpPr>
            <p:nvPr/>
          </p:nvSpPr>
          <p:spPr bwMode="auto">
            <a:xfrm>
              <a:off x="249" y="2069"/>
              <a:ext cx="9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5" name="Line 107"/>
            <p:cNvSpPr>
              <a:spLocks noChangeShapeType="1"/>
            </p:cNvSpPr>
            <p:nvPr/>
          </p:nvSpPr>
          <p:spPr bwMode="auto">
            <a:xfrm flipV="1">
              <a:off x="567" y="2341"/>
              <a:ext cx="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6" name="Line 108"/>
            <p:cNvSpPr>
              <a:spLocks noChangeShapeType="1"/>
            </p:cNvSpPr>
            <p:nvPr/>
          </p:nvSpPr>
          <p:spPr bwMode="auto">
            <a:xfrm>
              <a:off x="1565" y="2069"/>
              <a:ext cx="31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7" name="Line 109"/>
            <p:cNvSpPr>
              <a:spLocks noChangeShapeType="1"/>
            </p:cNvSpPr>
            <p:nvPr/>
          </p:nvSpPr>
          <p:spPr bwMode="auto">
            <a:xfrm>
              <a:off x="2064" y="2523"/>
              <a:ext cx="10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8" name="Line 110"/>
            <p:cNvSpPr>
              <a:spLocks noChangeShapeType="1"/>
            </p:cNvSpPr>
            <p:nvPr/>
          </p:nvSpPr>
          <p:spPr bwMode="auto">
            <a:xfrm>
              <a:off x="3470" y="2523"/>
              <a:ext cx="31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599" name="Line 111"/>
            <p:cNvSpPr>
              <a:spLocks noChangeShapeType="1"/>
            </p:cNvSpPr>
            <p:nvPr/>
          </p:nvSpPr>
          <p:spPr bwMode="auto">
            <a:xfrm flipH="1">
              <a:off x="1565" y="2795"/>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00" name="Line 112"/>
            <p:cNvSpPr>
              <a:spLocks noChangeShapeType="1"/>
            </p:cNvSpPr>
            <p:nvPr/>
          </p:nvSpPr>
          <p:spPr bwMode="auto">
            <a:xfrm>
              <a:off x="2517" y="2795"/>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01" name="Line 113"/>
            <p:cNvSpPr>
              <a:spLocks noChangeShapeType="1"/>
            </p:cNvSpPr>
            <p:nvPr/>
          </p:nvSpPr>
          <p:spPr bwMode="auto">
            <a:xfrm flipH="1">
              <a:off x="1565" y="3249"/>
              <a:ext cx="22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02" name="Line 114"/>
            <p:cNvSpPr>
              <a:spLocks noChangeShapeType="1"/>
            </p:cNvSpPr>
            <p:nvPr/>
          </p:nvSpPr>
          <p:spPr bwMode="auto">
            <a:xfrm flipH="1">
              <a:off x="3470" y="2795"/>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03" name="Line 115"/>
            <p:cNvSpPr>
              <a:spLocks noChangeShapeType="1"/>
            </p:cNvSpPr>
            <p:nvPr/>
          </p:nvSpPr>
          <p:spPr bwMode="auto">
            <a:xfrm flipH="1">
              <a:off x="340" y="3385"/>
              <a:ext cx="154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04" name="Line 116"/>
            <p:cNvSpPr>
              <a:spLocks noChangeShapeType="1"/>
            </p:cNvSpPr>
            <p:nvPr/>
          </p:nvSpPr>
          <p:spPr bwMode="auto">
            <a:xfrm flipH="1">
              <a:off x="3470" y="1842"/>
              <a:ext cx="18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05" name="Line 117"/>
            <p:cNvSpPr>
              <a:spLocks noChangeShapeType="1"/>
            </p:cNvSpPr>
            <p:nvPr/>
          </p:nvSpPr>
          <p:spPr bwMode="auto">
            <a:xfrm>
              <a:off x="4014" y="3430"/>
              <a:ext cx="131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06" name="Text Box 118"/>
            <p:cNvSpPr txBox="1">
              <a:spLocks noChangeArrowheads="1"/>
            </p:cNvSpPr>
            <p:nvPr/>
          </p:nvSpPr>
          <p:spPr bwMode="auto">
            <a:xfrm>
              <a:off x="1812" y="3792"/>
              <a:ext cx="388"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LAB</a:t>
              </a:r>
            </a:p>
          </p:txBody>
        </p:sp>
        <p:sp>
          <p:nvSpPr>
            <p:cNvPr id="831607" name="Text Box 119"/>
            <p:cNvSpPr txBox="1">
              <a:spLocks noChangeArrowheads="1"/>
            </p:cNvSpPr>
            <p:nvPr/>
          </p:nvSpPr>
          <p:spPr bwMode="auto">
            <a:xfrm>
              <a:off x="1098" y="3792"/>
              <a:ext cx="908"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Local</a:t>
              </a:r>
            </a:p>
            <a:p>
              <a:r>
                <a:rPr lang="en-US" altLang="ja-JP"/>
                <a:t>Interconnect</a:t>
              </a:r>
            </a:p>
          </p:txBody>
        </p:sp>
        <p:sp>
          <p:nvSpPr>
            <p:cNvPr id="831608" name="Text Box 120"/>
            <p:cNvSpPr txBox="1">
              <a:spLocks noChangeArrowheads="1"/>
            </p:cNvSpPr>
            <p:nvPr/>
          </p:nvSpPr>
          <p:spPr bwMode="auto">
            <a:xfrm>
              <a:off x="3717" y="3792"/>
              <a:ext cx="508"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MLAB</a:t>
              </a:r>
            </a:p>
          </p:txBody>
        </p:sp>
        <p:sp>
          <p:nvSpPr>
            <p:cNvPr id="831609" name="Text Box 121"/>
            <p:cNvSpPr txBox="1">
              <a:spLocks noChangeArrowheads="1"/>
            </p:cNvSpPr>
            <p:nvPr/>
          </p:nvSpPr>
          <p:spPr bwMode="auto">
            <a:xfrm>
              <a:off x="3061" y="3793"/>
              <a:ext cx="908"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Local</a:t>
              </a:r>
            </a:p>
            <a:p>
              <a:r>
                <a:rPr lang="en-US" altLang="ja-JP"/>
                <a:t>Interconnect</a:t>
              </a:r>
            </a:p>
          </p:txBody>
        </p:sp>
        <p:sp>
          <p:nvSpPr>
            <p:cNvPr id="831610" name="Text Box 122"/>
            <p:cNvSpPr txBox="1">
              <a:spLocks noChangeArrowheads="1"/>
            </p:cNvSpPr>
            <p:nvPr/>
          </p:nvSpPr>
          <p:spPr bwMode="auto">
            <a:xfrm>
              <a:off x="3914" y="1162"/>
              <a:ext cx="48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ALMs</a:t>
              </a:r>
            </a:p>
          </p:txBody>
        </p:sp>
        <p:sp>
          <p:nvSpPr>
            <p:cNvPr id="831611" name="Line 123"/>
            <p:cNvSpPr>
              <a:spLocks noChangeShapeType="1"/>
            </p:cNvSpPr>
            <p:nvPr/>
          </p:nvSpPr>
          <p:spPr bwMode="auto">
            <a:xfrm flipH="1">
              <a:off x="4059" y="1344"/>
              <a:ext cx="91"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1612" name="Line 124"/>
            <p:cNvSpPr>
              <a:spLocks noChangeShapeType="1"/>
            </p:cNvSpPr>
            <p:nvPr/>
          </p:nvSpPr>
          <p:spPr bwMode="auto">
            <a:xfrm flipH="1">
              <a:off x="4014" y="1344"/>
              <a:ext cx="136"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31613" name="Rectangle 125"/>
          <p:cNvSpPr>
            <a:spLocks noChangeArrowheads="1"/>
          </p:cNvSpPr>
          <p:nvPr/>
        </p:nvSpPr>
        <p:spPr bwMode="auto">
          <a:xfrm>
            <a:off x="374650" y="161925"/>
            <a:ext cx="88058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200">
                <a:solidFill>
                  <a:schemeClr val="tx2"/>
                </a:solidFill>
                <a:latin typeface="Garamond" panose="02020404030301010803" pitchFamily="18" charset="0"/>
                <a:ea typeface="ＭＳ Ｐゴシック" panose="020B0600070205080204" pitchFamily="50" charset="-128"/>
              </a:defRPr>
            </a:lvl1pPr>
            <a:lvl2pPr>
              <a:defRPr kumimoji="1" sz="4200">
                <a:solidFill>
                  <a:schemeClr val="tx2"/>
                </a:solidFill>
                <a:latin typeface="Garamond" panose="02020404030301010803" pitchFamily="18" charset="0"/>
                <a:ea typeface="ＭＳ Ｐゴシック" panose="020B0600070205080204" pitchFamily="50" charset="-128"/>
              </a:defRPr>
            </a:lvl2pPr>
            <a:lvl3pPr>
              <a:defRPr kumimoji="1" sz="4200">
                <a:solidFill>
                  <a:schemeClr val="tx2"/>
                </a:solidFill>
                <a:latin typeface="Garamond" panose="02020404030301010803" pitchFamily="18" charset="0"/>
                <a:ea typeface="ＭＳ Ｐゴシック" panose="020B0600070205080204" pitchFamily="50" charset="-128"/>
              </a:defRPr>
            </a:lvl3pPr>
            <a:lvl4pPr>
              <a:defRPr kumimoji="1" sz="4200">
                <a:solidFill>
                  <a:schemeClr val="tx2"/>
                </a:solidFill>
                <a:latin typeface="Garamond" panose="02020404030301010803" pitchFamily="18" charset="0"/>
                <a:ea typeface="ＭＳ Ｐゴシック" panose="020B0600070205080204" pitchFamily="50" charset="-128"/>
              </a:defRPr>
            </a:lvl4pPr>
            <a:lvl5pPr>
              <a:defRPr kumimoji="1" sz="4200">
                <a:solidFill>
                  <a:schemeClr val="tx2"/>
                </a:solidFill>
                <a:latin typeface="Garamond" panose="02020404030301010803" pitchFamily="18" charset="0"/>
                <a:ea typeface="ＭＳ Ｐゴシック" panose="020B0600070205080204" pitchFamily="50" charset="-128"/>
              </a:defRPr>
            </a:lvl5pPr>
            <a:lvl6pPr marL="4572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a:lstStyle>
          <a:p>
            <a:r>
              <a:rPr lang="en-US" altLang="ja-JP"/>
              <a:t>Stratix-IV LAB structure</a:t>
            </a:r>
          </a:p>
        </p:txBody>
      </p:sp>
      <p:sp>
        <p:nvSpPr>
          <p:cNvPr id="831614" name="Text Box 126"/>
          <p:cNvSpPr txBox="1">
            <a:spLocks noChangeArrowheads="1"/>
          </p:cNvSpPr>
          <p:nvPr/>
        </p:nvSpPr>
        <p:spPr bwMode="auto">
          <a:xfrm>
            <a:off x="5872163" y="6589713"/>
            <a:ext cx="278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Stratix-IV</a:t>
            </a:r>
            <a:r>
              <a:rPr lang="ja-JP" altLang="en-US" b="1">
                <a:ea typeface="ＭＳ ゴシック" panose="020B0609070205080204" pitchFamily="49" charset="-128"/>
              </a:rPr>
              <a:t>マニュアルより</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ChangeArrowheads="1"/>
          </p:cNvSpPr>
          <p:nvPr/>
        </p:nvSpPr>
        <p:spPr bwMode="auto">
          <a:xfrm>
            <a:off x="446088" y="161925"/>
            <a:ext cx="88058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200">
                <a:solidFill>
                  <a:schemeClr val="tx2"/>
                </a:solidFill>
                <a:latin typeface="Garamond" panose="02020404030301010803" pitchFamily="18" charset="0"/>
                <a:ea typeface="ＭＳ Ｐゴシック" panose="020B0600070205080204" pitchFamily="50" charset="-128"/>
              </a:defRPr>
            </a:lvl1pPr>
            <a:lvl2pPr>
              <a:defRPr kumimoji="1" sz="4200">
                <a:solidFill>
                  <a:schemeClr val="tx2"/>
                </a:solidFill>
                <a:latin typeface="Garamond" panose="02020404030301010803" pitchFamily="18" charset="0"/>
                <a:ea typeface="ＭＳ Ｐゴシック" panose="020B0600070205080204" pitchFamily="50" charset="-128"/>
              </a:defRPr>
            </a:lvl2pPr>
            <a:lvl3pPr>
              <a:defRPr kumimoji="1" sz="4200">
                <a:solidFill>
                  <a:schemeClr val="tx2"/>
                </a:solidFill>
                <a:latin typeface="Garamond" panose="02020404030301010803" pitchFamily="18" charset="0"/>
                <a:ea typeface="ＭＳ Ｐゴシック" panose="020B0600070205080204" pitchFamily="50" charset="-128"/>
              </a:defRPr>
            </a:lvl3pPr>
            <a:lvl4pPr>
              <a:defRPr kumimoji="1" sz="4200">
                <a:solidFill>
                  <a:schemeClr val="tx2"/>
                </a:solidFill>
                <a:latin typeface="Garamond" panose="02020404030301010803" pitchFamily="18" charset="0"/>
                <a:ea typeface="ＭＳ Ｐゴシック" panose="020B0600070205080204" pitchFamily="50" charset="-128"/>
              </a:defRPr>
            </a:lvl4pPr>
            <a:lvl5pPr>
              <a:defRPr kumimoji="1" sz="4200">
                <a:solidFill>
                  <a:schemeClr val="tx2"/>
                </a:solidFill>
                <a:latin typeface="Garamond" panose="02020404030301010803" pitchFamily="18" charset="0"/>
                <a:ea typeface="ＭＳ Ｐゴシック" panose="020B0600070205080204" pitchFamily="50" charset="-128"/>
              </a:defRPr>
            </a:lvl5pPr>
            <a:lvl6pPr marL="4572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a:lstStyle>
          <a:p>
            <a:r>
              <a:rPr lang="en-US" altLang="ja-JP" sz="2400" b="1"/>
              <a:t>Technologies vs. Product</a:t>
            </a:r>
          </a:p>
        </p:txBody>
      </p:sp>
      <p:sp>
        <p:nvSpPr>
          <p:cNvPr id="843779" name="Rectangle 3"/>
          <p:cNvSpPr>
            <a:spLocks noChangeArrowheads="1"/>
          </p:cNvSpPr>
          <p:nvPr/>
        </p:nvSpPr>
        <p:spPr bwMode="auto">
          <a:xfrm>
            <a:off x="66675" y="5273675"/>
            <a:ext cx="8682038" cy="13954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3780" name="Rectangle 4"/>
          <p:cNvSpPr>
            <a:spLocks noChangeArrowheads="1"/>
          </p:cNvSpPr>
          <p:nvPr/>
        </p:nvSpPr>
        <p:spPr bwMode="auto">
          <a:xfrm>
            <a:off x="66675" y="4581525"/>
            <a:ext cx="8682038" cy="10080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3781" name="Rectangle 5"/>
          <p:cNvSpPr>
            <a:spLocks noChangeArrowheads="1"/>
          </p:cNvSpPr>
          <p:nvPr/>
        </p:nvSpPr>
        <p:spPr bwMode="auto">
          <a:xfrm>
            <a:off x="66675" y="2322513"/>
            <a:ext cx="8682038" cy="89058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3782" name="Rectangle 6"/>
          <p:cNvSpPr>
            <a:spLocks noChangeArrowheads="1"/>
          </p:cNvSpPr>
          <p:nvPr/>
        </p:nvSpPr>
        <p:spPr bwMode="auto">
          <a:xfrm>
            <a:off x="66675" y="1241425"/>
            <a:ext cx="8682038"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3783" name="Line 7"/>
          <p:cNvSpPr>
            <a:spLocks noChangeShapeType="1"/>
          </p:cNvSpPr>
          <p:nvPr/>
        </p:nvSpPr>
        <p:spPr bwMode="auto">
          <a:xfrm>
            <a:off x="66675" y="1171575"/>
            <a:ext cx="8826500"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3784" name="Line 8"/>
          <p:cNvSpPr>
            <a:spLocks noChangeShapeType="1"/>
          </p:cNvSpPr>
          <p:nvPr/>
        </p:nvSpPr>
        <p:spPr bwMode="auto">
          <a:xfrm flipH="1">
            <a:off x="984250"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3785" name="Line 9"/>
          <p:cNvSpPr>
            <a:spLocks noChangeShapeType="1"/>
          </p:cNvSpPr>
          <p:nvPr/>
        </p:nvSpPr>
        <p:spPr bwMode="auto">
          <a:xfrm flipH="1">
            <a:off x="3276600"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3786" name="Line 10"/>
          <p:cNvSpPr>
            <a:spLocks noChangeShapeType="1"/>
          </p:cNvSpPr>
          <p:nvPr/>
        </p:nvSpPr>
        <p:spPr bwMode="auto">
          <a:xfrm flipH="1">
            <a:off x="5568950"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3787" name="Text Box 11"/>
          <p:cNvSpPr txBox="1">
            <a:spLocks noChangeArrowheads="1"/>
          </p:cNvSpPr>
          <p:nvPr/>
        </p:nvSpPr>
        <p:spPr bwMode="auto">
          <a:xfrm>
            <a:off x="701675" y="61436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90nm</a:t>
            </a:r>
          </a:p>
        </p:txBody>
      </p:sp>
      <p:sp>
        <p:nvSpPr>
          <p:cNvPr id="843788" name="Text Box 12"/>
          <p:cNvSpPr txBox="1">
            <a:spLocks noChangeArrowheads="1"/>
          </p:cNvSpPr>
          <p:nvPr/>
        </p:nvSpPr>
        <p:spPr bwMode="auto">
          <a:xfrm>
            <a:off x="2981325" y="5953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65nm</a:t>
            </a:r>
          </a:p>
        </p:txBody>
      </p:sp>
      <p:sp>
        <p:nvSpPr>
          <p:cNvPr id="843789" name="Text Box 13"/>
          <p:cNvSpPr txBox="1">
            <a:spLocks noChangeArrowheads="1"/>
          </p:cNvSpPr>
          <p:nvPr/>
        </p:nvSpPr>
        <p:spPr bwMode="auto">
          <a:xfrm>
            <a:off x="5262563" y="576263"/>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45nm  40nm</a:t>
            </a:r>
          </a:p>
        </p:txBody>
      </p:sp>
      <p:sp>
        <p:nvSpPr>
          <p:cNvPr id="843790" name="Text Box 14"/>
          <p:cNvSpPr txBox="1">
            <a:spLocks noChangeArrowheads="1"/>
          </p:cNvSpPr>
          <p:nvPr/>
        </p:nvSpPr>
        <p:spPr bwMode="auto">
          <a:xfrm>
            <a:off x="458788" y="1463675"/>
            <a:ext cx="203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Virtex-4LX/FX/SX</a:t>
            </a:r>
          </a:p>
          <a:p>
            <a:r>
              <a:rPr lang="en-US" altLang="ja-JP" b="1"/>
              <a:t>200000LC</a:t>
            </a:r>
          </a:p>
        </p:txBody>
      </p:sp>
      <p:sp>
        <p:nvSpPr>
          <p:cNvPr id="843791" name="Text Box 15"/>
          <p:cNvSpPr txBox="1">
            <a:spLocks noChangeArrowheads="1"/>
          </p:cNvSpPr>
          <p:nvPr/>
        </p:nvSpPr>
        <p:spPr bwMode="auto">
          <a:xfrm>
            <a:off x="5341938" y="2314575"/>
            <a:ext cx="1301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Stratix-IV</a:t>
            </a:r>
          </a:p>
          <a:p>
            <a:r>
              <a:rPr lang="en-US" altLang="ja-JP" b="1"/>
              <a:t>/E/GX/GT</a:t>
            </a:r>
          </a:p>
          <a:p>
            <a:r>
              <a:rPr lang="en-US" altLang="ja-JP" b="1"/>
              <a:t> 531200LE</a:t>
            </a:r>
          </a:p>
        </p:txBody>
      </p:sp>
      <p:sp>
        <p:nvSpPr>
          <p:cNvPr id="843792" name="Text Box 16"/>
          <p:cNvSpPr txBox="1">
            <a:spLocks noChangeArrowheads="1"/>
          </p:cNvSpPr>
          <p:nvPr/>
        </p:nvSpPr>
        <p:spPr bwMode="auto">
          <a:xfrm>
            <a:off x="2490788" y="2328863"/>
            <a:ext cx="158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Stratix-III/L/E</a:t>
            </a:r>
          </a:p>
          <a:p>
            <a:r>
              <a:rPr lang="en-US" altLang="ja-JP" b="1"/>
              <a:t> 338000LE</a:t>
            </a:r>
          </a:p>
        </p:txBody>
      </p:sp>
      <p:sp>
        <p:nvSpPr>
          <p:cNvPr id="843793" name="Text Box 17"/>
          <p:cNvSpPr txBox="1">
            <a:spLocks noChangeArrowheads="1"/>
          </p:cNvSpPr>
          <p:nvPr/>
        </p:nvSpPr>
        <p:spPr bwMode="auto">
          <a:xfrm>
            <a:off x="66675" y="2320925"/>
            <a:ext cx="149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Stratix-II/GX</a:t>
            </a:r>
          </a:p>
          <a:p>
            <a:r>
              <a:rPr lang="en-US" altLang="ja-JP" b="1"/>
              <a:t> 179400LE</a:t>
            </a:r>
          </a:p>
        </p:txBody>
      </p:sp>
      <p:sp>
        <p:nvSpPr>
          <p:cNvPr id="843794" name="Text Box 18"/>
          <p:cNvSpPr txBox="1">
            <a:spLocks noChangeArrowheads="1"/>
          </p:cNvSpPr>
          <p:nvPr/>
        </p:nvSpPr>
        <p:spPr bwMode="auto">
          <a:xfrm>
            <a:off x="3408363" y="5567363"/>
            <a:ext cx="196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IV/E/GX</a:t>
            </a:r>
          </a:p>
          <a:p>
            <a:r>
              <a:rPr lang="en-US" altLang="ja-JP" b="1"/>
              <a:t> 149760LE</a:t>
            </a:r>
          </a:p>
        </p:txBody>
      </p:sp>
      <p:sp>
        <p:nvSpPr>
          <p:cNvPr id="843795" name="Line 19"/>
          <p:cNvSpPr>
            <a:spLocks noChangeShapeType="1"/>
          </p:cNvSpPr>
          <p:nvPr/>
        </p:nvSpPr>
        <p:spPr bwMode="auto">
          <a:xfrm flipH="1">
            <a:off x="3800475"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3796" name="Line 20"/>
          <p:cNvSpPr>
            <a:spLocks noChangeShapeType="1"/>
          </p:cNvSpPr>
          <p:nvPr/>
        </p:nvSpPr>
        <p:spPr bwMode="auto">
          <a:xfrm flipH="1">
            <a:off x="6161088"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3797" name="Text Box 21"/>
          <p:cNvSpPr txBox="1">
            <a:spLocks noChangeArrowheads="1"/>
          </p:cNvSpPr>
          <p:nvPr/>
        </p:nvSpPr>
        <p:spPr bwMode="auto">
          <a:xfrm>
            <a:off x="3638550" y="5953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60nm</a:t>
            </a:r>
          </a:p>
        </p:txBody>
      </p:sp>
      <p:sp>
        <p:nvSpPr>
          <p:cNvPr id="843798" name="Text Box 22"/>
          <p:cNvSpPr txBox="1">
            <a:spLocks noChangeArrowheads="1"/>
          </p:cNvSpPr>
          <p:nvPr/>
        </p:nvSpPr>
        <p:spPr bwMode="auto">
          <a:xfrm>
            <a:off x="1049338" y="5921375"/>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III/LS</a:t>
            </a:r>
          </a:p>
          <a:p>
            <a:r>
              <a:rPr lang="en-US" altLang="ja-JP" b="1"/>
              <a:t> 119088LE</a:t>
            </a:r>
          </a:p>
        </p:txBody>
      </p:sp>
      <p:sp>
        <p:nvSpPr>
          <p:cNvPr id="843799" name="Text Box 23"/>
          <p:cNvSpPr txBox="1">
            <a:spLocks noChangeArrowheads="1"/>
          </p:cNvSpPr>
          <p:nvPr/>
        </p:nvSpPr>
        <p:spPr bwMode="auto">
          <a:xfrm>
            <a:off x="0" y="5567363"/>
            <a:ext cx="1263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II</a:t>
            </a:r>
          </a:p>
          <a:p>
            <a:r>
              <a:rPr lang="en-US" altLang="ja-JP" b="1"/>
              <a:t> 68416LE</a:t>
            </a:r>
          </a:p>
        </p:txBody>
      </p:sp>
      <p:sp>
        <p:nvSpPr>
          <p:cNvPr id="843800" name="Text Box 24"/>
          <p:cNvSpPr txBox="1">
            <a:spLocks noChangeArrowheads="1"/>
          </p:cNvSpPr>
          <p:nvPr/>
        </p:nvSpPr>
        <p:spPr bwMode="auto">
          <a:xfrm>
            <a:off x="5435600" y="1312863"/>
            <a:ext cx="2025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Virtex-6LXT/SXT/</a:t>
            </a:r>
          </a:p>
          <a:p>
            <a:r>
              <a:rPr lang="en-US" altLang="ja-JP" b="1"/>
              <a:t>      HXT/CXT</a:t>
            </a:r>
          </a:p>
          <a:p>
            <a:r>
              <a:rPr lang="en-US" altLang="ja-JP" b="1"/>
              <a:t>760000LC</a:t>
            </a:r>
          </a:p>
        </p:txBody>
      </p:sp>
      <p:sp>
        <p:nvSpPr>
          <p:cNvPr id="843801" name="Text Box 25"/>
          <p:cNvSpPr txBox="1">
            <a:spLocks noChangeArrowheads="1"/>
          </p:cNvSpPr>
          <p:nvPr/>
        </p:nvSpPr>
        <p:spPr bwMode="auto">
          <a:xfrm>
            <a:off x="4975225" y="4803775"/>
            <a:ext cx="202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Spartan-6LX/LXT</a:t>
            </a:r>
          </a:p>
          <a:p>
            <a:r>
              <a:rPr lang="en-US" altLang="ja-JP" b="1"/>
              <a:t>150000LC</a:t>
            </a:r>
          </a:p>
        </p:txBody>
      </p:sp>
      <p:sp>
        <p:nvSpPr>
          <p:cNvPr id="843802" name="Text Box 26"/>
          <p:cNvSpPr txBox="1">
            <a:spLocks noChangeArrowheads="1"/>
          </p:cNvSpPr>
          <p:nvPr/>
        </p:nvSpPr>
        <p:spPr bwMode="auto">
          <a:xfrm>
            <a:off x="2949575" y="1312863"/>
            <a:ext cx="2381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Virtex-5LX/LXT/SXT/</a:t>
            </a:r>
          </a:p>
          <a:p>
            <a:r>
              <a:rPr lang="en-US" altLang="ja-JP" b="1"/>
              <a:t>      FXT/TXT</a:t>
            </a:r>
          </a:p>
          <a:p>
            <a:r>
              <a:rPr lang="en-US" altLang="ja-JP" b="1"/>
              <a:t>330000LC</a:t>
            </a:r>
          </a:p>
        </p:txBody>
      </p:sp>
      <p:sp>
        <p:nvSpPr>
          <p:cNvPr id="843803" name="Text Box 27"/>
          <p:cNvSpPr txBox="1">
            <a:spLocks noChangeArrowheads="1"/>
          </p:cNvSpPr>
          <p:nvPr/>
        </p:nvSpPr>
        <p:spPr bwMode="auto">
          <a:xfrm>
            <a:off x="393700" y="4803775"/>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Spartan-3A N/DSP</a:t>
            </a:r>
          </a:p>
          <a:p>
            <a:r>
              <a:rPr lang="en-US" altLang="ja-JP" b="1"/>
              <a:t>53000LC</a:t>
            </a:r>
          </a:p>
        </p:txBody>
      </p:sp>
      <p:sp>
        <p:nvSpPr>
          <p:cNvPr id="843804" name="Text Box 28"/>
          <p:cNvSpPr txBox="1">
            <a:spLocks noChangeArrowheads="1"/>
          </p:cNvSpPr>
          <p:nvPr/>
        </p:nvSpPr>
        <p:spPr bwMode="auto">
          <a:xfrm>
            <a:off x="179388" y="1196975"/>
            <a:ext cx="1173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High-end</a:t>
            </a:r>
          </a:p>
        </p:txBody>
      </p:sp>
      <p:sp>
        <p:nvSpPr>
          <p:cNvPr id="843805" name="Text Box 29"/>
          <p:cNvSpPr txBox="1">
            <a:spLocks noChangeArrowheads="1"/>
          </p:cNvSpPr>
          <p:nvPr/>
        </p:nvSpPr>
        <p:spPr bwMode="auto">
          <a:xfrm>
            <a:off x="142875" y="4573588"/>
            <a:ext cx="1189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Low-cost</a:t>
            </a:r>
          </a:p>
        </p:txBody>
      </p:sp>
      <p:sp>
        <p:nvSpPr>
          <p:cNvPr id="843808" name="Line 32"/>
          <p:cNvSpPr>
            <a:spLocks noChangeShapeType="1"/>
          </p:cNvSpPr>
          <p:nvPr/>
        </p:nvSpPr>
        <p:spPr bwMode="auto">
          <a:xfrm flipH="1">
            <a:off x="8243888" y="10525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3809" name="Text Box 33"/>
          <p:cNvSpPr txBox="1">
            <a:spLocks noChangeArrowheads="1"/>
          </p:cNvSpPr>
          <p:nvPr/>
        </p:nvSpPr>
        <p:spPr bwMode="auto">
          <a:xfrm>
            <a:off x="7894638" y="6207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28nm</a:t>
            </a:r>
          </a:p>
        </p:txBody>
      </p:sp>
      <p:sp>
        <p:nvSpPr>
          <p:cNvPr id="843810" name="Text Box 34"/>
          <p:cNvSpPr txBox="1">
            <a:spLocks noChangeArrowheads="1"/>
          </p:cNvSpPr>
          <p:nvPr/>
        </p:nvSpPr>
        <p:spPr bwMode="auto">
          <a:xfrm>
            <a:off x="7442200" y="1268413"/>
            <a:ext cx="1377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Virtex-7</a:t>
            </a:r>
          </a:p>
          <a:p>
            <a:r>
              <a:rPr lang="en-US" altLang="ja-JP" b="1"/>
              <a:t>T/XT/HT</a:t>
            </a:r>
          </a:p>
          <a:p>
            <a:r>
              <a:rPr lang="en-US" altLang="ja-JP" b="1"/>
              <a:t>2000000LC</a:t>
            </a:r>
          </a:p>
        </p:txBody>
      </p:sp>
      <p:sp>
        <p:nvSpPr>
          <p:cNvPr id="843811" name="Text Box 35"/>
          <p:cNvSpPr txBox="1">
            <a:spLocks noChangeArrowheads="1"/>
          </p:cNvSpPr>
          <p:nvPr/>
        </p:nvSpPr>
        <p:spPr bwMode="auto">
          <a:xfrm>
            <a:off x="7446963" y="2297113"/>
            <a:ext cx="1568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Stratix-V</a:t>
            </a:r>
          </a:p>
          <a:p>
            <a:r>
              <a:rPr lang="en-US" altLang="ja-JP" b="1"/>
              <a:t>/E/GX/GS/GT</a:t>
            </a:r>
          </a:p>
          <a:p>
            <a:r>
              <a:rPr lang="en-US" altLang="ja-JP" b="1"/>
              <a:t> 359200ALM</a:t>
            </a:r>
          </a:p>
        </p:txBody>
      </p:sp>
      <p:sp>
        <p:nvSpPr>
          <p:cNvPr id="843812" name="Text Box 36"/>
          <p:cNvSpPr txBox="1">
            <a:spLocks noChangeArrowheads="1"/>
          </p:cNvSpPr>
          <p:nvPr/>
        </p:nvSpPr>
        <p:spPr bwMode="auto">
          <a:xfrm>
            <a:off x="7235825" y="5681663"/>
            <a:ext cx="1568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V</a:t>
            </a:r>
          </a:p>
          <a:p>
            <a:r>
              <a:rPr lang="en-US" altLang="ja-JP" b="1"/>
              <a:t>/E/GX/GS/GT</a:t>
            </a:r>
          </a:p>
          <a:p>
            <a:r>
              <a:rPr lang="en-US" altLang="ja-JP" b="1"/>
              <a:t> 301000LE</a:t>
            </a:r>
          </a:p>
        </p:txBody>
      </p:sp>
      <p:sp>
        <p:nvSpPr>
          <p:cNvPr id="843813" name="Rectangle 37"/>
          <p:cNvSpPr>
            <a:spLocks noChangeArrowheads="1"/>
          </p:cNvSpPr>
          <p:nvPr/>
        </p:nvSpPr>
        <p:spPr bwMode="auto">
          <a:xfrm>
            <a:off x="0" y="3932238"/>
            <a:ext cx="8748713" cy="7207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3814" name="Rectangle 38"/>
          <p:cNvSpPr>
            <a:spLocks noChangeArrowheads="1"/>
          </p:cNvSpPr>
          <p:nvPr/>
        </p:nvSpPr>
        <p:spPr bwMode="auto">
          <a:xfrm>
            <a:off x="7019925" y="3286125"/>
            <a:ext cx="1728788" cy="6477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3815" name="Text Box 39"/>
          <p:cNvSpPr txBox="1">
            <a:spLocks noChangeArrowheads="1"/>
          </p:cNvSpPr>
          <p:nvPr/>
        </p:nvSpPr>
        <p:spPr bwMode="auto">
          <a:xfrm>
            <a:off x="107950" y="3938588"/>
            <a:ext cx="71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Arria</a:t>
            </a:r>
          </a:p>
          <a:p>
            <a:endParaRPr lang="en-US" altLang="ja-JP" b="1"/>
          </a:p>
        </p:txBody>
      </p:sp>
      <p:sp>
        <p:nvSpPr>
          <p:cNvPr id="843816" name="Text Box 40"/>
          <p:cNvSpPr txBox="1">
            <a:spLocks noChangeArrowheads="1"/>
          </p:cNvSpPr>
          <p:nvPr/>
        </p:nvSpPr>
        <p:spPr bwMode="auto">
          <a:xfrm>
            <a:off x="5510213" y="3932238"/>
            <a:ext cx="92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Arria-II</a:t>
            </a:r>
          </a:p>
          <a:p>
            <a:endParaRPr lang="en-US" altLang="ja-JP" b="1"/>
          </a:p>
        </p:txBody>
      </p:sp>
      <p:sp>
        <p:nvSpPr>
          <p:cNvPr id="843817" name="Text Box 41"/>
          <p:cNvSpPr txBox="1">
            <a:spLocks noChangeArrowheads="1"/>
          </p:cNvSpPr>
          <p:nvPr/>
        </p:nvSpPr>
        <p:spPr bwMode="auto">
          <a:xfrm>
            <a:off x="7539038" y="3932238"/>
            <a:ext cx="123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Arria-IV</a:t>
            </a:r>
          </a:p>
          <a:p>
            <a:r>
              <a:rPr lang="en-US" altLang="ja-JP" b="1"/>
              <a:t>174000LE</a:t>
            </a:r>
          </a:p>
        </p:txBody>
      </p:sp>
      <p:sp>
        <p:nvSpPr>
          <p:cNvPr id="843818" name="Text Box 42"/>
          <p:cNvSpPr txBox="1">
            <a:spLocks noChangeArrowheads="1"/>
          </p:cNvSpPr>
          <p:nvPr/>
        </p:nvSpPr>
        <p:spPr bwMode="auto">
          <a:xfrm>
            <a:off x="7524750" y="3357563"/>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Kintex-7</a:t>
            </a:r>
          </a:p>
          <a:p>
            <a:r>
              <a:rPr lang="en-US" altLang="ja-JP" b="1"/>
              <a:t>480000LC</a:t>
            </a:r>
          </a:p>
        </p:txBody>
      </p:sp>
      <p:sp>
        <p:nvSpPr>
          <p:cNvPr id="843819" name="Text Box 43"/>
          <p:cNvSpPr txBox="1">
            <a:spLocks noChangeArrowheads="1"/>
          </p:cNvSpPr>
          <p:nvPr/>
        </p:nvSpPr>
        <p:spPr bwMode="auto">
          <a:xfrm>
            <a:off x="7596188" y="4724400"/>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Artix-7</a:t>
            </a:r>
          </a:p>
          <a:p>
            <a:r>
              <a:rPr lang="en-US" altLang="ja-JP" b="1"/>
              <a:t>360000LC</a:t>
            </a:r>
          </a:p>
        </p:txBody>
      </p:sp>
      <p:sp>
        <p:nvSpPr>
          <p:cNvPr id="843820" name="Text Box 44"/>
          <p:cNvSpPr txBox="1">
            <a:spLocks noChangeArrowheads="1"/>
          </p:cNvSpPr>
          <p:nvPr/>
        </p:nvSpPr>
        <p:spPr bwMode="auto">
          <a:xfrm>
            <a:off x="250825" y="3500438"/>
            <a:ext cx="159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Middle range</a:t>
            </a:r>
          </a:p>
        </p:txBody>
      </p:sp>
      <p:sp>
        <p:nvSpPr>
          <p:cNvPr id="843821" name="AutoShape 45"/>
          <p:cNvSpPr>
            <a:spLocks noChangeArrowheads="1"/>
          </p:cNvSpPr>
          <p:nvPr/>
        </p:nvSpPr>
        <p:spPr bwMode="auto">
          <a:xfrm>
            <a:off x="1403350" y="2922588"/>
            <a:ext cx="3425825" cy="361950"/>
          </a:xfrm>
          <a:prstGeom prst="wedgeRoundRectCallout">
            <a:avLst>
              <a:gd name="adj1" fmla="val -43750"/>
              <a:gd name="adj2" fmla="val 70000"/>
              <a:gd name="adj3" fmla="val 16667"/>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ＭＳ ゴシック" panose="020B0609070205080204" pitchFamily="49" charset="-128"/>
              </a:rPr>
              <a:t>X1.5-X2.5</a:t>
            </a:r>
            <a:r>
              <a:rPr lang="ja-JP" altLang="en-US" b="1">
                <a:ea typeface="ＭＳ ゴシック" panose="020B0609070205080204" pitchFamily="49" charset="-128"/>
              </a:rPr>
              <a:t>／</a:t>
            </a:r>
            <a:r>
              <a:rPr lang="en-US" altLang="ja-JP" b="1">
                <a:ea typeface="ＭＳ ゴシック" panose="020B0609070205080204" pitchFamily="49" charset="-128"/>
              </a:rPr>
              <a:t>generation</a:t>
            </a:r>
          </a:p>
        </p:txBody>
      </p:sp>
      <p:sp>
        <p:nvSpPr>
          <p:cNvPr id="843822" name="AutoShape 46"/>
          <p:cNvSpPr>
            <a:spLocks noChangeArrowheads="1"/>
          </p:cNvSpPr>
          <p:nvPr/>
        </p:nvSpPr>
        <p:spPr bwMode="auto">
          <a:xfrm>
            <a:off x="2551113" y="6275388"/>
            <a:ext cx="4252912" cy="361950"/>
          </a:xfrm>
          <a:prstGeom prst="wedgeRoundRectCallout">
            <a:avLst>
              <a:gd name="adj1" fmla="val -44963"/>
              <a:gd name="adj2" fmla="val 70176"/>
              <a:gd name="adj3" fmla="val 16667"/>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ＭＳ ゴシック" panose="020B0609070205080204" pitchFamily="49" charset="-128"/>
              </a:rPr>
              <a:t>High-end/Low-cost: X3</a:t>
            </a:r>
            <a:r>
              <a:rPr lang="ja-JP" altLang="en-US" b="1">
                <a:ea typeface="ＭＳ ゴシック" panose="020B0609070205080204" pitchFamily="49" charset="-128"/>
              </a:rPr>
              <a:t>－</a:t>
            </a:r>
            <a:r>
              <a:rPr lang="en-US" altLang="ja-JP" b="1">
                <a:ea typeface="ＭＳ ゴシック" panose="020B0609070205080204" pitchFamily="49" charset="-128"/>
              </a:rPr>
              <a:t>X5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6088" y="161925"/>
            <a:ext cx="88058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400">
                <a:solidFill>
                  <a:schemeClr val="tx2"/>
                </a:solidFill>
                <a:latin typeface="Arial" panose="020B0604020202020204" pitchFamily="34" charset="0"/>
                <a:ea typeface="ＭＳ Ｐゴシック" panose="020B0600070205080204" pitchFamily="50" charset="-128"/>
              </a:defRPr>
            </a:lvl1pPr>
            <a:lvl2pPr algn="ctr">
              <a:defRPr kumimoji="1" sz="4400">
                <a:solidFill>
                  <a:schemeClr val="tx2"/>
                </a:solidFill>
                <a:latin typeface="Arial" panose="020B0604020202020204" pitchFamily="34" charset="0"/>
                <a:ea typeface="ＭＳ Ｐゴシック" panose="020B0600070205080204" pitchFamily="50" charset="-128"/>
              </a:defRPr>
            </a:lvl2pPr>
            <a:lvl3pPr algn="ctr">
              <a:defRPr kumimoji="1" sz="4400">
                <a:solidFill>
                  <a:schemeClr val="tx2"/>
                </a:solidFill>
                <a:latin typeface="Arial" panose="020B0604020202020204" pitchFamily="34" charset="0"/>
                <a:ea typeface="ＭＳ Ｐゴシック" panose="020B0600070205080204" pitchFamily="50" charset="-128"/>
              </a:defRPr>
            </a:lvl3pPr>
            <a:lvl4pPr algn="ctr">
              <a:defRPr kumimoji="1" sz="4400">
                <a:solidFill>
                  <a:schemeClr val="tx2"/>
                </a:solidFill>
                <a:latin typeface="Arial" panose="020B0604020202020204" pitchFamily="34" charset="0"/>
                <a:ea typeface="ＭＳ Ｐゴシック" panose="020B0600070205080204" pitchFamily="50" charset="-128"/>
              </a:defRPr>
            </a:lvl4pPr>
            <a:lvl5pPr algn="ct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en-US" altLang="ja-JP" sz="2700" b="1" dirty="0"/>
              <a:t>Technology</a:t>
            </a:r>
            <a:r>
              <a:rPr lang="ja-JP" altLang="en-US" sz="2700" b="1" dirty="0"/>
              <a:t> </a:t>
            </a:r>
            <a:r>
              <a:rPr lang="en-US" altLang="ja-JP" sz="2700" b="1" dirty="0"/>
              <a:t>vs.</a:t>
            </a:r>
            <a:r>
              <a:rPr lang="ja-JP" altLang="en-US" sz="2700" b="1" dirty="0"/>
              <a:t> </a:t>
            </a:r>
            <a:r>
              <a:rPr lang="en-US" altLang="ja-JP" sz="2700" b="1" dirty="0"/>
              <a:t>Products</a:t>
            </a:r>
            <a:r>
              <a:rPr lang="ja-JP" altLang="en-US" sz="2700" b="1" dirty="0"/>
              <a:t> </a:t>
            </a:r>
            <a:r>
              <a:rPr lang="en-US" altLang="ja-JP" sz="2700" b="1" dirty="0"/>
              <a:t>(Cont.)</a:t>
            </a:r>
            <a:endParaRPr lang="ja-JP" altLang="en-US" sz="2700" b="1" dirty="0"/>
          </a:p>
        </p:txBody>
      </p:sp>
      <p:sp>
        <p:nvSpPr>
          <p:cNvPr id="3" name="Line 7"/>
          <p:cNvSpPr>
            <a:spLocks noChangeShapeType="1"/>
          </p:cNvSpPr>
          <p:nvPr/>
        </p:nvSpPr>
        <p:spPr bwMode="auto">
          <a:xfrm flipV="1">
            <a:off x="66674" y="1154114"/>
            <a:ext cx="8969821" cy="17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Line 8"/>
          <p:cNvSpPr>
            <a:spLocks noChangeShapeType="1"/>
          </p:cNvSpPr>
          <p:nvPr/>
        </p:nvSpPr>
        <p:spPr bwMode="auto">
          <a:xfrm flipH="1">
            <a:off x="984250"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Rectangle 3"/>
          <p:cNvSpPr>
            <a:spLocks noChangeArrowheads="1"/>
          </p:cNvSpPr>
          <p:nvPr/>
        </p:nvSpPr>
        <p:spPr bwMode="auto">
          <a:xfrm>
            <a:off x="66675" y="5457257"/>
            <a:ext cx="1676401" cy="124834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Rectangle 4"/>
          <p:cNvSpPr>
            <a:spLocks noChangeArrowheads="1"/>
          </p:cNvSpPr>
          <p:nvPr/>
        </p:nvSpPr>
        <p:spPr bwMode="auto">
          <a:xfrm>
            <a:off x="66675" y="4581526"/>
            <a:ext cx="1676401" cy="86779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Rectangle 5"/>
          <p:cNvSpPr>
            <a:spLocks noChangeArrowheads="1"/>
          </p:cNvSpPr>
          <p:nvPr/>
        </p:nvSpPr>
        <p:spPr bwMode="auto">
          <a:xfrm>
            <a:off x="66675" y="2322513"/>
            <a:ext cx="6161509" cy="826069"/>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Rectangle 6"/>
          <p:cNvSpPr>
            <a:spLocks noChangeArrowheads="1"/>
          </p:cNvSpPr>
          <p:nvPr/>
        </p:nvSpPr>
        <p:spPr bwMode="auto">
          <a:xfrm>
            <a:off x="95771" y="1254126"/>
            <a:ext cx="6132413" cy="103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Rectangle 37"/>
          <p:cNvSpPr>
            <a:spLocks noChangeArrowheads="1"/>
          </p:cNvSpPr>
          <p:nvPr/>
        </p:nvSpPr>
        <p:spPr bwMode="auto">
          <a:xfrm>
            <a:off x="29097" y="3938589"/>
            <a:ext cx="6199088" cy="70224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Rectangle 38"/>
          <p:cNvSpPr>
            <a:spLocks noChangeArrowheads="1"/>
          </p:cNvSpPr>
          <p:nvPr/>
        </p:nvSpPr>
        <p:spPr bwMode="auto">
          <a:xfrm>
            <a:off x="66674" y="3203575"/>
            <a:ext cx="6161510" cy="735013"/>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Text Box 11"/>
          <p:cNvSpPr txBox="1">
            <a:spLocks noChangeArrowheads="1"/>
          </p:cNvSpPr>
          <p:nvPr/>
        </p:nvSpPr>
        <p:spPr bwMode="auto">
          <a:xfrm>
            <a:off x="787406" y="601943"/>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28nm</a:t>
            </a:r>
            <a:endParaRPr lang="en-US" altLang="ja-JP" b="1" dirty="0"/>
          </a:p>
        </p:txBody>
      </p:sp>
      <p:sp>
        <p:nvSpPr>
          <p:cNvPr id="13" name="Text Box 34"/>
          <p:cNvSpPr txBox="1">
            <a:spLocks noChangeArrowheads="1"/>
          </p:cNvSpPr>
          <p:nvPr/>
        </p:nvSpPr>
        <p:spPr bwMode="auto">
          <a:xfrm>
            <a:off x="169863" y="1268413"/>
            <a:ext cx="1377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Virtex</a:t>
            </a:r>
            <a:r>
              <a:rPr lang="en-US" altLang="ja-JP" b="1" dirty="0"/>
              <a:t>-7</a:t>
            </a:r>
          </a:p>
          <a:p>
            <a:endParaRPr lang="en-US" altLang="ja-JP" b="1" dirty="0"/>
          </a:p>
          <a:p>
            <a:r>
              <a:rPr lang="en-US" altLang="ja-JP" b="1" dirty="0" err="1"/>
              <a:t>2000000LC</a:t>
            </a:r>
            <a:endParaRPr lang="en-US" altLang="ja-JP" b="1" dirty="0"/>
          </a:p>
        </p:txBody>
      </p:sp>
      <p:sp>
        <p:nvSpPr>
          <p:cNvPr id="14" name="Text Box 35"/>
          <p:cNvSpPr txBox="1">
            <a:spLocks noChangeArrowheads="1"/>
          </p:cNvSpPr>
          <p:nvPr/>
        </p:nvSpPr>
        <p:spPr bwMode="auto">
          <a:xfrm>
            <a:off x="174626" y="2297113"/>
            <a:ext cx="1568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Stratix-V</a:t>
            </a:r>
          </a:p>
          <a:p>
            <a:r>
              <a:rPr lang="en-US" altLang="ja-JP" b="1"/>
              <a:t>/E/GX/GS/GT</a:t>
            </a:r>
          </a:p>
          <a:p>
            <a:r>
              <a:rPr lang="en-US" altLang="ja-JP" b="1"/>
              <a:t> 359200ALM</a:t>
            </a:r>
          </a:p>
        </p:txBody>
      </p:sp>
      <p:sp>
        <p:nvSpPr>
          <p:cNvPr id="15" name="Text Box 36"/>
          <p:cNvSpPr txBox="1">
            <a:spLocks noChangeArrowheads="1"/>
          </p:cNvSpPr>
          <p:nvPr/>
        </p:nvSpPr>
        <p:spPr bwMode="auto">
          <a:xfrm>
            <a:off x="-36512" y="5681663"/>
            <a:ext cx="1568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V</a:t>
            </a:r>
          </a:p>
          <a:p>
            <a:r>
              <a:rPr lang="en-US" altLang="ja-JP" b="1"/>
              <a:t>/E/GX/GS/GT</a:t>
            </a:r>
          </a:p>
          <a:p>
            <a:r>
              <a:rPr lang="en-US" altLang="ja-JP" b="1"/>
              <a:t> 301000LE</a:t>
            </a:r>
          </a:p>
        </p:txBody>
      </p:sp>
      <p:sp>
        <p:nvSpPr>
          <p:cNvPr id="16" name="Text Box 41"/>
          <p:cNvSpPr txBox="1">
            <a:spLocks noChangeArrowheads="1"/>
          </p:cNvSpPr>
          <p:nvPr/>
        </p:nvSpPr>
        <p:spPr bwMode="auto">
          <a:xfrm>
            <a:off x="266701" y="3932238"/>
            <a:ext cx="123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Arria</a:t>
            </a:r>
            <a:r>
              <a:rPr lang="en-US" altLang="ja-JP" b="1" dirty="0"/>
              <a:t>-IV</a:t>
            </a:r>
          </a:p>
          <a:p>
            <a:r>
              <a:rPr lang="en-US" altLang="ja-JP" b="1" dirty="0" err="1"/>
              <a:t>174000LE</a:t>
            </a:r>
            <a:endParaRPr lang="en-US" altLang="ja-JP" b="1" dirty="0"/>
          </a:p>
        </p:txBody>
      </p:sp>
      <p:sp>
        <p:nvSpPr>
          <p:cNvPr id="17" name="Text Box 42"/>
          <p:cNvSpPr txBox="1">
            <a:spLocks noChangeArrowheads="1"/>
          </p:cNvSpPr>
          <p:nvPr/>
        </p:nvSpPr>
        <p:spPr bwMode="auto">
          <a:xfrm>
            <a:off x="266701" y="3268092"/>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Kintex</a:t>
            </a:r>
            <a:r>
              <a:rPr lang="en-US" altLang="ja-JP" b="1" dirty="0"/>
              <a:t>-7</a:t>
            </a:r>
          </a:p>
          <a:p>
            <a:r>
              <a:rPr lang="en-US" altLang="ja-JP" b="1" dirty="0" err="1"/>
              <a:t>480000LC</a:t>
            </a:r>
            <a:endParaRPr lang="en-US" altLang="ja-JP" b="1" dirty="0"/>
          </a:p>
        </p:txBody>
      </p:sp>
      <p:sp>
        <p:nvSpPr>
          <p:cNvPr id="18" name="Text Box 43"/>
          <p:cNvSpPr txBox="1">
            <a:spLocks noChangeArrowheads="1"/>
          </p:cNvSpPr>
          <p:nvPr/>
        </p:nvSpPr>
        <p:spPr bwMode="auto">
          <a:xfrm>
            <a:off x="323851" y="4724400"/>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Artix-7</a:t>
            </a:r>
          </a:p>
          <a:p>
            <a:r>
              <a:rPr lang="en-US" altLang="ja-JP" b="1"/>
              <a:t>360000LC</a:t>
            </a:r>
          </a:p>
        </p:txBody>
      </p:sp>
      <p:sp>
        <p:nvSpPr>
          <p:cNvPr id="19" name="Text Box 11"/>
          <p:cNvSpPr txBox="1">
            <a:spLocks noChangeArrowheads="1"/>
          </p:cNvSpPr>
          <p:nvPr/>
        </p:nvSpPr>
        <p:spPr bwMode="auto">
          <a:xfrm>
            <a:off x="2123728" y="627063"/>
            <a:ext cx="817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20nm</a:t>
            </a:r>
            <a:endParaRPr lang="en-US" altLang="ja-JP" b="1" dirty="0"/>
          </a:p>
        </p:txBody>
      </p:sp>
      <p:sp>
        <p:nvSpPr>
          <p:cNvPr id="20" name="Text Box 11"/>
          <p:cNvSpPr txBox="1">
            <a:spLocks noChangeArrowheads="1"/>
          </p:cNvSpPr>
          <p:nvPr/>
        </p:nvSpPr>
        <p:spPr bwMode="auto">
          <a:xfrm>
            <a:off x="3545781" y="639763"/>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16nm</a:t>
            </a:r>
            <a:endParaRPr lang="en-US" altLang="ja-JP" b="1" dirty="0"/>
          </a:p>
        </p:txBody>
      </p:sp>
      <p:sp>
        <p:nvSpPr>
          <p:cNvPr id="21" name="Line 8"/>
          <p:cNvSpPr>
            <a:spLocks noChangeShapeType="1"/>
          </p:cNvSpPr>
          <p:nvPr/>
        </p:nvSpPr>
        <p:spPr bwMode="auto">
          <a:xfrm flipH="1">
            <a:off x="2411760" y="1052736"/>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8"/>
          <p:cNvSpPr>
            <a:spLocks noChangeShapeType="1"/>
          </p:cNvSpPr>
          <p:nvPr/>
        </p:nvSpPr>
        <p:spPr bwMode="auto">
          <a:xfrm flipH="1">
            <a:off x="3923928" y="1052736"/>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Text Box 34"/>
          <p:cNvSpPr txBox="1">
            <a:spLocks noChangeArrowheads="1"/>
          </p:cNvSpPr>
          <p:nvPr/>
        </p:nvSpPr>
        <p:spPr bwMode="auto">
          <a:xfrm>
            <a:off x="1743076" y="1255812"/>
            <a:ext cx="20015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Virtex-Ultrascale</a:t>
            </a:r>
            <a:endParaRPr lang="en-US" altLang="ja-JP" b="1" dirty="0"/>
          </a:p>
          <a:p>
            <a:endParaRPr lang="en-US" altLang="ja-JP" b="1" dirty="0"/>
          </a:p>
          <a:p>
            <a:r>
              <a:rPr lang="en-US" altLang="ja-JP" b="1" dirty="0" err="1"/>
              <a:t>5541000LC</a:t>
            </a:r>
            <a:endParaRPr lang="en-US" altLang="ja-JP" b="1" dirty="0"/>
          </a:p>
        </p:txBody>
      </p:sp>
      <p:sp>
        <p:nvSpPr>
          <p:cNvPr id="24" name="Text Box 34"/>
          <p:cNvSpPr txBox="1">
            <a:spLocks noChangeArrowheads="1"/>
          </p:cNvSpPr>
          <p:nvPr/>
        </p:nvSpPr>
        <p:spPr bwMode="auto">
          <a:xfrm>
            <a:off x="3590972" y="1268413"/>
            <a:ext cx="22339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Virtex-Ultrascale</a:t>
            </a:r>
            <a:r>
              <a:rPr lang="ja-JP" altLang="en-US" b="1" dirty="0"/>
              <a:t>＋</a:t>
            </a:r>
            <a:endParaRPr lang="en-US" altLang="ja-JP" b="1" dirty="0"/>
          </a:p>
          <a:p>
            <a:endParaRPr lang="en-US" altLang="ja-JP" b="1" dirty="0"/>
          </a:p>
          <a:p>
            <a:r>
              <a:rPr lang="en-US" altLang="ja-JP" b="1" dirty="0" err="1"/>
              <a:t>3780000LC</a:t>
            </a:r>
            <a:endParaRPr lang="en-US" altLang="ja-JP" b="1" dirty="0"/>
          </a:p>
        </p:txBody>
      </p:sp>
      <p:sp>
        <p:nvSpPr>
          <p:cNvPr id="25" name="Text Box 42"/>
          <p:cNvSpPr txBox="1">
            <a:spLocks noChangeArrowheads="1"/>
          </p:cNvSpPr>
          <p:nvPr/>
        </p:nvSpPr>
        <p:spPr bwMode="auto">
          <a:xfrm>
            <a:off x="1743076" y="3256538"/>
            <a:ext cx="20697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Kintex-Ultrascale</a:t>
            </a:r>
            <a:endParaRPr lang="en-US" altLang="ja-JP" b="1" dirty="0"/>
          </a:p>
          <a:p>
            <a:r>
              <a:rPr lang="en-US" altLang="ja-JP" b="1" dirty="0" err="1"/>
              <a:t>1451000LC</a:t>
            </a:r>
            <a:endParaRPr lang="en-US" altLang="ja-JP" b="1" dirty="0"/>
          </a:p>
        </p:txBody>
      </p:sp>
      <p:sp>
        <p:nvSpPr>
          <p:cNvPr id="26" name="Text Box 42"/>
          <p:cNvSpPr txBox="1">
            <a:spLocks noChangeArrowheads="1"/>
          </p:cNvSpPr>
          <p:nvPr/>
        </p:nvSpPr>
        <p:spPr bwMode="auto">
          <a:xfrm>
            <a:off x="3673045" y="3257332"/>
            <a:ext cx="23022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Kintex-Ultrascale</a:t>
            </a:r>
            <a:r>
              <a:rPr lang="ja-JP" altLang="en-US" b="1" dirty="0"/>
              <a:t>＋</a:t>
            </a:r>
            <a:endParaRPr lang="en-US" altLang="ja-JP" b="1" dirty="0"/>
          </a:p>
          <a:p>
            <a:r>
              <a:rPr lang="en-US" altLang="ja-JP" b="1" dirty="0" err="1"/>
              <a:t>1143000LC</a:t>
            </a:r>
            <a:endParaRPr lang="en-US" altLang="ja-JP" b="1" dirty="0"/>
          </a:p>
        </p:txBody>
      </p:sp>
      <p:sp>
        <p:nvSpPr>
          <p:cNvPr id="27" name="Text Box 41"/>
          <p:cNvSpPr txBox="1">
            <a:spLocks noChangeArrowheads="1"/>
          </p:cNvSpPr>
          <p:nvPr/>
        </p:nvSpPr>
        <p:spPr bwMode="auto">
          <a:xfrm>
            <a:off x="1996559" y="3955832"/>
            <a:ext cx="14045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Arria</a:t>
            </a:r>
            <a:r>
              <a:rPr lang="en-US" altLang="ja-JP" b="1" dirty="0"/>
              <a:t>-10</a:t>
            </a:r>
          </a:p>
          <a:p>
            <a:r>
              <a:rPr lang="en-US" altLang="ja-JP" b="1" dirty="0"/>
              <a:t>ARM</a:t>
            </a:r>
            <a:r>
              <a:rPr lang="ja-JP" altLang="en-US" b="1" dirty="0"/>
              <a:t>＋</a:t>
            </a:r>
            <a:r>
              <a:rPr lang="en-US" altLang="ja-JP" b="1" dirty="0" err="1"/>
              <a:t>FPU</a:t>
            </a:r>
            <a:endParaRPr lang="en-US" altLang="ja-JP" b="1" dirty="0"/>
          </a:p>
        </p:txBody>
      </p:sp>
      <p:sp>
        <p:nvSpPr>
          <p:cNvPr id="28" name="Text Box 41"/>
          <p:cNvSpPr txBox="1">
            <a:spLocks noChangeArrowheads="1"/>
          </p:cNvSpPr>
          <p:nvPr/>
        </p:nvSpPr>
        <p:spPr bwMode="auto">
          <a:xfrm>
            <a:off x="4211960" y="2391343"/>
            <a:ext cx="14045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Stratix</a:t>
            </a:r>
            <a:r>
              <a:rPr lang="en-US" altLang="ja-JP" b="1" dirty="0"/>
              <a:t>-10</a:t>
            </a:r>
          </a:p>
          <a:p>
            <a:r>
              <a:rPr lang="en-US" altLang="ja-JP" b="1" dirty="0"/>
              <a:t>ARM</a:t>
            </a:r>
            <a:r>
              <a:rPr lang="ja-JP" altLang="en-US" b="1" dirty="0"/>
              <a:t>＋</a:t>
            </a:r>
            <a:r>
              <a:rPr lang="en-US" altLang="ja-JP" b="1" dirty="0" err="1"/>
              <a:t>FPU</a:t>
            </a:r>
            <a:endParaRPr lang="en-US" altLang="ja-JP" b="1" dirty="0"/>
          </a:p>
        </p:txBody>
      </p:sp>
      <p:sp>
        <p:nvSpPr>
          <p:cNvPr id="29" name="Text Box 11"/>
          <p:cNvSpPr txBox="1">
            <a:spLocks noChangeArrowheads="1"/>
          </p:cNvSpPr>
          <p:nvPr/>
        </p:nvSpPr>
        <p:spPr bwMode="auto">
          <a:xfrm>
            <a:off x="4526833" y="665713"/>
            <a:ext cx="817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10nm</a:t>
            </a:r>
            <a:endParaRPr lang="en-US" altLang="ja-JP" b="1" dirty="0"/>
          </a:p>
        </p:txBody>
      </p:sp>
      <p:sp>
        <p:nvSpPr>
          <p:cNvPr id="30" name="Line 8"/>
          <p:cNvSpPr>
            <a:spLocks noChangeShapeType="1"/>
          </p:cNvSpPr>
          <p:nvPr/>
        </p:nvSpPr>
        <p:spPr bwMode="auto">
          <a:xfrm flipH="1">
            <a:off x="4860032" y="1052736"/>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67735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ltLang="ja-JP" dirty="0"/>
              <a:t>IP</a:t>
            </a:r>
            <a:r>
              <a:rPr lang="ja-JP" altLang="en-US" dirty="0"/>
              <a:t>（</a:t>
            </a:r>
            <a:r>
              <a:rPr lang="en-US" altLang="ja-JP" dirty="0"/>
              <a:t>Intellectual Property)</a:t>
            </a:r>
            <a:r>
              <a:rPr lang="ja-JP" altLang="en-US" dirty="0"/>
              <a:t>　</a:t>
            </a:r>
            <a:r>
              <a:rPr lang="en-US" altLang="ja-JP" dirty="0"/>
              <a:t>and</a:t>
            </a:r>
            <a:br>
              <a:rPr lang="en-US" altLang="ja-JP" dirty="0"/>
            </a:br>
            <a:r>
              <a:rPr lang="en-US" altLang="ja-JP" dirty="0"/>
              <a:t>SoC</a:t>
            </a:r>
            <a:r>
              <a:rPr lang="ja-JP" altLang="en-US" dirty="0"/>
              <a:t> </a:t>
            </a:r>
            <a:r>
              <a:rPr lang="en-US" altLang="ja-JP" dirty="0" err="1"/>
              <a:t>FPGA</a:t>
            </a:r>
            <a:endParaRPr lang="en-US" altLang="ja-JP" dirty="0"/>
          </a:p>
        </p:txBody>
      </p:sp>
      <p:sp>
        <p:nvSpPr>
          <p:cNvPr id="416771" name="Rectangle 3"/>
          <p:cNvSpPr>
            <a:spLocks noGrp="1" noChangeArrowheads="1"/>
          </p:cNvSpPr>
          <p:nvPr>
            <p:ph idx="1"/>
          </p:nvPr>
        </p:nvSpPr>
        <p:spPr>
          <a:xfrm>
            <a:off x="467544" y="1700808"/>
            <a:ext cx="8229600" cy="4530725"/>
          </a:xfrm>
        </p:spPr>
        <p:txBody>
          <a:bodyPr>
            <a:normAutofit/>
          </a:bodyPr>
          <a:lstStyle/>
          <a:p>
            <a:pPr>
              <a:lnSpc>
                <a:spcPct val="90000"/>
              </a:lnSpc>
            </a:pPr>
            <a:r>
              <a:rPr lang="en-US" altLang="ja-JP" sz="2600" dirty="0"/>
              <a:t>Standard</a:t>
            </a:r>
            <a:r>
              <a:rPr lang="ja-JP" altLang="en-US" sz="2600" dirty="0"/>
              <a:t> </a:t>
            </a:r>
            <a:r>
              <a:rPr lang="en-US" altLang="ja-JP" sz="2600" dirty="0"/>
              <a:t>IP</a:t>
            </a:r>
          </a:p>
          <a:p>
            <a:pPr lvl="1">
              <a:lnSpc>
                <a:spcPct val="90000"/>
              </a:lnSpc>
            </a:pPr>
            <a:r>
              <a:rPr lang="en-US" altLang="ja-JP" sz="2300" dirty="0"/>
              <a:t>Embedded</a:t>
            </a:r>
            <a:r>
              <a:rPr lang="ja-JP" altLang="en-US" sz="2300" dirty="0"/>
              <a:t> </a:t>
            </a:r>
            <a:r>
              <a:rPr lang="en-US" altLang="ja-JP" sz="2300" dirty="0"/>
              <a:t>RAM</a:t>
            </a:r>
          </a:p>
          <a:p>
            <a:pPr lvl="1">
              <a:lnSpc>
                <a:spcPct val="90000"/>
              </a:lnSpc>
            </a:pPr>
            <a:r>
              <a:rPr lang="en-US" altLang="ja-JP" sz="2300" dirty="0"/>
              <a:t>Multiplier, DSP</a:t>
            </a:r>
            <a:r>
              <a:rPr lang="ja-JP" altLang="en-US" sz="2300" dirty="0"/>
              <a:t> </a:t>
            </a:r>
            <a:r>
              <a:rPr lang="en-US" altLang="ja-JP" sz="2300" dirty="0"/>
              <a:t>module</a:t>
            </a:r>
            <a:r>
              <a:rPr lang="ja-JP" altLang="en-US" sz="2300" dirty="0"/>
              <a:t>（</a:t>
            </a:r>
            <a:r>
              <a:rPr lang="en-US" altLang="ja-JP" sz="2300" dirty="0"/>
              <a:t>Multiplier</a:t>
            </a:r>
            <a:r>
              <a:rPr lang="ja-JP" altLang="en-US" sz="2300" dirty="0"/>
              <a:t>＋</a:t>
            </a:r>
            <a:r>
              <a:rPr lang="en-US" altLang="ja-JP" sz="2300" dirty="0" err="1"/>
              <a:t>ALU</a:t>
            </a:r>
            <a:r>
              <a:rPr lang="en-US" altLang="ja-JP" sz="2300" dirty="0"/>
              <a:t>)</a:t>
            </a:r>
          </a:p>
          <a:p>
            <a:pPr lvl="1">
              <a:lnSpc>
                <a:spcPct val="90000"/>
              </a:lnSpc>
            </a:pPr>
            <a:r>
              <a:rPr lang="en-US" altLang="ja-JP" sz="2300" dirty="0"/>
              <a:t>Clock Manager</a:t>
            </a:r>
          </a:p>
          <a:p>
            <a:pPr lvl="1">
              <a:lnSpc>
                <a:spcPct val="90000"/>
              </a:lnSpc>
            </a:pPr>
            <a:r>
              <a:rPr lang="en-US" altLang="ja-JP" sz="2300" dirty="0"/>
              <a:t>High</a:t>
            </a:r>
            <a:r>
              <a:rPr lang="ja-JP" altLang="en-US" sz="2300" dirty="0"/>
              <a:t> </a:t>
            </a:r>
            <a:r>
              <a:rPr lang="en-US" altLang="ja-JP" sz="2300" dirty="0"/>
              <a:t>Speed</a:t>
            </a:r>
            <a:r>
              <a:rPr lang="ja-JP" altLang="en-US" sz="2300" dirty="0"/>
              <a:t> </a:t>
            </a:r>
            <a:r>
              <a:rPr lang="en-US" altLang="ja-JP" sz="2300" dirty="0"/>
              <a:t>serial</a:t>
            </a:r>
            <a:r>
              <a:rPr lang="ja-JP" altLang="en-US" sz="2300" dirty="0"/>
              <a:t> </a:t>
            </a:r>
            <a:r>
              <a:rPr lang="en-US" altLang="ja-JP" sz="2300" dirty="0"/>
              <a:t>I/O</a:t>
            </a:r>
            <a:endParaRPr lang="ja-JP" altLang="en-US" sz="2300" dirty="0"/>
          </a:p>
          <a:p>
            <a:pPr>
              <a:lnSpc>
                <a:spcPct val="90000"/>
              </a:lnSpc>
            </a:pPr>
            <a:r>
              <a:rPr lang="en-US" altLang="ja-JP" sz="2600" dirty="0"/>
              <a:t>Special IPs</a:t>
            </a:r>
          </a:p>
          <a:p>
            <a:pPr lvl="1">
              <a:lnSpc>
                <a:spcPct val="90000"/>
              </a:lnSpc>
            </a:pPr>
            <a:r>
              <a:rPr lang="en-US" altLang="ja-JP" sz="2300" dirty="0"/>
              <a:t>PCI Express</a:t>
            </a:r>
            <a:r>
              <a:rPr lang="ja-JP" altLang="en-US" sz="2300" dirty="0"/>
              <a:t> </a:t>
            </a:r>
            <a:r>
              <a:rPr lang="en-US" altLang="ja-JP" sz="2300" dirty="0"/>
              <a:t>Interface</a:t>
            </a:r>
          </a:p>
          <a:p>
            <a:pPr lvl="1">
              <a:lnSpc>
                <a:spcPct val="90000"/>
              </a:lnSpc>
            </a:pPr>
            <a:r>
              <a:rPr lang="en-US" altLang="ja-JP" sz="2300" dirty="0"/>
              <a:t>Ethernet</a:t>
            </a:r>
            <a:r>
              <a:rPr lang="ja-JP" altLang="en-US" sz="2300" dirty="0"/>
              <a:t> </a:t>
            </a:r>
            <a:r>
              <a:rPr lang="en-US" altLang="ja-JP" sz="2300" dirty="0"/>
              <a:t>MAC</a:t>
            </a:r>
            <a:r>
              <a:rPr lang="ja-JP" altLang="en-US" sz="2300" dirty="0"/>
              <a:t> </a:t>
            </a:r>
            <a:r>
              <a:rPr lang="en-US" altLang="ja-JP" sz="2300" dirty="0"/>
              <a:t>controller</a:t>
            </a:r>
          </a:p>
          <a:p>
            <a:pPr lvl="1">
              <a:lnSpc>
                <a:spcPct val="90000"/>
              </a:lnSpc>
            </a:pPr>
            <a:r>
              <a:rPr lang="en-US" altLang="ja-JP" sz="2300" dirty="0"/>
              <a:t>DRAM</a:t>
            </a:r>
            <a:r>
              <a:rPr lang="ja-JP" altLang="en-US" sz="2300" dirty="0"/>
              <a:t> </a:t>
            </a:r>
            <a:r>
              <a:rPr lang="en-US" altLang="ja-JP" sz="2300" dirty="0"/>
              <a:t>Memory</a:t>
            </a:r>
            <a:r>
              <a:rPr lang="ja-JP" altLang="en-US" sz="2300" dirty="0"/>
              <a:t> </a:t>
            </a:r>
            <a:r>
              <a:rPr lang="en-US" altLang="ja-JP" sz="2300" dirty="0"/>
              <a:t>Controller</a:t>
            </a:r>
          </a:p>
          <a:p>
            <a:pPr lvl="1">
              <a:lnSpc>
                <a:spcPct val="90000"/>
              </a:lnSpc>
            </a:pPr>
            <a:r>
              <a:rPr lang="en-US" altLang="ja-JP" sz="2300" dirty="0"/>
              <a:t>CPU </a:t>
            </a:r>
            <a:r>
              <a:rPr lang="ja-JP" altLang="en-US" sz="2300" dirty="0"/>
              <a:t>→　</a:t>
            </a:r>
            <a:r>
              <a:rPr lang="en-US" altLang="ja-JP" sz="2300" dirty="0"/>
              <a:t>SoC</a:t>
            </a:r>
            <a:r>
              <a:rPr lang="ja-JP" altLang="en-US" sz="2300" dirty="0"/>
              <a:t> </a:t>
            </a:r>
            <a:r>
              <a:rPr lang="en-US" altLang="ja-JP" sz="2300" dirty="0"/>
              <a:t>Style</a:t>
            </a:r>
            <a:r>
              <a:rPr lang="ja-JP" altLang="en-US" sz="2300" dirty="0"/>
              <a:t> </a:t>
            </a:r>
            <a:r>
              <a:rPr lang="en-US" altLang="ja-JP" sz="2300" dirty="0"/>
              <a:t>FPGA</a:t>
            </a:r>
          </a:p>
          <a:p>
            <a:pPr lvl="1">
              <a:lnSpc>
                <a:spcPct val="90000"/>
              </a:lnSpc>
            </a:pPr>
            <a:r>
              <a:rPr lang="en-US" altLang="ja-JP" sz="2300" dirty="0" err="1"/>
              <a:t>Arria</a:t>
            </a:r>
            <a:r>
              <a:rPr lang="ja-JP" altLang="en-US" sz="2300" dirty="0"/>
              <a:t> </a:t>
            </a:r>
            <a:r>
              <a:rPr lang="en-US" altLang="ja-JP" sz="2300" dirty="0"/>
              <a:t>10</a:t>
            </a:r>
            <a:r>
              <a:rPr lang="ja-JP" altLang="en-US" sz="2300" dirty="0" err="1"/>
              <a:t>、</a:t>
            </a:r>
            <a:r>
              <a:rPr lang="en-US" altLang="ja-JP" sz="2300" dirty="0" err="1"/>
              <a:t>Stratix</a:t>
            </a:r>
            <a:r>
              <a:rPr lang="ja-JP" altLang="en-US" sz="2300" dirty="0"/>
              <a:t> </a:t>
            </a:r>
            <a:r>
              <a:rPr lang="en-US" altLang="ja-JP" sz="2300" dirty="0"/>
              <a:t>10</a:t>
            </a:r>
          </a:p>
          <a:p>
            <a:pPr lvl="1">
              <a:lnSpc>
                <a:spcPct val="90000"/>
              </a:lnSpc>
            </a:pPr>
            <a:endParaRPr lang="en-US" altLang="ja-JP" sz="2300" dirty="0"/>
          </a:p>
        </p:txBody>
      </p:sp>
    </p:spTree>
    <p:extLst>
      <p:ext uri="{BB962C8B-B14F-4D97-AF65-F5344CB8AC3E}">
        <p14:creationId xmlns:p14="http://schemas.microsoft.com/office/powerpoint/2010/main" val="205826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ltLang="ja-JP"/>
              <a:t>Reconfigurable</a:t>
            </a:r>
            <a:r>
              <a:rPr lang="ja-JP" altLang="en-US"/>
              <a:t>　</a:t>
            </a:r>
            <a:r>
              <a:rPr lang="en-US" altLang="ja-JP"/>
              <a:t>System</a:t>
            </a:r>
            <a:br>
              <a:rPr lang="en-US" altLang="ja-JP"/>
            </a:br>
            <a:r>
              <a:rPr lang="ja-JP" altLang="en-US"/>
              <a:t>（</a:t>
            </a:r>
            <a:r>
              <a:rPr lang="en-US" altLang="ja-JP"/>
              <a:t>Custom</a:t>
            </a:r>
            <a:r>
              <a:rPr lang="ja-JP" altLang="en-US"/>
              <a:t>　</a:t>
            </a:r>
            <a:r>
              <a:rPr lang="en-US" altLang="ja-JP"/>
              <a:t>Computing</a:t>
            </a:r>
            <a:r>
              <a:rPr lang="ja-JP" altLang="en-US"/>
              <a:t>　</a:t>
            </a:r>
            <a:r>
              <a:rPr lang="en-US" altLang="ja-JP"/>
              <a:t>Machine</a:t>
            </a:r>
            <a:r>
              <a:rPr lang="ja-JP" altLang="en-US"/>
              <a:t>）</a:t>
            </a:r>
          </a:p>
        </p:txBody>
      </p:sp>
      <p:sp>
        <p:nvSpPr>
          <p:cNvPr id="284675" name="Rectangle 3"/>
          <p:cNvSpPr>
            <a:spLocks noGrp="1" noChangeArrowheads="1"/>
          </p:cNvSpPr>
          <p:nvPr>
            <p:ph idx="1"/>
          </p:nvPr>
        </p:nvSpPr>
        <p:spPr>
          <a:xfrm>
            <a:off x="773106" y="1988840"/>
            <a:ext cx="7772400" cy="4114800"/>
          </a:xfrm>
        </p:spPr>
        <p:txBody>
          <a:bodyPr>
            <a:normAutofit/>
          </a:bodyPr>
          <a:lstStyle/>
          <a:p>
            <a:r>
              <a:rPr lang="en-US" altLang="ja-JP" sz="2800" dirty="0"/>
              <a:t>A target algorithm is executed directly with a hardware on SRAM-style FPGA/PLDs.</a:t>
            </a:r>
          </a:p>
          <a:p>
            <a:pPr lvl="1"/>
            <a:r>
              <a:rPr lang="en-US" altLang="ja-JP" sz="2800" dirty="0"/>
              <a:t>High performance of special purpose machines.</a:t>
            </a:r>
          </a:p>
          <a:p>
            <a:pPr lvl="1"/>
            <a:r>
              <a:rPr lang="en-US" altLang="ja-JP" sz="2800" dirty="0"/>
              <a:t>High degree of flexibility of general purpose machines.</a:t>
            </a:r>
          </a:p>
          <a:p>
            <a:r>
              <a:rPr lang="en-US" altLang="ja-JP" sz="2800" dirty="0"/>
              <a:t>A completely different execution mechanism from stored program computers.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err="1"/>
              <a:t>Zynq</a:t>
            </a:r>
            <a:r>
              <a:rPr kumimoji="1" lang="en-US" altLang="ja-JP" dirty="0"/>
              <a:t> All programmable </a:t>
            </a:r>
            <a:r>
              <a:rPr kumimoji="1" lang="en-US" altLang="ja-JP" dirty="0" err="1"/>
              <a:t>SoC</a:t>
            </a:r>
            <a:endParaRPr kumimoji="1" lang="ja-JP" altLang="en-US" dirty="0"/>
          </a:p>
        </p:txBody>
      </p:sp>
      <p:sp>
        <p:nvSpPr>
          <p:cNvPr id="3" name="コンテンツ プレースホルダー 2"/>
          <p:cNvSpPr>
            <a:spLocks noGrp="1"/>
          </p:cNvSpPr>
          <p:nvPr>
            <p:ph idx="1"/>
          </p:nvPr>
        </p:nvSpPr>
        <p:spPr>
          <a:xfrm>
            <a:off x="251520" y="836712"/>
            <a:ext cx="8229600" cy="4525963"/>
          </a:xfrm>
        </p:spPr>
        <p:txBody>
          <a:bodyPr/>
          <a:lstStyle/>
          <a:p>
            <a:r>
              <a:rPr kumimoji="1" lang="en-US" altLang="ja-JP" sz="2400" dirty="0"/>
              <a:t>ARM Cortex-A9</a:t>
            </a:r>
            <a:r>
              <a:rPr kumimoji="1" lang="ja-JP" altLang="en-US" sz="2400" dirty="0"/>
              <a:t>（</a:t>
            </a:r>
            <a:r>
              <a:rPr kumimoji="1" lang="en-US" altLang="ja-JP" sz="2400" dirty="0"/>
              <a:t>PS</a:t>
            </a:r>
            <a:r>
              <a:rPr lang="ja-JP" altLang="en-US" sz="2400" dirty="0"/>
              <a:t> </a:t>
            </a:r>
            <a:r>
              <a:rPr lang="en-US" altLang="ja-JP" sz="2400" dirty="0"/>
              <a:t>part) Dual Core CPU +</a:t>
            </a:r>
          </a:p>
          <a:p>
            <a:r>
              <a:rPr lang="en-US" altLang="ja-JP" sz="2400" dirty="0" err="1"/>
              <a:t>28nm</a:t>
            </a:r>
            <a:r>
              <a:rPr lang="en-US" altLang="ja-JP" sz="2400" dirty="0"/>
              <a:t> </a:t>
            </a:r>
            <a:r>
              <a:rPr lang="en-US" altLang="ja-JP" sz="2400" dirty="0" err="1"/>
              <a:t>Artix</a:t>
            </a:r>
            <a:r>
              <a:rPr lang="en-US" altLang="ja-JP" sz="2400" dirty="0"/>
              <a:t>-7/</a:t>
            </a:r>
            <a:r>
              <a:rPr lang="en-US" altLang="ja-JP" sz="2400" dirty="0" err="1"/>
              <a:t>Kintex</a:t>
            </a:r>
            <a:r>
              <a:rPr lang="en-US" altLang="ja-JP" sz="2400" dirty="0"/>
              <a:t>-7 based </a:t>
            </a:r>
            <a:r>
              <a:rPr lang="en-US" altLang="ja-JP" sz="2400" dirty="0" err="1"/>
              <a:t>FPGA</a:t>
            </a:r>
            <a:r>
              <a:rPr lang="ja-JP" altLang="en-US" sz="2400" dirty="0"/>
              <a:t>（</a:t>
            </a:r>
            <a:r>
              <a:rPr lang="en-US" altLang="ja-JP" sz="2400" dirty="0"/>
              <a:t>PL part)</a:t>
            </a:r>
          </a:p>
          <a:p>
            <a:pPr marL="0" indent="0">
              <a:buNone/>
            </a:pPr>
            <a:endParaRPr lang="en-US" altLang="ja-JP" sz="2400" dirty="0"/>
          </a:p>
        </p:txBody>
      </p:sp>
      <p:pic>
        <p:nvPicPr>
          <p:cNvPr id="4" name="Picture 2" descr="C:\Users\ri\Desktop\1448940403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044" y="1628800"/>
            <a:ext cx="4968552" cy="548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2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7201" y="568569"/>
            <a:ext cx="7637653" cy="57208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altLang="ja-JP" sz="1846" b="1" dirty="0">
                <a:solidFill>
                  <a:srgbClr val="000000"/>
                </a:solidFill>
                <a:latin typeface="Times New Roman"/>
                <a:cs typeface="Times New Roman"/>
              </a:rPr>
              <a:t>Zynq-7000 All Programmable SoC</a:t>
            </a:r>
            <a:endParaRPr lang="ja-JP" altLang="en-US" sz="1846" b="1" dirty="0">
              <a:solidFill>
                <a:srgbClr val="000000"/>
              </a:solidFill>
              <a:latin typeface="Times New Roman"/>
              <a:cs typeface="Times New Roman"/>
            </a:endParaRPr>
          </a:p>
        </p:txBody>
      </p:sp>
      <p:sp>
        <p:nvSpPr>
          <p:cNvPr id="4" name="正方形/長方形 3"/>
          <p:cNvSpPr/>
          <p:nvPr/>
        </p:nvSpPr>
        <p:spPr>
          <a:xfrm>
            <a:off x="618741" y="1178169"/>
            <a:ext cx="377722" cy="329418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ltLang="ja-JP" sz="1846" dirty="0">
                <a:solidFill>
                  <a:srgbClr val="000000"/>
                </a:solidFill>
                <a:latin typeface="Times New Roman"/>
                <a:cs typeface="Times New Roman"/>
              </a:rPr>
              <a:t>MIO</a:t>
            </a:r>
            <a:endParaRPr lang="ja-JP" altLang="en-US" sz="1846" dirty="0">
              <a:solidFill>
                <a:srgbClr val="000000"/>
              </a:solidFill>
              <a:latin typeface="Times New Roman"/>
              <a:cs typeface="Times New Roman"/>
            </a:endParaRPr>
          </a:p>
        </p:txBody>
      </p:sp>
      <p:sp>
        <p:nvSpPr>
          <p:cNvPr id="5" name="正方形/長方形 4"/>
          <p:cNvSpPr/>
          <p:nvPr/>
        </p:nvSpPr>
        <p:spPr>
          <a:xfrm>
            <a:off x="616154" y="967154"/>
            <a:ext cx="7279292" cy="519332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altLang="ja-JP" sz="2215" dirty="0">
                <a:solidFill>
                  <a:srgbClr val="000000"/>
                </a:solidFill>
                <a:latin typeface="Times New Roman"/>
                <a:cs typeface="Times New Roman"/>
              </a:rPr>
              <a:t>Processing System (PS)</a:t>
            </a:r>
            <a:endParaRPr lang="ja-JP" altLang="en-US" sz="2215" dirty="0">
              <a:solidFill>
                <a:srgbClr val="000000"/>
              </a:solidFill>
              <a:latin typeface="Times New Roman"/>
              <a:cs typeface="Times New Roman"/>
            </a:endParaRPr>
          </a:p>
        </p:txBody>
      </p:sp>
      <p:sp>
        <p:nvSpPr>
          <p:cNvPr id="6" name="正方形/長方形 5"/>
          <p:cNvSpPr/>
          <p:nvPr/>
        </p:nvSpPr>
        <p:spPr>
          <a:xfrm>
            <a:off x="616155" y="4620217"/>
            <a:ext cx="7276707" cy="1540262"/>
          </a:xfrm>
          <a:prstGeom prst="rect">
            <a:avLst/>
          </a:prstGeom>
          <a:pattFill prst="pct5">
            <a:fgClr>
              <a:schemeClr val="accent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altLang="ja-JP" sz="2215" dirty="0">
                <a:solidFill>
                  <a:srgbClr val="000000"/>
                </a:solidFill>
                <a:latin typeface="Times New Roman"/>
                <a:cs typeface="Times New Roman"/>
              </a:rPr>
              <a:t>Programmable Logic (PL)</a:t>
            </a:r>
          </a:p>
          <a:p>
            <a:pPr algn="ctr"/>
            <a:endParaRPr kumimoji="1" lang="ja-JP" altLang="en-US" dirty="0">
              <a:solidFill>
                <a:srgbClr val="000000"/>
              </a:solidFill>
              <a:latin typeface="Times New Roman"/>
              <a:cs typeface="Times New Roman"/>
            </a:endParaRPr>
          </a:p>
        </p:txBody>
      </p:sp>
      <p:sp>
        <p:nvSpPr>
          <p:cNvPr id="7" name="正方形/長方形 6"/>
          <p:cNvSpPr/>
          <p:nvPr/>
        </p:nvSpPr>
        <p:spPr>
          <a:xfrm>
            <a:off x="4294777" y="1397002"/>
            <a:ext cx="3341077" cy="191476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altLang="ja-JP" dirty="0">
                <a:solidFill>
                  <a:srgbClr val="000000"/>
                </a:solidFill>
                <a:latin typeface="Times New Roman"/>
                <a:cs typeface="Times New Roman"/>
              </a:rPr>
              <a:t>APU</a:t>
            </a:r>
            <a:endParaRPr kumimoji="1" lang="ja-JP" altLang="en-US" dirty="0">
              <a:solidFill>
                <a:srgbClr val="000000"/>
              </a:solidFill>
              <a:latin typeface="Times New Roman"/>
              <a:cs typeface="Times New Roman"/>
            </a:endParaRPr>
          </a:p>
        </p:txBody>
      </p:sp>
      <p:sp>
        <p:nvSpPr>
          <p:cNvPr id="8" name="正方形/長方形 7"/>
          <p:cNvSpPr/>
          <p:nvPr/>
        </p:nvSpPr>
        <p:spPr>
          <a:xfrm>
            <a:off x="6383924" y="3675185"/>
            <a:ext cx="1219200" cy="73855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rgbClr val="000000"/>
                </a:solidFill>
                <a:latin typeface="Times New Roman"/>
                <a:cs typeface="Times New Roman"/>
              </a:rPr>
              <a:t>DRAM Controller</a:t>
            </a:r>
            <a:endParaRPr kumimoji="1" lang="ja-JP" altLang="en-US" dirty="0">
              <a:solidFill>
                <a:srgbClr val="000000"/>
              </a:solidFill>
              <a:latin typeface="Times New Roman"/>
              <a:cs typeface="Times New Roman"/>
            </a:endParaRPr>
          </a:p>
        </p:txBody>
      </p:sp>
      <p:sp>
        <p:nvSpPr>
          <p:cNvPr id="9" name="正方形/長方形 8"/>
          <p:cNvSpPr/>
          <p:nvPr/>
        </p:nvSpPr>
        <p:spPr>
          <a:xfrm>
            <a:off x="1360383" y="3369015"/>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2 SPI</a:t>
            </a:r>
            <a:r>
              <a:rPr lang="ja-JP" altLang="en-US" sz="1477" dirty="0">
                <a:solidFill>
                  <a:srgbClr val="000000"/>
                </a:solidFill>
                <a:latin typeface="Times New Roman"/>
                <a:cs typeface="Times New Roman"/>
              </a:rPr>
              <a:t>　</a:t>
            </a:r>
          </a:p>
        </p:txBody>
      </p:sp>
      <p:sp>
        <p:nvSpPr>
          <p:cNvPr id="10" name="正方形/長方形 9"/>
          <p:cNvSpPr/>
          <p:nvPr/>
        </p:nvSpPr>
        <p:spPr>
          <a:xfrm>
            <a:off x="1360383" y="1817078"/>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2 SD SDIO</a:t>
            </a:r>
            <a:endParaRPr lang="ja-JP" altLang="en-US" sz="1477" dirty="0">
              <a:solidFill>
                <a:srgbClr val="000000"/>
              </a:solidFill>
              <a:latin typeface="Times New Roman"/>
              <a:cs typeface="Times New Roman"/>
            </a:endParaRPr>
          </a:p>
        </p:txBody>
      </p:sp>
      <p:sp>
        <p:nvSpPr>
          <p:cNvPr id="11" name="正方形/長方形 10"/>
          <p:cNvSpPr/>
          <p:nvPr/>
        </p:nvSpPr>
        <p:spPr>
          <a:xfrm>
            <a:off x="1360383" y="1517759"/>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2 GigE</a:t>
            </a:r>
            <a:endParaRPr lang="ja-JP" altLang="en-US" sz="1477" dirty="0">
              <a:solidFill>
                <a:srgbClr val="000000"/>
              </a:solidFill>
              <a:latin typeface="Times New Roman"/>
              <a:cs typeface="Times New Roman"/>
            </a:endParaRPr>
          </a:p>
        </p:txBody>
      </p:sp>
      <p:sp>
        <p:nvSpPr>
          <p:cNvPr id="12" name="正方形/長方形 11"/>
          <p:cNvSpPr/>
          <p:nvPr/>
        </p:nvSpPr>
        <p:spPr>
          <a:xfrm>
            <a:off x="1360383" y="1201615"/>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2 USB</a:t>
            </a:r>
            <a:endParaRPr lang="ja-JP" altLang="en-US" sz="1477" dirty="0">
              <a:solidFill>
                <a:srgbClr val="000000"/>
              </a:solidFill>
              <a:latin typeface="Times New Roman"/>
              <a:cs typeface="Times New Roman"/>
            </a:endParaRPr>
          </a:p>
        </p:txBody>
      </p:sp>
      <p:sp>
        <p:nvSpPr>
          <p:cNvPr id="13" name="正方形/長方形 12"/>
          <p:cNvSpPr/>
          <p:nvPr/>
        </p:nvSpPr>
        <p:spPr>
          <a:xfrm>
            <a:off x="1360383" y="2117514"/>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GPIO</a:t>
            </a:r>
            <a:endParaRPr lang="ja-JP" altLang="en-US" sz="1477" dirty="0">
              <a:solidFill>
                <a:srgbClr val="000000"/>
              </a:solidFill>
              <a:latin typeface="Times New Roman"/>
              <a:cs typeface="Times New Roman"/>
            </a:endParaRPr>
          </a:p>
        </p:txBody>
      </p:sp>
      <p:sp>
        <p:nvSpPr>
          <p:cNvPr id="14" name="正方形/長方形 13"/>
          <p:cNvSpPr/>
          <p:nvPr/>
        </p:nvSpPr>
        <p:spPr>
          <a:xfrm>
            <a:off x="1359878" y="3055816"/>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2 I2C</a:t>
            </a:r>
            <a:endParaRPr lang="ja-JP" altLang="en-US" sz="1477" dirty="0">
              <a:solidFill>
                <a:srgbClr val="000000"/>
              </a:solidFill>
              <a:latin typeface="Times New Roman"/>
              <a:cs typeface="Times New Roman"/>
            </a:endParaRPr>
          </a:p>
        </p:txBody>
      </p:sp>
      <p:sp>
        <p:nvSpPr>
          <p:cNvPr id="15" name="正方形/長方形 14"/>
          <p:cNvSpPr/>
          <p:nvPr/>
        </p:nvSpPr>
        <p:spPr>
          <a:xfrm>
            <a:off x="1360383" y="2743202"/>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2 CAN</a:t>
            </a:r>
            <a:endParaRPr lang="ja-JP" altLang="en-US" sz="1477" dirty="0">
              <a:solidFill>
                <a:srgbClr val="000000"/>
              </a:solidFill>
              <a:latin typeface="Times New Roman"/>
              <a:cs typeface="Times New Roman"/>
            </a:endParaRPr>
          </a:p>
        </p:txBody>
      </p:sp>
      <p:sp>
        <p:nvSpPr>
          <p:cNvPr id="16" name="正方形/長方形 15"/>
          <p:cNvSpPr/>
          <p:nvPr/>
        </p:nvSpPr>
        <p:spPr>
          <a:xfrm>
            <a:off x="1359878" y="2426678"/>
            <a:ext cx="1453662"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rgbClr val="000000"/>
                </a:solidFill>
                <a:latin typeface="Times New Roman"/>
                <a:cs typeface="Times New Roman"/>
              </a:rPr>
              <a:t>2 UART</a:t>
            </a:r>
            <a:endParaRPr lang="ja-JP" altLang="en-US" sz="1477" dirty="0">
              <a:solidFill>
                <a:srgbClr val="000000"/>
              </a:solidFill>
              <a:latin typeface="Times New Roman"/>
              <a:cs typeface="Times New Roman"/>
            </a:endParaRPr>
          </a:p>
        </p:txBody>
      </p:sp>
      <p:sp>
        <p:nvSpPr>
          <p:cNvPr id="17" name="正方形/長方形 16"/>
          <p:cNvSpPr/>
          <p:nvPr/>
        </p:nvSpPr>
        <p:spPr>
          <a:xfrm>
            <a:off x="1353606" y="3755292"/>
            <a:ext cx="1453662" cy="78544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92" dirty="0">
                <a:solidFill>
                  <a:srgbClr val="000000"/>
                </a:solidFill>
                <a:latin typeface="Times New Roman"/>
                <a:cs typeface="Times New Roman"/>
              </a:rPr>
              <a:t>Flash Controller</a:t>
            </a:r>
          </a:p>
          <a:p>
            <a:pPr algn="ctr"/>
            <a:r>
              <a:rPr lang="en-US" altLang="ja-JP" sz="1292" dirty="0">
                <a:solidFill>
                  <a:srgbClr val="000000"/>
                </a:solidFill>
                <a:latin typeface="Times New Roman"/>
                <a:cs typeface="Times New Roman"/>
              </a:rPr>
              <a:t>(NOR, NAND, </a:t>
            </a:r>
          </a:p>
          <a:p>
            <a:pPr algn="ctr"/>
            <a:r>
              <a:rPr lang="en-US" altLang="ja-JP" sz="1292" dirty="0">
                <a:solidFill>
                  <a:srgbClr val="000000"/>
                </a:solidFill>
                <a:latin typeface="Times New Roman"/>
                <a:cs typeface="Times New Roman"/>
              </a:rPr>
              <a:t>SRAM, QSPI)</a:t>
            </a:r>
            <a:endParaRPr lang="ja-JP" altLang="en-US" sz="1292" dirty="0">
              <a:solidFill>
                <a:srgbClr val="000000"/>
              </a:solidFill>
              <a:latin typeface="Times New Roman"/>
              <a:cs typeface="Times New Roman"/>
            </a:endParaRPr>
          </a:p>
        </p:txBody>
      </p:sp>
      <p:sp>
        <p:nvSpPr>
          <p:cNvPr id="18" name="正方形/長方形 17"/>
          <p:cNvSpPr/>
          <p:nvPr/>
        </p:nvSpPr>
        <p:spPr>
          <a:xfrm>
            <a:off x="4482345" y="1693985"/>
            <a:ext cx="1512277" cy="75027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ja-JP" sz="1292" dirty="0">
                <a:solidFill>
                  <a:srgbClr val="000000"/>
                </a:solidFill>
                <a:latin typeface="Times New Roman"/>
                <a:cs typeface="Times New Roman"/>
              </a:rPr>
              <a:t>ARM Cortex-A9</a:t>
            </a:r>
          </a:p>
          <a:p>
            <a:pPr algn="ctr"/>
            <a:r>
              <a:rPr lang="en-US" altLang="ja-JP" sz="1292" dirty="0">
                <a:solidFill>
                  <a:srgbClr val="000000"/>
                </a:solidFill>
                <a:latin typeface="Times New Roman"/>
                <a:cs typeface="Times New Roman"/>
              </a:rPr>
              <a:t>32/32 KB </a:t>
            </a:r>
          </a:p>
          <a:p>
            <a:pPr algn="ctr"/>
            <a:r>
              <a:rPr lang="en-US" altLang="ja-JP" sz="1292" dirty="0">
                <a:solidFill>
                  <a:srgbClr val="000000"/>
                </a:solidFill>
                <a:latin typeface="Times New Roman"/>
                <a:cs typeface="Times New Roman"/>
              </a:rPr>
              <a:t>I/D Cache</a:t>
            </a:r>
            <a:endParaRPr lang="ja-JP" altLang="en-US" sz="1292" dirty="0">
              <a:solidFill>
                <a:srgbClr val="000000"/>
              </a:solidFill>
              <a:latin typeface="Times New Roman"/>
              <a:cs typeface="Times New Roman"/>
            </a:endParaRPr>
          </a:p>
        </p:txBody>
      </p:sp>
      <p:sp>
        <p:nvSpPr>
          <p:cNvPr id="19" name="正方形/長方形 18"/>
          <p:cNvSpPr/>
          <p:nvPr/>
        </p:nvSpPr>
        <p:spPr>
          <a:xfrm>
            <a:off x="4482347" y="2444262"/>
            <a:ext cx="1512278" cy="36341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ja-JP" sz="1292" dirty="0">
                <a:solidFill>
                  <a:srgbClr val="000000"/>
                </a:solidFill>
                <a:latin typeface="Times New Roman"/>
                <a:cs typeface="Times New Roman"/>
              </a:rPr>
              <a:t>512Kbyte L2 Cache</a:t>
            </a:r>
            <a:endParaRPr lang="ja-JP" altLang="en-US" sz="1292" dirty="0">
              <a:solidFill>
                <a:srgbClr val="000000"/>
              </a:solidFill>
              <a:latin typeface="Times New Roman"/>
              <a:cs typeface="Times New Roman"/>
            </a:endParaRPr>
          </a:p>
        </p:txBody>
      </p:sp>
      <p:sp>
        <p:nvSpPr>
          <p:cNvPr id="20" name="正方形/長方形 19"/>
          <p:cNvSpPr/>
          <p:nvPr/>
        </p:nvSpPr>
        <p:spPr>
          <a:xfrm>
            <a:off x="4482346" y="2807677"/>
            <a:ext cx="1512277" cy="36341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ja-JP" sz="1292" dirty="0">
                <a:solidFill>
                  <a:srgbClr val="000000"/>
                </a:solidFill>
                <a:latin typeface="Times New Roman"/>
                <a:cs typeface="Times New Roman"/>
              </a:rPr>
              <a:t>Snoop Control Unit</a:t>
            </a:r>
            <a:endParaRPr lang="ja-JP" altLang="en-US" sz="1292" dirty="0">
              <a:solidFill>
                <a:srgbClr val="000000"/>
              </a:solidFill>
              <a:latin typeface="Times New Roman"/>
              <a:cs typeface="Times New Roman"/>
            </a:endParaRPr>
          </a:p>
        </p:txBody>
      </p:sp>
      <p:sp>
        <p:nvSpPr>
          <p:cNvPr id="21" name="正方形/長方形 20"/>
          <p:cNvSpPr/>
          <p:nvPr/>
        </p:nvSpPr>
        <p:spPr>
          <a:xfrm>
            <a:off x="5994624" y="2444261"/>
            <a:ext cx="1512277" cy="7268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ja-JP" sz="1477" dirty="0">
                <a:solidFill>
                  <a:srgbClr val="000000"/>
                </a:solidFill>
                <a:latin typeface="Times New Roman"/>
                <a:cs typeface="Times New Roman"/>
              </a:rPr>
              <a:t>256Kbyte </a:t>
            </a:r>
            <a:br>
              <a:rPr lang="en-US" altLang="ja-JP" sz="1477" dirty="0">
                <a:solidFill>
                  <a:srgbClr val="000000"/>
                </a:solidFill>
                <a:latin typeface="Times New Roman"/>
                <a:cs typeface="Times New Roman"/>
              </a:rPr>
            </a:br>
            <a:r>
              <a:rPr lang="en-US" altLang="ja-JP" sz="1477" dirty="0">
                <a:solidFill>
                  <a:srgbClr val="000000"/>
                </a:solidFill>
                <a:latin typeface="Times New Roman"/>
                <a:cs typeface="Times New Roman"/>
              </a:rPr>
              <a:t>On-Chip Memory</a:t>
            </a:r>
            <a:endParaRPr lang="ja-JP" altLang="en-US" sz="1477" dirty="0">
              <a:solidFill>
                <a:srgbClr val="000000"/>
              </a:solidFill>
              <a:latin typeface="Times New Roman"/>
              <a:cs typeface="Times New Roman"/>
            </a:endParaRPr>
          </a:p>
        </p:txBody>
      </p:sp>
      <p:sp>
        <p:nvSpPr>
          <p:cNvPr id="22" name="正方形/長方形 21"/>
          <p:cNvSpPr/>
          <p:nvPr/>
        </p:nvSpPr>
        <p:spPr>
          <a:xfrm>
            <a:off x="3223846" y="1137139"/>
            <a:ext cx="515815" cy="329418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ltLang="ja-JP" sz="1846" dirty="0">
                <a:solidFill>
                  <a:srgbClr val="000000"/>
                </a:solidFill>
                <a:latin typeface="Times New Roman"/>
                <a:cs typeface="Times New Roman"/>
              </a:rPr>
              <a:t>AXI Interconnect</a:t>
            </a:r>
            <a:endParaRPr lang="ja-JP" altLang="en-US" sz="1846" dirty="0">
              <a:solidFill>
                <a:srgbClr val="000000"/>
              </a:solidFill>
              <a:latin typeface="Times New Roman"/>
              <a:cs typeface="Times New Roman"/>
            </a:endParaRPr>
          </a:p>
        </p:txBody>
      </p:sp>
      <p:sp>
        <p:nvSpPr>
          <p:cNvPr id="23" name="正方形/長方形 22"/>
          <p:cNvSpPr/>
          <p:nvPr/>
        </p:nvSpPr>
        <p:spPr>
          <a:xfrm>
            <a:off x="5994622" y="1693985"/>
            <a:ext cx="1512277" cy="75027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altLang="ja-JP" sz="1292" dirty="0">
                <a:solidFill>
                  <a:srgbClr val="000000"/>
                </a:solidFill>
                <a:latin typeface="Times New Roman"/>
                <a:cs typeface="Times New Roman"/>
              </a:rPr>
              <a:t>ARM Cortex-A9</a:t>
            </a:r>
          </a:p>
          <a:p>
            <a:pPr algn="ctr"/>
            <a:r>
              <a:rPr lang="en-US" altLang="ja-JP" sz="1292" dirty="0">
                <a:solidFill>
                  <a:srgbClr val="000000"/>
                </a:solidFill>
                <a:latin typeface="Times New Roman"/>
                <a:cs typeface="Times New Roman"/>
              </a:rPr>
              <a:t>32/32 KB </a:t>
            </a:r>
          </a:p>
          <a:p>
            <a:pPr algn="ctr"/>
            <a:r>
              <a:rPr lang="en-US" altLang="ja-JP" sz="1292" dirty="0">
                <a:solidFill>
                  <a:srgbClr val="000000"/>
                </a:solidFill>
                <a:latin typeface="Times New Roman"/>
                <a:cs typeface="Times New Roman"/>
              </a:rPr>
              <a:t>I/D Cache</a:t>
            </a:r>
            <a:endParaRPr lang="ja-JP" altLang="en-US" sz="1292" dirty="0">
              <a:solidFill>
                <a:srgbClr val="000000"/>
              </a:solidFill>
              <a:latin typeface="Times New Roman"/>
              <a:cs typeface="Times New Roman"/>
            </a:endParaRPr>
          </a:p>
        </p:txBody>
      </p:sp>
      <p:sp>
        <p:nvSpPr>
          <p:cNvPr id="24" name="正方形/長方形 23"/>
          <p:cNvSpPr/>
          <p:nvPr/>
        </p:nvSpPr>
        <p:spPr>
          <a:xfrm rot="5400000">
            <a:off x="5188170" y="3499339"/>
            <a:ext cx="738554" cy="109024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ltLang="ja-JP" dirty="0">
                <a:solidFill>
                  <a:srgbClr val="000000"/>
                </a:solidFill>
                <a:latin typeface="Times New Roman"/>
                <a:cs typeface="Times New Roman"/>
              </a:rPr>
              <a:t>AXI </a:t>
            </a:r>
            <a:br>
              <a:rPr lang="en-US" altLang="ja-JP" dirty="0">
                <a:solidFill>
                  <a:srgbClr val="000000"/>
                </a:solidFill>
                <a:latin typeface="Times New Roman"/>
                <a:cs typeface="Times New Roman"/>
              </a:rPr>
            </a:br>
            <a:r>
              <a:rPr lang="en-US" altLang="ja-JP" sz="1477" dirty="0">
                <a:solidFill>
                  <a:srgbClr val="000000"/>
                </a:solidFill>
                <a:latin typeface="Times New Roman"/>
                <a:cs typeface="Times New Roman"/>
              </a:rPr>
              <a:t>Interconnect</a:t>
            </a:r>
            <a:endParaRPr lang="ja-JP" altLang="en-US" sz="1477" dirty="0">
              <a:solidFill>
                <a:srgbClr val="000000"/>
              </a:solidFill>
              <a:latin typeface="Times New Roman"/>
              <a:cs typeface="Times New Roman"/>
            </a:endParaRPr>
          </a:p>
        </p:txBody>
      </p:sp>
      <p:sp>
        <p:nvSpPr>
          <p:cNvPr id="25" name="左右矢印 24"/>
          <p:cNvSpPr/>
          <p:nvPr/>
        </p:nvSpPr>
        <p:spPr>
          <a:xfrm>
            <a:off x="996463" y="1256323"/>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26" name="左右矢印 25"/>
          <p:cNvSpPr/>
          <p:nvPr/>
        </p:nvSpPr>
        <p:spPr>
          <a:xfrm>
            <a:off x="996463" y="4007338"/>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27" name="左右矢印 26"/>
          <p:cNvSpPr/>
          <p:nvPr/>
        </p:nvSpPr>
        <p:spPr>
          <a:xfrm>
            <a:off x="2813538" y="3966308"/>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28" name="左右矢印 27"/>
          <p:cNvSpPr/>
          <p:nvPr/>
        </p:nvSpPr>
        <p:spPr>
          <a:xfrm>
            <a:off x="996463" y="1553308"/>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29" name="左右矢印 28"/>
          <p:cNvSpPr/>
          <p:nvPr/>
        </p:nvSpPr>
        <p:spPr>
          <a:xfrm>
            <a:off x="996463" y="1858108"/>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0" name="左右矢印 29"/>
          <p:cNvSpPr/>
          <p:nvPr/>
        </p:nvSpPr>
        <p:spPr>
          <a:xfrm>
            <a:off x="996463" y="2147277"/>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1" name="左右矢印 30"/>
          <p:cNvSpPr/>
          <p:nvPr/>
        </p:nvSpPr>
        <p:spPr>
          <a:xfrm>
            <a:off x="996463" y="2475523"/>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2" name="左右矢印 31"/>
          <p:cNvSpPr/>
          <p:nvPr/>
        </p:nvSpPr>
        <p:spPr>
          <a:xfrm>
            <a:off x="996463" y="2784232"/>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3" name="左右矢印 32"/>
          <p:cNvSpPr/>
          <p:nvPr/>
        </p:nvSpPr>
        <p:spPr>
          <a:xfrm>
            <a:off x="996463" y="3103898"/>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4" name="左右矢印 33"/>
          <p:cNvSpPr/>
          <p:nvPr/>
        </p:nvSpPr>
        <p:spPr>
          <a:xfrm>
            <a:off x="996463" y="3423138"/>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5" name="左右矢印 34"/>
          <p:cNvSpPr/>
          <p:nvPr/>
        </p:nvSpPr>
        <p:spPr>
          <a:xfrm>
            <a:off x="2814043" y="3440647"/>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6" name="左右矢印 35"/>
          <p:cNvSpPr/>
          <p:nvPr/>
        </p:nvSpPr>
        <p:spPr>
          <a:xfrm>
            <a:off x="2807268" y="3108569"/>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7" name="左右矢印 36"/>
          <p:cNvSpPr/>
          <p:nvPr/>
        </p:nvSpPr>
        <p:spPr>
          <a:xfrm>
            <a:off x="2813538" y="2743202"/>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8" name="左右矢印 37"/>
          <p:cNvSpPr/>
          <p:nvPr/>
        </p:nvSpPr>
        <p:spPr>
          <a:xfrm>
            <a:off x="2813538" y="2434494"/>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39" name="左右矢印 38"/>
          <p:cNvSpPr/>
          <p:nvPr/>
        </p:nvSpPr>
        <p:spPr>
          <a:xfrm>
            <a:off x="2813538" y="2106247"/>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0" name="左右矢印 39"/>
          <p:cNvSpPr/>
          <p:nvPr/>
        </p:nvSpPr>
        <p:spPr>
          <a:xfrm>
            <a:off x="2813538" y="1817078"/>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1" name="左右矢印 40"/>
          <p:cNvSpPr/>
          <p:nvPr/>
        </p:nvSpPr>
        <p:spPr>
          <a:xfrm>
            <a:off x="2813538" y="1512278"/>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2" name="左右矢印 41"/>
          <p:cNvSpPr/>
          <p:nvPr/>
        </p:nvSpPr>
        <p:spPr>
          <a:xfrm>
            <a:off x="2813538" y="1215294"/>
            <a:ext cx="410308"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3" name="左右矢印 42"/>
          <p:cNvSpPr/>
          <p:nvPr/>
        </p:nvSpPr>
        <p:spPr>
          <a:xfrm>
            <a:off x="3739662" y="2426680"/>
            <a:ext cx="536365" cy="123091"/>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4" name="左右矢印 43"/>
          <p:cNvSpPr/>
          <p:nvPr/>
        </p:nvSpPr>
        <p:spPr>
          <a:xfrm rot="5400000">
            <a:off x="3298093" y="4527064"/>
            <a:ext cx="332154"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5" name="左右矢印 44"/>
          <p:cNvSpPr/>
          <p:nvPr/>
        </p:nvSpPr>
        <p:spPr>
          <a:xfrm rot="5400000">
            <a:off x="5432963" y="4549878"/>
            <a:ext cx="406401"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6" name="左右矢印 45"/>
          <p:cNvSpPr/>
          <p:nvPr/>
        </p:nvSpPr>
        <p:spPr>
          <a:xfrm>
            <a:off x="6102571" y="3960446"/>
            <a:ext cx="26572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7" name="左右矢印 46"/>
          <p:cNvSpPr/>
          <p:nvPr/>
        </p:nvSpPr>
        <p:spPr>
          <a:xfrm rot="5400000">
            <a:off x="3764572" y="3896683"/>
            <a:ext cx="1584573" cy="149025"/>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8" name="左右矢印 47"/>
          <p:cNvSpPr/>
          <p:nvPr/>
        </p:nvSpPr>
        <p:spPr>
          <a:xfrm rot="5400000">
            <a:off x="5375742" y="3423139"/>
            <a:ext cx="363415"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49" name="左右矢印 48"/>
          <p:cNvSpPr/>
          <p:nvPr/>
        </p:nvSpPr>
        <p:spPr>
          <a:xfrm>
            <a:off x="7603126" y="3960446"/>
            <a:ext cx="617416" cy="140677"/>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
        <p:nvSpPr>
          <p:cNvPr id="51" name="テキスト ボックス 50"/>
          <p:cNvSpPr txBox="1"/>
          <p:nvPr/>
        </p:nvSpPr>
        <p:spPr>
          <a:xfrm>
            <a:off x="2634702" y="4706661"/>
            <a:ext cx="1438214" cy="546945"/>
          </a:xfrm>
          <a:prstGeom prst="rect">
            <a:avLst/>
          </a:prstGeom>
          <a:noFill/>
        </p:spPr>
        <p:txBody>
          <a:bodyPr wrap="none" rtlCol="0">
            <a:spAutoFit/>
          </a:bodyPr>
          <a:lstStyle/>
          <a:p>
            <a:pPr algn="ctr"/>
            <a:r>
              <a:rPr lang="en-US" altLang="ja-JP" sz="1477" dirty="0">
                <a:latin typeface="Times New Roman"/>
                <a:cs typeface="Times New Roman"/>
              </a:rPr>
              <a:t>General Purpose</a:t>
            </a:r>
          </a:p>
          <a:p>
            <a:pPr algn="ctr"/>
            <a:r>
              <a:rPr lang="en-US" altLang="ja-JP" sz="1477" dirty="0">
                <a:latin typeface="Times New Roman"/>
                <a:cs typeface="Times New Roman"/>
              </a:rPr>
              <a:t>AXI ports</a:t>
            </a:r>
            <a:endParaRPr lang="ja-JP" altLang="en-US" sz="1477" dirty="0">
              <a:latin typeface="Times New Roman"/>
              <a:cs typeface="Times New Roman"/>
            </a:endParaRPr>
          </a:p>
        </p:txBody>
      </p:sp>
      <p:sp>
        <p:nvSpPr>
          <p:cNvPr id="52" name="テキスト ボックス 51"/>
          <p:cNvSpPr txBox="1"/>
          <p:nvPr/>
        </p:nvSpPr>
        <p:spPr>
          <a:xfrm>
            <a:off x="4136447" y="4779800"/>
            <a:ext cx="834332" cy="291170"/>
          </a:xfrm>
          <a:prstGeom prst="rect">
            <a:avLst/>
          </a:prstGeom>
          <a:noFill/>
        </p:spPr>
        <p:txBody>
          <a:bodyPr wrap="none" rtlCol="0">
            <a:spAutoFit/>
          </a:bodyPr>
          <a:lstStyle/>
          <a:p>
            <a:pPr algn="ctr"/>
            <a:r>
              <a:rPr lang="en-US" altLang="ja-JP" sz="1292" dirty="0">
                <a:latin typeface="Times New Roman"/>
                <a:cs typeface="Times New Roman"/>
              </a:rPr>
              <a:t>AXI ACP</a:t>
            </a:r>
            <a:endParaRPr lang="ja-JP" altLang="en-US" sz="1292" dirty="0">
              <a:latin typeface="Times New Roman"/>
              <a:cs typeface="Times New Roman"/>
            </a:endParaRPr>
          </a:p>
        </p:txBody>
      </p:sp>
      <p:sp>
        <p:nvSpPr>
          <p:cNvPr id="53" name="テキスト ボックス 52"/>
          <p:cNvSpPr txBox="1"/>
          <p:nvPr/>
        </p:nvSpPr>
        <p:spPr>
          <a:xfrm>
            <a:off x="4961464" y="4779799"/>
            <a:ext cx="1490076" cy="490006"/>
          </a:xfrm>
          <a:prstGeom prst="rect">
            <a:avLst/>
          </a:prstGeom>
          <a:noFill/>
        </p:spPr>
        <p:txBody>
          <a:bodyPr wrap="square" rtlCol="0">
            <a:spAutoFit/>
          </a:bodyPr>
          <a:lstStyle/>
          <a:p>
            <a:pPr algn="ctr"/>
            <a:r>
              <a:rPr lang="en-US" altLang="ja-JP" sz="1292" dirty="0">
                <a:latin typeface="Times New Roman"/>
                <a:cs typeface="Times New Roman"/>
              </a:rPr>
              <a:t>High Performance</a:t>
            </a:r>
          </a:p>
          <a:p>
            <a:pPr algn="ctr"/>
            <a:r>
              <a:rPr lang="en-US" altLang="ja-JP" sz="1292" dirty="0">
                <a:latin typeface="Times New Roman"/>
                <a:cs typeface="Times New Roman"/>
              </a:rPr>
              <a:t>AXI ports</a:t>
            </a:r>
            <a:endParaRPr lang="ja-JP" altLang="en-US" sz="1292" dirty="0">
              <a:latin typeface="Times New Roman"/>
              <a:cs typeface="Times New Roman"/>
            </a:endParaRPr>
          </a:p>
        </p:txBody>
      </p:sp>
      <p:sp>
        <p:nvSpPr>
          <p:cNvPr id="55" name="左右矢印 54"/>
          <p:cNvSpPr/>
          <p:nvPr/>
        </p:nvSpPr>
        <p:spPr>
          <a:xfrm>
            <a:off x="79790" y="2426679"/>
            <a:ext cx="536365" cy="123091"/>
          </a:xfrm>
          <a:prstGeom prst="lef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rgbClr val="000000"/>
                </a:solidFill>
              </a:ln>
            </a:endParaRPr>
          </a:p>
        </p:txBody>
      </p:sp>
    </p:spTree>
    <p:extLst>
      <p:ext uri="{BB962C8B-B14F-4D97-AF65-F5344CB8AC3E}">
        <p14:creationId xmlns:p14="http://schemas.microsoft.com/office/powerpoint/2010/main" val="408945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132554-B52D-4E88-9214-746A64A7DC4D}"/>
              </a:ext>
            </a:extLst>
          </p:cNvPr>
          <p:cNvSpPr>
            <a:spLocks noGrp="1"/>
          </p:cNvSpPr>
          <p:nvPr>
            <p:ph type="title"/>
          </p:nvPr>
        </p:nvSpPr>
        <p:spPr>
          <a:xfrm>
            <a:off x="628650" y="518219"/>
            <a:ext cx="7886700" cy="994172"/>
          </a:xfrm>
        </p:spPr>
        <p:txBody>
          <a:bodyPr/>
          <a:lstStyle/>
          <a:p>
            <a:r>
              <a:rPr kumimoji="1" lang="en-US" altLang="ja-JP" dirty="0"/>
              <a:t>Zynq-</a:t>
            </a:r>
            <a:r>
              <a:rPr kumimoji="1" lang="en-US" altLang="ja-JP" dirty="0" err="1"/>
              <a:t>Ultrascale</a:t>
            </a:r>
            <a:r>
              <a:rPr kumimoji="1" lang="en-US" altLang="ja-JP" dirty="0"/>
              <a:t>+</a:t>
            </a:r>
            <a:endParaRPr kumimoji="1" lang="ja-JP" altLang="en-US" dirty="0"/>
          </a:p>
        </p:txBody>
      </p:sp>
      <p:pic>
        <p:nvPicPr>
          <p:cNvPr id="4" name="図 3">
            <a:extLst>
              <a:ext uri="{FF2B5EF4-FFF2-40B4-BE49-F238E27FC236}">
                <a16:creationId xmlns:a16="http://schemas.microsoft.com/office/drawing/2014/main" id="{FB6C4A63-A5D4-43A9-A9B4-DB423C34024D}"/>
              </a:ext>
            </a:extLst>
          </p:cNvPr>
          <p:cNvPicPr>
            <a:picLocks noChangeAspect="1"/>
          </p:cNvPicPr>
          <p:nvPr/>
        </p:nvPicPr>
        <p:blipFill>
          <a:blip r:embed="rId2"/>
          <a:stretch>
            <a:fillRect/>
          </a:stretch>
        </p:blipFill>
        <p:spPr>
          <a:xfrm>
            <a:off x="421480" y="1681363"/>
            <a:ext cx="7678911" cy="4319387"/>
          </a:xfrm>
          <a:prstGeom prst="rect">
            <a:avLst/>
          </a:prstGeom>
        </p:spPr>
      </p:pic>
      <p:sp>
        <p:nvSpPr>
          <p:cNvPr id="5" name="テキスト ボックス 4">
            <a:extLst>
              <a:ext uri="{FF2B5EF4-FFF2-40B4-BE49-F238E27FC236}">
                <a16:creationId xmlns:a16="http://schemas.microsoft.com/office/drawing/2014/main" id="{7C3FCE22-48A7-47CE-8A15-F325DB1DD6CC}"/>
              </a:ext>
            </a:extLst>
          </p:cNvPr>
          <p:cNvSpPr txBox="1"/>
          <p:nvPr/>
        </p:nvSpPr>
        <p:spPr>
          <a:xfrm>
            <a:off x="5940152" y="1844824"/>
            <a:ext cx="2332433" cy="2446824"/>
          </a:xfrm>
          <a:prstGeom prst="rect">
            <a:avLst/>
          </a:prstGeom>
          <a:solidFill>
            <a:schemeClr val="bg1"/>
          </a:solidFill>
        </p:spPr>
        <p:txBody>
          <a:bodyPr wrap="none" rtlCol="0">
            <a:spAutoFit/>
          </a:bodyPr>
          <a:lstStyle/>
          <a:p>
            <a:r>
              <a:rPr lang="en-US" altLang="ja-JP" sz="1500" dirty="0"/>
              <a:t>Zynq-</a:t>
            </a:r>
            <a:r>
              <a:rPr lang="en-US" altLang="ja-JP" sz="1500" dirty="0" err="1"/>
              <a:t>Ultrascale</a:t>
            </a:r>
            <a:r>
              <a:rPr lang="en-US" altLang="ja-JP" sz="1500" dirty="0"/>
              <a:t>+</a:t>
            </a:r>
          </a:p>
          <a:p>
            <a:r>
              <a:rPr lang="en-US" altLang="ja-JP" sz="1500" dirty="0"/>
              <a:t>Zynq: xczu19eg-ffvc1760</a:t>
            </a:r>
          </a:p>
          <a:p>
            <a:endParaRPr lang="en-US" altLang="ja-JP" sz="1500" dirty="0"/>
          </a:p>
          <a:p>
            <a:r>
              <a:rPr lang="en-US" altLang="ja-JP" sz="1500" dirty="0"/>
              <a:t>GTH link x8</a:t>
            </a:r>
          </a:p>
          <a:p>
            <a:r>
              <a:rPr lang="en-US" altLang="ja-JP" sz="1500" dirty="0"/>
              <a:t>GTY link x4</a:t>
            </a:r>
          </a:p>
          <a:p>
            <a:r>
              <a:rPr lang="en-US" altLang="ja-JP" sz="1500" dirty="0"/>
              <a:t>DRAM 16Gb PL</a:t>
            </a:r>
          </a:p>
          <a:p>
            <a:r>
              <a:rPr lang="en-US" altLang="ja-JP" sz="1500" dirty="0"/>
              <a:t>4Gb PS</a:t>
            </a:r>
          </a:p>
          <a:p>
            <a:r>
              <a:rPr lang="en-US" altLang="ja-JP" sz="1500" dirty="0"/>
              <a:t>Gb Ethernet</a:t>
            </a:r>
          </a:p>
          <a:p>
            <a:r>
              <a:rPr lang="en-US" altLang="ja-JP" sz="1500" dirty="0"/>
              <a:t>USB 3.0</a:t>
            </a:r>
          </a:p>
          <a:p>
            <a:endParaRPr kumimoji="1" lang="ja-JP" altLang="en-US" dirty="0"/>
          </a:p>
        </p:txBody>
      </p:sp>
    </p:spTree>
    <p:extLst>
      <p:ext uri="{BB962C8B-B14F-4D97-AF65-F5344CB8AC3E}">
        <p14:creationId xmlns:p14="http://schemas.microsoft.com/office/powerpoint/2010/main" val="219155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en-US" altLang="ja-JP" sz="2900" dirty="0"/>
              <a:t>2.5D FPGA (http://www.xilix.com)</a:t>
            </a:r>
          </a:p>
        </p:txBody>
      </p:sp>
      <p:pic>
        <p:nvPicPr>
          <p:cNvPr id="856068" name="Picture 4" descr="Xilinx stacked silicon interconnect technology uses passive silicon-based interposers, microbumps and through-silicon vias (TSV) for its 28nm 7 series FP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410450"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r>
              <a:rPr lang="en-US" altLang="ja-JP"/>
              <a:t>Partial Reconfiguration</a:t>
            </a:r>
          </a:p>
        </p:txBody>
      </p:sp>
      <p:sp>
        <p:nvSpPr>
          <p:cNvPr id="854019" name="Rectangle 3"/>
          <p:cNvSpPr>
            <a:spLocks noGrp="1" noChangeArrowheads="1"/>
          </p:cNvSpPr>
          <p:nvPr>
            <p:ph idx="1"/>
          </p:nvPr>
        </p:nvSpPr>
        <p:spPr>
          <a:xfrm>
            <a:off x="311349" y="1718398"/>
            <a:ext cx="8229600" cy="4530725"/>
          </a:xfrm>
        </p:spPr>
        <p:txBody>
          <a:bodyPr>
            <a:normAutofit/>
          </a:bodyPr>
          <a:lstStyle/>
          <a:p>
            <a:r>
              <a:rPr lang="en-US" altLang="ja-JP" sz="2400" dirty="0"/>
              <a:t>A part of configuration on FPGA can be replaced during operation.</a:t>
            </a:r>
          </a:p>
          <a:p>
            <a:pPr lvl="1"/>
            <a:r>
              <a:rPr lang="en-US" altLang="ja-JP" sz="2400" dirty="0"/>
              <a:t>.Since Virtex-4, most of Xilinx’s FPGAs provide it.</a:t>
            </a:r>
          </a:p>
          <a:p>
            <a:pPr lvl="1"/>
            <a:r>
              <a:rPr lang="en-US" altLang="ja-JP" sz="2400" dirty="0"/>
              <a:t>Intel’s FPGAs also provide it since Stratix V.</a:t>
            </a:r>
          </a:p>
          <a:p>
            <a:r>
              <a:rPr lang="en-US" altLang="ja-JP" sz="2400" dirty="0"/>
              <a:t>The FPGA is divided into the shell part which provides I/O, and user logic part which is partially reconfigured.</a:t>
            </a:r>
          </a:p>
          <a:p>
            <a:r>
              <a:rPr lang="en-US" altLang="ja-JP" sz="2400" dirty="0"/>
              <a:t>Easy to be implemented in recent FPGAs.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altLang="ja-JP"/>
              <a:t>Partial Reconfiguration</a:t>
            </a:r>
          </a:p>
        </p:txBody>
      </p:sp>
      <p:sp>
        <p:nvSpPr>
          <p:cNvPr id="855043" name="Rectangle 3"/>
          <p:cNvSpPr>
            <a:spLocks noChangeArrowheads="1"/>
          </p:cNvSpPr>
          <p:nvPr/>
        </p:nvSpPr>
        <p:spPr bwMode="auto">
          <a:xfrm>
            <a:off x="1379538" y="1306513"/>
            <a:ext cx="2611437" cy="22780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5044" name="Rectangle 4"/>
          <p:cNvSpPr>
            <a:spLocks noChangeArrowheads="1"/>
          </p:cNvSpPr>
          <p:nvPr/>
        </p:nvSpPr>
        <p:spPr bwMode="auto">
          <a:xfrm>
            <a:off x="5027613" y="1296988"/>
            <a:ext cx="2611437" cy="22780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5045" name="Rectangle 5"/>
          <p:cNvSpPr>
            <a:spLocks noChangeArrowheads="1"/>
          </p:cNvSpPr>
          <p:nvPr/>
        </p:nvSpPr>
        <p:spPr bwMode="auto">
          <a:xfrm>
            <a:off x="2743200" y="1306513"/>
            <a:ext cx="479425" cy="2265362"/>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5046" name="Rectangle 6"/>
          <p:cNvSpPr>
            <a:spLocks noChangeArrowheads="1"/>
          </p:cNvSpPr>
          <p:nvPr/>
        </p:nvSpPr>
        <p:spPr bwMode="auto">
          <a:xfrm>
            <a:off x="2757488" y="1625600"/>
            <a:ext cx="465137" cy="973138"/>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5047" name="Line 7"/>
          <p:cNvSpPr>
            <a:spLocks noChangeShapeType="1"/>
          </p:cNvSpPr>
          <p:nvPr/>
        </p:nvSpPr>
        <p:spPr bwMode="auto">
          <a:xfrm>
            <a:off x="5037138" y="2466975"/>
            <a:ext cx="26114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48" name="Line 8"/>
          <p:cNvSpPr>
            <a:spLocks noChangeShapeType="1"/>
          </p:cNvSpPr>
          <p:nvPr/>
        </p:nvSpPr>
        <p:spPr bwMode="auto">
          <a:xfrm>
            <a:off x="5045075" y="2974975"/>
            <a:ext cx="26114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49" name="Line 9"/>
          <p:cNvSpPr>
            <a:spLocks noChangeShapeType="1"/>
          </p:cNvSpPr>
          <p:nvPr/>
        </p:nvSpPr>
        <p:spPr bwMode="auto">
          <a:xfrm>
            <a:off x="5053013" y="1939925"/>
            <a:ext cx="26114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50" name="Rectangle 10"/>
          <p:cNvSpPr>
            <a:spLocks noChangeArrowheads="1"/>
          </p:cNvSpPr>
          <p:nvPr/>
        </p:nvSpPr>
        <p:spPr bwMode="auto">
          <a:xfrm>
            <a:off x="5514975" y="1930400"/>
            <a:ext cx="377825" cy="1044575"/>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5051" name="Rectangle 11"/>
          <p:cNvSpPr>
            <a:spLocks noChangeArrowheads="1"/>
          </p:cNvSpPr>
          <p:nvPr/>
        </p:nvSpPr>
        <p:spPr bwMode="auto">
          <a:xfrm>
            <a:off x="5514975" y="2119313"/>
            <a:ext cx="377825" cy="5810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5052" name="Text Box 12"/>
          <p:cNvSpPr txBox="1">
            <a:spLocks noChangeArrowheads="1"/>
          </p:cNvSpPr>
          <p:nvPr/>
        </p:nvSpPr>
        <p:spPr bwMode="auto">
          <a:xfrm>
            <a:off x="4030663" y="3940175"/>
            <a:ext cx="90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a typeface="ＭＳ ゴシック" panose="020B0609070205080204" pitchFamily="49" charset="-128"/>
              </a:rPr>
              <a:t>Reconf</a:t>
            </a:r>
          </a:p>
          <a:p>
            <a:r>
              <a:rPr lang="en-US" altLang="ja-JP">
                <a:ea typeface="ＭＳ ゴシック" panose="020B0609070205080204" pitchFamily="49" charset="-128"/>
              </a:rPr>
              <a:t>Frame</a:t>
            </a:r>
          </a:p>
        </p:txBody>
      </p:sp>
      <p:sp>
        <p:nvSpPr>
          <p:cNvPr id="855053" name="Line 13"/>
          <p:cNvSpPr>
            <a:spLocks noChangeShapeType="1"/>
          </p:cNvSpPr>
          <p:nvPr/>
        </p:nvSpPr>
        <p:spPr bwMode="auto">
          <a:xfrm>
            <a:off x="3236913" y="3279775"/>
            <a:ext cx="869950" cy="682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54" name="Line 14"/>
          <p:cNvSpPr>
            <a:spLocks noChangeShapeType="1"/>
          </p:cNvSpPr>
          <p:nvPr/>
        </p:nvSpPr>
        <p:spPr bwMode="auto">
          <a:xfrm flipH="1">
            <a:off x="4818063" y="2989263"/>
            <a:ext cx="711200" cy="871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55" name="Text Box 15"/>
          <p:cNvSpPr txBox="1">
            <a:spLocks noChangeArrowheads="1"/>
          </p:cNvSpPr>
          <p:nvPr/>
        </p:nvSpPr>
        <p:spPr bwMode="auto">
          <a:xfrm>
            <a:off x="6497638" y="820738"/>
            <a:ext cx="258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a typeface="ＭＳ ゴシック" panose="020B0609070205080204" pitchFamily="49" charset="-128"/>
              </a:rPr>
              <a:t>Clock Region Boundary</a:t>
            </a:r>
          </a:p>
        </p:txBody>
      </p:sp>
      <p:sp>
        <p:nvSpPr>
          <p:cNvPr id="855056" name="Line 16"/>
          <p:cNvSpPr>
            <a:spLocks noChangeShapeType="1"/>
          </p:cNvSpPr>
          <p:nvPr/>
        </p:nvSpPr>
        <p:spPr bwMode="auto">
          <a:xfrm flipH="1">
            <a:off x="7170738" y="1176338"/>
            <a:ext cx="85725" cy="754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57" name="Text Box 17"/>
          <p:cNvSpPr txBox="1">
            <a:spLocks noChangeArrowheads="1"/>
          </p:cNvSpPr>
          <p:nvPr/>
        </p:nvSpPr>
        <p:spPr bwMode="auto">
          <a:xfrm>
            <a:off x="4116388" y="1066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a typeface="ＭＳ ゴシック" panose="020B0609070205080204" pitchFamily="49" charset="-128"/>
              </a:rPr>
              <a:t>PRM</a:t>
            </a:r>
          </a:p>
        </p:txBody>
      </p:sp>
      <p:sp>
        <p:nvSpPr>
          <p:cNvPr id="855058" name="Line 18"/>
          <p:cNvSpPr>
            <a:spLocks noChangeShapeType="1"/>
          </p:cNvSpPr>
          <p:nvPr/>
        </p:nvSpPr>
        <p:spPr bwMode="auto">
          <a:xfrm flipH="1">
            <a:off x="3033713" y="1408113"/>
            <a:ext cx="1204912"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59" name="Line 19"/>
          <p:cNvSpPr>
            <a:spLocks noChangeShapeType="1"/>
          </p:cNvSpPr>
          <p:nvPr/>
        </p:nvSpPr>
        <p:spPr bwMode="auto">
          <a:xfrm>
            <a:off x="4732338" y="1408113"/>
            <a:ext cx="928687" cy="1058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5060" name="Text Box 20"/>
          <p:cNvSpPr txBox="1">
            <a:spLocks noChangeArrowheads="1"/>
          </p:cNvSpPr>
          <p:nvPr/>
        </p:nvSpPr>
        <p:spPr bwMode="auto">
          <a:xfrm>
            <a:off x="749300" y="4581525"/>
            <a:ext cx="663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a typeface="ＭＳ ゴシック" panose="020B0609070205080204" pitchFamily="49" charset="-128"/>
              </a:rPr>
              <a:t>PRM(Partial Reconfigurable Module) is placed on a fixed frame.</a:t>
            </a:r>
          </a:p>
        </p:txBody>
      </p:sp>
      <p:sp>
        <p:nvSpPr>
          <p:cNvPr id="855061" name="Text Box 21"/>
          <p:cNvSpPr txBox="1">
            <a:spLocks noChangeArrowheads="1"/>
          </p:cNvSpPr>
          <p:nvPr/>
        </p:nvSpPr>
        <p:spPr bwMode="auto">
          <a:xfrm>
            <a:off x="800100" y="5235575"/>
            <a:ext cx="768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a typeface="ＭＳ ゴシック" panose="020B0609070205080204" pitchFamily="49" charset="-128"/>
              </a:rPr>
              <a:t>The problem is the interconnection between partial reconfiguration module</a:t>
            </a:r>
          </a:p>
          <a:p>
            <a:r>
              <a:rPr lang="en-US" altLang="ja-JP">
                <a:ea typeface="ＭＳ ゴシック" panose="020B0609070205080204" pitchFamily="49" charset="-128"/>
              </a:rPr>
              <a:t> and static part.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2C84F0-FF3F-4A1B-958F-A1A281CA88DE}"/>
              </a:ext>
            </a:extLst>
          </p:cNvPr>
          <p:cNvSpPr>
            <a:spLocks noGrp="1"/>
          </p:cNvSpPr>
          <p:nvPr>
            <p:ph type="title"/>
          </p:nvPr>
        </p:nvSpPr>
        <p:spPr/>
        <p:txBody>
          <a:bodyPr/>
          <a:lstStyle/>
          <a:p>
            <a:r>
              <a:rPr kumimoji="1" lang="en-US" altLang="ja-JP" sz="3600" dirty="0"/>
              <a:t>Partial Reconfiguration area for Xilinx </a:t>
            </a:r>
            <a:r>
              <a:rPr kumimoji="1" lang="en-US" altLang="ja-JP" sz="3600" dirty="0" err="1"/>
              <a:t>Kintex</a:t>
            </a:r>
            <a:r>
              <a:rPr kumimoji="1" lang="en-US" altLang="ja-JP" sz="3600" dirty="0"/>
              <a:t> </a:t>
            </a:r>
            <a:r>
              <a:rPr kumimoji="1" lang="en-US" altLang="ja-JP" sz="3600" dirty="0" err="1"/>
              <a:t>Ultrascale</a:t>
            </a:r>
            <a:endParaRPr kumimoji="1" lang="ja-JP" altLang="en-US" sz="3600" dirty="0"/>
          </a:p>
        </p:txBody>
      </p:sp>
      <p:pic>
        <p:nvPicPr>
          <p:cNvPr id="5" name="図 4">
            <a:extLst>
              <a:ext uri="{FF2B5EF4-FFF2-40B4-BE49-F238E27FC236}">
                <a16:creationId xmlns:a16="http://schemas.microsoft.com/office/drawing/2014/main" id="{A9B316C1-8F83-4BCD-BD97-03108A116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512064"/>
            <a:ext cx="5760119" cy="5379100"/>
          </a:xfrm>
          <a:prstGeom prst="rect">
            <a:avLst/>
          </a:prstGeom>
        </p:spPr>
      </p:pic>
    </p:spTree>
    <p:extLst>
      <p:ext uri="{BB962C8B-B14F-4D97-AF65-F5344CB8AC3E}">
        <p14:creationId xmlns:p14="http://schemas.microsoft.com/office/powerpoint/2010/main" val="3226017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9905" y="857250"/>
            <a:ext cx="5544191" cy="4737878"/>
          </a:xfrm>
        </p:spPr>
      </p:pic>
      <p:sp>
        <p:nvSpPr>
          <p:cNvPr id="7" name="テキスト ボックス 6"/>
          <p:cNvSpPr txBox="1"/>
          <p:nvPr/>
        </p:nvSpPr>
        <p:spPr>
          <a:xfrm>
            <a:off x="827584" y="395585"/>
            <a:ext cx="4245073" cy="461665"/>
          </a:xfrm>
          <a:prstGeom prst="rect">
            <a:avLst/>
          </a:prstGeom>
          <a:noFill/>
        </p:spPr>
        <p:txBody>
          <a:bodyPr wrap="none" rtlCol="0">
            <a:spAutoFit/>
          </a:bodyPr>
          <a:lstStyle/>
          <a:p>
            <a:r>
              <a:rPr lang="en-US" altLang="ja-JP" sz="2400" dirty="0"/>
              <a:t>Partial Reconfiguration region</a:t>
            </a:r>
          </a:p>
        </p:txBody>
      </p:sp>
      <p:cxnSp>
        <p:nvCxnSpPr>
          <p:cNvPr id="3" name="直線矢印コネクタ 2"/>
          <p:cNvCxnSpPr/>
          <p:nvPr/>
        </p:nvCxnSpPr>
        <p:spPr bwMode="auto">
          <a:xfrm>
            <a:off x="5076056" y="857250"/>
            <a:ext cx="360040" cy="483518"/>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2449463" y="6396335"/>
            <a:ext cx="4916602" cy="461665"/>
          </a:xfrm>
          <a:prstGeom prst="rect">
            <a:avLst/>
          </a:prstGeom>
          <a:noFill/>
        </p:spPr>
        <p:txBody>
          <a:bodyPr wrap="none" rtlCol="0">
            <a:spAutoFit/>
          </a:bodyPr>
          <a:lstStyle/>
          <a:p>
            <a:r>
              <a:rPr lang="en-US" altLang="ja-JP" sz="2400" dirty="0"/>
              <a:t>The case of Altera(Intel)’s </a:t>
            </a:r>
            <a:r>
              <a:rPr lang="en-US" altLang="ja-JP" sz="2400" dirty="0" err="1"/>
              <a:t>Stratix</a:t>
            </a:r>
            <a:r>
              <a:rPr lang="en-US" altLang="ja-JP" sz="2400" dirty="0"/>
              <a:t> V</a:t>
            </a:r>
          </a:p>
        </p:txBody>
      </p:sp>
    </p:spTree>
    <p:extLst>
      <p:ext uri="{BB962C8B-B14F-4D97-AF65-F5344CB8AC3E}">
        <p14:creationId xmlns:p14="http://schemas.microsoft.com/office/powerpoint/2010/main" val="334801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196752"/>
            <a:ext cx="5816316" cy="5143500"/>
          </a:xfrm>
          <a:prstGeom prst="rect">
            <a:avLst/>
          </a:prstGeom>
        </p:spPr>
      </p:pic>
      <p:sp>
        <p:nvSpPr>
          <p:cNvPr id="5" name="テキスト ボックス 4"/>
          <p:cNvSpPr txBox="1"/>
          <p:nvPr/>
        </p:nvSpPr>
        <p:spPr>
          <a:xfrm>
            <a:off x="899592" y="476672"/>
            <a:ext cx="4929555" cy="461665"/>
          </a:xfrm>
          <a:prstGeom prst="rect">
            <a:avLst/>
          </a:prstGeom>
          <a:noFill/>
        </p:spPr>
        <p:txBody>
          <a:bodyPr wrap="none" rtlCol="0">
            <a:spAutoFit/>
          </a:bodyPr>
          <a:lstStyle/>
          <a:p>
            <a:r>
              <a:rPr lang="en-US" altLang="ja-JP" sz="2400" dirty="0"/>
              <a:t>Replacing with another accelerator</a:t>
            </a:r>
          </a:p>
        </p:txBody>
      </p:sp>
      <p:cxnSp>
        <p:nvCxnSpPr>
          <p:cNvPr id="3" name="直線矢印コネクタ 2"/>
          <p:cNvCxnSpPr/>
          <p:nvPr/>
        </p:nvCxnSpPr>
        <p:spPr bwMode="auto">
          <a:xfrm>
            <a:off x="4139952" y="938337"/>
            <a:ext cx="1008112" cy="97849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899592" y="6396335"/>
            <a:ext cx="6484467" cy="461665"/>
          </a:xfrm>
          <a:prstGeom prst="rect">
            <a:avLst/>
          </a:prstGeom>
          <a:noFill/>
        </p:spPr>
        <p:txBody>
          <a:bodyPr wrap="none" rtlCol="0">
            <a:spAutoFit/>
          </a:bodyPr>
          <a:lstStyle/>
          <a:p>
            <a:r>
              <a:rPr lang="en-US" altLang="ja-JP" sz="2400" dirty="0"/>
              <a:t>Main switching fabrics works without stopping.</a:t>
            </a:r>
          </a:p>
        </p:txBody>
      </p:sp>
    </p:spTree>
    <p:extLst>
      <p:ext uri="{BB962C8B-B14F-4D97-AF65-F5344CB8AC3E}">
        <p14:creationId xmlns:p14="http://schemas.microsoft.com/office/powerpoint/2010/main" val="291959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altLang="ja-JP"/>
              <a:t>Reconfigurable</a:t>
            </a:r>
            <a:r>
              <a:rPr lang="ja-JP" altLang="en-US"/>
              <a:t>　</a:t>
            </a:r>
            <a:r>
              <a:rPr lang="en-US" altLang="ja-JP"/>
              <a:t>System</a:t>
            </a:r>
            <a:br>
              <a:rPr lang="en-US" altLang="ja-JP"/>
            </a:br>
            <a:r>
              <a:rPr lang="ja-JP" altLang="en-US"/>
              <a:t>（</a:t>
            </a:r>
            <a:r>
              <a:rPr lang="en-US" altLang="ja-JP"/>
              <a:t>Custom</a:t>
            </a:r>
            <a:r>
              <a:rPr lang="ja-JP" altLang="en-US"/>
              <a:t>　</a:t>
            </a:r>
            <a:r>
              <a:rPr lang="en-US" altLang="ja-JP"/>
              <a:t>Computing</a:t>
            </a:r>
            <a:r>
              <a:rPr lang="ja-JP" altLang="en-US"/>
              <a:t>　</a:t>
            </a:r>
            <a:r>
              <a:rPr lang="en-US" altLang="ja-JP"/>
              <a:t>Machine</a:t>
            </a:r>
            <a:r>
              <a:rPr lang="ja-JP" altLang="en-US"/>
              <a:t>）</a:t>
            </a:r>
          </a:p>
        </p:txBody>
      </p:sp>
      <p:sp>
        <p:nvSpPr>
          <p:cNvPr id="570371" name="Rectangle 3"/>
          <p:cNvSpPr>
            <a:spLocks noGrp="1" noChangeArrowheads="1"/>
          </p:cNvSpPr>
          <p:nvPr>
            <p:ph idx="1"/>
          </p:nvPr>
        </p:nvSpPr>
        <p:spPr>
          <a:xfrm>
            <a:off x="1219200" y="1752600"/>
            <a:ext cx="7772400" cy="4114800"/>
          </a:xfrm>
        </p:spPr>
        <p:txBody>
          <a:bodyPr>
            <a:noAutofit/>
          </a:bodyPr>
          <a:lstStyle/>
          <a:p>
            <a:r>
              <a:rPr lang="en-US" altLang="ja-JP" sz="3200" dirty="0"/>
              <a:t>A target algorithm is executed directly with a hardware on SRAM-style FPGA/PLDs.</a:t>
            </a:r>
          </a:p>
          <a:p>
            <a:pPr lvl="1"/>
            <a:r>
              <a:rPr lang="en-US" altLang="ja-JP" sz="3200" dirty="0"/>
              <a:t>High performance of special purpose machines.</a:t>
            </a:r>
          </a:p>
          <a:p>
            <a:pPr lvl="1"/>
            <a:r>
              <a:rPr lang="en-US" altLang="ja-JP" sz="3200" dirty="0"/>
              <a:t>High degree of flexibility of general purpose machines.</a:t>
            </a:r>
          </a:p>
          <a:p>
            <a:r>
              <a:rPr lang="en-US" altLang="ja-JP" sz="3200" dirty="0"/>
              <a:t>A completely different execution mechanism from a stored program computers.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C26E0-EDE6-4753-9D27-DAE05660A1A0}"/>
              </a:ext>
            </a:extLst>
          </p:cNvPr>
          <p:cNvSpPr>
            <a:spLocks noGrp="1"/>
          </p:cNvSpPr>
          <p:nvPr>
            <p:ph type="title"/>
          </p:nvPr>
        </p:nvSpPr>
        <p:spPr>
          <a:xfrm>
            <a:off x="628650" y="365126"/>
            <a:ext cx="7886700" cy="1325563"/>
          </a:xfrm>
        </p:spPr>
        <p:txBody>
          <a:bodyPr/>
          <a:lstStyle/>
          <a:p>
            <a:r>
              <a:rPr kumimoji="1" lang="en-US" altLang="ja-JP" dirty="0"/>
              <a:t>What</a:t>
            </a:r>
            <a:r>
              <a:rPr kumimoji="1" lang="ja-JP" altLang="en-US" dirty="0"/>
              <a:t> </a:t>
            </a:r>
            <a:r>
              <a:rPr kumimoji="1" lang="en-US" altLang="ja-JP" dirty="0"/>
              <a:t>is</a:t>
            </a:r>
            <a:r>
              <a:rPr kumimoji="1" lang="ja-JP" altLang="en-US" dirty="0"/>
              <a:t> </a:t>
            </a:r>
            <a:r>
              <a:rPr kumimoji="1" lang="en-US" altLang="ja-JP" dirty="0"/>
              <a:t>PLD(Programmable Logic Device)?</a:t>
            </a:r>
            <a:endParaRPr kumimoji="1" lang="ja-JP" altLang="en-US" dirty="0"/>
          </a:p>
        </p:txBody>
      </p:sp>
      <p:sp>
        <p:nvSpPr>
          <p:cNvPr id="3" name="コンテンツ プレースホルダー 2">
            <a:extLst>
              <a:ext uri="{FF2B5EF4-FFF2-40B4-BE49-F238E27FC236}">
                <a16:creationId xmlns:a16="http://schemas.microsoft.com/office/drawing/2014/main" id="{14061BDA-6E1A-4C96-A56D-E87F1E58C32A}"/>
              </a:ext>
            </a:extLst>
          </p:cNvPr>
          <p:cNvSpPr>
            <a:spLocks noGrp="1"/>
          </p:cNvSpPr>
          <p:nvPr>
            <p:ph idx="1"/>
          </p:nvPr>
        </p:nvSpPr>
        <p:spPr/>
        <p:txBody>
          <a:bodyPr/>
          <a:lstStyle/>
          <a:p>
            <a:r>
              <a:rPr lang="en-US" altLang="ja-JP" dirty="0">
                <a:latin typeface="BIZ UDP明朝 Medium" panose="02020500000000000000" pitchFamily="18" charset="-128"/>
                <a:ea typeface="BIZ UDP明朝 Medium" panose="02020500000000000000" pitchFamily="18" charset="-128"/>
              </a:rPr>
              <a:t>Integrated</a:t>
            </a:r>
            <a:r>
              <a:rPr lang="ja-JP" altLang="en-US" dirty="0">
                <a:latin typeface="BIZ UDP明朝 Medium" panose="02020500000000000000" pitchFamily="18" charset="-128"/>
                <a:ea typeface="BIZ UDP明朝 Medium" panose="02020500000000000000" pitchFamily="18" charset="-128"/>
              </a:rPr>
              <a:t>　</a:t>
            </a:r>
            <a:r>
              <a:rPr lang="en-US" altLang="ja-JP" dirty="0">
                <a:latin typeface="BIZ UDP明朝 Medium" panose="02020500000000000000" pitchFamily="18" charset="-128"/>
                <a:ea typeface="BIZ UDP明朝 Medium" panose="02020500000000000000" pitchFamily="18" charset="-128"/>
              </a:rPr>
              <a:t>Circuit whose logic function can be defined by users.</a:t>
            </a:r>
          </a:p>
          <a:p>
            <a:pPr marL="342900" lvl="1" indent="0">
              <a:buNone/>
            </a:pPr>
            <a:r>
              <a:rPr lang="ja-JP" altLang="en-US" dirty="0">
                <a:latin typeface="BIZ UDP明朝 Medium" panose="02020500000000000000" pitchFamily="18" charset="-128"/>
                <a:ea typeface="BIZ UDP明朝 Medium" panose="02020500000000000000" pitchFamily="18" charset="-128"/>
              </a:rPr>
              <a:t>↔　</a:t>
            </a:r>
            <a:r>
              <a:rPr lang="en-US" altLang="ja-JP" dirty="0">
                <a:latin typeface="BIZ UDP明朝 Medium" panose="02020500000000000000" pitchFamily="18" charset="-128"/>
                <a:ea typeface="BIZ UDP明朝 Medium" panose="02020500000000000000" pitchFamily="18" charset="-128"/>
              </a:rPr>
              <a:t>Standard </a:t>
            </a:r>
            <a:r>
              <a:rPr lang="ja-JP" altLang="en-US" dirty="0">
                <a:latin typeface="BIZ UDP明朝 Medium" panose="02020500000000000000" pitchFamily="18" charset="-128"/>
                <a:ea typeface="BIZ UDP明朝 Medium" panose="02020500000000000000" pitchFamily="18" charset="-128"/>
              </a:rPr>
              <a:t>ＩＣ，ＡＳＩＣ</a:t>
            </a:r>
            <a:r>
              <a:rPr lang="en-US" altLang="ja-JP" dirty="0">
                <a:latin typeface="BIZ UDP明朝 Medium" panose="02020500000000000000" pitchFamily="18" charset="-128"/>
                <a:ea typeface="BIZ UDP明朝 Medium" panose="02020500000000000000" pitchFamily="18" charset="-128"/>
              </a:rPr>
              <a:t>(</a:t>
            </a:r>
            <a:r>
              <a:rPr lang="ja-JP" altLang="en-US" dirty="0">
                <a:latin typeface="BIZ UDP明朝 Medium" panose="02020500000000000000" pitchFamily="18" charset="-128"/>
                <a:ea typeface="BIZ UDP明朝 Medium" panose="02020500000000000000" pitchFamily="18" charset="-128"/>
              </a:rPr>
              <a:t>Ａｐｐｌｉｃａｔｉｏｎ　Ｓｐｅｃｉｆｉｃ　ＩＣ）</a:t>
            </a:r>
          </a:p>
          <a:p>
            <a:r>
              <a:rPr lang="ja-JP" altLang="en-US" dirty="0">
                <a:latin typeface="BIZ UDP明朝 Medium" panose="02020500000000000000" pitchFamily="18" charset="-128"/>
                <a:ea typeface="BIZ UDP明朝 Medium" panose="02020500000000000000" pitchFamily="18" charset="-128"/>
              </a:rPr>
              <a:t>ＳＰＬＤ（</a:t>
            </a:r>
            <a:r>
              <a:rPr lang="en-US" altLang="ja-JP" dirty="0">
                <a:latin typeface="BIZ UDP明朝 Medium" panose="02020500000000000000" pitchFamily="18" charset="-128"/>
                <a:ea typeface="BIZ UDP明朝 Medium" panose="02020500000000000000" pitchFamily="18" charset="-128"/>
              </a:rPr>
              <a:t>Simple PLD) / </a:t>
            </a:r>
            <a:r>
              <a:rPr lang="ja-JP" altLang="en-US" dirty="0">
                <a:latin typeface="BIZ UDP明朝 Medium" panose="02020500000000000000" pitchFamily="18" charset="-128"/>
                <a:ea typeface="BIZ UDP明朝 Medium" panose="02020500000000000000" pitchFamily="18" charset="-128"/>
              </a:rPr>
              <a:t>ＰＬＡ（</a:t>
            </a:r>
            <a:r>
              <a:rPr lang="en-US" altLang="ja-JP" dirty="0">
                <a:latin typeface="BIZ UDP明朝 Medium" panose="02020500000000000000" pitchFamily="18" charset="-128"/>
                <a:ea typeface="BIZ UDP明朝 Medium" panose="02020500000000000000" pitchFamily="18" charset="-128"/>
              </a:rPr>
              <a:t>Programmable Logic Array)</a:t>
            </a:r>
          </a:p>
          <a:p>
            <a:pPr lvl="1"/>
            <a:r>
              <a:rPr lang="en-US" altLang="ja-JP" dirty="0">
                <a:latin typeface="BIZ UDP明朝 Medium" panose="02020500000000000000" pitchFamily="18" charset="-128"/>
                <a:ea typeface="BIZ UDP明朝 Medium" panose="02020500000000000000" pitchFamily="18" charset="-128"/>
              </a:rPr>
              <a:t>Small scale IC with AND-OR array</a:t>
            </a:r>
          </a:p>
          <a:p>
            <a:r>
              <a:rPr lang="ja-JP" altLang="en-US" dirty="0">
                <a:latin typeface="BIZ UDP明朝 Medium" panose="02020500000000000000" pitchFamily="18" charset="-128"/>
                <a:ea typeface="BIZ UDP明朝 Medium" panose="02020500000000000000" pitchFamily="18" charset="-128"/>
              </a:rPr>
              <a:t>ＣＰＬＤ</a:t>
            </a:r>
            <a:r>
              <a:rPr lang="en-US" altLang="ja-JP" dirty="0">
                <a:latin typeface="BIZ UDP明朝 Medium" panose="02020500000000000000" pitchFamily="18" charset="-128"/>
                <a:ea typeface="BIZ UDP明朝 Medium" panose="02020500000000000000" pitchFamily="18" charset="-128"/>
              </a:rPr>
              <a:t>(Complex PLD)</a:t>
            </a:r>
          </a:p>
          <a:p>
            <a:pPr lvl="1"/>
            <a:r>
              <a:rPr lang="en-US" altLang="ja-JP" dirty="0">
                <a:latin typeface="BIZ UDP明朝 Medium" panose="02020500000000000000" pitchFamily="18" charset="-128"/>
                <a:ea typeface="BIZ UDP明朝 Medium" panose="02020500000000000000" pitchFamily="18" charset="-128"/>
              </a:rPr>
              <a:t>Middle scale IC with AND-OR array</a:t>
            </a:r>
          </a:p>
          <a:p>
            <a:r>
              <a:rPr lang="ja-JP" altLang="en-US" dirty="0">
                <a:latin typeface="BIZ UDP明朝 Medium" panose="02020500000000000000" pitchFamily="18" charset="-128"/>
                <a:ea typeface="BIZ UDP明朝 Medium" panose="02020500000000000000" pitchFamily="18" charset="-128"/>
              </a:rPr>
              <a:t>ＦＰＧＡ（Ｆｉｅｌｄ　Ｐｒｏｇａｒｍｍａｂｌｅ　Ｇａｔｅ　Ａｒｒａｙ）</a:t>
            </a:r>
          </a:p>
          <a:p>
            <a:pPr lvl="1"/>
            <a:r>
              <a:rPr lang="en-US" altLang="ja-JP" dirty="0">
                <a:latin typeface="BIZ UDP明朝 Medium" panose="02020500000000000000" pitchFamily="18" charset="-128"/>
                <a:ea typeface="BIZ UDP明朝 Medium" panose="02020500000000000000" pitchFamily="18" charset="-128"/>
              </a:rPr>
              <a:t>Large scale IC with LUT </a:t>
            </a:r>
            <a:endParaRPr kumimoji="1" lang="ja-JP" altLang="en-US"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767603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Line 2"/>
          <p:cNvSpPr>
            <a:spLocks noChangeShapeType="1"/>
          </p:cNvSpPr>
          <p:nvPr/>
        </p:nvSpPr>
        <p:spPr bwMode="auto">
          <a:xfrm>
            <a:off x="1547813" y="5229225"/>
            <a:ext cx="64801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1699" name="Line 3"/>
          <p:cNvSpPr>
            <a:spLocks noChangeShapeType="1"/>
          </p:cNvSpPr>
          <p:nvPr/>
        </p:nvSpPr>
        <p:spPr bwMode="auto">
          <a:xfrm flipV="1">
            <a:off x="1547813" y="981075"/>
            <a:ext cx="0" cy="4248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1700" name="Text Box 4"/>
          <p:cNvSpPr txBox="1">
            <a:spLocks noChangeArrowheads="1"/>
          </p:cNvSpPr>
          <p:nvPr/>
        </p:nvSpPr>
        <p:spPr bwMode="auto">
          <a:xfrm>
            <a:off x="6804025" y="5373688"/>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FF3300"/>
                </a:solidFill>
              </a:rPr>
              <a:t>Flexibility</a:t>
            </a:r>
          </a:p>
        </p:txBody>
      </p:sp>
      <p:sp>
        <p:nvSpPr>
          <p:cNvPr id="541701" name="Text Box 5"/>
          <p:cNvSpPr txBox="1">
            <a:spLocks noChangeArrowheads="1"/>
          </p:cNvSpPr>
          <p:nvPr/>
        </p:nvSpPr>
        <p:spPr bwMode="auto">
          <a:xfrm>
            <a:off x="323850" y="1196975"/>
            <a:ext cx="1368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66FF"/>
                </a:solidFill>
              </a:rPr>
              <a:t>Performance</a:t>
            </a:r>
          </a:p>
        </p:txBody>
      </p:sp>
      <p:sp>
        <p:nvSpPr>
          <p:cNvPr id="541702" name="Oval 6"/>
          <p:cNvSpPr>
            <a:spLocks noChangeArrowheads="1"/>
          </p:cNvSpPr>
          <p:nvPr/>
        </p:nvSpPr>
        <p:spPr bwMode="auto">
          <a:xfrm>
            <a:off x="6738938" y="3357563"/>
            <a:ext cx="863600" cy="647700"/>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CPU</a:t>
            </a:r>
          </a:p>
        </p:txBody>
      </p:sp>
      <p:sp>
        <p:nvSpPr>
          <p:cNvPr id="541703" name="AutoShape 7"/>
          <p:cNvSpPr>
            <a:spLocks noChangeArrowheads="1"/>
          </p:cNvSpPr>
          <p:nvPr/>
        </p:nvSpPr>
        <p:spPr bwMode="auto">
          <a:xfrm>
            <a:off x="6378575" y="4222750"/>
            <a:ext cx="1655763" cy="935038"/>
          </a:xfrm>
          <a:prstGeom prst="flowChartDocumen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for i=0; i&lt;K; i++</a:t>
            </a:r>
          </a:p>
          <a:p>
            <a:pPr algn="ctr"/>
            <a:r>
              <a:rPr lang="en-US" altLang="ja-JP" b="1"/>
              <a:t>X[i]=X[i+j]</a:t>
            </a:r>
          </a:p>
          <a:p>
            <a:pPr algn="ctr"/>
            <a:r>
              <a:rPr lang="en-US" altLang="ja-JP" b="1"/>
              <a:t>.....</a:t>
            </a:r>
          </a:p>
        </p:txBody>
      </p:sp>
      <p:sp>
        <p:nvSpPr>
          <p:cNvPr id="541704" name="Line 8"/>
          <p:cNvSpPr>
            <a:spLocks noChangeShapeType="1"/>
          </p:cNvSpPr>
          <p:nvPr/>
        </p:nvSpPr>
        <p:spPr bwMode="auto">
          <a:xfrm>
            <a:off x="7170738" y="400685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1705" name="Text Box 9"/>
          <p:cNvSpPr txBox="1">
            <a:spLocks noChangeArrowheads="1"/>
          </p:cNvSpPr>
          <p:nvPr/>
        </p:nvSpPr>
        <p:spPr bwMode="auto">
          <a:xfrm>
            <a:off x="7745413" y="3502025"/>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CPU</a:t>
            </a:r>
          </a:p>
          <a:p>
            <a:r>
              <a:rPr lang="en-US" altLang="ja-JP" b="1"/>
              <a:t>Software</a:t>
            </a:r>
          </a:p>
        </p:txBody>
      </p:sp>
      <p:sp>
        <p:nvSpPr>
          <p:cNvPr id="541706" name="Rectangle 10"/>
          <p:cNvSpPr>
            <a:spLocks noChangeArrowheads="1"/>
          </p:cNvSpPr>
          <p:nvPr/>
        </p:nvSpPr>
        <p:spPr bwMode="auto">
          <a:xfrm>
            <a:off x="2195513" y="1196975"/>
            <a:ext cx="1152525" cy="115252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1707" name="Rectangle 11"/>
          <p:cNvSpPr>
            <a:spLocks noChangeArrowheads="1"/>
          </p:cNvSpPr>
          <p:nvPr/>
        </p:nvSpPr>
        <p:spPr bwMode="auto">
          <a:xfrm>
            <a:off x="2339975" y="1341438"/>
            <a:ext cx="360363"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1708" name="Rectangle 12"/>
          <p:cNvSpPr>
            <a:spLocks noChangeArrowheads="1"/>
          </p:cNvSpPr>
          <p:nvPr/>
        </p:nvSpPr>
        <p:spPr bwMode="auto">
          <a:xfrm>
            <a:off x="2843213" y="1341438"/>
            <a:ext cx="288925"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1709" name="Rectangle 13"/>
          <p:cNvSpPr>
            <a:spLocks noChangeArrowheads="1"/>
          </p:cNvSpPr>
          <p:nvPr/>
        </p:nvSpPr>
        <p:spPr bwMode="auto">
          <a:xfrm>
            <a:off x="2339975" y="1773238"/>
            <a:ext cx="360363" cy="2159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1710" name="Rectangle 14"/>
          <p:cNvSpPr>
            <a:spLocks noChangeArrowheads="1"/>
          </p:cNvSpPr>
          <p:nvPr/>
        </p:nvSpPr>
        <p:spPr bwMode="auto">
          <a:xfrm>
            <a:off x="2411413" y="2133600"/>
            <a:ext cx="720725" cy="14287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1711" name="Text Box 15"/>
          <p:cNvSpPr txBox="1">
            <a:spLocks noChangeArrowheads="1"/>
          </p:cNvSpPr>
          <p:nvPr/>
        </p:nvSpPr>
        <p:spPr bwMode="auto">
          <a:xfrm>
            <a:off x="2268538" y="83661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ASIC</a:t>
            </a:r>
          </a:p>
        </p:txBody>
      </p:sp>
      <p:sp>
        <p:nvSpPr>
          <p:cNvPr id="541712" name="Rectangle 16"/>
          <p:cNvSpPr>
            <a:spLocks noChangeArrowheads="1"/>
          </p:cNvSpPr>
          <p:nvPr/>
        </p:nvSpPr>
        <p:spPr bwMode="auto">
          <a:xfrm>
            <a:off x="4859338" y="1989138"/>
            <a:ext cx="720725" cy="72072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1713" name="AutoShape 17"/>
          <p:cNvSpPr>
            <a:spLocks noChangeArrowheads="1"/>
          </p:cNvSpPr>
          <p:nvPr/>
        </p:nvSpPr>
        <p:spPr bwMode="auto">
          <a:xfrm>
            <a:off x="3635375" y="2636838"/>
            <a:ext cx="720725" cy="576262"/>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Design</a:t>
            </a:r>
          </a:p>
          <a:p>
            <a:pPr algn="ctr"/>
            <a:r>
              <a:rPr lang="en-US" altLang="ja-JP" b="1"/>
              <a:t>A</a:t>
            </a:r>
          </a:p>
        </p:txBody>
      </p:sp>
      <p:sp>
        <p:nvSpPr>
          <p:cNvPr id="541714" name="AutoShape 18"/>
          <p:cNvSpPr>
            <a:spLocks noChangeArrowheads="1"/>
          </p:cNvSpPr>
          <p:nvPr/>
        </p:nvSpPr>
        <p:spPr bwMode="auto">
          <a:xfrm>
            <a:off x="5075238" y="3644900"/>
            <a:ext cx="720725" cy="576263"/>
          </a:xfrm>
          <a:prstGeom prst="foldedCorner">
            <a:avLst>
              <a:gd name="adj" fmla="val 12500"/>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Design</a:t>
            </a:r>
          </a:p>
          <a:p>
            <a:pPr algn="ctr"/>
            <a:r>
              <a:rPr lang="en-US" altLang="ja-JP" b="1"/>
              <a:t>C</a:t>
            </a:r>
          </a:p>
        </p:txBody>
      </p:sp>
      <p:sp>
        <p:nvSpPr>
          <p:cNvPr id="541715" name="AutoShape 19"/>
          <p:cNvSpPr>
            <a:spLocks noChangeArrowheads="1"/>
          </p:cNvSpPr>
          <p:nvPr/>
        </p:nvSpPr>
        <p:spPr bwMode="auto">
          <a:xfrm>
            <a:off x="5507038" y="2997200"/>
            <a:ext cx="720725" cy="576263"/>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Design</a:t>
            </a:r>
          </a:p>
          <a:p>
            <a:pPr algn="ctr"/>
            <a:r>
              <a:rPr lang="en-US" altLang="ja-JP" b="1"/>
              <a:t>D</a:t>
            </a:r>
          </a:p>
        </p:txBody>
      </p:sp>
      <p:sp>
        <p:nvSpPr>
          <p:cNvPr id="541716" name="AutoShape 20"/>
          <p:cNvSpPr>
            <a:spLocks noChangeArrowheads="1"/>
          </p:cNvSpPr>
          <p:nvPr/>
        </p:nvSpPr>
        <p:spPr bwMode="auto">
          <a:xfrm>
            <a:off x="3922713" y="3500438"/>
            <a:ext cx="720725" cy="576262"/>
          </a:xfrm>
          <a:prstGeom prst="foldedCorner">
            <a:avLst>
              <a:gd name="adj" fmla="val 12500"/>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Design</a:t>
            </a:r>
          </a:p>
          <a:p>
            <a:pPr algn="ctr"/>
            <a:r>
              <a:rPr lang="en-US" altLang="ja-JP" b="1"/>
              <a:t>B</a:t>
            </a:r>
          </a:p>
        </p:txBody>
      </p:sp>
      <p:sp>
        <p:nvSpPr>
          <p:cNvPr id="541717" name="Text Box 21"/>
          <p:cNvSpPr txBox="1">
            <a:spLocks noChangeArrowheads="1"/>
          </p:cNvSpPr>
          <p:nvPr/>
        </p:nvSpPr>
        <p:spPr bwMode="auto">
          <a:xfrm>
            <a:off x="3995738" y="1355725"/>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FPGAs</a:t>
            </a:r>
          </a:p>
        </p:txBody>
      </p:sp>
      <p:sp>
        <p:nvSpPr>
          <p:cNvPr id="541718" name="Line 22"/>
          <p:cNvSpPr>
            <a:spLocks noChangeShapeType="1"/>
          </p:cNvSpPr>
          <p:nvPr/>
        </p:nvSpPr>
        <p:spPr bwMode="auto">
          <a:xfrm flipV="1">
            <a:off x="4356100" y="2349500"/>
            <a:ext cx="64770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1719" name="Line 23"/>
          <p:cNvSpPr>
            <a:spLocks noChangeShapeType="1"/>
          </p:cNvSpPr>
          <p:nvPr/>
        </p:nvSpPr>
        <p:spPr bwMode="auto">
          <a:xfrm flipV="1">
            <a:off x="4643438" y="2565400"/>
            <a:ext cx="433387"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1720" name="Line 24"/>
          <p:cNvSpPr>
            <a:spLocks noChangeShapeType="1"/>
          </p:cNvSpPr>
          <p:nvPr/>
        </p:nvSpPr>
        <p:spPr bwMode="auto">
          <a:xfrm flipH="1" flipV="1">
            <a:off x="5435600" y="2420938"/>
            <a:ext cx="360363"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1721" name="Line 25"/>
          <p:cNvSpPr>
            <a:spLocks noChangeShapeType="1"/>
          </p:cNvSpPr>
          <p:nvPr/>
        </p:nvSpPr>
        <p:spPr bwMode="auto">
          <a:xfrm flipV="1">
            <a:off x="5292725" y="24923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1722" name="Text Box 26"/>
          <p:cNvSpPr txBox="1">
            <a:spLocks noChangeArrowheads="1"/>
          </p:cNvSpPr>
          <p:nvPr/>
        </p:nvSpPr>
        <p:spPr bwMode="auto">
          <a:xfrm>
            <a:off x="5651500" y="1844675"/>
            <a:ext cx="28289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1"/>
          </a:p>
          <a:p>
            <a:r>
              <a:rPr lang="en-US" altLang="ja-JP" b="1">
                <a:solidFill>
                  <a:srgbClr val="0066FF"/>
                </a:solidFill>
              </a:rPr>
              <a:t>High Performance </a:t>
            </a:r>
            <a:r>
              <a:rPr lang="en-US" altLang="ja-JP" b="1"/>
              <a:t>and </a:t>
            </a:r>
            <a:r>
              <a:rPr lang="en-US" altLang="ja-JP" b="1">
                <a:solidFill>
                  <a:srgbClr val="FF3300"/>
                </a:solidFill>
              </a:rPr>
              <a:t>Flexibility</a:t>
            </a:r>
            <a:endParaRPr lang="en-US" altLang="ja-JP" b="1"/>
          </a:p>
        </p:txBody>
      </p:sp>
      <p:sp>
        <p:nvSpPr>
          <p:cNvPr id="541723" name="Text Box 27"/>
          <p:cNvSpPr txBox="1">
            <a:spLocks noChangeArrowheads="1"/>
          </p:cNvSpPr>
          <p:nvPr/>
        </p:nvSpPr>
        <p:spPr bwMode="auto">
          <a:xfrm>
            <a:off x="4643438" y="850900"/>
            <a:ext cx="280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solidFill>
                  <a:srgbClr val="FF3300"/>
                </a:solidFill>
              </a:rPr>
              <a:t>Refonfigurable Systems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p:txBody>
          <a:bodyPr/>
          <a:lstStyle/>
          <a:p>
            <a:r>
              <a:rPr lang="en-US" altLang="ja-JP" dirty="0"/>
              <a:t>How to enhance the performance</a:t>
            </a:r>
            <a:r>
              <a:rPr lang="ja-JP" altLang="en-US" dirty="0"/>
              <a:t>？</a:t>
            </a:r>
          </a:p>
        </p:txBody>
      </p:sp>
      <p:sp>
        <p:nvSpPr>
          <p:cNvPr id="728067" name="Rectangle 3"/>
          <p:cNvSpPr>
            <a:spLocks noGrp="1" noChangeArrowheads="1"/>
          </p:cNvSpPr>
          <p:nvPr>
            <p:ph idx="1"/>
          </p:nvPr>
        </p:nvSpPr>
        <p:spPr>
          <a:xfrm>
            <a:off x="379413" y="1494631"/>
            <a:ext cx="8135937" cy="3455988"/>
          </a:xfrm>
        </p:spPr>
        <p:txBody>
          <a:bodyPr/>
          <a:lstStyle/>
          <a:p>
            <a:r>
              <a:rPr lang="en-US" altLang="ja-JP" sz="2800" dirty="0"/>
              <a:t>Performance enhancement by hardware execution itself</a:t>
            </a:r>
          </a:p>
          <a:p>
            <a:pPr lvl="1"/>
            <a:r>
              <a:rPr lang="en-US" altLang="ja-JP" sz="2800" dirty="0"/>
              <a:t>The overhead of software execution (Instruction fetch, data load to registers, and etc.)</a:t>
            </a:r>
          </a:p>
          <a:p>
            <a:pPr lvl="1"/>
            <a:r>
              <a:rPr lang="en-US" altLang="ja-JP" sz="2800" dirty="0"/>
              <a:t>The overhead of using fixed size data.</a:t>
            </a:r>
          </a:p>
          <a:p>
            <a:pPr lvl="1"/>
            <a:r>
              <a:rPr lang="en-US" altLang="ja-JP" sz="2800" dirty="0"/>
              <a:t>The overhead of using only two way branches</a:t>
            </a:r>
            <a:r>
              <a:rPr lang="en-US" altLang="ja-JP" dirty="0"/>
              <a:t>.</a:t>
            </a:r>
          </a:p>
        </p:txBody>
      </p:sp>
      <p:sp>
        <p:nvSpPr>
          <p:cNvPr id="728068" name="AutoShape 4"/>
          <p:cNvSpPr>
            <a:spLocks noChangeArrowheads="1"/>
          </p:cNvSpPr>
          <p:nvPr/>
        </p:nvSpPr>
        <p:spPr bwMode="auto">
          <a:xfrm>
            <a:off x="4211638" y="5734050"/>
            <a:ext cx="504825" cy="503238"/>
          </a:xfrm>
          <a:prstGeom prst="down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728069" name="Text Box 5"/>
          <p:cNvSpPr txBox="1">
            <a:spLocks noChangeArrowheads="1"/>
          </p:cNvSpPr>
          <p:nvPr/>
        </p:nvSpPr>
        <p:spPr bwMode="auto">
          <a:xfrm>
            <a:off x="323850" y="6400800"/>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solidFill>
                  <a:srgbClr val="6699FF"/>
                </a:solidFill>
              </a:rPr>
              <a:t>The key of performance improvement is parallel processing</a:t>
            </a:r>
          </a:p>
        </p:txBody>
      </p:sp>
      <p:sp>
        <p:nvSpPr>
          <p:cNvPr id="728070" name="AutoShape 6"/>
          <p:cNvSpPr>
            <a:spLocks noChangeArrowheads="1"/>
          </p:cNvSpPr>
          <p:nvPr/>
        </p:nvSpPr>
        <p:spPr bwMode="auto">
          <a:xfrm>
            <a:off x="4211638" y="4365625"/>
            <a:ext cx="504825" cy="503238"/>
          </a:xfrm>
          <a:prstGeom prst="down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728071" name="Text Box 7"/>
          <p:cNvSpPr txBox="1">
            <a:spLocks noChangeArrowheads="1"/>
          </p:cNvSpPr>
          <p:nvPr/>
        </p:nvSpPr>
        <p:spPr bwMode="auto">
          <a:xfrm>
            <a:off x="879475" y="5032375"/>
            <a:ext cx="775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However, these benefits are not so large, for embedded CPU and DSP</a:t>
            </a:r>
          </a:p>
          <a:p>
            <a:r>
              <a:rPr lang="en-US" altLang="ja-JP" b="1"/>
              <a:t>are highly optimized.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0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80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80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8" grpId="0" animBg="1"/>
      <p:bldP spid="728069" grpId="0"/>
      <p:bldP spid="728070" grpId="0" animBg="1"/>
      <p:bldP spid="7280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lstStyle/>
          <a:p>
            <a:r>
              <a:rPr lang="en-US" altLang="ja-JP" sz="3800"/>
              <a:t>Parallel processing in reconfigurable systems</a:t>
            </a:r>
          </a:p>
        </p:txBody>
      </p:sp>
      <p:sp>
        <p:nvSpPr>
          <p:cNvPr id="729091" name="Rectangle 3"/>
          <p:cNvSpPr>
            <a:spLocks noGrp="1" noChangeArrowheads="1"/>
          </p:cNvSpPr>
          <p:nvPr>
            <p:ph idx="1"/>
          </p:nvPr>
        </p:nvSpPr>
        <p:spPr/>
        <p:txBody>
          <a:bodyPr/>
          <a:lstStyle/>
          <a:p>
            <a:r>
              <a:rPr lang="en-US" altLang="ja-JP" sz="2800" dirty="0"/>
              <a:t>Various techniques can be used</a:t>
            </a:r>
          </a:p>
          <a:p>
            <a:pPr lvl="1"/>
            <a:r>
              <a:rPr lang="en-US" altLang="ja-JP" sz="2800" dirty="0"/>
              <a:t>SIMD execution</a:t>
            </a:r>
          </a:p>
          <a:p>
            <a:pPr lvl="1"/>
            <a:r>
              <a:rPr lang="en-US" altLang="ja-JP" sz="2800" dirty="0"/>
              <a:t>Pipelined structure</a:t>
            </a:r>
          </a:p>
          <a:p>
            <a:pPr lvl="1"/>
            <a:r>
              <a:rPr lang="en-US" altLang="ja-JP" sz="2800" dirty="0"/>
              <a:t>Systolic algorithm</a:t>
            </a:r>
          </a:p>
          <a:p>
            <a:pPr lvl="1"/>
            <a:r>
              <a:rPr lang="en-US" altLang="ja-JP" sz="2800" dirty="0"/>
              <a:t>Data driven control</a:t>
            </a:r>
          </a:p>
          <a:p>
            <a:r>
              <a:rPr lang="en-US" altLang="ja-JP" sz="2800" dirty="0"/>
              <a:t>Parallel execution other than calculation</a:t>
            </a:r>
          </a:p>
          <a:p>
            <a:pPr lvl="1"/>
            <a:r>
              <a:rPr lang="en-US" altLang="ja-JP" sz="2800" dirty="0"/>
              <a:t>Parallel data access using internal memory units</a:t>
            </a:r>
          </a:p>
          <a:p>
            <a:pPr lvl="1"/>
            <a:r>
              <a:rPr lang="en-US" altLang="ja-JP" sz="2800" dirty="0"/>
              <a:t>Parallel data transfer including I/O accesses</a:t>
            </a:r>
          </a:p>
          <a:p>
            <a:endParaRPr lang="en-US" altLang="ja-JP"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r>
              <a:rPr lang="en-US" altLang="ja-JP" sz="2800" b="1"/>
              <a:t>SIMD (Single Instruction-stream/</a:t>
            </a:r>
            <a:br>
              <a:rPr lang="en-US" altLang="ja-JP" sz="2800" b="1"/>
            </a:br>
            <a:r>
              <a:rPr lang="en-US" altLang="ja-JP" sz="2800" b="1"/>
              <a:t>Multiple Data-stream)-like calculation</a:t>
            </a:r>
          </a:p>
        </p:txBody>
      </p:sp>
      <p:sp>
        <p:nvSpPr>
          <p:cNvPr id="730115" name="AutoShape 3"/>
          <p:cNvSpPr>
            <a:spLocks noChangeArrowheads="1"/>
          </p:cNvSpPr>
          <p:nvPr/>
        </p:nvSpPr>
        <p:spPr bwMode="auto">
          <a:xfrm>
            <a:off x="898525" y="3644900"/>
            <a:ext cx="7777163" cy="2016125"/>
          </a:xfrm>
          <a:prstGeom prst="parallelogram">
            <a:avLst>
              <a:gd name="adj" fmla="val 96437"/>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16" name="AutoShape 4"/>
          <p:cNvSpPr>
            <a:spLocks noChangeArrowheads="1"/>
          </p:cNvSpPr>
          <p:nvPr/>
        </p:nvSpPr>
        <p:spPr bwMode="auto">
          <a:xfrm>
            <a:off x="1403350" y="522922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17" name="AutoShape 5"/>
          <p:cNvSpPr>
            <a:spLocks noChangeArrowheads="1"/>
          </p:cNvSpPr>
          <p:nvPr/>
        </p:nvSpPr>
        <p:spPr bwMode="auto">
          <a:xfrm>
            <a:off x="1692275" y="486886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18" name="AutoShape 6"/>
          <p:cNvSpPr>
            <a:spLocks noChangeArrowheads="1"/>
          </p:cNvSpPr>
          <p:nvPr/>
        </p:nvSpPr>
        <p:spPr bwMode="auto">
          <a:xfrm>
            <a:off x="1979613" y="450850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19" name="AutoShape 7"/>
          <p:cNvSpPr>
            <a:spLocks noChangeArrowheads="1"/>
          </p:cNvSpPr>
          <p:nvPr/>
        </p:nvSpPr>
        <p:spPr bwMode="auto">
          <a:xfrm>
            <a:off x="2339975" y="4148138"/>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0" name="AutoShape 8"/>
          <p:cNvSpPr>
            <a:spLocks noChangeArrowheads="1"/>
          </p:cNvSpPr>
          <p:nvPr/>
        </p:nvSpPr>
        <p:spPr bwMode="auto">
          <a:xfrm>
            <a:off x="2627313" y="378777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1" name="AutoShape 9"/>
          <p:cNvSpPr>
            <a:spLocks noChangeArrowheads="1"/>
          </p:cNvSpPr>
          <p:nvPr/>
        </p:nvSpPr>
        <p:spPr bwMode="auto">
          <a:xfrm>
            <a:off x="3490913" y="523081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2" name="AutoShape 10"/>
          <p:cNvSpPr>
            <a:spLocks noChangeArrowheads="1"/>
          </p:cNvSpPr>
          <p:nvPr/>
        </p:nvSpPr>
        <p:spPr bwMode="auto">
          <a:xfrm>
            <a:off x="3779838" y="487045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3" name="AutoShape 11"/>
          <p:cNvSpPr>
            <a:spLocks noChangeArrowheads="1"/>
          </p:cNvSpPr>
          <p:nvPr/>
        </p:nvSpPr>
        <p:spPr bwMode="auto">
          <a:xfrm>
            <a:off x="4067175" y="4510088"/>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4" name="AutoShape 12"/>
          <p:cNvSpPr>
            <a:spLocks noChangeArrowheads="1"/>
          </p:cNvSpPr>
          <p:nvPr/>
        </p:nvSpPr>
        <p:spPr bwMode="auto">
          <a:xfrm>
            <a:off x="4427538" y="414972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5" name="AutoShape 13"/>
          <p:cNvSpPr>
            <a:spLocks noChangeArrowheads="1"/>
          </p:cNvSpPr>
          <p:nvPr/>
        </p:nvSpPr>
        <p:spPr bwMode="auto">
          <a:xfrm>
            <a:off x="4714875" y="378936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6" name="AutoShape 14"/>
          <p:cNvSpPr>
            <a:spLocks noChangeArrowheads="1"/>
          </p:cNvSpPr>
          <p:nvPr/>
        </p:nvSpPr>
        <p:spPr bwMode="auto">
          <a:xfrm>
            <a:off x="5724525" y="523240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7" name="AutoShape 15"/>
          <p:cNvSpPr>
            <a:spLocks noChangeArrowheads="1"/>
          </p:cNvSpPr>
          <p:nvPr/>
        </p:nvSpPr>
        <p:spPr bwMode="auto">
          <a:xfrm>
            <a:off x="6013450" y="4872038"/>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8" name="AutoShape 16"/>
          <p:cNvSpPr>
            <a:spLocks noChangeArrowheads="1"/>
          </p:cNvSpPr>
          <p:nvPr/>
        </p:nvSpPr>
        <p:spPr bwMode="auto">
          <a:xfrm>
            <a:off x="6300788" y="451167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29" name="AutoShape 17"/>
          <p:cNvSpPr>
            <a:spLocks noChangeArrowheads="1"/>
          </p:cNvSpPr>
          <p:nvPr/>
        </p:nvSpPr>
        <p:spPr bwMode="auto">
          <a:xfrm>
            <a:off x="6661150" y="415131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30" name="AutoShape 18"/>
          <p:cNvSpPr>
            <a:spLocks noChangeArrowheads="1"/>
          </p:cNvSpPr>
          <p:nvPr/>
        </p:nvSpPr>
        <p:spPr bwMode="auto">
          <a:xfrm>
            <a:off x="6948488" y="379095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31" name="AutoShape 19"/>
          <p:cNvSpPr>
            <a:spLocks noChangeArrowheads="1"/>
          </p:cNvSpPr>
          <p:nvPr/>
        </p:nvSpPr>
        <p:spPr bwMode="auto">
          <a:xfrm>
            <a:off x="2411413" y="5013325"/>
            <a:ext cx="1152525" cy="287338"/>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32" name="AutoShape 20"/>
          <p:cNvSpPr>
            <a:spLocks noChangeArrowheads="1"/>
          </p:cNvSpPr>
          <p:nvPr/>
        </p:nvSpPr>
        <p:spPr bwMode="auto">
          <a:xfrm>
            <a:off x="2914650" y="4510088"/>
            <a:ext cx="1152525" cy="287337"/>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33" name="AutoShape 21"/>
          <p:cNvSpPr>
            <a:spLocks noChangeArrowheads="1"/>
          </p:cNvSpPr>
          <p:nvPr/>
        </p:nvSpPr>
        <p:spPr bwMode="auto">
          <a:xfrm>
            <a:off x="3346450" y="4006850"/>
            <a:ext cx="1152525" cy="287338"/>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34" name="AutoShape 22"/>
          <p:cNvSpPr>
            <a:spLocks noChangeArrowheads="1"/>
          </p:cNvSpPr>
          <p:nvPr/>
        </p:nvSpPr>
        <p:spPr bwMode="auto">
          <a:xfrm>
            <a:off x="4572000" y="5011738"/>
            <a:ext cx="1152525" cy="287337"/>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35" name="AutoShape 23"/>
          <p:cNvSpPr>
            <a:spLocks noChangeArrowheads="1"/>
          </p:cNvSpPr>
          <p:nvPr/>
        </p:nvSpPr>
        <p:spPr bwMode="auto">
          <a:xfrm>
            <a:off x="5075238" y="4508500"/>
            <a:ext cx="1152525" cy="287338"/>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36" name="AutoShape 24"/>
          <p:cNvSpPr>
            <a:spLocks noChangeArrowheads="1"/>
          </p:cNvSpPr>
          <p:nvPr/>
        </p:nvSpPr>
        <p:spPr bwMode="auto">
          <a:xfrm>
            <a:off x="5507038" y="4005263"/>
            <a:ext cx="1152525" cy="287337"/>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30137" name="Group 25"/>
          <p:cNvGrpSpPr>
            <a:grpSpLocks/>
          </p:cNvGrpSpPr>
          <p:nvPr/>
        </p:nvGrpSpPr>
        <p:grpSpPr bwMode="auto">
          <a:xfrm>
            <a:off x="36513" y="2439988"/>
            <a:ext cx="5111750" cy="2933700"/>
            <a:chOff x="23" y="1537"/>
            <a:chExt cx="3220" cy="1848"/>
          </a:xfrm>
        </p:grpSpPr>
        <p:sp>
          <p:nvSpPr>
            <p:cNvPr id="730138" name="Freeform 26"/>
            <p:cNvSpPr>
              <a:spLocks/>
            </p:cNvSpPr>
            <p:nvPr/>
          </p:nvSpPr>
          <p:spPr bwMode="auto">
            <a:xfrm>
              <a:off x="703" y="1842"/>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39" name="Freeform 27"/>
            <p:cNvSpPr>
              <a:spLocks/>
            </p:cNvSpPr>
            <p:nvPr/>
          </p:nvSpPr>
          <p:spPr bwMode="auto">
            <a:xfrm>
              <a:off x="385" y="2296"/>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0" name="Freeform 28"/>
            <p:cNvSpPr>
              <a:spLocks/>
            </p:cNvSpPr>
            <p:nvPr/>
          </p:nvSpPr>
          <p:spPr bwMode="auto">
            <a:xfrm>
              <a:off x="567" y="2024"/>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1" name="Freeform 29"/>
            <p:cNvSpPr>
              <a:spLocks/>
            </p:cNvSpPr>
            <p:nvPr/>
          </p:nvSpPr>
          <p:spPr bwMode="auto">
            <a:xfrm>
              <a:off x="249" y="2523"/>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2" name="Freeform 30"/>
            <p:cNvSpPr>
              <a:spLocks/>
            </p:cNvSpPr>
            <p:nvPr/>
          </p:nvSpPr>
          <p:spPr bwMode="auto">
            <a:xfrm>
              <a:off x="113" y="2750"/>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3" name="Freeform 31"/>
            <p:cNvSpPr>
              <a:spLocks/>
            </p:cNvSpPr>
            <p:nvPr/>
          </p:nvSpPr>
          <p:spPr bwMode="auto">
            <a:xfrm>
              <a:off x="703" y="1796"/>
              <a:ext cx="2540" cy="636"/>
            </a:xfrm>
            <a:custGeom>
              <a:avLst/>
              <a:gdLst>
                <a:gd name="T0" fmla="*/ 0 w 2540"/>
                <a:gd name="T1" fmla="*/ 91 h 636"/>
                <a:gd name="T2" fmla="*/ 2086 w 2540"/>
                <a:gd name="T3" fmla="*/ 91 h 636"/>
                <a:gd name="T4" fmla="*/ 2540 w 2540"/>
                <a:gd name="T5" fmla="*/ 636 h 636"/>
              </a:gdLst>
              <a:ahLst/>
              <a:cxnLst>
                <a:cxn ang="0">
                  <a:pos x="T0" y="T1"/>
                </a:cxn>
                <a:cxn ang="0">
                  <a:pos x="T2" y="T3"/>
                </a:cxn>
                <a:cxn ang="0">
                  <a:pos x="T4" y="T5"/>
                </a:cxn>
              </a:cxnLst>
              <a:rect l="0" t="0" r="r" b="b"/>
              <a:pathLst>
                <a:path w="2540" h="636">
                  <a:moveTo>
                    <a:pt x="0" y="91"/>
                  </a:moveTo>
                  <a:cubicBezTo>
                    <a:pt x="831" y="45"/>
                    <a:pt x="1663" y="0"/>
                    <a:pt x="2086" y="91"/>
                  </a:cubicBezTo>
                  <a:cubicBezTo>
                    <a:pt x="2509" y="182"/>
                    <a:pt x="2472" y="545"/>
                    <a:pt x="2540" y="63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4" name="Freeform 32"/>
            <p:cNvSpPr>
              <a:spLocks/>
            </p:cNvSpPr>
            <p:nvPr/>
          </p:nvSpPr>
          <p:spPr bwMode="auto">
            <a:xfrm>
              <a:off x="567" y="1979"/>
              <a:ext cx="2540" cy="636"/>
            </a:xfrm>
            <a:custGeom>
              <a:avLst/>
              <a:gdLst>
                <a:gd name="T0" fmla="*/ 0 w 2540"/>
                <a:gd name="T1" fmla="*/ 91 h 636"/>
                <a:gd name="T2" fmla="*/ 2086 w 2540"/>
                <a:gd name="T3" fmla="*/ 91 h 636"/>
                <a:gd name="T4" fmla="*/ 2540 w 2540"/>
                <a:gd name="T5" fmla="*/ 636 h 636"/>
              </a:gdLst>
              <a:ahLst/>
              <a:cxnLst>
                <a:cxn ang="0">
                  <a:pos x="T0" y="T1"/>
                </a:cxn>
                <a:cxn ang="0">
                  <a:pos x="T2" y="T3"/>
                </a:cxn>
                <a:cxn ang="0">
                  <a:pos x="T4" y="T5"/>
                </a:cxn>
              </a:cxnLst>
              <a:rect l="0" t="0" r="r" b="b"/>
              <a:pathLst>
                <a:path w="2540" h="636">
                  <a:moveTo>
                    <a:pt x="0" y="91"/>
                  </a:moveTo>
                  <a:cubicBezTo>
                    <a:pt x="831" y="45"/>
                    <a:pt x="1663" y="0"/>
                    <a:pt x="2086" y="91"/>
                  </a:cubicBezTo>
                  <a:cubicBezTo>
                    <a:pt x="2509" y="182"/>
                    <a:pt x="2472" y="545"/>
                    <a:pt x="2540" y="63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5" name="Freeform 33"/>
            <p:cNvSpPr>
              <a:spLocks/>
            </p:cNvSpPr>
            <p:nvPr/>
          </p:nvSpPr>
          <p:spPr bwMode="auto">
            <a:xfrm>
              <a:off x="385" y="2250"/>
              <a:ext cx="2540" cy="636"/>
            </a:xfrm>
            <a:custGeom>
              <a:avLst/>
              <a:gdLst>
                <a:gd name="T0" fmla="*/ 0 w 2540"/>
                <a:gd name="T1" fmla="*/ 91 h 636"/>
                <a:gd name="T2" fmla="*/ 2086 w 2540"/>
                <a:gd name="T3" fmla="*/ 91 h 636"/>
                <a:gd name="T4" fmla="*/ 2540 w 2540"/>
                <a:gd name="T5" fmla="*/ 636 h 636"/>
              </a:gdLst>
              <a:ahLst/>
              <a:cxnLst>
                <a:cxn ang="0">
                  <a:pos x="T0" y="T1"/>
                </a:cxn>
                <a:cxn ang="0">
                  <a:pos x="T2" y="T3"/>
                </a:cxn>
                <a:cxn ang="0">
                  <a:pos x="T4" y="T5"/>
                </a:cxn>
              </a:cxnLst>
              <a:rect l="0" t="0" r="r" b="b"/>
              <a:pathLst>
                <a:path w="2540" h="636">
                  <a:moveTo>
                    <a:pt x="0" y="91"/>
                  </a:moveTo>
                  <a:cubicBezTo>
                    <a:pt x="831" y="45"/>
                    <a:pt x="1663" y="0"/>
                    <a:pt x="2086" y="91"/>
                  </a:cubicBezTo>
                  <a:cubicBezTo>
                    <a:pt x="2509" y="182"/>
                    <a:pt x="2472" y="545"/>
                    <a:pt x="2540" y="63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6" name="Freeform 34"/>
            <p:cNvSpPr>
              <a:spLocks/>
            </p:cNvSpPr>
            <p:nvPr/>
          </p:nvSpPr>
          <p:spPr bwMode="auto">
            <a:xfrm>
              <a:off x="204" y="2478"/>
              <a:ext cx="2540" cy="636"/>
            </a:xfrm>
            <a:custGeom>
              <a:avLst/>
              <a:gdLst>
                <a:gd name="T0" fmla="*/ 0 w 2540"/>
                <a:gd name="T1" fmla="*/ 91 h 636"/>
                <a:gd name="T2" fmla="*/ 2086 w 2540"/>
                <a:gd name="T3" fmla="*/ 91 h 636"/>
                <a:gd name="T4" fmla="*/ 2540 w 2540"/>
                <a:gd name="T5" fmla="*/ 636 h 636"/>
              </a:gdLst>
              <a:ahLst/>
              <a:cxnLst>
                <a:cxn ang="0">
                  <a:pos x="T0" y="T1"/>
                </a:cxn>
                <a:cxn ang="0">
                  <a:pos x="T2" y="T3"/>
                </a:cxn>
                <a:cxn ang="0">
                  <a:pos x="T4" y="T5"/>
                </a:cxn>
              </a:cxnLst>
              <a:rect l="0" t="0" r="r" b="b"/>
              <a:pathLst>
                <a:path w="2540" h="636">
                  <a:moveTo>
                    <a:pt x="0" y="91"/>
                  </a:moveTo>
                  <a:cubicBezTo>
                    <a:pt x="831" y="45"/>
                    <a:pt x="1663" y="0"/>
                    <a:pt x="2086" y="91"/>
                  </a:cubicBezTo>
                  <a:cubicBezTo>
                    <a:pt x="2509" y="182"/>
                    <a:pt x="2472" y="545"/>
                    <a:pt x="2540" y="63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7" name="Freeform 35"/>
            <p:cNvSpPr>
              <a:spLocks/>
            </p:cNvSpPr>
            <p:nvPr/>
          </p:nvSpPr>
          <p:spPr bwMode="auto">
            <a:xfrm>
              <a:off x="23" y="2706"/>
              <a:ext cx="2540" cy="636"/>
            </a:xfrm>
            <a:custGeom>
              <a:avLst/>
              <a:gdLst>
                <a:gd name="T0" fmla="*/ 0 w 2540"/>
                <a:gd name="T1" fmla="*/ 91 h 636"/>
                <a:gd name="T2" fmla="*/ 2086 w 2540"/>
                <a:gd name="T3" fmla="*/ 91 h 636"/>
                <a:gd name="T4" fmla="*/ 2540 w 2540"/>
                <a:gd name="T5" fmla="*/ 636 h 636"/>
              </a:gdLst>
              <a:ahLst/>
              <a:cxnLst>
                <a:cxn ang="0">
                  <a:pos x="T0" y="T1"/>
                </a:cxn>
                <a:cxn ang="0">
                  <a:pos x="T2" y="T3"/>
                </a:cxn>
                <a:cxn ang="0">
                  <a:pos x="T4" y="T5"/>
                </a:cxn>
              </a:cxnLst>
              <a:rect l="0" t="0" r="r" b="b"/>
              <a:pathLst>
                <a:path w="2540" h="636">
                  <a:moveTo>
                    <a:pt x="0" y="91"/>
                  </a:moveTo>
                  <a:cubicBezTo>
                    <a:pt x="831" y="45"/>
                    <a:pt x="1663" y="0"/>
                    <a:pt x="2086" y="91"/>
                  </a:cubicBezTo>
                  <a:cubicBezTo>
                    <a:pt x="2509" y="182"/>
                    <a:pt x="2472" y="545"/>
                    <a:pt x="2540" y="63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48" name="Text Box 36"/>
            <p:cNvSpPr txBox="1">
              <a:spLocks noChangeArrowheads="1"/>
            </p:cNvSpPr>
            <p:nvPr/>
          </p:nvSpPr>
          <p:spPr bwMode="auto">
            <a:xfrm>
              <a:off x="554" y="1537"/>
              <a:ext cx="1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in</a:t>
              </a:r>
            </a:p>
          </p:txBody>
        </p:sp>
      </p:grpSp>
      <p:sp>
        <p:nvSpPr>
          <p:cNvPr id="730149" name="AutoShape 37"/>
          <p:cNvSpPr>
            <a:spLocks noChangeArrowheads="1"/>
          </p:cNvSpPr>
          <p:nvPr/>
        </p:nvSpPr>
        <p:spPr bwMode="auto">
          <a:xfrm>
            <a:off x="2627313" y="3357563"/>
            <a:ext cx="2232025" cy="1008062"/>
          </a:xfrm>
          <a:prstGeom prst="curvedDownArrow">
            <a:avLst>
              <a:gd name="adj1" fmla="val 44283"/>
              <a:gd name="adj2" fmla="val 88567"/>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0150" name="AutoShape 38"/>
          <p:cNvSpPr>
            <a:spLocks noChangeArrowheads="1"/>
          </p:cNvSpPr>
          <p:nvPr/>
        </p:nvSpPr>
        <p:spPr bwMode="auto">
          <a:xfrm>
            <a:off x="4860925" y="3357563"/>
            <a:ext cx="2232025" cy="1008062"/>
          </a:xfrm>
          <a:prstGeom prst="curvedDownArrow">
            <a:avLst>
              <a:gd name="adj1" fmla="val 44283"/>
              <a:gd name="adj2" fmla="val 88567"/>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30151" name="Group 39"/>
          <p:cNvGrpSpPr>
            <a:grpSpLocks/>
          </p:cNvGrpSpPr>
          <p:nvPr/>
        </p:nvGrpSpPr>
        <p:grpSpPr bwMode="auto">
          <a:xfrm>
            <a:off x="3565525" y="2513013"/>
            <a:ext cx="5830888" cy="2787650"/>
            <a:chOff x="2246" y="1583"/>
            <a:chExt cx="3673" cy="1756"/>
          </a:xfrm>
        </p:grpSpPr>
        <p:sp>
          <p:nvSpPr>
            <p:cNvPr id="730152" name="Freeform 40"/>
            <p:cNvSpPr>
              <a:spLocks/>
            </p:cNvSpPr>
            <p:nvPr/>
          </p:nvSpPr>
          <p:spPr bwMode="auto">
            <a:xfrm>
              <a:off x="2925" y="1797"/>
              <a:ext cx="2450" cy="590"/>
            </a:xfrm>
            <a:custGeom>
              <a:avLst/>
              <a:gdLst>
                <a:gd name="T0" fmla="*/ 273 w 2450"/>
                <a:gd name="T1" fmla="*/ 590 h 590"/>
                <a:gd name="T2" fmla="*/ 363 w 2450"/>
                <a:gd name="T3" fmla="*/ 136 h 590"/>
                <a:gd name="T4" fmla="*/ 2450 w 2450"/>
                <a:gd name="T5" fmla="*/ 0 h 590"/>
              </a:gdLst>
              <a:ahLst/>
              <a:cxnLst>
                <a:cxn ang="0">
                  <a:pos x="T0" y="T1"/>
                </a:cxn>
                <a:cxn ang="0">
                  <a:pos x="T2" y="T3"/>
                </a:cxn>
                <a:cxn ang="0">
                  <a:pos x="T4" y="T5"/>
                </a:cxn>
              </a:cxnLst>
              <a:rect l="0" t="0" r="r" b="b"/>
              <a:pathLst>
                <a:path w="2450" h="590">
                  <a:moveTo>
                    <a:pt x="273" y="590"/>
                  </a:moveTo>
                  <a:cubicBezTo>
                    <a:pt x="136" y="412"/>
                    <a:pt x="0" y="234"/>
                    <a:pt x="363" y="136"/>
                  </a:cubicBezTo>
                  <a:cubicBezTo>
                    <a:pt x="726" y="38"/>
                    <a:pt x="2110" y="23"/>
                    <a:pt x="245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53" name="Freeform 41"/>
            <p:cNvSpPr>
              <a:spLocks/>
            </p:cNvSpPr>
            <p:nvPr/>
          </p:nvSpPr>
          <p:spPr bwMode="auto">
            <a:xfrm>
              <a:off x="2789" y="2024"/>
              <a:ext cx="2450" cy="590"/>
            </a:xfrm>
            <a:custGeom>
              <a:avLst/>
              <a:gdLst>
                <a:gd name="T0" fmla="*/ 273 w 2450"/>
                <a:gd name="T1" fmla="*/ 590 h 590"/>
                <a:gd name="T2" fmla="*/ 363 w 2450"/>
                <a:gd name="T3" fmla="*/ 136 h 590"/>
                <a:gd name="T4" fmla="*/ 2450 w 2450"/>
                <a:gd name="T5" fmla="*/ 0 h 590"/>
              </a:gdLst>
              <a:ahLst/>
              <a:cxnLst>
                <a:cxn ang="0">
                  <a:pos x="T0" y="T1"/>
                </a:cxn>
                <a:cxn ang="0">
                  <a:pos x="T2" y="T3"/>
                </a:cxn>
                <a:cxn ang="0">
                  <a:pos x="T4" y="T5"/>
                </a:cxn>
              </a:cxnLst>
              <a:rect l="0" t="0" r="r" b="b"/>
              <a:pathLst>
                <a:path w="2450" h="590">
                  <a:moveTo>
                    <a:pt x="273" y="590"/>
                  </a:moveTo>
                  <a:cubicBezTo>
                    <a:pt x="136" y="412"/>
                    <a:pt x="0" y="234"/>
                    <a:pt x="363" y="136"/>
                  </a:cubicBezTo>
                  <a:cubicBezTo>
                    <a:pt x="726" y="38"/>
                    <a:pt x="2110" y="23"/>
                    <a:pt x="245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54" name="Freeform 42"/>
            <p:cNvSpPr>
              <a:spLocks/>
            </p:cNvSpPr>
            <p:nvPr/>
          </p:nvSpPr>
          <p:spPr bwMode="auto">
            <a:xfrm>
              <a:off x="2608" y="2251"/>
              <a:ext cx="2450" cy="590"/>
            </a:xfrm>
            <a:custGeom>
              <a:avLst/>
              <a:gdLst>
                <a:gd name="T0" fmla="*/ 273 w 2450"/>
                <a:gd name="T1" fmla="*/ 590 h 590"/>
                <a:gd name="T2" fmla="*/ 363 w 2450"/>
                <a:gd name="T3" fmla="*/ 136 h 590"/>
                <a:gd name="T4" fmla="*/ 2450 w 2450"/>
                <a:gd name="T5" fmla="*/ 0 h 590"/>
              </a:gdLst>
              <a:ahLst/>
              <a:cxnLst>
                <a:cxn ang="0">
                  <a:pos x="T0" y="T1"/>
                </a:cxn>
                <a:cxn ang="0">
                  <a:pos x="T2" y="T3"/>
                </a:cxn>
                <a:cxn ang="0">
                  <a:pos x="T4" y="T5"/>
                </a:cxn>
              </a:cxnLst>
              <a:rect l="0" t="0" r="r" b="b"/>
              <a:pathLst>
                <a:path w="2450" h="590">
                  <a:moveTo>
                    <a:pt x="273" y="590"/>
                  </a:moveTo>
                  <a:cubicBezTo>
                    <a:pt x="136" y="412"/>
                    <a:pt x="0" y="234"/>
                    <a:pt x="363" y="136"/>
                  </a:cubicBezTo>
                  <a:cubicBezTo>
                    <a:pt x="726" y="38"/>
                    <a:pt x="2110" y="23"/>
                    <a:pt x="245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55" name="Freeform 43"/>
            <p:cNvSpPr>
              <a:spLocks/>
            </p:cNvSpPr>
            <p:nvPr/>
          </p:nvSpPr>
          <p:spPr bwMode="auto">
            <a:xfrm>
              <a:off x="2427" y="2478"/>
              <a:ext cx="2450" cy="590"/>
            </a:xfrm>
            <a:custGeom>
              <a:avLst/>
              <a:gdLst>
                <a:gd name="T0" fmla="*/ 273 w 2450"/>
                <a:gd name="T1" fmla="*/ 590 h 590"/>
                <a:gd name="T2" fmla="*/ 363 w 2450"/>
                <a:gd name="T3" fmla="*/ 136 h 590"/>
                <a:gd name="T4" fmla="*/ 2450 w 2450"/>
                <a:gd name="T5" fmla="*/ 0 h 590"/>
              </a:gdLst>
              <a:ahLst/>
              <a:cxnLst>
                <a:cxn ang="0">
                  <a:pos x="T0" y="T1"/>
                </a:cxn>
                <a:cxn ang="0">
                  <a:pos x="T2" y="T3"/>
                </a:cxn>
                <a:cxn ang="0">
                  <a:pos x="T4" y="T5"/>
                </a:cxn>
              </a:cxnLst>
              <a:rect l="0" t="0" r="r" b="b"/>
              <a:pathLst>
                <a:path w="2450" h="590">
                  <a:moveTo>
                    <a:pt x="273" y="590"/>
                  </a:moveTo>
                  <a:cubicBezTo>
                    <a:pt x="136" y="412"/>
                    <a:pt x="0" y="234"/>
                    <a:pt x="363" y="136"/>
                  </a:cubicBezTo>
                  <a:cubicBezTo>
                    <a:pt x="726" y="38"/>
                    <a:pt x="2110" y="23"/>
                    <a:pt x="245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56" name="Freeform 44"/>
            <p:cNvSpPr>
              <a:spLocks/>
            </p:cNvSpPr>
            <p:nvPr/>
          </p:nvSpPr>
          <p:spPr bwMode="auto">
            <a:xfrm>
              <a:off x="2246" y="2705"/>
              <a:ext cx="2450" cy="590"/>
            </a:xfrm>
            <a:custGeom>
              <a:avLst/>
              <a:gdLst>
                <a:gd name="T0" fmla="*/ 273 w 2450"/>
                <a:gd name="T1" fmla="*/ 590 h 590"/>
                <a:gd name="T2" fmla="*/ 363 w 2450"/>
                <a:gd name="T3" fmla="*/ 136 h 590"/>
                <a:gd name="T4" fmla="*/ 2450 w 2450"/>
                <a:gd name="T5" fmla="*/ 0 h 590"/>
              </a:gdLst>
              <a:ahLst/>
              <a:cxnLst>
                <a:cxn ang="0">
                  <a:pos x="T0" y="T1"/>
                </a:cxn>
                <a:cxn ang="0">
                  <a:pos x="T2" y="T3"/>
                </a:cxn>
                <a:cxn ang="0">
                  <a:pos x="T4" y="T5"/>
                </a:cxn>
              </a:cxnLst>
              <a:rect l="0" t="0" r="r" b="b"/>
              <a:pathLst>
                <a:path w="2450" h="590">
                  <a:moveTo>
                    <a:pt x="273" y="590"/>
                  </a:moveTo>
                  <a:cubicBezTo>
                    <a:pt x="136" y="412"/>
                    <a:pt x="0" y="234"/>
                    <a:pt x="363" y="136"/>
                  </a:cubicBezTo>
                  <a:cubicBezTo>
                    <a:pt x="726" y="38"/>
                    <a:pt x="2110" y="23"/>
                    <a:pt x="245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57" name="Freeform 45"/>
            <p:cNvSpPr>
              <a:spLocks/>
            </p:cNvSpPr>
            <p:nvPr/>
          </p:nvSpPr>
          <p:spPr bwMode="auto">
            <a:xfrm>
              <a:off x="3606" y="2931"/>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58" name="Freeform 46"/>
            <p:cNvSpPr>
              <a:spLocks/>
            </p:cNvSpPr>
            <p:nvPr/>
          </p:nvSpPr>
          <p:spPr bwMode="auto">
            <a:xfrm>
              <a:off x="3742" y="2750"/>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59" name="Freeform 47"/>
            <p:cNvSpPr>
              <a:spLocks/>
            </p:cNvSpPr>
            <p:nvPr/>
          </p:nvSpPr>
          <p:spPr bwMode="auto">
            <a:xfrm>
              <a:off x="3923" y="2523"/>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60" name="Freeform 48"/>
            <p:cNvSpPr>
              <a:spLocks/>
            </p:cNvSpPr>
            <p:nvPr/>
          </p:nvSpPr>
          <p:spPr bwMode="auto">
            <a:xfrm>
              <a:off x="4105" y="2296"/>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61" name="Freeform 49"/>
            <p:cNvSpPr>
              <a:spLocks/>
            </p:cNvSpPr>
            <p:nvPr/>
          </p:nvSpPr>
          <p:spPr bwMode="auto">
            <a:xfrm>
              <a:off x="4377" y="2070"/>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62" name="Text Box 50"/>
            <p:cNvSpPr txBox="1">
              <a:spLocks noChangeArrowheads="1"/>
            </p:cNvSpPr>
            <p:nvPr/>
          </p:nvSpPr>
          <p:spPr bwMode="auto">
            <a:xfrm>
              <a:off x="4183" y="1583"/>
              <a:ext cx="1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out</a:t>
              </a:r>
            </a:p>
          </p:txBody>
        </p:sp>
      </p:grpSp>
      <p:sp>
        <p:nvSpPr>
          <p:cNvPr id="730163" name="Text Box 51"/>
          <p:cNvSpPr txBox="1">
            <a:spLocks noChangeArrowheads="1"/>
          </p:cNvSpPr>
          <p:nvPr/>
        </p:nvSpPr>
        <p:spPr bwMode="auto">
          <a:xfrm>
            <a:off x="827088" y="5819775"/>
            <a:ext cx="193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Internal</a:t>
            </a:r>
          </a:p>
          <a:p>
            <a:r>
              <a:rPr lang="en-US" altLang="ja-JP" b="1"/>
              <a:t>Memory module</a:t>
            </a:r>
          </a:p>
        </p:txBody>
      </p:sp>
      <p:sp>
        <p:nvSpPr>
          <p:cNvPr id="730164" name="Text Box 52"/>
          <p:cNvSpPr txBox="1">
            <a:spLocks noChangeArrowheads="1"/>
          </p:cNvSpPr>
          <p:nvPr/>
        </p:nvSpPr>
        <p:spPr bwMode="auto">
          <a:xfrm>
            <a:off x="2195513" y="5748338"/>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Processing part</a:t>
            </a:r>
          </a:p>
        </p:txBody>
      </p:sp>
      <p:sp>
        <p:nvSpPr>
          <p:cNvPr id="730165" name="Line 53"/>
          <p:cNvSpPr>
            <a:spLocks noChangeShapeType="1"/>
          </p:cNvSpPr>
          <p:nvPr/>
        </p:nvSpPr>
        <p:spPr bwMode="auto">
          <a:xfrm flipV="1">
            <a:off x="1331913" y="5516563"/>
            <a:ext cx="287337"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66" name="Line 54"/>
          <p:cNvSpPr>
            <a:spLocks noChangeShapeType="1"/>
          </p:cNvSpPr>
          <p:nvPr/>
        </p:nvSpPr>
        <p:spPr bwMode="auto">
          <a:xfrm flipV="1">
            <a:off x="2700338" y="5373688"/>
            <a:ext cx="3587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0167" name="Text Box 55"/>
          <p:cNvSpPr txBox="1">
            <a:spLocks noChangeArrowheads="1"/>
          </p:cNvSpPr>
          <p:nvPr/>
        </p:nvSpPr>
        <p:spPr bwMode="auto">
          <a:xfrm>
            <a:off x="1042988" y="1289050"/>
            <a:ext cx="7689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The same instruction is applied to different data stream</a:t>
            </a:r>
          </a:p>
          <a:p>
            <a:r>
              <a:rPr lang="en-US" altLang="ja-JP" b="1"/>
              <a:t>In Reconfigurable</a:t>
            </a:r>
            <a:r>
              <a:rPr lang="ja-JP" altLang="en-US" b="1"/>
              <a:t>　</a:t>
            </a:r>
            <a:r>
              <a:rPr lang="en-US" altLang="ja-JP" b="1"/>
              <a:t>Systems, the operation is not required to be same</a:t>
            </a:r>
          </a:p>
          <a:p>
            <a:r>
              <a:rPr lang="ja-JP" altLang="en-US" b="1"/>
              <a:t>（</a:t>
            </a:r>
            <a:r>
              <a:rPr lang="en-US" altLang="ja-JP" b="1"/>
              <a:t>SIMD-like calculation</a:t>
            </a:r>
            <a:r>
              <a:rPr lang="ja-JP" altLang="en-US" b="1"/>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0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3013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01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01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3015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3014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730150"/>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7301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3" nodeType="clickEffect">
                                  <p:stCondLst>
                                    <p:cond delay="0"/>
                                  </p:stCondLst>
                                  <p:childTnLst>
                                    <p:set>
                                      <p:cBhvr>
                                        <p:cTn id="32" dur="1" fill="hold">
                                          <p:stCondLst>
                                            <p:cond delay="0"/>
                                          </p:stCondLst>
                                        </p:cTn>
                                        <p:tgtEl>
                                          <p:spTgt spid="730150"/>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73014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30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49" grpId="0" animBg="1"/>
      <p:bldP spid="730149" grpId="1" animBg="1"/>
      <p:bldP spid="730149" grpId="2" animBg="1"/>
      <p:bldP spid="730149" grpId="3" animBg="1"/>
      <p:bldP spid="730150" grpId="0" animBg="1"/>
      <p:bldP spid="730150" grpId="1" animBg="1"/>
      <p:bldP spid="730150" grpId="2" animBg="1"/>
      <p:bldP spid="730150" grpId="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lstStyle/>
          <a:p>
            <a:r>
              <a:rPr lang="en-US" altLang="ja-JP" sz="2800" b="1"/>
              <a:t>Pipelined structure</a:t>
            </a:r>
          </a:p>
        </p:txBody>
      </p:sp>
      <p:sp>
        <p:nvSpPr>
          <p:cNvPr id="731139" name="AutoShape 3"/>
          <p:cNvSpPr>
            <a:spLocks noChangeArrowheads="1"/>
          </p:cNvSpPr>
          <p:nvPr/>
        </p:nvSpPr>
        <p:spPr bwMode="auto">
          <a:xfrm>
            <a:off x="898525" y="3644900"/>
            <a:ext cx="7777163" cy="2016125"/>
          </a:xfrm>
          <a:prstGeom prst="parallelogram">
            <a:avLst>
              <a:gd name="adj" fmla="val 96437"/>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0" name="AutoShape 4"/>
          <p:cNvSpPr>
            <a:spLocks noChangeArrowheads="1"/>
          </p:cNvSpPr>
          <p:nvPr/>
        </p:nvSpPr>
        <p:spPr bwMode="auto">
          <a:xfrm>
            <a:off x="1403350" y="522922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1" name="AutoShape 5"/>
          <p:cNvSpPr>
            <a:spLocks noChangeArrowheads="1"/>
          </p:cNvSpPr>
          <p:nvPr/>
        </p:nvSpPr>
        <p:spPr bwMode="auto">
          <a:xfrm>
            <a:off x="1692275" y="486886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2" name="AutoShape 6"/>
          <p:cNvSpPr>
            <a:spLocks noChangeArrowheads="1"/>
          </p:cNvSpPr>
          <p:nvPr/>
        </p:nvSpPr>
        <p:spPr bwMode="auto">
          <a:xfrm>
            <a:off x="1979613" y="450850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3" name="AutoShape 7"/>
          <p:cNvSpPr>
            <a:spLocks noChangeArrowheads="1"/>
          </p:cNvSpPr>
          <p:nvPr/>
        </p:nvSpPr>
        <p:spPr bwMode="auto">
          <a:xfrm>
            <a:off x="2339975" y="4148138"/>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4" name="AutoShape 8"/>
          <p:cNvSpPr>
            <a:spLocks noChangeArrowheads="1"/>
          </p:cNvSpPr>
          <p:nvPr/>
        </p:nvSpPr>
        <p:spPr bwMode="auto">
          <a:xfrm>
            <a:off x="2627313" y="378777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5" name="AutoShape 9"/>
          <p:cNvSpPr>
            <a:spLocks noChangeArrowheads="1"/>
          </p:cNvSpPr>
          <p:nvPr/>
        </p:nvSpPr>
        <p:spPr bwMode="auto">
          <a:xfrm>
            <a:off x="3490913" y="523081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6" name="AutoShape 10"/>
          <p:cNvSpPr>
            <a:spLocks noChangeArrowheads="1"/>
          </p:cNvSpPr>
          <p:nvPr/>
        </p:nvSpPr>
        <p:spPr bwMode="auto">
          <a:xfrm>
            <a:off x="3779838" y="487045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7" name="AutoShape 11"/>
          <p:cNvSpPr>
            <a:spLocks noChangeArrowheads="1"/>
          </p:cNvSpPr>
          <p:nvPr/>
        </p:nvSpPr>
        <p:spPr bwMode="auto">
          <a:xfrm>
            <a:off x="4067175" y="4510088"/>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8" name="AutoShape 12"/>
          <p:cNvSpPr>
            <a:spLocks noChangeArrowheads="1"/>
          </p:cNvSpPr>
          <p:nvPr/>
        </p:nvSpPr>
        <p:spPr bwMode="auto">
          <a:xfrm>
            <a:off x="4427538" y="414972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49" name="AutoShape 13"/>
          <p:cNvSpPr>
            <a:spLocks noChangeArrowheads="1"/>
          </p:cNvSpPr>
          <p:nvPr/>
        </p:nvSpPr>
        <p:spPr bwMode="auto">
          <a:xfrm>
            <a:off x="4714875" y="378936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0" name="AutoShape 14"/>
          <p:cNvSpPr>
            <a:spLocks noChangeArrowheads="1"/>
          </p:cNvSpPr>
          <p:nvPr/>
        </p:nvSpPr>
        <p:spPr bwMode="auto">
          <a:xfrm>
            <a:off x="5724525" y="523240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1" name="AutoShape 15"/>
          <p:cNvSpPr>
            <a:spLocks noChangeArrowheads="1"/>
          </p:cNvSpPr>
          <p:nvPr/>
        </p:nvSpPr>
        <p:spPr bwMode="auto">
          <a:xfrm>
            <a:off x="6013450" y="4872038"/>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2" name="AutoShape 16"/>
          <p:cNvSpPr>
            <a:spLocks noChangeArrowheads="1"/>
          </p:cNvSpPr>
          <p:nvPr/>
        </p:nvSpPr>
        <p:spPr bwMode="auto">
          <a:xfrm>
            <a:off x="6300788" y="4511675"/>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3" name="AutoShape 17"/>
          <p:cNvSpPr>
            <a:spLocks noChangeArrowheads="1"/>
          </p:cNvSpPr>
          <p:nvPr/>
        </p:nvSpPr>
        <p:spPr bwMode="auto">
          <a:xfrm>
            <a:off x="6661150" y="4151313"/>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4" name="AutoShape 18"/>
          <p:cNvSpPr>
            <a:spLocks noChangeArrowheads="1"/>
          </p:cNvSpPr>
          <p:nvPr/>
        </p:nvSpPr>
        <p:spPr bwMode="auto">
          <a:xfrm>
            <a:off x="6948488" y="3790950"/>
            <a:ext cx="863600" cy="215900"/>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5" name="AutoShape 19"/>
          <p:cNvSpPr>
            <a:spLocks noChangeArrowheads="1"/>
          </p:cNvSpPr>
          <p:nvPr/>
        </p:nvSpPr>
        <p:spPr bwMode="auto">
          <a:xfrm>
            <a:off x="2411413" y="5013325"/>
            <a:ext cx="1152525" cy="287338"/>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6" name="AutoShape 20"/>
          <p:cNvSpPr>
            <a:spLocks noChangeArrowheads="1"/>
          </p:cNvSpPr>
          <p:nvPr/>
        </p:nvSpPr>
        <p:spPr bwMode="auto">
          <a:xfrm>
            <a:off x="2914650" y="4510088"/>
            <a:ext cx="1152525" cy="287337"/>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7" name="AutoShape 21"/>
          <p:cNvSpPr>
            <a:spLocks noChangeArrowheads="1"/>
          </p:cNvSpPr>
          <p:nvPr/>
        </p:nvSpPr>
        <p:spPr bwMode="auto">
          <a:xfrm>
            <a:off x="3346450" y="4006850"/>
            <a:ext cx="1152525" cy="287338"/>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8" name="AutoShape 22"/>
          <p:cNvSpPr>
            <a:spLocks noChangeArrowheads="1"/>
          </p:cNvSpPr>
          <p:nvPr/>
        </p:nvSpPr>
        <p:spPr bwMode="auto">
          <a:xfrm>
            <a:off x="4572000" y="5011738"/>
            <a:ext cx="1152525" cy="287337"/>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59" name="AutoShape 23"/>
          <p:cNvSpPr>
            <a:spLocks noChangeArrowheads="1"/>
          </p:cNvSpPr>
          <p:nvPr/>
        </p:nvSpPr>
        <p:spPr bwMode="auto">
          <a:xfrm>
            <a:off x="5075238" y="4508500"/>
            <a:ext cx="1152525" cy="287338"/>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60" name="AutoShape 24"/>
          <p:cNvSpPr>
            <a:spLocks noChangeArrowheads="1"/>
          </p:cNvSpPr>
          <p:nvPr/>
        </p:nvSpPr>
        <p:spPr bwMode="auto">
          <a:xfrm>
            <a:off x="5507038" y="4005263"/>
            <a:ext cx="1152525" cy="287337"/>
          </a:xfrm>
          <a:prstGeom prst="parallelogram">
            <a:avLst>
              <a:gd name="adj" fmla="val 10027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31161" name="Group 25"/>
          <p:cNvGrpSpPr>
            <a:grpSpLocks/>
          </p:cNvGrpSpPr>
          <p:nvPr/>
        </p:nvGrpSpPr>
        <p:grpSpPr bwMode="auto">
          <a:xfrm>
            <a:off x="107950" y="2295525"/>
            <a:ext cx="2808288" cy="2933700"/>
            <a:chOff x="113" y="1537"/>
            <a:chExt cx="1769" cy="1848"/>
          </a:xfrm>
        </p:grpSpPr>
        <p:sp>
          <p:nvSpPr>
            <p:cNvPr id="731162" name="Freeform 26"/>
            <p:cNvSpPr>
              <a:spLocks/>
            </p:cNvSpPr>
            <p:nvPr/>
          </p:nvSpPr>
          <p:spPr bwMode="auto">
            <a:xfrm>
              <a:off x="703" y="1842"/>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63" name="Freeform 27"/>
            <p:cNvSpPr>
              <a:spLocks/>
            </p:cNvSpPr>
            <p:nvPr/>
          </p:nvSpPr>
          <p:spPr bwMode="auto">
            <a:xfrm>
              <a:off x="385" y="2296"/>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64" name="Freeform 28"/>
            <p:cNvSpPr>
              <a:spLocks/>
            </p:cNvSpPr>
            <p:nvPr/>
          </p:nvSpPr>
          <p:spPr bwMode="auto">
            <a:xfrm>
              <a:off x="567" y="2024"/>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65" name="Freeform 29"/>
            <p:cNvSpPr>
              <a:spLocks/>
            </p:cNvSpPr>
            <p:nvPr/>
          </p:nvSpPr>
          <p:spPr bwMode="auto">
            <a:xfrm>
              <a:off x="249" y="2523"/>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66" name="Freeform 30"/>
            <p:cNvSpPr>
              <a:spLocks/>
            </p:cNvSpPr>
            <p:nvPr/>
          </p:nvSpPr>
          <p:spPr bwMode="auto">
            <a:xfrm>
              <a:off x="113" y="2750"/>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67" name="Text Box 31"/>
            <p:cNvSpPr txBox="1">
              <a:spLocks noChangeArrowheads="1"/>
            </p:cNvSpPr>
            <p:nvPr/>
          </p:nvSpPr>
          <p:spPr bwMode="auto">
            <a:xfrm>
              <a:off x="554" y="1537"/>
              <a:ext cx="1157"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a:t>
              </a:r>
              <a:r>
                <a:rPr lang="ja-JP" altLang="en-US" b="1"/>
                <a:t>１</a:t>
              </a:r>
            </a:p>
          </p:txBody>
        </p:sp>
      </p:grpSp>
      <p:sp>
        <p:nvSpPr>
          <p:cNvPr id="731168" name="AutoShape 32"/>
          <p:cNvSpPr>
            <a:spLocks noChangeArrowheads="1"/>
          </p:cNvSpPr>
          <p:nvPr/>
        </p:nvSpPr>
        <p:spPr bwMode="auto">
          <a:xfrm>
            <a:off x="2627313" y="3357563"/>
            <a:ext cx="2232025" cy="1008062"/>
          </a:xfrm>
          <a:prstGeom prst="curvedDownArrow">
            <a:avLst>
              <a:gd name="adj1" fmla="val 44283"/>
              <a:gd name="adj2" fmla="val 88567"/>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69" name="AutoShape 33"/>
          <p:cNvSpPr>
            <a:spLocks noChangeArrowheads="1"/>
          </p:cNvSpPr>
          <p:nvPr/>
        </p:nvSpPr>
        <p:spPr bwMode="auto">
          <a:xfrm>
            <a:off x="4860925" y="3357563"/>
            <a:ext cx="2232025" cy="1008062"/>
          </a:xfrm>
          <a:prstGeom prst="curvedDownArrow">
            <a:avLst>
              <a:gd name="adj1" fmla="val 44283"/>
              <a:gd name="adj2" fmla="val 88567"/>
              <a:gd name="adj3"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31170" name="Group 34"/>
          <p:cNvGrpSpPr>
            <a:grpSpLocks/>
          </p:cNvGrpSpPr>
          <p:nvPr/>
        </p:nvGrpSpPr>
        <p:grpSpPr bwMode="auto">
          <a:xfrm>
            <a:off x="5724525" y="2513013"/>
            <a:ext cx="3671888" cy="2787650"/>
            <a:chOff x="3606" y="1583"/>
            <a:chExt cx="2313" cy="1756"/>
          </a:xfrm>
        </p:grpSpPr>
        <p:sp>
          <p:nvSpPr>
            <p:cNvPr id="731171" name="Freeform 35"/>
            <p:cNvSpPr>
              <a:spLocks/>
            </p:cNvSpPr>
            <p:nvPr/>
          </p:nvSpPr>
          <p:spPr bwMode="auto">
            <a:xfrm>
              <a:off x="3606" y="2931"/>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72" name="Freeform 36"/>
            <p:cNvSpPr>
              <a:spLocks/>
            </p:cNvSpPr>
            <p:nvPr/>
          </p:nvSpPr>
          <p:spPr bwMode="auto">
            <a:xfrm>
              <a:off x="3742" y="2750"/>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73" name="Freeform 37"/>
            <p:cNvSpPr>
              <a:spLocks/>
            </p:cNvSpPr>
            <p:nvPr/>
          </p:nvSpPr>
          <p:spPr bwMode="auto">
            <a:xfrm>
              <a:off x="3923" y="2523"/>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74" name="Freeform 38"/>
            <p:cNvSpPr>
              <a:spLocks/>
            </p:cNvSpPr>
            <p:nvPr/>
          </p:nvSpPr>
          <p:spPr bwMode="auto">
            <a:xfrm>
              <a:off x="4105" y="2296"/>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75" name="Freeform 39"/>
            <p:cNvSpPr>
              <a:spLocks/>
            </p:cNvSpPr>
            <p:nvPr/>
          </p:nvSpPr>
          <p:spPr bwMode="auto">
            <a:xfrm>
              <a:off x="4377" y="2070"/>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76" name="Text Box 40"/>
            <p:cNvSpPr txBox="1">
              <a:spLocks noChangeArrowheads="1"/>
            </p:cNvSpPr>
            <p:nvPr/>
          </p:nvSpPr>
          <p:spPr bwMode="auto">
            <a:xfrm>
              <a:off x="4183" y="1583"/>
              <a:ext cx="1157"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a:t>
              </a:r>
              <a:r>
                <a:rPr lang="ja-JP" altLang="en-US" b="1"/>
                <a:t>１</a:t>
              </a:r>
            </a:p>
          </p:txBody>
        </p:sp>
      </p:grpSp>
      <p:sp>
        <p:nvSpPr>
          <p:cNvPr id="731177" name="Text Box 41"/>
          <p:cNvSpPr txBox="1">
            <a:spLocks noChangeArrowheads="1"/>
          </p:cNvSpPr>
          <p:nvPr/>
        </p:nvSpPr>
        <p:spPr bwMode="auto">
          <a:xfrm>
            <a:off x="827088" y="5819775"/>
            <a:ext cx="193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Internal</a:t>
            </a:r>
          </a:p>
          <a:p>
            <a:r>
              <a:rPr lang="en-US" altLang="ja-JP" b="1"/>
              <a:t>Memory module</a:t>
            </a:r>
          </a:p>
        </p:txBody>
      </p:sp>
      <p:sp>
        <p:nvSpPr>
          <p:cNvPr id="731178" name="Text Box 42"/>
          <p:cNvSpPr txBox="1">
            <a:spLocks noChangeArrowheads="1"/>
          </p:cNvSpPr>
          <p:nvPr/>
        </p:nvSpPr>
        <p:spPr bwMode="auto">
          <a:xfrm>
            <a:off x="2195513" y="5748338"/>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Processing part</a:t>
            </a:r>
          </a:p>
        </p:txBody>
      </p:sp>
      <p:sp>
        <p:nvSpPr>
          <p:cNvPr id="731179" name="Line 43"/>
          <p:cNvSpPr>
            <a:spLocks noChangeShapeType="1"/>
          </p:cNvSpPr>
          <p:nvPr/>
        </p:nvSpPr>
        <p:spPr bwMode="auto">
          <a:xfrm flipV="1">
            <a:off x="1331913" y="5516563"/>
            <a:ext cx="287337"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80" name="Line 44"/>
          <p:cNvSpPr>
            <a:spLocks noChangeShapeType="1"/>
          </p:cNvSpPr>
          <p:nvPr/>
        </p:nvSpPr>
        <p:spPr bwMode="auto">
          <a:xfrm flipV="1">
            <a:off x="2700338" y="5373688"/>
            <a:ext cx="3587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81" name="Text Box 45"/>
          <p:cNvSpPr txBox="1">
            <a:spLocks noChangeArrowheads="1"/>
          </p:cNvSpPr>
          <p:nvPr/>
        </p:nvSpPr>
        <p:spPr bwMode="auto">
          <a:xfrm>
            <a:off x="1236663" y="1338264"/>
            <a:ext cx="540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The stream is divided and  inserted periodically.</a:t>
            </a:r>
          </a:p>
        </p:txBody>
      </p:sp>
      <p:grpSp>
        <p:nvGrpSpPr>
          <p:cNvPr id="731182" name="Group 46"/>
          <p:cNvGrpSpPr>
            <a:grpSpLocks/>
          </p:cNvGrpSpPr>
          <p:nvPr/>
        </p:nvGrpSpPr>
        <p:grpSpPr bwMode="auto">
          <a:xfrm>
            <a:off x="179388" y="2439988"/>
            <a:ext cx="2808287" cy="2933700"/>
            <a:chOff x="113" y="1537"/>
            <a:chExt cx="1769" cy="1848"/>
          </a:xfrm>
        </p:grpSpPr>
        <p:sp>
          <p:nvSpPr>
            <p:cNvPr id="731183" name="Freeform 47"/>
            <p:cNvSpPr>
              <a:spLocks/>
            </p:cNvSpPr>
            <p:nvPr/>
          </p:nvSpPr>
          <p:spPr bwMode="auto">
            <a:xfrm>
              <a:off x="703" y="1842"/>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84" name="Freeform 48"/>
            <p:cNvSpPr>
              <a:spLocks/>
            </p:cNvSpPr>
            <p:nvPr/>
          </p:nvSpPr>
          <p:spPr bwMode="auto">
            <a:xfrm>
              <a:off x="385" y="2296"/>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85" name="Freeform 49"/>
            <p:cNvSpPr>
              <a:spLocks/>
            </p:cNvSpPr>
            <p:nvPr/>
          </p:nvSpPr>
          <p:spPr bwMode="auto">
            <a:xfrm>
              <a:off x="567" y="2024"/>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86" name="Freeform 50"/>
            <p:cNvSpPr>
              <a:spLocks/>
            </p:cNvSpPr>
            <p:nvPr/>
          </p:nvSpPr>
          <p:spPr bwMode="auto">
            <a:xfrm>
              <a:off x="249" y="2523"/>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87" name="Freeform 51"/>
            <p:cNvSpPr>
              <a:spLocks/>
            </p:cNvSpPr>
            <p:nvPr/>
          </p:nvSpPr>
          <p:spPr bwMode="auto">
            <a:xfrm>
              <a:off x="113" y="2750"/>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88" name="Text Box 52"/>
            <p:cNvSpPr txBox="1">
              <a:spLocks noChangeArrowheads="1"/>
            </p:cNvSpPr>
            <p:nvPr/>
          </p:nvSpPr>
          <p:spPr bwMode="auto">
            <a:xfrm>
              <a:off x="554" y="1537"/>
              <a:ext cx="1138" cy="237"/>
            </a:xfrm>
            <a:prstGeom prst="rect">
              <a:avLst/>
            </a:prstGeom>
            <a:noFill/>
            <a:ln w="9525">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2</a:t>
              </a:r>
            </a:p>
          </p:txBody>
        </p:sp>
      </p:grpSp>
      <p:sp>
        <p:nvSpPr>
          <p:cNvPr id="731189" name="AutoShape 53"/>
          <p:cNvSpPr>
            <a:spLocks noChangeArrowheads="1"/>
          </p:cNvSpPr>
          <p:nvPr/>
        </p:nvSpPr>
        <p:spPr bwMode="auto">
          <a:xfrm>
            <a:off x="2555875" y="3573463"/>
            <a:ext cx="2232025" cy="1008062"/>
          </a:xfrm>
          <a:prstGeom prst="curvedDownArrow">
            <a:avLst>
              <a:gd name="adj1" fmla="val 44283"/>
              <a:gd name="adj2" fmla="val 88567"/>
              <a:gd name="adj3" fmla="val 33333"/>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1190" name="AutoShape 54"/>
          <p:cNvSpPr>
            <a:spLocks noChangeArrowheads="1"/>
          </p:cNvSpPr>
          <p:nvPr/>
        </p:nvSpPr>
        <p:spPr bwMode="auto">
          <a:xfrm>
            <a:off x="4500563" y="3573463"/>
            <a:ext cx="2232025" cy="1008062"/>
          </a:xfrm>
          <a:prstGeom prst="curvedDownArrow">
            <a:avLst>
              <a:gd name="adj1" fmla="val 44283"/>
              <a:gd name="adj2" fmla="val 88567"/>
              <a:gd name="adj3" fmla="val 33333"/>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31191" name="Group 55"/>
          <p:cNvGrpSpPr>
            <a:grpSpLocks/>
          </p:cNvGrpSpPr>
          <p:nvPr/>
        </p:nvGrpSpPr>
        <p:grpSpPr bwMode="auto">
          <a:xfrm>
            <a:off x="34925" y="2366963"/>
            <a:ext cx="2808288" cy="2933700"/>
            <a:chOff x="113" y="1537"/>
            <a:chExt cx="1769" cy="1848"/>
          </a:xfrm>
        </p:grpSpPr>
        <p:sp>
          <p:nvSpPr>
            <p:cNvPr id="731192" name="Freeform 56"/>
            <p:cNvSpPr>
              <a:spLocks/>
            </p:cNvSpPr>
            <p:nvPr/>
          </p:nvSpPr>
          <p:spPr bwMode="auto">
            <a:xfrm>
              <a:off x="703" y="1842"/>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93" name="Freeform 57"/>
            <p:cNvSpPr>
              <a:spLocks/>
            </p:cNvSpPr>
            <p:nvPr/>
          </p:nvSpPr>
          <p:spPr bwMode="auto">
            <a:xfrm>
              <a:off x="385" y="2296"/>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94" name="Freeform 58"/>
            <p:cNvSpPr>
              <a:spLocks/>
            </p:cNvSpPr>
            <p:nvPr/>
          </p:nvSpPr>
          <p:spPr bwMode="auto">
            <a:xfrm>
              <a:off x="567" y="2024"/>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95" name="Freeform 59"/>
            <p:cNvSpPr>
              <a:spLocks/>
            </p:cNvSpPr>
            <p:nvPr/>
          </p:nvSpPr>
          <p:spPr bwMode="auto">
            <a:xfrm>
              <a:off x="249" y="2523"/>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96" name="Freeform 60"/>
            <p:cNvSpPr>
              <a:spLocks/>
            </p:cNvSpPr>
            <p:nvPr/>
          </p:nvSpPr>
          <p:spPr bwMode="auto">
            <a:xfrm>
              <a:off x="113" y="2750"/>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197" name="Text Box 61"/>
            <p:cNvSpPr txBox="1">
              <a:spLocks noChangeArrowheads="1"/>
            </p:cNvSpPr>
            <p:nvPr/>
          </p:nvSpPr>
          <p:spPr bwMode="auto">
            <a:xfrm>
              <a:off x="554" y="1537"/>
              <a:ext cx="1138" cy="237"/>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3</a:t>
              </a:r>
            </a:p>
          </p:txBody>
        </p:sp>
      </p:grpSp>
      <p:sp>
        <p:nvSpPr>
          <p:cNvPr id="731198" name="AutoShape 62"/>
          <p:cNvSpPr>
            <a:spLocks noChangeArrowheads="1"/>
          </p:cNvSpPr>
          <p:nvPr/>
        </p:nvSpPr>
        <p:spPr bwMode="auto">
          <a:xfrm>
            <a:off x="2268538" y="3860800"/>
            <a:ext cx="2232025" cy="1008063"/>
          </a:xfrm>
          <a:prstGeom prst="curvedDownArrow">
            <a:avLst>
              <a:gd name="adj1" fmla="val 44283"/>
              <a:gd name="adj2" fmla="val 88567"/>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31199" name="Group 63"/>
          <p:cNvGrpSpPr>
            <a:grpSpLocks/>
          </p:cNvGrpSpPr>
          <p:nvPr/>
        </p:nvGrpSpPr>
        <p:grpSpPr bwMode="auto">
          <a:xfrm>
            <a:off x="34925" y="2439988"/>
            <a:ext cx="2808288" cy="2933700"/>
            <a:chOff x="113" y="1537"/>
            <a:chExt cx="1769" cy="1848"/>
          </a:xfrm>
        </p:grpSpPr>
        <p:sp>
          <p:nvSpPr>
            <p:cNvPr id="731200" name="Freeform 64"/>
            <p:cNvSpPr>
              <a:spLocks/>
            </p:cNvSpPr>
            <p:nvPr/>
          </p:nvSpPr>
          <p:spPr bwMode="auto">
            <a:xfrm>
              <a:off x="703" y="1842"/>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01" name="Freeform 65"/>
            <p:cNvSpPr>
              <a:spLocks/>
            </p:cNvSpPr>
            <p:nvPr/>
          </p:nvSpPr>
          <p:spPr bwMode="auto">
            <a:xfrm>
              <a:off x="385" y="2296"/>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02" name="Freeform 66"/>
            <p:cNvSpPr>
              <a:spLocks/>
            </p:cNvSpPr>
            <p:nvPr/>
          </p:nvSpPr>
          <p:spPr bwMode="auto">
            <a:xfrm>
              <a:off x="567" y="2024"/>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03" name="Freeform 67"/>
            <p:cNvSpPr>
              <a:spLocks/>
            </p:cNvSpPr>
            <p:nvPr/>
          </p:nvSpPr>
          <p:spPr bwMode="auto">
            <a:xfrm>
              <a:off x="249" y="2523"/>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04" name="Freeform 68"/>
            <p:cNvSpPr>
              <a:spLocks/>
            </p:cNvSpPr>
            <p:nvPr/>
          </p:nvSpPr>
          <p:spPr bwMode="auto">
            <a:xfrm>
              <a:off x="113" y="2750"/>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chemeClr val="tx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05" name="Text Box 69"/>
            <p:cNvSpPr txBox="1">
              <a:spLocks noChangeArrowheads="1"/>
            </p:cNvSpPr>
            <p:nvPr/>
          </p:nvSpPr>
          <p:spPr bwMode="auto">
            <a:xfrm>
              <a:off x="554" y="1537"/>
              <a:ext cx="1138" cy="23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4</a:t>
              </a:r>
            </a:p>
          </p:txBody>
        </p:sp>
      </p:grpSp>
      <p:sp>
        <p:nvSpPr>
          <p:cNvPr id="731206" name="AutoShape 70"/>
          <p:cNvSpPr>
            <a:spLocks noChangeArrowheads="1"/>
          </p:cNvSpPr>
          <p:nvPr/>
        </p:nvSpPr>
        <p:spPr bwMode="auto">
          <a:xfrm>
            <a:off x="2195513" y="4076700"/>
            <a:ext cx="2232025" cy="1008063"/>
          </a:xfrm>
          <a:prstGeom prst="curvedDownArrow">
            <a:avLst>
              <a:gd name="adj1" fmla="val 44283"/>
              <a:gd name="adj2" fmla="val 88567"/>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31207" name="Group 71"/>
          <p:cNvGrpSpPr>
            <a:grpSpLocks/>
          </p:cNvGrpSpPr>
          <p:nvPr/>
        </p:nvGrpSpPr>
        <p:grpSpPr bwMode="auto">
          <a:xfrm>
            <a:off x="-107950" y="2366963"/>
            <a:ext cx="2808288" cy="2933700"/>
            <a:chOff x="113" y="1537"/>
            <a:chExt cx="1769" cy="1848"/>
          </a:xfrm>
        </p:grpSpPr>
        <p:sp>
          <p:nvSpPr>
            <p:cNvPr id="731208" name="Freeform 72"/>
            <p:cNvSpPr>
              <a:spLocks/>
            </p:cNvSpPr>
            <p:nvPr/>
          </p:nvSpPr>
          <p:spPr bwMode="auto">
            <a:xfrm>
              <a:off x="703" y="1842"/>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CC66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09" name="Freeform 73"/>
            <p:cNvSpPr>
              <a:spLocks/>
            </p:cNvSpPr>
            <p:nvPr/>
          </p:nvSpPr>
          <p:spPr bwMode="auto">
            <a:xfrm>
              <a:off x="385" y="2296"/>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CC66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0" name="Freeform 74"/>
            <p:cNvSpPr>
              <a:spLocks/>
            </p:cNvSpPr>
            <p:nvPr/>
          </p:nvSpPr>
          <p:spPr bwMode="auto">
            <a:xfrm>
              <a:off x="567" y="2024"/>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CC66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1" name="Freeform 75"/>
            <p:cNvSpPr>
              <a:spLocks/>
            </p:cNvSpPr>
            <p:nvPr/>
          </p:nvSpPr>
          <p:spPr bwMode="auto">
            <a:xfrm>
              <a:off x="249" y="2523"/>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CC66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2" name="Freeform 76"/>
            <p:cNvSpPr>
              <a:spLocks/>
            </p:cNvSpPr>
            <p:nvPr/>
          </p:nvSpPr>
          <p:spPr bwMode="auto">
            <a:xfrm>
              <a:off x="113" y="2750"/>
              <a:ext cx="1179" cy="635"/>
            </a:xfrm>
            <a:custGeom>
              <a:avLst/>
              <a:gdLst>
                <a:gd name="T0" fmla="*/ 0 w 1179"/>
                <a:gd name="T1" fmla="*/ 91 h 635"/>
                <a:gd name="T2" fmla="*/ 861 w 1179"/>
                <a:gd name="T3" fmla="*/ 91 h 635"/>
                <a:gd name="T4" fmla="*/ 1179 w 1179"/>
                <a:gd name="T5" fmla="*/ 635 h 635"/>
              </a:gdLst>
              <a:ahLst/>
              <a:cxnLst>
                <a:cxn ang="0">
                  <a:pos x="T0" y="T1"/>
                </a:cxn>
                <a:cxn ang="0">
                  <a:pos x="T2" y="T3"/>
                </a:cxn>
                <a:cxn ang="0">
                  <a:pos x="T4" y="T5"/>
                </a:cxn>
              </a:cxnLst>
              <a:rect l="0" t="0" r="r" b="b"/>
              <a:pathLst>
                <a:path w="1179" h="635">
                  <a:moveTo>
                    <a:pt x="0" y="91"/>
                  </a:moveTo>
                  <a:cubicBezTo>
                    <a:pt x="332" y="45"/>
                    <a:pt x="665" y="0"/>
                    <a:pt x="861" y="91"/>
                  </a:cubicBezTo>
                  <a:cubicBezTo>
                    <a:pt x="1057" y="182"/>
                    <a:pt x="1126" y="537"/>
                    <a:pt x="1179" y="635"/>
                  </a:cubicBezTo>
                </a:path>
              </a:pathLst>
            </a:custGeom>
            <a:noFill/>
            <a:ln w="38100" cmpd="sng">
              <a:solidFill>
                <a:srgbClr val="CC66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3" name="Text Box 77"/>
            <p:cNvSpPr txBox="1">
              <a:spLocks noChangeArrowheads="1"/>
            </p:cNvSpPr>
            <p:nvPr/>
          </p:nvSpPr>
          <p:spPr bwMode="auto">
            <a:xfrm>
              <a:off x="554" y="1537"/>
              <a:ext cx="1138" cy="237"/>
            </a:xfrm>
            <a:prstGeom prst="rect">
              <a:avLst/>
            </a:prstGeom>
            <a:noFill/>
            <a:ln w="9525">
              <a:solidFill>
                <a:srgbClr val="CC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5</a:t>
              </a:r>
            </a:p>
          </p:txBody>
        </p:sp>
      </p:grpSp>
      <p:grpSp>
        <p:nvGrpSpPr>
          <p:cNvPr id="731214" name="Group 78"/>
          <p:cNvGrpSpPr>
            <a:grpSpLocks/>
          </p:cNvGrpSpPr>
          <p:nvPr/>
        </p:nvGrpSpPr>
        <p:grpSpPr bwMode="auto">
          <a:xfrm>
            <a:off x="5795963" y="2565400"/>
            <a:ext cx="3671887" cy="2787650"/>
            <a:chOff x="3606" y="1583"/>
            <a:chExt cx="2313" cy="1756"/>
          </a:xfrm>
        </p:grpSpPr>
        <p:sp>
          <p:nvSpPr>
            <p:cNvPr id="731215" name="Freeform 79"/>
            <p:cNvSpPr>
              <a:spLocks/>
            </p:cNvSpPr>
            <p:nvPr/>
          </p:nvSpPr>
          <p:spPr bwMode="auto">
            <a:xfrm>
              <a:off x="3606" y="2931"/>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6" name="Freeform 80"/>
            <p:cNvSpPr>
              <a:spLocks/>
            </p:cNvSpPr>
            <p:nvPr/>
          </p:nvSpPr>
          <p:spPr bwMode="auto">
            <a:xfrm>
              <a:off x="3742" y="2750"/>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7" name="Freeform 81"/>
            <p:cNvSpPr>
              <a:spLocks/>
            </p:cNvSpPr>
            <p:nvPr/>
          </p:nvSpPr>
          <p:spPr bwMode="auto">
            <a:xfrm>
              <a:off x="3923" y="2523"/>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8" name="Freeform 82"/>
            <p:cNvSpPr>
              <a:spLocks/>
            </p:cNvSpPr>
            <p:nvPr/>
          </p:nvSpPr>
          <p:spPr bwMode="auto">
            <a:xfrm>
              <a:off x="4105" y="2296"/>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19" name="Freeform 83"/>
            <p:cNvSpPr>
              <a:spLocks/>
            </p:cNvSpPr>
            <p:nvPr/>
          </p:nvSpPr>
          <p:spPr bwMode="auto">
            <a:xfrm>
              <a:off x="4377" y="2070"/>
              <a:ext cx="1542" cy="408"/>
            </a:xfrm>
            <a:custGeom>
              <a:avLst/>
              <a:gdLst>
                <a:gd name="T0" fmla="*/ 181 w 1542"/>
                <a:gd name="T1" fmla="*/ 408 h 408"/>
                <a:gd name="T2" fmla="*/ 227 w 1542"/>
                <a:gd name="T3" fmla="*/ 91 h 408"/>
                <a:gd name="T4" fmla="*/ 1542 w 1542"/>
                <a:gd name="T5" fmla="*/ 0 h 408"/>
              </a:gdLst>
              <a:ahLst/>
              <a:cxnLst>
                <a:cxn ang="0">
                  <a:pos x="T0" y="T1"/>
                </a:cxn>
                <a:cxn ang="0">
                  <a:pos x="T2" y="T3"/>
                </a:cxn>
                <a:cxn ang="0">
                  <a:pos x="T4" y="T5"/>
                </a:cxn>
              </a:cxnLst>
              <a:rect l="0" t="0" r="r" b="b"/>
              <a:pathLst>
                <a:path w="1542" h="408">
                  <a:moveTo>
                    <a:pt x="181" y="408"/>
                  </a:moveTo>
                  <a:cubicBezTo>
                    <a:pt x="90" y="283"/>
                    <a:pt x="0" y="159"/>
                    <a:pt x="227" y="91"/>
                  </a:cubicBezTo>
                  <a:cubicBezTo>
                    <a:pt x="454" y="23"/>
                    <a:pt x="1323" y="15"/>
                    <a:pt x="1542" y="0"/>
                  </a:cubicBezTo>
                </a:path>
              </a:pathLst>
            </a:custGeom>
            <a:noFill/>
            <a:ln w="28575" cmpd="sng">
              <a:solidFill>
                <a:srgbClr val="6699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1220" name="Text Box 84"/>
            <p:cNvSpPr txBox="1">
              <a:spLocks noChangeArrowheads="1"/>
            </p:cNvSpPr>
            <p:nvPr/>
          </p:nvSpPr>
          <p:spPr bwMode="auto">
            <a:xfrm>
              <a:off x="4183" y="1583"/>
              <a:ext cx="1138" cy="237"/>
            </a:xfrm>
            <a:prstGeom prst="rect">
              <a:avLst/>
            </a:prstGeom>
            <a:noFill/>
            <a:ln w="9525">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Stream</a:t>
              </a:r>
              <a:r>
                <a:rPr lang="ja-JP" altLang="en-US" b="1"/>
                <a:t>　</a:t>
              </a:r>
              <a:r>
                <a:rPr lang="en-US" altLang="ja-JP" b="1"/>
                <a:t>Data 2</a:t>
              </a:r>
            </a:p>
          </p:txBody>
        </p:sp>
      </p:grpSp>
      <p:sp>
        <p:nvSpPr>
          <p:cNvPr id="731221" name="AutoShape 85"/>
          <p:cNvSpPr>
            <a:spLocks noChangeArrowheads="1"/>
          </p:cNvSpPr>
          <p:nvPr/>
        </p:nvSpPr>
        <p:spPr bwMode="auto">
          <a:xfrm>
            <a:off x="4211638" y="3933825"/>
            <a:ext cx="2232025" cy="1008063"/>
          </a:xfrm>
          <a:prstGeom prst="curvedDownArrow">
            <a:avLst>
              <a:gd name="adj1" fmla="val 44283"/>
              <a:gd name="adj2" fmla="val 88567"/>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11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118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3116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311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119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3118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3116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311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118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3119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73118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3119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73119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31169"/>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7311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117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3120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73119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31198"/>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3120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121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731170"/>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731221"/>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7311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68" grpId="0" animBg="1"/>
      <p:bldP spid="731168" grpId="1" animBg="1"/>
      <p:bldP spid="731169" grpId="0" animBg="1"/>
      <p:bldP spid="731169" grpId="1" animBg="1"/>
      <p:bldP spid="731189" grpId="0" animBg="1"/>
      <p:bldP spid="731189" grpId="1" animBg="1"/>
      <p:bldP spid="731190" grpId="0" animBg="1"/>
      <p:bldP spid="731190" grpId="1" animBg="1"/>
      <p:bldP spid="731198" grpId="0" animBg="1"/>
      <p:bldP spid="731198" grpId="1" animBg="1"/>
      <p:bldP spid="731206" grpId="0" animBg="1"/>
      <p:bldP spid="7312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lstStyle/>
          <a:p>
            <a:r>
              <a:rPr lang="en-US" altLang="ja-JP" sz="2800" b="1"/>
              <a:t>Systolic Algorithm</a:t>
            </a:r>
          </a:p>
        </p:txBody>
      </p:sp>
      <p:sp>
        <p:nvSpPr>
          <p:cNvPr id="732163" name="Line 3"/>
          <p:cNvSpPr>
            <a:spLocks noChangeShapeType="1"/>
          </p:cNvSpPr>
          <p:nvPr/>
        </p:nvSpPr>
        <p:spPr bwMode="auto">
          <a:xfrm>
            <a:off x="1219200" y="3124200"/>
            <a:ext cx="678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64" name="Line 4"/>
          <p:cNvSpPr>
            <a:spLocks noChangeShapeType="1"/>
          </p:cNvSpPr>
          <p:nvPr/>
        </p:nvSpPr>
        <p:spPr bwMode="auto">
          <a:xfrm>
            <a:off x="1219200" y="3505200"/>
            <a:ext cx="678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65" name="Rectangle 5"/>
          <p:cNvSpPr>
            <a:spLocks noChangeArrowheads="1"/>
          </p:cNvSpPr>
          <p:nvPr/>
        </p:nvSpPr>
        <p:spPr bwMode="auto">
          <a:xfrm>
            <a:off x="1828800" y="2971800"/>
            <a:ext cx="762000" cy="685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66" name="Rectangle 6"/>
          <p:cNvSpPr>
            <a:spLocks noChangeArrowheads="1"/>
          </p:cNvSpPr>
          <p:nvPr/>
        </p:nvSpPr>
        <p:spPr bwMode="auto">
          <a:xfrm>
            <a:off x="3048000" y="2971800"/>
            <a:ext cx="762000" cy="685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67" name="Rectangle 7"/>
          <p:cNvSpPr>
            <a:spLocks noChangeArrowheads="1"/>
          </p:cNvSpPr>
          <p:nvPr/>
        </p:nvSpPr>
        <p:spPr bwMode="auto">
          <a:xfrm>
            <a:off x="4191000" y="2971800"/>
            <a:ext cx="762000" cy="685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68" name="Rectangle 8"/>
          <p:cNvSpPr>
            <a:spLocks noChangeArrowheads="1"/>
          </p:cNvSpPr>
          <p:nvPr/>
        </p:nvSpPr>
        <p:spPr bwMode="auto">
          <a:xfrm>
            <a:off x="5334000" y="2971800"/>
            <a:ext cx="762000" cy="685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69" name="Rectangle 9"/>
          <p:cNvSpPr>
            <a:spLocks noChangeArrowheads="1"/>
          </p:cNvSpPr>
          <p:nvPr/>
        </p:nvSpPr>
        <p:spPr bwMode="auto">
          <a:xfrm>
            <a:off x="6400800" y="2971800"/>
            <a:ext cx="762000" cy="685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70" name="Line 10"/>
          <p:cNvSpPr>
            <a:spLocks noChangeShapeType="1"/>
          </p:cNvSpPr>
          <p:nvPr/>
        </p:nvSpPr>
        <p:spPr bwMode="auto">
          <a:xfrm>
            <a:off x="990600" y="2895600"/>
            <a:ext cx="533400"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71" name="Text Box 11"/>
          <p:cNvSpPr txBox="1">
            <a:spLocks noChangeArrowheads="1"/>
          </p:cNvSpPr>
          <p:nvPr/>
        </p:nvSpPr>
        <p:spPr bwMode="auto">
          <a:xfrm>
            <a:off x="1050925" y="2174875"/>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Data x</a:t>
            </a:r>
          </a:p>
        </p:txBody>
      </p:sp>
      <p:sp>
        <p:nvSpPr>
          <p:cNvPr id="732172" name="Line 12"/>
          <p:cNvSpPr>
            <a:spLocks noChangeShapeType="1"/>
          </p:cNvSpPr>
          <p:nvPr/>
        </p:nvSpPr>
        <p:spPr bwMode="auto">
          <a:xfrm flipH="1">
            <a:off x="7543800" y="3657600"/>
            <a:ext cx="3810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73" name="Text Box 13"/>
          <p:cNvSpPr txBox="1">
            <a:spLocks noChangeArrowheads="1"/>
          </p:cNvSpPr>
          <p:nvPr/>
        </p:nvSpPr>
        <p:spPr bwMode="auto">
          <a:xfrm>
            <a:off x="7299325" y="3698875"/>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Data y</a:t>
            </a:r>
          </a:p>
        </p:txBody>
      </p:sp>
      <p:sp>
        <p:nvSpPr>
          <p:cNvPr id="732174" name="Text Box 14"/>
          <p:cNvSpPr txBox="1">
            <a:spLocks noChangeArrowheads="1"/>
          </p:cNvSpPr>
          <p:nvPr/>
        </p:nvSpPr>
        <p:spPr bwMode="auto">
          <a:xfrm>
            <a:off x="6156325" y="2403475"/>
            <a:ext cx="269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Computational array</a:t>
            </a:r>
          </a:p>
        </p:txBody>
      </p:sp>
      <p:sp>
        <p:nvSpPr>
          <p:cNvPr id="732175" name="Text Box 15"/>
          <p:cNvSpPr txBox="1">
            <a:spLocks noChangeArrowheads="1"/>
          </p:cNvSpPr>
          <p:nvPr/>
        </p:nvSpPr>
        <p:spPr bwMode="auto">
          <a:xfrm>
            <a:off x="1127125" y="4592638"/>
            <a:ext cx="77241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sz="2400" dirty="0">
              <a:latin typeface="Times New Roman" panose="02020603050405020304" pitchFamily="18" charset="0"/>
            </a:endParaRPr>
          </a:p>
          <a:p>
            <a:r>
              <a:rPr lang="en-US" altLang="ja-JP" sz="2400" dirty="0">
                <a:latin typeface="Times New Roman" panose="02020603050405020304" pitchFamily="18" charset="0"/>
              </a:rPr>
              <a:t>Data stream x</a:t>
            </a:r>
            <a:r>
              <a:rPr lang="ja-JP" altLang="en-US" sz="2400" dirty="0">
                <a:latin typeface="Times New Roman" panose="02020603050405020304" pitchFamily="18" charset="0"/>
              </a:rPr>
              <a:t>，</a:t>
            </a:r>
            <a:r>
              <a:rPr lang="en-US" altLang="ja-JP" sz="2400" dirty="0">
                <a:latin typeface="Times New Roman" panose="02020603050405020304" pitchFamily="18" charset="0"/>
              </a:rPr>
              <a:t>y are inserted with a certain interval.</a:t>
            </a:r>
          </a:p>
          <a:p>
            <a:r>
              <a:rPr lang="en-US" altLang="ja-JP" sz="2400" dirty="0">
                <a:latin typeface="Times New Roman" panose="02020603050405020304" pitchFamily="18" charset="0"/>
              </a:rPr>
              <a:t>When two streams meet each other, a calculation is executed.</a:t>
            </a:r>
          </a:p>
          <a:p>
            <a:r>
              <a:rPr lang="en-US" altLang="ja-JP" sz="2400" dirty="0">
                <a:latin typeface="Times New Roman" panose="02020603050405020304" pitchFamily="18" charset="0"/>
              </a:rPr>
              <a:t>→</a:t>
            </a:r>
            <a:r>
              <a:rPr lang="ja-JP" altLang="en-US" sz="2400" dirty="0">
                <a:latin typeface="Times New Roman" panose="02020603050405020304" pitchFamily="18" charset="0"/>
              </a:rPr>
              <a:t>　</a:t>
            </a:r>
            <a:r>
              <a:rPr lang="en-US" altLang="ja-JP" sz="2400" dirty="0">
                <a:latin typeface="Times New Roman" panose="02020603050405020304" pitchFamily="18" charset="0"/>
              </a:rPr>
              <a:t>Systolic:</a:t>
            </a:r>
            <a:r>
              <a:rPr lang="ja-JP" altLang="en-US" sz="2400" dirty="0">
                <a:latin typeface="Times New Roman" panose="02020603050405020304" pitchFamily="18" charset="0"/>
              </a:rPr>
              <a:t>　</a:t>
            </a:r>
            <a:r>
              <a:rPr lang="en-US" altLang="ja-JP" sz="2400" dirty="0">
                <a:latin typeface="Times New Roman" panose="02020603050405020304" pitchFamily="18" charset="0"/>
              </a:rPr>
              <a:t>The beat of heart</a:t>
            </a:r>
          </a:p>
        </p:txBody>
      </p:sp>
      <p:grpSp>
        <p:nvGrpSpPr>
          <p:cNvPr id="732176" name="Group 16"/>
          <p:cNvGrpSpPr>
            <a:grpSpLocks/>
          </p:cNvGrpSpPr>
          <p:nvPr/>
        </p:nvGrpSpPr>
        <p:grpSpPr bwMode="auto">
          <a:xfrm>
            <a:off x="1828800" y="2867025"/>
            <a:ext cx="5334000" cy="1066800"/>
            <a:chOff x="1152" y="1776"/>
            <a:chExt cx="3360" cy="672"/>
          </a:xfrm>
        </p:grpSpPr>
        <p:sp>
          <p:nvSpPr>
            <p:cNvPr id="732177" name="Line 17"/>
            <p:cNvSpPr>
              <a:spLocks noChangeShapeType="1"/>
            </p:cNvSpPr>
            <p:nvPr/>
          </p:nvSpPr>
          <p:spPr bwMode="auto">
            <a:xfrm flipH="1">
              <a:off x="3648" y="2448"/>
              <a:ext cx="864"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78" name="Line 18"/>
            <p:cNvSpPr>
              <a:spLocks noChangeShapeType="1"/>
            </p:cNvSpPr>
            <p:nvPr/>
          </p:nvSpPr>
          <p:spPr bwMode="auto">
            <a:xfrm>
              <a:off x="1152" y="1776"/>
              <a:ext cx="86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32179" name="Group 19"/>
          <p:cNvGrpSpPr>
            <a:grpSpLocks/>
          </p:cNvGrpSpPr>
          <p:nvPr/>
        </p:nvGrpSpPr>
        <p:grpSpPr bwMode="auto">
          <a:xfrm>
            <a:off x="3124200" y="2867025"/>
            <a:ext cx="2667000" cy="1066800"/>
            <a:chOff x="1968" y="1776"/>
            <a:chExt cx="1680" cy="672"/>
          </a:xfrm>
        </p:grpSpPr>
        <p:sp>
          <p:nvSpPr>
            <p:cNvPr id="732180" name="Line 20"/>
            <p:cNvSpPr>
              <a:spLocks noChangeShapeType="1"/>
            </p:cNvSpPr>
            <p:nvPr/>
          </p:nvSpPr>
          <p:spPr bwMode="auto">
            <a:xfrm>
              <a:off x="1968" y="1776"/>
              <a:ext cx="1008"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2181" name="Line 21"/>
            <p:cNvSpPr>
              <a:spLocks noChangeShapeType="1"/>
            </p:cNvSpPr>
            <p:nvPr/>
          </p:nvSpPr>
          <p:spPr bwMode="auto">
            <a:xfrm flipH="1">
              <a:off x="2832" y="2448"/>
              <a:ext cx="816"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32182" name="Group 22"/>
          <p:cNvGrpSpPr>
            <a:grpSpLocks/>
          </p:cNvGrpSpPr>
          <p:nvPr/>
        </p:nvGrpSpPr>
        <p:grpSpPr bwMode="auto">
          <a:xfrm>
            <a:off x="3276600" y="2852738"/>
            <a:ext cx="2519363" cy="1081087"/>
            <a:chOff x="2064" y="1797"/>
            <a:chExt cx="1587" cy="681"/>
          </a:xfrm>
        </p:grpSpPr>
        <p:sp>
          <p:nvSpPr>
            <p:cNvPr id="732183" name="Line 23"/>
            <p:cNvSpPr>
              <a:spLocks noChangeShapeType="1"/>
            </p:cNvSpPr>
            <p:nvPr/>
          </p:nvSpPr>
          <p:spPr bwMode="auto">
            <a:xfrm flipH="1">
              <a:off x="2064" y="2478"/>
              <a:ext cx="771"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2184" name="Line 24"/>
            <p:cNvSpPr>
              <a:spLocks noChangeShapeType="1"/>
            </p:cNvSpPr>
            <p:nvPr/>
          </p:nvSpPr>
          <p:spPr bwMode="auto">
            <a:xfrm>
              <a:off x="2925" y="1797"/>
              <a:ext cx="726" cy="0"/>
            </a:xfrm>
            <a:prstGeom prst="line">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32185" name="Group 25"/>
          <p:cNvGrpSpPr>
            <a:grpSpLocks/>
          </p:cNvGrpSpPr>
          <p:nvPr/>
        </p:nvGrpSpPr>
        <p:grpSpPr bwMode="auto">
          <a:xfrm>
            <a:off x="2195513" y="2852738"/>
            <a:ext cx="4681537" cy="1081087"/>
            <a:chOff x="1383" y="1797"/>
            <a:chExt cx="2949" cy="681"/>
          </a:xfrm>
        </p:grpSpPr>
        <p:sp>
          <p:nvSpPr>
            <p:cNvPr id="732186" name="Line 26"/>
            <p:cNvSpPr>
              <a:spLocks noChangeShapeType="1"/>
            </p:cNvSpPr>
            <p:nvPr/>
          </p:nvSpPr>
          <p:spPr bwMode="auto">
            <a:xfrm flipH="1">
              <a:off x="1383" y="2478"/>
              <a:ext cx="681"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2187" name="Line 27"/>
            <p:cNvSpPr>
              <a:spLocks noChangeShapeType="1"/>
            </p:cNvSpPr>
            <p:nvPr/>
          </p:nvSpPr>
          <p:spPr bwMode="auto">
            <a:xfrm>
              <a:off x="3606" y="1797"/>
              <a:ext cx="726" cy="0"/>
            </a:xfrm>
            <a:prstGeom prst="line">
              <a:avLst/>
            </a:prstGeom>
            <a:noFill/>
            <a:ln w="28575">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321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321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21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2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en-US" altLang="ja-JP"/>
              <a:t>Band matrix multiply</a:t>
            </a:r>
            <a:r>
              <a:rPr lang="ja-JP" altLang="en-US"/>
              <a:t>　</a:t>
            </a:r>
            <a:r>
              <a:rPr lang="en-US" altLang="ja-JP"/>
              <a:t>y=Ax</a:t>
            </a:r>
          </a:p>
        </p:txBody>
      </p:sp>
      <p:sp>
        <p:nvSpPr>
          <p:cNvPr id="733187" name="Text Box 3"/>
          <p:cNvSpPr txBox="1">
            <a:spLocks noChangeArrowheads="1"/>
          </p:cNvSpPr>
          <p:nvPr/>
        </p:nvSpPr>
        <p:spPr bwMode="auto">
          <a:xfrm>
            <a:off x="3886200" y="414972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a:t>
            </a:r>
          </a:p>
        </p:txBody>
      </p:sp>
      <p:sp>
        <p:nvSpPr>
          <p:cNvPr id="733188" name="Text Box 4"/>
          <p:cNvSpPr txBox="1">
            <a:spLocks noChangeArrowheads="1"/>
          </p:cNvSpPr>
          <p:nvPr/>
        </p:nvSpPr>
        <p:spPr bwMode="auto">
          <a:xfrm>
            <a:off x="2743200" y="552132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a:t>
            </a:r>
          </a:p>
        </p:txBody>
      </p:sp>
      <p:grpSp>
        <p:nvGrpSpPr>
          <p:cNvPr id="733189" name="Group 5"/>
          <p:cNvGrpSpPr>
            <a:grpSpLocks/>
          </p:cNvGrpSpPr>
          <p:nvPr/>
        </p:nvGrpSpPr>
        <p:grpSpPr bwMode="auto">
          <a:xfrm>
            <a:off x="3352800" y="1628775"/>
            <a:ext cx="2209800" cy="2100263"/>
            <a:chOff x="4176" y="1104"/>
            <a:chExt cx="1392" cy="1323"/>
          </a:xfrm>
        </p:grpSpPr>
        <p:sp>
          <p:nvSpPr>
            <p:cNvPr id="733190" name="Text Box 6"/>
            <p:cNvSpPr txBox="1">
              <a:spLocks noChangeArrowheads="1"/>
            </p:cNvSpPr>
            <p:nvPr/>
          </p:nvSpPr>
          <p:spPr bwMode="auto">
            <a:xfrm>
              <a:off x="4224" y="1104"/>
              <a:ext cx="1344"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a11 a12  0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a21 a22 a23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a32 a33 a34</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0     a43 a44</a:t>
              </a:r>
            </a:p>
          </p:txBody>
        </p:sp>
        <p:sp>
          <p:nvSpPr>
            <p:cNvPr id="733191" name="Line 7"/>
            <p:cNvSpPr>
              <a:spLocks noChangeShapeType="1"/>
            </p:cNvSpPr>
            <p:nvPr/>
          </p:nvSpPr>
          <p:spPr bwMode="auto">
            <a:xfrm>
              <a:off x="4176"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192" name="Line 8"/>
            <p:cNvSpPr>
              <a:spLocks noChangeShapeType="1"/>
            </p:cNvSpPr>
            <p:nvPr/>
          </p:nvSpPr>
          <p:spPr bwMode="auto">
            <a:xfrm>
              <a:off x="5568"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33193" name="AutoShape 9"/>
          <p:cNvSpPr>
            <a:spLocks noChangeArrowheads="1"/>
          </p:cNvSpPr>
          <p:nvPr/>
        </p:nvSpPr>
        <p:spPr bwMode="auto">
          <a:xfrm>
            <a:off x="4191000" y="4454525"/>
            <a:ext cx="3810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733194" name="Rectangle 10"/>
          <p:cNvSpPr>
            <a:spLocks noChangeArrowheads="1"/>
          </p:cNvSpPr>
          <p:nvPr/>
        </p:nvSpPr>
        <p:spPr bwMode="auto">
          <a:xfrm>
            <a:off x="3429000" y="4835525"/>
            <a:ext cx="1676400" cy="12954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ea typeface="HGSｺﾞｼｯｸE" panose="020B0900000000000000" pitchFamily="50" charset="-128"/>
              </a:rPr>
              <a:t>Ｘ＋</a:t>
            </a:r>
          </a:p>
        </p:txBody>
      </p:sp>
      <p:sp>
        <p:nvSpPr>
          <p:cNvPr id="733195" name="Line 11"/>
          <p:cNvSpPr>
            <a:spLocks noChangeShapeType="1"/>
          </p:cNvSpPr>
          <p:nvPr/>
        </p:nvSpPr>
        <p:spPr bwMode="auto">
          <a:xfrm>
            <a:off x="2743200" y="5978525"/>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196" name="Line 12"/>
          <p:cNvSpPr>
            <a:spLocks noChangeShapeType="1"/>
          </p:cNvSpPr>
          <p:nvPr/>
        </p:nvSpPr>
        <p:spPr bwMode="auto">
          <a:xfrm flipH="1">
            <a:off x="5181600" y="5064125"/>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197" name="Line 13"/>
          <p:cNvSpPr>
            <a:spLocks noChangeShapeType="1"/>
          </p:cNvSpPr>
          <p:nvPr/>
        </p:nvSpPr>
        <p:spPr bwMode="auto">
          <a:xfrm flipH="1">
            <a:off x="2971800" y="5064125"/>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198" name="Text Box 14"/>
          <p:cNvSpPr txBox="1">
            <a:spLocks noChangeArrowheads="1"/>
          </p:cNvSpPr>
          <p:nvPr/>
        </p:nvSpPr>
        <p:spPr bwMode="auto">
          <a:xfrm>
            <a:off x="5241925" y="4475163"/>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ea typeface="HGSｺﾞｼｯｸE" panose="020B0900000000000000" pitchFamily="50" charset="-128"/>
              </a:rPr>
              <a:t>ｙｉ</a:t>
            </a:r>
          </a:p>
        </p:txBody>
      </p:sp>
      <p:sp>
        <p:nvSpPr>
          <p:cNvPr id="733199" name="Text Box 15"/>
          <p:cNvSpPr txBox="1">
            <a:spLocks noChangeArrowheads="1"/>
          </p:cNvSpPr>
          <p:nvPr/>
        </p:nvSpPr>
        <p:spPr bwMode="auto">
          <a:xfrm>
            <a:off x="2270125" y="4551363"/>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ea typeface="HGSｺﾞｼｯｸE" panose="020B0900000000000000" pitchFamily="50" charset="-128"/>
              </a:rPr>
              <a:t>ｙｏ</a:t>
            </a:r>
          </a:p>
        </p:txBody>
      </p:sp>
      <p:sp>
        <p:nvSpPr>
          <p:cNvPr id="733200" name="Text Box 16"/>
          <p:cNvSpPr txBox="1">
            <a:spLocks noChangeArrowheads="1"/>
          </p:cNvSpPr>
          <p:nvPr/>
        </p:nvSpPr>
        <p:spPr bwMode="auto">
          <a:xfrm>
            <a:off x="5715000" y="5368925"/>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ea typeface="HGSｺﾞｼｯｸE" panose="020B0900000000000000" pitchFamily="50" charset="-128"/>
              </a:rPr>
              <a:t>ｙｏ＝ ａ ｘ ＋ ｙ ｉ</a:t>
            </a:r>
          </a:p>
        </p:txBody>
      </p:sp>
      <p:sp>
        <p:nvSpPr>
          <p:cNvPr id="733201" name="Text Box 17"/>
          <p:cNvSpPr txBox="1">
            <a:spLocks noChangeArrowheads="1"/>
          </p:cNvSpPr>
          <p:nvPr/>
        </p:nvSpPr>
        <p:spPr bwMode="auto">
          <a:xfrm>
            <a:off x="1752600" y="1628775"/>
            <a:ext cx="838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y0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y1</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y2</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y3</a:t>
            </a:r>
          </a:p>
        </p:txBody>
      </p:sp>
      <p:sp>
        <p:nvSpPr>
          <p:cNvPr id="733202" name="Text Box 18"/>
          <p:cNvSpPr txBox="1">
            <a:spLocks noChangeArrowheads="1"/>
          </p:cNvSpPr>
          <p:nvPr/>
        </p:nvSpPr>
        <p:spPr bwMode="auto">
          <a:xfrm>
            <a:off x="5867400" y="1628775"/>
            <a:ext cx="838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x0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x1</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x2</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x3</a:t>
            </a:r>
          </a:p>
        </p:txBody>
      </p:sp>
      <p:sp>
        <p:nvSpPr>
          <p:cNvPr id="733203" name="Line 19"/>
          <p:cNvSpPr>
            <a:spLocks noChangeShapeType="1"/>
          </p:cNvSpPr>
          <p:nvPr/>
        </p:nvSpPr>
        <p:spPr bwMode="auto">
          <a:xfrm>
            <a:off x="5867400" y="1781175"/>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204" name="Line 20"/>
          <p:cNvSpPr>
            <a:spLocks noChangeShapeType="1"/>
          </p:cNvSpPr>
          <p:nvPr/>
        </p:nvSpPr>
        <p:spPr bwMode="auto">
          <a:xfrm>
            <a:off x="2286000" y="1781175"/>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205" name="Line 21"/>
          <p:cNvSpPr>
            <a:spLocks noChangeShapeType="1"/>
          </p:cNvSpPr>
          <p:nvPr/>
        </p:nvSpPr>
        <p:spPr bwMode="auto">
          <a:xfrm>
            <a:off x="6324600" y="1781175"/>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206" name="Line 22"/>
          <p:cNvSpPr>
            <a:spLocks noChangeShapeType="1"/>
          </p:cNvSpPr>
          <p:nvPr/>
        </p:nvSpPr>
        <p:spPr bwMode="auto">
          <a:xfrm>
            <a:off x="1676400" y="1781175"/>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3207" name="Text Box 23"/>
          <p:cNvSpPr txBox="1">
            <a:spLocks noChangeArrowheads="1"/>
          </p:cNvSpPr>
          <p:nvPr/>
        </p:nvSpPr>
        <p:spPr bwMode="auto">
          <a:xfrm>
            <a:off x="2514600" y="25431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en-US" altLang="ja-JP"/>
              <a:t>Band matrix multiply</a:t>
            </a:r>
            <a:r>
              <a:rPr lang="ja-JP" altLang="en-US"/>
              <a:t>　</a:t>
            </a:r>
            <a:r>
              <a:rPr lang="en-US" altLang="ja-JP"/>
              <a:t>y=Ax</a:t>
            </a:r>
          </a:p>
        </p:txBody>
      </p:sp>
      <p:sp>
        <p:nvSpPr>
          <p:cNvPr id="734211" name="Line 3"/>
          <p:cNvSpPr>
            <a:spLocks noChangeShapeType="1"/>
          </p:cNvSpPr>
          <p:nvPr/>
        </p:nvSpPr>
        <p:spPr bwMode="auto">
          <a:xfrm flipH="1">
            <a:off x="1676400" y="5410200"/>
            <a:ext cx="518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4212" name="Line 4"/>
          <p:cNvSpPr>
            <a:spLocks noChangeShapeType="1"/>
          </p:cNvSpPr>
          <p:nvPr/>
        </p:nvSpPr>
        <p:spPr bwMode="auto">
          <a:xfrm>
            <a:off x="1676400" y="5791200"/>
            <a:ext cx="5105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4213" name="Rectangle 5"/>
          <p:cNvSpPr>
            <a:spLocks noChangeArrowheads="1"/>
          </p:cNvSpPr>
          <p:nvPr/>
        </p:nvSpPr>
        <p:spPr bwMode="auto">
          <a:xfrm>
            <a:off x="3810000" y="5181600"/>
            <a:ext cx="914400" cy="7620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ea typeface="HGSｺﾞｼｯｸE" panose="020B0900000000000000" pitchFamily="50" charset="-128"/>
              </a:rPr>
              <a:t>Ｘ ＋</a:t>
            </a:r>
          </a:p>
        </p:txBody>
      </p:sp>
      <p:sp>
        <p:nvSpPr>
          <p:cNvPr id="734214" name="Rectangle 6"/>
          <p:cNvSpPr>
            <a:spLocks noChangeArrowheads="1"/>
          </p:cNvSpPr>
          <p:nvPr/>
        </p:nvSpPr>
        <p:spPr bwMode="auto">
          <a:xfrm>
            <a:off x="53340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ndParaRPr>
          </a:p>
        </p:txBody>
      </p:sp>
      <p:sp>
        <p:nvSpPr>
          <p:cNvPr id="734215" name="Rectangle 7"/>
          <p:cNvSpPr>
            <a:spLocks noChangeArrowheads="1"/>
          </p:cNvSpPr>
          <p:nvPr/>
        </p:nvSpPr>
        <p:spPr bwMode="auto">
          <a:xfrm>
            <a:off x="22860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4216" name="Text Box 8"/>
          <p:cNvSpPr txBox="1">
            <a:spLocks noChangeArrowheads="1"/>
          </p:cNvSpPr>
          <p:nvPr/>
        </p:nvSpPr>
        <p:spPr bwMode="auto">
          <a:xfrm>
            <a:off x="3962400" y="4572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a11</a:t>
            </a:r>
          </a:p>
        </p:txBody>
      </p:sp>
      <p:sp>
        <p:nvSpPr>
          <p:cNvPr id="734217" name="Text Box 9"/>
          <p:cNvSpPr txBox="1">
            <a:spLocks noChangeArrowheads="1"/>
          </p:cNvSpPr>
          <p:nvPr/>
        </p:nvSpPr>
        <p:spPr bwMode="auto">
          <a:xfrm>
            <a:off x="3276600" y="5867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x1</a:t>
            </a:r>
          </a:p>
        </p:txBody>
      </p:sp>
      <p:sp>
        <p:nvSpPr>
          <p:cNvPr id="734218" name="Text Box 10"/>
          <p:cNvSpPr txBox="1">
            <a:spLocks noChangeArrowheads="1"/>
          </p:cNvSpPr>
          <p:nvPr/>
        </p:nvSpPr>
        <p:spPr bwMode="auto">
          <a:xfrm>
            <a:off x="2286000" y="3886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a12                          a21</a:t>
            </a:r>
          </a:p>
        </p:txBody>
      </p:sp>
      <p:sp>
        <p:nvSpPr>
          <p:cNvPr id="734219" name="Text Box 11"/>
          <p:cNvSpPr txBox="1">
            <a:spLocks noChangeArrowheads="1"/>
          </p:cNvSpPr>
          <p:nvPr/>
        </p:nvSpPr>
        <p:spPr bwMode="auto">
          <a:xfrm>
            <a:off x="3886200" y="3352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a22</a:t>
            </a:r>
          </a:p>
        </p:txBody>
      </p:sp>
      <p:sp>
        <p:nvSpPr>
          <p:cNvPr id="734220" name="Text Box 12"/>
          <p:cNvSpPr txBox="1">
            <a:spLocks noChangeArrowheads="1"/>
          </p:cNvSpPr>
          <p:nvPr/>
        </p:nvSpPr>
        <p:spPr bwMode="auto">
          <a:xfrm>
            <a:off x="2286000" y="259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a23                          a32</a:t>
            </a:r>
          </a:p>
        </p:txBody>
      </p:sp>
      <p:grpSp>
        <p:nvGrpSpPr>
          <p:cNvPr id="734221" name="Group 13"/>
          <p:cNvGrpSpPr>
            <a:grpSpLocks/>
          </p:cNvGrpSpPr>
          <p:nvPr/>
        </p:nvGrpSpPr>
        <p:grpSpPr bwMode="auto">
          <a:xfrm>
            <a:off x="6629400" y="1447800"/>
            <a:ext cx="2209800" cy="2100263"/>
            <a:chOff x="4176" y="1104"/>
            <a:chExt cx="1392" cy="1323"/>
          </a:xfrm>
        </p:grpSpPr>
        <p:sp>
          <p:nvSpPr>
            <p:cNvPr id="734222" name="Text Box 14"/>
            <p:cNvSpPr txBox="1">
              <a:spLocks noChangeArrowheads="1"/>
            </p:cNvSpPr>
            <p:nvPr/>
          </p:nvSpPr>
          <p:spPr bwMode="auto">
            <a:xfrm>
              <a:off x="4224" y="1104"/>
              <a:ext cx="1344"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a11 a12  0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a21 a22 a23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a32 a33 a34</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0     a43 a44</a:t>
              </a:r>
            </a:p>
          </p:txBody>
        </p:sp>
        <p:sp>
          <p:nvSpPr>
            <p:cNvPr id="734223" name="Line 15"/>
            <p:cNvSpPr>
              <a:spLocks noChangeShapeType="1"/>
            </p:cNvSpPr>
            <p:nvPr/>
          </p:nvSpPr>
          <p:spPr bwMode="auto">
            <a:xfrm>
              <a:off x="4176"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4224" name="Line 16"/>
            <p:cNvSpPr>
              <a:spLocks noChangeShapeType="1"/>
            </p:cNvSpPr>
            <p:nvPr/>
          </p:nvSpPr>
          <p:spPr bwMode="auto">
            <a:xfrm>
              <a:off x="5568"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34225" name="AutoShape 17"/>
          <p:cNvSpPr>
            <a:spLocks noChangeArrowheads="1"/>
          </p:cNvSpPr>
          <p:nvPr/>
        </p:nvSpPr>
        <p:spPr bwMode="auto">
          <a:xfrm>
            <a:off x="4038600" y="1905000"/>
            <a:ext cx="3810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US" altLang="ja-JP"/>
              <a:t>Band matrix multiply</a:t>
            </a:r>
            <a:r>
              <a:rPr lang="ja-JP" altLang="en-US"/>
              <a:t>　</a:t>
            </a:r>
            <a:r>
              <a:rPr lang="en-US" altLang="ja-JP"/>
              <a:t>y=Ax</a:t>
            </a:r>
          </a:p>
        </p:txBody>
      </p:sp>
      <p:sp>
        <p:nvSpPr>
          <p:cNvPr id="735235" name="Line 3"/>
          <p:cNvSpPr>
            <a:spLocks noChangeShapeType="1"/>
          </p:cNvSpPr>
          <p:nvPr/>
        </p:nvSpPr>
        <p:spPr bwMode="auto">
          <a:xfrm flipH="1">
            <a:off x="1676400" y="5410200"/>
            <a:ext cx="518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5236" name="Line 4"/>
          <p:cNvSpPr>
            <a:spLocks noChangeShapeType="1"/>
          </p:cNvSpPr>
          <p:nvPr/>
        </p:nvSpPr>
        <p:spPr bwMode="auto">
          <a:xfrm>
            <a:off x="1676400" y="5791200"/>
            <a:ext cx="5105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5237" name="Rectangle 5"/>
          <p:cNvSpPr>
            <a:spLocks noChangeArrowheads="1"/>
          </p:cNvSpPr>
          <p:nvPr/>
        </p:nvSpPr>
        <p:spPr bwMode="auto">
          <a:xfrm>
            <a:off x="38100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5238" name="Rectangle 6"/>
          <p:cNvSpPr>
            <a:spLocks noChangeArrowheads="1"/>
          </p:cNvSpPr>
          <p:nvPr/>
        </p:nvSpPr>
        <p:spPr bwMode="auto">
          <a:xfrm>
            <a:off x="5410200" y="5181600"/>
            <a:ext cx="914400" cy="7620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ea typeface="HGSｺﾞｼｯｸE" panose="020B0900000000000000" pitchFamily="50" charset="-128"/>
              </a:rPr>
              <a:t>Ｘ ＋</a:t>
            </a:r>
          </a:p>
        </p:txBody>
      </p:sp>
      <p:sp>
        <p:nvSpPr>
          <p:cNvPr id="735239" name="Rectangle 7"/>
          <p:cNvSpPr>
            <a:spLocks noChangeArrowheads="1"/>
          </p:cNvSpPr>
          <p:nvPr/>
        </p:nvSpPr>
        <p:spPr bwMode="auto">
          <a:xfrm>
            <a:off x="2286000" y="5181600"/>
            <a:ext cx="914400" cy="7620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ea typeface="HGSｺﾞｼｯｸE" panose="020B0900000000000000" pitchFamily="50" charset="-128"/>
              </a:rPr>
              <a:t>Ｘ </a:t>
            </a:r>
            <a:r>
              <a:rPr lang="ja-JP" altLang="en-US" sz="2400">
                <a:latin typeface="HGSｺﾞｼｯｸE" panose="020B0900000000000000" pitchFamily="50" charset="-128"/>
                <a:ea typeface="HGSｺﾞｼｯｸE" panose="020B0900000000000000" pitchFamily="50" charset="-128"/>
              </a:rPr>
              <a:t>＋</a:t>
            </a:r>
          </a:p>
        </p:txBody>
      </p:sp>
      <p:sp>
        <p:nvSpPr>
          <p:cNvPr id="735240" name="Text Box 8"/>
          <p:cNvSpPr txBox="1">
            <a:spLocks noChangeArrowheads="1"/>
          </p:cNvSpPr>
          <p:nvPr/>
        </p:nvSpPr>
        <p:spPr bwMode="auto">
          <a:xfrm>
            <a:off x="5029200" y="5791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x1</a:t>
            </a:r>
          </a:p>
        </p:txBody>
      </p:sp>
      <p:sp>
        <p:nvSpPr>
          <p:cNvPr id="735241" name="Text Box 9"/>
          <p:cNvSpPr txBox="1">
            <a:spLocks noChangeArrowheads="1"/>
          </p:cNvSpPr>
          <p:nvPr/>
        </p:nvSpPr>
        <p:spPr bwMode="auto">
          <a:xfrm>
            <a:off x="2286000" y="4648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a12                          a21</a:t>
            </a:r>
          </a:p>
        </p:txBody>
      </p:sp>
      <p:sp>
        <p:nvSpPr>
          <p:cNvPr id="735242" name="Text Box 10"/>
          <p:cNvSpPr txBox="1">
            <a:spLocks noChangeArrowheads="1"/>
          </p:cNvSpPr>
          <p:nvPr/>
        </p:nvSpPr>
        <p:spPr bwMode="auto">
          <a:xfrm>
            <a:off x="3886200" y="4114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a22</a:t>
            </a:r>
          </a:p>
        </p:txBody>
      </p:sp>
      <p:sp>
        <p:nvSpPr>
          <p:cNvPr id="735243" name="Text Box 11"/>
          <p:cNvSpPr txBox="1">
            <a:spLocks noChangeArrowheads="1"/>
          </p:cNvSpPr>
          <p:nvPr/>
        </p:nvSpPr>
        <p:spPr bwMode="auto">
          <a:xfrm>
            <a:off x="2286000" y="3352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a23                          a32</a:t>
            </a:r>
          </a:p>
        </p:txBody>
      </p:sp>
      <p:grpSp>
        <p:nvGrpSpPr>
          <p:cNvPr id="735244" name="Group 12"/>
          <p:cNvGrpSpPr>
            <a:grpSpLocks/>
          </p:cNvGrpSpPr>
          <p:nvPr/>
        </p:nvGrpSpPr>
        <p:grpSpPr bwMode="auto">
          <a:xfrm>
            <a:off x="6629400" y="1447800"/>
            <a:ext cx="2209800" cy="2100263"/>
            <a:chOff x="4176" y="1104"/>
            <a:chExt cx="1392" cy="1323"/>
          </a:xfrm>
        </p:grpSpPr>
        <p:sp>
          <p:nvSpPr>
            <p:cNvPr id="735245" name="Text Box 13"/>
            <p:cNvSpPr txBox="1">
              <a:spLocks noChangeArrowheads="1"/>
            </p:cNvSpPr>
            <p:nvPr/>
          </p:nvSpPr>
          <p:spPr bwMode="auto">
            <a:xfrm>
              <a:off x="4224" y="1104"/>
              <a:ext cx="1344"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a11 a12  0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a21 a22 a23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a32 a33 a34</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0     a43 a44</a:t>
              </a:r>
            </a:p>
          </p:txBody>
        </p:sp>
        <p:sp>
          <p:nvSpPr>
            <p:cNvPr id="735246" name="Line 14"/>
            <p:cNvSpPr>
              <a:spLocks noChangeShapeType="1"/>
            </p:cNvSpPr>
            <p:nvPr/>
          </p:nvSpPr>
          <p:spPr bwMode="auto">
            <a:xfrm>
              <a:off x="4176"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5247" name="Line 15"/>
            <p:cNvSpPr>
              <a:spLocks noChangeShapeType="1"/>
            </p:cNvSpPr>
            <p:nvPr/>
          </p:nvSpPr>
          <p:spPr bwMode="auto">
            <a:xfrm>
              <a:off x="5568"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35248" name="AutoShape 16"/>
          <p:cNvSpPr>
            <a:spLocks noChangeArrowheads="1"/>
          </p:cNvSpPr>
          <p:nvPr/>
        </p:nvSpPr>
        <p:spPr bwMode="auto">
          <a:xfrm>
            <a:off x="4038600" y="1905000"/>
            <a:ext cx="3810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735249" name="Text Box 17"/>
          <p:cNvSpPr txBox="1">
            <a:spLocks noChangeArrowheads="1"/>
          </p:cNvSpPr>
          <p:nvPr/>
        </p:nvSpPr>
        <p:spPr bwMode="auto">
          <a:xfrm>
            <a:off x="3962400" y="2667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a33</a:t>
            </a:r>
          </a:p>
        </p:txBody>
      </p:sp>
      <p:sp>
        <p:nvSpPr>
          <p:cNvPr id="735250" name="Text Box 18"/>
          <p:cNvSpPr txBox="1">
            <a:spLocks noChangeArrowheads="1"/>
          </p:cNvSpPr>
          <p:nvPr/>
        </p:nvSpPr>
        <p:spPr bwMode="auto">
          <a:xfrm>
            <a:off x="2971800" y="4800600"/>
            <a:ext cx="127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000">
                <a:latin typeface="HGSｺﾞｼｯｸE" panose="020B0900000000000000" pitchFamily="50" charset="-128"/>
                <a:ea typeface="HGSｺﾞｼｯｸE" panose="020B0900000000000000" pitchFamily="50" charset="-128"/>
              </a:rPr>
              <a:t>y1=a11x1</a:t>
            </a:r>
          </a:p>
        </p:txBody>
      </p:sp>
      <p:sp>
        <p:nvSpPr>
          <p:cNvPr id="735251" name="Text Box 19"/>
          <p:cNvSpPr txBox="1">
            <a:spLocks noChangeArrowheads="1"/>
          </p:cNvSpPr>
          <p:nvPr/>
        </p:nvSpPr>
        <p:spPr bwMode="auto">
          <a:xfrm>
            <a:off x="4784725" y="5659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5252" name="Text Box 20"/>
          <p:cNvSpPr txBox="1">
            <a:spLocks noChangeArrowheads="1"/>
          </p:cNvSpPr>
          <p:nvPr/>
        </p:nvSpPr>
        <p:spPr bwMode="auto">
          <a:xfrm>
            <a:off x="1905000" y="5791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altLang="ja-JP"/>
              <a:t>Band matrix multiply</a:t>
            </a:r>
            <a:r>
              <a:rPr lang="ja-JP" altLang="en-US"/>
              <a:t>　</a:t>
            </a:r>
            <a:r>
              <a:rPr lang="en-US" altLang="ja-JP"/>
              <a:t>y=Ax</a:t>
            </a:r>
          </a:p>
        </p:txBody>
      </p:sp>
      <p:sp>
        <p:nvSpPr>
          <p:cNvPr id="736259" name="Line 3"/>
          <p:cNvSpPr>
            <a:spLocks noChangeShapeType="1"/>
          </p:cNvSpPr>
          <p:nvPr/>
        </p:nvSpPr>
        <p:spPr bwMode="auto">
          <a:xfrm flipH="1">
            <a:off x="1676400" y="5410200"/>
            <a:ext cx="518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6260" name="Line 4"/>
          <p:cNvSpPr>
            <a:spLocks noChangeShapeType="1"/>
          </p:cNvSpPr>
          <p:nvPr/>
        </p:nvSpPr>
        <p:spPr bwMode="auto">
          <a:xfrm>
            <a:off x="1676400" y="5791200"/>
            <a:ext cx="5105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6261" name="Rectangle 5"/>
          <p:cNvSpPr>
            <a:spLocks noChangeArrowheads="1"/>
          </p:cNvSpPr>
          <p:nvPr/>
        </p:nvSpPr>
        <p:spPr bwMode="auto">
          <a:xfrm>
            <a:off x="3810000" y="5181600"/>
            <a:ext cx="914400" cy="7620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2400">
                <a:latin typeface="HGPｺﾞｼｯｸE" panose="020B0900000000000000" pitchFamily="50" charset="-128"/>
                <a:ea typeface="HGPｺﾞｼｯｸE" panose="020B0900000000000000" pitchFamily="50" charset="-128"/>
              </a:rPr>
              <a:t>X </a:t>
            </a:r>
            <a:r>
              <a:rPr lang="ja-JP" altLang="en-US" sz="2400">
                <a:latin typeface="HGPｺﾞｼｯｸE" panose="020B0900000000000000" pitchFamily="50" charset="-128"/>
                <a:ea typeface="HGPｺﾞｼｯｸE" panose="020B0900000000000000" pitchFamily="50" charset="-128"/>
              </a:rPr>
              <a:t>＋</a:t>
            </a:r>
          </a:p>
        </p:txBody>
      </p:sp>
      <p:sp>
        <p:nvSpPr>
          <p:cNvPr id="736262" name="Rectangle 6"/>
          <p:cNvSpPr>
            <a:spLocks noChangeArrowheads="1"/>
          </p:cNvSpPr>
          <p:nvPr/>
        </p:nvSpPr>
        <p:spPr bwMode="auto">
          <a:xfrm>
            <a:off x="54102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6263" name="Rectangle 7"/>
          <p:cNvSpPr>
            <a:spLocks noChangeArrowheads="1"/>
          </p:cNvSpPr>
          <p:nvPr/>
        </p:nvSpPr>
        <p:spPr bwMode="auto">
          <a:xfrm>
            <a:off x="22860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6264" name="Text Box 8"/>
          <p:cNvSpPr txBox="1">
            <a:spLocks noChangeArrowheads="1"/>
          </p:cNvSpPr>
          <p:nvPr/>
        </p:nvSpPr>
        <p:spPr bwMode="auto">
          <a:xfrm>
            <a:off x="6553200" y="5867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x1</a:t>
            </a:r>
          </a:p>
        </p:txBody>
      </p:sp>
      <p:sp>
        <p:nvSpPr>
          <p:cNvPr id="736265" name="Text Box 9"/>
          <p:cNvSpPr txBox="1">
            <a:spLocks noChangeArrowheads="1"/>
          </p:cNvSpPr>
          <p:nvPr/>
        </p:nvSpPr>
        <p:spPr bwMode="auto">
          <a:xfrm>
            <a:off x="2438400" y="2514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a34                          a43</a:t>
            </a:r>
          </a:p>
        </p:txBody>
      </p:sp>
      <p:sp>
        <p:nvSpPr>
          <p:cNvPr id="736266" name="Text Box 10"/>
          <p:cNvSpPr txBox="1">
            <a:spLocks noChangeArrowheads="1"/>
          </p:cNvSpPr>
          <p:nvPr/>
        </p:nvSpPr>
        <p:spPr bwMode="auto">
          <a:xfrm>
            <a:off x="3962400" y="4419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a22</a:t>
            </a:r>
          </a:p>
        </p:txBody>
      </p:sp>
      <p:sp>
        <p:nvSpPr>
          <p:cNvPr id="736267" name="Text Box 11"/>
          <p:cNvSpPr txBox="1">
            <a:spLocks noChangeArrowheads="1"/>
          </p:cNvSpPr>
          <p:nvPr/>
        </p:nvSpPr>
        <p:spPr bwMode="auto">
          <a:xfrm>
            <a:off x="2362200" y="3657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a23                          a32</a:t>
            </a:r>
          </a:p>
        </p:txBody>
      </p:sp>
      <p:grpSp>
        <p:nvGrpSpPr>
          <p:cNvPr id="736268" name="Group 12"/>
          <p:cNvGrpSpPr>
            <a:grpSpLocks/>
          </p:cNvGrpSpPr>
          <p:nvPr/>
        </p:nvGrpSpPr>
        <p:grpSpPr bwMode="auto">
          <a:xfrm>
            <a:off x="6629400" y="1447800"/>
            <a:ext cx="2209800" cy="2100263"/>
            <a:chOff x="4176" y="1104"/>
            <a:chExt cx="1392" cy="1323"/>
          </a:xfrm>
        </p:grpSpPr>
        <p:sp>
          <p:nvSpPr>
            <p:cNvPr id="736269" name="Text Box 13"/>
            <p:cNvSpPr txBox="1">
              <a:spLocks noChangeArrowheads="1"/>
            </p:cNvSpPr>
            <p:nvPr/>
          </p:nvSpPr>
          <p:spPr bwMode="auto">
            <a:xfrm>
              <a:off x="4224" y="1104"/>
              <a:ext cx="1344"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a11 a12  0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a21 a22 a23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a32 a33 a34</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0     a43 a44</a:t>
              </a:r>
            </a:p>
          </p:txBody>
        </p:sp>
        <p:sp>
          <p:nvSpPr>
            <p:cNvPr id="736270" name="Line 14"/>
            <p:cNvSpPr>
              <a:spLocks noChangeShapeType="1"/>
            </p:cNvSpPr>
            <p:nvPr/>
          </p:nvSpPr>
          <p:spPr bwMode="auto">
            <a:xfrm>
              <a:off x="4176"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6271" name="Line 15"/>
            <p:cNvSpPr>
              <a:spLocks noChangeShapeType="1"/>
            </p:cNvSpPr>
            <p:nvPr/>
          </p:nvSpPr>
          <p:spPr bwMode="auto">
            <a:xfrm>
              <a:off x="5568"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36272" name="AutoShape 16"/>
          <p:cNvSpPr>
            <a:spLocks noChangeArrowheads="1"/>
          </p:cNvSpPr>
          <p:nvPr/>
        </p:nvSpPr>
        <p:spPr bwMode="auto">
          <a:xfrm>
            <a:off x="4038600" y="1905000"/>
            <a:ext cx="3810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736273" name="Text Box 17"/>
          <p:cNvSpPr txBox="1">
            <a:spLocks noChangeArrowheads="1"/>
          </p:cNvSpPr>
          <p:nvPr/>
        </p:nvSpPr>
        <p:spPr bwMode="auto">
          <a:xfrm>
            <a:off x="3962400" y="3200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a33</a:t>
            </a:r>
          </a:p>
        </p:txBody>
      </p:sp>
      <p:sp>
        <p:nvSpPr>
          <p:cNvPr id="736274" name="Text Box 18"/>
          <p:cNvSpPr txBox="1">
            <a:spLocks noChangeArrowheads="1"/>
          </p:cNvSpPr>
          <p:nvPr/>
        </p:nvSpPr>
        <p:spPr bwMode="auto">
          <a:xfrm>
            <a:off x="4495800" y="4852988"/>
            <a:ext cx="135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000">
                <a:latin typeface="HGSｺﾞｼｯｸE" panose="020B0900000000000000" pitchFamily="50" charset="-128"/>
                <a:ea typeface="HGSｺﾞｼｯｸE" panose="020B0900000000000000" pitchFamily="50" charset="-128"/>
              </a:rPr>
              <a:t>y2=a21 x1</a:t>
            </a:r>
          </a:p>
        </p:txBody>
      </p:sp>
      <p:sp>
        <p:nvSpPr>
          <p:cNvPr id="736275" name="Text Box 19"/>
          <p:cNvSpPr txBox="1">
            <a:spLocks noChangeArrowheads="1"/>
          </p:cNvSpPr>
          <p:nvPr/>
        </p:nvSpPr>
        <p:spPr bwMode="auto">
          <a:xfrm>
            <a:off x="4784725" y="5659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6276" name="Text Box 20"/>
          <p:cNvSpPr txBox="1">
            <a:spLocks noChangeArrowheads="1"/>
          </p:cNvSpPr>
          <p:nvPr/>
        </p:nvSpPr>
        <p:spPr bwMode="auto">
          <a:xfrm>
            <a:off x="3581400" y="5867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x2</a:t>
            </a:r>
          </a:p>
        </p:txBody>
      </p:sp>
      <p:sp>
        <p:nvSpPr>
          <p:cNvPr id="736277" name="Text Box 21"/>
          <p:cNvSpPr txBox="1">
            <a:spLocks noChangeArrowheads="1"/>
          </p:cNvSpPr>
          <p:nvPr/>
        </p:nvSpPr>
        <p:spPr bwMode="auto">
          <a:xfrm>
            <a:off x="1066800" y="5791200"/>
            <a:ext cx="51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HGPｺﾞｼｯｸE" panose="020B0900000000000000" pitchFamily="50" charset="-128"/>
                <a:ea typeface="HGPｺﾞｼｯｸE" panose="020B0900000000000000" pitchFamily="50" charset="-128"/>
              </a:rPr>
              <a:t>x3</a:t>
            </a:r>
          </a:p>
        </p:txBody>
      </p:sp>
      <p:sp>
        <p:nvSpPr>
          <p:cNvPr id="736278" name="Text Box 22"/>
          <p:cNvSpPr txBox="1">
            <a:spLocks noChangeArrowheads="1"/>
          </p:cNvSpPr>
          <p:nvPr/>
        </p:nvSpPr>
        <p:spPr bwMode="auto">
          <a:xfrm>
            <a:off x="838200" y="4776788"/>
            <a:ext cx="1497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000">
                <a:latin typeface="HGSｺﾞｼｯｸE" panose="020B0900000000000000" pitchFamily="50" charset="-128"/>
                <a:ea typeface="HGSｺﾞｼｯｸE" panose="020B0900000000000000" pitchFamily="50" charset="-128"/>
              </a:rPr>
              <a:t>y1=a11 x1+</a:t>
            </a:r>
          </a:p>
          <a:p>
            <a:pPr eaLnBrk="0" hangingPunct="0"/>
            <a:r>
              <a:rPr lang="en-US" altLang="ja-JP" sz="2000">
                <a:latin typeface="HGSｺﾞｼｯｸE" panose="020B0900000000000000" pitchFamily="50" charset="-128"/>
                <a:ea typeface="HGSｺﾞｼｯｸE" panose="020B0900000000000000" pitchFamily="50" charset="-128"/>
              </a:rPr>
              <a:t>     a12 x2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Line 2"/>
          <p:cNvSpPr>
            <a:spLocks noChangeShapeType="1"/>
          </p:cNvSpPr>
          <p:nvPr/>
        </p:nvSpPr>
        <p:spPr bwMode="auto">
          <a:xfrm>
            <a:off x="468313" y="6021388"/>
            <a:ext cx="81359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1" name="Line 3"/>
          <p:cNvSpPr>
            <a:spLocks noChangeShapeType="1"/>
          </p:cNvSpPr>
          <p:nvPr/>
        </p:nvSpPr>
        <p:spPr bwMode="auto">
          <a:xfrm flipV="1">
            <a:off x="684213" y="1700213"/>
            <a:ext cx="0" cy="4465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2" name="Line 4"/>
          <p:cNvSpPr>
            <a:spLocks noChangeShapeType="1"/>
          </p:cNvSpPr>
          <p:nvPr/>
        </p:nvSpPr>
        <p:spPr bwMode="auto">
          <a:xfrm>
            <a:off x="1619250" y="5876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3" name="Line 5"/>
          <p:cNvSpPr>
            <a:spLocks noChangeShapeType="1"/>
          </p:cNvSpPr>
          <p:nvPr/>
        </p:nvSpPr>
        <p:spPr bwMode="auto">
          <a:xfrm>
            <a:off x="4643438" y="5876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4" name="Line 6"/>
          <p:cNvSpPr>
            <a:spLocks noChangeShapeType="1"/>
          </p:cNvSpPr>
          <p:nvPr/>
        </p:nvSpPr>
        <p:spPr bwMode="auto">
          <a:xfrm>
            <a:off x="7667625" y="5876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5" name="Line 7"/>
          <p:cNvSpPr>
            <a:spLocks noChangeShapeType="1"/>
          </p:cNvSpPr>
          <p:nvPr/>
        </p:nvSpPr>
        <p:spPr bwMode="auto">
          <a:xfrm>
            <a:off x="611188" y="55895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6" name="Line 8"/>
          <p:cNvSpPr>
            <a:spLocks noChangeShapeType="1"/>
          </p:cNvSpPr>
          <p:nvPr/>
        </p:nvSpPr>
        <p:spPr bwMode="auto">
          <a:xfrm>
            <a:off x="611188" y="43656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7" name="Line 9"/>
          <p:cNvSpPr>
            <a:spLocks noChangeShapeType="1"/>
          </p:cNvSpPr>
          <p:nvPr/>
        </p:nvSpPr>
        <p:spPr bwMode="auto">
          <a:xfrm>
            <a:off x="611188" y="31416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8" name="Line 10"/>
          <p:cNvSpPr>
            <a:spLocks noChangeShapeType="1"/>
          </p:cNvSpPr>
          <p:nvPr/>
        </p:nvSpPr>
        <p:spPr bwMode="auto">
          <a:xfrm>
            <a:off x="611188" y="19177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59" name="Freeform 11"/>
          <p:cNvSpPr>
            <a:spLocks/>
          </p:cNvSpPr>
          <p:nvPr/>
        </p:nvSpPr>
        <p:spPr bwMode="auto">
          <a:xfrm>
            <a:off x="684213" y="1844675"/>
            <a:ext cx="7559675" cy="4213225"/>
          </a:xfrm>
          <a:custGeom>
            <a:avLst/>
            <a:gdLst>
              <a:gd name="T0" fmla="*/ 0 w 4762"/>
              <a:gd name="T1" fmla="*/ 2586 h 2654"/>
              <a:gd name="T2" fmla="*/ 589 w 4762"/>
              <a:gd name="T3" fmla="*/ 2586 h 2654"/>
              <a:gd name="T4" fmla="*/ 2494 w 4762"/>
              <a:gd name="T5" fmla="*/ 2223 h 2654"/>
              <a:gd name="T6" fmla="*/ 4762 w 4762"/>
              <a:gd name="T7" fmla="*/ 0 h 2654"/>
            </a:gdLst>
            <a:ahLst/>
            <a:cxnLst>
              <a:cxn ang="0">
                <a:pos x="T0" y="T1"/>
              </a:cxn>
              <a:cxn ang="0">
                <a:pos x="T2" y="T3"/>
              </a:cxn>
              <a:cxn ang="0">
                <a:pos x="T4" y="T5"/>
              </a:cxn>
              <a:cxn ang="0">
                <a:pos x="T6" y="T7"/>
              </a:cxn>
            </a:cxnLst>
            <a:rect l="0" t="0" r="r" b="b"/>
            <a:pathLst>
              <a:path w="4762" h="2654">
                <a:moveTo>
                  <a:pt x="0" y="2586"/>
                </a:moveTo>
                <a:cubicBezTo>
                  <a:pt x="86" y="2616"/>
                  <a:pt x="173" y="2646"/>
                  <a:pt x="589" y="2586"/>
                </a:cubicBezTo>
                <a:cubicBezTo>
                  <a:pt x="1005" y="2526"/>
                  <a:pt x="1799" y="2654"/>
                  <a:pt x="2494" y="2223"/>
                </a:cubicBezTo>
                <a:cubicBezTo>
                  <a:pt x="3189" y="1792"/>
                  <a:pt x="4384" y="370"/>
                  <a:pt x="4762" y="0"/>
                </a:cubicBezTo>
              </a:path>
            </a:pathLst>
          </a:custGeom>
          <a:noFill/>
          <a:ln w="38100" cmpd="sng">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060" name="Text Box 12"/>
          <p:cNvSpPr txBox="1">
            <a:spLocks noChangeArrowheads="1"/>
          </p:cNvSpPr>
          <p:nvPr/>
        </p:nvSpPr>
        <p:spPr bwMode="auto">
          <a:xfrm>
            <a:off x="4264025" y="6157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1990</a:t>
            </a:r>
          </a:p>
        </p:txBody>
      </p:sp>
      <p:sp>
        <p:nvSpPr>
          <p:cNvPr id="514061" name="Text Box 13"/>
          <p:cNvSpPr txBox="1">
            <a:spLocks noChangeArrowheads="1"/>
          </p:cNvSpPr>
          <p:nvPr/>
        </p:nvSpPr>
        <p:spPr bwMode="auto">
          <a:xfrm>
            <a:off x="7216775" y="6157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2000</a:t>
            </a:r>
          </a:p>
        </p:txBody>
      </p:sp>
      <p:sp>
        <p:nvSpPr>
          <p:cNvPr id="514062" name="Text Box 14"/>
          <p:cNvSpPr txBox="1">
            <a:spLocks noChangeArrowheads="1"/>
          </p:cNvSpPr>
          <p:nvPr/>
        </p:nvSpPr>
        <p:spPr bwMode="auto">
          <a:xfrm>
            <a:off x="1239838" y="6157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1980</a:t>
            </a:r>
          </a:p>
        </p:txBody>
      </p:sp>
      <p:sp>
        <p:nvSpPr>
          <p:cNvPr id="514063" name="Text Box 15"/>
          <p:cNvSpPr txBox="1">
            <a:spLocks noChangeArrowheads="1"/>
          </p:cNvSpPr>
          <p:nvPr/>
        </p:nvSpPr>
        <p:spPr bwMode="auto">
          <a:xfrm>
            <a:off x="87313" y="53927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10K</a:t>
            </a:r>
          </a:p>
        </p:txBody>
      </p:sp>
      <p:sp>
        <p:nvSpPr>
          <p:cNvPr id="514064" name="Text Box 16"/>
          <p:cNvSpPr txBox="1">
            <a:spLocks noChangeArrowheads="1"/>
          </p:cNvSpPr>
          <p:nvPr/>
        </p:nvSpPr>
        <p:spPr bwMode="auto">
          <a:xfrm>
            <a:off x="-36513" y="4076700"/>
            <a:ext cx="73025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100K</a:t>
            </a:r>
          </a:p>
        </p:txBody>
      </p:sp>
      <p:sp>
        <p:nvSpPr>
          <p:cNvPr id="514065" name="Text Box 17"/>
          <p:cNvSpPr txBox="1">
            <a:spLocks noChangeArrowheads="1"/>
          </p:cNvSpPr>
          <p:nvPr/>
        </p:nvSpPr>
        <p:spPr bwMode="auto">
          <a:xfrm>
            <a:off x="109538" y="28733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1M</a:t>
            </a:r>
          </a:p>
        </p:txBody>
      </p:sp>
      <p:sp>
        <p:nvSpPr>
          <p:cNvPr id="514066" name="Text Box 18"/>
          <p:cNvSpPr txBox="1">
            <a:spLocks noChangeArrowheads="1"/>
          </p:cNvSpPr>
          <p:nvPr/>
        </p:nvSpPr>
        <p:spPr bwMode="auto">
          <a:xfrm>
            <a:off x="107950" y="177323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10M</a:t>
            </a:r>
          </a:p>
        </p:txBody>
      </p:sp>
      <p:sp>
        <p:nvSpPr>
          <p:cNvPr id="514067" name="Text Box 19"/>
          <p:cNvSpPr txBox="1">
            <a:spLocks noChangeArrowheads="1"/>
          </p:cNvSpPr>
          <p:nvPr/>
        </p:nvSpPr>
        <p:spPr bwMode="auto">
          <a:xfrm>
            <a:off x="87313" y="1144588"/>
            <a:ext cx="159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Gate number</a:t>
            </a:r>
          </a:p>
        </p:txBody>
      </p:sp>
      <p:sp>
        <p:nvSpPr>
          <p:cNvPr id="514068" name="Text Box 20"/>
          <p:cNvSpPr txBox="1">
            <a:spLocks noChangeArrowheads="1"/>
          </p:cNvSpPr>
          <p:nvPr/>
        </p:nvSpPr>
        <p:spPr bwMode="auto">
          <a:xfrm>
            <a:off x="5487988" y="1576388"/>
            <a:ext cx="27876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Increasing Performance</a:t>
            </a:r>
          </a:p>
          <a:p>
            <a:r>
              <a:rPr lang="en-US" altLang="ja-JP" b="1"/>
              <a:t>From 1991-2000</a:t>
            </a:r>
          </a:p>
          <a:p>
            <a:r>
              <a:rPr lang="en-US" altLang="ja-JP"/>
              <a:t>Amount of gate: X45</a:t>
            </a:r>
          </a:p>
          <a:p>
            <a:r>
              <a:rPr lang="en-US" altLang="ja-JP"/>
              <a:t>Speed: X12</a:t>
            </a:r>
          </a:p>
          <a:p>
            <a:r>
              <a:rPr lang="en-US" altLang="ja-JP"/>
              <a:t>Cost:1/100</a:t>
            </a:r>
          </a:p>
        </p:txBody>
      </p:sp>
      <p:sp>
        <p:nvSpPr>
          <p:cNvPr id="514069" name="Text Box 21"/>
          <p:cNvSpPr txBox="1">
            <a:spLocks noChangeArrowheads="1"/>
          </p:cNvSpPr>
          <p:nvPr/>
        </p:nvSpPr>
        <p:spPr bwMode="auto">
          <a:xfrm>
            <a:off x="808038" y="5176838"/>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Fuse-</a:t>
            </a:r>
          </a:p>
          <a:p>
            <a:r>
              <a:rPr lang="en-US" altLang="ja-JP" b="1"/>
              <a:t>PLA</a:t>
            </a:r>
          </a:p>
        </p:txBody>
      </p:sp>
      <p:sp>
        <p:nvSpPr>
          <p:cNvPr id="514070" name="Text Box 22"/>
          <p:cNvSpPr txBox="1">
            <a:spLocks noChangeArrowheads="1"/>
          </p:cNvSpPr>
          <p:nvPr/>
        </p:nvSpPr>
        <p:spPr bwMode="auto">
          <a:xfrm>
            <a:off x="2392363" y="4960938"/>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EEPROM-</a:t>
            </a:r>
          </a:p>
          <a:p>
            <a:r>
              <a:rPr lang="en-US" altLang="ja-JP" b="1"/>
              <a:t>SPLD</a:t>
            </a:r>
          </a:p>
        </p:txBody>
      </p:sp>
      <p:sp>
        <p:nvSpPr>
          <p:cNvPr id="514071" name="Text Box 23"/>
          <p:cNvSpPr txBox="1">
            <a:spLocks noChangeArrowheads="1"/>
          </p:cNvSpPr>
          <p:nvPr/>
        </p:nvSpPr>
        <p:spPr bwMode="auto">
          <a:xfrm>
            <a:off x="4278313" y="3644900"/>
            <a:ext cx="93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SRAM-</a:t>
            </a:r>
          </a:p>
          <a:p>
            <a:r>
              <a:rPr lang="en-US" altLang="ja-JP" b="1"/>
              <a:t>FPGA</a:t>
            </a:r>
          </a:p>
        </p:txBody>
      </p:sp>
      <p:sp>
        <p:nvSpPr>
          <p:cNvPr id="514072" name="Text Box 24"/>
          <p:cNvSpPr txBox="1">
            <a:spLocks noChangeArrowheads="1"/>
          </p:cNvSpPr>
          <p:nvPr/>
        </p:nvSpPr>
        <p:spPr bwMode="auto">
          <a:xfrm>
            <a:off x="3478213" y="4300538"/>
            <a:ext cx="80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CPLD</a:t>
            </a:r>
          </a:p>
          <a:p>
            <a:endParaRPr lang="en-US" altLang="ja-JP" b="1"/>
          </a:p>
        </p:txBody>
      </p:sp>
      <p:sp>
        <p:nvSpPr>
          <p:cNvPr id="514073" name="Text Box 25"/>
          <p:cNvSpPr txBox="1">
            <a:spLocks noChangeArrowheads="1"/>
          </p:cNvSpPr>
          <p:nvPr/>
        </p:nvSpPr>
        <p:spPr bwMode="auto">
          <a:xfrm>
            <a:off x="3543300" y="2938463"/>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Anti-fuse</a:t>
            </a:r>
          </a:p>
          <a:p>
            <a:r>
              <a:rPr lang="en-US" altLang="ja-JP" b="1"/>
              <a:t>FPGA</a:t>
            </a:r>
          </a:p>
        </p:txBody>
      </p:sp>
      <p:sp>
        <p:nvSpPr>
          <p:cNvPr id="514074" name="Text Box 26"/>
          <p:cNvSpPr txBox="1">
            <a:spLocks noChangeArrowheads="1"/>
          </p:cNvSpPr>
          <p:nvPr/>
        </p:nvSpPr>
        <p:spPr bwMode="auto">
          <a:xfrm>
            <a:off x="6443663" y="3808413"/>
            <a:ext cx="254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Hierarchical structure</a:t>
            </a:r>
          </a:p>
          <a:p>
            <a:r>
              <a:rPr lang="en-US" altLang="ja-JP" b="1"/>
              <a:t>Embedded Core</a:t>
            </a:r>
          </a:p>
          <a:p>
            <a:r>
              <a:rPr lang="en-US" altLang="ja-JP" b="1"/>
              <a:t>Low voltage</a:t>
            </a:r>
          </a:p>
        </p:txBody>
      </p:sp>
      <p:sp>
        <p:nvSpPr>
          <p:cNvPr id="514075" name="Text Box 27"/>
          <p:cNvSpPr txBox="1">
            <a:spLocks noChangeArrowheads="1"/>
          </p:cNvSpPr>
          <p:nvPr/>
        </p:nvSpPr>
        <p:spPr bwMode="auto">
          <a:xfrm>
            <a:off x="684213" y="476250"/>
            <a:ext cx="5010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b="1">
                <a:solidFill>
                  <a:schemeClr val="tx2"/>
                </a:solidFill>
              </a:rPr>
              <a:t>Rapidly development of PLD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r>
              <a:rPr lang="en-US" altLang="ja-JP"/>
              <a:t>Band matrix multiply</a:t>
            </a:r>
            <a:r>
              <a:rPr lang="ja-JP" altLang="en-US"/>
              <a:t>　</a:t>
            </a:r>
            <a:r>
              <a:rPr lang="en-US" altLang="ja-JP"/>
              <a:t>y=Ax</a:t>
            </a:r>
          </a:p>
        </p:txBody>
      </p:sp>
      <p:sp>
        <p:nvSpPr>
          <p:cNvPr id="737283" name="Line 3"/>
          <p:cNvSpPr>
            <a:spLocks noChangeShapeType="1"/>
          </p:cNvSpPr>
          <p:nvPr/>
        </p:nvSpPr>
        <p:spPr bwMode="auto">
          <a:xfrm flipH="1">
            <a:off x="1676400" y="5410200"/>
            <a:ext cx="518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284" name="Line 4"/>
          <p:cNvSpPr>
            <a:spLocks noChangeShapeType="1"/>
          </p:cNvSpPr>
          <p:nvPr/>
        </p:nvSpPr>
        <p:spPr bwMode="auto">
          <a:xfrm>
            <a:off x="1676400" y="5791200"/>
            <a:ext cx="5105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285" name="Rectangle 5"/>
          <p:cNvSpPr>
            <a:spLocks noChangeArrowheads="1"/>
          </p:cNvSpPr>
          <p:nvPr/>
        </p:nvSpPr>
        <p:spPr bwMode="auto">
          <a:xfrm>
            <a:off x="38100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HGPｺﾞｼｯｸE" panose="020B0900000000000000" pitchFamily="50" charset="-128"/>
              <a:ea typeface="HGPｺﾞｼｯｸE" panose="020B0900000000000000" pitchFamily="50" charset="-128"/>
            </a:endParaRPr>
          </a:p>
        </p:txBody>
      </p:sp>
      <p:sp>
        <p:nvSpPr>
          <p:cNvPr id="737286" name="Rectangle 6"/>
          <p:cNvSpPr>
            <a:spLocks noChangeArrowheads="1"/>
          </p:cNvSpPr>
          <p:nvPr/>
        </p:nvSpPr>
        <p:spPr bwMode="auto">
          <a:xfrm>
            <a:off x="5410200" y="5181600"/>
            <a:ext cx="914400" cy="7620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ea typeface="HGSｺﾞｼｯｸE" panose="020B0900000000000000" pitchFamily="50" charset="-128"/>
              </a:rPr>
              <a:t>Ｘ ＋</a:t>
            </a:r>
          </a:p>
        </p:txBody>
      </p:sp>
      <p:sp>
        <p:nvSpPr>
          <p:cNvPr id="737287" name="Rectangle 7"/>
          <p:cNvSpPr>
            <a:spLocks noChangeArrowheads="1"/>
          </p:cNvSpPr>
          <p:nvPr/>
        </p:nvSpPr>
        <p:spPr bwMode="auto">
          <a:xfrm>
            <a:off x="2286000" y="5181600"/>
            <a:ext cx="914400" cy="7620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ea typeface="HGSｺﾞｼｯｸE" panose="020B0900000000000000" pitchFamily="50" charset="-128"/>
              </a:rPr>
              <a:t>Ｘ ＋</a:t>
            </a:r>
          </a:p>
        </p:txBody>
      </p:sp>
      <p:sp>
        <p:nvSpPr>
          <p:cNvPr id="737288" name="Text Box 8"/>
          <p:cNvSpPr txBox="1">
            <a:spLocks noChangeArrowheads="1"/>
          </p:cNvSpPr>
          <p:nvPr/>
        </p:nvSpPr>
        <p:spPr bwMode="auto">
          <a:xfrm>
            <a:off x="2438400" y="2895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a34                         a43</a:t>
            </a:r>
          </a:p>
        </p:txBody>
      </p:sp>
      <p:sp>
        <p:nvSpPr>
          <p:cNvPr id="737289" name="Text Box 9"/>
          <p:cNvSpPr txBox="1">
            <a:spLocks noChangeArrowheads="1"/>
          </p:cNvSpPr>
          <p:nvPr/>
        </p:nvSpPr>
        <p:spPr bwMode="auto">
          <a:xfrm>
            <a:off x="3962400" y="2286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a44</a:t>
            </a:r>
          </a:p>
        </p:txBody>
      </p:sp>
      <p:sp>
        <p:nvSpPr>
          <p:cNvPr id="737290" name="Text Box 10"/>
          <p:cNvSpPr txBox="1">
            <a:spLocks noChangeArrowheads="1"/>
          </p:cNvSpPr>
          <p:nvPr/>
        </p:nvSpPr>
        <p:spPr bwMode="auto">
          <a:xfrm>
            <a:off x="2438400" y="4648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a23                          a32</a:t>
            </a:r>
          </a:p>
        </p:txBody>
      </p:sp>
      <p:grpSp>
        <p:nvGrpSpPr>
          <p:cNvPr id="737291" name="Group 11"/>
          <p:cNvGrpSpPr>
            <a:grpSpLocks/>
          </p:cNvGrpSpPr>
          <p:nvPr/>
        </p:nvGrpSpPr>
        <p:grpSpPr bwMode="auto">
          <a:xfrm>
            <a:off x="6629400" y="1447800"/>
            <a:ext cx="2209800" cy="2100263"/>
            <a:chOff x="4176" y="1104"/>
            <a:chExt cx="1392" cy="1323"/>
          </a:xfrm>
        </p:grpSpPr>
        <p:sp>
          <p:nvSpPr>
            <p:cNvPr id="737292" name="Text Box 12"/>
            <p:cNvSpPr txBox="1">
              <a:spLocks noChangeArrowheads="1"/>
            </p:cNvSpPr>
            <p:nvPr/>
          </p:nvSpPr>
          <p:spPr bwMode="auto">
            <a:xfrm>
              <a:off x="4224" y="1104"/>
              <a:ext cx="1344"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a11 a12  0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a21 a22 a23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a32 a33 a34</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0     a43 a44</a:t>
              </a:r>
            </a:p>
          </p:txBody>
        </p:sp>
        <p:sp>
          <p:nvSpPr>
            <p:cNvPr id="737293" name="Line 13"/>
            <p:cNvSpPr>
              <a:spLocks noChangeShapeType="1"/>
            </p:cNvSpPr>
            <p:nvPr/>
          </p:nvSpPr>
          <p:spPr bwMode="auto">
            <a:xfrm>
              <a:off x="4176"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7294" name="Line 14"/>
            <p:cNvSpPr>
              <a:spLocks noChangeShapeType="1"/>
            </p:cNvSpPr>
            <p:nvPr/>
          </p:nvSpPr>
          <p:spPr bwMode="auto">
            <a:xfrm>
              <a:off x="5568"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37295" name="AutoShape 15"/>
          <p:cNvSpPr>
            <a:spLocks noChangeArrowheads="1"/>
          </p:cNvSpPr>
          <p:nvPr/>
        </p:nvSpPr>
        <p:spPr bwMode="auto">
          <a:xfrm>
            <a:off x="4038600" y="1905000"/>
            <a:ext cx="3810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737296" name="Text Box 16"/>
          <p:cNvSpPr txBox="1">
            <a:spLocks noChangeArrowheads="1"/>
          </p:cNvSpPr>
          <p:nvPr/>
        </p:nvSpPr>
        <p:spPr bwMode="auto">
          <a:xfrm>
            <a:off x="4038600" y="3810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a33</a:t>
            </a:r>
          </a:p>
        </p:txBody>
      </p:sp>
      <p:sp>
        <p:nvSpPr>
          <p:cNvPr id="737297" name="Text Box 17"/>
          <p:cNvSpPr txBox="1">
            <a:spLocks noChangeArrowheads="1"/>
          </p:cNvSpPr>
          <p:nvPr/>
        </p:nvSpPr>
        <p:spPr bwMode="auto">
          <a:xfrm>
            <a:off x="2971800" y="4648200"/>
            <a:ext cx="1497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000">
                <a:latin typeface="HGSｺﾞｼｯｸE" panose="020B0900000000000000" pitchFamily="50" charset="-128"/>
                <a:ea typeface="HGSｺﾞｼｯｸE" panose="020B0900000000000000" pitchFamily="50" charset="-128"/>
              </a:rPr>
              <a:t>y2=a21 x1+</a:t>
            </a:r>
          </a:p>
          <a:p>
            <a:pPr eaLnBrk="0" hangingPunct="0"/>
            <a:r>
              <a:rPr lang="en-US" altLang="ja-JP" sz="2000">
                <a:latin typeface="HGSｺﾞｼｯｸE" panose="020B0900000000000000" pitchFamily="50" charset="-128"/>
                <a:ea typeface="HGSｺﾞｼｯｸE" panose="020B0900000000000000" pitchFamily="50" charset="-128"/>
              </a:rPr>
              <a:t>     a22 x2</a:t>
            </a:r>
          </a:p>
        </p:txBody>
      </p:sp>
      <p:sp>
        <p:nvSpPr>
          <p:cNvPr id="737298" name="Text Box 18"/>
          <p:cNvSpPr txBox="1">
            <a:spLocks noChangeArrowheads="1"/>
          </p:cNvSpPr>
          <p:nvPr/>
        </p:nvSpPr>
        <p:spPr bwMode="auto">
          <a:xfrm>
            <a:off x="4784725" y="5659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7299" name="Text Box 19"/>
          <p:cNvSpPr txBox="1">
            <a:spLocks noChangeArrowheads="1"/>
          </p:cNvSpPr>
          <p:nvPr/>
        </p:nvSpPr>
        <p:spPr bwMode="auto">
          <a:xfrm>
            <a:off x="4724400" y="5791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x2</a:t>
            </a:r>
          </a:p>
        </p:txBody>
      </p:sp>
      <p:sp>
        <p:nvSpPr>
          <p:cNvPr id="737300" name="Text Box 20"/>
          <p:cNvSpPr txBox="1">
            <a:spLocks noChangeArrowheads="1"/>
          </p:cNvSpPr>
          <p:nvPr/>
        </p:nvSpPr>
        <p:spPr bwMode="auto">
          <a:xfrm>
            <a:off x="1981200" y="5867400"/>
            <a:ext cx="51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HGPｺﾞｼｯｸE" panose="020B0900000000000000" pitchFamily="50" charset="-128"/>
                <a:ea typeface="HGPｺﾞｼｯｸE" panose="020B0900000000000000" pitchFamily="50" charset="-128"/>
              </a:rPr>
              <a:t>x3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altLang="ja-JP"/>
              <a:t>Band matrix multiply</a:t>
            </a:r>
            <a:r>
              <a:rPr lang="ja-JP" altLang="en-US"/>
              <a:t>　</a:t>
            </a:r>
            <a:r>
              <a:rPr lang="en-US" altLang="ja-JP"/>
              <a:t>y=Ax</a:t>
            </a:r>
          </a:p>
        </p:txBody>
      </p:sp>
      <p:sp>
        <p:nvSpPr>
          <p:cNvPr id="738307" name="Line 3"/>
          <p:cNvSpPr>
            <a:spLocks noChangeShapeType="1"/>
          </p:cNvSpPr>
          <p:nvPr/>
        </p:nvSpPr>
        <p:spPr bwMode="auto">
          <a:xfrm flipH="1">
            <a:off x="1676400" y="5410200"/>
            <a:ext cx="518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8308" name="Line 4"/>
          <p:cNvSpPr>
            <a:spLocks noChangeShapeType="1"/>
          </p:cNvSpPr>
          <p:nvPr/>
        </p:nvSpPr>
        <p:spPr bwMode="auto">
          <a:xfrm>
            <a:off x="1676400" y="5791200"/>
            <a:ext cx="5105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8309" name="Rectangle 5"/>
          <p:cNvSpPr>
            <a:spLocks noChangeArrowheads="1"/>
          </p:cNvSpPr>
          <p:nvPr/>
        </p:nvSpPr>
        <p:spPr bwMode="auto">
          <a:xfrm>
            <a:off x="3810000" y="5181600"/>
            <a:ext cx="914400" cy="7620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HGPｺﾞｼｯｸE" panose="020B0900000000000000" pitchFamily="50" charset="-128"/>
                <a:ea typeface="HGPｺﾞｼｯｸE" panose="020B0900000000000000" pitchFamily="50" charset="-128"/>
              </a:rPr>
              <a:t>Ｘ ＋</a:t>
            </a:r>
          </a:p>
        </p:txBody>
      </p:sp>
      <p:sp>
        <p:nvSpPr>
          <p:cNvPr id="738310" name="Rectangle 6"/>
          <p:cNvSpPr>
            <a:spLocks noChangeArrowheads="1"/>
          </p:cNvSpPr>
          <p:nvPr/>
        </p:nvSpPr>
        <p:spPr bwMode="auto">
          <a:xfrm>
            <a:off x="54102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8311" name="Rectangle 7"/>
          <p:cNvSpPr>
            <a:spLocks noChangeArrowheads="1"/>
          </p:cNvSpPr>
          <p:nvPr/>
        </p:nvSpPr>
        <p:spPr bwMode="auto">
          <a:xfrm>
            <a:off x="2286000" y="51816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8312" name="Text Box 8"/>
          <p:cNvSpPr txBox="1">
            <a:spLocks noChangeArrowheads="1"/>
          </p:cNvSpPr>
          <p:nvPr/>
        </p:nvSpPr>
        <p:spPr bwMode="auto">
          <a:xfrm>
            <a:off x="2438400" y="38862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PｺﾞｼｯｸE" panose="020B0900000000000000" pitchFamily="50" charset="-128"/>
                <a:ea typeface="HGPｺﾞｼｯｸE" panose="020B0900000000000000" pitchFamily="50" charset="-128"/>
              </a:rPr>
              <a:t>a34                         a43</a:t>
            </a:r>
          </a:p>
        </p:txBody>
      </p:sp>
      <p:sp>
        <p:nvSpPr>
          <p:cNvPr id="738313" name="Text Box 9"/>
          <p:cNvSpPr txBox="1">
            <a:spLocks noChangeArrowheads="1"/>
          </p:cNvSpPr>
          <p:nvPr/>
        </p:nvSpPr>
        <p:spPr bwMode="auto">
          <a:xfrm>
            <a:off x="3962400" y="3276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a44</a:t>
            </a:r>
          </a:p>
        </p:txBody>
      </p:sp>
      <p:grpSp>
        <p:nvGrpSpPr>
          <p:cNvPr id="738314" name="Group 10"/>
          <p:cNvGrpSpPr>
            <a:grpSpLocks/>
          </p:cNvGrpSpPr>
          <p:nvPr/>
        </p:nvGrpSpPr>
        <p:grpSpPr bwMode="auto">
          <a:xfrm>
            <a:off x="6629400" y="1447800"/>
            <a:ext cx="2209800" cy="2100263"/>
            <a:chOff x="4176" y="1104"/>
            <a:chExt cx="1392" cy="1323"/>
          </a:xfrm>
        </p:grpSpPr>
        <p:sp>
          <p:nvSpPr>
            <p:cNvPr id="738315" name="Text Box 11"/>
            <p:cNvSpPr txBox="1">
              <a:spLocks noChangeArrowheads="1"/>
            </p:cNvSpPr>
            <p:nvPr/>
          </p:nvSpPr>
          <p:spPr bwMode="auto">
            <a:xfrm>
              <a:off x="4224" y="1104"/>
              <a:ext cx="1344"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ea typeface="HGSｺﾞｼｯｸE" panose="020B0900000000000000" pitchFamily="50" charset="-128"/>
                </a:rPr>
                <a:t>a11 a12  0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a21 a22 a23  0</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a32 a33 a34</a:t>
              </a:r>
            </a:p>
            <a:p>
              <a:pPr eaLnBrk="0" hangingPunct="0">
                <a:spcBef>
                  <a:spcPct val="50000"/>
                </a:spcBef>
              </a:pPr>
              <a:r>
                <a:rPr lang="en-US" altLang="ja-JP" sz="2400">
                  <a:latin typeface="Times New Roman" panose="02020603050405020304" pitchFamily="18" charset="0"/>
                  <a:ea typeface="HGSｺﾞｼｯｸE" panose="020B0900000000000000" pitchFamily="50" charset="-128"/>
                </a:rPr>
                <a:t>0    0     a43 a44</a:t>
              </a:r>
            </a:p>
          </p:txBody>
        </p:sp>
        <p:sp>
          <p:nvSpPr>
            <p:cNvPr id="738316" name="Line 12"/>
            <p:cNvSpPr>
              <a:spLocks noChangeShapeType="1"/>
            </p:cNvSpPr>
            <p:nvPr/>
          </p:nvSpPr>
          <p:spPr bwMode="auto">
            <a:xfrm>
              <a:off x="4176"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8317" name="Line 13"/>
            <p:cNvSpPr>
              <a:spLocks noChangeShapeType="1"/>
            </p:cNvSpPr>
            <p:nvPr/>
          </p:nvSpPr>
          <p:spPr bwMode="auto">
            <a:xfrm>
              <a:off x="5568" y="1200"/>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38318" name="AutoShape 14"/>
          <p:cNvSpPr>
            <a:spLocks noChangeArrowheads="1"/>
          </p:cNvSpPr>
          <p:nvPr/>
        </p:nvSpPr>
        <p:spPr bwMode="auto">
          <a:xfrm>
            <a:off x="4038600" y="1905000"/>
            <a:ext cx="3810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738319" name="Text Box 15"/>
          <p:cNvSpPr txBox="1">
            <a:spLocks noChangeArrowheads="1"/>
          </p:cNvSpPr>
          <p:nvPr/>
        </p:nvSpPr>
        <p:spPr bwMode="auto">
          <a:xfrm>
            <a:off x="3886200" y="4724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a33</a:t>
            </a:r>
          </a:p>
        </p:txBody>
      </p:sp>
      <p:sp>
        <p:nvSpPr>
          <p:cNvPr id="738320" name="Text Box 16"/>
          <p:cNvSpPr txBox="1">
            <a:spLocks noChangeArrowheads="1"/>
          </p:cNvSpPr>
          <p:nvPr/>
        </p:nvSpPr>
        <p:spPr bwMode="auto">
          <a:xfrm>
            <a:off x="914400" y="44196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000">
                <a:latin typeface="HGSｺﾞｼｯｸE" panose="020B0900000000000000" pitchFamily="50" charset="-128"/>
                <a:ea typeface="HGSｺﾞｼｯｸE" panose="020B0900000000000000" pitchFamily="50" charset="-128"/>
              </a:rPr>
              <a:t>y2=a21 x1+</a:t>
            </a:r>
          </a:p>
          <a:p>
            <a:pPr eaLnBrk="0" hangingPunct="0"/>
            <a:r>
              <a:rPr lang="en-US" altLang="ja-JP" sz="2000">
                <a:latin typeface="HGSｺﾞｼｯｸE" panose="020B0900000000000000" pitchFamily="50" charset="-128"/>
                <a:ea typeface="HGSｺﾞｼｯｸE" panose="020B0900000000000000" pitchFamily="50" charset="-128"/>
              </a:rPr>
              <a:t>     a22 x2+</a:t>
            </a:r>
          </a:p>
          <a:p>
            <a:pPr eaLnBrk="0" hangingPunct="0"/>
            <a:r>
              <a:rPr lang="en-US" altLang="ja-JP" sz="2000">
                <a:latin typeface="HGSｺﾞｼｯｸE" panose="020B0900000000000000" pitchFamily="50" charset="-128"/>
                <a:ea typeface="HGSｺﾞｼｯｸE" panose="020B0900000000000000" pitchFamily="50" charset="-128"/>
              </a:rPr>
              <a:t>     a23 x3</a:t>
            </a:r>
          </a:p>
        </p:txBody>
      </p:sp>
      <p:sp>
        <p:nvSpPr>
          <p:cNvPr id="738321" name="Text Box 17"/>
          <p:cNvSpPr txBox="1">
            <a:spLocks noChangeArrowheads="1"/>
          </p:cNvSpPr>
          <p:nvPr/>
        </p:nvSpPr>
        <p:spPr bwMode="auto">
          <a:xfrm>
            <a:off x="4784725" y="5659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ja-JP" altLang="ja-JP" sz="2400">
              <a:latin typeface="Times New Roman" panose="02020603050405020304" pitchFamily="18" charset="0"/>
              <a:ea typeface="HGSｺﾞｼｯｸE" panose="020B0900000000000000" pitchFamily="50" charset="-128"/>
            </a:endParaRPr>
          </a:p>
        </p:txBody>
      </p:sp>
      <p:sp>
        <p:nvSpPr>
          <p:cNvPr id="738322" name="Text Box 18"/>
          <p:cNvSpPr txBox="1">
            <a:spLocks noChangeArrowheads="1"/>
          </p:cNvSpPr>
          <p:nvPr/>
        </p:nvSpPr>
        <p:spPr bwMode="auto">
          <a:xfrm>
            <a:off x="6629400" y="5867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HGSｺﾞｼｯｸE" panose="020B0900000000000000" pitchFamily="50" charset="-128"/>
                <a:ea typeface="HGSｺﾞｼｯｸE" panose="020B0900000000000000" pitchFamily="50" charset="-128"/>
              </a:rPr>
              <a:t>x2</a:t>
            </a:r>
          </a:p>
        </p:txBody>
      </p:sp>
      <p:sp>
        <p:nvSpPr>
          <p:cNvPr id="738323" name="Text Box 19"/>
          <p:cNvSpPr txBox="1">
            <a:spLocks noChangeArrowheads="1"/>
          </p:cNvSpPr>
          <p:nvPr/>
        </p:nvSpPr>
        <p:spPr bwMode="auto">
          <a:xfrm>
            <a:off x="3276600" y="5867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ja-JP" sz="2400">
                <a:latin typeface="HGPｺﾞｼｯｸE" panose="020B0900000000000000" pitchFamily="50" charset="-128"/>
                <a:ea typeface="HGPｺﾞｼｯｸE" panose="020B0900000000000000" pitchFamily="50" charset="-128"/>
              </a:rPr>
              <a:t>x3</a:t>
            </a:r>
          </a:p>
        </p:txBody>
      </p:sp>
      <p:sp>
        <p:nvSpPr>
          <p:cNvPr id="738324" name="Text Box 20"/>
          <p:cNvSpPr txBox="1">
            <a:spLocks noChangeArrowheads="1"/>
          </p:cNvSpPr>
          <p:nvPr/>
        </p:nvSpPr>
        <p:spPr bwMode="auto">
          <a:xfrm>
            <a:off x="4495800" y="48768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ja-JP" sz="2000">
                <a:latin typeface="HGSｺﾞｼｯｸE" panose="020B0900000000000000" pitchFamily="50" charset="-128"/>
                <a:ea typeface="HGSｺﾞｼｯｸE" panose="020B0900000000000000" pitchFamily="50" charset="-128"/>
              </a:rPr>
              <a:t>y3= a32 x2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ltLang="ja-JP"/>
              <a:t>Data flow algorithm</a:t>
            </a:r>
          </a:p>
        </p:txBody>
      </p:sp>
      <p:sp>
        <p:nvSpPr>
          <p:cNvPr id="739331" name="Oval 3"/>
          <p:cNvSpPr>
            <a:spLocks noChangeArrowheads="1"/>
          </p:cNvSpPr>
          <p:nvPr/>
        </p:nvSpPr>
        <p:spPr bwMode="auto">
          <a:xfrm>
            <a:off x="2667000" y="2971800"/>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2" name="Oval 4"/>
          <p:cNvSpPr>
            <a:spLocks noChangeArrowheads="1"/>
          </p:cNvSpPr>
          <p:nvPr/>
        </p:nvSpPr>
        <p:spPr bwMode="auto">
          <a:xfrm>
            <a:off x="3962400" y="2971800"/>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3" name="Oval 5"/>
          <p:cNvSpPr>
            <a:spLocks noChangeArrowheads="1"/>
          </p:cNvSpPr>
          <p:nvPr/>
        </p:nvSpPr>
        <p:spPr bwMode="auto">
          <a:xfrm>
            <a:off x="3352800" y="4038600"/>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4" name="Line 6"/>
          <p:cNvSpPr>
            <a:spLocks noChangeShapeType="1"/>
          </p:cNvSpPr>
          <p:nvPr/>
        </p:nvSpPr>
        <p:spPr bwMode="auto">
          <a:xfrm>
            <a:off x="2590800" y="25146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5" name="Line 7"/>
          <p:cNvSpPr>
            <a:spLocks noChangeShapeType="1"/>
          </p:cNvSpPr>
          <p:nvPr/>
        </p:nvSpPr>
        <p:spPr bwMode="auto">
          <a:xfrm>
            <a:off x="3048000" y="35052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6" name="Line 8"/>
          <p:cNvSpPr>
            <a:spLocks noChangeShapeType="1"/>
          </p:cNvSpPr>
          <p:nvPr/>
        </p:nvSpPr>
        <p:spPr bwMode="auto">
          <a:xfrm flipH="1">
            <a:off x="3810000" y="35052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7" name="Line 9"/>
          <p:cNvSpPr>
            <a:spLocks noChangeShapeType="1"/>
          </p:cNvSpPr>
          <p:nvPr/>
        </p:nvSpPr>
        <p:spPr bwMode="auto">
          <a:xfrm flipH="1">
            <a:off x="4419600" y="25146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8" name="Line 10"/>
          <p:cNvSpPr>
            <a:spLocks noChangeShapeType="1"/>
          </p:cNvSpPr>
          <p:nvPr/>
        </p:nvSpPr>
        <p:spPr bwMode="auto">
          <a:xfrm flipH="1">
            <a:off x="5105400" y="19050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39" name="Line 11"/>
          <p:cNvSpPr>
            <a:spLocks noChangeShapeType="1"/>
          </p:cNvSpPr>
          <p:nvPr/>
        </p:nvSpPr>
        <p:spPr bwMode="auto">
          <a:xfrm>
            <a:off x="3581400" y="4572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40" name="Text Box 12"/>
          <p:cNvSpPr txBox="1">
            <a:spLocks noChangeArrowheads="1"/>
          </p:cNvSpPr>
          <p:nvPr/>
        </p:nvSpPr>
        <p:spPr bwMode="auto">
          <a:xfrm>
            <a:off x="4632325" y="1925638"/>
            <a:ext cx="34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ｘ</a:t>
            </a:r>
            <a:endParaRPr lang="ja-JP" altLang="en-US" sz="1600">
              <a:latin typeface="Times New Roman" panose="02020603050405020304" pitchFamily="18" charset="0"/>
            </a:endParaRPr>
          </a:p>
        </p:txBody>
      </p:sp>
      <p:sp>
        <p:nvSpPr>
          <p:cNvPr id="739341" name="Text Box 13"/>
          <p:cNvSpPr txBox="1">
            <a:spLocks noChangeArrowheads="1"/>
          </p:cNvSpPr>
          <p:nvPr/>
        </p:nvSpPr>
        <p:spPr bwMode="auto">
          <a:xfrm>
            <a:off x="4022725" y="291623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a:t>
            </a:r>
          </a:p>
        </p:txBody>
      </p:sp>
      <p:sp>
        <p:nvSpPr>
          <p:cNvPr id="739342" name="Text Box 14"/>
          <p:cNvSpPr txBox="1">
            <a:spLocks noChangeArrowheads="1"/>
          </p:cNvSpPr>
          <p:nvPr/>
        </p:nvSpPr>
        <p:spPr bwMode="auto">
          <a:xfrm>
            <a:off x="3413125" y="4059238"/>
            <a:ext cx="34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ｘ</a:t>
            </a:r>
          </a:p>
        </p:txBody>
      </p:sp>
      <p:sp>
        <p:nvSpPr>
          <p:cNvPr id="739343" name="Text Box 15"/>
          <p:cNvSpPr txBox="1">
            <a:spLocks noChangeArrowheads="1"/>
          </p:cNvSpPr>
          <p:nvPr/>
        </p:nvSpPr>
        <p:spPr bwMode="auto">
          <a:xfrm>
            <a:off x="2727325" y="291623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a:t>
            </a:r>
          </a:p>
        </p:txBody>
      </p:sp>
      <p:sp>
        <p:nvSpPr>
          <p:cNvPr id="739344" name="Oval 16"/>
          <p:cNvSpPr>
            <a:spLocks noChangeArrowheads="1"/>
          </p:cNvSpPr>
          <p:nvPr/>
        </p:nvSpPr>
        <p:spPr bwMode="auto">
          <a:xfrm>
            <a:off x="4572000" y="285273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45" name="Oval 17"/>
          <p:cNvSpPr>
            <a:spLocks noChangeArrowheads="1"/>
          </p:cNvSpPr>
          <p:nvPr/>
        </p:nvSpPr>
        <p:spPr bwMode="auto">
          <a:xfrm>
            <a:off x="2743200" y="2667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46" name="Line 18"/>
          <p:cNvSpPr>
            <a:spLocks noChangeShapeType="1"/>
          </p:cNvSpPr>
          <p:nvPr/>
        </p:nvSpPr>
        <p:spPr bwMode="auto">
          <a:xfrm>
            <a:off x="3733800" y="2438400"/>
            <a:ext cx="381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47" name="Line 19"/>
          <p:cNvSpPr>
            <a:spLocks noChangeShapeType="1"/>
          </p:cNvSpPr>
          <p:nvPr/>
        </p:nvSpPr>
        <p:spPr bwMode="auto">
          <a:xfrm>
            <a:off x="4419600" y="16764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48" name="Line 20"/>
          <p:cNvSpPr>
            <a:spLocks noChangeShapeType="1"/>
          </p:cNvSpPr>
          <p:nvPr/>
        </p:nvSpPr>
        <p:spPr bwMode="auto">
          <a:xfrm flipH="1">
            <a:off x="3124200" y="27432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49" name="Oval 21"/>
          <p:cNvSpPr>
            <a:spLocks noChangeArrowheads="1"/>
          </p:cNvSpPr>
          <p:nvPr/>
        </p:nvSpPr>
        <p:spPr bwMode="auto">
          <a:xfrm>
            <a:off x="3276600" y="2743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50" name="Text Box 22"/>
          <p:cNvSpPr txBox="1">
            <a:spLocks noChangeArrowheads="1"/>
          </p:cNvSpPr>
          <p:nvPr/>
        </p:nvSpPr>
        <p:spPr bwMode="auto">
          <a:xfrm>
            <a:off x="2270125" y="2154238"/>
            <a:ext cx="35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ａ</a:t>
            </a:r>
          </a:p>
        </p:txBody>
      </p:sp>
      <p:sp>
        <p:nvSpPr>
          <p:cNvPr id="739351" name="Text Box 23"/>
          <p:cNvSpPr txBox="1">
            <a:spLocks noChangeArrowheads="1"/>
          </p:cNvSpPr>
          <p:nvPr/>
        </p:nvSpPr>
        <p:spPr bwMode="auto">
          <a:xfrm>
            <a:off x="3032125" y="2230438"/>
            <a:ext cx="36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ｂ</a:t>
            </a:r>
          </a:p>
        </p:txBody>
      </p:sp>
      <p:sp>
        <p:nvSpPr>
          <p:cNvPr id="739352" name="Text Box 24"/>
          <p:cNvSpPr txBox="1">
            <a:spLocks noChangeArrowheads="1"/>
          </p:cNvSpPr>
          <p:nvPr/>
        </p:nvSpPr>
        <p:spPr bwMode="auto">
          <a:xfrm>
            <a:off x="3489325" y="1925638"/>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ｃ</a:t>
            </a:r>
          </a:p>
        </p:txBody>
      </p:sp>
      <p:sp>
        <p:nvSpPr>
          <p:cNvPr id="739353" name="Text Box 25"/>
          <p:cNvSpPr txBox="1">
            <a:spLocks noChangeArrowheads="1"/>
          </p:cNvSpPr>
          <p:nvPr/>
        </p:nvSpPr>
        <p:spPr bwMode="auto">
          <a:xfrm>
            <a:off x="4098925" y="1316038"/>
            <a:ext cx="36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ｄ</a:t>
            </a:r>
          </a:p>
        </p:txBody>
      </p:sp>
      <p:sp>
        <p:nvSpPr>
          <p:cNvPr id="739354" name="Text Box 26"/>
          <p:cNvSpPr txBox="1">
            <a:spLocks noChangeArrowheads="1"/>
          </p:cNvSpPr>
          <p:nvPr/>
        </p:nvSpPr>
        <p:spPr bwMode="auto">
          <a:xfrm>
            <a:off x="5410200" y="1447800"/>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ｅ</a:t>
            </a:r>
          </a:p>
        </p:txBody>
      </p:sp>
      <p:sp>
        <p:nvSpPr>
          <p:cNvPr id="739355" name="Text Box 27"/>
          <p:cNvSpPr txBox="1">
            <a:spLocks noChangeArrowheads="1"/>
          </p:cNvSpPr>
          <p:nvPr/>
        </p:nvSpPr>
        <p:spPr bwMode="auto">
          <a:xfrm>
            <a:off x="5013325" y="4287838"/>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b="1">
                <a:latin typeface="Times New Roman" panose="02020603050405020304" pitchFamily="18" charset="0"/>
              </a:rPr>
              <a:t>（ａ＋ｂ）ｘ（ｃ＋（ｄｘｅ））</a:t>
            </a:r>
          </a:p>
        </p:txBody>
      </p:sp>
      <p:sp>
        <p:nvSpPr>
          <p:cNvPr id="739356" name="Oval 28"/>
          <p:cNvSpPr>
            <a:spLocks noChangeArrowheads="1"/>
          </p:cNvSpPr>
          <p:nvPr/>
        </p:nvSpPr>
        <p:spPr bwMode="auto">
          <a:xfrm>
            <a:off x="5219700" y="2133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57" name="Oval 29"/>
          <p:cNvSpPr>
            <a:spLocks noChangeArrowheads="1"/>
          </p:cNvSpPr>
          <p:nvPr/>
        </p:nvSpPr>
        <p:spPr bwMode="auto">
          <a:xfrm>
            <a:off x="4284663" y="18446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58" name="Oval 30"/>
          <p:cNvSpPr>
            <a:spLocks noChangeArrowheads="1"/>
          </p:cNvSpPr>
          <p:nvPr/>
        </p:nvSpPr>
        <p:spPr bwMode="auto">
          <a:xfrm>
            <a:off x="4572000" y="1981200"/>
            <a:ext cx="533400" cy="533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59" name="Oval 31"/>
          <p:cNvSpPr>
            <a:spLocks noChangeArrowheads="1"/>
          </p:cNvSpPr>
          <p:nvPr/>
        </p:nvSpPr>
        <p:spPr bwMode="auto">
          <a:xfrm>
            <a:off x="4572000" y="1989138"/>
            <a:ext cx="533400" cy="5334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rgbClr val="FF6600"/>
              </a:solidFill>
            </a:endParaRPr>
          </a:p>
        </p:txBody>
      </p:sp>
      <p:sp>
        <p:nvSpPr>
          <p:cNvPr id="739360" name="Oval 32"/>
          <p:cNvSpPr>
            <a:spLocks noChangeArrowheads="1"/>
          </p:cNvSpPr>
          <p:nvPr/>
        </p:nvSpPr>
        <p:spPr bwMode="auto">
          <a:xfrm>
            <a:off x="3779838" y="285273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61" name="Oval 33"/>
          <p:cNvSpPr>
            <a:spLocks noChangeArrowheads="1"/>
          </p:cNvSpPr>
          <p:nvPr/>
        </p:nvSpPr>
        <p:spPr bwMode="auto">
          <a:xfrm>
            <a:off x="3967163" y="2967038"/>
            <a:ext cx="533400" cy="5334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rgbClr val="FF6600"/>
              </a:solidFill>
            </a:endParaRPr>
          </a:p>
        </p:txBody>
      </p:sp>
      <p:sp>
        <p:nvSpPr>
          <p:cNvPr id="739362" name="Oval 34"/>
          <p:cNvSpPr>
            <a:spLocks noChangeArrowheads="1"/>
          </p:cNvSpPr>
          <p:nvPr/>
        </p:nvSpPr>
        <p:spPr bwMode="auto">
          <a:xfrm>
            <a:off x="3698875" y="36369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63" name="Oval 35"/>
          <p:cNvSpPr>
            <a:spLocks noChangeArrowheads="1"/>
          </p:cNvSpPr>
          <p:nvPr/>
        </p:nvSpPr>
        <p:spPr bwMode="auto">
          <a:xfrm>
            <a:off x="2670175" y="2967038"/>
            <a:ext cx="533400" cy="5334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rgbClr val="FF6600"/>
              </a:solidFill>
            </a:endParaRPr>
          </a:p>
        </p:txBody>
      </p:sp>
      <p:sp>
        <p:nvSpPr>
          <p:cNvPr id="739364" name="Oval 36"/>
          <p:cNvSpPr>
            <a:spLocks noChangeArrowheads="1"/>
          </p:cNvSpPr>
          <p:nvPr/>
        </p:nvSpPr>
        <p:spPr bwMode="auto">
          <a:xfrm>
            <a:off x="3059113" y="38528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65" name="Oval 37"/>
          <p:cNvSpPr>
            <a:spLocks noChangeArrowheads="1"/>
          </p:cNvSpPr>
          <p:nvPr/>
        </p:nvSpPr>
        <p:spPr bwMode="auto">
          <a:xfrm>
            <a:off x="3348038" y="4048125"/>
            <a:ext cx="533400" cy="5334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rgbClr val="FF6600"/>
              </a:solidFill>
            </a:endParaRPr>
          </a:p>
        </p:txBody>
      </p:sp>
      <p:sp>
        <p:nvSpPr>
          <p:cNvPr id="739366" name="Oval 38"/>
          <p:cNvSpPr>
            <a:spLocks noChangeArrowheads="1"/>
          </p:cNvSpPr>
          <p:nvPr/>
        </p:nvSpPr>
        <p:spPr bwMode="auto">
          <a:xfrm>
            <a:off x="3635375" y="47164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9367" name="Text Box 39"/>
          <p:cNvSpPr txBox="1">
            <a:spLocks noChangeArrowheads="1"/>
          </p:cNvSpPr>
          <p:nvPr/>
        </p:nvSpPr>
        <p:spPr bwMode="auto">
          <a:xfrm>
            <a:off x="5992813" y="1576388"/>
            <a:ext cx="3155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The process is activated</a:t>
            </a:r>
          </a:p>
          <a:p>
            <a:r>
              <a:rPr lang="en-US" altLang="ja-JP" b="1"/>
              <a:t>with the available of tokens</a:t>
            </a:r>
          </a:p>
          <a:p>
            <a:r>
              <a:rPr lang="en-US" altLang="ja-JP" b="1"/>
              <a:t>(data)</a:t>
            </a:r>
          </a:p>
        </p:txBody>
      </p:sp>
      <p:sp>
        <p:nvSpPr>
          <p:cNvPr id="739368" name="Text Box 40"/>
          <p:cNvSpPr txBox="1">
            <a:spLocks noChangeArrowheads="1"/>
          </p:cNvSpPr>
          <p:nvPr/>
        </p:nvSpPr>
        <p:spPr bwMode="auto">
          <a:xfrm>
            <a:off x="1816100" y="5537200"/>
            <a:ext cx="469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The overhead of synchronization is large.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9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93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935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935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3935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3935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934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3935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93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936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73934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3936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936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73936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934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3936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936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73934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3934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39363"/>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936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9366"/>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73936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39364"/>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7393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44" grpId="0" animBg="1"/>
      <p:bldP spid="739344" grpId="1" animBg="1"/>
      <p:bldP spid="739345" grpId="0" animBg="1"/>
      <p:bldP spid="739345" grpId="1" animBg="1"/>
      <p:bldP spid="739349" grpId="0" animBg="1"/>
      <p:bldP spid="739349" grpId="1" animBg="1"/>
      <p:bldP spid="739356" grpId="0" animBg="1"/>
      <p:bldP spid="739356" grpId="1" animBg="1"/>
      <p:bldP spid="739357" grpId="0" animBg="1"/>
      <p:bldP spid="739357" grpId="1" animBg="1"/>
      <p:bldP spid="739359" grpId="0" animBg="1"/>
      <p:bldP spid="739359" grpId="1" animBg="1"/>
      <p:bldP spid="739360" grpId="0" animBg="1"/>
      <p:bldP spid="739360" grpId="1" animBg="1"/>
      <p:bldP spid="739361" grpId="0" animBg="1"/>
      <p:bldP spid="739361" grpId="1" animBg="1"/>
      <p:bldP spid="739362" grpId="0" animBg="1"/>
      <p:bldP spid="739362" grpId="1" animBg="1"/>
      <p:bldP spid="739363" grpId="0" animBg="1"/>
      <p:bldP spid="739363" grpId="1" animBg="1"/>
      <p:bldP spid="739364" grpId="0" animBg="1"/>
      <p:bldP spid="739364" grpId="1" animBg="1"/>
      <p:bldP spid="739365" grpId="0" animBg="1"/>
      <p:bldP spid="739365" grpId="1" animBg="1"/>
      <p:bldP spid="73936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1143000" y="304800"/>
            <a:ext cx="7793038" cy="1143000"/>
          </a:xfrm>
        </p:spPr>
        <p:txBody>
          <a:bodyPr/>
          <a:lstStyle/>
          <a:p>
            <a:r>
              <a:rPr lang="en-US" altLang="ja-JP" sz="2800"/>
              <a:t>Data flow analysis and hardware generation</a:t>
            </a:r>
          </a:p>
        </p:txBody>
      </p:sp>
      <p:sp>
        <p:nvSpPr>
          <p:cNvPr id="740355" name="Text Box 3"/>
          <p:cNvSpPr txBox="1">
            <a:spLocks noChangeArrowheads="1"/>
          </p:cNvSpPr>
          <p:nvPr/>
        </p:nvSpPr>
        <p:spPr bwMode="auto">
          <a:xfrm>
            <a:off x="1050925" y="1717675"/>
            <a:ext cx="299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Data</a:t>
            </a:r>
            <a:r>
              <a:rPr lang="ja-JP" altLang="en-US" sz="2400">
                <a:latin typeface="Times New Roman" panose="02020603050405020304" pitchFamily="18" charset="0"/>
              </a:rPr>
              <a:t>　</a:t>
            </a:r>
            <a:r>
              <a:rPr lang="en-US" altLang="ja-JP" sz="2400">
                <a:latin typeface="Times New Roman" panose="02020603050405020304" pitchFamily="18" charset="0"/>
              </a:rPr>
              <a:t>Flow</a:t>
            </a:r>
            <a:r>
              <a:rPr lang="ja-JP" altLang="en-US" sz="2400">
                <a:latin typeface="Times New Roman" panose="02020603050405020304" pitchFamily="18" charset="0"/>
              </a:rPr>
              <a:t>　</a:t>
            </a:r>
            <a:r>
              <a:rPr lang="en-US" altLang="ja-JP" sz="2400">
                <a:latin typeface="Times New Roman" panose="02020603050405020304" pitchFamily="18" charset="0"/>
              </a:rPr>
              <a:t>Language</a:t>
            </a:r>
          </a:p>
        </p:txBody>
      </p:sp>
      <p:sp>
        <p:nvSpPr>
          <p:cNvPr id="740356" name="Text Box 4"/>
          <p:cNvSpPr txBox="1">
            <a:spLocks noChangeArrowheads="1"/>
          </p:cNvSpPr>
          <p:nvPr/>
        </p:nvSpPr>
        <p:spPr bwMode="auto">
          <a:xfrm>
            <a:off x="1050925" y="4308475"/>
            <a:ext cx="1892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Configuration</a:t>
            </a:r>
          </a:p>
          <a:p>
            <a:r>
              <a:rPr lang="en-US" altLang="ja-JP" sz="2400">
                <a:latin typeface="Times New Roman" panose="02020603050405020304" pitchFamily="18" charset="0"/>
              </a:rPr>
              <a:t>Data</a:t>
            </a:r>
          </a:p>
        </p:txBody>
      </p:sp>
      <p:grpSp>
        <p:nvGrpSpPr>
          <p:cNvPr id="740357" name="Group 5"/>
          <p:cNvGrpSpPr>
            <a:grpSpLocks/>
          </p:cNvGrpSpPr>
          <p:nvPr/>
        </p:nvGrpSpPr>
        <p:grpSpPr bwMode="auto">
          <a:xfrm>
            <a:off x="4572000" y="1371600"/>
            <a:ext cx="3697288" cy="1676400"/>
            <a:chOff x="2880" y="864"/>
            <a:chExt cx="2329" cy="1056"/>
          </a:xfrm>
        </p:grpSpPr>
        <p:sp>
          <p:nvSpPr>
            <p:cNvPr id="740358" name="Oval 6"/>
            <p:cNvSpPr>
              <a:spLocks noChangeArrowheads="1"/>
            </p:cNvSpPr>
            <p:nvPr/>
          </p:nvSpPr>
          <p:spPr bwMode="auto">
            <a:xfrm>
              <a:off x="3936" y="120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59" name="Oval 7"/>
            <p:cNvSpPr>
              <a:spLocks noChangeArrowheads="1"/>
            </p:cNvSpPr>
            <p:nvPr/>
          </p:nvSpPr>
          <p:spPr bwMode="auto">
            <a:xfrm>
              <a:off x="4080" y="148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60" name="Oval 8"/>
            <p:cNvSpPr>
              <a:spLocks noChangeArrowheads="1"/>
            </p:cNvSpPr>
            <p:nvPr/>
          </p:nvSpPr>
          <p:spPr bwMode="auto">
            <a:xfrm>
              <a:off x="4224" y="115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61" name="Oval 9"/>
            <p:cNvSpPr>
              <a:spLocks noChangeArrowheads="1"/>
            </p:cNvSpPr>
            <p:nvPr/>
          </p:nvSpPr>
          <p:spPr bwMode="auto">
            <a:xfrm>
              <a:off x="4224" y="172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62" name="Oval 10"/>
            <p:cNvSpPr>
              <a:spLocks noChangeArrowheads="1"/>
            </p:cNvSpPr>
            <p:nvPr/>
          </p:nvSpPr>
          <p:spPr bwMode="auto">
            <a:xfrm>
              <a:off x="4416" y="148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63" name="Oval 11"/>
            <p:cNvSpPr>
              <a:spLocks noChangeArrowheads="1"/>
            </p:cNvSpPr>
            <p:nvPr/>
          </p:nvSpPr>
          <p:spPr bwMode="auto">
            <a:xfrm>
              <a:off x="4608" y="115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64" name="Oval 12"/>
            <p:cNvSpPr>
              <a:spLocks noChangeArrowheads="1"/>
            </p:cNvSpPr>
            <p:nvPr/>
          </p:nvSpPr>
          <p:spPr bwMode="auto">
            <a:xfrm>
              <a:off x="4512" y="172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65" name="Oval 13"/>
            <p:cNvSpPr>
              <a:spLocks noChangeArrowheads="1"/>
            </p:cNvSpPr>
            <p:nvPr/>
          </p:nvSpPr>
          <p:spPr bwMode="auto">
            <a:xfrm>
              <a:off x="3936" y="17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400">
                <a:latin typeface="Times New Roman" panose="02020603050405020304" pitchFamily="18" charset="0"/>
              </a:endParaRPr>
            </a:p>
          </p:txBody>
        </p:sp>
        <p:sp>
          <p:nvSpPr>
            <p:cNvPr id="740366" name="Line 14"/>
            <p:cNvSpPr>
              <a:spLocks noChangeShapeType="1"/>
            </p:cNvSpPr>
            <p:nvPr/>
          </p:nvSpPr>
          <p:spPr bwMode="auto">
            <a:xfrm>
              <a:off x="4032" y="1344"/>
              <a:ext cx="9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67" name="Line 15"/>
            <p:cNvSpPr>
              <a:spLocks noChangeShapeType="1"/>
            </p:cNvSpPr>
            <p:nvPr/>
          </p:nvSpPr>
          <p:spPr bwMode="auto">
            <a:xfrm flipH="1">
              <a:off x="4176" y="1296"/>
              <a:ext cx="9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68" name="Line 16"/>
            <p:cNvSpPr>
              <a:spLocks noChangeShapeType="1"/>
            </p:cNvSpPr>
            <p:nvPr/>
          </p:nvSpPr>
          <p:spPr bwMode="auto">
            <a:xfrm>
              <a:off x="4176" y="1632"/>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69" name="Line 17"/>
            <p:cNvSpPr>
              <a:spLocks noChangeShapeType="1"/>
            </p:cNvSpPr>
            <p:nvPr/>
          </p:nvSpPr>
          <p:spPr bwMode="auto">
            <a:xfrm flipH="1">
              <a:off x="4032" y="1632"/>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70" name="Line 18"/>
            <p:cNvSpPr>
              <a:spLocks noChangeShapeType="1"/>
            </p:cNvSpPr>
            <p:nvPr/>
          </p:nvSpPr>
          <p:spPr bwMode="auto">
            <a:xfrm flipH="1">
              <a:off x="4560" y="1296"/>
              <a:ext cx="9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71" name="Line 19"/>
            <p:cNvSpPr>
              <a:spLocks noChangeShapeType="1"/>
            </p:cNvSpPr>
            <p:nvPr/>
          </p:nvSpPr>
          <p:spPr bwMode="auto">
            <a:xfrm flipH="1">
              <a:off x="4320" y="1584"/>
              <a:ext cx="9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72" name="Line 20"/>
            <p:cNvSpPr>
              <a:spLocks noChangeShapeType="1"/>
            </p:cNvSpPr>
            <p:nvPr/>
          </p:nvSpPr>
          <p:spPr bwMode="auto">
            <a:xfrm>
              <a:off x="4560" y="1632"/>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73" name="Text Box 21"/>
            <p:cNvSpPr txBox="1">
              <a:spLocks noChangeArrowheads="1"/>
            </p:cNvSpPr>
            <p:nvPr/>
          </p:nvSpPr>
          <p:spPr bwMode="auto">
            <a:xfrm>
              <a:off x="3600" y="864"/>
              <a:ext cx="16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Data</a:t>
              </a:r>
              <a:r>
                <a:rPr lang="ja-JP" altLang="en-US" sz="2400">
                  <a:latin typeface="Times New Roman" panose="02020603050405020304" pitchFamily="18" charset="0"/>
                </a:rPr>
                <a:t>　</a:t>
              </a:r>
              <a:r>
                <a:rPr lang="en-US" altLang="ja-JP" sz="2400">
                  <a:latin typeface="Times New Roman" panose="02020603050405020304" pitchFamily="18" charset="0"/>
                </a:rPr>
                <a:t>Flow</a:t>
              </a:r>
              <a:r>
                <a:rPr lang="ja-JP" altLang="en-US" sz="2400">
                  <a:latin typeface="Times New Roman" panose="02020603050405020304" pitchFamily="18" charset="0"/>
                </a:rPr>
                <a:t>　</a:t>
              </a:r>
              <a:r>
                <a:rPr lang="en-US" altLang="ja-JP" sz="2400">
                  <a:latin typeface="Times New Roman" panose="02020603050405020304" pitchFamily="18" charset="0"/>
                </a:rPr>
                <a:t>Graph</a:t>
              </a:r>
            </a:p>
          </p:txBody>
        </p:sp>
        <p:sp>
          <p:nvSpPr>
            <p:cNvPr id="740374" name="AutoShape 22"/>
            <p:cNvSpPr>
              <a:spLocks noChangeArrowheads="1"/>
            </p:cNvSpPr>
            <p:nvPr/>
          </p:nvSpPr>
          <p:spPr bwMode="auto">
            <a:xfrm>
              <a:off x="2880" y="1200"/>
              <a:ext cx="384" cy="240"/>
            </a:xfrm>
            <a:prstGeom prst="righ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40375" name="AutoShape 23"/>
          <p:cNvSpPr>
            <a:spLocks noChangeArrowheads="1"/>
          </p:cNvSpPr>
          <p:nvPr/>
        </p:nvSpPr>
        <p:spPr bwMode="auto">
          <a:xfrm>
            <a:off x="6858000" y="3276600"/>
            <a:ext cx="228600" cy="2286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grpSp>
        <p:nvGrpSpPr>
          <p:cNvPr id="740376" name="Group 24"/>
          <p:cNvGrpSpPr>
            <a:grpSpLocks/>
          </p:cNvGrpSpPr>
          <p:nvPr/>
        </p:nvGrpSpPr>
        <p:grpSpPr bwMode="auto">
          <a:xfrm>
            <a:off x="5257800" y="3733800"/>
            <a:ext cx="3298825" cy="1946275"/>
            <a:chOff x="3312" y="2352"/>
            <a:chExt cx="2078" cy="1226"/>
          </a:xfrm>
        </p:grpSpPr>
        <p:grpSp>
          <p:nvGrpSpPr>
            <p:cNvPr id="740377" name="Group 25"/>
            <p:cNvGrpSpPr>
              <a:grpSpLocks/>
            </p:cNvGrpSpPr>
            <p:nvPr/>
          </p:nvGrpSpPr>
          <p:grpSpPr bwMode="auto">
            <a:xfrm>
              <a:off x="3744" y="2496"/>
              <a:ext cx="576" cy="672"/>
              <a:chOff x="3360" y="2256"/>
              <a:chExt cx="576" cy="672"/>
            </a:xfrm>
          </p:grpSpPr>
          <p:sp>
            <p:nvSpPr>
              <p:cNvPr id="740378" name="Rectangle 26"/>
              <p:cNvSpPr>
                <a:spLocks noChangeArrowheads="1"/>
              </p:cNvSpPr>
              <p:nvPr/>
            </p:nvSpPr>
            <p:spPr bwMode="auto">
              <a:xfrm>
                <a:off x="3360" y="2256"/>
                <a:ext cx="576" cy="67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79" name="Oval 27"/>
              <p:cNvSpPr>
                <a:spLocks noChangeArrowheads="1"/>
              </p:cNvSpPr>
              <p:nvPr/>
            </p:nvSpPr>
            <p:spPr bwMode="auto">
              <a:xfrm>
                <a:off x="3600" y="235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0" name="Oval 28"/>
              <p:cNvSpPr>
                <a:spLocks noChangeArrowheads="1"/>
              </p:cNvSpPr>
              <p:nvPr/>
            </p:nvSpPr>
            <p:spPr bwMode="auto">
              <a:xfrm>
                <a:off x="3504" y="259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1" name="Oval 29"/>
              <p:cNvSpPr>
                <a:spLocks noChangeArrowheads="1"/>
              </p:cNvSpPr>
              <p:nvPr/>
            </p:nvSpPr>
            <p:spPr bwMode="auto">
              <a:xfrm>
                <a:off x="3696" y="2544"/>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2" name="Oval 30"/>
              <p:cNvSpPr>
                <a:spLocks noChangeArrowheads="1"/>
              </p:cNvSpPr>
              <p:nvPr/>
            </p:nvSpPr>
            <p:spPr bwMode="auto">
              <a:xfrm>
                <a:off x="3456" y="2736"/>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3" name="Line 31"/>
              <p:cNvSpPr>
                <a:spLocks noChangeShapeType="1"/>
              </p:cNvSpPr>
              <p:nvPr/>
            </p:nvSpPr>
            <p:spPr bwMode="auto">
              <a:xfrm flipH="1">
                <a:off x="3552" y="2448"/>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4" name="Line 32"/>
              <p:cNvSpPr>
                <a:spLocks noChangeShapeType="1"/>
              </p:cNvSpPr>
              <p:nvPr/>
            </p:nvSpPr>
            <p:spPr bwMode="auto">
              <a:xfrm>
                <a:off x="3696" y="2448"/>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5" name="Line 33"/>
              <p:cNvSpPr>
                <a:spLocks noChangeShapeType="1"/>
              </p:cNvSpPr>
              <p:nvPr/>
            </p:nvSpPr>
            <p:spPr bwMode="auto">
              <a:xfrm flipH="1">
                <a:off x="3504" y="2640"/>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40386" name="Group 34"/>
            <p:cNvGrpSpPr>
              <a:grpSpLocks/>
            </p:cNvGrpSpPr>
            <p:nvPr/>
          </p:nvGrpSpPr>
          <p:grpSpPr bwMode="auto">
            <a:xfrm>
              <a:off x="3936" y="2448"/>
              <a:ext cx="576" cy="672"/>
              <a:chOff x="3360" y="2256"/>
              <a:chExt cx="576" cy="672"/>
            </a:xfrm>
          </p:grpSpPr>
          <p:sp>
            <p:nvSpPr>
              <p:cNvPr id="740387" name="Rectangle 35"/>
              <p:cNvSpPr>
                <a:spLocks noChangeArrowheads="1"/>
              </p:cNvSpPr>
              <p:nvPr/>
            </p:nvSpPr>
            <p:spPr bwMode="auto">
              <a:xfrm>
                <a:off x="3360" y="2256"/>
                <a:ext cx="576" cy="67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8" name="Oval 36"/>
              <p:cNvSpPr>
                <a:spLocks noChangeArrowheads="1"/>
              </p:cNvSpPr>
              <p:nvPr/>
            </p:nvSpPr>
            <p:spPr bwMode="auto">
              <a:xfrm>
                <a:off x="3600" y="235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89" name="Oval 37"/>
              <p:cNvSpPr>
                <a:spLocks noChangeArrowheads="1"/>
              </p:cNvSpPr>
              <p:nvPr/>
            </p:nvSpPr>
            <p:spPr bwMode="auto">
              <a:xfrm>
                <a:off x="3504" y="259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0" name="Oval 38"/>
              <p:cNvSpPr>
                <a:spLocks noChangeArrowheads="1"/>
              </p:cNvSpPr>
              <p:nvPr/>
            </p:nvSpPr>
            <p:spPr bwMode="auto">
              <a:xfrm>
                <a:off x="3696" y="2544"/>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1" name="Oval 39"/>
              <p:cNvSpPr>
                <a:spLocks noChangeArrowheads="1"/>
              </p:cNvSpPr>
              <p:nvPr/>
            </p:nvSpPr>
            <p:spPr bwMode="auto">
              <a:xfrm>
                <a:off x="3456" y="2736"/>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2" name="Line 40"/>
              <p:cNvSpPr>
                <a:spLocks noChangeShapeType="1"/>
              </p:cNvSpPr>
              <p:nvPr/>
            </p:nvSpPr>
            <p:spPr bwMode="auto">
              <a:xfrm flipH="1">
                <a:off x="3552" y="2448"/>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3" name="Line 41"/>
              <p:cNvSpPr>
                <a:spLocks noChangeShapeType="1"/>
              </p:cNvSpPr>
              <p:nvPr/>
            </p:nvSpPr>
            <p:spPr bwMode="auto">
              <a:xfrm>
                <a:off x="3696" y="2448"/>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4" name="Line 42"/>
              <p:cNvSpPr>
                <a:spLocks noChangeShapeType="1"/>
              </p:cNvSpPr>
              <p:nvPr/>
            </p:nvSpPr>
            <p:spPr bwMode="auto">
              <a:xfrm flipH="1">
                <a:off x="3504" y="2640"/>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40395" name="Group 43"/>
            <p:cNvGrpSpPr>
              <a:grpSpLocks/>
            </p:cNvGrpSpPr>
            <p:nvPr/>
          </p:nvGrpSpPr>
          <p:grpSpPr bwMode="auto">
            <a:xfrm>
              <a:off x="4128" y="2400"/>
              <a:ext cx="576" cy="672"/>
              <a:chOff x="3360" y="2256"/>
              <a:chExt cx="576" cy="672"/>
            </a:xfrm>
          </p:grpSpPr>
          <p:sp>
            <p:nvSpPr>
              <p:cNvPr id="740396" name="Rectangle 44"/>
              <p:cNvSpPr>
                <a:spLocks noChangeArrowheads="1"/>
              </p:cNvSpPr>
              <p:nvPr/>
            </p:nvSpPr>
            <p:spPr bwMode="auto">
              <a:xfrm>
                <a:off x="3360" y="2256"/>
                <a:ext cx="576" cy="67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7" name="Oval 45"/>
              <p:cNvSpPr>
                <a:spLocks noChangeArrowheads="1"/>
              </p:cNvSpPr>
              <p:nvPr/>
            </p:nvSpPr>
            <p:spPr bwMode="auto">
              <a:xfrm>
                <a:off x="3600" y="235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8" name="Oval 46"/>
              <p:cNvSpPr>
                <a:spLocks noChangeArrowheads="1"/>
              </p:cNvSpPr>
              <p:nvPr/>
            </p:nvSpPr>
            <p:spPr bwMode="auto">
              <a:xfrm>
                <a:off x="3504" y="259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399" name="Oval 47"/>
              <p:cNvSpPr>
                <a:spLocks noChangeArrowheads="1"/>
              </p:cNvSpPr>
              <p:nvPr/>
            </p:nvSpPr>
            <p:spPr bwMode="auto">
              <a:xfrm>
                <a:off x="3696" y="2544"/>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0" name="Oval 48"/>
              <p:cNvSpPr>
                <a:spLocks noChangeArrowheads="1"/>
              </p:cNvSpPr>
              <p:nvPr/>
            </p:nvSpPr>
            <p:spPr bwMode="auto">
              <a:xfrm>
                <a:off x="3456" y="2736"/>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1" name="Line 49"/>
              <p:cNvSpPr>
                <a:spLocks noChangeShapeType="1"/>
              </p:cNvSpPr>
              <p:nvPr/>
            </p:nvSpPr>
            <p:spPr bwMode="auto">
              <a:xfrm flipH="1">
                <a:off x="3552" y="2448"/>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2" name="Line 50"/>
              <p:cNvSpPr>
                <a:spLocks noChangeShapeType="1"/>
              </p:cNvSpPr>
              <p:nvPr/>
            </p:nvSpPr>
            <p:spPr bwMode="auto">
              <a:xfrm>
                <a:off x="3696" y="2448"/>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3" name="Line 51"/>
              <p:cNvSpPr>
                <a:spLocks noChangeShapeType="1"/>
              </p:cNvSpPr>
              <p:nvPr/>
            </p:nvSpPr>
            <p:spPr bwMode="auto">
              <a:xfrm flipH="1">
                <a:off x="3504" y="2640"/>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40404" name="Group 52"/>
            <p:cNvGrpSpPr>
              <a:grpSpLocks/>
            </p:cNvGrpSpPr>
            <p:nvPr/>
          </p:nvGrpSpPr>
          <p:grpSpPr bwMode="auto">
            <a:xfrm>
              <a:off x="4368" y="2352"/>
              <a:ext cx="576" cy="672"/>
              <a:chOff x="3360" y="2256"/>
              <a:chExt cx="576" cy="672"/>
            </a:xfrm>
          </p:grpSpPr>
          <p:sp>
            <p:nvSpPr>
              <p:cNvPr id="740405" name="Rectangle 53"/>
              <p:cNvSpPr>
                <a:spLocks noChangeArrowheads="1"/>
              </p:cNvSpPr>
              <p:nvPr/>
            </p:nvSpPr>
            <p:spPr bwMode="auto">
              <a:xfrm>
                <a:off x="3360" y="2256"/>
                <a:ext cx="576" cy="67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6" name="Oval 54"/>
              <p:cNvSpPr>
                <a:spLocks noChangeArrowheads="1"/>
              </p:cNvSpPr>
              <p:nvPr/>
            </p:nvSpPr>
            <p:spPr bwMode="auto">
              <a:xfrm>
                <a:off x="3600" y="235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7" name="Oval 55"/>
              <p:cNvSpPr>
                <a:spLocks noChangeArrowheads="1"/>
              </p:cNvSpPr>
              <p:nvPr/>
            </p:nvSpPr>
            <p:spPr bwMode="auto">
              <a:xfrm>
                <a:off x="3504" y="2592"/>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8" name="Oval 56"/>
              <p:cNvSpPr>
                <a:spLocks noChangeArrowheads="1"/>
              </p:cNvSpPr>
              <p:nvPr/>
            </p:nvSpPr>
            <p:spPr bwMode="auto">
              <a:xfrm>
                <a:off x="3696" y="2544"/>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09" name="Oval 57"/>
              <p:cNvSpPr>
                <a:spLocks noChangeArrowheads="1"/>
              </p:cNvSpPr>
              <p:nvPr/>
            </p:nvSpPr>
            <p:spPr bwMode="auto">
              <a:xfrm>
                <a:off x="3456" y="2736"/>
                <a:ext cx="96" cy="9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10" name="Line 58"/>
              <p:cNvSpPr>
                <a:spLocks noChangeShapeType="1"/>
              </p:cNvSpPr>
              <p:nvPr/>
            </p:nvSpPr>
            <p:spPr bwMode="auto">
              <a:xfrm flipH="1">
                <a:off x="3552" y="2448"/>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11" name="Line 59"/>
              <p:cNvSpPr>
                <a:spLocks noChangeShapeType="1"/>
              </p:cNvSpPr>
              <p:nvPr/>
            </p:nvSpPr>
            <p:spPr bwMode="auto">
              <a:xfrm>
                <a:off x="3696" y="2448"/>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0412" name="Line 60"/>
              <p:cNvSpPr>
                <a:spLocks noChangeShapeType="1"/>
              </p:cNvSpPr>
              <p:nvPr/>
            </p:nvSpPr>
            <p:spPr bwMode="auto">
              <a:xfrm flipH="1">
                <a:off x="3504" y="2640"/>
                <a:ext cx="4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40413" name="Text Box 61"/>
            <p:cNvSpPr txBox="1">
              <a:spLocks noChangeArrowheads="1"/>
            </p:cNvSpPr>
            <p:nvPr/>
          </p:nvSpPr>
          <p:spPr bwMode="auto">
            <a:xfrm>
              <a:off x="3494" y="3290"/>
              <a:ext cx="1896" cy="2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Graph</a:t>
              </a:r>
              <a:r>
                <a:rPr lang="ja-JP" altLang="en-US" sz="2400">
                  <a:latin typeface="Times New Roman" panose="02020603050405020304" pitchFamily="18" charset="0"/>
                </a:rPr>
                <a:t>　</a:t>
              </a:r>
              <a:r>
                <a:rPr lang="en-US" altLang="ja-JP" sz="2400">
                  <a:latin typeface="Times New Roman" panose="02020603050405020304" pitchFamily="18" charset="0"/>
                </a:rPr>
                <a:t>Decomposition</a:t>
              </a:r>
            </a:p>
          </p:txBody>
        </p:sp>
        <p:sp>
          <p:nvSpPr>
            <p:cNvPr id="740414" name="AutoShape 62"/>
            <p:cNvSpPr>
              <a:spLocks noChangeArrowheads="1"/>
            </p:cNvSpPr>
            <p:nvPr/>
          </p:nvSpPr>
          <p:spPr bwMode="auto">
            <a:xfrm>
              <a:off x="3312" y="2832"/>
              <a:ext cx="240" cy="192"/>
            </a:xfrm>
            <a:prstGeom prst="leftArrow">
              <a:avLst>
                <a:gd name="adj1" fmla="val 50000"/>
                <a:gd name="adj2" fmla="val 3125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40415" name="Group 63"/>
          <p:cNvGrpSpPr>
            <a:grpSpLocks/>
          </p:cNvGrpSpPr>
          <p:nvPr/>
        </p:nvGrpSpPr>
        <p:grpSpPr bwMode="auto">
          <a:xfrm>
            <a:off x="3048000" y="4232275"/>
            <a:ext cx="2274888" cy="822325"/>
            <a:chOff x="1920" y="2666"/>
            <a:chExt cx="1433" cy="518"/>
          </a:xfrm>
        </p:grpSpPr>
        <p:sp>
          <p:nvSpPr>
            <p:cNvPr id="740416" name="Text Box 64"/>
            <p:cNvSpPr txBox="1">
              <a:spLocks noChangeArrowheads="1"/>
            </p:cNvSpPr>
            <p:nvPr/>
          </p:nvSpPr>
          <p:spPr bwMode="auto">
            <a:xfrm>
              <a:off x="2342" y="2666"/>
              <a:ext cx="101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HDL</a:t>
              </a:r>
            </a:p>
            <a:p>
              <a:r>
                <a:rPr lang="en-US" altLang="ja-JP" sz="2400">
                  <a:latin typeface="Times New Roman" panose="02020603050405020304" pitchFamily="18" charset="0"/>
                </a:rPr>
                <a:t>Description</a:t>
              </a:r>
            </a:p>
          </p:txBody>
        </p:sp>
        <p:sp>
          <p:nvSpPr>
            <p:cNvPr id="740417" name="AutoShape 65"/>
            <p:cNvSpPr>
              <a:spLocks noChangeArrowheads="1"/>
            </p:cNvSpPr>
            <p:nvPr/>
          </p:nvSpPr>
          <p:spPr bwMode="auto">
            <a:xfrm>
              <a:off x="1920" y="2784"/>
              <a:ext cx="288" cy="192"/>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40418" name="Text Box 66"/>
          <p:cNvSpPr txBox="1">
            <a:spLocks noChangeArrowheads="1"/>
          </p:cNvSpPr>
          <p:nvPr/>
        </p:nvSpPr>
        <p:spPr bwMode="auto">
          <a:xfrm>
            <a:off x="663575" y="5753100"/>
            <a:ext cx="517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Suitable for automatic generation of hardware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40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03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403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404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0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6" grpId="0" autoUpdateAnimBg="0"/>
      <p:bldP spid="74037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1350963" y="228600"/>
            <a:ext cx="7793037" cy="1143000"/>
          </a:xfrm>
        </p:spPr>
        <p:txBody>
          <a:bodyPr/>
          <a:lstStyle/>
          <a:p>
            <a:r>
              <a:rPr lang="en-US" altLang="ja-JP"/>
              <a:t>Applications</a:t>
            </a:r>
          </a:p>
        </p:txBody>
      </p:sp>
      <p:sp>
        <p:nvSpPr>
          <p:cNvPr id="435203" name="Rectangle 3"/>
          <p:cNvSpPr>
            <a:spLocks noGrp="1" noChangeArrowheads="1"/>
          </p:cNvSpPr>
          <p:nvPr>
            <p:ph idx="1"/>
          </p:nvPr>
        </p:nvSpPr>
        <p:spPr>
          <a:xfrm>
            <a:off x="1187624" y="1124744"/>
            <a:ext cx="7010400" cy="3886200"/>
          </a:xfrm>
        </p:spPr>
        <p:txBody>
          <a:bodyPr>
            <a:noAutofit/>
          </a:bodyPr>
          <a:lstStyle/>
          <a:p>
            <a:pPr>
              <a:lnSpc>
                <a:spcPct val="90000"/>
              </a:lnSpc>
            </a:pPr>
            <a:r>
              <a:rPr lang="en-US" altLang="ja-JP" sz="2400" dirty="0"/>
              <a:t>No flexible program change</a:t>
            </a:r>
          </a:p>
          <a:p>
            <a:pPr>
              <a:lnSpc>
                <a:spcPct val="90000"/>
              </a:lnSpc>
            </a:pPr>
            <a:r>
              <a:rPr lang="en-US" altLang="ja-JP" sz="2400" dirty="0"/>
              <a:t>No IEEE standard  floating point </a:t>
            </a:r>
            <a:r>
              <a:rPr lang="ja-JP" altLang="en-US" sz="2400" dirty="0"/>
              <a:t>→ </a:t>
            </a:r>
            <a:r>
              <a:rPr lang="en-US" altLang="ja-JP" sz="2400" dirty="0"/>
              <a:t>FPGA as an accelerator</a:t>
            </a:r>
          </a:p>
          <a:p>
            <a:pPr>
              <a:lnSpc>
                <a:spcPct val="90000"/>
              </a:lnSpc>
            </a:pPr>
            <a:r>
              <a:rPr lang="en-US" altLang="ja-JP" sz="2400" dirty="0"/>
              <a:t>Not memory bounded</a:t>
            </a:r>
          </a:p>
          <a:p>
            <a:pPr marL="742950" lvl="1" indent="-285750">
              <a:lnSpc>
                <a:spcPct val="90000"/>
              </a:lnSpc>
            </a:pPr>
            <a:r>
              <a:rPr lang="en-US" altLang="ja-JP" sz="2400" dirty="0"/>
              <a:t>Image processing, analysis, pattern matching,</a:t>
            </a:r>
          </a:p>
          <a:p>
            <a:pPr marL="742950" lvl="1" indent="-285750">
              <a:lnSpc>
                <a:spcPct val="90000"/>
              </a:lnSpc>
            </a:pPr>
            <a:r>
              <a:rPr lang="en-US" altLang="ja-JP" sz="2400" dirty="0"/>
              <a:t>Logic simulation, Fault simulation.</a:t>
            </a:r>
          </a:p>
          <a:p>
            <a:pPr marL="742950" lvl="1" indent="-285750">
              <a:lnSpc>
                <a:spcPct val="90000"/>
              </a:lnSpc>
            </a:pPr>
            <a:r>
              <a:rPr lang="en-US" altLang="ja-JP" sz="2400" dirty="0"/>
              <a:t>Neural network simulation.</a:t>
            </a:r>
          </a:p>
          <a:p>
            <a:pPr marL="742950" lvl="1" indent="-285750">
              <a:lnSpc>
                <a:spcPct val="90000"/>
              </a:lnSpc>
            </a:pPr>
            <a:r>
              <a:rPr lang="en-US" altLang="ja-JP" sz="2400" dirty="0"/>
              <a:t>Encryption /Decryption</a:t>
            </a:r>
          </a:p>
          <a:p>
            <a:pPr marL="742950" lvl="1" indent="-285750">
              <a:lnSpc>
                <a:spcPct val="90000"/>
              </a:lnSpc>
            </a:pPr>
            <a:r>
              <a:rPr lang="en-US" altLang="ja-JP" sz="2400" dirty="0"/>
              <a:t>Queuing</a:t>
            </a:r>
            <a:r>
              <a:rPr lang="ja-JP" altLang="en-US" sz="2400" dirty="0"/>
              <a:t>　</a:t>
            </a:r>
            <a:r>
              <a:rPr lang="en-US" altLang="ja-JP" sz="2400" dirty="0"/>
              <a:t>Model</a:t>
            </a:r>
            <a:r>
              <a:rPr lang="ja-JP" altLang="en-US" sz="2400" dirty="0"/>
              <a:t>、</a:t>
            </a:r>
            <a:r>
              <a:rPr lang="en-US" altLang="ja-JP" sz="2400" dirty="0"/>
              <a:t>Markov Analysis</a:t>
            </a:r>
          </a:p>
          <a:p>
            <a:pPr marL="742950" lvl="1" indent="-285750">
              <a:lnSpc>
                <a:spcPct val="90000"/>
              </a:lnSpc>
            </a:pPr>
            <a:r>
              <a:rPr lang="en-US" altLang="ja-JP" sz="2400" dirty="0"/>
              <a:t>Electric Power Flow  </a:t>
            </a:r>
          </a:p>
          <a:p>
            <a:pPr marL="742950" lvl="1" indent="-285750">
              <a:lnSpc>
                <a:spcPct val="90000"/>
              </a:lnSpc>
            </a:pPr>
            <a:r>
              <a:rPr lang="en-US" altLang="ja-JP" sz="2400" dirty="0"/>
              <a:t>Censer processing</a:t>
            </a:r>
          </a:p>
          <a:p>
            <a:pPr>
              <a:lnSpc>
                <a:spcPct val="90000"/>
              </a:lnSpc>
            </a:pPr>
            <a:r>
              <a:rPr lang="en-US" altLang="ja-JP" sz="2400" dirty="0"/>
              <a:t>Efficient use of on the fly processing.</a:t>
            </a:r>
          </a:p>
          <a:p>
            <a:pPr marL="742950" lvl="1" indent="-285750">
              <a:lnSpc>
                <a:spcPct val="90000"/>
              </a:lnSpc>
            </a:pPr>
            <a:r>
              <a:rPr lang="en-US" altLang="ja-JP" sz="2400" dirty="0"/>
              <a:t>Communication control</a:t>
            </a:r>
            <a:r>
              <a:rPr lang="ja-JP" altLang="en-US" sz="2400" dirty="0"/>
              <a:t>、</a:t>
            </a:r>
            <a:r>
              <a:rPr lang="en-US" altLang="ja-JP" sz="2400" dirty="0"/>
              <a:t>Protocol control</a:t>
            </a:r>
          </a:p>
          <a:p>
            <a:pPr marL="742950" lvl="1" indent="-285750">
              <a:lnSpc>
                <a:spcPct val="90000"/>
              </a:lnSpc>
            </a:pPr>
            <a:r>
              <a:rPr lang="en-US" altLang="ja-JP" sz="2400" dirty="0">
                <a:solidFill>
                  <a:schemeClr val="tx2"/>
                </a:solidFill>
              </a:rPr>
              <a:t>Software radio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960" y="0"/>
            <a:ext cx="7886700" cy="1325563"/>
          </a:xfrm>
        </p:spPr>
        <p:txBody>
          <a:bodyPr/>
          <a:lstStyle/>
          <a:p>
            <a:r>
              <a:rPr kumimoji="1" lang="en-US" altLang="ja-JP" dirty="0"/>
              <a:t>FPGA</a:t>
            </a:r>
            <a:r>
              <a:rPr lang="ja-JP" altLang="en-US" dirty="0"/>
              <a:t> </a:t>
            </a:r>
            <a:r>
              <a:rPr lang="en-US" altLang="ja-JP" dirty="0"/>
              <a:t>as an accelerator</a:t>
            </a:r>
            <a:endParaRPr kumimoji="1" lang="ja-JP" altLang="en-US" dirty="0"/>
          </a:p>
        </p:txBody>
      </p:sp>
      <p:sp>
        <p:nvSpPr>
          <p:cNvPr id="3" name="コンテンツ プレースホルダー 2"/>
          <p:cNvSpPr>
            <a:spLocks noGrp="1"/>
          </p:cNvSpPr>
          <p:nvPr>
            <p:ph idx="1"/>
          </p:nvPr>
        </p:nvSpPr>
        <p:spPr>
          <a:xfrm>
            <a:off x="457200" y="1166018"/>
            <a:ext cx="8229600" cy="4525963"/>
          </a:xfrm>
        </p:spPr>
        <p:txBody>
          <a:bodyPr>
            <a:normAutofit/>
          </a:bodyPr>
          <a:lstStyle/>
          <a:p>
            <a:r>
              <a:rPr kumimoji="1" lang="en-US" altLang="ja-JP" sz="2800" dirty="0" err="1"/>
              <a:t>Stratix</a:t>
            </a:r>
            <a:r>
              <a:rPr kumimoji="1" lang="ja-JP" altLang="en-US" sz="2800" dirty="0"/>
              <a:t> </a:t>
            </a:r>
            <a:r>
              <a:rPr kumimoji="1" lang="en-US" altLang="ja-JP" sz="2800" dirty="0"/>
              <a:t>10</a:t>
            </a:r>
          </a:p>
          <a:p>
            <a:pPr lvl="1"/>
            <a:r>
              <a:rPr lang="en-US" altLang="ja-JP" sz="2800" dirty="0"/>
              <a:t>14nm Intel</a:t>
            </a:r>
            <a:r>
              <a:rPr lang="ja-JP" altLang="en-US" sz="2800" dirty="0"/>
              <a:t> </a:t>
            </a:r>
            <a:r>
              <a:rPr lang="en-US" altLang="ja-JP" sz="2800" dirty="0"/>
              <a:t>process</a:t>
            </a:r>
          </a:p>
          <a:p>
            <a:pPr lvl="1"/>
            <a:r>
              <a:rPr lang="en-US" altLang="ja-JP" sz="2800" dirty="0" err="1"/>
              <a:t>HyperFlex</a:t>
            </a:r>
            <a:r>
              <a:rPr lang="en-US" altLang="ja-JP" sz="2800" dirty="0"/>
              <a:t> which enables GHz clock.</a:t>
            </a:r>
          </a:p>
          <a:p>
            <a:pPr lvl="2"/>
            <a:r>
              <a:rPr lang="en-US" altLang="ja-JP" sz="2800" dirty="0"/>
              <a:t>Registers</a:t>
            </a:r>
            <a:r>
              <a:rPr lang="ja-JP" altLang="en-US" sz="2800" dirty="0"/>
              <a:t> </a:t>
            </a:r>
            <a:r>
              <a:rPr lang="en-US" altLang="ja-JP" sz="2800" dirty="0"/>
              <a:t>are</a:t>
            </a:r>
            <a:r>
              <a:rPr lang="ja-JP" altLang="en-US" sz="2800" dirty="0"/>
              <a:t> </a:t>
            </a:r>
            <a:r>
              <a:rPr lang="en-US" altLang="ja-JP" sz="2800" dirty="0"/>
              <a:t>provided</a:t>
            </a:r>
            <a:r>
              <a:rPr lang="ja-JP" altLang="en-US" sz="2800" dirty="0"/>
              <a:t> </a:t>
            </a:r>
            <a:r>
              <a:rPr lang="en-US" altLang="ja-JP" sz="2800" dirty="0"/>
              <a:t>on</a:t>
            </a:r>
            <a:r>
              <a:rPr lang="ja-JP" altLang="en-US" sz="2800" dirty="0"/>
              <a:t> </a:t>
            </a:r>
            <a:r>
              <a:rPr lang="en-US" altLang="ja-JP" sz="2800" dirty="0"/>
              <a:t>the</a:t>
            </a:r>
            <a:r>
              <a:rPr lang="ja-JP" altLang="en-US" sz="2800" dirty="0"/>
              <a:t> </a:t>
            </a:r>
            <a:r>
              <a:rPr lang="en-US" altLang="ja-JP" sz="2800" dirty="0"/>
              <a:t>wires.</a:t>
            </a:r>
          </a:p>
          <a:p>
            <a:pPr lvl="1"/>
            <a:r>
              <a:rPr lang="en-US" altLang="ja-JP" sz="2800" dirty="0"/>
              <a:t>FP DSP modules with 10TFLOPS max.</a:t>
            </a:r>
          </a:p>
          <a:p>
            <a:pPr lvl="1"/>
            <a:r>
              <a:rPr lang="en-US" altLang="ja-JP" sz="2800" dirty="0"/>
              <a:t>ARM</a:t>
            </a:r>
            <a:r>
              <a:rPr lang="ja-JP" altLang="en-US" sz="2800" dirty="0"/>
              <a:t> </a:t>
            </a:r>
            <a:r>
              <a:rPr lang="en-US" altLang="ja-JP" sz="2800" dirty="0"/>
              <a:t>Cortex </a:t>
            </a:r>
            <a:r>
              <a:rPr lang="en-US" altLang="ja-JP" sz="2800" dirty="0" err="1"/>
              <a:t>A53</a:t>
            </a:r>
            <a:r>
              <a:rPr lang="en-US" altLang="ja-JP" sz="2800" dirty="0"/>
              <a:t> Quad Core</a:t>
            </a:r>
          </a:p>
          <a:p>
            <a:r>
              <a:rPr kumimoji="1" lang="en-US" altLang="ja-JP" sz="2800" dirty="0" err="1"/>
              <a:t>Arria</a:t>
            </a:r>
            <a:r>
              <a:rPr kumimoji="1" lang="en-US" altLang="ja-JP" sz="2800" dirty="0"/>
              <a:t> 10</a:t>
            </a:r>
          </a:p>
          <a:p>
            <a:pPr lvl="1"/>
            <a:r>
              <a:rPr lang="en-US" altLang="ja-JP" sz="2800" dirty="0"/>
              <a:t>20nm TSMC</a:t>
            </a:r>
            <a:r>
              <a:rPr lang="ja-JP" altLang="en-US" sz="2800" dirty="0"/>
              <a:t> </a:t>
            </a:r>
            <a:r>
              <a:rPr lang="en-US" altLang="ja-JP" sz="2800" dirty="0"/>
              <a:t>process</a:t>
            </a:r>
          </a:p>
          <a:p>
            <a:pPr lvl="1"/>
            <a:r>
              <a:rPr kumimoji="1" lang="en-US" altLang="ja-JP" sz="2800" dirty="0"/>
              <a:t>1.5TFLOPS max.</a:t>
            </a:r>
          </a:p>
          <a:p>
            <a:r>
              <a:rPr lang="en-US" altLang="ja-JP" sz="2800" dirty="0"/>
              <a:t>Open CL is used for programming</a:t>
            </a:r>
            <a:endParaRPr kumimoji="1" lang="en-US" altLang="ja-JP" sz="2800" dirty="0"/>
          </a:p>
        </p:txBody>
      </p:sp>
    </p:spTree>
    <p:extLst>
      <p:ext uri="{BB962C8B-B14F-4D97-AF65-F5344CB8AC3E}">
        <p14:creationId xmlns:p14="http://schemas.microsoft.com/office/powerpoint/2010/main" val="3847356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384175" y="-146874"/>
            <a:ext cx="8578850" cy="1325563"/>
          </a:xfrm>
        </p:spPr>
        <p:txBody>
          <a:bodyPr/>
          <a:lstStyle/>
          <a:p>
            <a:r>
              <a:rPr lang="en-US" altLang="ja-JP" sz="3800"/>
              <a:t>Large Scale Reconfigurable Platforms</a:t>
            </a:r>
          </a:p>
        </p:txBody>
      </p:sp>
      <p:sp>
        <p:nvSpPr>
          <p:cNvPr id="758787" name="Rectangle 3"/>
          <p:cNvSpPr>
            <a:spLocks noChangeArrowheads="1"/>
          </p:cNvSpPr>
          <p:nvPr/>
        </p:nvSpPr>
        <p:spPr bwMode="auto">
          <a:xfrm>
            <a:off x="517525" y="2997200"/>
            <a:ext cx="1196975" cy="935038"/>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788" name="Rectangle 4"/>
          <p:cNvSpPr>
            <a:spLocks noChangeArrowheads="1"/>
          </p:cNvSpPr>
          <p:nvPr/>
        </p:nvSpPr>
        <p:spPr bwMode="auto">
          <a:xfrm>
            <a:off x="584200" y="3284538"/>
            <a:ext cx="333375" cy="3603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789" name="Rectangle 5"/>
          <p:cNvSpPr>
            <a:spLocks noChangeArrowheads="1"/>
          </p:cNvSpPr>
          <p:nvPr/>
        </p:nvSpPr>
        <p:spPr bwMode="auto">
          <a:xfrm>
            <a:off x="1316038" y="3284538"/>
            <a:ext cx="331787" cy="3603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790" name="Text Box 6"/>
          <p:cNvSpPr txBox="1">
            <a:spLocks noChangeArrowheads="1"/>
          </p:cNvSpPr>
          <p:nvPr/>
        </p:nvSpPr>
        <p:spPr bwMode="auto">
          <a:xfrm>
            <a:off x="898525" y="3144838"/>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791" name="Text Box 7"/>
          <p:cNvSpPr txBox="1">
            <a:spLocks noChangeArrowheads="1"/>
          </p:cNvSpPr>
          <p:nvPr/>
        </p:nvSpPr>
        <p:spPr bwMode="auto">
          <a:xfrm>
            <a:off x="565150" y="3317875"/>
            <a:ext cx="403225" cy="257175"/>
          </a:xfrm>
          <a:prstGeom prst="rect">
            <a:avLst/>
          </a:prstGeom>
          <a:noFill/>
          <a:ln>
            <a:noFill/>
          </a:ln>
          <a:effectLst/>
          <a:extLst>
            <a:ext uri="{909E8E84-426E-40DD-AFC4-6F175D3DCCD1}">
              <a14:hiddenFill xmlns:a14="http://schemas.microsoft.com/office/drawing/2010/main">
                <a:solidFill>
                  <a:srgbClr val="FFFF9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792" name="Text Box 8"/>
          <p:cNvSpPr txBox="1">
            <a:spLocks noChangeArrowheads="1"/>
          </p:cNvSpPr>
          <p:nvPr/>
        </p:nvSpPr>
        <p:spPr bwMode="auto">
          <a:xfrm>
            <a:off x="1246188" y="3314700"/>
            <a:ext cx="40163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793" name="Text Box 9"/>
          <p:cNvSpPr txBox="1">
            <a:spLocks noChangeArrowheads="1"/>
          </p:cNvSpPr>
          <p:nvPr/>
        </p:nvSpPr>
        <p:spPr bwMode="auto">
          <a:xfrm>
            <a:off x="1781175" y="3213100"/>
            <a:ext cx="49688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794" name="Rectangle 10"/>
          <p:cNvSpPr>
            <a:spLocks noChangeArrowheads="1"/>
          </p:cNvSpPr>
          <p:nvPr/>
        </p:nvSpPr>
        <p:spPr bwMode="auto">
          <a:xfrm>
            <a:off x="3971925" y="2997200"/>
            <a:ext cx="1198563" cy="9350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795" name="Rectangle 11"/>
          <p:cNvSpPr>
            <a:spLocks noChangeArrowheads="1"/>
          </p:cNvSpPr>
          <p:nvPr/>
        </p:nvSpPr>
        <p:spPr bwMode="auto">
          <a:xfrm>
            <a:off x="4040188" y="3284538"/>
            <a:ext cx="331787"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796" name="Rectangle 12"/>
          <p:cNvSpPr>
            <a:spLocks noChangeArrowheads="1"/>
          </p:cNvSpPr>
          <p:nvPr/>
        </p:nvSpPr>
        <p:spPr bwMode="auto">
          <a:xfrm>
            <a:off x="4772025" y="3284538"/>
            <a:ext cx="331788"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797" name="Text Box 13"/>
          <p:cNvSpPr txBox="1">
            <a:spLocks noChangeArrowheads="1"/>
          </p:cNvSpPr>
          <p:nvPr/>
        </p:nvSpPr>
        <p:spPr bwMode="auto">
          <a:xfrm>
            <a:off x="4352925" y="3144838"/>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798" name="Text Box 14"/>
          <p:cNvSpPr txBox="1">
            <a:spLocks noChangeArrowheads="1"/>
          </p:cNvSpPr>
          <p:nvPr/>
        </p:nvSpPr>
        <p:spPr bwMode="auto">
          <a:xfrm>
            <a:off x="4021138" y="3317875"/>
            <a:ext cx="37623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799" name="Text Box 15"/>
          <p:cNvSpPr txBox="1">
            <a:spLocks noChangeArrowheads="1"/>
          </p:cNvSpPr>
          <p:nvPr/>
        </p:nvSpPr>
        <p:spPr bwMode="auto">
          <a:xfrm>
            <a:off x="4727575" y="3314700"/>
            <a:ext cx="376238" cy="257175"/>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00" name="Text Box 16"/>
          <p:cNvSpPr txBox="1">
            <a:spLocks noChangeArrowheads="1"/>
          </p:cNvSpPr>
          <p:nvPr/>
        </p:nvSpPr>
        <p:spPr bwMode="auto">
          <a:xfrm>
            <a:off x="5235575" y="3213100"/>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01" name="Rectangle 17"/>
          <p:cNvSpPr>
            <a:spLocks noChangeArrowheads="1"/>
          </p:cNvSpPr>
          <p:nvPr/>
        </p:nvSpPr>
        <p:spPr bwMode="auto">
          <a:xfrm>
            <a:off x="2244725" y="2997200"/>
            <a:ext cx="1196975" cy="935038"/>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02" name="Rectangle 18"/>
          <p:cNvSpPr>
            <a:spLocks noChangeArrowheads="1"/>
          </p:cNvSpPr>
          <p:nvPr/>
        </p:nvSpPr>
        <p:spPr bwMode="auto">
          <a:xfrm>
            <a:off x="2312988" y="3284538"/>
            <a:ext cx="331787" cy="3603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03" name="Rectangle 19"/>
          <p:cNvSpPr>
            <a:spLocks noChangeArrowheads="1"/>
          </p:cNvSpPr>
          <p:nvPr/>
        </p:nvSpPr>
        <p:spPr bwMode="auto">
          <a:xfrm>
            <a:off x="3043238" y="3284538"/>
            <a:ext cx="333375" cy="3603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04" name="Text Box 20"/>
          <p:cNvSpPr txBox="1">
            <a:spLocks noChangeArrowheads="1"/>
          </p:cNvSpPr>
          <p:nvPr/>
        </p:nvSpPr>
        <p:spPr bwMode="auto">
          <a:xfrm>
            <a:off x="2625725" y="3144838"/>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05" name="Text Box 21"/>
          <p:cNvSpPr txBox="1">
            <a:spLocks noChangeArrowheads="1"/>
          </p:cNvSpPr>
          <p:nvPr/>
        </p:nvSpPr>
        <p:spPr bwMode="auto">
          <a:xfrm>
            <a:off x="2293938" y="3317875"/>
            <a:ext cx="401637" cy="257175"/>
          </a:xfrm>
          <a:prstGeom prst="rect">
            <a:avLst/>
          </a:prstGeom>
          <a:noFill/>
          <a:ln>
            <a:noFill/>
          </a:ln>
          <a:effectLst/>
          <a:extLst>
            <a:ext uri="{909E8E84-426E-40DD-AFC4-6F175D3DCCD1}">
              <a14:hiddenFill xmlns:a14="http://schemas.microsoft.com/office/drawing/2010/main">
                <a:solidFill>
                  <a:srgbClr val="FFFF9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806" name="Text Box 22"/>
          <p:cNvSpPr txBox="1">
            <a:spLocks noChangeArrowheads="1"/>
          </p:cNvSpPr>
          <p:nvPr/>
        </p:nvSpPr>
        <p:spPr bwMode="auto">
          <a:xfrm>
            <a:off x="2973388" y="3314700"/>
            <a:ext cx="4032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807" name="Rectangle 23"/>
          <p:cNvSpPr>
            <a:spLocks noChangeArrowheads="1"/>
          </p:cNvSpPr>
          <p:nvPr/>
        </p:nvSpPr>
        <p:spPr bwMode="auto">
          <a:xfrm>
            <a:off x="5702300" y="2997200"/>
            <a:ext cx="1196975" cy="9350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08" name="Rectangle 24"/>
          <p:cNvSpPr>
            <a:spLocks noChangeArrowheads="1"/>
          </p:cNvSpPr>
          <p:nvPr/>
        </p:nvSpPr>
        <p:spPr bwMode="auto">
          <a:xfrm>
            <a:off x="5768975" y="3284538"/>
            <a:ext cx="333375"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09" name="Rectangle 25"/>
          <p:cNvSpPr>
            <a:spLocks noChangeArrowheads="1"/>
          </p:cNvSpPr>
          <p:nvPr/>
        </p:nvSpPr>
        <p:spPr bwMode="auto">
          <a:xfrm>
            <a:off x="6500813" y="3284538"/>
            <a:ext cx="331787"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10" name="Text Box 26"/>
          <p:cNvSpPr txBox="1">
            <a:spLocks noChangeArrowheads="1"/>
          </p:cNvSpPr>
          <p:nvPr/>
        </p:nvSpPr>
        <p:spPr bwMode="auto">
          <a:xfrm>
            <a:off x="6083300" y="3144838"/>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11" name="Text Box 27"/>
          <p:cNvSpPr txBox="1">
            <a:spLocks noChangeArrowheads="1"/>
          </p:cNvSpPr>
          <p:nvPr/>
        </p:nvSpPr>
        <p:spPr bwMode="auto">
          <a:xfrm>
            <a:off x="5749925" y="3317875"/>
            <a:ext cx="37623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12" name="Text Box 28"/>
          <p:cNvSpPr txBox="1">
            <a:spLocks noChangeArrowheads="1"/>
          </p:cNvSpPr>
          <p:nvPr/>
        </p:nvSpPr>
        <p:spPr bwMode="auto">
          <a:xfrm>
            <a:off x="6456363" y="3314700"/>
            <a:ext cx="376237" cy="257175"/>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13" name="Line 29"/>
          <p:cNvSpPr>
            <a:spLocks noChangeShapeType="1"/>
          </p:cNvSpPr>
          <p:nvPr/>
        </p:nvSpPr>
        <p:spPr bwMode="auto">
          <a:xfrm>
            <a:off x="1116013" y="393223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14" name="Line 30"/>
          <p:cNvSpPr>
            <a:spLocks noChangeShapeType="1"/>
          </p:cNvSpPr>
          <p:nvPr/>
        </p:nvSpPr>
        <p:spPr bwMode="auto">
          <a:xfrm>
            <a:off x="2844800" y="393223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15" name="Line 31"/>
          <p:cNvSpPr>
            <a:spLocks noChangeShapeType="1"/>
          </p:cNvSpPr>
          <p:nvPr/>
        </p:nvSpPr>
        <p:spPr bwMode="auto">
          <a:xfrm>
            <a:off x="4572000" y="393223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16" name="Line 32"/>
          <p:cNvSpPr>
            <a:spLocks noChangeShapeType="1"/>
          </p:cNvSpPr>
          <p:nvPr/>
        </p:nvSpPr>
        <p:spPr bwMode="auto">
          <a:xfrm>
            <a:off x="6299200" y="393223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17" name="Rectangle 33"/>
          <p:cNvSpPr>
            <a:spLocks noChangeArrowheads="1"/>
          </p:cNvSpPr>
          <p:nvPr/>
        </p:nvSpPr>
        <p:spPr bwMode="auto">
          <a:xfrm>
            <a:off x="849313" y="4148138"/>
            <a:ext cx="5651500" cy="288925"/>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buClr>
                <a:schemeClr val="folHlink"/>
              </a:buClr>
              <a:buSzPct val="95000"/>
              <a:buFont typeface="Wingdings" panose="05000000000000000000" pitchFamily="2" charset="2"/>
              <a:buNone/>
            </a:pPr>
            <a:r>
              <a:rPr lang="en-US" altLang="ja-JP">
                <a:latin typeface="Tahoma" panose="020B0604030504040204" pitchFamily="34" charset="0"/>
              </a:rPr>
              <a:t>Interconnection/Shared memory</a:t>
            </a:r>
          </a:p>
        </p:txBody>
      </p:sp>
      <p:sp>
        <p:nvSpPr>
          <p:cNvPr id="758818" name="Rectangle 34"/>
          <p:cNvSpPr>
            <a:spLocks noChangeArrowheads="1"/>
          </p:cNvSpPr>
          <p:nvPr/>
        </p:nvSpPr>
        <p:spPr bwMode="auto">
          <a:xfrm>
            <a:off x="517525" y="4943475"/>
            <a:ext cx="1196975" cy="935038"/>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19" name="Rectangle 35"/>
          <p:cNvSpPr>
            <a:spLocks noChangeArrowheads="1"/>
          </p:cNvSpPr>
          <p:nvPr/>
        </p:nvSpPr>
        <p:spPr bwMode="auto">
          <a:xfrm>
            <a:off x="584200" y="5230813"/>
            <a:ext cx="333375" cy="3603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20" name="Text Box 36"/>
          <p:cNvSpPr txBox="1">
            <a:spLocks noChangeArrowheads="1"/>
          </p:cNvSpPr>
          <p:nvPr/>
        </p:nvSpPr>
        <p:spPr bwMode="auto">
          <a:xfrm>
            <a:off x="898525" y="5091113"/>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21" name="Text Box 37"/>
          <p:cNvSpPr txBox="1">
            <a:spLocks noChangeArrowheads="1"/>
          </p:cNvSpPr>
          <p:nvPr/>
        </p:nvSpPr>
        <p:spPr bwMode="auto">
          <a:xfrm>
            <a:off x="565150" y="5264150"/>
            <a:ext cx="403225" cy="257175"/>
          </a:xfrm>
          <a:prstGeom prst="rect">
            <a:avLst/>
          </a:prstGeom>
          <a:noFill/>
          <a:ln>
            <a:noFill/>
          </a:ln>
          <a:effectLst/>
          <a:extLst>
            <a:ext uri="{909E8E84-426E-40DD-AFC4-6F175D3DCCD1}">
              <a14:hiddenFill xmlns:a14="http://schemas.microsoft.com/office/drawing/2010/main">
                <a:solidFill>
                  <a:srgbClr val="FFFF9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822" name="Rectangle 38"/>
          <p:cNvSpPr>
            <a:spLocks noChangeArrowheads="1"/>
          </p:cNvSpPr>
          <p:nvPr/>
        </p:nvSpPr>
        <p:spPr bwMode="auto">
          <a:xfrm>
            <a:off x="1335088" y="5229225"/>
            <a:ext cx="331787" cy="360363"/>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23" name="Text Box 39"/>
          <p:cNvSpPr txBox="1">
            <a:spLocks noChangeArrowheads="1"/>
          </p:cNvSpPr>
          <p:nvPr/>
        </p:nvSpPr>
        <p:spPr bwMode="auto">
          <a:xfrm>
            <a:off x="1316038" y="5262563"/>
            <a:ext cx="37623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24" name="Line 40"/>
          <p:cNvSpPr>
            <a:spLocks noChangeShapeType="1"/>
          </p:cNvSpPr>
          <p:nvPr/>
        </p:nvSpPr>
        <p:spPr bwMode="auto">
          <a:xfrm>
            <a:off x="584200" y="5805488"/>
            <a:ext cx="10636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25" name="Line 41"/>
          <p:cNvSpPr>
            <a:spLocks noChangeShapeType="1"/>
          </p:cNvSpPr>
          <p:nvPr/>
        </p:nvSpPr>
        <p:spPr bwMode="auto">
          <a:xfrm>
            <a:off x="784225" y="55895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26" name="Line 42"/>
          <p:cNvSpPr>
            <a:spLocks noChangeShapeType="1"/>
          </p:cNvSpPr>
          <p:nvPr/>
        </p:nvSpPr>
        <p:spPr bwMode="auto">
          <a:xfrm>
            <a:off x="1447800" y="55895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27" name="Rectangle 43"/>
          <p:cNvSpPr>
            <a:spLocks noChangeArrowheads="1"/>
          </p:cNvSpPr>
          <p:nvPr/>
        </p:nvSpPr>
        <p:spPr bwMode="auto">
          <a:xfrm>
            <a:off x="2246313" y="4941888"/>
            <a:ext cx="1196975" cy="935037"/>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28" name="Rectangle 44"/>
          <p:cNvSpPr>
            <a:spLocks noChangeArrowheads="1"/>
          </p:cNvSpPr>
          <p:nvPr/>
        </p:nvSpPr>
        <p:spPr bwMode="auto">
          <a:xfrm>
            <a:off x="2314575" y="5229225"/>
            <a:ext cx="331788" cy="36036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29" name="Text Box 45"/>
          <p:cNvSpPr txBox="1">
            <a:spLocks noChangeArrowheads="1"/>
          </p:cNvSpPr>
          <p:nvPr/>
        </p:nvSpPr>
        <p:spPr bwMode="auto">
          <a:xfrm>
            <a:off x="2627313" y="5089525"/>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30" name="Text Box 46"/>
          <p:cNvSpPr txBox="1">
            <a:spLocks noChangeArrowheads="1"/>
          </p:cNvSpPr>
          <p:nvPr/>
        </p:nvSpPr>
        <p:spPr bwMode="auto">
          <a:xfrm>
            <a:off x="2295525" y="5262563"/>
            <a:ext cx="401638" cy="257175"/>
          </a:xfrm>
          <a:prstGeom prst="rect">
            <a:avLst/>
          </a:prstGeom>
          <a:noFill/>
          <a:ln>
            <a:noFill/>
          </a:ln>
          <a:effectLst/>
          <a:extLst>
            <a:ext uri="{909E8E84-426E-40DD-AFC4-6F175D3DCCD1}">
              <a14:hiddenFill xmlns:a14="http://schemas.microsoft.com/office/drawing/2010/main">
                <a:solidFill>
                  <a:srgbClr val="FFFF9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831" name="Rectangle 47"/>
          <p:cNvSpPr>
            <a:spLocks noChangeArrowheads="1"/>
          </p:cNvSpPr>
          <p:nvPr/>
        </p:nvSpPr>
        <p:spPr bwMode="auto">
          <a:xfrm>
            <a:off x="3063875" y="5227638"/>
            <a:ext cx="333375"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32" name="Text Box 48"/>
          <p:cNvSpPr txBox="1">
            <a:spLocks noChangeArrowheads="1"/>
          </p:cNvSpPr>
          <p:nvPr/>
        </p:nvSpPr>
        <p:spPr bwMode="auto">
          <a:xfrm>
            <a:off x="3044825" y="5260975"/>
            <a:ext cx="37623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33" name="Line 49"/>
          <p:cNvSpPr>
            <a:spLocks noChangeShapeType="1"/>
          </p:cNvSpPr>
          <p:nvPr/>
        </p:nvSpPr>
        <p:spPr bwMode="auto">
          <a:xfrm>
            <a:off x="2314575" y="5803900"/>
            <a:ext cx="10636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34" name="Line 50"/>
          <p:cNvSpPr>
            <a:spLocks noChangeShapeType="1"/>
          </p:cNvSpPr>
          <p:nvPr/>
        </p:nvSpPr>
        <p:spPr bwMode="auto">
          <a:xfrm>
            <a:off x="2513013" y="55880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35" name="Line 51"/>
          <p:cNvSpPr>
            <a:spLocks noChangeShapeType="1"/>
          </p:cNvSpPr>
          <p:nvPr/>
        </p:nvSpPr>
        <p:spPr bwMode="auto">
          <a:xfrm>
            <a:off x="3176588" y="55880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36" name="Rectangle 52"/>
          <p:cNvSpPr>
            <a:spLocks noChangeArrowheads="1"/>
          </p:cNvSpPr>
          <p:nvPr/>
        </p:nvSpPr>
        <p:spPr bwMode="auto">
          <a:xfrm>
            <a:off x="3975100" y="4940300"/>
            <a:ext cx="1196975" cy="935038"/>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37" name="Rectangle 53"/>
          <p:cNvSpPr>
            <a:spLocks noChangeArrowheads="1"/>
          </p:cNvSpPr>
          <p:nvPr/>
        </p:nvSpPr>
        <p:spPr bwMode="auto">
          <a:xfrm>
            <a:off x="4043363" y="5227638"/>
            <a:ext cx="331787" cy="3603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38" name="Text Box 54"/>
          <p:cNvSpPr txBox="1">
            <a:spLocks noChangeArrowheads="1"/>
          </p:cNvSpPr>
          <p:nvPr/>
        </p:nvSpPr>
        <p:spPr bwMode="auto">
          <a:xfrm>
            <a:off x="4356100" y="5087938"/>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39" name="Text Box 55"/>
          <p:cNvSpPr txBox="1">
            <a:spLocks noChangeArrowheads="1"/>
          </p:cNvSpPr>
          <p:nvPr/>
        </p:nvSpPr>
        <p:spPr bwMode="auto">
          <a:xfrm>
            <a:off x="4024313" y="5260975"/>
            <a:ext cx="403225" cy="257175"/>
          </a:xfrm>
          <a:prstGeom prst="rect">
            <a:avLst/>
          </a:prstGeom>
          <a:noFill/>
          <a:ln>
            <a:noFill/>
          </a:ln>
          <a:effectLst/>
          <a:extLst>
            <a:ext uri="{909E8E84-426E-40DD-AFC4-6F175D3DCCD1}">
              <a14:hiddenFill xmlns:a14="http://schemas.microsoft.com/office/drawing/2010/main">
                <a:solidFill>
                  <a:srgbClr val="FFFF9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840" name="Rectangle 56"/>
          <p:cNvSpPr>
            <a:spLocks noChangeArrowheads="1"/>
          </p:cNvSpPr>
          <p:nvPr/>
        </p:nvSpPr>
        <p:spPr bwMode="auto">
          <a:xfrm>
            <a:off x="4792663" y="5226050"/>
            <a:ext cx="333375" cy="360363"/>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41" name="Text Box 57"/>
          <p:cNvSpPr txBox="1">
            <a:spLocks noChangeArrowheads="1"/>
          </p:cNvSpPr>
          <p:nvPr/>
        </p:nvSpPr>
        <p:spPr bwMode="auto">
          <a:xfrm>
            <a:off x="4773613" y="5259388"/>
            <a:ext cx="3778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42" name="Line 58"/>
          <p:cNvSpPr>
            <a:spLocks noChangeShapeType="1"/>
          </p:cNvSpPr>
          <p:nvPr/>
        </p:nvSpPr>
        <p:spPr bwMode="auto">
          <a:xfrm>
            <a:off x="4043363" y="5802313"/>
            <a:ext cx="10636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43" name="Line 59"/>
          <p:cNvSpPr>
            <a:spLocks noChangeShapeType="1"/>
          </p:cNvSpPr>
          <p:nvPr/>
        </p:nvSpPr>
        <p:spPr bwMode="auto">
          <a:xfrm>
            <a:off x="4241800" y="5586413"/>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44" name="Line 60"/>
          <p:cNvSpPr>
            <a:spLocks noChangeShapeType="1"/>
          </p:cNvSpPr>
          <p:nvPr/>
        </p:nvSpPr>
        <p:spPr bwMode="auto">
          <a:xfrm>
            <a:off x="4905375" y="5586413"/>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45" name="Rectangle 61"/>
          <p:cNvSpPr>
            <a:spLocks noChangeArrowheads="1"/>
          </p:cNvSpPr>
          <p:nvPr/>
        </p:nvSpPr>
        <p:spPr bwMode="auto">
          <a:xfrm>
            <a:off x="5705475" y="4938713"/>
            <a:ext cx="1196975" cy="935037"/>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46" name="Rectangle 62"/>
          <p:cNvSpPr>
            <a:spLocks noChangeArrowheads="1"/>
          </p:cNvSpPr>
          <p:nvPr/>
        </p:nvSpPr>
        <p:spPr bwMode="auto">
          <a:xfrm>
            <a:off x="5772150" y="5226050"/>
            <a:ext cx="333375" cy="36036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47" name="Text Box 63"/>
          <p:cNvSpPr txBox="1">
            <a:spLocks noChangeArrowheads="1"/>
          </p:cNvSpPr>
          <p:nvPr/>
        </p:nvSpPr>
        <p:spPr bwMode="auto">
          <a:xfrm>
            <a:off x="6086475" y="5086350"/>
            <a:ext cx="49688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48" name="Text Box 64"/>
          <p:cNvSpPr txBox="1">
            <a:spLocks noChangeArrowheads="1"/>
          </p:cNvSpPr>
          <p:nvPr/>
        </p:nvSpPr>
        <p:spPr bwMode="auto">
          <a:xfrm>
            <a:off x="5753100" y="5259388"/>
            <a:ext cx="403225" cy="257175"/>
          </a:xfrm>
          <a:prstGeom prst="rect">
            <a:avLst/>
          </a:prstGeom>
          <a:noFill/>
          <a:ln>
            <a:noFill/>
          </a:ln>
          <a:effectLst/>
          <a:extLst>
            <a:ext uri="{909E8E84-426E-40DD-AFC4-6F175D3DCCD1}">
              <a14:hiddenFill xmlns:a14="http://schemas.microsoft.com/office/drawing/2010/main">
                <a:solidFill>
                  <a:srgbClr val="FFFF9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849" name="Rectangle 65"/>
          <p:cNvSpPr>
            <a:spLocks noChangeArrowheads="1"/>
          </p:cNvSpPr>
          <p:nvPr/>
        </p:nvSpPr>
        <p:spPr bwMode="auto">
          <a:xfrm>
            <a:off x="6523038" y="5224463"/>
            <a:ext cx="331787"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50" name="Text Box 66"/>
          <p:cNvSpPr txBox="1">
            <a:spLocks noChangeArrowheads="1"/>
          </p:cNvSpPr>
          <p:nvPr/>
        </p:nvSpPr>
        <p:spPr bwMode="auto">
          <a:xfrm>
            <a:off x="6503988" y="5257800"/>
            <a:ext cx="37623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51" name="Line 67"/>
          <p:cNvSpPr>
            <a:spLocks noChangeShapeType="1"/>
          </p:cNvSpPr>
          <p:nvPr/>
        </p:nvSpPr>
        <p:spPr bwMode="auto">
          <a:xfrm>
            <a:off x="5772150" y="5800725"/>
            <a:ext cx="10636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52" name="Line 68"/>
          <p:cNvSpPr>
            <a:spLocks noChangeShapeType="1"/>
          </p:cNvSpPr>
          <p:nvPr/>
        </p:nvSpPr>
        <p:spPr bwMode="auto">
          <a:xfrm>
            <a:off x="5972175" y="558482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53" name="Line 69"/>
          <p:cNvSpPr>
            <a:spLocks noChangeShapeType="1"/>
          </p:cNvSpPr>
          <p:nvPr/>
        </p:nvSpPr>
        <p:spPr bwMode="auto">
          <a:xfrm>
            <a:off x="6635750" y="558482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54" name="Line 70"/>
          <p:cNvSpPr>
            <a:spLocks noChangeShapeType="1"/>
          </p:cNvSpPr>
          <p:nvPr/>
        </p:nvSpPr>
        <p:spPr bwMode="auto">
          <a:xfrm>
            <a:off x="1116013" y="587692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55" name="Line 71"/>
          <p:cNvSpPr>
            <a:spLocks noChangeShapeType="1"/>
          </p:cNvSpPr>
          <p:nvPr/>
        </p:nvSpPr>
        <p:spPr bwMode="auto">
          <a:xfrm>
            <a:off x="2844800" y="587692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56" name="Line 72"/>
          <p:cNvSpPr>
            <a:spLocks noChangeShapeType="1"/>
          </p:cNvSpPr>
          <p:nvPr/>
        </p:nvSpPr>
        <p:spPr bwMode="auto">
          <a:xfrm>
            <a:off x="4572000" y="587692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57" name="Line 73"/>
          <p:cNvSpPr>
            <a:spLocks noChangeShapeType="1"/>
          </p:cNvSpPr>
          <p:nvPr/>
        </p:nvSpPr>
        <p:spPr bwMode="auto">
          <a:xfrm>
            <a:off x="6299200" y="587692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58" name="Rectangle 74"/>
          <p:cNvSpPr>
            <a:spLocks noChangeArrowheads="1"/>
          </p:cNvSpPr>
          <p:nvPr/>
        </p:nvSpPr>
        <p:spPr bwMode="auto">
          <a:xfrm>
            <a:off x="849313" y="6092825"/>
            <a:ext cx="5651500" cy="288925"/>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buClr>
                <a:schemeClr val="folHlink"/>
              </a:buClr>
              <a:buSzPct val="95000"/>
              <a:buFont typeface="Wingdings" panose="05000000000000000000" pitchFamily="2" charset="2"/>
              <a:buNone/>
            </a:pPr>
            <a:r>
              <a:rPr lang="en-US" altLang="ja-JP">
                <a:latin typeface="Tahoma" panose="020B0604030504040204" pitchFamily="34" charset="0"/>
              </a:rPr>
              <a:t>Interconnection/Shared memory</a:t>
            </a:r>
          </a:p>
        </p:txBody>
      </p:sp>
      <p:sp>
        <p:nvSpPr>
          <p:cNvPr id="758859" name="Text Box 75"/>
          <p:cNvSpPr txBox="1">
            <a:spLocks noChangeArrowheads="1"/>
          </p:cNvSpPr>
          <p:nvPr/>
        </p:nvSpPr>
        <p:spPr bwMode="auto">
          <a:xfrm>
            <a:off x="385763" y="2708275"/>
            <a:ext cx="5359400"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Hetero nodes using homo cores</a:t>
            </a:r>
            <a:r>
              <a:rPr lang="ja-JP" altLang="en-US" sz="1600" b="1">
                <a:latin typeface="Tahoma" panose="020B0604030504040204" pitchFamily="34" charset="0"/>
              </a:rPr>
              <a:t>：　 </a:t>
            </a:r>
            <a:r>
              <a:rPr lang="en-US" altLang="ja-JP" sz="1600" b="1">
                <a:latin typeface="Tahoma" panose="020B0604030504040204" pitchFamily="34" charset="0"/>
              </a:rPr>
              <a:t>SRC6, SGI RASC</a:t>
            </a:r>
          </a:p>
        </p:txBody>
      </p:sp>
      <p:sp>
        <p:nvSpPr>
          <p:cNvPr id="758860" name="Text Box 76"/>
          <p:cNvSpPr txBox="1">
            <a:spLocks noChangeArrowheads="1"/>
          </p:cNvSpPr>
          <p:nvPr/>
        </p:nvSpPr>
        <p:spPr bwMode="auto">
          <a:xfrm>
            <a:off x="384175" y="4652963"/>
            <a:ext cx="5781675"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Homo node using hetero cores</a:t>
            </a:r>
            <a:r>
              <a:rPr lang="ja-JP" altLang="en-US" sz="1600" b="1">
                <a:latin typeface="Tahoma" panose="020B0604030504040204" pitchFamily="34" charset="0"/>
              </a:rPr>
              <a:t>：　</a:t>
            </a:r>
            <a:r>
              <a:rPr lang="en-US" altLang="ja-JP" sz="1600" b="1">
                <a:latin typeface="Tahoma" panose="020B0604030504040204" pitchFamily="34" charset="0"/>
              </a:rPr>
              <a:t>Cray XD-1, XT4(XR-1)</a:t>
            </a:r>
          </a:p>
        </p:txBody>
      </p:sp>
      <p:sp>
        <p:nvSpPr>
          <p:cNvPr id="758862" name="Rectangle 78"/>
          <p:cNvSpPr>
            <a:spLocks noChangeArrowheads="1"/>
          </p:cNvSpPr>
          <p:nvPr/>
        </p:nvSpPr>
        <p:spPr bwMode="auto">
          <a:xfrm>
            <a:off x="1530350" y="1485900"/>
            <a:ext cx="331788" cy="36036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63" name="Text Box 79"/>
          <p:cNvSpPr txBox="1">
            <a:spLocks noChangeArrowheads="1"/>
          </p:cNvSpPr>
          <p:nvPr/>
        </p:nvSpPr>
        <p:spPr bwMode="auto">
          <a:xfrm>
            <a:off x="1511300" y="1519238"/>
            <a:ext cx="403225" cy="257175"/>
          </a:xfrm>
          <a:prstGeom prst="rect">
            <a:avLst/>
          </a:prstGeom>
          <a:noFill/>
          <a:ln>
            <a:noFill/>
          </a:ln>
          <a:effectLst/>
          <a:extLst>
            <a:ext uri="{909E8E84-426E-40DD-AFC4-6F175D3DCCD1}">
              <a14:hiddenFill xmlns:a14="http://schemas.microsoft.com/office/drawing/2010/main">
                <a:solidFill>
                  <a:srgbClr val="FFFF9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μP</a:t>
            </a:r>
          </a:p>
        </p:txBody>
      </p:sp>
      <p:sp>
        <p:nvSpPr>
          <p:cNvPr id="758864" name="Text Box 80"/>
          <p:cNvSpPr txBox="1">
            <a:spLocks noChangeArrowheads="1"/>
          </p:cNvSpPr>
          <p:nvPr/>
        </p:nvSpPr>
        <p:spPr bwMode="auto">
          <a:xfrm>
            <a:off x="584200" y="908050"/>
            <a:ext cx="3743325"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Stand-alone</a:t>
            </a:r>
            <a:r>
              <a:rPr lang="ja-JP" altLang="en-US" sz="1600" b="1">
                <a:latin typeface="Tahoma" panose="020B0604030504040204" pitchFamily="34" charset="0"/>
              </a:rPr>
              <a:t>：　</a:t>
            </a:r>
            <a:r>
              <a:rPr lang="en-US" altLang="ja-JP" sz="1600" b="1">
                <a:latin typeface="Tahoma" panose="020B0604030504040204" pitchFamily="34" charset="0"/>
              </a:rPr>
              <a:t>SPLASH, RASH,BEE2</a:t>
            </a:r>
          </a:p>
        </p:txBody>
      </p:sp>
      <p:sp>
        <p:nvSpPr>
          <p:cNvPr id="758865" name="Rectangle 81"/>
          <p:cNvSpPr>
            <a:spLocks noChangeArrowheads="1"/>
          </p:cNvSpPr>
          <p:nvPr/>
        </p:nvSpPr>
        <p:spPr bwMode="auto">
          <a:xfrm>
            <a:off x="2776538" y="1196975"/>
            <a:ext cx="1196975" cy="9350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66" name="Rectangle 82"/>
          <p:cNvSpPr>
            <a:spLocks noChangeArrowheads="1"/>
          </p:cNvSpPr>
          <p:nvPr/>
        </p:nvSpPr>
        <p:spPr bwMode="auto">
          <a:xfrm>
            <a:off x="2844800" y="1484313"/>
            <a:ext cx="331788"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67" name="Rectangle 83"/>
          <p:cNvSpPr>
            <a:spLocks noChangeArrowheads="1"/>
          </p:cNvSpPr>
          <p:nvPr/>
        </p:nvSpPr>
        <p:spPr bwMode="auto">
          <a:xfrm>
            <a:off x="3575050" y="1484313"/>
            <a:ext cx="333375"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68" name="Text Box 84"/>
          <p:cNvSpPr txBox="1">
            <a:spLocks noChangeArrowheads="1"/>
          </p:cNvSpPr>
          <p:nvPr/>
        </p:nvSpPr>
        <p:spPr bwMode="auto">
          <a:xfrm>
            <a:off x="3157538" y="1344613"/>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69" name="Text Box 85"/>
          <p:cNvSpPr txBox="1">
            <a:spLocks noChangeArrowheads="1"/>
          </p:cNvSpPr>
          <p:nvPr/>
        </p:nvSpPr>
        <p:spPr bwMode="auto">
          <a:xfrm>
            <a:off x="2825750" y="1517650"/>
            <a:ext cx="37623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70" name="Text Box 86"/>
          <p:cNvSpPr txBox="1">
            <a:spLocks noChangeArrowheads="1"/>
          </p:cNvSpPr>
          <p:nvPr/>
        </p:nvSpPr>
        <p:spPr bwMode="auto">
          <a:xfrm>
            <a:off x="3532188" y="1514475"/>
            <a:ext cx="376237" cy="257175"/>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71" name="Rectangle 87"/>
          <p:cNvSpPr>
            <a:spLocks noChangeArrowheads="1"/>
          </p:cNvSpPr>
          <p:nvPr/>
        </p:nvSpPr>
        <p:spPr bwMode="auto">
          <a:xfrm>
            <a:off x="4306888" y="1198563"/>
            <a:ext cx="1196975" cy="9350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72" name="Rectangle 88"/>
          <p:cNvSpPr>
            <a:spLocks noChangeArrowheads="1"/>
          </p:cNvSpPr>
          <p:nvPr/>
        </p:nvSpPr>
        <p:spPr bwMode="auto">
          <a:xfrm>
            <a:off x="4373563" y="1485900"/>
            <a:ext cx="333375" cy="360363"/>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73" name="Rectangle 89"/>
          <p:cNvSpPr>
            <a:spLocks noChangeArrowheads="1"/>
          </p:cNvSpPr>
          <p:nvPr/>
        </p:nvSpPr>
        <p:spPr bwMode="auto">
          <a:xfrm>
            <a:off x="5105400" y="1485900"/>
            <a:ext cx="333375" cy="360363"/>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74" name="Text Box 90"/>
          <p:cNvSpPr txBox="1">
            <a:spLocks noChangeArrowheads="1"/>
          </p:cNvSpPr>
          <p:nvPr/>
        </p:nvSpPr>
        <p:spPr bwMode="auto">
          <a:xfrm>
            <a:off x="4687888" y="1346200"/>
            <a:ext cx="4984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75" name="Text Box 91"/>
          <p:cNvSpPr txBox="1">
            <a:spLocks noChangeArrowheads="1"/>
          </p:cNvSpPr>
          <p:nvPr/>
        </p:nvSpPr>
        <p:spPr bwMode="auto">
          <a:xfrm>
            <a:off x="4354513" y="1519238"/>
            <a:ext cx="3778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76" name="Text Box 92"/>
          <p:cNvSpPr txBox="1">
            <a:spLocks noChangeArrowheads="1"/>
          </p:cNvSpPr>
          <p:nvPr/>
        </p:nvSpPr>
        <p:spPr bwMode="auto">
          <a:xfrm>
            <a:off x="5060950" y="1516063"/>
            <a:ext cx="377825" cy="257175"/>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77" name="Rectangle 93"/>
          <p:cNvSpPr>
            <a:spLocks noChangeArrowheads="1"/>
          </p:cNvSpPr>
          <p:nvPr/>
        </p:nvSpPr>
        <p:spPr bwMode="auto">
          <a:xfrm>
            <a:off x="5837238" y="1200150"/>
            <a:ext cx="1196975" cy="9350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78" name="Rectangle 94"/>
          <p:cNvSpPr>
            <a:spLocks noChangeArrowheads="1"/>
          </p:cNvSpPr>
          <p:nvPr/>
        </p:nvSpPr>
        <p:spPr bwMode="auto">
          <a:xfrm>
            <a:off x="5903913" y="1487488"/>
            <a:ext cx="333375"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79" name="Rectangle 95"/>
          <p:cNvSpPr>
            <a:spLocks noChangeArrowheads="1"/>
          </p:cNvSpPr>
          <p:nvPr/>
        </p:nvSpPr>
        <p:spPr bwMode="auto">
          <a:xfrm>
            <a:off x="6635750" y="1487488"/>
            <a:ext cx="331788" cy="360362"/>
          </a:xfrm>
          <a:prstGeom prst="rect">
            <a:avLst/>
          </a:prstGeom>
          <a:solidFill>
            <a:srgbClr val="00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58880" name="Text Box 96"/>
          <p:cNvSpPr txBox="1">
            <a:spLocks noChangeArrowheads="1"/>
          </p:cNvSpPr>
          <p:nvPr/>
        </p:nvSpPr>
        <p:spPr bwMode="auto">
          <a:xfrm>
            <a:off x="6218238" y="1347788"/>
            <a:ext cx="4968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imes New Roman" panose="02020603050405020304" pitchFamily="18" charset="0"/>
              </a:rPr>
              <a:t>…</a:t>
            </a:r>
            <a:endParaRPr lang="en-US" altLang="ja-JP" sz="2800">
              <a:latin typeface="Tahoma" panose="020B0604030504040204" pitchFamily="34" charset="0"/>
            </a:endParaRPr>
          </a:p>
        </p:txBody>
      </p:sp>
      <p:sp>
        <p:nvSpPr>
          <p:cNvPr id="758881" name="Text Box 97"/>
          <p:cNvSpPr txBox="1">
            <a:spLocks noChangeArrowheads="1"/>
          </p:cNvSpPr>
          <p:nvPr/>
        </p:nvSpPr>
        <p:spPr bwMode="auto">
          <a:xfrm>
            <a:off x="5884863" y="1520825"/>
            <a:ext cx="37623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82" name="Text Box 98"/>
          <p:cNvSpPr txBox="1">
            <a:spLocks noChangeArrowheads="1"/>
          </p:cNvSpPr>
          <p:nvPr/>
        </p:nvSpPr>
        <p:spPr bwMode="auto">
          <a:xfrm>
            <a:off x="6591300" y="1517650"/>
            <a:ext cx="376238" cy="257175"/>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RU</a:t>
            </a:r>
          </a:p>
        </p:txBody>
      </p:sp>
      <p:sp>
        <p:nvSpPr>
          <p:cNvPr id="758883" name="Rectangle 99"/>
          <p:cNvSpPr>
            <a:spLocks noChangeArrowheads="1"/>
          </p:cNvSpPr>
          <p:nvPr/>
        </p:nvSpPr>
        <p:spPr bwMode="auto">
          <a:xfrm>
            <a:off x="1381125" y="2349500"/>
            <a:ext cx="5649913" cy="288925"/>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buClr>
                <a:schemeClr val="folHlink"/>
              </a:buClr>
              <a:buSzPct val="95000"/>
              <a:buFont typeface="Wingdings" panose="05000000000000000000" pitchFamily="2" charset="2"/>
              <a:buNone/>
            </a:pPr>
            <a:r>
              <a:rPr lang="en-US" altLang="ja-JP">
                <a:latin typeface="Tahoma" panose="020B0604030504040204" pitchFamily="34" charset="0"/>
              </a:rPr>
              <a:t>Interconnection/Shared memory</a:t>
            </a:r>
          </a:p>
        </p:txBody>
      </p:sp>
      <p:sp>
        <p:nvSpPr>
          <p:cNvPr id="758884" name="Line 100"/>
          <p:cNvSpPr>
            <a:spLocks noChangeShapeType="1"/>
          </p:cNvSpPr>
          <p:nvPr/>
        </p:nvSpPr>
        <p:spPr bwMode="auto">
          <a:xfrm>
            <a:off x="4837113" y="21336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85" name="Line 101"/>
          <p:cNvSpPr>
            <a:spLocks noChangeShapeType="1"/>
          </p:cNvSpPr>
          <p:nvPr/>
        </p:nvSpPr>
        <p:spPr bwMode="auto">
          <a:xfrm>
            <a:off x="3376613" y="21336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86" name="Line 102"/>
          <p:cNvSpPr>
            <a:spLocks noChangeShapeType="1"/>
          </p:cNvSpPr>
          <p:nvPr/>
        </p:nvSpPr>
        <p:spPr bwMode="auto">
          <a:xfrm>
            <a:off x="6367463" y="21336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58887" name="Line 103"/>
          <p:cNvSpPr>
            <a:spLocks noChangeShapeType="1"/>
          </p:cNvSpPr>
          <p:nvPr/>
        </p:nvSpPr>
        <p:spPr bwMode="auto">
          <a:xfrm>
            <a:off x="1714500" y="1844675"/>
            <a:ext cx="0" cy="5048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Text Box 2"/>
          <p:cNvSpPr txBox="1">
            <a:spLocks noChangeArrowheads="1"/>
          </p:cNvSpPr>
          <p:nvPr/>
        </p:nvSpPr>
        <p:spPr bwMode="auto">
          <a:xfrm>
            <a:off x="650875" y="833438"/>
            <a:ext cx="70453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solidFill>
                  <a:schemeClr val="folHlink"/>
                </a:solidFill>
              </a:rPr>
              <a:t>CRAY-XD1</a:t>
            </a:r>
            <a:r>
              <a:rPr lang="ja-JP" altLang="en-US" sz="2400" b="1">
                <a:solidFill>
                  <a:schemeClr val="folHlink"/>
                </a:solidFill>
              </a:rPr>
              <a:t>：　</a:t>
            </a:r>
          </a:p>
          <a:p>
            <a:pPr>
              <a:buFontTx/>
              <a:buChar char="•"/>
            </a:pPr>
            <a:r>
              <a:rPr lang="ja-JP" altLang="en-US" b="1"/>
              <a:t>　</a:t>
            </a:r>
            <a:r>
              <a:rPr lang="en-US" altLang="ja-JP" b="1"/>
              <a:t>AMD</a:t>
            </a:r>
            <a:r>
              <a:rPr lang="ja-JP" altLang="en-US" b="1"/>
              <a:t>　</a:t>
            </a:r>
            <a:r>
              <a:rPr lang="en-US" altLang="ja-JP" b="1"/>
              <a:t>Opteron</a:t>
            </a:r>
          </a:p>
          <a:p>
            <a:pPr>
              <a:buFontTx/>
              <a:buChar char="•"/>
            </a:pPr>
            <a:r>
              <a:rPr lang="ja-JP" altLang="en-US" b="1"/>
              <a:t>　</a:t>
            </a:r>
            <a:r>
              <a:rPr lang="en-US" altLang="ja-JP" b="1"/>
              <a:t>1board is consisting of 2CPUs</a:t>
            </a:r>
            <a:r>
              <a:rPr lang="ja-JP" altLang="en-US" b="1"/>
              <a:t>＋</a:t>
            </a:r>
            <a:r>
              <a:rPr lang="en-US" altLang="ja-JP" b="1"/>
              <a:t>FPGA</a:t>
            </a:r>
            <a:r>
              <a:rPr lang="ja-JP" altLang="en-US" b="1"/>
              <a:t>（</a:t>
            </a:r>
            <a:r>
              <a:rPr lang="en-US" altLang="ja-JP" b="1"/>
              <a:t>Virtex II Pro) </a:t>
            </a:r>
          </a:p>
          <a:p>
            <a:pPr>
              <a:buFontTx/>
              <a:buChar char="•"/>
            </a:pPr>
            <a:r>
              <a:rPr lang="ja-JP" altLang="en-US" b="1"/>
              <a:t>　</a:t>
            </a:r>
            <a:r>
              <a:rPr lang="en-US" altLang="ja-JP" b="1"/>
              <a:t>1 rack provides 6 boards</a:t>
            </a:r>
          </a:p>
          <a:p>
            <a:pPr>
              <a:buFontTx/>
              <a:buChar char="•"/>
            </a:pPr>
            <a:r>
              <a:rPr lang="ja-JP" altLang="en-US" b="1"/>
              <a:t>　</a:t>
            </a:r>
            <a:r>
              <a:rPr lang="en-US" altLang="ja-JP" b="1"/>
              <a:t>A high speed network called Rapid</a:t>
            </a:r>
            <a:r>
              <a:rPr lang="ja-JP" altLang="en-US" b="1"/>
              <a:t>　</a:t>
            </a:r>
            <a:r>
              <a:rPr lang="en-US" altLang="ja-JP" b="1"/>
              <a:t>Array is used</a:t>
            </a:r>
          </a:p>
          <a:p>
            <a:pPr>
              <a:buFontTx/>
              <a:buChar char="•"/>
            </a:pPr>
            <a:r>
              <a:rPr lang="ja-JP" altLang="en-US" b="1"/>
              <a:t>　</a:t>
            </a:r>
            <a:r>
              <a:rPr lang="en-US" altLang="ja-JP" b="1"/>
              <a:t>Interconnection between FPGAs can be done with Rocket I/O</a:t>
            </a:r>
          </a:p>
          <a:p>
            <a:pPr>
              <a:buFontTx/>
              <a:buChar char="•"/>
            </a:pPr>
            <a:endParaRPr lang="en-US" altLang="ja-JP" b="1"/>
          </a:p>
        </p:txBody>
      </p:sp>
      <p:pic>
        <p:nvPicPr>
          <p:cNvPr id="753667" name="Picture 3" descr="Z4p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141663"/>
            <a:ext cx="86868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846931"/>
          </a:xfrm>
        </p:spPr>
        <p:txBody>
          <a:bodyPr/>
          <a:lstStyle/>
          <a:p>
            <a:r>
              <a:rPr kumimoji="1" lang="en-US" altLang="ja-JP" dirty="0"/>
              <a:t>Microsoft’s Catapult</a:t>
            </a:r>
            <a:endParaRPr kumimoji="1" lang="ja-JP" altLang="en-US" dirty="0"/>
          </a:p>
        </p:txBody>
      </p:sp>
      <p:sp>
        <p:nvSpPr>
          <p:cNvPr id="4" name="楕円 3"/>
          <p:cNvSpPr/>
          <p:nvPr/>
        </p:nvSpPr>
        <p:spPr bwMode="auto">
          <a:xfrm>
            <a:off x="39553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5" name="正方形/長方形 4"/>
          <p:cNvSpPr/>
          <p:nvPr/>
        </p:nvSpPr>
        <p:spPr bwMode="auto">
          <a:xfrm>
            <a:off x="39553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7" name="直線矢印コネクタ 6"/>
          <p:cNvCxnSpPr/>
          <p:nvPr/>
        </p:nvCxnSpPr>
        <p:spPr bwMode="auto">
          <a:xfrm>
            <a:off x="118762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矢印コネクタ 8"/>
          <p:cNvCxnSpPr/>
          <p:nvPr/>
        </p:nvCxnSpPr>
        <p:spPr bwMode="auto">
          <a:xfrm>
            <a:off x="97160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矢印コネクタ 9"/>
          <p:cNvCxnSpPr/>
          <p:nvPr/>
        </p:nvCxnSpPr>
        <p:spPr bwMode="auto">
          <a:xfrm>
            <a:off x="61156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楕円 10"/>
          <p:cNvSpPr/>
          <p:nvPr/>
        </p:nvSpPr>
        <p:spPr bwMode="auto">
          <a:xfrm>
            <a:off x="147565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正方形/長方形 11"/>
          <p:cNvSpPr/>
          <p:nvPr/>
        </p:nvSpPr>
        <p:spPr bwMode="auto">
          <a:xfrm>
            <a:off x="147565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3" name="直線矢印コネクタ 12"/>
          <p:cNvCxnSpPr/>
          <p:nvPr/>
        </p:nvCxnSpPr>
        <p:spPr bwMode="auto">
          <a:xfrm>
            <a:off x="226774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p:cNvCxnSpPr/>
          <p:nvPr/>
        </p:nvCxnSpPr>
        <p:spPr bwMode="auto">
          <a:xfrm>
            <a:off x="205172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p:nvPr/>
        </p:nvCxnSpPr>
        <p:spPr bwMode="auto">
          <a:xfrm>
            <a:off x="169168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楕円 15"/>
          <p:cNvSpPr/>
          <p:nvPr/>
        </p:nvSpPr>
        <p:spPr bwMode="auto">
          <a:xfrm>
            <a:off x="255577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17" name="正方形/長方形 16"/>
          <p:cNvSpPr/>
          <p:nvPr/>
        </p:nvSpPr>
        <p:spPr bwMode="auto">
          <a:xfrm>
            <a:off x="255577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8" name="直線矢印コネクタ 17"/>
          <p:cNvCxnSpPr/>
          <p:nvPr/>
        </p:nvCxnSpPr>
        <p:spPr bwMode="auto">
          <a:xfrm>
            <a:off x="334786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313184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p:cNvCxnSpPr/>
          <p:nvPr/>
        </p:nvCxnSpPr>
        <p:spPr bwMode="auto">
          <a:xfrm>
            <a:off x="277180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楕円 20"/>
          <p:cNvSpPr/>
          <p:nvPr/>
        </p:nvSpPr>
        <p:spPr bwMode="auto">
          <a:xfrm>
            <a:off x="363589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22" name="正方形/長方形 21"/>
          <p:cNvSpPr/>
          <p:nvPr/>
        </p:nvSpPr>
        <p:spPr bwMode="auto">
          <a:xfrm>
            <a:off x="363589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3" name="直線矢印コネクタ 22"/>
          <p:cNvCxnSpPr/>
          <p:nvPr/>
        </p:nvCxnSpPr>
        <p:spPr bwMode="auto">
          <a:xfrm>
            <a:off x="442798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p:nvPr/>
        </p:nvCxnSpPr>
        <p:spPr bwMode="auto">
          <a:xfrm>
            <a:off x="421196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p:nvPr/>
        </p:nvCxnSpPr>
        <p:spPr bwMode="auto">
          <a:xfrm>
            <a:off x="385192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楕円 25"/>
          <p:cNvSpPr/>
          <p:nvPr/>
        </p:nvSpPr>
        <p:spPr bwMode="auto">
          <a:xfrm>
            <a:off x="471601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27" name="正方形/長方形 26"/>
          <p:cNvSpPr/>
          <p:nvPr/>
        </p:nvSpPr>
        <p:spPr bwMode="auto">
          <a:xfrm>
            <a:off x="471601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8" name="直線矢印コネクタ 27"/>
          <p:cNvCxnSpPr/>
          <p:nvPr/>
        </p:nvCxnSpPr>
        <p:spPr bwMode="auto">
          <a:xfrm>
            <a:off x="550810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p:cNvCxnSpPr/>
          <p:nvPr/>
        </p:nvCxnSpPr>
        <p:spPr bwMode="auto">
          <a:xfrm>
            <a:off x="529208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矢印コネクタ 29"/>
          <p:cNvCxnSpPr/>
          <p:nvPr/>
        </p:nvCxnSpPr>
        <p:spPr bwMode="auto">
          <a:xfrm>
            <a:off x="493204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楕円 30"/>
          <p:cNvSpPr/>
          <p:nvPr/>
        </p:nvSpPr>
        <p:spPr bwMode="auto">
          <a:xfrm>
            <a:off x="579613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32" name="正方形/長方形 31"/>
          <p:cNvSpPr/>
          <p:nvPr/>
        </p:nvSpPr>
        <p:spPr bwMode="auto">
          <a:xfrm>
            <a:off x="579613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33" name="直線矢印コネクタ 32"/>
          <p:cNvCxnSpPr/>
          <p:nvPr/>
        </p:nvCxnSpPr>
        <p:spPr bwMode="auto">
          <a:xfrm>
            <a:off x="658822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p:nvPr/>
        </p:nvCxnSpPr>
        <p:spPr bwMode="auto">
          <a:xfrm>
            <a:off x="637220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p:nvPr/>
        </p:nvCxnSpPr>
        <p:spPr bwMode="auto">
          <a:xfrm>
            <a:off x="601216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楕円 35"/>
          <p:cNvSpPr/>
          <p:nvPr/>
        </p:nvSpPr>
        <p:spPr bwMode="auto">
          <a:xfrm>
            <a:off x="687625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37" name="正方形/長方形 36"/>
          <p:cNvSpPr/>
          <p:nvPr/>
        </p:nvSpPr>
        <p:spPr bwMode="auto">
          <a:xfrm>
            <a:off x="687625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38" name="直線矢印コネクタ 37"/>
          <p:cNvCxnSpPr/>
          <p:nvPr/>
        </p:nvCxnSpPr>
        <p:spPr bwMode="auto">
          <a:xfrm>
            <a:off x="766834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p:nvPr/>
        </p:nvCxnSpPr>
        <p:spPr bwMode="auto">
          <a:xfrm>
            <a:off x="745232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p:nvPr/>
        </p:nvCxnSpPr>
        <p:spPr bwMode="auto">
          <a:xfrm>
            <a:off x="709228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楕円 40"/>
          <p:cNvSpPr/>
          <p:nvPr/>
        </p:nvSpPr>
        <p:spPr bwMode="auto">
          <a:xfrm>
            <a:off x="795637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42" name="正方形/長方形 41"/>
          <p:cNvSpPr/>
          <p:nvPr/>
        </p:nvSpPr>
        <p:spPr bwMode="auto">
          <a:xfrm>
            <a:off x="795637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43" name="直線矢印コネクタ 42"/>
          <p:cNvCxnSpPr/>
          <p:nvPr/>
        </p:nvCxnSpPr>
        <p:spPr bwMode="auto">
          <a:xfrm>
            <a:off x="874846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p:nvPr/>
        </p:nvCxnSpPr>
        <p:spPr bwMode="auto">
          <a:xfrm>
            <a:off x="853244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p:nvPr/>
        </p:nvCxnSpPr>
        <p:spPr bwMode="auto">
          <a:xfrm>
            <a:off x="817240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9036496" y="3789040"/>
            <a:ext cx="0" cy="36004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矢印コネクタ 48"/>
          <p:cNvCxnSpPr/>
          <p:nvPr/>
        </p:nvCxnSpPr>
        <p:spPr bwMode="auto">
          <a:xfrm flipH="1">
            <a:off x="179512" y="4149080"/>
            <a:ext cx="8856984"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線コネクタ 49"/>
          <p:cNvCxnSpPr/>
          <p:nvPr/>
        </p:nvCxnSpPr>
        <p:spPr bwMode="auto">
          <a:xfrm>
            <a:off x="164447" y="3789040"/>
            <a:ext cx="0" cy="36004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矢印コネクタ 50"/>
          <p:cNvCxnSpPr/>
          <p:nvPr/>
        </p:nvCxnSpPr>
        <p:spPr bwMode="auto">
          <a:xfrm>
            <a:off x="164447" y="3789040"/>
            <a:ext cx="231089"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テキスト ボックス 52"/>
          <p:cNvSpPr txBox="1"/>
          <p:nvPr/>
        </p:nvSpPr>
        <p:spPr>
          <a:xfrm>
            <a:off x="611560" y="3284984"/>
            <a:ext cx="479618" cy="369332"/>
          </a:xfrm>
          <a:prstGeom prst="rect">
            <a:avLst/>
          </a:prstGeom>
          <a:noFill/>
        </p:spPr>
        <p:txBody>
          <a:bodyPr wrap="none" rtlCol="0">
            <a:spAutoFit/>
          </a:bodyPr>
          <a:lstStyle/>
          <a:p>
            <a:r>
              <a:rPr kumimoji="1" lang="en-US" altLang="ja-JP" dirty="0"/>
              <a:t>FE</a:t>
            </a:r>
            <a:endParaRPr kumimoji="1" lang="ja-JP" altLang="en-US" dirty="0"/>
          </a:p>
        </p:txBody>
      </p:sp>
      <p:sp>
        <p:nvSpPr>
          <p:cNvPr id="54" name="テキスト ボックス 53"/>
          <p:cNvSpPr txBox="1"/>
          <p:nvPr/>
        </p:nvSpPr>
        <p:spPr>
          <a:xfrm>
            <a:off x="1547664" y="3240035"/>
            <a:ext cx="748923" cy="369332"/>
          </a:xfrm>
          <a:prstGeom prst="rect">
            <a:avLst/>
          </a:prstGeom>
          <a:noFill/>
        </p:spPr>
        <p:txBody>
          <a:bodyPr wrap="none" rtlCol="0">
            <a:spAutoFit/>
          </a:bodyPr>
          <a:lstStyle/>
          <a:p>
            <a:r>
              <a:rPr kumimoji="1" lang="en-US" altLang="ja-JP" dirty="0" err="1"/>
              <a:t>FFE0</a:t>
            </a:r>
            <a:endParaRPr kumimoji="1" lang="ja-JP" altLang="en-US" dirty="0"/>
          </a:p>
        </p:txBody>
      </p:sp>
      <p:sp>
        <p:nvSpPr>
          <p:cNvPr id="55" name="テキスト ボックス 54"/>
          <p:cNvSpPr txBox="1"/>
          <p:nvPr/>
        </p:nvSpPr>
        <p:spPr>
          <a:xfrm>
            <a:off x="2577358" y="3240035"/>
            <a:ext cx="748923" cy="369332"/>
          </a:xfrm>
          <a:prstGeom prst="rect">
            <a:avLst/>
          </a:prstGeom>
          <a:noFill/>
        </p:spPr>
        <p:txBody>
          <a:bodyPr wrap="none" rtlCol="0">
            <a:spAutoFit/>
          </a:bodyPr>
          <a:lstStyle/>
          <a:p>
            <a:r>
              <a:rPr kumimoji="1" lang="en-US" altLang="ja-JP" dirty="0" err="1"/>
              <a:t>FFE1</a:t>
            </a:r>
            <a:endParaRPr kumimoji="1" lang="ja-JP" altLang="en-US" dirty="0"/>
          </a:p>
        </p:txBody>
      </p:sp>
      <p:sp>
        <p:nvSpPr>
          <p:cNvPr id="56" name="テキスト ボックス 55"/>
          <p:cNvSpPr txBox="1"/>
          <p:nvPr/>
        </p:nvSpPr>
        <p:spPr>
          <a:xfrm>
            <a:off x="3479780" y="3240035"/>
            <a:ext cx="1236236" cy="369332"/>
          </a:xfrm>
          <a:prstGeom prst="rect">
            <a:avLst/>
          </a:prstGeom>
          <a:noFill/>
        </p:spPr>
        <p:txBody>
          <a:bodyPr wrap="none" rtlCol="0">
            <a:spAutoFit/>
          </a:bodyPr>
          <a:lstStyle/>
          <a:p>
            <a:r>
              <a:rPr lang="en-US" altLang="ja-JP" dirty="0"/>
              <a:t>Compress</a:t>
            </a:r>
            <a:endParaRPr kumimoji="1" lang="ja-JP" altLang="en-US" dirty="0"/>
          </a:p>
        </p:txBody>
      </p:sp>
      <p:sp>
        <p:nvSpPr>
          <p:cNvPr id="57" name="テキスト ボックス 56"/>
          <p:cNvSpPr txBox="1"/>
          <p:nvPr/>
        </p:nvSpPr>
        <p:spPr>
          <a:xfrm>
            <a:off x="4772636" y="3228009"/>
            <a:ext cx="787395" cy="369332"/>
          </a:xfrm>
          <a:prstGeom prst="rect">
            <a:avLst/>
          </a:prstGeom>
          <a:noFill/>
        </p:spPr>
        <p:txBody>
          <a:bodyPr wrap="none" rtlCol="0">
            <a:spAutoFit/>
          </a:bodyPr>
          <a:lstStyle/>
          <a:p>
            <a:r>
              <a:rPr lang="en-US" altLang="ja-JP" dirty="0" err="1"/>
              <a:t>MLS0</a:t>
            </a:r>
            <a:endParaRPr kumimoji="1" lang="ja-JP" altLang="en-US" dirty="0"/>
          </a:p>
        </p:txBody>
      </p:sp>
      <p:sp>
        <p:nvSpPr>
          <p:cNvPr id="58" name="テキスト ボックス 57"/>
          <p:cNvSpPr txBox="1"/>
          <p:nvPr/>
        </p:nvSpPr>
        <p:spPr>
          <a:xfrm>
            <a:off x="5848063" y="3217549"/>
            <a:ext cx="787395" cy="369332"/>
          </a:xfrm>
          <a:prstGeom prst="rect">
            <a:avLst/>
          </a:prstGeom>
          <a:noFill/>
        </p:spPr>
        <p:txBody>
          <a:bodyPr wrap="none" rtlCol="0">
            <a:spAutoFit/>
          </a:bodyPr>
          <a:lstStyle/>
          <a:p>
            <a:r>
              <a:rPr lang="en-US" altLang="ja-JP" dirty="0" err="1"/>
              <a:t>MLS1</a:t>
            </a:r>
            <a:endParaRPr kumimoji="1" lang="ja-JP" altLang="en-US" dirty="0"/>
          </a:p>
        </p:txBody>
      </p:sp>
      <p:sp>
        <p:nvSpPr>
          <p:cNvPr id="59" name="テキスト ボックス 58"/>
          <p:cNvSpPr txBox="1"/>
          <p:nvPr/>
        </p:nvSpPr>
        <p:spPr>
          <a:xfrm>
            <a:off x="6993604" y="3208214"/>
            <a:ext cx="787395" cy="369332"/>
          </a:xfrm>
          <a:prstGeom prst="rect">
            <a:avLst/>
          </a:prstGeom>
          <a:noFill/>
        </p:spPr>
        <p:txBody>
          <a:bodyPr wrap="none" rtlCol="0">
            <a:spAutoFit/>
          </a:bodyPr>
          <a:lstStyle/>
          <a:p>
            <a:r>
              <a:rPr lang="en-US" altLang="ja-JP" dirty="0" err="1"/>
              <a:t>MLS2</a:t>
            </a:r>
            <a:endParaRPr kumimoji="1" lang="ja-JP" altLang="en-US" dirty="0"/>
          </a:p>
        </p:txBody>
      </p:sp>
      <p:sp>
        <p:nvSpPr>
          <p:cNvPr id="60" name="テキスト ボックス 59"/>
          <p:cNvSpPr txBox="1"/>
          <p:nvPr/>
        </p:nvSpPr>
        <p:spPr>
          <a:xfrm>
            <a:off x="395536" y="1556792"/>
            <a:ext cx="5929828" cy="1754326"/>
          </a:xfrm>
          <a:prstGeom prst="rect">
            <a:avLst/>
          </a:prstGeom>
          <a:noFill/>
        </p:spPr>
        <p:txBody>
          <a:bodyPr wrap="none" rtlCol="0">
            <a:spAutoFit/>
          </a:bodyPr>
          <a:lstStyle/>
          <a:p>
            <a:r>
              <a:rPr lang="en-US" altLang="ja-JP" dirty="0"/>
              <a:t>Rank computation for Web search on Bing.</a:t>
            </a:r>
          </a:p>
          <a:p>
            <a:r>
              <a:rPr lang="en-US" altLang="ja-JP" dirty="0"/>
              <a:t>Task Level Macro-Pipelining (</a:t>
            </a:r>
            <a:r>
              <a:rPr lang="en-US" altLang="ja-JP" dirty="0" err="1"/>
              <a:t>MISD</a:t>
            </a:r>
            <a:r>
              <a:rPr lang="en-US" altLang="ja-JP" dirty="0"/>
              <a:t>)</a:t>
            </a:r>
          </a:p>
          <a:p>
            <a:r>
              <a:rPr kumimoji="1" lang="en-US" altLang="ja-JP" dirty="0"/>
              <a:t>FE: Feature Extraction</a:t>
            </a:r>
          </a:p>
          <a:p>
            <a:r>
              <a:rPr lang="en-US" altLang="ja-JP" dirty="0" err="1"/>
              <a:t>FFE</a:t>
            </a:r>
            <a:r>
              <a:rPr lang="en-US" altLang="ja-JP" dirty="0"/>
              <a:t>: Free Form Expression: Synthesis of feature values</a:t>
            </a:r>
          </a:p>
          <a:p>
            <a:r>
              <a:rPr kumimoji="1" lang="en-US" altLang="ja-JP" dirty="0"/>
              <a:t>MLS: Machine Learning Scoring</a:t>
            </a:r>
          </a:p>
          <a:p>
            <a:endParaRPr kumimoji="1" lang="ja-JP" altLang="en-US" dirty="0"/>
          </a:p>
        </p:txBody>
      </p:sp>
      <p:sp>
        <p:nvSpPr>
          <p:cNvPr id="61" name="テキスト ボックス 60"/>
          <p:cNvSpPr txBox="1"/>
          <p:nvPr/>
        </p:nvSpPr>
        <p:spPr>
          <a:xfrm>
            <a:off x="2267744" y="5814556"/>
            <a:ext cx="5211748" cy="369332"/>
          </a:xfrm>
          <a:prstGeom prst="rect">
            <a:avLst/>
          </a:prstGeom>
          <a:noFill/>
        </p:spPr>
        <p:txBody>
          <a:bodyPr wrap="none" rtlCol="0">
            <a:spAutoFit/>
          </a:bodyPr>
          <a:lstStyle/>
          <a:p>
            <a:r>
              <a:rPr kumimoji="1" lang="en-US" altLang="ja-JP" dirty="0"/>
              <a:t>2-Dimensional Mesh is formed (</a:t>
            </a:r>
            <a:r>
              <a:rPr kumimoji="1" lang="en-US" altLang="ja-JP" dirty="0" err="1"/>
              <a:t>8x6</a:t>
            </a:r>
            <a:r>
              <a:rPr kumimoji="1" lang="en-US" altLang="ja-JP" dirty="0"/>
              <a:t>) for 1 cluster.</a:t>
            </a:r>
            <a:endParaRPr kumimoji="1" lang="ja-JP" altLang="en-US" dirty="0"/>
          </a:p>
        </p:txBody>
      </p:sp>
      <p:sp>
        <p:nvSpPr>
          <p:cNvPr id="62" name="テキスト ボックス 61"/>
          <p:cNvSpPr txBox="1"/>
          <p:nvPr/>
        </p:nvSpPr>
        <p:spPr>
          <a:xfrm>
            <a:off x="501889" y="5359749"/>
            <a:ext cx="2629951" cy="369332"/>
          </a:xfrm>
          <a:prstGeom prst="rect">
            <a:avLst/>
          </a:prstGeom>
          <a:noFill/>
        </p:spPr>
        <p:txBody>
          <a:bodyPr wrap="none" rtlCol="0">
            <a:spAutoFit/>
          </a:bodyPr>
          <a:lstStyle/>
          <a:p>
            <a:r>
              <a:rPr kumimoji="1" lang="en-US" altLang="ja-JP" dirty="0" err="1"/>
              <a:t>FPGA</a:t>
            </a:r>
            <a:r>
              <a:rPr kumimoji="1" lang="en-US" altLang="ja-JP" dirty="0"/>
              <a:t>: Altera’s </a:t>
            </a:r>
            <a:r>
              <a:rPr kumimoji="1" lang="en-US" altLang="ja-JP" dirty="0" err="1"/>
              <a:t>Stratix</a:t>
            </a:r>
            <a:r>
              <a:rPr kumimoji="1" lang="en-US" altLang="ja-JP" dirty="0"/>
              <a:t> V</a:t>
            </a:r>
            <a:endParaRPr kumimoji="1" lang="ja-JP" altLang="en-US" dirty="0"/>
          </a:p>
        </p:txBody>
      </p:sp>
    </p:spTree>
    <p:extLst>
      <p:ext uri="{BB962C8B-B14F-4D97-AF65-F5344CB8AC3E}">
        <p14:creationId xmlns:p14="http://schemas.microsoft.com/office/powerpoint/2010/main" val="3911795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09363"/>
            <a:ext cx="7886700" cy="994172"/>
          </a:xfrm>
        </p:spPr>
        <p:txBody>
          <a:bodyPr/>
          <a:lstStyle/>
          <a:p>
            <a:r>
              <a:rPr lang="en-US" altLang="ja-JP" dirty="0"/>
              <a:t> FPGA-in-Cloud</a:t>
            </a:r>
            <a:endParaRPr kumimoji="1" lang="ja-JP" altLang="en-US" dirty="0"/>
          </a:p>
        </p:txBody>
      </p:sp>
      <p:grpSp>
        <p:nvGrpSpPr>
          <p:cNvPr id="3" name="グループ化 2">
            <a:extLst>
              <a:ext uri="{FF2B5EF4-FFF2-40B4-BE49-F238E27FC236}">
                <a16:creationId xmlns:a16="http://schemas.microsoft.com/office/drawing/2014/main" id="{5873BF5F-9656-4510-8485-2E1EDAC3CE86}"/>
              </a:ext>
            </a:extLst>
          </p:cNvPr>
          <p:cNvGrpSpPr/>
          <p:nvPr/>
        </p:nvGrpSpPr>
        <p:grpSpPr>
          <a:xfrm>
            <a:off x="1549853" y="1274096"/>
            <a:ext cx="6044293" cy="1964995"/>
            <a:chOff x="2128107" y="1285772"/>
            <a:chExt cx="4850338" cy="1605658"/>
          </a:xfrm>
        </p:grpSpPr>
        <p:sp>
          <p:nvSpPr>
            <p:cNvPr id="4" name="楕円 3"/>
            <p:cNvSpPr/>
            <p:nvPr/>
          </p:nvSpPr>
          <p:spPr>
            <a:xfrm>
              <a:off x="4041523" y="1294302"/>
              <a:ext cx="870045" cy="55273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Host</a:t>
              </a:r>
            </a:p>
            <a:p>
              <a:pPr algn="ctr"/>
              <a:r>
                <a:rPr lang="en-US" altLang="ja-JP" dirty="0"/>
                <a:t>PC</a:t>
              </a:r>
              <a:endParaRPr kumimoji="1" lang="ja-JP" altLang="en-US" dirty="0"/>
            </a:p>
          </p:txBody>
        </p:sp>
        <p:sp>
          <p:nvSpPr>
            <p:cNvPr id="5" name="正方形/長方形 4"/>
            <p:cNvSpPr/>
            <p:nvPr/>
          </p:nvSpPr>
          <p:spPr>
            <a:xfrm>
              <a:off x="4123410" y="2082462"/>
              <a:ext cx="828932" cy="807263"/>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6" name="正方形/長方形 5"/>
            <p:cNvSpPr/>
            <p:nvPr/>
          </p:nvSpPr>
          <p:spPr>
            <a:xfrm>
              <a:off x="4266712" y="2092696"/>
              <a:ext cx="456974" cy="70730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a:t>FPGA</a:t>
              </a:r>
              <a:endParaRPr lang="ja-JP" altLang="en-US" sz="1500" dirty="0"/>
            </a:p>
          </p:txBody>
        </p:sp>
        <p:sp>
          <p:nvSpPr>
            <p:cNvPr id="7" name="上下矢印 6"/>
            <p:cNvSpPr/>
            <p:nvPr/>
          </p:nvSpPr>
          <p:spPr>
            <a:xfrm>
              <a:off x="4410013" y="1857274"/>
              <a:ext cx="133066" cy="204716"/>
            </a:xfrm>
            <a:prstGeom prst="up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604494" y="1847036"/>
              <a:ext cx="697627" cy="369332"/>
            </a:xfrm>
            <a:prstGeom prst="rect">
              <a:avLst/>
            </a:prstGeom>
            <a:noFill/>
          </p:spPr>
          <p:txBody>
            <a:bodyPr wrap="none" rtlCol="0">
              <a:spAutoFit/>
            </a:bodyPr>
            <a:lstStyle/>
            <a:p>
              <a:r>
                <a:rPr kumimoji="1" lang="en-US" altLang="ja-JP"/>
                <a:t>PCIe</a:t>
              </a:r>
              <a:endParaRPr kumimoji="1" lang="ja-JP" altLang="en-US" dirty="0"/>
            </a:p>
          </p:txBody>
        </p:sp>
        <p:sp>
          <p:nvSpPr>
            <p:cNvPr id="9" name="左右矢印 8"/>
            <p:cNvSpPr/>
            <p:nvPr/>
          </p:nvSpPr>
          <p:spPr>
            <a:xfrm>
              <a:off x="4932040" y="1478546"/>
              <a:ext cx="491319" cy="1740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5455772" y="1285772"/>
              <a:ext cx="870045" cy="55273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Host</a:t>
              </a:r>
            </a:p>
            <a:p>
              <a:pPr algn="ctr"/>
              <a:r>
                <a:rPr lang="en-US" altLang="ja-JP" dirty="0"/>
                <a:t>PC</a:t>
              </a:r>
              <a:endParaRPr kumimoji="1" lang="ja-JP" altLang="en-US" dirty="0"/>
            </a:p>
          </p:txBody>
        </p:sp>
        <p:sp>
          <p:nvSpPr>
            <p:cNvPr id="11" name="正方形/長方形 10"/>
            <p:cNvSpPr/>
            <p:nvPr/>
          </p:nvSpPr>
          <p:spPr>
            <a:xfrm>
              <a:off x="5537658" y="2073932"/>
              <a:ext cx="828932" cy="807263"/>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2" name="上下矢印 11"/>
            <p:cNvSpPr/>
            <p:nvPr/>
          </p:nvSpPr>
          <p:spPr>
            <a:xfrm>
              <a:off x="5824262" y="1848744"/>
              <a:ext cx="133066" cy="204716"/>
            </a:xfrm>
            <a:prstGeom prst="up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18743" y="1838506"/>
              <a:ext cx="697627" cy="369332"/>
            </a:xfrm>
            <a:prstGeom prst="rect">
              <a:avLst/>
            </a:prstGeom>
            <a:noFill/>
          </p:spPr>
          <p:txBody>
            <a:bodyPr wrap="none" rtlCol="0">
              <a:spAutoFit/>
            </a:bodyPr>
            <a:lstStyle/>
            <a:p>
              <a:r>
                <a:rPr kumimoji="1" lang="en-US" altLang="ja-JP" dirty="0" err="1"/>
                <a:t>PCIe</a:t>
              </a:r>
              <a:endParaRPr kumimoji="1" lang="ja-JP" altLang="en-US" dirty="0"/>
            </a:p>
          </p:txBody>
        </p:sp>
        <p:sp>
          <p:nvSpPr>
            <p:cNvPr id="14" name="左右矢印 13"/>
            <p:cNvSpPr/>
            <p:nvPr/>
          </p:nvSpPr>
          <p:spPr>
            <a:xfrm>
              <a:off x="6346289" y="1470017"/>
              <a:ext cx="325841" cy="1723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2651157" y="1296007"/>
              <a:ext cx="870045" cy="55273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Host</a:t>
              </a:r>
            </a:p>
            <a:p>
              <a:pPr algn="ctr"/>
              <a:r>
                <a:rPr lang="en-US" altLang="ja-JP" dirty="0"/>
                <a:t>PC</a:t>
              </a:r>
              <a:endParaRPr kumimoji="1" lang="ja-JP" altLang="en-US" dirty="0"/>
            </a:p>
          </p:txBody>
        </p:sp>
        <p:sp>
          <p:nvSpPr>
            <p:cNvPr id="16" name="正方形/長方形 15"/>
            <p:cNvSpPr/>
            <p:nvPr/>
          </p:nvSpPr>
          <p:spPr>
            <a:xfrm>
              <a:off x="2733043" y="2084167"/>
              <a:ext cx="828932" cy="807263"/>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7" name="上下矢印 16"/>
            <p:cNvSpPr/>
            <p:nvPr/>
          </p:nvSpPr>
          <p:spPr>
            <a:xfrm>
              <a:off x="3019646" y="1858979"/>
              <a:ext cx="133066" cy="204716"/>
            </a:xfrm>
            <a:prstGeom prst="up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214128" y="1848741"/>
              <a:ext cx="697627" cy="369332"/>
            </a:xfrm>
            <a:prstGeom prst="rect">
              <a:avLst/>
            </a:prstGeom>
            <a:noFill/>
          </p:spPr>
          <p:txBody>
            <a:bodyPr wrap="none" rtlCol="0">
              <a:spAutoFit/>
            </a:bodyPr>
            <a:lstStyle/>
            <a:p>
              <a:r>
                <a:rPr kumimoji="1" lang="en-US" altLang="ja-JP" dirty="0" err="1"/>
                <a:t>PCIe</a:t>
              </a:r>
              <a:endParaRPr kumimoji="1" lang="ja-JP" altLang="en-US" dirty="0"/>
            </a:p>
          </p:txBody>
        </p:sp>
        <p:sp>
          <p:nvSpPr>
            <p:cNvPr id="19" name="左右矢印 18"/>
            <p:cNvSpPr/>
            <p:nvPr/>
          </p:nvSpPr>
          <p:spPr>
            <a:xfrm>
              <a:off x="3541674" y="1480252"/>
              <a:ext cx="491319" cy="1740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562947" y="1594552"/>
              <a:ext cx="415498" cy="369332"/>
            </a:xfrm>
            <a:prstGeom prst="rect">
              <a:avLst/>
            </a:prstGeom>
            <a:noFill/>
          </p:spPr>
          <p:txBody>
            <a:bodyPr wrap="none" rtlCol="0">
              <a:spAutoFit/>
            </a:bodyPr>
            <a:lstStyle/>
            <a:p>
              <a:r>
                <a:rPr lang="en-US" altLang="ja-JP" dirty="0"/>
                <a:t>…</a:t>
              </a:r>
              <a:endParaRPr kumimoji="1" lang="ja-JP" altLang="en-US" dirty="0"/>
            </a:p>
          </p:txBody>
        </p:sp>
        <p:sp>
          <p:nvSpPr>
            <p:cNvPr id="21" name="正方形/長方形 20"/>
            <p:cNvSpPr/>
            <p:nvPr/>
          </p:nvSpPr>
          <p:spPr>
            <a:xfrm>
              <a:off x="2917290" y="2094402"/>
              <a:ext cx="456974" cy="70730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err="1"/>
                <a:t>FPGA</a:t>
              </a:r>
              <a:endParaRPr lang="ja-JP" altLang="en-US" sz="1500" dirty="0"/>
            </a:p>
          </p:txBody>
        </p:sp>
        <p:sp>
          <p:nvSpPr>
            <p:cNvPr id="22" name="正方形/長方形 21"/>
            <p:cNvSpPr/>
            <p:nvPr/>
          </p:nvSpPr>
          <p:spPr>
            <a:xfrm>
              <a:off x="5714319" y="2106658"/>
              <a:ext cx="456974" cy="70730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a:t>FPGA</a:t>
              </a:r>
              <a:endParaRPr lang="ja-JP" altLang="en-US" sz="1500" dirty="0"/>
            </a:p>
          </p:txBody>
        </p:sp>
        <p:sp>
          <p:nvSpPr>
            <p:cNvPr id="23" name="左右矢印 22"/>
            <p:cNvSpPr/>
            <p:nvPr/>
          </p:nvSpPr>
          <p:spPr>
            <a:xfrm>
              <a:off x="2254349" y="1470017"/>
              <a:ext cx="325841" cy="1723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128107" y="1708852"/>
              <a:ext cx="415498" cy="369332"/>
            </a:xfrm>
            <a:prstGeom prst="rect">
              <a:avLst/>
            </a:prstGeom>
            <a:noFill/>
          </p:spPr>
          <p:txBody>
            <a:bodyPr wrap="none" rtlCol="0">
              <a:spAutoFit/>
            </a:bodyPr>
            <a:lstStyle/>
            <a:p>
              <a:r>
                <a:rPr lang="en-US" altLang="ja-JP" dirty="0"/>
                <a:t>…</a:t>
              </a:r>
              <a:endParaRPr kumimoji="1" lang="ja-JP" altLang="en-US" dirty="0"/>
            </a:p>
          </p:txBody>
        </p:sp>
      </p:grpSp>
      <p:sp>
        <p:nvSpPr>
          <p:cNvPr id="25" name="テキスト ボックス 24"/>
          <p:cNvSpPr txBox="1"/>
          <p:nvPr/>
        </p:nvSpPr>
        <p:spPr>
          <a:xfrm>
            <a:off x="1309637" y="3291862"/>
            <a:ext cx="6949440" cy="3416320"/>
          </a:xfrm>
          <a:prstGeom prst="rect">
            <a:avLst/>
          </a:prstGeom>
          <a:noFill/>
        </p:spPr>
        <p:txBody>
          <a:bodyPr wrap="square" rtlCol="0">
            <a:spAutoFit/>
          </a:bodyPr>
          <a:lstStyle/>
          <a:p>
            <a:pPr lvl="1"/>
            <a:r>
              <a:rPr lang="en-US" altLang="ja-JP" dirty="0">
                <a:solidFill>
                  <a:srgbClr val="0070C0"/>
                </a:solidFill>
              </a:rPr>
              <a:t>FPGA in the Cloud: Booting Virtualized Hardware Accelerators with OpenStack [FCCM2014]</a:t>
            </a:r>
          </a:p>
          <a:p>
            <a:pPr lvl="1"/>
            <a:r>
              <a:rPr lang="en-US" altLang="ja-JP" dirty="0">
                <a:solidFill>
                  <a:srgbClr val="0070C0"/>
                </a:solidFill>
              </a:rPr>
              <a:t>Microsoft Catapult [ISCA2014 ][HEART2017]</a:t>
            </a:r>
          </a:p>
          <a:p>
            <a:pPr lvl="1"/>
            <a:r>
              <a:rPr lang="en-US" altLang="ja-JP" dirty="0">
                <a:solidFill>
                  <a:srgbClr val="0070C0"/>
                </a:solidFill>
              </a:rPr>
              <a:t>FPGA </a:t>
            </a:r>
            <a:r>
              <a:rPr lang="en-US" altLang="ja-JP" dirty="0" err="1">
                <a:solidFill>
                  <a:srgbClr val="0070C0"/>
                </a:solidFill>
              </a:rPr>
              <a:t>Supervessel</a:t>
            </a:r>
            <a:r>
              <a:rPr lang="en-US" altLang="ja-JP" dirty="0">
                <a:solidFill>
                  <a:srgbClr val="0070C0"/>
                </a:solidFill>
              </a:rPr>
              <a:t> Cloud by IBM[ICFPT2016]</a:t>
            </a:r>
          </a:p>
          <a:p>
            <a:pPr lvl="1"/>
            <a:r>
              <a:rPr lang="en-US" altLang="ja-JP" dirty="0">
                <a:solidFill>
                  <a:srgbClr val="0070C0"/>
                </a:solidFill>
              </a:rPr>
              <a:t>Amazon EC2 F1 Instance [https://aws.amazon.com/ec2/instance-types/f1/]</a:t>
            </a:r>
            <a:endParaRPr lang="en-US" altLang="ja-JP" dirty="0"/>
          </a:p>
          <a:p>
            <a:pPr marL="257175" indent="-257175">
              <a:buFont typeface="Arial" panose="020B0604020202020204" pitchFamily="34" charset="0"/>
              <a:buChar char="•"/>
            </a:pPr>
            <a:r>
              <a:rPr lang="en-US" altLang="ja-JP" dirty="0"/>
              <a:t>Not suitable for timing critical jobs.</a:t>
            </a:r>
          </a:p>
          <a:p>
            <a:pPr marL="257175" indent="-257175">
              <a:buFont typeface="Arial" panose="020B0604020202020204" pitchFamily="34" charset="0"/>
              <a:buChar char="•"/>
            </a:pPr>
            <a:r>
              <a:rPr lang="en-US" altLang="ja-JP" dirty="0"/>
              <a:t>The total cost becomes large.</a:t>
            </a:r>
          </a:p>
          <a:p>
            <a:pPr marL="600075" lvl="1" indent="-257175">
              <a:buFont typeface="Arial" panose="020B0604020202020204" pitchFamily="34" charset="0"/>
              <a:buChar char="•"/>
            </a:pPr>
            <a:r>
              <a:rPr lang="en-US" altLang="ja-JP" dirty="0"/>
              <a:t>High performance </a:t>
            </a:r>
            <a:r>
              <a:rPr lang="en-US" altLang="ja-JP" dirty="0" err="1"/>
              <a:t>FPGAs</a:t>
            </a:r>
            <a:r>
              <a:rPr lang="en-US" altLang="ja-JP" dirty="0"/>
              <a:t> are still expensive.</a:t>
            </a:r>
          </a:p>
          <a:p>
            <a:pPr marL="257175" indent="-257175">
              <a:buFont typeface="Arial" panose="020B0604020202020204" pitchFamily="34" charset="0"/>
              <a:buChar char="•"/>
            </a:pPr>
            <a:r>
              <a:rPr lang="en-US" altLang="ja-JP" dirty="0"/>
              <a:t>The size of </a:t>
            </a:r>
            <a:r>
              <a:rPr lang="en-US" altLang="ja-JP" dirty="0" err="1"/>
              <a:t>FPGA</a:t>
            </a:r>
            <a:r>
              <a:rPr lang="en-US" altLang="ja-JP" dirty="0"/>
              <a:t> is limited.</a:t>
            </a:r>
          </a:p>
          <a:p>
            <a:pPr marL="600075" lvl="1" indent="-257175">
              <a:buFont typeface="Arial" panose="020B0604020202020204" pitchFamily="34" charset="0"/>
              <a:buChar char="•"/>
            </a:pPr>
            <a:r>
              <a:rPr lang="en-US" altLang="ja-JP" dirty="0"/>
              <a:t>Multiple FPGAs cannot be used together.</a:t>
            </a:r>
          </a:p>
          <a:p>
            <a:pPr lvl="1"/>
            <a:endParaRPr lang="ja-JP" altLang="en-US" dirty="0"/>
          </a:p>
        </p:txBody>
      </p:sp>
    </p:spTree>
    <p:extLst>
      <p:ext uri="{BB962C8B-B14F-4D97-AF65-F5344CB8AC3E}">
        <p14:creationId xmlns:p14="http://schemas.microsoft.com/office/powerpoint/2010/main" val="333685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655638" y="215106"/>
            <a:ext cx="7886700" cy="1325563"/>
          </a:xfrm>
        </p:spPr>
        <p:txBody>
          <a:bodyPr/>
          <a:lstStyle/>
          <a:p>
            <a:r>
              <a:rPr lang="en-US" altLang="ja-JP" sz="2800" b="1" dirty="0"/>
              <a:t>LUT</a:t>
            </a:r>
            <a:r>
              <a:rPr lang="ja-JP" altLang="en-US" sz="2800" b="1" dirty="0"/>
              <a:t>：</a:t>
            </a:r>
            <a:r>
              <a:rPr lang="en-US" altLang="ja-JP" sz="2800" b="1" dirty="0"/>
              <a:t>Look Up Table</a:t>
            </a:r>
          </a:p>
        </p:txBody>
      </p:sp>
      <p:sp>
        <p:nvSpPr>
          <p:cNvPr id="517123" name="Rectangle 3"/>
          <p:cNvSpPr>
            <a:spLocks noChangeArrowheads="1"/>
          </p:cNvSpPr>
          <p:nvPr/>
        </p:nvSpPr>
        <p:spPr bwMode="auto">
          <a:xfrm>
            <a:off x="2105025" y="1052513"/>
            <a:ext cx="2016125" cy="17287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2400">
                <a:latin typeface="Times New Roman" panose="02020603050405020304" pitchFamily="18" charset="0"/>
              </a:rPr>
              <a:t>Look Up Table</a:t>
            </a:r>
          </a:p>
          <a:p>
            <a:pPr algn="ctr" eaLnBrk="0" hangingPunct="0"/>
            <a:r>
              <a:rPr lang="en-US" altLang="ja-JP" sz="2400">
                <a:latin typeface="Times New Roman" panose="02020603050405020304" pitchFamily="18" charset="0"/>
              </a:rPr>
              <a:t>ROM/RAM</a:t>
            </a:r>
          </a:p>
        </p:txBody>
      </p:sp>
      <p:sp>
        <p:nvSpPr>
          <p:cNvPr id="517124" name="Line 4"/>
          <p:cNvSpPr>
            <a:spLocks noChangeShapeType="1"/>
          </p:cNvSpPr>
          <p:nvPr/>
        </p:nvSpPr>
        <p:spPr bwMode="auto">
          <a:xfrm>
            <a:off x="1528763" y="1484313"/>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25" name="Line 5"/>
          <p:cNvSpPr>
            <a:spLocks noChangeShapeType="1"/>
          </p:cNvSpPr>
          <p:nvPr/>
        </p:nvSpPr>
        <p:spPr bwMode="auto">
          <a:xfrm>
            <a:off x="1528763" y="16287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26" name="Line 6"/>
          <p:cNvSpPr>
            <a:spLocks noChangeShapeType="1"/>
          </p:cNvSpPr>
          <p:nvPr/>
        </p:nvSpPr>
        <p:spPr bwMode="auto">
          <a:xfrm>
            <a:off x="1528763" y="177323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27" name="Line 7"/>
          <p:cNvSpPr>
            <a:spLocks noChangeShapeType="1"/>
          </p:cNvSpPr>
          <p:nvPr/>
        </p:nvSpPr>
        <p:spPr bwMode="auto">
          <a:xfrm>
            <a:off x="1528763" y="19177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28" name="Line 8"/>
          <p:cNvSpPr>
            <a:spLocks noChangeShapeType="1"/>
          </p:cNvSpPr>
          <p:nvPr/>
        </p:nvSpPr>
        <p:spPr bwMode="auto">
          <a:xfrm>
            <a:off x="1528763" y="22764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29" name="Text Box 9"/>
          <p:cNvSpPr txBox="1">
            <a:spLocks noChangeArrowheads="1"/>
          </p:cNvSpPr>
          <p:nvPr/>
        </p:nvSpPr>
        <p:spPr bwMode="auto">
          <a:xfrm>
            <a:off x="1509713" y="18653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a:t>
            </a:r>
          </a:p>
        </p:txBody>
      </p:sp>
      <p:sp>
        <p:nvSpPr>
          <p:cNvPr id="517130" name="Text Box 10"/>
          <p:cNvSpPr txBox="1">
            <a:spLocks noChangeArrowheads="1"/>
          </p:cNvSpPr>
          <p:nvPr/>
        </p:nvSpPr>
        <p:spPr bwMode="auto">
          <a:xfrm>
            <a:off x="357188" y="1531938"/>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Address</a:t>
            </a:r>
          </a:p>
        </p:txBody>
      </p:sp>
      <p:sp>
        <p:nvSpPr>
          <p:cNvPr id="517131" name="Line 11"/>
          <p:cNvSpPr>
            <a:spLocks noChangeShapeType="1"/>
          </p:cNvSpPr>
          <p:nvPr/>
        </p:nvSpPr>
        <p:spPr bwMode="auto">
          <a:xfrm>
            <a:off x="4121150" y="148431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32" name="Line 12"/>
          <p:cNvSpPr>
            <a:spLocks noChangeShapeType="1"/>
          </p:cNvSpPr>
          <p:nvPr/>
        </p:nvSpPr>
        <p:spPr bwMode="auto">
          <a:xfrm>
            <a:off x="4121150" y="162877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33" name="Line 13"/>
          <p:cNvSpPr>
            <a:spLocks noChangeShapeType="1"/>
          </p:cNvSpPr>
          <p:nvPr/>
        </p:nvSpPr>
        <p:spPr bwMode="auto">
          <a:xfrm>
            <a:off x="4121150" y="1773238"/>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34" name="Line 14"/>
          <p:cNvSpPr>
            <a:spLocks noChangeShapeType="1"/>
          </p:cNvSpPr>
          <p:nvPr/>
        </p:nvSpPr>
        <p:spPr bwMode="auto">
          <a:xfrm>
            <a:off x="4121150" y="1917700"/>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35" name="Line 15"/>
          <p:cNvSpPr>
            <a:spLocks noChangeShapeType="1"/>
          </p:cNvSpPr>
          <p:nvPr/>
        </p:nvSpPr>
        <p:spPr bwMode="auto">
          <a:xfrm>
            <a:off x="4121150" y="227647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36" name="Text Box 16"/>
          <p:cNvSpPr txBox="1">
            <a:spLocks noChangeArrowheads="1"/>
          </p:cNvSpPr>
          <p:nvPr/>
        </p:nvSpPr>
        <p:spPr bwMode="auto">
          <a:xfrm>
            <a:off x="4265613" y="18446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a:t>
            </a:r>
          </a:p>
        </p:txBody>
      </p:sp>
      <p:sp>
        <p:nvSpPr>
          <p:cNvPr id="517137" name="Text Box 17"/>
          <p:cNvSpPr txBox="1">
            <a:spLocks noChangeArrowheads="1"/>
          </p:cNvSpPr>
          <p:nvPr/>
        </p:nvSpPr>
        <p:spPr bwMode="auto">
          <a:xfrm>
            <a:off x="4821238" y="1649413"/>
            <a:ext cx="75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Data</a:t>
            </a:r>
          </a:p>
        </p:txBody>
      </p:sp>
      <p:sp>
        <p:nvSpPr>
          <p:cNvPr id="517138" name="Text Box 18"/>
          <p:cNvSpPr txBox="1">
            <a:spLocks noChangeArrowheads="1"/>
          </p:cNvSpPr>
          <p:nvPr/>
        </p:nvSpPr>
        <p:spPr bwMode="auto">
          <a:xfrm>
            <a:off x="4598988" y="2420938"/>
            <a:ext cx="3978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000" b="1">
                <a:solidFill>
                  <a:srgbClr val="FF0000"/>
                </a:solidFill>
                <a:latin typeface="Times New Roman" panose="02020603050405020304" pitchFamily="18" charset="0"/>
              </a:rPr>
              <a:t>A simple ROM/RAM can used as a</a:t>
            </a:r>
          </a:p>
          <a:p>
            <a:pPr eaLnBrk="0" hangingPunct="0"/>
            <a:r>
              <a:rPr lang="en-US" altLang="ja-JP" sz="2000" b="1">
                <a:solidFill>
                  <a:srgbClr val="FF0000"/>
                </a:solidFill>
                <a:latin typeface="Times New Roman" panose="02020603050405020304" pitchFamily="18" charset="0"/>
              </a:rPr>
              <a:t>random logic.</a:t>
            </a:r>
          </a:p>
        </p:txBody>
      </p:sp>
      <p:grpSp>
        <p:nvGrpSpPr>
          <p:cNvPr id="517139" name="Group 19"/>
          <p:cNvGrpSpPr>
            <a:grpSpLocks/>
          </p:cNvGrpSpPr>
          <p:nvPr/>
        </p:nvGrpSpPr>
        <p:grpSpPr bwMode="auto">
          <a:xfrm>
            <a:off x="1042988" y="3213100"/>
            <a:ext cx="4752975" cy="2947988"/>
            <a:chOff x="657" y="2024"/>
            <a:chExt cx="2994" cy="1857"/>
          </a:xfrm>
        </p:grpSpPr>
        <p:sp>
          <p:nvSpPr>
            <p:cNvPr id="517140" name="Rectangle 20"/>
            <p:cNvSpPr>
              <a:spLocks noChangeArrowheads="1"/>
            </p:cNvSpPr>
            <p:nvPr/>
          </p:nvSpPr>
          <p:spPr bwMode="auto">
            <a:xfrm>
              <a:off x="657" y="2251"/>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ABC</a:t>
              </a:r>
            </a:p>
          </p:txBody>
        </p:sp>
        <p:sp>
          <p:nvSpPr>
            <p:cNvPr id="517141" name="Rectangle 21"/>
            <p:cNvSpPr>
              <a:spLocks noChangeArrowheads="1"/>
            </p:cNvSpPr>
            <p:nvPr/>
          </p:nvSpPr>
          <p:spPr bwMode="auto">
            <a:xfrm>
              <a:off x="657" y="2432"/>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０００</a:t>
              </a:r>
            </a:p>
          </p:txBody>
        </p:sp>
        <p:sp>
          <p:nvSpPr>
            <p:cNvPr id="517142" name="Rectangle 22"/>
            <p:cNvSpPr>
              <a:spLocks noChangeArrowheads="1"/>
            </p:cNvSpPr>
            <p:nvPr/>
          </p:nvSpPr>
          <p:spPr bwMode="auto">
            <a:xfrm>
              <a:off x="657" y="2613"/>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００１</a:t>
              </a:r>
            </a:p>
          </p:txBody>
        </p:sp>
        <p:sp>
          <p:nvSpPr>
            <p:cNvPr id="517143" name="Rectangle 23"/>
            <p:cNvSpPr>
              <a:spLocks noChangeArrowheads="1"/>
            </p:cNvSpPr>
            <p:nvPr/>
          </p:nvSpPr>
          <p:spPr bwMode="auto">
            <a:xfrm>
              <a:off x="657" y="2794"/>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０１０</a:t>
              </a:r>
            </a:p>
          </p:txBody>
        </p:sp>
        <p:sp>
          <p:nvSpPr>
            <p:cNvPr id="517144" name="Rectangle 24"/>
            <p:cNvSpPr>
              <a:spLocks noChangeArrowheads="1"/>
            </p:cNvSpPr>
            <p:nvPr/>
          </p:nvSpPr>
          <p:spPr bwMode="auto">
            <a:xfrm>
              <a:off x="657" y="2975"/>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０１１</a:t>
              </a:r>
            </a:p>
          </p:txBody>
        </p:sp>
        <p:sp>
          <p:nvSpPr>
            <p:cNvPr id="517145" name="Rectangle 25"/>
            <p:cNvSpPr>
              <a:spLocks noChangeArrowheads="1"/>
            </p:cNvSpPr>
            <p:nvPr/>
          </p:nvSpPr>
          <p:spPr bwMode="auto">
            <a:xfrm>
              <a:off x="657" y="3156"/>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１００</a:t>
              </a:r>
            </a:p>
          </p:txBody>
        </p:sp>
        <p:sp>
          <p:nvSpPr>
            <p:cNvPr id="517146" name="Rectangle 26"/>
            <p:cNvSpPr>
              <a:spLocks noChangeArrowheads="1"/>
            </p:cNvSpPr>
            <p:nvPr/>
          </p:nvSpPr>
          <p:spPr bwMode="auto">
            <a:xfrm>
              <a:off x="657" y="3337"/>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１０１</a:t>
              </a:r>
            </a:p>
          </p:txBody>
        </p:sp>
        <p:sp>
          <p:nvSpPr>
            <p:cNvPr id="517147" name="Rectangle 27"/>
            <p:cNvSpPr>
              <a:spLocks noChangeArrowheads="1"/>
            </p:cNvSpPr>
            <p:nvPr/>
          </p:nvSpPr>
          <p:spPr bwMode="auto">
            <a:xfrm>
              <a:off x="657" y="3518"/>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１１０</a:t>
              </a:r>
            </a:p>
          </p:txBody>
        </p:sp>
        <p:sp>
          <p:nvSpPr>
            <p:cNvPr id="517148" name="Rectangle 28"/>
            <p:cNvSpPr>
              <a:spLocks noChangeArrowheads="1"/>
            </p:cNvSpPr>
            <p:nvPr/>
          </p:nvSpPr>
          <p:spPr bwMode="auto">
            <a:xfrm>
              <a:off x="657" y="3699"/>
              <a:ext cx="499"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１１１</a:t>
              </a:r>
            </a:p>
          </p:txBody>
        </p:sp>
        <p:grpSp>
          <p:nvGrpSpPr>
            <p:cNvPr id="517149" name="Group 29"/>
            <p:cNvGrpSpPr>
              <a:grpSpLocks/>
            </p:cNvGrpSpPr>
            <p:nvPr/>
          </p:nvGrpSpPr>
          <p:grpSpPr bwMode="auto">
            <a:xfrm>
              <a:off x="1156" y="2251"/>
              <a:ext cx="227" cy="1630"/>
              <a:chOff x="1156" y="2251"/>
              <a:chExt cx="227" cy="1630"/>
            </a:xfrm>
          </p:grpSpPr>
          <p:sp>
            <p:nvSpPr>
              <p:cNvPr id="517150" name="Rectangle 30"/>
              <p:cNvSpPr>
                <a:spLocks noChangeArrowheads="1"/>
              </p:cNvSpPr>
              <p:nvPr/>
            </p:nvSpPr>
            <p:spPr bwMode="auto">
              <a:xfrm>
                <a:off x="1156" y="2251"/>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Z</a:t>
                </a:r>
              </a:p>
            </p:txBody>
          </p:sp>
          <p:sp>
            <p:nvSpPr>
              <p:cNvPr id="517151" name="Rectangle 31"/>
              <p:cNvSpPr>
                <a:spLocks noChangeArrowheads="1"/>
              </p:cNvSpPr>
              <p:nvPr/>
            </p:nvSpPr>
            <p:spPr bwMode="auto">
              <a:xfrm>
                <a:off x="1156" y="2432"/>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52" name="Rectangle 32"/>
              <p:cNvSpPr>
                <a:spLocks noChangeArrowheads="1"/>
              </p:cNvSpPr>
              <p:nvPr/>
            </p:nvSpPr>
            <p:spPr bwMode="auto">
              <a:xfrm>
                <a:off x="1156" y="2613"/>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53" name="Rectangle 33"/>
              <p:cNvSpPr>
                <a:spLocks noChangeArrowheads="1"/>
              </p:cNvSpPr>
              <p:nvPr/>
            </p:nvSpPr>
            <p:spPr bwMode="auto">
              <a:xfrm>
                <a:off x="1156" y="2794"/>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54" name="Rectangle 34"/>
              <p:cNvSpPr>
                <a:spLocks noChangeArrowheads="1"/>
              </p:cNvSpPr>
              <p:nvPr/>
            </p:nvSpPr>
            <p:spPr bwMode="auto">
              <a:xfrm>
                <a:off x="1156" y="2975"/>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517155" name="Rectangle 35"/>
              <p:cNvSpPr>
                <a:spLocks noChangeArrowheads="1"/>
              </p:cNvSpPr>
              <p:nvPr/>
            </p:nvSpPr>
            <p:spPr bwMode="auto">
              <a:xfrm>
                <a:off x="1156" y="3156"/>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56" name="Rectangle 36"/>
              <p:cNvSpPr>
                <a:spLocks noChangeArrowheads="1"/>
              </p:cNvSpPr>
              <p:nvPr/>
            </p:nvSpPr>
            <p:spPr bwMode="auto">
              <a:xfrm>
                <a:off x="1156" y="3337"/>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57" name="Rectangle 37"/>
              <p:cNvSpPr>
                <a:spLocks noChangeArrowheads="1"/>
              </p:cNvSpPr>
              <p:nvPr/>
            </p:nvSpPr>
            <p:spPr bwMode="auto">
              <a:xfrm>
                <a:off x="1156" y="3518"/>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58" name="Rectangle 38"/>
              <p:cNvSpPr>
                <a:spLocks noChangeArrowheads="1"/>
              </p:cNvSpPr>
              <p:nvPr/>
            </p:nvSpPr>
            <p:spPr bwMode="auto">
              <a:xfrm>
                <a:off x="1156" y="3699"/>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grpSp>
        <p:grpSp>
          <p:nvGrpSpPr>
            <p:cNvPr id="517159" name="Group 39"/>
            <p:cNvGrpSpPr>
              <a:grpSpLocks/>
            </p:cNvGrpSpPr>
            <p:nvPr/>
          </p:nvGrpSpPr>
          <p:grpSpPr bwMode="auto">
            <a:xfrm>
              <a:off x="1927" y="2241"/>
              <a:ext cx="227" cy="1630"/>
              <a:chOff x="1156" y="2251"/>
              <a:chExt cx="227" cy="1630"/>
            </a:xfrm>
          </p:grpSpPr>
          <p:sp>
            <p:nvSpPr>
              <p:cNvPr id="517160" name="Rectangle 40"/>
              <p:cNvSpPr>
                <a:spLocks noChangeArrowheads="1"/>
              </p:cNvSpPr>
              <p:nvPr/>
            </p:nvSpPr>
            <p:spPr bwMode="auto">
              <a:xfrm>
                <a:off x="1156" y="2251"/>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Z</a:t>
                </a:r>
              </a:p>
            </p:txBody>
          </p:sp>
          <p:sp>
            <p:nvSpPr>
              <p:cNvPr id="517161" name="Rectangle 41"/>
              <p:cNvSpPr>
                <a:spLocks noChangeArrowheads="1"/>
              </p:cNvSpPr>
              <p:nvPr/>
            </p:nvSpPr>
            <p:spPr bwMode="auto">
              <a:xfrm>
                <a:off x="1156" y="2432"/>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62" name="Rectangle 42"/>
              <p:cNvSpPr>
                <a:spLocks noChangeArrowheads="1"/>
              </p:cNvSpPr>
              <p:nvPr/>
            </p:nvSpPr>
            <p:spPr bwMode="auto">
              <a:xfrm>
                <a:off x="1156" y="2613"/>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63" name="Rectangle 43"/>
              <p:cNvSpPr>
                <a:spLocks noChangeArrowheads="1"/>
              </p:cNvSpPr>
              <p:nvPr/>
            </p:nvSpPr>
            <p:spPr bwMode="auto">
              <a:xfrm>
                <a:off x="1156" y="2794"/>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64" name="Rectangle 44"/>
              <p:cNvSpPr>
                <a:spLocks noChangeArrowheads="1"/>
              </p:cNvSpPr>
              <p:nvPr/>
            </p:nvSpPr>
            <p:spPr bwMode="auto">
              <a:xfrm>
                <a:off x="1156" y="2975"/>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517165" name="Rectangle 45"/>
              <p:cNvSpPr>
                <a:spLocks noChangeArrowheads="1"/>
              </p:cNvSpPr>
              <p:nvPr/>
            </p:nvSpPr>
            <p:spPr bwMode="auto">
              <a:xfrm>
                <a:off x="1156" y="3156"/>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66" name="Rectangle 46"/>
              <p:cNvSpPr>
                <a:spLocks noChangeArrowheads="1"/>
              </p:cNvSpPr>
              <p:nvPr/>
            </p:nvSpPr>
            <p:spPr bwMode="auto">
              <a:xfrm>
                <a:off x="1156" y="3337"/>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67" name="Rectangle 47"/>
              <p:cNvSpPr>
                <a:spLocks noChangeArrowheads="1"/>
              </p:cNvSpPr>
              <p:nvPr/>
            </p:nvSpPr>
            <p:spPr bwMode="auto">
              <a:xfrm>
                <a:off x="1156" y="3518"/>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17168" name="Rectangle 48"/>
              <p:cNvSpPr>
                <a:spLocks noChangeArrowheads="1"/>
              </p:cNvSpPr>
              <p:nvPr/>
            </p:nvSpPr>
            <p:spPr bwMode="auto">
              <a:xfrm>
                <a:off x="1156" y="3699"/>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grpSp>
        <p:sp>
          <p:nvSpPr>
            <p:cNvPr id="517169" name="AutoShape 49"/>
            <p:cNvSpPr>
              <a:spLocks noChangeArrowheads="1"/>
            </p:cNvSpPr>
            <p:nvPr/>
          </p:nvSpPr>
          <p:spPr bwMode="auto">
            <a:xfrm rot="-5400000">
              <a:off x="2222" y="2534"/>
              <a:ext cx="363"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7170" name="AutoShape 50"/>
            <p:cNvSpPr>
              <a:spLocks noChangeArrowheads="1"/>
            </p:cNvSpPr>
            <p:nvPr/>
          </p:nvSpPr>
          <p:spPr bwMode="auto">
            <a:xfrm rot="-5400000">
              <a:off x="2222" y="2896"/>
              <a:ext cx="363"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7171" name="AutoShape 51"/>
            <p:cNvSpPr>
              <a:spLocks noChangeArrowheads="1"/>
            </p:cNvSpPr>
            <p:nvPr/>
          </p:nvSpPr>
          <p:spPr bwMode="auto">
            <a:xfrm rot="-5400000">
              <a:off x="2222" y="3258"/>
              <a:ext cx="363"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7172" name="AutoShape 52"/>
            <p:cNvSpPr>
              <a:spLocks noChangeArrowheads="1"/>
            </p:cNvSpPr>
            <p:nvPr/>
          </p:nvSpPr>
          <p:spPr bwMode="auto">
            <a:xfrm rot="-5400000">
              <a:off x="2222" y="3620"/>
              <a:ext cx="363"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7173" name="AutoShape 53"/>
            <p:cNvSpPr>
              <a:spLocks noChangeArrowheads="1"/>
            </p:cNvSpPr>
            <p:nvPr/>
          </p:nvSpPr>
          <p:spPr bwMode="auto">
            <a:xfrm rot="-5400000">
              <a:off x="2585" y="2715"/>
              <a:ext cx="363"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7174" name="AutoShape 54"/>
            <p:cNvSpPr>
              <a:spLocks noChangeArrowheads="1"/>
            </p:cNvSpPr>
            <p:nvPr/>
          </p:nvSpPr>
          <p:spPr bwMode="auto">
            <a:xfrm rot="-5400000">
              <a:off x="2585" y="3441"/>
              <a:ext cx="363"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7175" name="AutoShape 55"/>
            <p:cNvSpPr>
              <a:spLocks noChangeArrowheads="1"/>
            </p:cNvSpPr>
            <p:nvPr/>
          </p:nvSpPr>
          <p:spPr bwMode="auto">
            <a:xfrm rot="-5400000">
              <a:off x="2947" y="2987"/>
              <a:ext cx="363" cy="1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7176" name="Line 56"/>
            <p:cNvSpPr>
              <a:spLocks noChangeShapeType="1"/>
            </p:cNvSpPr>
            <p:nvPr/>
          </p:nvSpPr>
          <p:spPr bwMode="auto">
            <a:xfrm>
              <a:off x="2154" y="2510"/>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77" name="Line 57"/>
            <p:cNvSpPr>
              <a:spLocks noChangeShapeType="1"/>
            </p:cNvSpPr>
            <p:nvPr/>
          </p:nvSpPr>
          <p:spPr bwMode="auto">
            <a:xfrm>
              <a:off x="2154" y="2692"/>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78" name="Line 58"/>
            <p:cNvSpPr>
              <a:spLocks noChangeShapeType="1"/>
            </p:cNvSpPr>
            <p:nvPr/>
          </p:nvSpPr>
          <p:spPr bwMode="auto">
            <a:xfrm>
              <a:off x="2154" y="2873"/>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79" name="Line 59"/>
            <p:cNvSpPr>
              <a:spLocks noChangeShapeType="1"/>
            </p:cNvSpPr>
            <p:nvPr/>
          </p:nvSpPr>
          <p:spPr bwMode="auto">
            <a:xfrm>
              <a:off x="2154" y="3054"/>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0" name="Line 60"/>
            <p:cNvSpPr>
              <a:spLocks noChangeShapeType="1"/>
            </p:cNvSpPr>
            <p:nvPr/>
          </p:nvSpPr>
          <p:spPr bwMode="auto">
            <a:xfrm>
              <a:off x="2154" y="3235"/>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1" name="Line 61"/>
            <p:cNvSpPr>
              <a:spLocks noChangeShapeType="1"/>
            </p:cNvSpPr>
            <p:nvPr/>
          </p:nvSpPr>
          <p:spPr bwMode="auto">
            <a:xfrm>
              <a:off x="2154" y="3416"/>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2" name="Line 62"/>
            <p:cNvSpPr>
              <a:spLocks noChangeShapeType="1"/>
            </p:cNvSpPr>
            <p:nvPr/>
          </p:nvSpPr>
          <p:spPr bwMode="auto">
            <a:xfrm>
              <a:off x="2154" y="3597"/>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3" name="Line 63"/>
            <p:cNvSpPr>
              <a:spLocks noChangeShapeType="1"/>
            </p:cNvSpPr>
            <p:nvPr/>
          </p:nvSpPr>
          <p:spPr bwMode="auto">
            <a:xfrm>
              <a:off x="2154" y="3778"/>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4" name="Line 64"/>
            <p:cNvSpPr>
              <a:spLocks noChangeShapeType="1"/>
            </p:cNvSpPr>
            <p:nvPr/>
          </p:nvSpPr>
          <p:spPr bwMode="auto">
            <a:xfrm>
              <a:off x="2472" y="2601"/>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5" name="Line 65"/>
            <p:cNvSpPr>
              <a:spLocks noChangeShapeType="1"/>
            </p:cNvSpPr>
            <p:nvPr/>
          </p:nvSpPr>
          <p:spPr bwMode="auto">
            <a:xfrm>
              <a:off x="2472" y="2964"/>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6" name="Line 66"/>
            <p:cNvSpPr>
              <a:spLocks noChangeShapeType="1"/>
            </p:cNvSpPr>
            <p:nvPr/>
          </p:nvSpPr>
          <p:spPr bwMode="auto">
            <a:xfrm>
              <a:off x="2472" y="3327"/>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7" name="Line 67"/>
            <p:cNvSpPr>
              <a:spLocks noChangeShapeType="1"/>
            </p:cNvSpPr>
            <p:nvPr/>
          </p:nvSpPr>
          <p:spPr bwMode="auto">
            <a:xfrm>
              <a:off x="2472" y="369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8" name="Line 68"/>
            <p:cNvSpPr>
              <a:spLocks noChangeShapeType="1"/>
            </p:cNvSpPr>
            <p:nvPr/>
          </p:nvSpPr>
          <p:spPr bwMode="auto">
            <a:xfrm>
              <a:off x="2835" y="2828"/>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89" name="Line 69"/>
            <p:cNvSpPr>
              <a:spLocks noChangeShapeType="1"/>
            </p:cNvSpPr>
            <p:nvPr/>
          </p:nvSpPr>
          <p:spPr bwMode="auto">
            <a:xfrm>
              <a:off x="2835" y="3463"/>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0" name="Line 70"/>
            <p:cNvSpPr>
              <a:spLocks noChangeShapeType="1"/>
            </p:cNvSpPr>
            <p:nvPr/>
          </p:nvSpPr>
          <p:spPr bwMode="auto">
            <a:xfrm>
              <a:off x="2562" y="2601"/>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1" name="Line 71"/>
            <p:cNvSpPr>
              <a:spLocks noChangeShapeType="1"/>
            </p:cNvSpPr>
            <p:nvPr/>
          </p:nvSpPr>
          <p:spPr bwMode="auto">
            <a:xfrm>
              <a:off x="2562" y="2737"/>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2" name="Line 72"/>
            <p:cNvSpPr>
              <a:spLocks noChangeShapeType="1"/>
            </p:cNvSpPr>
            <p:nvPr/>
          </p:nvSpPr>
          <p:spPr bwMode="auto">
            <a:xfrm>
              <a:off x="2562" y="332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3" name="Line 73"/>
            <p:cNvSpPr>
              <a:spLocks noChangeShapeType="1"/>
            </p:cNvSpPr>
            <p:nvPr/>
          </p:nvSpPr>
          <p:spPr bwMode="auto">
            <a:xfrm>
              <a:off x="2562" y="3463"/>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4" name="Line 74"/>
            <p:cNvSpPr>
              <a:spLocks noChangeShapeType="1"/>
            </p:cNvSpPr>
            <p:nvPr/>
          </p:nvSpPr>
          <p:spPr bwMode="auto">
            <a:xfrm>
              <a:off x="2924" y="282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5" name="Line 75"/>
            <p:cNvSpPr>
              <a:spLocks noChangeShapeType="1"/>
            </p:cNvSpPr>
            <p:nvPr/>
          </p:nvSpPr>
          <p:spPr bwMode="auto">
            <a:xfrm>
              <a:off x="2924" y="2964"/>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6" name="Line 76"/>
            <p:cNvSpPr>
              <a:spLocks noChangeShapeType="1"/>
            </p:cNvSpPr>
            <p:nvPr/>
          </p:nvSpPr>
          <p:spPr bwMode="auto">
            <a:xfrm flipV="1">
              <a:off x="2562" y="287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7" name="Line 77"/>
            <p:cNvSpPr>
              <a:spLocks noChangeShapeType="1"/>
            </p:cNvSpPr>
            <p:nvPr/>
          </p:nvSpPr>
          <p:spPr bwMode="auto">
            <a:xfrm>
              <a:off x="2562" y="2873"/>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8" name="Line 78"/>
            <p:cNvSpPr>
              <a:spLocks noChangeShapeType="1"/>
            </p:cNvSpPr>
            <p:nvPr/>
          </p:nvSpPr>
          <p:spPr bwMode="auto">
            <a:xfrm flipV="1">
              <a:off x="2562" y="359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199" name="Line 79"/>
            <p:cNvSpPr>
              <a:spLocks noChangeShapeType="1"/>
            </p:cNvSpPr>
            <p:nvPr/>
          </p:nvSpPr>
          <p:spPr bwMode="auto">
            <a:xfrm>
              <a:off x="2562" y="3599"/>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0" name="Line 80"/>
            <p:cNvSpPr>
              <a:spLocks noChangeShapeType="1"/>
            </p:cNvSpPr>
            <p:nvPr/>
          </p:nvSpPr>
          <p:spPr bwMode="auto">
            <a:xfrm flipV="1">
              <a:off x="2925" y="3191"/>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1" name="Line 81"/>
            <p:cNvSpPr>
              <a:spLocks noChangeShapeType="1"/>
            </p:cNvSpPr>
            <p:nvPr/>
          </p:nvSpPr>
          <p:spPr bwMode="auto">
            <a:xfrm>
              <a:off x="2925" y="3191"/>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2" name="Line 82"/>
            <p:cNvSpPr>
              <a:spLocks noChangeShapeType="1"/>
            </p:cNvSpPr>
            <p:nvPr/>
          </p:nvSpPr>
          <p:spPr bwMode="auto">
            <a:xfrm>
              <a:off x="3198" y="3055"/>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3" name="Line 83"/>
            <p:cNvSpPr>
              <a:spLocks noChangeShapeType="1"/>
            </p:cNvSpPr>
            <p:nvPr/>
          </p:nvSpPr>
          <p:spPr bwMode="auto">
            <a:xfrm flipV="1">
              <a:off x="2426" y="228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4" name="Line 84"/>
            <p:cNvSpPr>
              <a:spLocks noChangeShapeType="1"/>
            </p:cNvSpPr>
            <p:nvPr/>
          </p:nvSpPr>
          <p:spPr bwMode="auto">
            <a:xfrm flipH="1" flipV="1">
              <a:off x="2789" y="2919"/>
              <a:ext cx="0" cy="4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5" name="Line 85"/>
            <p:cNvSpPr>
              <a:spLocks noChangeShapeType="1"/>
            </p:cNvSpPr>
            <p:nvPr/>
          </p:nvSpPr>
          <p:spPr bwMode="auto">
            <a:xfrm flipV="1">
              <a:off x="2789" y="2284"/>
              <a:ext cx="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6" name="Line 86"/>
            <p:cNvSpPr>
              <a:spLocks noChangeShapeType="1"/>
            </p:cNvSpPr>
            <p:nvPr/>
          </p:nvSpPr>
          <p:spPr bwMode="auto">
            <a:xfrm flipV="1">
              <a:off x="3152" y="260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7207" name="Text Box 87"/>
            <p:cNvSpPr txBox="1">
              <a:spLocks noChangeArrowheads="1"/>
            </p:cNvSpPr>
            <p:nvPr/>
          </p:nvSpPr>
          <p:spPr bwMode="auto">
            <a:xfrm>
              <a:off x="2232" y="2024"/>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sp>
          <p:nvSpPr>
            <p:cNvPr id="517208" name="Text Box 88"/>
            <p:cNvSpPr txBox="1">
              <a:spLocks noChangeArrowheads="1"/>
            </p:cNvSpPr>
            <p:nvPr/>
          </p:nvSpPr>
          <p:spPr bwMode="auto">
            <a:xfrm>
              <a:off x="2641" y="2115"/>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517209" name="Text Box 89"/>
            <p:cNvSpPr txBox="1">
              <a:spLocks noChangeArrowheads="1"/>
            </p:cNvSpPr>
            <p:nvPr/>
          </p:nvSpPr>
          <p:spPr bwMode="auto">
            <a:xfrm>
              <a:off x="3049" y="234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grpSp>
      <p:sp>
        <p:nvSpPr>
          <p:cNvPr id="517210" name="AutoShape 90"/>
          <p:cNvSpPr>
            <a:spLocks noChangeArrowheads="1"/>
          </p:cNvSpPr>
          <p:nvPr/>
        </p:nvSpPr>
        <p:spPr bwMode="auto">
          <a:xfrm>
            <a:off x="2771775" y="2997200"/>
            <a:ext cx="360363" cy="287338"/>
          </a:xfrm>
          <a:prstGeom prst="down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517211" name="Text Box 91"/>
          <p:cNvSpPr txBox="1">
            <a:spLocks noChangeArrowheads="1"/>
          </p:cNvSpPr>
          <p:nvPr/>
        </p:nvSpPr>
        <p:spPr bwMode="auto">
          <a:xfrm>
            <a:off x="5219700" y="5314950"/>
            <a:ext cx="3803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 combination of memory and</a:t>
            </a:r>
          </a:p>
          <a:p>
            <a:r>
              <a:rPr lang="en-US" altLang="ja-JP" b="1"/>
              <a:t>multiplexers are commonly used.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2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71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7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210" grpId="0" animBg="1"/>
      <p:bldP spid="5172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1066800" y="228600"/>
            <a:ext cx="7793038" cy="1143000"/>
          </a:xfrm>
        </p:spPr>
        <p:txBody>
          <a:bodyPr/>
          <a:lstStyle/>
          <a:p>
            <a:r>
              <a:rPr lang="en-US" altLang="ja-JP"/>
              <a:t>Splash-2</a:t>
            </a:r>
            <a:r>
              <a:rPr lang="ja-JP" altLang="en-US"/>
              <a:t>　</a:t>
            </a:r>
            <a:r>
              <a:rPr lang="en-US" altLang="ja-JP"/>
              <a:t>(Arnold et.al  92)</a:t>
            </a:r>
          </a:p>
        </p:txBody>
      </p:sp>
      <p:sp>
        <p:nvSpPr>
          <p:cNvPr id="572419" name="Rectangle 3"/>
          <p:cNvSpPr>
            <a:spLocks noGrp="1" noChangeArrowheads="1"/>
          </p:cNvSpPr>
          <p:nvPr>
            <p:ph sz="half" idx="1"/>
          </p:nvPr>
        </p:nvSpPr>
        <p:spPr>
          <a:xfrm>
            <a:off x="152400" y="2057400"/>
            <a:ext cx="3505200" cy="4419600"/>
          </a:xfrm>
        </p:spPr>
        <p:txBody>
          <a:bodyPr/>
          <a:lstStyle/>
          <a:p>
            <a:pPr>
              <a:lnSpc>
                <a:spcPct val="90000"/>
              </a:lnSpc>
              <a:buFont typeface="Wingdings" panose="05000000000000000000" pitchFamily="2" charset="2"/>
              <a:buNone/>
            </a:pPr>
            <a:endParaRPr lang="en-US" altLang="ja-JP" sz="2200"/>
          </a:p>
          <a:p>
            <a:pPr>
              <a:lnSpc>
                <a:spcPct val="90000"/>
              </a:lnSpc>
            </a:pPr>
            <a:r>
              <a:rPr lang="en-US" altLang="ja-JP" sz="2200"/>
              <a:t>String matching, Image processing, DNA matching, 330 times faster than the supercomputer Cray-II.</a:t>
            </a:r>
          </a:p>
          <a:p>
            <a:pPr>
              <a:lnSpc>
                <a:spcPct val="90000"/>
              </a:lnSpc>
            </a:pPr>
            <a:r>
              <a:rPr lang="en-US" altLang="ja-JP" sz="2200"/>
              <a:t>Systolic algorithm</a:t>
            </a:r>
          </a:p>
          <a:p>
            <a:pPr>
              <a:lnSpc>
                <a:spcPct val="90000"/>
              </a:lnSpc>
            </a:pPr>
            <a:r>
              <a:rPr lang="en-US" altLang="ja-JP" sz="2200"/>
              <a:t>VHDL,</a:t>
            </a:r>
            <a:r>
              <a:rPr lang="ja-JP" altLang="en-US" sz="2200"/>
              <a:t>　</a:t>
            </a:r>
            <a:r>
              <a:rPr lang="en-US" altLang="ja-JP" sz="2200"/>
              <a:t>Parallel C</a:t>
            </a:r>
          </a:p>
          <a:p>
            <a:pPr>
              <a:lnSpc>
                <a:spcPct val="90000"/>
              </a:lnSpc>
            </a:pPr>
            <a:r>
              <a:rPr lang="en-US" altLang="ja-JP" sz="2200"/>
              <a:t>Annapolis</a:t>
            </a:r>
            <a:r>
              <a:rPr lang="ja-JP" altLang="en-US" sz="2200"/>
              <a:t>　</a:t>
            </a:r>
            <a:r>
              <a:rPr lang="en-US" altLang="ja-JP" sz="2200"/>
              <a:t>Micro</a:t>
            </a:r>
            <a:r>
              <a:rPr lang="ja-JP" altLang="en-US" sz="2200"/>
              <a:t>　</a:t>
            </a:r>
            <a:r>
              <a:rPr lang="en-US" altLang="ja-JP" sz="2200"/>
              <a:t>Systems</a:t>
            </a:r>
            <a:r>
              <a:rPr lang="ja-JP" altLang="en-US" sz="2200"/>
              <a:t>（</a:t>
            </a:r>
            <a:r>
              <a:rPr lang="en-US" altLang="ja-JP" sz="2200"/>
              <a:t>WILDFIRE)</a:t>
            </a:r>
          </a:p>
        </p:txBody>
      </p:sp>
      <p:pic>
        <p:nvPicPr>
          <p:cNvPr id="572420" name="Picture 4" descr="s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51943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23528" y="1613446"/>
            <a:ext cx="7886700" cy="4295486"/>
            <a:chOff x="1878846" y="1003044"/>
            <a:chExt cx="8154015" cy="5190651"/>
          </a:xfrm>
        </p:grpSpPr>
        <p:sp>
          <p:nvSpPr>
            <p:cNvPr id="151" name="平行四辺形 150"/>
            <p:cNvSpPr/>
            <p:nvPr/>
          </p:nvSpPr>
          <p:spPr>
            <a:xfrm>
              <a:off x="7223847" y="4509120"/>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endParaRPr lang="en-US" altLang="ja-JP" sz="2100" i="1" dirty="0">
                <a:solidFill>
                  <a:schemeClr val="bg1"/>
                </a:solidFill>
              </a:endParaRPr>
            </a:p>
            <a:p>
              <a:pPr algn="r"/>
              <a:r>
                <a:rPr lang="en-US" altLang="ja-JP" sz="2100" i="1" dirty="0">
                  <a:solidFill>
                    <a:schemeClr val="bg1"/>
                  </a:solidFill>
                </a:rPr>
                <a:t>FPGA</a:t>
              </a:r>
            </a:p>
          </p:txBody>
        </p:sp>
        <p:sp>
          <p:nvSpPr>
            <p:cNvPr id="152" name="平行四辺形 151"/>
            <p:cNvSpPr/>
            <p:nvPr/>
          </p:nvSpPr>
          <p:spPr>
            <a:xfrm>
              <a:off x="7305907" y="5041567"/>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149" name="平行四辺形 148"/>
            <p:cNvSpPr/>
            <p:nvPr/>
          </p:nvSpPr>
          <p:spPr>
            <a:xfrm>
              <a:off x="5454288" y="4509120"/>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endParaRPr lang="en-US" altLang="ja-JP" sz="2100" i="1" dirty="0">
                <a:solidFill>
                  <a:schemeClr val="bg1"/>
                </a:solidFill>
              </a:endParaRPr>
            </a:p>
            <a:p>
              <a:pPr algn="r"/>
              <a:r>
                <a:rPr lang="en-US" altLang="ja-JP" sz="2100" i="1" dirty="0">
                  <a:solidFill>
                    <a:schemeClr val="bg1"/>
                  </a:solidFill>
                </a:rPr>
                <a:t>FPGA</a:t>
              </a:r>
            </a:p>
          </p:txBody>
        </p:sp>
        <p:sp>
          <p:nvSpPr>
            <p:cNvPr id="150" name="平行四辺形 149"/>
            <p:cNvSpPr/>
            <p:nvPr/>
          </p:nvSpPr>
          <p:spPr>
            <a:xfrm>
              <a:off x="5536348" y="5041567"/>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147" name="平行四辺形 146"/>
            <p:cNvSpPr/>
            <p:nvPr/>
          </p:nvSpPr>
          <p:spPr>
            <a:xfrm>
              <a:off x="3676614" y="4509120"/>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endParaRPr lang="en-US" altLang="ja-JP" sz="2100" i="1" dirty="0">
                <a:solidFill>
                  <a:schemeClr val="bg1"/>
                </a:solidFill>
              </a:endParaRPr>
            </a:p>
            <a:p>
              <a:pPr algn="r"/>
              <a:r>
                <a:rPr lang="en-US" altLang="ja-JP" sz="2100" i="1" dirty="0">
                  <a:solidFill>
                    <a:schemeClr val="bg1"/>
                  </a:solidFill>
                </a:rPr>
                <a:t>FPGA</a:t>
              </a:r>
            </a:p>
          </p:txBody>
        </p:sp>
        <p:sp>
          <p:nvSpPr>
            <p:cNvPr id="148" name="平行四辺形 147"/>
            <p:cNvSpPr/>
            <p:nvPr/>
          </p:nvSpPr>
          <p:spPr>
            <a:xfrm>
              <a:off x="3758674" y="5041567"/>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140" name="平行四辺形 139"/>
            <p:cNvSpPr/>
            <p:nvPr/>
          </p:nvSpPr>
          <p:spPr>
            <a:xfrm>
              <a:off x="7548255" y="2235319"/>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US" altLang="ja-JP" sz="2100" i="1" dirty="0">
                  <a:solidFill>
                    <a:schemeClr val="bg1"/>
                  </a:solidFill>
                </a:rPr>
                <a:t>FPGA</a:t>
              </a:r>
            </a:p>
            <a:p>
              <a:endParaRPr lang="en-US" altLang="ja-JP" sz="2100" i="1" dirty="0">
                <a:solidFill>
                  <a:schemeClr val="bg1"/>
                </a:solidFill>
              </a:endParaRPr>
            </a:p>
          </p:txBody>
        </p:sp>
        <p:sp>
          <p:nvSpPr>
            <p:cNvPr id="141" name="平行四辺形 140"/>
            <p:cNvSpPr/>
            <p:nvPr/>
          </p:nvSpPr>
          <p:spPr>
            <a:xfrm>
              <a:off x="8832433" y="2280874"/>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138" name="平行四辺形 137"/>
            <p:cNvSpPr/>
            <p:nvPr/>
          </p:nvSpPr>
          <p:spPr>
            <a:xfrm>
              <a:off x="5857609" y="2235319"/>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US" altLang="ja-JP" sz="2100" i="1" dirty="0">
                  <a:solidFill>
                    <a:schemeClr val="bg1"/>
                  </a:solidFill>
                </a:rPr>
                <a:t>FPGA</a:t>
              </a:r>
            </a:p>
            <a:p>
              <a:endParaRPr lang="en-US" altLang="ja-JP" sz="2100" i="1" dirty="0">
                <a:solidFill>
                  <a:schemeClr val="bg1"/>
                </a:solidFill>
              </a:endParaRPr>
            </a:p>
          </p:txBody>
        </p:sp>
        <p:sp>
          <p:nvSpPr>
            <p:cNvPr id="139" name="平行四辺形 138"/>
            <p:cNvSpPr/>
            <p:nvPr/>
          </p:nvSpPr>
          <p:spPr>
            <a:xfrm>
              <a:off x="7141787" y="2280874"/>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136" name="平行四辺形 135"/>
            <p:cNvSpPr/>
            <p:nvPr/>
          </p:nvSpPr>
          <p:spPr>
            <a:xfrm>
              <a:off x="4177823" y="2235319"/>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US" altLang="ja-JP" sz="2100" i="1" dirty="0">
                  <a:solidFill>
                    <a:schemeClr val="bg1"/>
                  </a:solidFill>
                </a:rPr>
                <a:t>FPGA</a:t>
              </a:r>
            </a:p>
            <a:p>
              <a:endParaRPr lang="en-US" altLang="ja-JP" sz="2100" i="1" dirty="0">
                <a:solidFill>
                  <a:schemeClr val="bg1"/>
                </a:solidFill>
              </a:endParaRPr>
            </a:p>
          </p:txBody>
        </p:sp>
        <p:sp>
          <p:nvSpPr>
            <p:cNvPr id="137" name="平行四辺形 136"/>
            <p:cNvSpPr/>
            <p:nvPr/>
          </p:nvSpPr>
          <p:spPr>
            <a:xfrm>
              <a:off x="5462001" y="2280874"/>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7" name="平行四辺形 6"/>
            <p:cNvSpPr/>
            <p:nvPr/>
          </p:nvSpPr>
          <p:spPr>
            <a:xfrm>
              <a:off x="2439974" y="2241054"/>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n-US" altLang="ja-JP" sz="2100" i="1" dirty="0">
                  <a:solidFill>
                    <a:schemeClr val="bg1"/>
                  </a:solidFill>
                </a:rPr>
                <a:t>FPGA</a:t>
              </a:r>
            </a:p>
            <a:p>
              <a:endParaRPr lang="en-US" altLang="ja-JP" sz="2100" i="1" dirty="0">
                <a:solidFill>
                  <a:schemeClr val="bg1"/>
                </a:solidFill>
              </a:endParaRPr>
            </a:p>
          </p:txBody>
        </p:sp>
        <p:sp>
          <p:nvSpPr>
            <p:cNvPr id="38" name="平行四辺形 37"/>
            <p:cNvSpPr/>
            <p:nvPr/>
          </p:nvSpPr>
          <p:spPr>
            <a:xfrm>
              <a:off x="3724152" y="2286609"/>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41" name="平行四辺形 40"/>
            <p:cNvSpPr/>
            <p:nvPr/>
          </p:nvSpPr>
          <p:spPr>
            <a:xfrm>
              <a:off x="2592633" y="2763639"/>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42" name="テキスト ボックス 41"/>
            <p:cNvSpPr txBox="1"/>
            <p:nvPr/>
          </p:nvSpPr>
          <p:spPr>
            <a:xfrm>
              <a:off x="2755537" y="2805131"/>
              <a:ext cx="1268979" cy="338555"/>
            </a:xfrm>
            <a:prstGeom prst="rect">
              <a:avLst/>
            </a:prstGeom>
            <a:noFill/>
          </p:spPr>
          <p:txBody>
            <a:bodyPr wrap="square" rtlCol="0">
              <a:spAutoFit/>
            </a:bodyPr>
            <a:lstStyle/>
            <a:p>
              <a:r>
                <a:rPr lang="en-US" altLang="ja-JP" sz="1050" i="1" dirty="0" err="1">
                  <a:solidFill>
                    <a:schemeClr val="bg1"/>
                  </a:solidFill>
                </a:rPr>
                <a:t>STDM</a:t>
              </a:r>
              <a:r>
                <a:rPr lang="ja-JP" altLang="en-US" sz="1050" i="1" dirty="0">
                  <a:solidFill>
                    <a:schemeClr val="bg1"/>
                  </a:solidFill>
                </a:rPr>
                <a:t> </a:t>
              </a:r>
              <a:r>
                <a:rPr lang="en-US" altLang="ja-JP" sz="1050" i="1" dirty="0">
                  <a:solidFill>
                    <a:schemeClr val="bg1"/>
                  </a:solidFill>
                </a:rPr>
                <a:t>switch</a:t>
              </a:r>
              <a:endParaRPr lang="ja-JP" altLang="en-US" sz="1050" i="1" dirty="0">
                <a:solidFill>
                  <a:schemeClr val="bg1"/>
                </a:solidFill>
              </a:endParaRPr>
            </a:p>
          </p:txBody>
        </p:sp>
        <p:sp>
          <p:nvSpPr>
            <p:cNvPr id="44" name="平行四辺形 43"/>
            <p:cNvSpPr/>
            <p:nvPr/>
          </p:nvSpPr>
          <p:spPr>
            <a:xfrm>
              <a:off x="4329574" y="2763639"/>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45" name="テキスト ボックス 44"/>
            <p:cNvSpPr txBox="1"/>
            <p:nvPr/>
          </p:nvSpPr>
          <p:spPr>
            <a:xfrm>
              <a:off x="4492478" y="2805131"/>
              <a:ext cx="1268979" cy="338555"/>
            </a:xfrm>
            <a:prstGeom prst="rect">
              <a:avLst/>
            </a:prstGeom>
            <a:noFill/>
          </p:spPr>
          <p:txBody>
            <a:bodyPr wrap="square" rtlCol="0">
              <a:spAutoFit/>
            </a:bodyPr>
            <a:lstStyle/>
            <a:p>
              <a:r>
                <a:rPr lang="en-US" altLang="ja-JP" sz="1050" i="1" dirty="0" err="1">
                  <a:solidFill>
                    <a:schemeClr val="bg1"/>
                  </a:solidFill>
                </a:rPr>
                <a:t>STDM</a:t>
              </a:r>
              <a:r>
                <a:rPr lang="ja-JP" altLang="en-US" sz="1050" i="1" dirty="0">
                  <a:solidFill>
                    <a:schemeClr val="bg1"/>
                  </a:solidFill>
                </a:rPr>
                <a:t> </a:t>
              </a:r>
              <a:r>
                <a:rPr lang="en-US" altLang="ja-JP" sz="1050" i="1" dirty="0">
                  <a:solidFill>
                    <a:schemeClr val="bg1"/>
                  </a:solidFill>
                </a:rPr>
                <a:t>switch</a:t>
              </a:r>
              <a:endParaRPr lang="ja-JP" altLang="en-US" sz="1050" i="1" dirty="0">
                <a:solidFill>
                  <a:schemeClr val="bg1"/>
                </a:solidFill>
              </a:endParaRPr>
            </a:p>
          </p:txBody>
        </p:sp>
        <p:sp>
          <p:nvSpPr>
            <p:cNvPr id="47" name="平行四辺形 46"/>
            <p:cNvSpPr/>
            <p:nvPr/>
          </p:nvSpPr>
          <p:spPr>
            <a:xfrm>
              <a:off x="6016987" y="2779781"/>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48" name="テキスト ボックス 47"/>
            <p:cNvSpPr txBox="1"/>
            <p:nvPr/>
          </p:nvSpPr>
          <p:spPr>
            <a:xfrm>
              <a:off x="6179891" y="2821273"/>
              <a:ext cx="1268979" cy="338555"/>
            </a:xfrm>
            <a:prstGeom prst="rect">
              <a:avLst/>
            </a:prstGeom>
            <a:noFill/>
          </p:spPr>
          <p:txBody>
            <a:bodyPr wrap="square" rtlCol="0">
              <a:spAutoFit/>
            </a:bodyPr>
            <a:lstStyle/>
            <a:p>
              <a:r>
                <a:rPr lang="en-US" altLang="ja-JP" sz="1050" i="1" dirty="0" err="1">
                  <a:solidFill>
                    <a:schemeClr val="bg1"/>
                  </a:solidFill>
                </a:rPr>
                <a:t>STDM</a:t>
              </a:r>
              <a:r>
                <a:rPr lang="ja-JP" altLang="en-US" sz="1050" i="1" dirty="0">
                  <a:solidFill>
                    <a:schemeClr val="bg1"/>
                  </a:solidFill>
                </a:rPr>
                <a:t> </a:t>
              </a:r>
              <a:r>
                <a:rPr lang="en-US" altLang="ja-JP" sz="1050" i="1" dirty="0">
                  <a:solidFill>
                    <a:schemeClr val="bg1"/>
                  </a:solidFill>
                </a:rPr>
                <a:t>switch</a:t>
              </a:r>
              <a:endParaRPr lang="ja-JP" altLang="en-US" sz="1050" i="1" dirty="0">
                <a:solidFill>
                  <a:schemeClr val="bg1"/>
                </a:solidFill>
              </a:endParaRPr>
            </a:p>
          </p:txBody>
        </p:sp>
        <p:sp>
          <p:nvSpPr>
            <p:cNvPr id="50" name="平行四辺形 49"/>
            <p:cNvSpPr/>
            <p:nvPr/>
          </p:nvSpPr>
          <p:spPr>
            <a:xfrm>
              <a:off x="7710355" y="2794590"/>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51" name="テキスト ボックス 50"/>
            <p:cNvSpPr txBox="1"/>
            <p:nvPr/>
          </p:nvSpPr>
          <p:spPr>
            <a:xfrm>
              <a:off x="7873259" y="2836081"/>
              <a:ext cx="1268979" cy="338555"/>
            </a:xfrm>
            <a:prstGeom prst="rect">
              <a:avLst/>
            </a:prstGeom>
            <a:noFill/>
          </p:spPr>
          <p:txBody>
            <a:bodyPr wrap="square" rtlCol="0">
              <a:spAutoFit/>
            </a:bodyPr>
            <a:lstStyle/>
            <a:p>
              <a:r>
                <a:rPr lang="en-US" altLang="ja-JP" sz="1050" i="1" dirty="0" err="1">
                  <a:solidFill>
                    <a:schemeClr val="bg1"/>
                  </a:solidFill>
                </a:rPr>
                <a:t>STDM</a:t>
              </a:r>
              <a:r>
                <a:rPr lang="en-US" altLang="ja-JP" sz="1050" i="1" dirty="0">
                  <a:solidFill>
                    <a:schemeClr val="bg1"/>
                  </a:solidFill>
                </a:rPr>
                <a:t> switch</a:t>
              </a:r>
              <a:endParaRPr lang="ja-JP" altLang="en-US" sz="1050" i="1" dirty="0">
                <a:solidFill>
                  <a:schemeClr val="bg1"/>
                </a:solidFill>
              </a:endParaRPr>
            </a:p>
          </p:txBody>
        </p:sp>
        <p:sp>
          <p:nvSpPr>
            <p:cNvPr id="52" name="平行四辺形 51"/>
            <p:cNvSpPr/>
            <p:nvPr/>
          </p:nvSpPr>
          <p:spPr>
            <a:xfrm>
              <a:off x="1878846" y="4509120"/>
              <a:ext cx="2160240" cy="1008112"/>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endParaRPr lang="en-US" altLang="ja-JP" sz="2100" i="1" dirty="0">
                <a:solidFill>
                  <a:schemeClr val="bg1"/>
                </a:solidFill>
              </a:endParaRPr>
            </a:p>
            <a:p>
              <a:pPr algn="r"/>
              <a:r>
                <a:rPr lang="en-US" altLang="ja-JP" sz="2100" i="1" dirty="0">
                  <a:solidFill>
                    <a:schemeClr val="bg1"/>
                  </a:solidFill>
                </a:rPr>
                <a:t>FPGA</a:t>
              </a:r>
            </a:p>
          </p:txBody>
        </p:sp>
        <p:sp>
          <p:nvSpPr>
            <p:cNvPr id="53" name="平行四辺形 52"/>
            <p:cNvSpPr/>
            <p:nvPr/>
          </p:nvSpPr>
          <p:spPr>
            <a:xfrm>
              <a:off x="2360689" y="4571892"/>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54" name="テキスト ボックス 53"/>
            <p:cNvSpPr txBox="1"/>
            <p:nvPr/>
          </p:nvSpPr>
          <p:spPr>
            <a:xfrm>
              <a:off x="2523593" y="4613384"/>
              <a:ext cx="1268979" cy="338555"/>
            </a:xfrm>
            <a:prstGeom prst="rect">
              <a:avLst/>
            </a:prstGeom>
            <a:noFill/>
          </p:spPr>
          <p:txBody>
            <a:bodyPr wrap="square" rtlCol="0">
              <a:spAutoFit/>
            </a:bodyPr>
            <a:lstStyle/>
            <a:p>
              <a:r>
                <a:rPr lang="en-US" altLang="ja-JP" sz="1050" i="1" dirty="0" err="1">
                  <a:solidFill>
                    <a:schemeClr val="bg1"/>
                  </a:solidFill>
                </a:rPr>
                <a:t>STDM</a:t>
              </a:r>
              <a:r>
                <a:rPr lang="ja-JP" altLang="en-US" sz="1050" i="1" dirty="0">
                  <a:solidFill>
                    <a:schemeClr val="bg1"/>
                  </a:solidFill>
                </a:rPr>
                <a:t> </a:t>
              </a:r>
              <a:r>
                <a:rPr lang="en-US" altLang="ja-JP" sz="1050" i="1" dirty="0">
                  <a:solidFill>
                    <a:schemeClr val="bg1"/>
                  </a:solidFill>
                </a:rPr>
                <a:t>switch</a:t>
              </a:r>
              <a:endParaRPr lang="ja-JP" altLang="en-US" sz="1050" i="1" dirty="0">
                <a:solidFill>
                  <a:schemeClr val="bg1"/>
                </a:solidFill>
              </a:endParaRPr>
            </a:p>
          </p:txBody>
        </p:sp>
        <p:sp>
          <p:nvSpPr>
            <p:cNvPr id="65" name="平行四辺形 64"/>
            <p:cNvSpPr/>
            <p:nvPr/>
          </p:nvSpPr>
          <p:spPr>
            <a:xfrm>
              <a:off x="4196893" y="4571892"/>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66" name="テキスト ボックス 65"/>
            <p:cNvSpPr txBox="1"/>
            <p:nvPr/>
          </p:nvSpPr>
          <p:spPr>
            <a:xfrm>
              <a:off x="4359797" y="4613384"/>
              <a:ext cx="1268979" cy="338555"/>
            </a:xfrm>
            <a:prstGeom prst="rect">
              <a:avLst/>
            </a:prstGeom>
            <a:noFill/>
          </p:spPr>
          <p:txBody>
            <a:bodyPr wrap="square" rtlCol="0">
              <a:spAutoFit/>
            </a:bodyPr>
            <a:lstStyle/>
            <a:p>
              <a:r>
                <a:rPr lang="en-US" altLang="ja-JP" sz="1050" i="1" dirty="0" err="1">
                  <a:solidFill>
                    <a:schemeClr val="bg1"/>
                  </a:solidFill>
                </a:rPr>
                <a:t>STDM</a:t>
              </a:r>
              <a:r>
                <a:rPr lang="ja-JP" altLang="en-US" sz="1050" i="1" dirty="0">
                  <a:solidFill>
                    <a:schemeClr val="bg1"/>
                  </a:solidFill>
                </a:rPr>
                <a:t> </a:t>
              </a:r>
              <a:r>
                <a:rPr lang="en-US" altLang="ja-JP" sz="1050" i="1" dirty="0">
                  <a:solidFill>
                    <a:schemeClr val="bg1"/>
                  </a:solidFill>
                </a:rPr>
                <a:t>switch</a:t>
              </a:r>
              <a:endParaRPr lang="ja-JP" altLang="en-US" sz="1050" i="1" dirty="0">
                <a:solidFill>
                  <a:schemeClr val="bg1"/>
                </a:solidFill>
              </a:endParaRPr>
            </a:p>
          </p:txBody>
        </p:sp>
        <p:sp>
          <p:nvSpPr>
            <p:cNvPr id="68" name="平行四辺形 67"/>
            <p:cNvSpPr/>
            <p:nvPr/>
          </p:nvSpPr>
          <p:spPr>
            <a:xfrm>
              <a:off x="5982034" y="4571892"/>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69" name="テキスト ボックス 68"/>
            <p:cNvSpPr txBox="1"/>
            <p:nvPr/>
          </p:nvSpPr>
          <p:spPr>
            <a:xfrm>
              <a:off x="6144938" y="4613384"/>
              <a:ext cx="1268979" cy="338555"/>
            </a:xfrm>
            <a:prstGeom prst="rect">
              <a:avLst/>
            </a:prstGeom>
            <a:noFill/>
          </p:spPr>
          <p:txBody>
            <a:bodyPr wrap="square" rtlCol="0">
              <a:spAutoFit/>
            </a:bodyPr>
            <a:lstStyle/>
            <a:p>
              <a:r>
                <a:rPr lang="en-US" altLang="ja-JP" sz="1050" i="1" dirty="0" err="1">
                  <a:solidFill>
                    <a:schemeClr val="bg1"/>
                  </a:solidFill>
                </a:rPr>
                <a:t>STDM</a:t>
              </a:r>
              <a:r>
                <a:rPr lang="ja-JP" altLang="en-US" sz="1050" i="1" dirty="0">
                  <a:solidFill>
                    <a:schemeClr val="bg1"/>
                  </a:solidFill>
                </a:rPr>
                <a:t> </a:t>
              </a:r>
              <a:r>
                <a:rPr lang="en-US" altLang="ja-JP" sz="1050" i="1" dirty="0">
                  <a:solidFill>
                    <a:schemeClr val="bg1"/>
                  </a:solidFill>
                </a:rPr>
                <a:t>switch</a:t>
              </a:r>
              <a:endParaRPr lang="ja-JP" altLang="en-US" sz="1050" i="1" dirty="0">
                <a:solidFill>
                  <a:schemeClr val="bg1"/>
                </a:solidFill>
              </a:endParaRPr>
            </a:p>
          </p:txBody>
        </p:sp>
        <p:sp>
          <p:nvSpPr>
            <p:cNvPr id="71" name="平行四辺形 70"/>
            <p:cNvSpPr/>
            <p:nvPr/>
          </p:nvSpPr>
          <p:spPr>
            <a:xfrm>
              <a:off x="7754582" y="4571892"/>
              <a:ext cx="1512168" cy="390762"/>
            </a:xfrm>
            <a:prstGeom prst="parallelogram">
              <a:avLst>
                <a:gd name="adj" fmla="val 68788"/>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ja-JP" sz="900" i="1" dirty="0">
                <a:solidFill>
                  <a:schemeClr val="bg1"/>
                </a:solidFill>
              </a:endParaRPr>
            </a:p>
          </p:txBody>
        </p:sp>
        <p:sp>
          <p:nvSpPr>
            <p:cNvPr id="72" name="テキスト ボックス 71"/>
            <p:cNvSpPr txBox="1"/>
            <p:nvPr/>
          </p:nvSpPr>
          <p:spPr>
            <a:xfrm>
              <a:off x="7917486" y="4613384"/>
              <a:ext cx="1268979" cy="338555"/>
            </a:xfrm>
            <a:prstGeom prst="rect">
              <a:avLst/>
            </a:prstGeom>
            <a:noFill/>
          </p:spPr>
          <p:txBody>
            <a:bodyPr wrap="square" rtlCol="0">
              <a:spAutoFit/>
            </a:bodyPr>
            <a:lstStyle/>
            <a:p>
              <a:r>
                <a:rPr lang="en-US" altLang="ja-JP" sz="1050" i="1" dirty="0" err="1">
                  <a:solidFill>
                    <a:schemeClr val="bg1"/>
                  </a:solidFill>
                </a:rPr>
                <a:t>STDM</a:t>
              </a:r>
              <a:r>
                <a:rPr lang="en-US" altLang="ja-JP" sz="1050" i="1" dirty="0">
                  <a:solidFill>
                    <a:schemeClr val="bg1"/>
                  </a:solidFill>
                </a:rPr>
                <a:t> switch</a:t>
              </a:r>
              <a:endParaRPr lang="ja-JP" altLang="en-US" sz="1050" i="1" dirty="0">
                <a:solidFill>
                  <a:schemeClr val="bg1"/>
                </a:solidFill>
              </a:endParaRPr>
            </a:p>
          </p:txBody>
        </p:sp>
        <p:cxnSp>
          <p:nvCxnSpPr>
            <p:cNvPr id="87" name="直線コネクタ 86"/>
            <p:cNvCxnSpPr>
              <a:stCxn id="41" idx="3"/>
              <a:endCxn id="53" idx="0"/>
            </p:cNvCxnSpPr>
            <p:nvPr/>
          </p:nvCxnSpPr>
          <p:spPr>
            <a:xfrm flipH="1">
              <a:off x="3116774" y="3154402"/>
              <a:ext cx="97545"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88" name="直線コネクタ 87"/>
            <p:cNvCxnSpPr>
              <a:stCxn id="41" idx="3"/>
              <a:endCxn id="65" idx="0"/>
            </p:cNvCxnSpPr>
            <p:nvPr/>
          </p:nvCxnSpPr>
          <p:spPr>
            <a:xfrm>
              <a:off x="3214319" y="3154402"/>
              <a:ext cx="1738659"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91" name="直線コネクタ 90"/>
            <p:cNvCxnSpPr>
              <a:stCxn id="41" idx="3"/>
              <a:endCxn id="68" idx="0"/>
            </p:cNvCxnSpPr>
            <p:nvPr/>
          </p:nvCxnSpPr>
          <p:spPr>
            <a:xfrm>
              <a:off x="3214318" y="3154402"/>
              <a:ext cx="3523800"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95" name="直線コネクタ 94"/>
            <p:cNvCxnSpPr>
              <a:stCxn id="41" idx="3"/>
              <a:endCxn id="71" idx="0"/>
            </p:cNvCxnSpPr>
            <p:nvPr/>
          </p:nvCxnSpPr>
          <p:spPr>
            <a:xfrm>
              <a:off x="3214318" y="3154402"/>
              <a:ext cx="5296348"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98" name="直線コネクタ 97"/>
            <p:cNvCxnSpPr>
              <a:stCxn id="44" idx="3"/>
              <a:endCxn id="53" idx="0"/>
            </p:cNvCxnSpPr>
            <p:nvPr/>
          </p:nvCxnSpPr>
          <p:spPr>
            <a:xfrm flipH="1">
              <a:off x="3116773" y="3154402"/>
              <a:ext cx="1834486"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101" name="直線コネクタ 100"/>
            <p:cNvCxnSpPr>
              <a:stCxn id="44" idx="3"/>
              <a:endCxn id="65" idx="0"/>
            </p:cNvCxnSpPr>
            <p:nvPr/>
          </p:nvCxnSpPr>
          <p:spPr>
            <a:xfrm>
              <a:off x="4951259" y="3154402"/>
              <a:ext cx="1718"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104" name="直線コネクタ 103"/>
            <p:cNvCxnSpPr>
              <a:stCxn id="44" idx="3"/>
              <a:endCxn id="68" idx="0"/>
            </p:cNvCxnSpPr>
            <p:nvPr/>
          </p:nvCxnSpPr>
          <p:spPr>
            <a:xfrm>
              <a:off x="4951260" y="3154402"/>
              <a:ext cx="1786859"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107" name="直線コネクタ 106"/>
            <p:cNvCxnSpPr>
              <a:stCxn id="44" idx="3"/>
              <a:endCxn id="71" idx="0"/>
            </p:cNvCxnSpPr>
            <p:nvPr/>
          </p:nvCxnSpPr>
          <p:spPr>
            <a:xfrm>
              <a:off x="4951260" y="3154402"/>
              <a:ext cx="3559407" cy="1417491"/>
            </a:xfrm>
            <a:prstGeom prst="line">
              <a:avLst/>
            </a:prstGeom>
          </p:spPr>
          <p:style>
            <a:lnRef idx="3">
              <a:schemeClr val="accent5"/>
            </a:lnRef>
            <a:fillRef idx="0">
              <a:schemeClr val="accent5"/>
            </a:fillRef>
            <a:effectRef idx="2">
              <a:schemeClr val="accent5"/>
            </a:effectRef>
            <a:fontRef idx="minor">
              <a:schemeClr val="tx1"/>
            </a:fontRef>
          </p:style>
        </p:cxnSp>
        <p:cxnSp>
          <p:nvCxnSpPr>
            <p:cNvPr id="110" name="直線コネクタ 109"/>
            <p:cNvCxnSpPr>
              <a:stCxn id="47" idx="3"/>
              <a:endCxn id="53" idx="0"/>
            </p:cNvCxnSpPr>
            <p:nvPr/>
          </p:nvCxnSpPr>
          <p:spPr>
            <a:xfrm flipH="1">
              <a:off x="3116774" y="3170544"/>
              <a:ext cx="3521899" cy="1401349"/>
            </a:xfrm>
            <a:prstGeom prst="line">
              <a:avLst/>
            </a:prstGeom>
          </p:spPr>
          <p:style>
            <a:lnRef idx="3">
              <a:schemeClr val="accent5"/>
            </a:lnRef>
            <a:fillRef idx="0">
              <a:schemeClr val="accent5"/>
            </a:fillRef>
            <a:effectRef idx="2">
              <a:schemeClr val="accent5"/>
            </a:effectRef>
            <a:fontRef idx="minor">
              <a:schemeClr val="tx1"/>
            </a:fontRef>
          </p:style>
        </p:cxnSp>
        <p:cxnSp>
          <p:nvCxnSpPr>
            <p:cNvPr id="113" name="直線コネクタ 112"/>
            <p:cNvCxnSpPr>
              <a:stCxn id="47" idx="3"/>
              <a:endCxn id="65" idx="0"/>
            </p:cNvCxnSpPr>
            <p:nvPr/>
          </p:nvCxnSpPr>
          <p:spPr>
            <a:xfrm flipH="1">
              <a:off x="4952978" y="3170544"/>
              <a:ext cx="1685695" cy="1401349"/>
            </a:xfrm>
            <a:prstGeom prst="line">
              <a:avLst/>
            </a:prstGeom>
          </p:spPr>
          <p:style>
            <a:lnRef idx="3">
              <a:schemeClr val="accent5"/>
            </a:lnRef>
            <a:fillRef idx="0">
              <a:schemeClr val="accent5"/>
            </a:fillRef>
            <a:effectRef idx="2">
              <a:schemeClr val="accent5"/>
            </a:effectRef>
            <a:fontRef idx="minor">
              <a:schemeClr val="tx1"/>
            </a:fontRef>
          </p:style>
        </p:cxnSp>
        <p:cxnSp>
          <p:nvCxnSpPr>
            <p:cNvPr id="116" name="直線コネクタ 115"/>
            <p:cNvCxnSpPr>
              <a:stCxn id="47" idx="3"/>
              <a:endCxn id="68" idx="0"/>
            </p:cNvCxnSpPr>
            <p:nvPr/>
          </p:nvCxnSpPr>
          <p:spPr>
            <a:xfrm>
              <a:off x="6638672" y="3170544"/>
              <a:ext cx="99446" cy="1401349"/>
            </a:xfrm>
            <a:prstGeom prst="line">
              <a:avLst/>
            </a:prstGeom>
          </p:spPr>
          <p:style>
            <a:lnRef idx="3">
              <a:schemeClr val="accent5"/>
            </a:lnRef>
            <a:fillRef idx="0">
              <a:schemeClr val="accent5"/>
            </a:fillRef>
            <a:effectRef idx="2">
              <a:schemeClr val="accent5"/>
            </a:effectRef>
            <a:fontRef idx="minor">
              <a:schemeClr val="tx1"/>
            </a:fontRef>
          </p:style>
        </p:cxnSp>
        <p:cxnSp>
          <p:nvCxnSpPr>
            <p:cNvPr id="120" name="直線コネクタ 119"/>
            <p:cNvCxnSpPr>
              <a:stCxn id="47" idx="3"/>
              <a:endCxn id="71" idx="0"/>
            </p:cNvCxnSpPr>
            <p:nvPr/>
          </p:nvCxnSpPr>
          <p:spPr>
            <a:xfrm>
              <a:off x="6638672" y="3170544"/>
              <a:ext cx="1871994" cy="1401349"/>
            </a:xfrm>
            <a:prstGeom prst="line">
              <a:avLst/>
            </a:prstGeom>
          </p:spPr>
          <p:style>
            <a:lnRef idx="3">
              <a:schemeClr val="accent5"/>
            </a:lnRef>
            <a:fillRef idx="0">
              <a:schemeClr val="accent5"/>
            </a:fillRef>
            <a:effectRef idx="2">
              <a:schemeClr val="accent5"/>
            </a:effectRef>
            <a:fontRef idx="minor">
              <a:schemeClr val="tx1"/>
            </a:fontRef>
          </p:style>
        </p:cxnSp>
        <p:cxnSp>
          <p:nvCxnSpPr>
            <p:cNvPr id="123" name="直線コネクタ 122"/>
            <p:cNvCxnSpPr>
              <a:stCxn id="50" idx="3"/>
              <a:endCxn id="53" idx="0"/>
            </p:cNvCxnSpPr>
            <p:nvPr/>
          </p:nvCxnSpPr>
          <p:spPr>
            <a:xfrm flipH="1">
              <a:off x="3116774" y="3185352"/>
              <a:ext cx="5215267" cy="13865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6" name="直線コネクタ 125"/>
            <p:cNvCxnSpPr>
              <a:stCxn id="50" idx="3"/>
              <a:endCxn id="65" idx="0"/>
            </p:cNvCxnSpPr>
            <p:nvPr/>
          </p:nvCxnSpPr>
          <p:spPr>
            <a:xfrm flipH="1">
              <a:off x="4952978" y="3185352"/>
              <a:ext cx="3379063" cy="13865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9" name="直線コネクタ 128"/>
            <p:cNvCxnSpPr>
              <a:stCxn id="50" idx="3"/>
              <a:endCxn id="68" idx="0"/>
            </p:cNvCxnSpPr>
            <p:nvPr/>
          </p:nvCxnSpPr>
          <p:spPr>
            <a:xfrm flipH="1">
              <a:off x="6738118" y="3185352"/>
              <a:ext cx="1593922" cy="13865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3" name="直線コネクタ 132"/>
            <p:cNvCxnSpPr>
              <a:stCxn id="50" idx="3"/>
              <a:endCxn id="71" idx="0"/>
            </p:cNvCxnSpPr>
            <p:nvPr/>
          </p:nvCxnSpPr>
          <p:spPr>
            <a:xfrm>
              <a:off x="8332040" y="3185352"/>
              <a:ext cx="178626" cy="1386540"/>
            </a:xfrm>
            <a:prstGeom prst="line">
              <a:avLst/>
            </a:prstGeom>
          </p:spPr>
          <p:style>
            <a:lnRef idx="3">
              <a:schemeClr val="accent5"/>
            </a:lnRef>
            <a:fillRef idx="0">
              <a:schemeClr val="accent5"/>
            </a:fillRef>
            <a:effectRef idx="2">
              <a:schemeClr val="accent5"/>
            </a:effectRef>
            <a:fontRef idx="minor">
              <a:schemeClr val="tx1"/>
            </a:fontRef>
          </p:style>
        </p:cxnSp>
        <p:sp>
          <p:nvSpPr>
            <p:cNvPr id="21" name="テキスト ボックス 20"/>
            <p:cNvSpPr txBox="1"/>
            <p:nvPr/>
          </p:nvSpPr>
          <p:spPr>
            <a:xfrm>
              <a:off x="4359796" y="3663091"/>
              <a:ext cx="2816325" cy="43088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ja-JP" sz="1500" i="1" dirty="0">
                  <a:solidFill>
                    <a:schemeClr val="accent4">
                      <a:lumMod val="50000"/>
                    </a:schemeClr>
                  </a:solidFill>
                </a:rPr>
                <a:t>Circuit switching network</a:t>
              </a:r>
              <a:endParaRPr lang="ja-JP" altLang="en-US" sz="1500" i="1" dirty="0">
                <a:solidFill>
                  <a:schemeClr val="accent4">
                    <a:lumMod val="50000"/>
                  </a:schemeClr>
                </a:solidFill>
              </a:endParaRPr>
            </a:p>
          </p:txBody>
        </p:sp>
        <p:sp>
          <p:nvSpPr>
            <p:cNvPr id="142" name="平行四辺形 141"/>
            <p:cNvSpPr/>
            <p:nvPr/>
          </p:nvSpPr>
          <p:spPr>
            <a:xfrm>
              <a:off x="1960906" y="5041567"/>
              <a:ext cx="781362" cy="390762"/>
            </a:xfrm>
            <a:prstGeom prst="parallelogram">
              <a:avLst>
                <a:gd name="adj" fmla="val 6878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900" i="1" dirty="0">
                <a:solidFill>
                  <a:schemeClr val="bg1"/>
                </a:solidFill>
              </a:endParaRPr>
            </a:p>
          </p:txBody>
        </p:sp>
        <p:sp>
          <p:nvSpPr>
            <p:cNvPr id="154" name="四角形吹き出し 153"/>
            <p:cNvSpPr/>
            <p:nvPr/>
          </p:nvSpPr>
          <p:spPr>
            <a:xfrm>
              <a:off x="3120854" y="5761647"/>
              <a:ext cx="3122509" cy="432048"/>
            </a:xfrm>
            <a:prstGeom prst="wedgeRectCallout">
              <a:avLst>
                <a:gd name="adj1" fmla="val -77012"/>
                <a:gd name="adj2" fmla="val -1576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i="1" dirty="0"/>
                <a:t>HLS modules</a:t>
              </a:r>
              <a:endParaRPr lang="ja-JP" altLang="en-US" sz="1200" i="1" dirty="0"/>
            </a:p>
          </p:txBody>
        </p:sp>
        <p:sp>
          <p:nvSpPr>
            <p:cNvPr id="171" name="四角形吹き出し 170"/>
            <p:cNvSpPr/>
            <p:nvPr/>
          </p:nvSpPr>
          <p:spPr>
            <a:xfrm>
              <a:off x="4217058" y="1499978"/>
              <a:ext cx="1607158" cy="432048"/>
            </a:xfrm>
            <a:prstGeom prst="wedgeRectCallout">
              <a:avLst>
                <a:gd name="adj1" fmla="val -73053"/>
                <a:gd name="adj2" fmla="val 11692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i="1" dirty="0" err="1"/>
                <a:t>FiC</a:t>
              </a:r>
              <a:r>
                <a:rPr lang="en-US" altLang="ja-JP" i="1" dirty="0"/>
                <a:t>-SW</a:t>
              </a:r>
              <a:endParaRPr lang="ja-JP" altLang="en-US" i="1" dirty="0"/>
            </a:p>
          </p:txBody>
        </p:sp>
        <p:sp>
          <p:nvSpPr>
            <p:cNvPr id="174" name="正方形/長方形 173"/>
            <p:cNvSpPr/>
            <p:nvPr/>
          </p:nvSpPr>
          <p:spPr>
            <a:xfrm>
              <a:off x="7351319" y="1003044"/>
              <a:ext cx="2140068" cy="712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i="1" dirty="0"/>
                <a:t>Host CPU</a:t>
              </a:r>
            </a:p>
            <a:p>
              <a:endParaRPr lang="ja-JP" altLang="en-US" i="1" dirty="0"/>
            </a:p>
          </p:txBody>
        </p:sp>
        <p:sp>
          <p:nvSpPr>
            <p:cNvPr id="173" name="平行四辺形 172"/>
            <p:cNvSpPr/>
            <p:nvPr/>
          </p:nvSpPr>
          <p:spPr>
            <a:xfrm>
              <a:off x="8156875" y="1359524"/>
              <a:ext cx="1663574" cy="504055"/>
            </a:xfrm>
            <a:prstGeom prst="parallelogram">
              <a:avLst>
                <a:gd name="adj" fmla="val 68788"/>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r>
                <a:rPr lang="en-US" altLang="ja-JP" i="1" dirty="0">
                  <a:solidFill>
                    <a:schemeClr val="bg1"/>
                  </a:solidFill>
                </a:rPr>
                <a:t>I/O</a:t>
              </a:r>
              <a:r>
                <a:rPr lang="ja-JP" altLang="en-US" i="1" dirty="0">
                  <a:solidFill>
                    <a:schemeClr val="bg1"/>
                  </a:solidFill>
                </a:rPr>
                <a:t> </a:t>
              </a:r>
              <a:r>
                <a:rPr lang="en-US" altLang="ja-JP" i="1" dirty="0">
                  <a:solidFill>
                    <a:schemeClr val="bg1"/>
                  </a:solidFill>
                </a:rPr>
                <a:t>board</a:t>
              </a:r>
            </a:p>
            <a:p>
              <a:pPr algn="r"/>
              <a:r>
                <a:rPr lang="en-US" altLang="ja-JP" i="1" dirty="0" err="1">
                  <a:solidFill>
                    <a:schemeClr val="bg1"/>
                  </a:solidFill>
                </a:rPr>
                <a:t>KCU1500</a:t>
              </a:r>
              <a:endParaRPr lang="en-US" altLang="ja-JP" i="1" dirty="0">
                <a:solidFill>
                  <a:schemeClr val="bg1"/>
                </a:solidFill>
              </a:endParaRPr>
            </a:p>
          </p:txBody>
        </p:sp>
        <p:cxnSp>
          <p:nvCxnSpPr>
            <p:cNvPr id="176" name="カギ線コネクタ 175"/>
            <p:cNvCxnSpPr>
              <a:stCxn id="51" idx="2"/>
              <a:endCxn id="173" idx="2"/>
            </p:cNvCxnSpPr>
            <p:nvPr/>
          </p:nvCxnSpPr>
          <p:spPr>
            <a:xfrm rot="5400000" flipH="1" flipV="1">
              <a:off x="8306317" y="1812984"/>
              <a:ext cx="1563084" cy="1160222"/>
            </a:xfrm>
            <a:prstGeom prst="bentConnector4">
              <a:avLst>
                <a:gd name="adj1" fmla="val -19500"/>
                <a:gd name="adj2" fmla="val 136248"/>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195" name="テキスト ボックス 194"/>
            <p:cNvSpPr txBox="1"/>
            <p:nvPr/>
          </p:nvSpPr>
          <p:spPr>
            <a:xfrm>
              <a:off x="8466439" y="3663092"/>
              <a:ext cx="1566422" cy="1600439"/>
            </a:xfrm>
            <a:prstGeom prst="rect">
              <a:avLst/>
            </a:prstGeom>
            <a:noFill/>
          </p:spPr>
          <p:txBody>
            <a:bodyPr wrap="square" rtlCol="0">
              <a:spAutoFit/>
            </a:bodyPr>
            <a:lstStyle/>
            <a:p>
              <a:r>
                <a:rPr lang="en-US" altLang="ja-JP" dirty="0"/>
                <a:t>High Speed Serial Links</a:t>
              </a:r>
              <a:endParaRPr lang="ja-JP" altLang="en-US" dirty="0"/>
            </a:p>
          </p:txBody>
        </p:sp>
        <p:sp>
          <p:nvSpPr>
            <p:cNvPr id="172" name="平行四辺形 171"/>
            <p:cNvSpPr/>
            <p:nvPr/>
          </p:nvSpPr>
          <p:spPr>
            <a:xfrm>
              <a:off x="2223950" y="2154800"/>
              <a:ext cx="2592288" cy="1184066"/>
            </a:xfrm>
            <a:prstGeom prst="parallelogram">
              <a:avLst>
                <a:gd name="adj" fmla="val 68788"/>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endParaRPr lang="en-US" altLang="ja-JP" sz="2100" i="1" dirty="0">
                <a:solidFill>
                  <a:schemeClr val="bg1"/>
                </a:solidFill>
              </a:endParaRPr>
            </a:p>
            <a:p>
              <a:endParaRPr lang="en-US" altLang="ja-JP" sz="2100" i="1" dirty="0">
                <a:solidFill>
                  <a:schemeClr val="bg1"/>
                </a:solidFill>
              </a:endParaRPr>
            </a:p>
          </p:txBody>
        </p:sp>
      </p:grpSp>
      <p:sp>
        <p:nvSpPr>
          <p:cNvPr id="58" name="タイトル 1">
            <a:extLst>
              <a:ext uri="{FF2B5EF4-FFF2-40B4-BE49-F238E27FC236}">
                <a16:creationId xmlns:a16="http://schemas.microsoft.com/office/drawing/2014/main" id="{E7650F52-8BA3-E746-AD59-5CDD0A4A15C5}"/>
              </a:ext>
            </a:extLst>
          </p:cNvPr>
          <p:cNvSpPr>
            <a:spLocks noGrp="1"/>
          </p:cNvSpPr>
          <p:nvPr>
            <p:ph type="title"/>
          </p:nvPr>
        </p:nvSpPr>
        <p:spPr>
          <a:xfrm>
            <a:off x="558656" y="589226"/>
            <a:ext cx="7886700" cy="994172"/>
          </a:xfrm>
        </p:spPr>
        <p:txBody>
          <a:bodyPr/>
          <a:lstStyle/>
          <a:p>
            <a:r>
              <a:rPr kumimoji="1" lang="en-US" altLang="ja-JP" dirty="0"/>
              <a:t>Flow-in-Cloud (</a:t>
            </a:r>
            <a:r>
              <a:rPr kumimoji="1" lang="en-US" altLang="ja-JP" dirty="0" err="1"/>
              <a:t>FiC</a:t>
            </a:r>
            <a:r>
              <a:rPr kumimoji="1" lang="en-US" altLang="ja-JP" dirty="0"/>
              <a:t>) overview</a:t>
            </a:r>
            <a:endParaRPr kumimoji="1" lang="ja-JP" altLang="en-US" dirty="0"/>
          </a:p>
        </p:txBody>
      </p:sp>
    </p:spTree>
    <p:extLst>
      <p:ext uri="{BB962C8B-B14F-4D97-AF65-F5344CB8AC3E}">
        <p14:creationId xmlns:p14="http://schemas.microsoft.com/office/powerpoint/2010/main" val="3082579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F19F2-22B1-497E-920F-9330824859BE}"/>
              </a:ext>
            </a:extLst>
          </p:cNvPr>
          <p:cNvSpPr>
            <a:spLocks noGrp="1"/>
          </p:cNvSpPr>
          <p:nvPr>
            <p:ph type="title"/>
          </p:nvPr>
        </p:nvSpPr>
        <p:spPr>
          <a:xfrm>
            <a:off x="628650" y="-46278"/>
            <a:ext cx="7886700" cy="1325563"/>
          </a:xfrm>
        </p:spPr>
        <p:txBody>
          <a:bodyPr/>
          <a:lstStyle/>
          <a:p>
            <a:r>
              <a:rPr kumimoji="1" lang="en-US" altLang="ja-JP" sz="2800" dirty="0" err="1"/>
              <a:t>FiC</a:t>
            </a:r>
            <a:r>
              <a:rPr kumimoji="1" lang="en-US" altLang="ja-JP" sz="2800" dirty="0"/>
              <a:t>(Flow</a:t>
            </a:r>
            <a:r>
              <a:rPr kumimoji="1" lang="ja-JP" altLang="en-US" sz="2800" dirty="0"/>
              <a:t> </a:t>
            </a:r>
            <a:r>
              <a:rPr kumimoji="1" lang="en-US" altLang="ja-JP" sz="2800" dirty="0"/>
              <a:t>in</a:t>
            </a:r>
            <a:r>
              <a:rPr kumimoji="1" lang="ja-JP" altLang="en-US" sz="2800" dirty="0"/>
              <a:t> </a:t>
            </a:r>
            <a:r>
              <a:rPr kumimoji="1" lang="en-US" altLang="ja-JP" sz="2800" dirty="0"/>
              <a:t>Cloud)</a:t>
            </a:r>
            <a:endParaRPr kumimoji="1" lang="ja-JP" altLang="en-US" sz="2800" dirty="0"/>
          </a:p>
        </p:txBody>
      </p:sp>
      <p:pic>
        <p:nvPicPr>
          <p:cNvPr id="4" name="図 3">
            <a:extLst>
              <a:ext uri="{FF2B5EF4-FFF2-40B4-BE49-F238E27FC236}">
                <a16:creationId xmlns:a16="http://schemas.microsoft.com/office/drawing/2014/main" id="{342929E2-0240-41B9-ACC2-F37145B59DDD}"/>
              </a:ext>
            </a:extLst>
          </p:cNvPr>
          <p:cNvPicPr>
            <a:picLocks noChangeAspect="1"/>
          </p:cNvPicPr>
          <p:nvPr/>
        </p:nvPicPr>
        <p:blipFill>
          <a:blip r:embed="rId3"/>
          <a:stretch>
            <a:fillRect/>
          </a:stretch>
        </p:blipFill>
        <p:spPr>
          <a:xfrm>
            <a:off x="899592" y="990947"/>
            <a:ext cx="11732144" cy="5589240"/>
          </a:xfrm>
          <a:prstGeom prst="rect">
            <a:avLst/>
          </a:prstGeom>
        </p:spPr>
      </p:pic>
      <p:sp>
        <p:nvSpPr>
          <p:cNvPr id="6" name="テキスト ボックス 5">
            <a:extLst>
              <a:ext uri="{FF2B5EF4-FFF2-40B4-BE49-F238E27FC236}">
                <a16:creationId xmlns:a16="http://schemas.microsoft.com/office/drawing/2014/main" id="{A36E7352-6A8E-4F91-9B03-2955D72F49B2}"/>
              </a:ext>
            </a:extLst>
          </p:cNvPr>
          <p:cNvSpPr txBox="1"/>
          <p:nvPr/>
        </p:nvSpPr>
        <p:spPr>
          <a:xfrm>
            <a:off x="5868144" y="1700808"/>
            <a:ext cx="2685351" cy="646331"/>
          </a:xfrm>
          <a:prstGeom prst="rect">
            <a:avLst/>
          </a:prstGeom>
          <a:noFill/>
        </p:spPr>
        <p:txBody>
          <a:bodyPr wrap="none" rtlCol="0">
            <a:spAutoFit/>
          </a:bodyPr>
          <a:lstStyle/>
          <a:p>
            <a:r>
              <a:rPr lang="en-US" altLang="ja-JP" dirty="0"/>
              <a:t>Stand-alone multi-FPGA</a:t>
            </a:r>
          </a:p>
          <a:p>
            <a:r>
              <a:rPr kumimoji="1" lang="en-US" altLang="ja-JP" dirty="0"/>
              <a:t>system with 24 boards</a:t>
            </a:r>
          </a:p>
        </p:txBody>
      </p:sp>
    </p:spTree>
    <p:extLst>
      <p:ext uri="{BB962C8B-B14F-4D97-AF65-F5344CB8AC3E}">
        <p14:creationId xmlns:p14="http://schemas.microsoft.com/office/powerpoint/2010/main" val="3525455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ltLang="ja-JP"/>
              <a:t>Historical flow of computer systems</a:t>
            </a:r>
          </a:p>
        </p:txBody>
      </p:sp>
      <p:sp>
        <p:nvSpPr>
          <p:cNvPr id="321539" name="Text Box 3"/>
          <p:cNvSpPr txBox="1">
            <a:spLocks noChangeArrowheads="1"/>
          </p:cNvSpPr>
          <p:nvPr/>
        </p:nvSpPr>
        <p:spPr bwMode="auto">
          <a:xfrm>
            <a:off x="2117725" y="1619250"/>
            <a:ext cx="1425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latin typeface="Times New Roman" panose="02020603050405020304" pitchFamily="18" charset="0"/>
              </a:rPr>
              <a:t>ENIAC</a:t>
            </a:r>
            <a:endParaRPr lang="en-US" altLang="ja-JP" sz="2800">
              <a:latin typeface="Times New Roman" panose="02020603050405020304" pitchFamily="18" charset="0"/>
            </a:endParaRPr>
          </a:p>
        </p:txBody>
      </p:sp>
      <p:sp>
        <p:nvSpPr>
          <p:cNvPr id="321540" name="Text Box 4"/>
          <p:cNvSpPr txBox="1">
            <a:spLocks noChangeArrowheads="1"/>
          </p:cNvSpPr>
          <p:nvPr/>
        </p:nvSpPr>
        <p:spPr bwMode="auto">
          <a:xfrm>
            <a:off x="4022725" y="2581275"/>
            <a:ext cx="2813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EDVAC</a:t>
            </a:r>
            <a:r>
              <a:rPr lang="ja-JP" altLang="en-US" sz="2800">
                <a:latin typeface="Times New Roman" panose="02020603050405020304" pitchFamily="18" charset="0"/>
              </a:rPr>
              <a:t>、</a:t>
            </a:r>
            <a:r>
              <a:rPr lang="en-US" altLang="ja-JP" sz="2800">
                <a:latin typeface="Times New Roman" panose="02020603050405020304" pitchFamily="18" charset="0"/>
              </a:rPr>
              <a:t>EDSAC</a:t>
            </a:r>
            <a:endParaRPr lang="en-US" altLang="ja-JP" sz="1600">
              <a:latin typeface="Times New Roman" panose="02020603050405020304" pitchFamily="18" charset="0"/>
            </a:endParaRPr>
          </a:p>
        </p:txBody>
      </p:sp>
      <p:sp>
        <p:nvSpPr>
          <p:cNvPr id="321541" name="Text Box 5"/>
          <p:cNvSpPr txBox="1">
            <a:spLocks noChangeArrowheads="1"/>
          </p:cNvSpPr>
          <p:nvPr/>
        </p:nvSpPr>
        <p:spPr bwMode="auto">
          <a:xfrm>
            <a:off x="4648200" y="3662363"/>
            <a:ext cx="2284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IBM machines</a:t>
            </a:r>
            <a:endParaRPr lang="en-US" altLang="ja-JP" sz="1600">
              <a:latin typeface="Times New Roman" panose="02020603050405020304" pitchFamily="18" charset="0"/>
            </a:endParaRPr>
          </a:p>
        </p:txBody>
      </p:sp>
      <p:sp>
        <p:nvSpPr>
          <p:cNvPr id="321542" name="Text Box 6"/>
          <p:cNvSpPr txBox="1">
            <a:spLocks noChangeArrowheads="1"/>
          </p:cNvSpPr>
          <p:nvPr/>
        </p:nvSpPr>
        <p:spPr bwMode="auto">
          <a:xfrm>
            <a:off x="3794125" y="4667250"/>
            <a:ext cx="5095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latin typeface="Times New Roman" panose="02020603050405020304" pitchFamily="18" charset="0"/>
              </a:rPr>
              <a:t>RISC, Intel’s microprocessors</a:t>
            </a:r>
            <a:endParaRPr lang="en-US" altLang="ja-JP" sz="1600">
              <a:latin typeface="Times New Roman" panose="02020603050405020304" pitchFamily="18" charset="0"/>
            </a:endParaRPr>
          </a:p>
        </p:txBody>
      </p:sp>
      <p:sp>
        <p:nvSpPr>
          <p:cNvPr id="321543" name="Text Box 7"/>
          <p:cNvSpPr txBox="1">
            <a:spLocks noChangeArrowheads="1"/>
          </p:cNvSpPr>
          <p:nvPr/>
        </p:nvSpPr>
        <p:spPr bwMode="auto">
          <a:xfrm>
            <a:off x="1143000" y="4572000"/>
            <a:ext cx="23733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latin typeface="Times New Roman" panose="02020603050405020304" pitchFamily="18" charset="0"/>
              </a:rPr>
              <a:t>Reconfigurable</a:t>
            </a:r>
          </a:p>
          <a:p>
            <a:r>
              <a:rPr lang="en-US" altLang="ja-JP" sz="2800">
                <a:latin typeface="Times New Roman" panose="02020603050405020304" pitchFamily="18" charset="0"/>
              </a:rPr>
              <a:t>Machine</a:t>
            </a:r>
          </a:p>
        </p:txBody>
      </p:sp>
      <p:sp>
        <p:nvSpPr>
          <p:cNvPr id="321544" name="Line 8"/>
          <p:cNvSpPr>
            <a:spLocks noChangeShapeType="1"/>
          </p:cNvSpPr>
          <p:nvPr/>
        </p:nvSpPr>
        <p:spPr bwMode="auto">
          <a:xfrm flipH="1">
            <a:off x="2057400" y="2286000"/>
            <a:ext cx="533400" cy="2057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1545" name="Line 9"/>
          <p:cNvSpPr>
            <a:spLocks noChangeShapeType="1"/>
          </p:cNvSpPr>
          <p:nvPr/>
        </p:nvSpPr>
        <p:spPr bwMode="auto">
          <a:xfrm>
            <a:off x="3200400" y="2209800"/>
            <a:ext cx="1524000" cy="3048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1546" name="Line 10"/>
          <p:cNvSpPr>
            <a:spLocks noChangeShapeType="1"/>
          </p:cNvSpPr>
          <p:nvPr/>
        </p:nvSpPr>
        <p:spPr bwMode="auto">
          <a:xfrm>
            <a:off x="5257800" y="3124200"/>
            <a:ext cx="0" cy="5334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1547" name="Line 11"/>
          <p:cNvSpPr>
            <a:spLocks noChangeShapeType="1"/>
          </p:cNvSpPr>
          <p:nvPr/>
        </p:nvSpPr>
        <p:spPr bwMode="auto">
          <a:xfrm>
            <a:off x="5257800" y="4191000"/>
            <a:ext cx="0" cy="5334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en-US" altLang="ja-JP"/>
              <a:t>Exercise</a:t>
            </a:r>
          </a:p>
        </p:txBody>
      </p:sp>
      <p:sp>
        <p:nvSpPr>
          <p:cNvPr id="509955" name="Rectangle 3"/>
          <p:cNvSpPr>
            <a:spLocks noGrp="1" noChangeArrowheads="1"/>
          </p:cNvSpPr>
          <p:nvPr>
            <p:ph idx="1"/>
          </p:nvPr>
        </p:nvSpPr>
        <p:spPr/>
        <p:txBody>
          <a:bodyPr>
            <a:normAutofit/>
          </a:bodyPr>
          <a:lstStyle/>
          <a:p>
            <a:r>
              <a:rPr lang="en-US" altLang="ja-JP" sz="2800" dirty="0"/>
              <a:t>There is a systolic array which multiplies  8 x 8 tri-diagonal matrix A with a size 8 vector x. Compute the number of clock cycles for the multiply. Here, the time when the first element of x reaches to the left-most array is assumed to be time 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ltLang="ja-JP" sz="2800" b="1"/>
              <a:t>An example using LUT</a:t>
            </a:r>
            <a:r>
              <a:rPr lang="ja-JP" altLang="en-US" sz="2800" b="1"/>
              <a:t>：</a:t>
            </a:r>
            <a:r>
              <a:rPr lang="en-US" altLang="ja-JP" sz="2800" b="1"/>
              <a:t>Look Up Table </a:t>
            </a:r>
          </a:p>
        </p:txBody>
      </p:sp>
      <p:sp>
        <p:nvSpPr>
          <p:cNvPr id="518147" name="Rectangle 3"/>
          <p:cNvSpPr>
            <a:spLocks noChangeArrowheads="1"/>
          </p:cNvSpPr>
          <p:nvPr/>
        </p:nvSpPr>
        <p:spPr bwMode="auto">
          <a:xfrm>
            <a:off x="1474788" y="1989138"/>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ABC</a:t>
            </a:r>
          </a:p>
        </p:txBody>
      </p:sp>
      <p:sp>
        <p:nvSpPr>
          <p:cNvPr id="518148" name="Rectangle 4"/>
          <p:cNvSpPr>
            <a:spLocks noChangeArrowheads="1"/>
          </p:cNvSpPr>
          <p:nvPr/>
        </p:nvSpPr>
        <p:spPr bwMode="auto">
          <a:xfrm>
            <a:off x="1474788" y="2276475"/>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０００</a:t>
            </a:r>
          </a:p>
        </p:txBody>
      </p:sp>
      <p:sp>
        <p:nvSpPr>
          <p:cNvPr id="518149" name="Rectangle 5"/>
          <p:cNvSpPr>
            <a:spLocks noChangeArrowheads="1"/>
          </p:cNvSpPr>
          <p:nvPr/>
        </p:nvSpPr>
        <p:spPr bwMode="auto">
          <a:xfrm>
            <a:off x="1474788" y="2563813"/>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００１</a:t>
            </a:r>
          </a:p>
        </p:txBody>
      </p:sp>
      <p:sp>
        <p:nvSpPr>
          <p:cNvPr id="518150" name="Rectangle 6"/>
          <p:cNvSpPr>
            <a:spLocks noChangeArrowheads="1"/>
          </p:cNvSpPr>
          <p:nvPr/>
        </p:nvSpPr>
        <p:spPr bwMode="auto">
          <a:xfrm>
            <a:off x="1474788" y="2851150"/>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０１０</a:t>
            </a:r>
          </a:p>
        </p:txBody>
      </p:sp>
      <p:sp>
        <p:nvSpPr>
          <p:cNvPr id="518151" name="Rectangle 7"/>
          <p:cNvSpPr>
            <a:spLocks noChangeArrowheads="1"/>
          </p:cNvSpPr>
          <p:nvPr/>
        </p:nvSpPr>
        <p:spPr bwMode="auto">
          <a:xfrm>
            <a:off x="1474788" y="3138488"/>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０１１</a:t>
            </a:r>
          </a:p>
        </p:txBody>
      </p:sp>
      <p:sp>
        <p:nvSpPr>
          <p:cNvPr id="518152" name="Rectangle 8"/>
          <p:cNvSpPr>
            <a:spLocks noChangeArrowheads="1"/>
          </p:cNvSpPr>
          <p:nvPr/>
        </p:nvSpPr>
        <p:spPr bwMode="auto">
          <a:xfrm>
            <a:off x="1474788" y="3425825"/>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１００</a:t>
            </a:r>
          </a:p>
        </p:txBody>
      </p:sp>
      <p:sp>
        <p:nvSpPr>
          <p:cNvPr id="518153" name="Rectangle 9"/>
          <p:cNvSpPr>
            <a:spLocks noChangeArrowheads="1"/>
          </p:cNvSpPr>
          <p:nvPr/>
        </p:nvSpPr>
        <p:spPr bwMode="auto">
          <a:xfrm>
            <a:off x="1474788" y="3713163"/>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１０１</a:t>
            </a:r>
          </a:p>
        </p:txBody>
      </p:sp>
      <p:sp>
        <p:nvSpPr>
          <p:cNvPr id="518154" name="Rectangle 10"/>
          <p:cNvSpPr>
            <a:spLocks noChangeArrowheads="1"/>
          </p:cNvSpPr>
          <p:nvPr/>
        </p:nvSpPr>
        <p:spPr bwMode="auto">
          <a:xfrm>
            <a:off x="1474788" y="4000500"/>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１１０</a:t>
            </a:r>
          </a:p>
        </p:txBody>
      </p:sp>
      <p:sp>
        <p:nvSpPr>
          <p:cNvPr id="518155" name="Rectangle 11"/>
          <p:cNvSpPr>
            <a:spLocks noChangeArrowheads="1"/>
          </p:cNvSpPr>
          <p:nvPr/>
        </p:nvSpPr>
        <p:spPr bwMode="auto">
          <a:xfrm>
            <a:off x="1474788" y="4287838"/>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１１１</a:t>
            </a:r>
          </a:p>
        </p:txBody>
      </p:sp>
      <p:grpSp>
        <p:nvGrpSpPr>
          <p:cNvPr id="518156" name="Group 12"/>
          <p:cNvGrpSpPr>
            <a:grpSpLocks/>
          </p:cNvGrpSpPr>
          <p:nvPr/>
        </p:nvGrpSpPr>
        <p:grpSpPr bwMode="auto">
          <a:xfrm>
            <a:off x="2266950" y="1989138"/>
            <a:ext cx="360363" cy="2587625"/>
            <a:chOff x="1156" y="2251"/>
            <a:chExt cx="227" cy="1630"/>
          </a:xfrm>
        </p:grpSpPr>
        <p:sp>
          <p:nvSpPr>
            <p:cNvPr id="518157" name="Rectangle 13"/>
            <p:cNvSpPr>
              <a:spLocks noChangeArrowheads="1"/>
            </p:cNvSpPr>
            <p:nvPr/>
          </p:nvSpPr>
          <p:spPr bwMode="auto">
            <a:xfrm>
              <a:off x="1156" y="2251"/>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Z</a:t>
              </a:r>
            </a:p>
          </p:txBody>
        </p:sp>
        <p:sp>
          <p:nvSpPr>
            <p:cNvPr id="518158" name="Rectangle 14"/>
            <p:cNvSpPr>
              <a:spLocks noChangeArrowheads="1"/>
            </p:cNvSpPr>
            <p:nvPr/>
          </p:nvSpPr>
          <p:spPr bwMode="auto">
            <a:xfrm>
              <a:off x="1156" y="2432"/>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59" name="Rectangle 15"/>
            <p:cNvSpPr>
              <a:spLocks noChangeArrowheads="1"/>
            </p:cNvSpPr>
            <p:nvPr/>
          </p:nvSpPr>
          <p:spPr bwMode="auto">
            <a:xfrm>
              <a:off x="1156" y="2613"/>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60" name="Rectangle 16"/>
            <p:cNvSpPr>
              <a:spLocks noChangeArrowheads="1"/>
            </p:cNvSpPr>
            <p:nvPr/>
          </p:nvSpPr>
          <p:spPr bwMode="auto">
            <a:xfrm>
              <a:off x="1156" y="2794"/>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61" name="Rectangle 17"/>
            <p:cNvSpPr>
              <a:spLocks noChangeArrowheads="1"/>
            </p:cNvSpPr>
            <p:nvPr/>
          </p:nvSpPr>
          <p:spPr bwMode="auto">
            <a:xfrm>
              <a:off x="1156" y="2975"/>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a:t>
              </a:r>
            </a:p>
          </p:txBody>
        </p:sp>
        <p:sp>
          <p:nvSpPr>
            <p:cNvPr id="518162" name="Rectangle 18"/>
            <p:cNvSpPr>
              <a:spLocks noChangeArrowheads="1"/>
            </p:cNvSpPr>
            <p:nvPr/>
          </p:nvSpPr>
          <p:spPr bwMode="auto">
            <a:xfrm>
              <a:off x="1156" y="3156"/>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63" name="Rectangle 19"/>
            <p:cNvSpPr>
              <a:spLocks noChangeArrowheads="1"/>
            </p:cNvSpPr>
            <p:nvPr/>
          </p:nvSpPr>
          <p:spPr bwMode="auto">
            <a:xfrm>
              <a:off x="1156" y="3337"/>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64" name="Rectangle 20"/>
            <p:cNvSpPr>
              <a:spLocks noChangeArrowheads="1"/>
            </p:cNvSpPr>
            <p:nvPr/>
          </p:nvSpPr>
          <p:spPr bwMode="auto">
            <a:xfrm>
              <a:off x="1156" y="3518"/>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65" name="Rectangle 21"/>
            <p:cNvSpPr>
              <a:spLocks noChangeArrowheads="1"/>
            </p:cNvSpPr>
            <p:nvPr/>
          </p:nvSpPr>
          <p:spPr bwMode="auto">
            <a:xfrm>
              <a:off x="1156" y="3699"/>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a:t>
              </a:r>
            </a:p>
          </p:txBody>
        </p:sp>
      </p:grpSp>
      <p:grpSp>
        <p:nvGrpSpPr>
          <p:cNvPr id="518166" name="Group 22"/>
          <p:cNvGrpSpPr>
            <a:grpSpLocks/>
          </p:cNvGrpSpPr>
          <p:nvPr/>
        </p:nvGrpSpPr>
        <p:grpSpPr bwMode="auto">
          <a:xfrm>
            <a:off x="3490913" y="1973263"/>
            <a:ext cx="360362" cy="2587625"/>
            <a:chOff x="1156" y="2251"/>
            <a:chExt cx="227" cy="1630"/>
          </a:xfrm>
        </p:grpSpPr>
        <p:sp>
          <p:nvSpPr>
            <p:cNvPr id="518167" name="Rectangle 23"/>
            <p:cNvSpPr>
              <a:spLocks noChangeArrowheads="1"/>
            </p:cNvSpPr>
            <p:nvPr/>
          </p:nvSpPr>
          <p:spPr bwMode="auto">
            <a:xfrm>
              <a:off x="1156" y="2251"/>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Z</a:t>
              </a:r>
            </a:p>
          </p:txBody>
        </p:sp>
        <p:sp>
          <p:nvSpPr>
            <p:cNvPr id="518168" name="Rectangle 24"/>
            <p:cNvSpPr>
              <a:spLocks noChangeArrowheads="1"/>
            </p:cNvSpPr>
            <p:nvPr/>
          </p:nvSpPr>
          <p:spPr bwMode="auto">
            <a:xfrm>
              <a:off x="1156" y="2432"/>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69" name="Rectangle 25"/>
            <p:cNvSpPr>
              <a:spLocks noChangeArrowheads="1"/>
            </p:cNvSpPr>
            <p:nvPr/>
          </p:nvSpPr>
          <p:spPr bwMode="auto">
            <a:xfrm>
              <a:off x="1156" y="2613"/>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70" name="Rectangle 26"/>
            <p:cNvSpPr>
              <a:spLocks noChangeArrowheads="1"/>
            </p:cNvSpPr>
            <p:nvPr/>
          </p:nvSpPr>
          <p:spPr bwMode="auto">
            <a:xfrm>
              <a:off x="1156" y="2794"/>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71" name="Rectangle 27"/>
            <p:cNvSpPr>
              <a:spLocks noChangeArrowheads="1"/>
            </p:cNvSpPr>
            <p:nvPr/>
          </p:nvSpPr>
          <p:spPr bwMode="auto">
            <a:xfrm>
              <a:off x="1156" y="2975"/>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a:t>
              </a:r>
            </a:p>
          </p:txBody>
        </p:sp>
        <p:sp>
          <p:nvSpPr>
            <p:cNvPr id="518172" name="Rectangle 28"/>
            <p:cNvSpPr>
              <a:spLocks noChangeArrowheads="1"/>
            </p:cNvSpPr>
            <p:nvPr/>
          </p:nvSpPr>
          <p:spPr bwMode="auto">
            <a:xfrm>
              <a:off x="1156" y="3156"/>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73" name="Rectangle 29"/>
            <p:cNvSpPr>
              <a:spLocks noChangeArrowheads="1"/>
            </p:cNvSpPr>
            <p:nvPr/>
          </p:nvSpPr>
          <p:spPr bwMode="auto">
            <a:xfrm>
              <a:off x="1156" y="3337"/>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74" name="Rectangle 30"/>
            <p:cNvSpPr>
              <a:spLocks noChangeArrowheads="1"/>
            </p:cNvSpPr>
            <p:nvPr/>
          </p:nvSpPr>
          <p:spPr bwMode="auto">
            <a:xfrm>
              <a:off x="1156" y="3518"/>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０</a:t>
              </a:r>
            </a:p>
          </p:txBody>
        </p:sp>
        <p:sp>
          <p:nvSpPr>
            <p:cNvPr id="518175" name="Rectangle 31"/>
            <p:cNvSpPr>
              <a:spLocks noChangeArrowheads="1"/>
            </p:cNvSpPr>
            <p:nvPr/>
          </p:nvSpPr>
          <p:spPr bwMode="auto">
            <a:xfrm>
              <a:off x="1156" y="3699"/>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１</a:t>
              </a:r>
            </a:p>
          </p:txBody>
        </p:sp>
      </p:grpSp>
      <p:sp>
        <p:nvSpPr>
          <p:cNvPr id="518176" name="AutoShape 32"/>
          <p:cNvSpPr>
            <a:spLocks noChangeArrowheads="1"/>
          </p:cNvSpPr>
          <p:nvPr/>
        </p:nvSpPr>
        <p:spPr bwMode="auto">
          <a:xfrm rot="-5400000">
            <a:off x="3960018" y="243760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177" name="AutoShape 33"/>
          <p:cNvSpPr>
            <a:spLocks noChangeArrowheads="1"/>
          </p:cNvSpPr>
          <p:nvPr/>
        </p:nvSpPr>
        <p:spPr bwMode="auto">
          <a:xfrm rot="-5400000">
            <a:off x="3960018" y="301228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178" name="AutoShape 34"/>
          <p:cNvSpPr>
            <a:spLocks noChangeArrowheads="1"/>
          </p:cNvSpPr>
          <p:nvPr/>
        </p:nvSpPr>
        <p:spPr bwMode="auto">
          <a:xfrm rot="-5400000">
            <a:off x="3960018" y="358695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179" name="AutoShape 35"/>
          <p:cNvSpPr>
            <a:spLocks noChangeArrowheads="1"/>
          </p:cNvSpPr>
          <p:nvPr/>
        </p:nvSpPr>
        <p:spPr bwMode="auto">
          <a:xfrm rot="-5400000">
            <a:off x="3960019" y="41854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180" name="AutoShape 36"/>
          <p:cNvSpPr>
            <a:spLocks noChangeArrowheads="1"/>
          </p:cNvSpPr>
          <p:nvPr/>
        </p:nvSpPr>
        <p:spPr bwMode="auto">
          <a:xfrm rot="-5400000">
            <a:off x="4536282" y="27249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181" name="AutoShape 37"/>
          <p:cNvSpPr>
            <a:spLocks noChangeArrowheads="1"/>
          </p:cNvSpPr>
          <p:nvPr/>
        </p:nvSpPr>
        <p:spPr bwMode="auto">
          <a:xfrm rot="-5400000">
            <a:off x="4536282" y="3877469"/>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182" name="AutoShape 38"/>
          <p:cNvSpPr>
            <a:spLocks noChangeArrowheads="1"/>
          </p:cNvSpPr>
          <p:nvPr/>
        </p:nvSpPr>
        <p:spPr bwMode="auto">
          <a:xfrm rot="-5400000">
            <a:off x="5110957" y="31567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183" name="Line 39"/>
          <p:cNvSpPr>
            <a:spLocks noChangeShapeType="1"/>
          </p:cNvSpPr>
          <p:nvPr/>
        </p:nvSpPr>
        <p:spPr bwMode="auto">
          <a:xfrm>
            <a:off x="3851275" y="24003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84" name="Line 40"/>
          <p:cNvSpPr>
            <a:spLocks noChangeShapeType="1"/>
          </p:cNvSpPr>
          <p:nvPr/>
        </p:nvSpPr>
        <p:spPr bwMode="auto">
          <a:xfrm>
            <a:off x="3851275" y="26892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85" name="Line 41"/>
          <p:cNvSpPr>
            <a:spLocks noChangeShapeType="1"/>
          </p:cNvSpPr>
          <p:nvPr/>
        </p:nvSpPr>
        <p:spPr bwMode="auto">
          <a:xfrm>
            <a:off x="3851275" y="29765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86" name="Line 42"/>
          <p:cNvSpPr>
            <a:spLocks noChangeShapeType="1"/>
          </p:cNvSpPr>
          <p:nvPr/>
        </p:nvSpPr>
        <p:spPr bwMode="auto">
          <a:xfrm>
            <a:off x="3851275" y="32639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87" name="Line 43"/>
          <p:cNvSpPr>
            <a:spLocks noChangeShapeType="1"/>
          </p:cNvSpPr>
          <p:nvPr/>
        </p:nvSpPr>
        <p:spPr bwMode="auto">
          <a:xfrm>
            <a:off x="3851275" y="35512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88" name="Line 44"/>
          <p:cNvSpPr>
            <a:spLocks noChangeShapeType="1"/>
          </p:cNvSpPr>
          <p:nvPr/>
        </p:nvSpPr>
        <p:spPr bwMode="auto">
          <a:xfrm>
            <a:off x="3851275" y="38385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89" name="Line 45"/>
          <p:cNvSpPr>
            <a:spLocks noChangeShapeType="1"/>
          </p:cNvSpPr>
          <p:nvPr/>
        </p:nvSpPr>
        <p:spPr bwMode="auto">
          <a:xfrm>
            <a:off x="3851275" y="41259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0" name="Line 46"/>
          <p:cNvSpPr>
            <a:spLocks noChangeShapeType="1"/>
          </p:cNvSpPr>
          <p:nvPr/>
        </p:nvSpPr>
        <p:spPr bwMode="auto">
          <a:xfrm>
            <a:off x="3851275" y="44132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1" name="Line 47"/>
          <p:cNvSpPr>
            <a:spLocks noChangeShapeType="1"/>
          </p:cNvSpPr>
          <p:nvPr/>
        </p:nvSpPr>
        <p:spPr bwMode="auto">
          <a:xfrm>
            <a:off x="4356100" y="25447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2" name="Line 48"/>
          <p:cNvSpPr>
            <a:spLocks noChangeShapeType="1"/>
          </p:cNvSpPr>
          <p:nvPr/>
        </p:nvSpPr>
        <p:spPr bwMode="auto">
          <a:xfrm>
            <a:off x="4356100" y="31210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3" name="Line 49"/>
          <p:cNvSpPr>
            <a:spLocks noChangeShapeType="1"/>
          </p:cNvSpPr>
          <p:nvPr/>
        </p:nvSpPr>
        <p:spPr bwMode="auto">
          <a:xfrm>
            <a:off x="4356100" y="36972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4" name="Line 50"/>
          <p:cNvSpPr>
            <a:spLocks noChangeShapeType="1"/>
          </p:cNvSpPr>
          <p:nvPr/>
        </p:nvSpPr>
        <p:spPr bwMode="auto">
          <a:xfrm>
            <a:off x="4356100" y="427355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5" name="Line 51"/>
          <p:cNvSpPr>
            <a:spLocks noChangeShapeType="1"/>
          </p:cNvSpPr>
          <p:nvPr/>
        </p:nvSpPr>
        <p:spPr bwMode="auto">
          <a:xfrm>
            <a:off x="4932363" y="29051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6" name="Line 52"/>
          <p:cNvSpPr>
            <a:spLocks noChangeShapeType="1"/>
          </p:cNvSpPr>
          <p:nvPr/>
        </p:nvSpPr>
        <p:spPr bwMode="auto">
          <a:xfrm>
            <a:off x="4932363" y="39131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7" name="Line 53"/>
          <p:cNvSpPr>
            <a:spLocks noChangeShapeType="1"/>
          </p:cNvSpPr>
          <p:nvPr/>
        </p:nvSpPr>
        <p:spPr bwMode="auto">
          <a:xfrm>
            <a:off x="4498975" y="25447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8" name="Line 54"/>
          <p:cNvSpPr>
            <a:spLocks noChangeShapeType="1"/>
          </p:cNvSpPr>
          <p:nvPr/>
        </p:nvSpPr>
        <p:spPr bwMode="auto">
          <a:xfrm>
            <a:off x="4498975" y="27606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199" name="Line 55"/>
          <p:cNvSpPr>
            <a:spLocks noChangeShapeType="1"/>
          </p:cNvSpPr>
          <p:nvPr/>
        </p:nvSpPr>
        <p:spPr bwMode="auto">
          <a:xfrm>
            <a:off x="4498975" y="36972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0" name="Line 56"/>
          <p:cNvSpPr>
            <a:spLocks noChangeShapeType="1"/>
          </p:cNvSpPr>
          <p:nvPr/>
        </p:nvSpPr>
        <p:spPr bwMode="auto">
          <a:xfrm>
            <a:off x="4498975" y="39131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1" name="Line 57"/>
          <p:cNvSpPr>
            <a:spLocks noChangeShapeType="1"/>
          </p:cNvSpPr>
          <p:nvPr/>
        </p:nvSpPr>
        <p:spPr bwMode="auto">
          <a:xfrm>
            <a:off x="5073650" y="29051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2" name="Line 58"/>
          <p:cNvSpPr>
            <a:spLocks noChangeShapeType="1"/>
          </p:cNvSpPr>
          <p:nvPr/>
        </p:nvSpPr>
        <p:spPr bwMode="auto">
          <a:xfrm>
            <a:off x="5073650" y="3121025"/>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3" name="Line 59"/>
          <p:cNvSpPr>
            <a:spLocks noChangeShapeType="1"/>
          </p:cNvSpPr>
          <p:nvPr/>
        </p:nvSpPr>
        <p:spPr bwMode="auto">
          <a:xfrm flipV="1">
            <a:off x="4498975" y="297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4" name="Line 60"/>
          <p:cNvSpPr>
            <a:spLocks noChangeShapeType="1"/>
          </p:cNvSpPr>
          <p:nvPr/>
        </p:nvSpPr>
        <p:spPr bwMode="auto">
          <a:xfrm>
            <a:off x="4498975" y="29765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5" name="Line 61"/>
          <p:cNvSpPr>
            <a:spLocks noChangeShapeType="1"/>
          </p:cNvSpPr>
          <p:nvPr/>
        </p:nvSpPr>
        <p:spPr bwMode="auto">
          <a:xfrm flipV="1">
            <a:off x="4498975" y="41290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6" name="Line 62"/>
          <p:cNvSpPr>
            <a:spLocks noChangeShapeType="1"/>
          </p:cNvSpPr>
          <p:nvPr/>
        </p:nvSpPr>
        <p:spPr bwMode="auto">
          <a:xfrm>
            <a:off x="4498975" y="41290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7" name="Line 63"/>
          <p:cNvSpPr>
            <a:spLocks noChangeShapeType="1"/>
          </p:cNvSpPr>
          <p:nvPr/>
        </p:nvSpPr>
        <p:spPr bwMode="auto">
          <a:xfrm flipV="1">
            <a:off x="5075238" y="34813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8" name="Line 64"/>
          <p:cNvSpPr>
            <a:spLocks noChangeShapeType="1"/>
          </p:cNvSpPr>
          <p:nvPr/>
        </p:nvSpPr>
        <p:spPr bwMode="auto">
          <a:xfrm>
            <a:off x="5075238" y="34813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09" name="Line 65"/>
          <p:cNvSpPr>
            <a:spLocks noChangeShapeType="1"/>
          </p:cNvSpPr>
          <p:nvPr/>
        </p:nvSpPr>
        <p:spPr bwMode="auto">
          <a:xfrm>
            <a:off x="5508625" y="32654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10" name="Line 66"/>
          <p:cNvSpPr>
            <a:spLocks noChangeShapeType="1"/>
          </p:cNvSpPr>
          <p:nvPr/>
        </p:nvSpPr>
        <p:spPr bwMode="auto">
          <a:xfrm flipV="1">
            <a:off x="4283075" y="20415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11" name="Line 67"/>
          <p:cNvSpPr>
            <a:spLocks noChangeShapeType="1"/>
          </p:cNvSpPr>
          <p:nvPr/>
        </p:nvSpPr>
        <p:spPr bwMode="auto">
          <a:xfrm flipH="1" flipV="1">
            <a:off x="4859338" y="30495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12" name="Line 68"/>
          <p:cNvSpPr>
            <a:spLocks noChangeShapeType="1"/>
          </p:cNvSpPr>
          <p:nvPr/>
        </p:nvSpPr>
        <p:spPr bwMode="auto">
          <a:xfrm flipV="1">
            <a:off x="4859338" y="204152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13" name="Line 69"/>
          <p:cNvSpPr>
            <a:spLocks noChangeShapeType="1"/>
          </p:cNvSpPr>
          <p:nvPr/>
        </p:nvSpPr>
        <p:spPr bwMode="auto">
          <a:xfrm flipV="1">
            <a:off x="5435600" y="254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14" name="Text Box 70"/>
          <p:cNvSpPr txBox="1">
            <a:spLocks noChangeArrowheads="1"/>
          </p:cNvSpPr>
          <p:nvPr/>
        </p:nvSpPr>
        <p:spPr bwMode="auto">
          <a:xfrm>
            <a:off x="3975100" y="16287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a:t>
            </a:r>
          </a:p>
        </p:txBody>
      </p:sp>
      <p:sp>
        <p:nvSpPr>
          <p:cNvPr id="518215" name="Text Box 71"/>
          <p:cNvSpPr txBox="1">
            <a:spLocks noChangeArrowheads="1"/>
          </p:cNvSpPr>
          <p:nvPr/>
        </p:nvSpPr>
        <p:spPr bwMode="auto">
          <a:xfrm>
            <a:off x="4624388" y="17732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sp>
        <p:nvSpPr>
          <p:cNvPr id="518216" name="Text Box 72"/>
          <p:cNvSpPr txBox="1">
            <a:spLocks noChangeArrowheads="1"/>
          </p:cNvSpPr>
          <p:nvPr/>
        </p:nvSpPr>
        <p:spPr bwMode="auto">
          <a:xfrm>
            <a:off x="5272088" y="21320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518217" name="Text Box 73"/>
          <p:cNvSpPr txBox="1">
            <a:spLocks noChangeArrowheads="1"/>
          </p:cNvSpPr>
          <p:nvPr/>
        </p:nvSpPr>
        <p:spPr bwMode="auto">
          <a:xfrm>
            <a:off x="3903663" y="12620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a:t>
            </a:r>
            <a:r>
              <a:rPr lang="ja-JP" altLang="en-US" b="1"/>
              <a:t>　　　　</a:t>
            </a:r>
            <a:r>
              <a:rPr lang="en-US" altLang="ja-JP" b="1"/>
              <a:t>1</a:t>
            </a:r>
            <a:r>
              <a:rPr lang="ja-JP" altLang="en-US" b="1"/>
              <a:t>　　　</a:t>
            </a:r>
            <a:r>
              <a:rPr lang="en-US" altLang="ja-JP" b="1"/>
              <a:t>0</a:t>
            </a:r>
          </a:p>
        </p:txBody>
      </p:sp>
      <p:sp>
        <p:nvSpPr>
          <p:cNvPr id="518218" name="Line 74"/>
          <p:cNvSpPr>
            <a:spLocks noChangeShapeType="1"/>
          </p:cNvSpPr>
          <p:nvPr/>
        </p:nvSpPr>
        <p:spPr bwMode="auto">
          <a:xfrm flipV="1">
            <a:off x="4140200" y="2492375"/>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19" name="Line 75"/>
          <p:cNvSpPr>
            <a:spLocks noChangeShapeType="1"/>
          </p:cNvSpPr>
          <p:nvPr/>
        </p:nvSpPr>
        <p:spPr bwMode="auto">
          <a:xfrm flipV="1">
            <a:off x="4140200" y="3068638"/>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20" name="Line 76"/>
          <p:cNvSpPr>
            <a:spLocks noChangeShapeType="1"/>
          </p:cNvSpPr>
          <p:nvPr/>
        </p:nvSpPr>
        <p:spPr bwMode="auto">
          <a:xfrm flipV="1">
            <a:off x="4140200" y="3644900"/>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21" name="Line 77"/>
          <p:cNvSpPr>
            <a:spLocks noChangeShapeType="1"/>
          </p:cNvSpPr>
          <p:nvPr/>
        </p:nvSpPr>
        <p:spPr bwMode="auto">
          <a:xfrm flipV="1">
            <a:off x="4140200" y="4221163"/>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22" name="Line 78"/>
          <p:cNvSpPr>
            <a:spLocks noChangeShapeType="1"/>
          </p:cNvSpPr>
          <p:nvPr/>
        </p:nvSpPr>
        <p:spPr bwMode="auto">
          <a:xfrm flipV="1">
            <a:off x="4716463" y="3933825"/>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23" name="Line 79"/>
          <p:cNvSpPr>
            <a:spLocks noChangeShapeType="1"/>
          </p:cNvSpPr>
          <p:nvPr/>
        </p:nvSpPr>
        <p:spPr bwMode="auto">
          <a:xfrm flipV="1">
            <a:off x="4716463" y="2852738"/>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24" name="Line 80"/>
          <p:cNvSpPr>
            <a:spLocks noChangeShapeType="1"/>
          </p:cNvSpPr>
          <p:nvPr/>
        </p:nvSpPr>
        <p:spPr bwMode="auto">
          <a:xfrm flipH="1" flipV="1">
            <a:off x="5292725" y="3068638"/>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8225" name="Text Box 81"/>
          <p:cNvSpPr txBox="1">
            <a:spLocks noChangeArrowheads="1"/>
          </p:cNvSpPr>
          <p:nvPr/>
        </p:nvSpPr>
        <p:spPr bwMode="auto">
          <a:xfrm>
            <a:off x="6064250" y="28003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solidFill>
                  <a:srgbClr val="FF6600"/>
                </a:solidFill>
              </a:rPr>
              <a:t>1</a:t>
            </a:r>
          </a:p>
        </p:txBody>
      </p:sp>
      <p:sp>
        <p:nvSpPr>
          <p:cNvPr id="518226" name="Oval 82"/>
          <p:cNvSpPr>
            <a:spLocks noChangeArrowheads="1"/>
          </p:cNvSpPr>
          <p:nvPr/>
        </p:nvSpPr>
        <p:spPr bwMode="auto">
          <a:xfrm>
            <a:off x="3563938" y="3141663"/>
            <a:ext cx="215900" cy="287337"/>
          </a:xfrm>
          <a:prstGeom prst="ellipse">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8217"/>
                                        </p:tgtEl>
                                        <p:attrNameLst>
                                          <p:attrName>style.visibility</p:attrName>
                                        </p:attrNameLst>
                                      </p:cBhvr>
                                      <p:to>
                                        <p:strVal val="visible"/>
                                      </p:to>
                                    </p:set>
                                    <p:anim calcmode="lin" valueType="num">
                                      <p:cBhvr additive="base">
                                        <p:cTn id="7" dur="500" fill="hold"/>
                                        <p:tgtEl>
                                          <p:spTgt spid="518217"/>
                                        </p:tgtEl>
                                        <p:attrNameLst>
                                          <p:attrName>ppt_x</p:attrName>
                                        </p:attrNameLst>
                                      </p:cBhvr>
                                      <p:tavLst>
                                        <p:tav tm="0">
                                          <p:val>
                                            <p:strVal val="#ppt_x"/>
                                          </p:val>
                                        </p:tav>
                                        <p:tav tm="100000">
                                          <p:val>
                                            <p:strVal val="#ppt_x"/>
                                          </p:val>
                                        </p:tav>
                                      </p:tavLst>
                                    </p:anim>
                                    <p:anim calcmode="lin" valueType="num">
                                      <p:cBhvr additive="base">
                                        <p:cTn id="8" dur="500" fill="hold"/>
                                        <p:tgtEl>
                                          <p:spTgt spid="51821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8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82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82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82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8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82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82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82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8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217" grpId="0"/>
      <p:bldP spid="518218" grpId="0" animBg="1"/>
      <p:bldP spid="518219" grpId="0" animBg="1"/>
      <p:bldP spid="518220" grpId="0" animBg="1"/>
      <p:bldP spid="518221" grpId="0" animBg="1"/>
      <p:bldP spid="518222" grpId="0" animBg="1"/>
      <p:bldP spid="518223" grpId="0" animBg="1"/>
      <p:bldP spid="518224" grpId="0" animBg="1"/>
      <p:bldP spid="518225" grpId="0"/>
      <p:bldP spid="5182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4578" name="Group 2"/>
          <p:cNvGrpSpPr>
            <a:grpSpLocks/>
          </p:cNvGrpSpPr>
          <p:nvPr/>
        </p:nvGrpSpPr>
        <p:grpSpPr bwMode="auto">
          <a:xfrm>
            <a:off x="2843213" y="4148138"/>
            <a:ext cx="665162" cy="792162"/>
            <a:chOff x="3800" y="2069"/>
            <a:chExt cx="454" cy="499"/>
          </a:xfrm>
        </p:grpSpPr>
        <p:sp>
          <p:nvSpPr>
            <p:cNvPr id="664579" name="Line 3"/>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80" name="Line 4"/>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81" name="Rectangle 5"/>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582" name="Group 6"/>
          <p:cNvGrpSpPr>
            <a:grpSpLocks/>
          </p:cNvGrpSpPr>
          <p:nvPr/>
        </p:nvGrpSpPr>
        <p:grpSpPr bwMode="auto">
          <a:xfrm>
            <a:off x="3840163" y="4148138"/>
            <a:ext cx="665162" cy="792162"/>
            <a:chOff x="3800" y="2069"/>
            <a:chExt cx="454" cy="499"/>
          </a:xfrm>
        </p:grpSpPr>
        <p:sp>
          <p:nvSpPr>
            <p:cNvPr id="664583" name="Line 7"/>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84" name="Line 8"/>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85" name="Rectangle 9"/>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586" name="Group 10"/>
          <p:cNvGrpSpPr>
            <a:grpSpLocks/>
          </p:cNvGrpSpPr>
          <p:nvPr/>
        </p:nvGrpSpPr>
        <p:grpSpPr bwMode="auto">
          <a:xfrm>
            <a:off x="4837113" y="4148138"/>
            <a:ext cx="665162" cy="792162"/>
            <a:chOff x="3800" y="2069"/>
            <a:chExt cx="454" cy="499"/>
          </a:xfrm>
        </p:grpSpPr>
        <p:sp>
          <p:nvSpPr>
            <p:cNvPr id="664587" name="Line 11"/>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88" name="Line 12"/>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89" name="Rectangle 13"/>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590" name="Group 14"/>
          <p:cNvGrpSpPr>
            <a:grpSpLocks/>
          </p:cNvGrpSpPr>
          <p:nvPr/>
        </p:nvGrpSpPr>
        <p:grpSpPr bwMode="auto">
          <a:xfrm>
            <a:off x="2843213" y="1989138"/>
            <a:ext cx="665162" cy="720725"/>
            <a:chOff x="1759" y="1480"/>
            <a:chExt cx="454" cy="454"/>
          </a:xfrm>
        </p:grpSpPr>
        <p:sp>
          <p:nvSpPr>
            <p:cNvPr id="664591" name="Line 15"/>
            <p:cNvSpPr>
              <a:spLocks noChangeShapeType="1"/>
            </p:cNvSpPr>
            <p:nvPr/>
          </p:nvSpPr>
          <p:spPr bwMode="auto">
            <a:xfrm>
              <a:off x="1759" y="1752"/>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92" name="Line 16"/>
            <p:cNvSpPr>
              <a:spLocks noChangeShapeType="1"/>
            </p:cNvSpPr>
            <p:nvPr/>
          </p:nvSpPr>
          <p:spPr bwMode="auto">
            <a:xfrm>
              <a:off x="1986" y="1480"/>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664593" name="Rectangle 17"/>
          <p:cNvSpPr>
            <a:spLocks noGrp="1" noChangeArrowheads="1"/>
          </p:cNvSpPr>
          <p:nvPr>
            <p:ph type="title"/>
          </p:nvPr>
        </p:nvSpPr>
        <p:spPr>
          <a:xfrm>
            <a:off x="499634" y="-5127"/>
            <a:ext cx="7886700" cy="1325563"/>
          </a:xfrm>
        </p:spPr>
        <p:txBody>
          <a:bodyPr/>
          <a:lstStyle/>
          <a:p>
            <a:r>
              <a:rPr lang="en-US" altLang="ja-JP" sz="2400" b="1" dirty="0"/>
              <a:t>FPGA(Field Programmable Gate Array)</a:t>
            </a:r>
          </a:p>
        </p:txBody>
      </p:sp>
      <p:grpSp>
        <p:nvGrpSpPr>
          <p:cNvPr id="664594" name="Group 18"/>
          <p:cNvGrpSpPr>
            <a:grpSpLocks/>
          </p:cNvGrpSpPr>
          <p:nvPr/>
        </p:nvGrpSpPr>
        <p:grpSpPr bwMode="auto">
          <a:xfrm rot="-5400000">
            <a:off x="875507" y="3332956"/>
            <a:ext cx="3602038" cy="333375"/>
            <a:chOff x="1668" y="1661"/>
            <a:chExt cx="2269" cy="227"/>
          </a:xfrm>
        </p:grpSpPr>
        <p:sp>
          <p:nvSpPr>
            <p:cNvPr id="664595" name="Line 19"/>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96" name="Line 20"/>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97" name="Line 21"/>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598" name="Rectangle 22"/>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599" name="Line 23"/>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00" name="Rectangle 24"/>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01" name="Rectangle 25"/>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02" name="Rectangle 26"/>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03" name="Rectangle 27"/>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04" name="Rectangle 28"/>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05" name="Rectangle 29"/>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606" name="Group 30"/>
          <p:cNvGrpSpPr>
            <a:grpSpLocks/>
          </p:cNvGrpSpPr>
          <p:nvPr/>
        </p:nvGrpSpPr>
        <p:grpSpPr bwMode="auto">
          <a:xfrm rot="-5400000">
            <a:off x="1873250" y="3335338"/>
            <a:ext cx="3602037" cy="331788"/>
            <a:chOff x="1668" y="1661"/>
            <a:chExt cx="2269" cy="227"/>
          </a:xfrm>
        </p:grpSpPr>
        <p:sp>
          <p:nvSpPr>
            <p:cNvPr id="664607" name="Line 31"/>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08" name="Line 32"/>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09" name="Line 33"/>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10" name="Rectangle 34"/>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11" name="Line 35"/>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12" name="Rectangle 36"/>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13" name="Rectangle 37"/>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14" name="Rectangle 38"/>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15" name="Rectangle 39"/>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16" name="Rectangle 40"/>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17" name="Rectangle 41"/>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618" name="Group 42"/>
          <p:cNvGrpSpPr>
            <a:grpSpLocks/>
          </p:cNvGrpSpPr>
          <p:nvPr/>
        </p:nvGrpSpPr>
        <p:grpSpPr bwMode="auto">
          <a:xfrm rot="-5400000">
            <a:off x="2870200" y="3335338"/>
            <a:ext cx="3602037" cy="331788"/>
            <a:chOff x="1668" y="1661"/>
            <a:chExt cx="2269" cy="227"/>
          </a:xfrm>
        </p:grpSpPr>
        <p:sp>
          <p:nvSpPr>
            <p:cNvPr id="664619" name="Line 43"/>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20" name="Line 44"/>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21" name="Line 45"/>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22" name="Rectangle 46"/>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23" name="Line 47"/>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24" name="Rectangle 48"/>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25" name="Rectangle 49"/>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26" name="Rectangle 50"/>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27" name="Rectangle 51"/>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28" name="Rectangle 52"/>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29" name="Rectangle 53"/>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630" name="Group 54"/>
          <p:cNvGrpSpPr>
            <a:grpSpLocks/>
          </p:cNvGrpSpPr>
          <p:nvPr/>
        </p:nvGrpSpPr>
        <p:grpSpPr bwMode="auto">
          <a:xfrm rot="-5400000">
            <a:off x="3866357" y="3334544"/>
            <a:ext cx="3602037" cy="333375"/>
            <a:chOff x="1668" y="1661"/>
            <a:chExt cx="2269" cy="227"/>
          </a:xfrm>
        </p:grpSpPr>
        <p:sp>
          <p:nvSpPr>
            <p:cNvPr id="664631" name="Line 55"/>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32" name="Line 56"/>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33" name="Line 57"/>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34" name="Rectangle 58"/>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35" name="Line 59"/>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36" name="Rectangle 60"/>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37" name="Rectangle 61"/>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38" name="Rectangle 62"/>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39" name="Rectangle 63"/>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40" name="Rectangle 64"/>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41" name="Rectangle 65"/>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642" name="Group 66"/>
          <p:cNvGrpSpPr>
            <a:grpSpLocks/>
          </p:cNvGrpSpPr>
          <p:nvPr/>
        </p:nvGrpSpPr>
        <p:grpSpPr bwMode="auto">
          <a:xfrm>
            <a:off x="2509838" y="2708275"/>
            <a:ext cx="3324225" cy="360363"/>
            <a:chOff x="1532" y="1298"/>
            <a:chExt cx="2268" cy="227"/>
          </a:xfrm>
        </p:grpSpPr>
        <p:sp>
          <p:nvSpPr>
            <p:cNvPr id="664643" name="Line 67"/>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44" name="Line 68"/>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45" name="Line 69"/>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46" name="Rectangle 70"/>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47" name="Line 71"/>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48" name="Rectangle 72"/>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49" name="Rectangle 73"/>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50" name="Rectangle 74"/>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51" name="Rectangle 75"/>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52" name="Rectangle 76"/>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53" name="Rectangle 77"/>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654" name="Group 78"/>
          <p:cNvGrpSpPr>
            <a:grpSpLocks/>
          </p:cNvGrpSpPr>
          <p:nvPr/>
        </p:nvGrpSpPr>
        <p:grpSpPr bwMode="auto">
          <a:xfrm>
            <a:off x="2509838" y="3860800"/>
            <a:ext cx="3324225" cy="360363"/>
            <a:chOff x="1532" y="1298"/>
            <a:chExt cx="2268" cy="227"/>
          </a:xfrm>
        </p:grpSpPr>
        <p:sp>
          <p:nvSpPr>
            <p:cNvPr id="664655" name="Line 79"/>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56" name="Line 80"/>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57" name="Line 81"/>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58" name="Rectangle 82"/>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59" name="Line 83"/>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60" name="Rectangle 84"/>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61" name="Rectangle 85"/>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62" name="Rectangle 86"/>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63" name="Rectangle 87"/>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64" name="Rectangle 88"/>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65" name="Rectangle 89"/>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666" name="Group 90"/>
          <p:cNvGrpSpPr>
            <a:grpSpLocks/>
          </p:cNvGrpSpPr>
          <p:nvPr/>
        </p:nvGrpSpPr>
        <p:grpSpPr bwMode="auto">
          <a:xfrm>
            <a:off x="2509838" y="4940300"/>
            <a:ext cx="3324225" cy="360363"/>
            <a:chOff x="1532" y="1298"/>
            <a:chExt cx="2268" cy="227"/>
          </a:xfrm>
        </p:grpSpPr>
        <p:sp>
          <p:nvSpPr>
            <p:cNvPr id="664667" name="Line 91"/>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68" name="Line 92"/>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69" name="Line 93"/>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70" name="Rectangle 94"/>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71" name="Line 95"/>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72" name="Rectangle 96"/>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73" name="Rectangle 97"/>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74" name="Rectangle 98"/>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75" name="Rectangle 99"/>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76" name="Rectangle 100"/>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77" name="Rectangle 101"/>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664678" name="Rectangle 102"/>
          <p:cNvSpPr>
            <a:spLocks noChangeArrowheads="1"/>
          </p:cNvSpPr>
          <p:nvPr/>
        </p:nvSpPr>
        <p:spPr bwMode="auto">
          <a:xfrm>
            <a:off x="2976563" y="2205038"/>
            <a:ext cx="398462"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664679" name="Group 103"/>
          <p:cNvGrpSpPr>
            <a:grpSpLocks/>
          </p:cNvGrpSpPr>
          <p:nvPr/>
        </p:nvGrpSpPr>
        <p:grpSpPr bwMode="auto">
          <a:xfrm>
            <a:off x="3838575" y="1989138"/>
            <a:ext cx="666750" cy="720725"/>
            <a:chOff x="1759" y="1480"/>
            <a:chExt cx="454" cy="454"/>
          </a:xfrm>
        </p:grpSpPr>
        <p:sp>
          <p:nvSpPr>
            <p:cNvPr id="664680" name="Line 104"/>
            <p:cNvSpPr>
              <a:spLocks noChangeShapeType="1"/>
            </p:cNvSpPr>
            <p:nvPr/>
          </p:nvSpPr>
          <p:spPr bwMode="auto">
            <a:xfrm>
              <a:off x="1759" y="1752"/>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81" name="Line 105"/>
            <p:cNvSpPr>
              <a:spLocks noChangeShapeType="1"/>
            </p:cNvSpPr>
            <p:nvPr/>
          </p:nvSpPr>
          <p:spPr bwMode="auto">
            <a:xfrm>
              <a:off x="1986" y="1480"/>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682" name="Group 106"/>
          <p:cNvGrpSpPr>
            <a:grpSpLocks/>
          </p:cNvGrpSpPr>
          <p:nvPr/>
        </p:nvGrpSpPr>
        <p:grpSpPr bwMode="auto">
          <a:xfrm>
            <a:off x="4835525" y="1989138"/>
            <a:ext cx="665163" cy="720725"/>
            <a:chOff x="1759" y="1480"/>
            <a:chExt cx="454" cy="454"/>
          </a:xfrm>
        </p:grpSpPr>
        <p:sp>
          <p:nvSpPr>
            <p:cNvPr id="664683" name="Line 107"/>
            <p:cNvSpPr>
              <a:spLocks noChangeShapeType="1"/>
            </p:cNvSpPr>
            <p:nvPr/>
          </p:nvSpPr>
          <p:spPr bwMode="auto">
            <a:xfrm>
              <a:off x="1759" y="1752"/>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84" name="Line 108"/>
            <p:cNvSpPr>
              <a:spLocks noChangeShapeType="1"/>
            </p:cNvSpPr>
            <p:nvPr/>
          </p:nvSpPr>
          <p:spPr bwMode="auto">
            <a:xfrm>
              <a:off x="1986" y="1480"/>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664685" name="Rectangle 109"/>
          <p:cNvSpPr>
            <a:spLocks noChangeArrowheads="1"/>
          </p:cNvSpPr>
          <p:nvPr/>
        </p:nvSpPr>
        <p:spPr bwMode="auto">
          <a:xfrm>
            <a:off x="3971925" y="2205038"/>
            <a:ext cx="400050"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86" name="Rectangle 110"/>
          <p:cNvSpPr>
            <a:spLocks noChangeArrowheads="1"/>
          </p:cNvSpPr>
          <p:nvPr/>
        </p:nvSpPr>
        <p:spPr bwMode="auto">
          <a:xfrm>
            <a:off x="4968875" y="2205038"/>
            <a:ext cx="398463"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664687" name="Group 111"/>
          <p:cNvGrpSpPr>
            <a:grpSpLocks/>
          </p:cNvGrpSpPr>
          <p:nvPr/>
        </p:nvGrpSpPr>
        <p:grpSpPr bwMode="auto">
          <a:xfrm>
            <a:off x="2509838" y="1700213"/>
            <a:ext cx="3324225" cy="360362"/>
            <a:chOff x="1532" y="1298"/>
            <a:chExt cx="2268" cy="227"/>
          </a:xfrm>
        </p:grpSpPr>
        <p:sp>
          <p:nvSpPr>
            <p:cNvPr id="664688" name="Line 112"/>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89" name="Line 113"/>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90" name="Line 114"/>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91" name="Rectangle 115"/>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92" name="Line 116"/>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693" name="Rectangle 117"/>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94" name="Rectangle 118"/>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95" name="Rectangle 119"/>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96" name="Rectangle 120"/>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97" name="Rectangle 121"/>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698" name="Rectangle 122"/>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664699" name="Line 123"/>
          <p:cNvSpPr>
            <a:spLocks noChangeShapeType="1"/>
          </p:cNvSpPr>
          <p:nvPr/>
        </p:nvSpPr>
        <p:spPr bwMode="auto">
          <a:xfrm>
            <a:off x="3175000" y="3068638"/>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00" name="Line 124"/>
          <p:cNvSpPr>
            <a:spLocks noChangeShapeType="1"/>
          </p:cNvSpPr>
          <p:nvPr/>
        </p:nvSpPr>
        <p:spPr bwMode="auto">
          <a:xfrm>
            <a:off x="2843213" y="3500438"/>
            <a:ext cx="665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01" name="Rectangle 125"/>
          <p:cNvSpPr>
            <a:spLocks noChangeArrowheads="1"/>
          </p:cNvSpPr>
          <p:nvPr/>
        </p:nvSpPr>
        <p:spPr bwMode="auto">
          <a:xfrm>
            <a:off x="2976563" y="3284538"/>
            <a:ext cx="398462"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664702" name="Group 126"/>
          <p:cNvGrpSpPr>
            <a:grpSpLocks/>
          </p:cNvGrpSpPr>
          <p:nvPr/>
        </p:nvGrpSpPr>
        <p:grpSpPr bwMode="auto">
          <a:xfrm>
            <a:off x="3840163" y="3068638"/>
            <a:ext cx="665162" cy="792162"/>
            <a:chOff x="3800" y="2069"/>
            <a:chExt cx="454" cy="499"/>
          </a:xfrm>
        </p:grpSpPr>
        <p:sp>
          <p:nvSpPr>
            <p:cNvPr id="664703" name="Line 127"/>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04" name="Line 128"/>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05" name="Rectangle 129"/>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706" name="Group 130"/>
          <p:cNvGrpSpPr>
            <a:grpSpLocks/>
          </p:cNvGrpSpPr>
          <p:nvPr/>
        </p:nvGrpSpPr>
        <p:grpSpPr bwMode="auto">
          <a:xfrm>
            <a:off x="4837113" y="3068638"/>
            <a:ext cx="665162" cy="792162"/>
            <a:chOff x="3800" y="2069"/>
            <a:chExt cx="454" cy="499"/>
          </a:xfrm>
        </p:grpSpPr>
        <p:sp>
          <p:nvSpPr>
            <p:cNvPr id="664707" name="Line 131"/>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08" name="Line 132"/>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09" name="Rectangle 133"/>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664710" name="Group 134"/>
          <p:cNvGrpSpPr>
            <a:grpSpLocks/>
          </p:cNvGrpSpPr>
          <p:nvPr/>
        </p:nvGrpSpPr>
        <p:grpSpPr bwMode="auto">
          <a:xfrm>
            <a:off x="2976563" y="5300663"/>
            <a:ext cx="331787" cy="504825"/>
            <a:chOff x="1850" y="3566"/>
            <a:chExt cx="227" cy="318"/>
          </a:xfrm>
        </p:grpSpPr>
        <p:sp>
          <p:nvSpPr>
            <p:cNvPr id="664711" name="Rectangle 135"/>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12" name="Line 136"/>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13" name="Group 137"/>
          <p:cNvGrpSpPr>
            <a:grpSpLocks/>
          </p:cNvGrpSpPr>
          <p:nvPr/>
        </p:nvGrpSpPr>
        <p:grpSpPr bwMode="auto">
          <a:xfrm>
            <a:off x="3971925" y="5300663"/>
            <a:ext cx="333375" cy="504825"/>
            <a:chOff x="1850" y="3566"/>
            <a:chExt cx="227" cy="318"/>
          </a:xfrm>
        </p:grpSpPr>
        <p:sp>
          <p:nvSpPr>
            <p:cNvPr id="664714" name="Rectangle 138"/>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15" name="Line 139"/>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16" name="Group 140"/>
          <p:cNvGrpSpPr>
            <a:grpSpLocks/>
          </p:cNvGrpSpPr>
          <p:nvPr/>
        </p:nvGrpSpPr>
        <p:grpSpPr bwMode="auto">
          <a:xfrm>
            <a:off x="4968875" y="5300663"/>
            <a:ext cx="333375" cy="504825"/>
            <a:chOff x="1850" y="3566"/>
            <a:chExt cx="227" cy="318"/>
          </a:xfrm>
        </p:grpSpPr>
        <p:sp>
          <p:nvSpPr>
            <p:cNvPr id="664717" name="Rectangle 141"/>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18" name="Line 142"/>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19" name="Group 143"/>
          <p:cNvGrpSpPr>
            <a:grpSpLocks/>
          </p:cNvGrpSpPr>
          <p:nvPr/>
        </p:nvGrpSpPr>
        <p:grpSpPr bwMode="auto">
          <a:xfrm rot="-5400000">
            <a:off x="5886451" y="4384675"/>
            <a:ext cx="360362" cy="465137"/>
            <a:chOff x="1850" y="3566"/>
            <a:chExt cx="227" cy="318"/>
          </a:xfrm>
        </p:grpSpPr>
        <p:sp>
          <p:nvSpPr>
            <p:cNvPr id="664720" name="Rectangle 144"/>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21" name="Line 145"/>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22" name="Group 146"/>
          <p:cNvGrpSpPr>
            <a:grpSpLocks/>
          </p:cNvGrpSpPr>
          <p:nvPr/>
        </p:nvGrpSpPr>
        <p:grpSpPr bwMode="auto">
          <a:xfrm rot="-5400000">
            <a:off x="5886450" y="3303588"/>
            <a:ext cx="360363" cy="465137"/>
            <a:chOff x="1850" y="3566"/>
            <a:chExt cx="227" cy="318"/>
          </a:xfrm>
        </p:grpSpPr>
        <p:sp>
          <p:nvSpPr>
            <p:cNvPr id="664723" name="Rectangle 147"/>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24" name="Line 148"/>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25" name="Group 149"/>
          <p:cNvGrpSpPr>
            <a:grpSpLocks/>
          </p:cNvGrpSpPr>
          <p:nvPr/>
        </p:nvGrpSpPr>
        <p:grpSpPr bwMode="auto">
          <a:xfrm rot="-5400000">
            <a:off x="5886450" y="2224088"/>
            <a:ext cx="360363" cy="465137"/>
            <a:chOff x="1850" y="3566"/>
            <a:chExt cx="227" cy="318"/>
          </a:xfrm>
        </p:grpSpPr>
        <p:sp>
          <p:nvSpPr>
            <p:cNvPr id="664726" name="Rectangle 150"/>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27" name="Line 151"/>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28" name="Group 152"/>
          <p:cNvGrpSpPr>
            <a:grpSpLocks/>
          </p:cNvGrpSpPr>
          <p:nvPr/>
        </p:nvGrpSpPr>
        <p:grpSpPr bwMode="auto">
          <a:xfrm flipV="1">
            <a:off x="2976563" y="1195388"/>
            <a:ext cx="331787" cy="504825"/>
            <a:chOff x="1850" y="3566"/>
            <a:chExt cx="227" cy="318"/>
          </a:xfrm>
        </p:grpSpPr>
        <p:sp>
          <p:nvSpPr>
            <p:cNvPr id="664729" name="Rectangle 153"/>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30" name="Line 154"/>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31" name="Group 155"/>
          <p:cNvGrpSpPr>
            <a:grpSpLocks/>
          </p:cNvGrpSpPr>
          <p:nvPr/>
        </p:nvGrpSpPr>
        <p:grpSpPr bwMode="auto">
          <a:xfrm flipV="1">
            <a:off x="3971925" y="1195388"/>
            <a:ext cx="333375" cy="504825"/>
            <a:chOff x="1850" y="3566"/>
            <a:chExt cx="227" cy="318"/>
          </a:xfrm>
        </p:grpSpPr>
        <p:sp>
          <p:nvSpPr>
            <p:cNvPr id="664732" name="Rectangle 156"/>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33" name="Line 157"/>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34" name="Group 158"/>
          <p:cNvGrpSpPr>
            <a:grpSpLocks/>
          </p:cNvGrpSpPr>
          <p:nvPr/>
        </p:nvGrpSpPr>
        <p:grpSpPr bwMode="auto">
          <a:xfrm flipV="1">
            <a:off x="4968875" y="1195388"/>
            <a:ext cx="333375" cy="504825"/>
            <a:chOff x="1850" y="3566"/>
            <a:chExt cx="227" cy="318"/>
          </a:xfrm>
        </p:grpSpPr>
        <p:sp>
          <p:nvSpPr>
            <p:cNvPr id="664735" name="Rectangle 159"/>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36" name="Line 160"/>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37" name="Group 161"/>
          <p:cNvGrpSpPr>
            <a:grpSpLocks/>
          </p:cNvGrpSpPr>
          <p:nvPr/>
        </p:nvGrpSpPr>
        <p:grpSpPr bwMode="auto">
          <a:xfrm rot="5400000" flipH="1">
            <a:off x="2098676" y="4384675"/>
            <a:ext cx="360362" cy="465137"/>
            <a:chOff x="1850" y="3566"/>
            <a:chExt cx="227" cy="318"/>
          </a:xfrm>
        </p:grpSpPr>
        <p:sp>
          <p:nvSpPr>
            <p:cNvPr id="664738" name="Rectangle 162"/>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39" name="Line 163"/>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40" name="Group 164"/>
          <p:cNvGrpSpPr>
            <a:grpSpLocks/>
          </p:cNvGrpSpPr>
          <p:nvPr/>
        </p:nvGrpSpPr>
        <p:grpSpPr bwMode="auto">
          <a:xfrm rot="5400000" flipH="1">
            <a:off x="2098675" y="3303588"/>
            <a:ext cx="360363" cy="465137"/>
            <a:chOff x="1850" y="3566"/>
            <a:chExt cx="227" cy="318"/>
          </a:xfrm>
        </p:grpSpPr>
        <p:sp>
          <p:nvSpPr>
            <p:cNvPr id="664741" name="Rectangle 165"/>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42" name="Line 166"/>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43" name="Group 167"/>
          <p:cNvGrpSpPr>
            <a:grpSpLocks/>
          </p:cNvGrpSpPr>
          <p:nvPr/>
        </p:nvGrpSpPr>
        <p:grpSpPr bwMode="auto">
          <a:xfrm rot="5400000" flipH="1">
            <a:off x="2098675" y="2224088"/>
            <a:ext cx="360363" cy="465137"/>
            <a:chOff x="1850" y="3566"/>
            <a:chExt cx="227" cy="318"/>
          </a:xfrm>
        </p:grpSpPr>
        <p:sp>
          <p:nvSpPr>
            <p:cNvPr id="664744" name="Rectangle 168"/>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45" name="Line 169"/>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664746" name="Rectangle 170"/>
          <p:cNvSpPr>
            <a:spLocks noChangeArrowheads="1"/>
          </p:cNvSpPr>
          <p:nvPr/>
        </p:nvSpPr>
        <p:spPr bwMode="auto">
          <a:xfrm>
            <a:off x="6634163" y="1074738"/>
            <a:ext cx="152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47" name="Rectangle 171"/>
          <p:cNvSpPr>
            <a:spLocks noChangeArrowheads="1"/>
          </p:cNvSpPr>
          <p:nvPr/>
        </p:nvSpPr>
        <p:spPr bwMode="auto">
          <a:xfrm>
            <a:off x="6634163" y="1455738"/>
            <a:ext cx="152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48" name="Line 172"/>
          <p:cNvSpPr>
            <a:spLocks noChangeShapeType="1"/>
          </p:cNvSpPr>
          <p:nvPr/>
        </p:nvSpPr>
        <p:spPr bwMode="auto">
          <a:xfrm flipV="1">
            <a:off x="6557963" y="1303338"/>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49" name="Line 173"/>
          <p:cNvSpPr>
            <a:spLocks noChangeShapeType="1"/>
          </p:cNvSpPr>
          <p:nvPr/>
        </p:nvSpPr>
        <p:spPr bwMode="auto">
          <a:xfrm>
            <a:off x="6557963" y="13033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0" name="Line 174"/>
          <p:cNvSpPr>
            <a:spLocks noChangeShapeType="1"/>
          </p:cNvSpPr>
          <p:nvPr/>
        </p:nvSpPr>
        <p:spPr bwMode="auto">
          <a:xfrm>
            <a:off x="6557963" y="16843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1" name="Rectangle 175"/>
          <p:cNvSpPr>
            <a:spLocks noChangeArrowheads="1"/>
          </p:cNvSpPr>
          <p:nvPr/>
        </p:nvSpPr>
        <p:spPr bwMode="auto">
          <a:xfrm>
            <a:off x="6253163" y="998538"/>
            <a:ext cx="228600" cy="8382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2" name="Line 176"/>
          <p:cNvSpPr>
            <a:spLocks noChangeShapeType="1"/>
          </p:cNvSpPr>
          <p:nvPr/>
        </p:nvSpPr>
        <p:spPr bwMode="auto">
          <a:xfrm>
            <a:off x="6100763" y="11509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3" name="Line 177"/>
          <p:cNvSpPr>
            <a:spLocks noChangeShapeType="1"/>
          </p:cNvSpPr>
          <p:nvPr/>
        </p:nvSpPr>
        <p:spPr bwMode="auto">
          <a:xfrm>
            <a:off x="6100763" y="13033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4" name="Line 178"/>
          <p:cNvSpPr>
            <a:spLocks noChangeShapeType="1"/>
          </p:cNvSpPr>
          <p:nvPr/>
        </p:nvSpPr>
        <p:spPr bwMode="auto">
          <a:xfrm>
            <a:off x="6100763" y="14557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5" name="Line 179"/>
          <p:cNvSpPr>
            <a:spLocks noChangeShapeType="1"/>
          </p:cNvSpPr>
          <p:nvPr/>
        </p:nvSpPr>
        <p:spPr bwMode="auto">
          <a:xfrm>
            <a:off x="6100763" y="16081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6" name="Line 180"/>
          <p:cNvSpPr>
            <a:spLocks noChangeShapeType="1"/>
          </p:cNvSpPr>
          <p:nvPr/>
        </p:nvSpPr>
        <p:spPr bwMode="auto">
          <a:xfrm>
            <a:off x="6100763" y="17605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7" name="Line 181"/>
          <p:cNvSpPr>
            <a:spLocks noChangeShapeType="1"/>
          </p:cNvSpPr>
          <p:nvPr/>
        </p:nvSpPr>
        <p:spPr bwMode="auto">
          <a:xfrm>
            <a:off x="6481763" y="12271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8" name="Line 182"/>
          <p:cNvSpPr>
            <a:spLocks noChangeShapeType="1"/>
          </p:cNvSpPr>
          <p:nvPr/>
        </p:nvSpPr>
        <p:spPr bwMode="auto">
          <a:xfrm>
            <a:off x="6634163" y="13795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59" name="Line 183"/>
          <p:cNvSpPr>
            <a:spLocks noChangeShapeType="1"/>
          </p:cNvSpPr>
          <p:nvPr/>
        </p:nvSpPr>
        <p:spPr bwMode="auto">
          <a:xfrm>
            <a:off x="6481763" y="15319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760" name="Text Box 184"/>
          <p:cNvSpPr txBox="1">
            <a:spLocks noChangeArrowheads="1"/>
          </p:cNvSpPr>
          <p:nvPr/>
        </p:nvSpPr>
        <p:spPr bwMode="auto">
          <a:xfrm>
            <a:off x="6164263" y="765175"/>
            <a:ext cx="534987"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400" b="1">
                <a:latin typeface="Tahoma" panose="020B0604030504040204" pitchFamily="34" charset="0"/>
              </a:rPr>
              <a:t>LUT </a:t>
            </a:r>
          </a:p>
        </p:txBody>
      </p:sp>
      <p:sp>
        <p:nvSpPr>
          <p:cNvPr id="664761" name="Text Box 185"/>
          <p:cNvSpPr txBox="1">
            <a:spLocks noChangeArrowheads="1"/>
          </p:cNvSpPr>
          <p:nvPr/>
        </p:nvSpPr>
        <p:spPr bwMode="auto">
          <a:xfrm>
            <a:off x="6770688" y="1063625"/>
            <a:ext cx="458787"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400" b="1">
                <a:latin typeface="Tahoma" panose="020B0604030504040204" pitchFamily="34" charset="0"/>
              </a:rPr>
              <a:t>F.F </a:t>
            </a:r>
          </a:p>
        </p:txBody>
      </p:sp>
      <p:sp>
        <p:nvSpPr>
          <p:cNvPr id="664762" name="Line 186"/>
          <p:cNvSpPr>
            <a:spLocks noChangeShapeType="1"/>
          </p:cNvSpPr>
          <p:nvPr/>
        </p:nvSpPr>
        <p:spPr bwMode="auto">
          <a:xfrm flipV="1">
            <a:off x="5368925" y="1412875"/>
            <a:ext cx="731838" cy="7921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63" name="Text Box 187"/>
          <p:cNvSpPr txBox="1">
            <a:spLocks noChangeArrowheads="1"/>
          </p:cNvSpPr>
          <p:nvPr/>
        </p:nvSpPr>
        <p:spPr bwMode="auto">
          <a:xfrm>
            <a:off x="6945313" y="1400175"/>
            <a:ext cx="20955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Configurable Logic</a:t>
            </a:r>
          </a:p>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Block</a:t>
            </a:r>
          </a:p>
        </p:txBody>
      </p:sp>
      <p:sp>
        <p:nvSpPr>
          <p:cNvPr id="664764" name="Rectangle 188"/>
          <p:cNvSpPr>
            <a:spLocks noChangeArrowheads="1"/>
          </p:cNvSpPr>
          <p:nvPr/>
        </p:nvSpPr>
        <p:spPr bwMode="auto">
          <a:xfrm>
            <a:off x="7097713" y="2276475"/>
            <a:ext cx="665162" cy="720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64765" name="Line 189"/>
          <p:cNvSpPr>
            <a:spLocks noChangeShapeType="1"/>
          </p:cNvSpPr>
          <p:nvPr/>
        </p:nvSpPr>
        <p:spPr bwMode="auto">
          <a:xfrm>
            <a:off x="722947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66" name="Line 190"/>
          <p:cNvSpPr>
            <a:spLocks noChangeShapeType="1"/>
          </p:cNvSpPr>
          <p:nvPr/>
        </p:nvSpPr>
        <p:spPr bwMode="auto">
          <a:xfrm>
            <a:off x="736282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67" name="Line 191"/>
          <p:cNvSpPr>
            <a:spLocks noChangeShapeType="1"/>
          </p:cNvSpPr>
          <p:nvPr/>
        </p:nvSpPr>
        <p:spPr bwMode="auto">
          <a:xfrm>
            <a:off x="749617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68" name="Line 192"/>
          <p:cNvSpPr>
            <a:spLocks noChangeShapeType="1"/>
          </p:cNvSpPr>
          <p:nvPr/>
        </p:nvSpPr>
        <p:spPr bwMode="auto">
          <a:xfrm>
            <a:off x="762952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69" name="Line 193"/>
          <p:cNvSpPr>
            <a:spLocks noChangeShapeType="1"/>
          </p:cNvSpPr>
          <p:nvPr/>
        </p:nvSpPr>
        <p:spPr bwMode="auto">
          <a:xfrm>
            <a:off x="6964363" y="2420938"/>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0" name="Line 194"/>
          <p:cNvSpPr>
            <a:spLocks noChangeShapeType="1"/>
          </p:cNvSpPr>
          <p:nvPr/>
        </p:nvSpPr>
        <p:spPr bwMode="auto">
          <a:xfrm>
            <a:off x="6964363" y="2565400"/>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1" name="Line 195"/>
          <p:cNvSpPr>
            <a:spLocks noChangeShapeType="1"/>
          </p:cNvSpPr>
          <p:nvPr/>
        </p:nvSpPr>
        <p:spPr bwMode="auto">
          <a:xfrm>
            <a:off x="6964363" y="2709863"/>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2" name="Line 196"/>
          <p:cNvSpPr>
            <a:spLocks noChangeShapeType="1"/>
          </p:cNvSpPr>
          <p:nvPr/>
        </p:nvSpPr>
        <p:spPr bwMode="auto">
          <a:xfrm>
            <a:off x="6964363" y="2854325"/>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3" name="Line 197"/>
          <p:cNvSpPr>
            <a:spLocks noChangeShapeType="1"/>
          </p:cNvSpPr>
          <p:nvPr/>
        </p:nvSpPr>
        <p:spPr bwMode="auto">
          <a:xfrm>
            <a:off x="7229475" y="2349500"/>
            <a:ext cx="68263"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4" name="Line 198"/>
          <p:cNvSpPr>
            <a:spLocks noChangeShapeType="1"/>
          </p:cNvSpPr>
          <p:nvPr/>
        </p:nvSpPr>
        <p:spPr bwMode="auto">
          <a:xfrm>
            <a:off x="7164388" y="2420938"/>
            <a:ext cx="66675"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5" name="Line 199"/>
          <p:cNvSpPr>
            <a:spLocks noChangeShapeType="1"/>
          </p:cNvSpPr>
          <p:nvPr/>
        </p:nvSpPr>
        <p:spPr bwMode="auto">
          <a:xfrm flipH="1">
            <a:off x="7229475" y="2420938"/>
            <a:ext cx="68263"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6" name="Line 200"/>
          <p:cNvSpPr>
            <a:spLocks noChangeShapeType="1"/>
          </p:cNvSpPr>
          <p:nvPr/>
        </p:nvSpPr>
        <p:spPr bwMode="auto">
          <a:xfrm flipH="1">
            <a:off x="7162800" y="2349500"/>
            <a:ext cx="6667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664777" name="Group 201"/>
          <p:cNvGrpSpPr>
            <a:grpSpLocks/>
          </p:cNvGrpSpPr>
          <p:nvPr/>
        </p:nvGrpSpPr>
        <p:grpSpPr bwMode="auto">
          <a:xfrm>
            <a:off x="7297738" y="2492375"/>
            <a:ext cx="133350" cy="144463"/>
            <a:chOff x="5025" y="2387"/>
            <a:chExt cx="91" cy="91"/>
          </a:xfrm>
        </p:grpSpPr>
        <p:sp>
          <p:nvSpPr>
            <p:cNvPr id="664778" name="Line 202"/>
            <p:cNvSpPr>
              <a:spLocks noChangeShapeType="1"/>
            </p:cNvSpPr>
            <p:nvPr/>
          </p:nvSpPr>
          <p:spPr bwMode="auto">
            <a:xfrm flipH="1">
              <a:off x="5070"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79" name="Line 203"/>
            <p:cNvSpPr>
              <a:spLocks noChangeShapeType="1"/>
            </p:cNvSpPr>
            <p:nvPr/>
          </p:nvSpPr>
          <p:spPr bwMode="auto">
            <a:xfrm>
              <a:off x="5070"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80" name="Line 204"/>
            <p:cNvSpPr>
              <a:spLocks noChangeShapeType="1"/>
            </p:cNvSpPr>
            <p:nvPr/>
          </p:nvSpPr>
          <p:spPr bwMode="auto">
            <a:xfrm>
              <a:off x="5025"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81" name="Line 205"/>
            <p:cNvSpPr>
              <a:spLocks noChangeShapeType="1"/>
            </p:cNvSpPr>
            <p:nvPr/>
          </p:nvSpPr>
          <p:spPr bwMode="auto">
            <a:xfrm flipH="1">
              <a:off x="5025"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82" name="Group 206"/>
          <p:cNvGrpSpPr>
            <a:grpSpLocks/>
          </p:cNvGrpSpPr>
          <p:nvPr/>
        </p:nvGrpSpPr>
        <p:grpSpPr bwMode="auto">
          <a:xfrm>
            <a:off x="7429500" y="2636838"/>
            <a:ext cx="133350" cy="144462"/>
            <a:chOff x="5025" y="2387"/>
            <a:chExt cx="91" cy="91"/>
          </a:xfrm>
        </p:grpSpPr>
        <p:sp>
          <p:nvSpPr>
            <p:cNvPr id="664783" name="Line 207"/>
            <p:cNvSpPr>
              <a:spLocks noChangeShapeType="1"/>
            </p:cNvSpPr>
            <p:nvPr/>
          </p:nvSpPr>
          <p:spPr bwMode="auto">
            <a:xfrm flipH="1">
              <a:off x="5070"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84" name="Line 208"/>
            <p:cNvSpPr>
              <a:spLocks noChangeShapeType="1"/>
            </p:cNvSpPr>
            <p:nvPr/>
          </p:nvSpPr>
          <p:spPr bwMode="auto">
            <a:xfrm>
              <a:off x="5070"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85" name="Line 209"/>
            <p:cNvSpPr>
              <a:spLocks noChangeShapeType="1"/>
            </p:cNvSpPr>
            <p:nvPr/>
          </p:nvSpPr>
          <p:spPr bwMode="auto">
            <a:xfrm>
              <a:off x="5025"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86" name="Line 210"/>
            <p:cNvSpPr>
              <a:spLocks noChangeShapeType="1"/>
            </p:cNvSpPr>
            <p:nvPr/>
          </p:nvSpPr>
          <p:spPr bwMode="auto">
            <a:xfrm flipH="1">
              <a:off x="5025"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87" name="Group 211"/>
          <p:cNvGrpSpPr>
            <a:grpSpLocks/>
          </p:cNvGrpSpPr>
          <p:nvPr/>
        </p:nvGrpSpPr>
        <p:grpSpPr bwMode="auto">
          <a:xfrm>
            <a:off x="7562850" y="2781300"/>
            <a:ext cx="133350" cy="144463"/>
            <a:chOff x="5025" y="2387"/>
            <a:chExt cx="91" cy="91"/>
          </a:xfrm>
        </p:grpSpPr>
        <p:sp>
          <p:nvSpPr>
            <p:cNvPr id="664788" name="Line 212"/>
            <p:cNvSpPr>
              <a:spLocks noChangeShapeType="1"/>
            </p:cNvSpPr>
            <p:nvPr/>
          </p:nvSpPr>
          <p:spPr bwMode="auto">
            <a:xfrm flipH="1">
              <a:off x="5070"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89" name="Line 213"/>
            <p:cNvSpPr>
              <a:spLocks noChangeShapeType="1"/>
            </p:cNvSpPr>
            <p:nvPr/>
          </p:nvSpPr>
          <p:spPr bwMode="auto">
            <a:xfrm>
              <a:off x="5070"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0" name="Line 214"/>
            <p:cNvSpPr>
              <a:spLocks noChangeShapeType="1"/>
            </p:cNvSpPr>
            <p:nvPr/>
          </p:nvSpPr>
          <p:spPr bwMode="auto">
            <a:xfrm>
              <a:off x="5025"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1" name="Line 215"/>
            <p:cNvSpPr>
              <a:spLocks noChangeShapeType="1"/>
            </p:cNvSpPr>
            <p:nvPr/>
          </p:nvSpPr>
          <p:spPr bwMode="auto">
            <a:xfrm flipH="1">
              <a:off x="5025"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792" name="Group 216"/>
          <p:cNvGrpSpPr>
            <a:grpSpLocks/>
          </p:cNvGrpSpPr>
          <p:nvPr/>
        </p:nvGrpSpPr>
        <p:grpSpPr bwMode="auto">
          <a:xfrm>
            <a:off x="6964363" y="4437063"/>
            <a:ext cx="1130300" cy="287337"/>
            <a:chOff x="4753" y="2795"/>
            <a:chExt cx="771" cy="181"/>
          </a:xfrm>
        </p:grpSpPr>
        <p:sp>
          <p:nvSpPr>
            <p:cNvPr id="664793" name="Line 217"/>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4" name="Line 218"/>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5" name="Line 219"/>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6" name="Line 220"/>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7" name="Line 221"/>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8" name="Line 222"/>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799" name="Line 223"/>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800" name="Group 224"/>
          <p:cNvGrpSpPr>
            <a:grpSpLocks/>
          </p:cNvGrpSpPr>
          <p:nvPr/>
        </p:nvGrpSpPr>
        <p:grpSpPr bwMode="auto">
          <a:xfrm rot="-5400000">
            <a:off x="6873081" y="4915694"/>
            <a:ext cx="1512888" cy="266700"/>
            <a:chOff x="4753" y="2795"/>
            <a:chExt cx="771" cy="181"/>
          </a:xfrm>
        </p:grpSpPr>
        <p:sp>
          <p:nvSpPr>
            <p:cNvPr id="664801" name="Line 225"/>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02" name="Line 226"/>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03" name="Line 227"/>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04" name="Line 228"/>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05" name="Line 229"/>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06" name="Line 230"/>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07" name="Line 231"/>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808" name="Group 232"/>
          <p:cNvGrpSpPr>
            <a:grpSpLocks/>
          </p:cNvGrpSpPr>
          <p:nvPr/>
        </p:nvGrpSpPr>
        <p:grpSpPr bwMode="auto">
          <a:xfrm rot="-7955298">
            <a:off x="6604000" y="5157788"/>
            <a:ext cx="1296988" cy="265112"/>
            <a:chOff x="4753" y="2795"/>
            <a:chExt cx="771" cy="181"/>
          </a:xfrm>
        </p:grpSpPr>
        <p:sp>
          <p:nvSpPr>
            <p:cNvPr id="664809" name="Line 233"/>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0" name="Line 234"/>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1" name="Line 235"/>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2" name="Line 236"/>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3" name="Line 237"/>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4" name="Line 238"/>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5" name="Line 239"/>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816" name="Group 240"/>
          <p:cNvGrpSpPr>
            <a:grpSpLocks/>
          </p:cNvGrpSpPr>
          <p:nvPr/>
        </p:nvGrpSpPr>
        <p:grpSpPr bwMode="auto">
          <a:xfrm rot="8067306" flipV="1">
            <a:off x="6628606" y="4033044"/>
            <a:ext cx="1271588" cy="260350"/>
            <a:chOff x="4753" y="2795"/>
            <a:chExt cx="771" cy="181"/>
          </a:xfrm>
        </p:grpSpPr>
        <p:sp>
          <p:nvSpPr>
            <p:cNvPr id="664817" name="Line 241"/>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8" name="Line 242"/>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19" name="Line 243"/>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0" name="Line 244"/>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1" name="Line 245"/>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2" name="Line 246"/>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3" name="Line 247"/>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824" name="Group 248"/>
          <p:cNvGrpSpPr>
            <a:grpSpLocks/>
          </p:cNvGrpSpPr>
          <p:nvPr/>
        </p:nvGrpSpPr>
        <p:grpSpPr bwMode="auto">
          <a:xfrm rot="7865975" flipV="1">
            <a:off x="7402513" y="4946650"/>
            <a:ext cx="1255712" cy="306388"/>
            <a:chOff x="4753" y="2795"/>
            <a:chExt cx="771" cy="181"/>
          </a:xfrm>
        </p:grpSpPr>
        <p:sp>
          <p:nvSpPr>
            <p:cNvPr id="664825" name="Line 249"/>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6" name="Line 250"/>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7" name="Line 251"/>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8" name="Line 252"/>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29" name="Line 253"/>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0" name="Line 254"/>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1" name="Line 255"/>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664832" name="Group 256"/>
          <p:cNvGrpSpPr>
            <a:grpSpLocks/>
          </p:cNvGrpSpPr>
          <p:nvPr/>
        </p:nvGrpSpPr>
        <p:grpSpPr bwMode="auto">
          <a:xfrm rot="13682305">
            <a:off x="7425532" y="4221956"/>
            <a:ext cx="1243012" cy="269875"/>
            <a:chOff x="4753" y="2795"/>
            <a:chExt cx="771" cy="181"/>
          </a:xfrm>
        </p:grpSpPr>
        <p:sp>
          <p:nvSpPr>
            <p:cNvPr id="664833" name="Line 257"/>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4" name="Line 258"/>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5" name="Line 259"/>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6" name="Line 260"/>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7" name="Line 261"/>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8" name="Line 262"/>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39" name="Line 263"/>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664840" name="Line 264"/>
          <p:cNvSpPr>
            <a:spLocks noChangeShapeType="1"/>
          </p:cNvSpPr>
          <p:nvPr/>
        </p:nvSpPr>
        <p:spPr bwMode="auto">
          <a:xfrm flipV="1">
            <a:off x="7762875" y="37163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41" name="Line 265"/>
          <p:cNvSpPr>
            <a:spLocks noChangeShapeType="1"/>
          </p:cNvSpPr>
          <p:nvPr/>
        </p:nvSpPr>
        <p:spPr bwMode="auto">
          <a:xfrm>
            <a:off x="8094663" y="4724400"/>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42" name="Line 266"/>
          <p:cNvSpPr>
            <a:spLocks noChangeShapeType="1"/>
          </p:cNvSpPr>
          <p:nvPr/>
        </p:nvSpPr>
        <p:spPr bwMode="auto">
          <a:xfrm flipH="1" flipV="1">
            <a:off x="6831013" y="4724400"/>
            <a:ext cx="13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43" name="Line 267"/>
          <p:cNvSpPr>
            <a:spLocks noChangeShapeType="1"/>
          </p:cNvSpPr>
          <p:nvPr/>
        </p:nvSpPr>
        <p:spPr bwMode="auto">
          <a:xfrm>
            <a:off x="7629525" y="2924175"/>
            <a:ext cx="13335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44" name="Line 268"/>
          <p:cNvSpPr>
            <a:spLocks noChangeShapeType="1"/>
          </p:cNvSpPr>
          <p:nvPr/>
        </p:nvSpPr>
        <p:spPr bwMode="auto">
          <a:xfrm flipV="1">
            <a:off x="5835650" y="2708275"/>
            <a:ext cx="1063625"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45" name="Text Box 269"/>
          <p:cNvSpPr txBox="1">
            <a:spLocks noChangeArrowheads="1"/>
          </p:cNvSpPr>
          <p:nvPr/>
        </p:nvSpPr>
        <p:spPr bwMode="auto">
          <a:xfrm>
            <a:off x="7943850" y="3025775"/>
            <a:ext cx="108108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chemeClr val="folHlink"/>
              </a:buClr>
              <a:buSzPct val="95000"/>
              <a:buFont typeface="Wingdings" panose="05000000000000000000" pitchFamily="2" charset="2"/>
              <a:buNone/>
            </a:pPr>
            <a:r>
              <a:rPr lang="en-US" altLang="ja-JP" b="1">
                <a:latin typeface="Tahoma" panose="020B0604030504040204" pitchFamily="34" charset="0"/>
              </a:rPr>
              <a:t>Switch</a:t>
            </a:r>
          </a:p>
          <a:p>
            <a:pPr>
              <a:lnSpc>
                <a:spcPct val="90000"/>
              </a:lnSpc>
              <a:spcBef>
                <a:spcPct val="20000"/>
              </a:spcBef>
              <a:buClr>
                <a:schemeClr val="folHlink"/>
              </a:buClr>
              <a:buSzPct val="95000"/>
              <a:buFont typeface="Wingdings" panose="05000000000000000000" pitchFamily="2" charset="2"/>
              <a:buNone/>
            </a:pPr>
            <a:r>
              <a:rPr lang="en-US" altLang="ja-JP" b="1">
                <a:latin typeface="Tahoma" panose="020B0604030504040204" pitchFamily="34" charset="0"/>
              </a:rPr>
              <a:t>Block</a:t>
            </a:r>
          </a:p>
        </p:txBody>
      </p:sp>
      <p:sp>
        <p:nvSpPr>
          <p:cNvPr id="664846" name="Text Box 270"/>
          <p:cNvSpPr txBox="1">
            <a:spLocks noChangeArrowheads="1"/>
          </p:cNvSpPr>
          <p:nvPr/>
        </p:nvSpPr>
        <p:spPr bwMode="auto">
          <a:xfrm>
            <a:off x="1468438" y="992188"/>
            <a:ext cx="1731962"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400" b="1">
                <a:latin typeface="Tahoma" panose="020B0604030504040204" pitchFamily="34" charset="0"/>
              </a:rPr>
              <a:t>Connection Block</a:t>
            </a:r>
          </a:p>
        </p:txBody>
      </p:sp>
      <p:sp>
        <p:nvSpPr>
          <p:cNvPr id="664847" name="Line 271"/>
          <p:cNvSpPr>
            <a:spLocks noChangeShapeType="1"/>
          </p:cNvSpPr>
          <p:nvPr/>
        </p:nvSpPr>
        <p:spPr bwMode="auto">
          <a:xfrm>
            <a:off x="2112963" y="1341438"/>
            <a:ext cx="10620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48" name="Text Box 272"/>
          <p:cNvSpPr txBox="1">
            <a:spLocks noChangeArrowheads="1"/>
          </p:cNvSpPr>
          <p:nvPr/>
        </p:nvSpPr>
        <p:spPr bwMode="auto">
          <a:xfrm>
            <a:off x="5551488" y="5864225"/>
            <a:ext cx="534987"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IOB</a:t>
            </a:r>
          </a:p>
        </p:txBody>
      </p:sp>
      <p:sp>
        <p:nvSpPr>
          <p:cNvPr id="664849" name="Line 273"/>
          <p:cNvSpPr>
            <a:spLocks noChangeShapeType="1"/>
          </p:cNvSpPr>
          <p:nvPr/>
        </p:nvSpPr>
        <p:spPr bwMode="auto">
          <a:xfrm flipH="1" flipV="1">
            <a:off x="5368925" y="5661025"/>
            <a:ext cx="2667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4850" name="Text Box 274"/>
          <p:cNvSpPr txBox="1">
            <a:spLocks noChangeArrowheads="1"/>
          </p:cNvSpPr>
          <p:nvPr/>
        </p:nvSpPr>
        <p:spPr bwMode="auto">
          <a:xfrm>
            <a:off x="119063" y="1639888"/>
            <a:ext cx="1922462"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2800">
                <a:latin typeface="Tahoma" panose="020B0604030504040204" pitchFamily="34" charset="0"/>
              </a:rPr>
              <a:t>island style</a:t>
            </a:r>
          </a:p>
          <a:p>
            <a:pPr>
              <a:lnSpc>
                <a:spcPct val="90000"/>
              </a:lnSpc>
              <a:spcBef>
                <a:spcPct val="20000"/>
              </a:spcBef>
              <a:buClr>
                <a:schemeClr val="folHlink"/>
              </a:buClr>
              <a:buSzPct val="95000"/>
              <a:buFont typeface="Wingdings" panose="05000000000000000000" pitchFamily="2" charset="2"/>
              <a:buNone/>
            </a:pPr>
            <a:endParaRPr lang="en-US" altLang="ja-JP" sz="2800">
              <a:latin typeface="Tahoma" panose="020B0604030504040204" pitchFamily="34" charset="0"/>
            </a:endParaRPr>
          </a:p>
        </p:txBody>
      </p:sp>
      <p:sp>
        <p:nvSpPr>
          <p:cNvPr id="664851" name="Text Box 275"/>
          <p:cNvSpPr txBox="1">
            <a:spLocks noChangeArrowheads="1"/>
          </p:cNvSpPr>
          <p:nvPr/>
        </p:nvSpPr>
        <p:spPr bwMode="auto">
          <a:xfrm>
            <a:off x="52388" y="3711575"/>
            <a:ext cx="268605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LUT and interconnection</a:t>
            </a:r>
          </a:p>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is decided with</a:t>
            </a:r>
          </a:p>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configuration data</a:t>
            </a:r>
          </a:p>
        </p:txBody>
      </p:sp>
      <p:sp>
        <p:nvSpPr>
          <p:cNvPr id="664852" name="Rectangle 276"/>
          <p:cNvSpPr>
            <a:spLocks noChangeArrowheads="1"/>
          </p:cNvSpPr>
          <p:nvPr/>
        </p:nvSpPr>
        <p:spPr bwMode="auto">
          <a:xfrm>
            <a:off x="6319838" y="981075"/>
            <a:ext cx="228600" cy="8382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853" name="Line 277"/>
          <p:cNvSpPr>
            <a:spLocks noChangeShapeType="1"/>
          </p:cNvSpPr>
          <p:nvPr/>
        </p:nvSpPr>
        <p:spPr bwMode="auto">
          <a:xfrm>
            <a:off x="6167438" y="11334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854" name="Line 278"/>
          <p:cNvSpPr>
            <a:spLocks noChangeShapeType="1"/>
          </p:cNvSpPr>
          <p:nvPr/>
        </p:nvSpPr>
        <p:spPr bwMode="auto">
          <a:xfrm>
            <a:off x="6167438" y="12858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855" name="Line 279"/>
          <p:cNvSpPr>
            <a:spLocks noChangeShapeType="1"/>
          </p:cNvSpPr>
          <p:nvPr/>
        </p:nvSpPr>
        <p:spPr bwMode="auto">
          <a:xfrm>
            <a:off x="6167438" y="14382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856" name="Line 280"/>
          <p:cNvSpPr>
            <a:spLocks noChangeShapeType="1"/>
          </p:cNvSpPr>
          <p:nvPr/>
        </p:nvSpPr>
        <p:spPr bwMode="auto">
          <a:xfrm>
            <a:off x="6167438" y="15906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4857" name="Line 281"/>
          <p:cNvSpPr>
            <a:spLocks noChangeShapeType="1"/>
          </p:cNvSpPr>
          <p:nvPr/>
        </p:nvSpPr>
        <p:spPr bwMode="auto">
          <a:xfrm>
            <a:off x="6167438" y="17430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altLang="ja-JP" sz="3600" dirty="0"/>
              <a:t>Various</a:t>
            </a:r>
            <a:r>
              <a:rPr lang="ja-JP" altLang="en-US" sz="3600" dirty="0"/>
              <a:t>  </a:t>
            </a:r>
            <a:r>
              <a:rPr lang="en-US" altLang="ja-JP" sz="3600" dirty="0"/>
              <a:t>PLDs</a:t>
            </a:r>
            <a:r>
              <a:rPr lang="ja-JP" altLang="en-US" sz="3600" dirty="0"/>
              <a:t>　</a:t>
            </a:r>
            <a:endParaRPr lang="en-US" altLang="ja-JP" sz="3600" dirty="0"/>
          </a:p>
        </p:txBody>
      </p:sp>
      <p:sp>
        <p:nvSpPr>
          <p:cNvPr id="526339" name="Text Box 3"/>
          <p:cNvSpPr txBox="1">
            <a:spLocks noChangeArrowheads="1"/>
          </p:cNvSpPr>
          <p:nvPr/>
        </p:nvSpPr>
        <p:spPr bwMode="auto">
          <a:xfrm>
            <a:off x="808038" y="140652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t>SPLD</a:t>
            </a:r>
          </a:p>
        </p:txBody>
      </p:sp>
      <p:sp>
        <p:nvSpPr>
          <p:cNvPr id="526340" name="Text Box 4"/>
          <p:cNvSpPr txBox="1">
            <a:spLocks noChangeArrowheads="1"/>
          </p:cNvSpPr>
          <p:nvPr/>
        </p:nvSpPr>
        <p:spPr bwMode="auto">
          <a:xfrm>
            <a:off x="827088" y="2384425"/>
            <a:ext cx="877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t>CPLD</a:t>
            </a:r>
          </a:p>
        </p:txBody>
      </p:sp>
      <p:sp>
        <p:nvSpPr>
          <p:cNvPr id="526341" name="Text Box 5"/>
          <p:cNvSpPr txBox="1">
            <a:spLocks noChangeArrowheads="1"/>
          </p:cNvSpPr>
          <p:nvPr/>
        </p:nvSpPr>
        <p:spPr bwMode="auto">
          <a:xfrm>
            <a:off x="827088" y="3679825"/>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t>FPGA</a:t>
            </a:r>
          </a:p>
        </p:txBody>
      </p:sp>
      <p:sp>
        <p:nvSpPr>
          <p:cNvPr id="526342" name="Text Box 6"/>
          <p:cNvSpPr txBox="1">
            <a:spLocks noChangeArrowheads="1"/>
          </p:cNvSpPr>
          <p:nvPr/>
        </p:nvSpPr>
        <p:spPr bwMode="auto">
          <a:xfrm>
            <a:off x="3111500" y="1360488"/>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Anti-fuse</a:t>
            </a:r>
          </a:p>
        </p:txBody>
      </p:sp>
      <p:sp>
        <p:nvSpPr>
          <p:cNvPr id="526343" name="Text Box 7"/>
          <p:cNvSpPr txBox="1">
            <a:spLocks noChangeArrowheads="1"/>
          </p:cNvSpPr>
          <p:nvPr/>
        </p:nvSpPr>
        <p:spPr bwMode="auto">
          <a:xfrm>
            <a:off x="3132138" y="2428875"/>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EEPROM</a:t>
            </a:r>
          </a:p>
        </p:txBody>
      </p:sp>
      <p:sp>
        <p:nvSpPr>
          <p:cNvPr id="526344" name="Text Box 8"/>
          <p:cNvSpPr txBox="1">
            <a:spLocks noChangeArrowheads="1"/>
          </p:cNvSpPr>
          <p:nvPr/>
        </p:nvSpPr>
        <p:spPr bwMode="auto">
          <a:xfrm>
            <a:off x="3203575" y="3500438"/>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Flash-ROM</a:t>
            </a:r>
          </a:p>
        </p:txBody>
      </p:sp>
      <p:sp>
        <p:nvSpPr>
          <p:cNvPr id="526345" name="Text Box 9"/>
          <p:cNvSpPr txBox="1">
            <a:spLocks noChangeArrowheads="1"/>
          </p:cNvSpPr>
          <p:nvPr/>
        </p:nvSpPr>
        <p:spPr bwMode="auto">
          <a:xfrm>
            <a:off x="3203575" y="480536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SRAM</a:t>
            </a:r>
          </a:p>
        </p:txBody>
      </p:sp>
      <p:sp>
        <p:nvSpPr>
          <p:cNvPr id="526346" name="Line 10"/>
          <p:cNvSpPr>
            <a:spLocks noChangeShapeType="1"/>
          </p:cNvSpPr>
          <p:nvPr/>
        </p:nvSpPr>
        <p:spPr bwMode="auto">
          <a:xfrm flipV="1">
            <a:off x="1835150" y="1628775"/>
            <a:ext cx="1223963" cy="2160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47" name="Line 11"/>
          <p:cNvSpPr>
            <a:spLocks noChangeShapeType="1"/>
          </p:cNvSpPr>
          <p:nvPr/>
        </p:nvSpPr>
        <p:spPr bwMode="auto">
          <a:xfrm>
            <a:off x="4787900" y="1484313"/>
            <a:ext cx="10080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48" name="Text Box 12"/>
          <p:cNvSpPr txBox="1">
            <a:spLocks noChangeArrowheads="1"/>
          </p:cNvSpPr>
          <p:nvPr/>
        </p:nvSpPr>
        <p:spPr bwMode="auto">
          <a:xfrm>
            <a:off x="6011863" y="1077913"/>
            <a:ext cx="2720975"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High speed middle size</a:t>
            </a:r>
          </a:p>
          <a:p>
            <a:r>
              <a:rPr lang="en-US" altLang="ja-JP" b="1"/>
              <a:t>One-time</a:t>
            </a:r>
          </a:p>
          <a:p>
            <a:r>
              <a:rPr lang="en-US" altLang="ja-JP" b="1"/>
              <a:t>ACTEL</a:t>
            </a:r>
            <a:r>
              <a:rPr lang="ja-JP" altLang="en-US" b="1"/>
              <a:t>，</a:t>
            </a:r>
            <a:r>
              <a:rPr lang="en-US" altLang="ja-JP" b="1"/>
              <a:t>Quicklogic</a:t>
            </a:r>
          </a:p>
        </p:txBody>
      </p:sp>
      <p:sp>
        <p:nvSpPr>
          <p:cNvPr id="526349" name="Line 13"/>
          <p:cNvSpPr>
            <a:spLocks noChangeShapeType="1"/>
          </p:cNvSpPr>
          <p:nvPr/>
        </p:nvSpPr>
        <p:spPr bwMode="auto">
          <a:xfrm>
            <a:off x="1835150" y="3789363"/>
            <a:ext cx="1368425"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0" name="Line 14"/>
          <p:cNvSpPr>
            <a:spLocks noChangeShapeType="1"/>
          </p:cNvSpPr>
          <p:nvPr/>
        </p:nvSpPr>
        <p:spPr bwMode="auto">
          <a:xfrm>
            <a:off x="4140200" y="4941888"/>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1" name="Text Box 15"/>
          <p:cNvSpPr txBox="1">
            <a:spLocks noChangeArrowheads="1"/>
          </p:cNvSpPr>
          <p:nvPr/>
        </p:nvSpPr>
        <p:spPr bwMode="auto">
          <a:xfrm>
            <a:off x="5724525" y="4614863"/>
            <a:ext cx="2492375"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Large scale</a:t>
            </a:r>
          </a:p>
          <a:p>
            <a:r>
              <a:rPr lang="en-US" altLang="ja-JP" b="1"/>
              <a:t>Rapidly development</a:t>
            </a:r>
          </a:p>
          <a:p>
            <a:r>
              <a:rPr lang="en-US" altLang="ja-JP" b="1"/>
              <a:t>Xilinx</a:t>
            </a:r>
            <a:r>
              <a:rPr lang="ja-JP" altLang="en-US" b="1"/>
              <a:t>、</a:t>
            </a:r>
            <a:r>
              <a:rPr lang="en-US" altLang="ja-JP" b="1"/>
              <a:t>Altera</a:t>
            </a:r>
          </a:p>
        </p:txBody>
      </p:sp>
      <p:sp>
        <p:nvSpPr>
          <p:cNvPr id="526352" name="Line 16"/>
          <p:cNvSpPr>
            <a:spLocks noChangeShapeType="1"/>
          </p:cNvSpPr>
          <p:nvPr/>
        </p:nvSpPr>
        <p:spPr bwMode="auto">
          <a:xfrm flipV="1">
            <a:off x="1835150" y="3644900"/>
            <a:ext cx="1368425"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3" name="Line 17"/>
          <p:cNvSpPr>
            <a:spLocks noChangeShapeType="1"/>
          </p:cNvSpPr>
          <p:nvPr/>
        </p:nvSpPr>
        <p:spPr bwMode="auto">
          <a:xfrm>
            <a:off x="1619250" y="1628775"/>
            <a:ext cx="1439863"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4" name="Line 18"/>
          <p:cNvSpPr>
            <a:spLocks noChangeShapeType="1"/>
          </p:cNvSpPr>
          <p:nvPr/>
        </p:nvSpPr>
        <p:spPr bwMode="auto">
          <a:xfrm>
            <a:off x="1692275" y="2565400"/>
            <a:ext cx="12954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5" name="Line 19"/>
          <p:cNvSpPr>
            <a:spLocks noChangeShapeType="1"/>
          </p:cNvSpPr>
          <p:nvPr/>
        </p:nvSpPr>
        <p:spPr bwMode="auto">
          <a:xfrm>
            <a:off x="1692275" y="2565400"/>
            <a:ext cx="1439863"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6" name="Line 20"/>
          <p:cNvSpPr>
            <a:spLocks noChangeShapeType="1"/>
          </p:cNvSpPr>
          <p:nvPr/>
        </p:nvSpPr>
        <p:spPr bwMode="auto">
          <a:xfrm>
            <a:off x="1619250" y="1628775"/>
            <a:ext cx="1512888"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7" name="Line 21"/>
          <p:cNvSpPr>
            <a:spLocks noChangeShapeType="1"/>
          </p:cNvSpPr>
          <p:nvPr/>
        </p:nvSpPr>
        <p:spPr bwMode="auto">
          <a:xfrm>
            <a:off x="4211638" y="2565400"/>
            <a:ext cx="1439862"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8" name="Line 22"/>
          <p:cNvSpPr>
            <a:spLocks noChangeShapeType="1"/>
          </p:cNvSpPr>
          <p:nvPr/>
        </p:nvSpPr>
        <p:spPr bwMode="auto">
          <a:xfrm flipV="1">
            <a:off x="4211638" y="2997200"/>
            <a:ext cx="14398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6359" name="Text Box 23"/>
          <p:cNvSpPr txBox="1">
            <a:spLocks noChangeArrowheads="1"/>
          </p:cNvSpPr>
          <p:nvPr/>
        </p:nvSpPr>
        <p:spPr bwMode="auto">
          <a:xfrm>
            <a:off x="5724525" y="2527300"/>
            <a:ext cx="33686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High speed small/middle size</a:t>
            </a:r>
          </a:p>
          <a:p>
            <a:r>
              <a:rPr lang="en-US" altLang="ja-JP" b="1"/>
              <a:t>Re-programmable</a:t>
            </a:r>
          </a:p>
          <a:p>
            <a:r>
              <a:rPr lang="en-US" altLang="ja-JP" b="1"/>
              <a:t>Delay is predictable</a:t>
            </a:r>
          </a:p>
          <a:p>
            <a:r>
              <a:rPr lang="en-US" altLang="ja-JP" b="1"/>
              <a:t>Lattice</a:t>
            </a:r>
            <a:r>
              <a:rPr lang="ja-JP" altLang="en-US" b="1"/>
              <a:t>，</a:t>
            </a:r>
            <a:r>
              <a:rPr lang="en-US" altLang="ja-JP" b="1"/>
              <a:t>Altera</a:t>
            </a:r>
            <a:r>
              <a:rPr lang="ja-JP" altLang="en-US" b="1"/>
              <a:t>，</a:t>
            </a:r>
            <a:r>
              <a:rPr lang="en-US" altLang="ja-JP" b="1"/>
              <a:t>Xlinx</a:t>
            </a:r>
          </a:p>
        </p:txBody>
      </p:sp>
      <p:sp>
        <p:nvSpPr>
          <p:cNvPr id="2" name="楕円 1">
            <a:extLst>
              <a:ext uri="{FF2B5EF4-FFF2-40B4-BE49-F238E27FC236}">
                <a16:creationId xmlns:a16="http://schemas.microsoft.com/office/drawing/2014/main" id="{DBE14671-80BC-4449-B528-E72598C20580}"/>
              </a:ext>
            </a:extLst>
          </p:cNvPr>
          <p:cNvSpPr/>
          <p:nvPr/>
        </p:nvSpPr>
        <p:spPr bwMode="auto">
          <a:xfrm rot="712079">
            <a:off x="529871" y="3961532"/>
            <a:ext cx="6121226" cy="1342961"/>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1043A-FFEE-4F19-9B9C-F1C1CCDD132F}"/>
              </a:ext>
            </a:extLst>
          </p:cNvPr>
          <p:cNvSpPr>
            <a:spLocks noGrp="1"/>
          </p:cNvSpPr>
          <p:nvPr>
            <p:ph type="title"/>
          </p:nvPr>
        </p:nvSpPr>
        <p:spPr/>
        <p:txBody>
          <a:bodyPr/>
          <a:lstStyle/>
          <a:p>
            <a:r>
              <a:rPr kumimoji="1" lang="en-US" altLang="ja-JP" dirty="0"/>
              <a:t>Why SRAM style FPGAs ?</a:t>
            </a:r>
            <a:endParaRPr kumimoji="1" lang="ja-JP" altLang="en-US" dirty="0"/>
          </a:p>
        </p:txBody>
      </p:sp>
      <p:sp>
        <p:nvSpPr>
          <p:cNvPr id="3" name="コンテンツ プレースホルダー 2">
            <a:extLst>
              <a:ext uri="{FF2B5EF4-FFF2-40B4-BE49-F238E27FC236}">
                <a16:creationId xmlns:a16="http://schemas.microsoft.com/office/drawing/2014/main" id="{A2985EFD-5D5D-4571-AC0C-F8161C5B7293}"/>
              </a:ext>
            </a:extLst>
          </p:cNvPr>
          <p:cNvSpPr>
            <a:spLocks noGrp="1"/>
          </p:cNvSpPr>
          <p:nvPr>
            <p:ph idx="1"/>
          </p:nvPr>
        </p:nvSpPr>
        <p:spPr/>
        <p:txBody>
          <a:bodyPr/>
          <a:lstStyle/>
          <a:p>
            <a:r>
              <a:rPr kumimoji="1" lang="en-US" altLang="ja-JP" sz="2400" dirty="0"/>
              <a:t>Cons:</a:t>
            </a:r>
          </a:p>
          <a:p>
            <a:pPr lvl="1"/>
            <a:r>
              <a:rPr lang="en-US" altLang="ja-JP" sz="2400" dirty="0"/>
              <a:t>Configuration data disappears when power is shut-off.</a:t>
            </a:r>
          </a:p>
          <a:p>
            <a:pPr lvl="1"/>
            <a:r>
              <a:rPr lang="en-US" altLang="ja-JP" sz="2400" dirty="0"/>
              <a:t>Small ROM or a host which makes the configuration is required.</a:t>
            </a:r>
          </a:p>
          <a:p>
            <a:r>
              <a:rPr kumimoji="1" lang="en-US" altLang="ja-JP" sz="2400" dirty="0"/>
              <a:t>Pros:</a:t>
            </a:r>
          </a:p>
          <a:p>
            <a:pPr lvl="1"/>
            <a:r>
              <a:rPr lang="en-US" altLang="ja-JP" sz="2400" dirty="0"/>
              <a:t>In-system programming is possible.</a:t>
            </a:r>
          </a:p>
          <a:p>
            <a:pPr lvl="2"/>
            <a:r>
              <a:rPr lang="en-US" altLang="ja-JP" sz="2400" dirty="0"/>
              <a:t>The design can be changed dynamically.</a:t>
            </a:r>
          </a:p>
          <a:p>
            <a:pPr lvl="1"/>
            <a:r>
              <a:rPr lang="en-US" altLang="ja-JP" sz="2400" dirty="0"/>
              <a:t>The common CMOS process can be used.</a:t>
            </a:r>
          </a:p>
          <a:p>
            <a:pPr lvl="2"/>
            <a:endParaRPr kumimoji="1" lang="en-US" altLang="ja-JP" dirty="0"/>
          </a:p>
          <a:p>
            <a:endParaRPr kumimoji="1" lang="ja-JP" altLang="en-US" dirty="0"/>
          </a:p>
        </p:txBody>
      </p:sp>
    </p:spTree>
    <p:extLst>
      <p:ext uri="{BB962C8B-B14F-4D97-AF65-F5344CB8AC3E}">
        <p14:creationId xmlns:p14="http://schemas.microsoft.com/office/powerpoint/2010/main" val="4091607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0.3|0.9"/>
</p:tagLst>
</file>

<file path=ppt/tags/tag2.xml><?xml version="1.0" encoding="utf-8"?>
<p:tagLst xmlns:a="http://schemas.openxmlformats.org/drawingml/2006/main" xmlns:r="http://schemas.openxmlformats.org/officeDocument/2006/relationships" xmlns:p="http://schemas.openxmlformats.org/presentationml/2006/main">
  <p:tag name="TIMING" val="|16.5|5.8|8.9|4.5|10.8"/>
</p:tagLst>
</file>

<file path=ppt/tags/tag3.xml><?xml version="1.0" encoding="utf-8"?>
<p:tagLst xmlns:a="http://schemas.openxmlformats.org/drawingml/2006/main" xmlns:r="http://schemas.openxmlformats.org/officeDocument/2006/relationships" xmlns:p="http://schemas.openxmlformats.org/presentationml/2006/main">
  <p:tag name="TIMING" val="|76.3|16.4"/>
</p:tagLst>
</file>

<file path=ppt/tags/tag4.xml><?xml version="1.0" encoding="utf-8"?>
<p:tagLst xmlns:a="http://schemas.openxmlformats.org/drawingml/2006/main" xmlns:r="http://schemas.openxmlformats.org/officeDocument/2006/relationships" xmlns:p="http://schemas.openxmlformats.org/presentationml/2006/main">
  <p:tag name="TIMING" val="|27.3|18.9|0.7|7.4|1.4|0.6|0.5"/>
</p:tagLst>
</file>

<file path=ppt/tags/tag5.xml><?xml version="1.0" encoding="utf-8"?>
<p:tagLst xmlns:a="http://schemas.openxmlformats.org/drawingml/2006/main" xmlns:r="http://schemas.openxmlformats.org/officeDocument/2006/relationships" xmlns:p="http://schemas.openxmlformats.org/presentationml/2006/main">
  <p:tag name="TIMING" val="|14.9|5.1|2.9|3.4|11.8"/>
</p:tagLst>
</file>

<file path=ppt/tags/tag6.xml><?xml version="1.0" encoding="utf-8"?>
<p:tagLst xmlns:a="http://schemas.openxmlformats.org/drawingml/2006/main" xmlns:r="http://schemas.openxmlformats.org/officeDocument/2006/relationships" xmlns:p="http://schemas.openxmlformats.org/presentationml/2006/main">
  <p:tag name="TIMING" val="|32.1|1.6|8.4|13.1"/>
</p:tagLst>
</file>

<file path=ppt/tags/tag7.xml><?xml version="1.0" encoding="utf-8"?>
<p:tagLst xmlns:a="http://schemas.openxmlformats.org/drawingml/2006/main" xmlns:r="http://schemas.openxmlformats.org/officeDocument/2006/relationships" xmlns:p="http://schemas.openxmlformats.org/presentationml/2006/main">
  <p:tag name="TIMING" val="|67.4|36.6|11.1|1.8|7.1|4.1|0.9|4.2|4.8|0.8|3.9|0.8"/>
</p:tagLst>
</file>

<file path=ppt/tags/tag8.xml><?xml version="1.0" encoding="utf-8"?>
<p:tagLst xmlns:a="http://schemas.openxmlformats.org/drawingml/2006/main" xmlns:r="http://schemas.openxmlformats.org/officeDocument/2006/relationships" xmlns:p="http://schemas.openxmlformats.org/presentationml/2006/main">
  <p:tag name="TIMING" val="|3.8|5.6|1.1|10.7|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1011</TotalTime>
  <Words>4416</Words>
  <Application>Microsoft Office PowerPoint</Application>
  <PresentationFormat>画面に合わせる (4:3)</PresentationFormat>
  <Paragraphs>933</Paragraphs>
  <Slides>54</Slides>
  <Notes>50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54</vt:i4>
      </vt:variant>
    </vt:vector>
  </HeadingPairs>
  <TitlesOfParts>
    <vt:vector size="66" baseType="lpstr">
      <vt:lpstr>BIZ UDP明朝 Medium</vt:lpstr>
      <vt:lpstr>HGPｺﾞｼｯｸE</vt:lpstr>
      <vt:lpstr>HGSｺﾞｼｯｸE</vt:lpstr>
      <vt:lpstr>ＭＳ Ｐ明朝</vt:lpstr>
      <vt:lpstr>游ゴシック</vt:lpstr>
      <vt:lpstr>游ゴシック Light</vt:lpstr>
      <vt:lpstr>Arial</vt:lpstr>
      <vt:lpstr>Garamond</vt:lpstr>
      <vt:lpstr>Tahoma</vt:lpstr>
      <vt:lpstr>Times New Roman</vt:lpstr>
      <vt:lpstr>Wingdings</vt:lpstr>
      <vt:lpstr>Office テーマ</vt:lpstr>
      <vt:lpstr>Reconfigurable　Architectures</vt:lpstr>
      <vt:lpstr>Reconfigurable　System （Custom　Computing　Machine）</vt:lpstr>
      <vt:lpstr>What is PLD(Programmable Logic Device)?</vt:lpstr>
      <vt:lpstr>PowerPoint プレゼンテーション</vt:lpstr>
      <vt:lpstr>LUT：Look Up Table</vt:lpstr>
      <vt:lpstr>An example using LUT：Look Up Table </vt:lpstr>
      <vt:lpstr>FPGA(Field Programmable Gate Array)</vt:lpstr>
      <vt:lpstr>Various  PLDs　</vt:lpstr>
      <vt:lpstr>Why SRAM style FPGAs ?</vt:lpstr>
      <vt:lpstr>Recent trends on FPGAs</vt:lpstr>
      <vt:lpstr>Xilinx　Virtex II</vt:lpstr>
      <vt:lpstr>Slice structure of Virtex-6</vt:lpstr>
      <vt:lpstr>Virtex-6 CLBs</vt:lpstr>
      <vt:lpstr>Intel (Altera) Stratix II</vt:lpstr>
      <vt:lpstr>Stratix-IV ALM Structure</vt:lpstr>
      <vt:lpstr>PowerPoint プレゼンテーション</vt:lpstr>
      <vt:lpstr>PowerPoint プレゼンテーション</vt:lpstr>
      <vt:lpstr>PowerPoint プレゼンテーション</vt:lpstr>
      <vt:lpstr>IP（Intellectual Property)　and SoC FPGA</vt:lpstr>
      <vt:lpstr>Zynq All programmable SoC</vt:lpstr>
      <vt:lpstr>PowerPoint プレゼンテーション</vt:lpstr>
      <vt:lpstr>Zynq-Ultrascale+</vt:lpstr>
      <vt:lpstr>2.5D FPGA (http://www.xilix.com)</vt:lpstr>
      <vt:lpstr>Partial Reconfiguration</vt:lpstr>
      <vt:lpstr>Partial Reconfiguration</vt:lpstr>
      <vt:lpstr>Partial Reconfiguration area for Xilinx Kintex Ultrascale</vt:lpstr>
      <vt:lpstr>PowerPoint プレゼンテーション</vt:lpstr>
      <vt:lpstr>PowerPoint プレゼンテーション</vt:lpstr>
      <vt:lpstr>Reconfigurable　System （Custom　Computing　Machine）</vt:lpstr>
      <vt:lpstr>PowerPoint プレゼンテーション</vt:lpstr>
      <vt:lpstr>How to enhance the performance？</vt:lpstr>
      <vt:lpstr>Parallel processing in reconfigurable systems</vt:lpstr>
      <vt:lpstr>SIMD (Single Instruction-stream/ Multiple Data-stream)-like calculation</vt:lpstr>
      <vt:lpstr>Pipelined structure</vt:lpstr>
      <vt:lpstr>Systolic Algorithm</vt:lpstr>
      <vt:lpstr>Band matrix multiply　y=Ax</vt:lpstr>
      <vt:lpstr>Band matrix multiply　y=Ax</vt:lpstr>
      <vt:lpstr>Band matrix multiply　y=Ax</vt:lpstr>
      <vt:lpstr>Band matrix multiply　y=Ax</vt:lpstr>
      <vt:lpstr>Band matrix multiply　y=Ax</vt:lpstr>
      <vt:lpstr>Band matrix multiply　y=Ax</vt:lpstr>
      <vt:lpstr>Data flow algorithm</vt:lpstr>
      <vt:lpstr>Data flow analysis and hardware generation</vt:lpstr>
      <vt:lpstr>Applications</vt:lpstr>
      <vt:lpstr>FPGA as an accelerator</vt:lpstr>
      <vt:lpstr>Large Scale Reconfigurable Platforms</vt:lpstr>
      <vt:lpstr>PowerPoint プレゼンテーション</vt:lpstr>
      <vt:lpstr>Microsoft’s Catapult</vt:lpstr>
      <vt:lpstr> FPGA-in-Cloud</vt:lpstr>
      <vt:lpstr>Splash-2　(Arnold et.al  92)</vt:lpstr>
      <vt:lpstr>Flow-in-Cloud (FiC) overview</vt:lpstr>
      <vt:lpstr>FiC(Flow in Cloud)</vt:lpstr>
      <vt:lpstr>Historical flow of computer systems</vt:lpstr>
      <vt:lpstr>Exercise</vt:lpstr>
    </vt:vector>
  </TitlesOfParts>
  <Company>慶應義塾大学理工学部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システムLSIとアーキテクチャ技術　 （part　III：チップ間接続技術）</dc:title>
  <dc:creator>情報工学科</dc:creator>
  <cp:lastModifiedBy>天野 英晴</cp:lastModifiedBy>
  <cp:revision>59</cp:revision>
  <dcterms:created xsi:type="dcterms:W3CDTF">1999-01-27T06:46:51Z</dcterms:created>
  <dcterms:modified xsi:type="dcterms:W3CDTF">2020-07-08T23:49:24Z</dcterms:modified>
</cp:coreProperties>
</file>