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tags/tag2.xml" ContentType="application/vnd.openxmlformats-officedocument.presentationml.tag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81"/>
  </p:notesMasterIdLst>
  <p:handoutMasterIdLst>
    <p:handoutMasterId r:id="rId82"/>
  </p:handoutMasterIdLst>
  <p:sldIdLst>
    <p:sldId id="257" r:id="rId2"/>
    <p:sldId id="508" r:id="rId3"/>
    <p:sldId id="537" r:id="rId4"/>
    <p:sldId id="539" r:id="rId5"/>
    <p:sldId id="509" r:id="rId6"/>
    <p:sldId id="510" r:id="rId7"/>
    <p:sldId id="511" r:id="rId8"/>
    <p:sldId id="512" r:id="rId9"/>
    <p:sldId id="513" r:id="rId10"/>
    <p:sldId id="514" r:id="rId11"/>
    <p:sldId id="515" r:id="rId12"/>
    <p:sldId id="540" r:id="rId13"/>
    <p:sldId id="516" r:id="rId14"/>
    <p:sldId id="517" r:id="rId15"/>
    <p:sldId id="541" r:id="rId16"/>
    <p:sldId id="518" r:id="rId17"/>
    <p:sldId id="519" r:id="rId18"/>
    <p:sldId id="520" r:id="rId19"/>
    <p:sldId id="344" r:id="rId20"/>
    <p:sldId id="359" r:id="rId21"/>
    <p:sldId id="535" r:id="rId22"/>
    <p:sldId id="521" r:id="rId23"/>
    <p:sldId id="542" r:id="rId24"/>
    <p:sldId id="531" r:id="rId25"/>
    <p:sldId id="522" r:id="rId26"/>
    <p:sldId id="528" r:id="rId27"/>
    <p:sldId id="523" r:id="rId28"/>
    <p:sldId id="524" r:id="rId29"/>
    <p:sldId id="525" r:id="rId30"/>
    <p:sldId id="543" r:id="rId31"/>
    <p:sldId id="526" r:id="rId32"/>
    <p:sldId id="544" r:id="rId33"/>
    <p:sldId id="527" r:id="rId34"/>
    <p:sldId id="480" r:id="rId35"/>
    <p:sldId id="536" r:id="rId36"/>
    <p:sldId id="555" r:id="rId37"/>
    <p:sldId id="374" r:id="rId38"/>
    <p:sldId id="481" r:id="rId39"/>
    <p:sldId id="482" r:id="rId40"/>
    <p:sldId id="547" r:id="rId41"/>
    <p:sldId id="548" r:id="rId42"/>
    <p:sldId id="484" r:id="rId43"/>
    <p:sldId id="549" r:id="rId44"/>
    <p:sldId id="534" r:id="rId45"/>
    <p:sldId id="485" r:id="rId46"/>
    <p:sldId id="550" r:id="rId47"/>
    <p:sldId id="486" r:id="rId48"/>
    <p:sldId id="551" r:id="rId49"/>
    <p:sldId id="487" r:id="rId50"/>
    <p:sldId id="488" r:id="rId51"/>
    <p:sldId id="552" r:id="rId52"/>
    <p:sldId id="489" r:id="rId53"/>
    <p:sldId id="490" r:id="rId54"/>
    <p:sldId id="491" r:id="rId55"/>
    <p:sldId id="492" r:id="rId56"/>
    <p:sldId id="493" r:id="rId57"/>
    <p:sldId id="553" r:id="rId58"/>
    <p:sldId id="494" r:id="rId59"/>
    <p:sldId id="495" r:id="rId60"/>
    <p:sldId id="554" r:id="rId61"/>
    <p:sldId id="496" r:id="rId62"/>
    <p:sldId id="497" r:id="rId63"/>
    <p:sldId id="498" r:id="rId64"/>
    <p:sldId id="439" r:id="rId65"/>
    <p:sldId id="440" r:id="rId66"/>
    <p:sldId id="441" r:id="rId67"/>
    <p:sldId id="442" r:id="rId68"/>
    <p:sldId id="443" r:id="rId69"/>
    <p:sldId id="444" r:id="rId70"/>
    <p:sldId id="529" r:id="rId71"/>
    <p:sldId id="449" r:id="rId72"/>
    <p:sldId id="504" r:id="rId73"/>
    <p:sldId id="556" r:id="rId74"/>
    <p:sldId id="530" r:id="rId75"/>
    <p:sldId id="445" r:id="rId76"/>
    <p:sldId id="446" r:id="rId77"/>
    <p:sldId id="447" r:id="rId78"/>
    <p:sldId id="448" r:id="rId79"/>
    <p:sldId id="499" r:id="rId80"/>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a:srgbClr val="003399"/>
    <a:srgbClr val="DDDDDD"/>
    <a:srgbClr val="FFFF00"/>
    <a:srgbClr val="FF99FF"/>
    <a:srgbClr val="CCFF99"/>
    <a:srgbClr val="00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77346" autoAdjust="0"/>
  </p:normalViewPr>
  <p:slideViewPr>
    <p:cSldViewPr>
      <p:cViewPr varScale="1">
        <p:scale>
          <a:sx n="54" d="100"/>
          <a:sy n="54" d="100"/>
        </p:scale>
        <p:origin x="219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482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200">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200">
                <a:latin typeface="Times New Roman" pitchFamily="18" charset="0"/>
              </a:defRPr>
            </a:lvl1pPr>
          </a:lstStyle>
          <a:p>
            <a:pPr>
              <a:defRPr/>
            </a:pPr>
            <a:endParaRPr lang="en-US" altLang="ja-JP"/>
          </a:p>
        </p:txBody>
      </p:sp>
      <p:sp>
        <p:nvSpPr>
          <p:cNvPr id="205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spcBef>
                <a:spcPct val="50000"/>
              </a:spcBef>
              <a:defRPr sz="1200">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3A681081-AFA6-411E-8574-5C965D1ACA0D}" type="slidenum">
              <a:rPr lang="en-US" altLang="ja-JP"/>
              <a:pPr>
                <a:defRPr/>
              </a:pPr>
              <a:t>‹#›</a:t>
            </a:fld>
            <a:endParaRPr lang="en-US" altLang="ja-JP"/>
          </a:p>
        </p:txBody>
      </p:sp>
    </p:spTree>
    <p:extLst>
      <p:ext uri="{BB962C8B-B14F-4D97-AF65-F5344CB8AC3E}">
        <p14:creationId xmlns:p14="http://schemas.microsoft.com/office/powerpoint/2010/main" val="3609941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200">
                <a:latin typeface="Times New Roman" pitchFamily="18" charset="0"/>
              </a:defRPr>
            </a:lvl1pPr>
          </a:lstStyle>
          <a:p>
            <a:pPr>
              <a:defRPr/>
            </a:pPr>
            <a:endParaRPr lang="en-US" altLang="ja-JP"/>
          </a:p>
        </p:txBody>
      </p:sp>
      <p:sp>
        <p:nvSpPr>
          <p:cNvPr id="409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200">
                <a:latin typeface="Times New Roman" pitchFamily="18" charset="0"/>
              </a:defRPr>
            </a:lvl1pPr>
          </a:lstStyle>
          <a:p>
            <a:pPr>
              <a:defRPr/>
            </a:pPr>
            <a:endParaRPr lang="en-US" altLang="ja-JP"/>
          </a:p>
        </p:txBody>
      </p:sp>
      <p:sp>
        <p:nvSpPr>
          <p:cNvPr id="3076" name="Rectangle 1028"/>
          <p:cNvSpPr>
            <a:spLocks noGrp="1" noRot="1" noChangeAspect="1" noChangeArrowheads="1"/>
          </p:cNvSpPr>
          <p:nvPr>
            <p:ph type="sldImg" idx="2"/>
          </p:nvPr>
        </p:nvSpPr>
        <p:spPr bwMode="auto">
          <a:xfrm>
            <a:off x="1143000" y="685800"/>
            <a:ext cx="45720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1" hangingPunct="1">
              <a:spcBef>
                <a:spcPct val="50000"/>
              </a:spcBef>
              <a:defRPr sz="1200">
                <a:latin typeface="Times New Roman" pitchFamily="18" charset="0"/>
              </a:defRPr>
            </a:lvl1pPr>
          </a:lstStyle>
          <a:p>
            <a:pPr>
              <a:defRPr/>
            </a:pPr>
            <a:endParaRPr lang="en-US" altLang="ja-JP"/>
          </a:p>
        </p:txBody>
      </p:sp>
      <p:sp>
        <p:nvSpPr>
          <p:cNvPr id="4103"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1" hangingPunct="1">
              <a:spcBef>
                <a:spcPct val="50000"/>
              </a:spcBef>
              <a:defRPr sz="1200" smtClean="0">
                <a:latin typeface="Times New Roman" panose="02020603050405020304" pitchFamily="18" charset="0"/>
              </a:defRPr>
            </a:lvl1pPr>
          </a:lstStyle>
          <a:p>
            <a:pPr>
              <a:defRPr/>
            </a:pPr>
            <a:fld id="{302E1326-E398-4634-B949-C30B24DA3B40}" type="slidenum">
              <a:rPr lang="en-US" altLang="ja-JP"/>
              <a:pPr>
                <a:defRPr/>
              </a:pPr>
              <a:t>‹#›</a:t>
            </a:fld>
            <a:endParaRPr lang="en-US" altLang="ja-JP"/>
          </a:p>
        </p:txBody>
      </p:sp>
    </p:spTree>
    <p:extLst>
      <p:ext uri="{BB962C8B-B14F-4D97-AF65-F5344CB8AC3E}">
        <p14:creationId xmlns:p14="http://schemas.microsoft.com/office/powerpoint/2010/main" val="367481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a:t>
            </a:fld>
            <a:endParaRPr lang="en-US" altLang="ja-JP"/>
          </a:p>
        </p:txBody>
      </p:sp>
    </p:spTree>
    <p:extLst>
      <p:ext uri="{BB962C8B-B14F-4D97-AF65-F5344CB8AC3E}">
        <p14:creationId xmlns:p14="http://schemas.microsoft.com/office/powerpoint/2010/main" val="3601771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There are two policies when write request miss-hits. Write non-allocate or direct write bypasses the cache and the data are directly written into the main memory. This policy is easy to be implemented, but the hit ratio is slightly degraded.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10</a:t>
            </a:fld>
            <a:endParaRPr lang="en-US" altLang="ja-JP"/>
          </a:p>
        </p:txBody>
      </p:sp>
    </p:spTree>
    <p:extLst>
      <p:ext uri="{BB962C8B-B14F-4D97-AF65-F5344CB8AC3E}">
        <p14:creationId xmlns:p14="http://schemas.microsoft.com/office/powerpoint/2010/main" val="1301120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Write allocated or fetch-on-write fetches the block like read-miss happens.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11</a:t>
            </a:fld>
            <a:endParaRPr lang="en-US" altLang="ja-JP"/>
          </a:p>
        </p:txBody>
      </p:sp>
    </p:spTree>
    <p:extLst>
      <p:ext uri="{BB962C8B-B14F-4D97-AF65-F5344CB8AC3E}">
        <p14:creationId xmlns:p14="http://schemas.microsoft.com/office/powerpoint/2010/main" val="951046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the replacement, the data are written just like the case of write hits. Because of the locality of access, the replaced block may be accessed soon. So, the hit ratio is slightly better than that of write-non-allocate policy.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12</a:t>
            </a:fld>
            <a:endParaRPr lang="en-US" altLang="ja-JP"/>
          </a:p>
        </p:txBody>
      </p:sp>
    </p:spTree>
    <p:extLst>
      <p:ext uri="{BB962C8B-B14F-4D97-AF65-F5344CB8AC3E}">
        <p14:creationId xmlns:p14="http://schemas.microsoft.com/office/powerpoint/2010/main" val="621757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policy is write back. In this policy, the write data are written into only cache, but the main memory are not updated. In this case, the content of cache is different from the main memory. In order to show it, the dirty bit is provided to every directory entry and when first write hits, the bit turns 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13</a:t>
            </a:fld>
            <a:endParaRPr lang="en-US" altLang="ja-JP"/>
          </a:p>
        </p:txBody>
      </p:sp>
    </p:spTree>
    <p:extLst>
      <p:ext uri="{BB962C8B-B14F-4D97-AF65-F5344CB8AC3E}">
        <p14:creationId xmlns:p14="http://schemas.microsoft.com/office/powerpoint/2010/main" val="3846492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the dirty cache block becomes the target of replacement, it must be written back.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14</a:t>
            </a:fld>
            <a:endParaRPr lang="en-US" altLang="ja-JP"/>
          </a:p>
        </p:txBody>
      </p:sp>
    </p:spTree>
    <p:extLst>
      <p:ext uri="{BB962C8B-B14F-4D97-AF65-F5344CB8AC3E}">
        <p14:creationId xmlns:p14="http://schemas.microsoft.com/office/powerpoint/2010/main" val="373436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After the write-back, the new cache is filled, at that time the dirty bit of the cache entry is reset to show the cache is clean, that is the content of the cache block is the same as the main memory.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15</a:t>
            </a:fld>
            <a:endParaRPr lang="en-US" altLang="ja-JP"/>
          </a:p>
        </p:txBody>
      </p:sp>
    </p:spTree>
    <p:extLst>
      <p:ext uri="{BB962C8B-B14F-4D97-AF65-F5344CB8AC3E}">
        <p14:creationId xmlns:p14="http://schemas.microsoft.com/office/powerpoint/2010/main" val="951845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OK. Now, let me explain about the cache for multi-core system.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16</a:t>
            </a:fld>
            <a:endParaRPr lang="en-US" altLang="ja-JP"/>
          </a:p>
        </p:txBody>
      </p:sp>
    </p:spTree>
    <p:extLst>
      <p:ext uri="{BB962C8B-B14F-4D97-AF65-F5344CB8AC3E}">
        <p14:creationId xmlns:p14="http://schemas.microsoft.com/office/powerpoint/2010/main" val="820844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652AEA2B-181C-480D-8F6D-051AFCD8B5BA}" type="slidenum">
              <a:rPr lang="en-US" altLang="ja-JP">
                <a:ea typeface="ＭＳ Ｐゴシック" panose="020B0600070205080204" pitchFamily="50" charset="-128"/>
              </a:rPr>
              <a:pPr>
                <a:spcBef>
                  <a:spcPct val="50000"/>
                </a:spcBef>
              </a:pPr>
              <a:t>17</a:t>
            </a:fld>
            <a:endParaRPr lang="en-US" altLang="ja-JP">
              <a:ea typeface="ＭＳ Ｐゴシック" panose="020B0600070205080204" pitchFamily="50" charset="-128"/>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ja-JP" dirty="0"/>
              <a:t>A simple idea is to share the cache with multi cores. Of course, it causes the severe access conflict at the cache. If multi-port memory is used, the conflict is reduced. However, a large multi-port memory is hard to be implemented, and the multi-port function is only available for read requests. Thus, shared cache is used for a L2 cache.</a:t>
            </a:r>
            <a:endParaRPr lang="ja-JP" altLang="en-US" dirty="0"/>
          </a:p>
        </p:txBody>
      </p:sp>
    </p:spTree>
    <p:extLst>
      <p:ext uri="{BB962C8B-B14F-4D97-AF65-F5344CB8AC3E}">
        <p14:creationId xmlns:p14="http://schemas.microsoft.com/office/powerpoint/2010/main" val="1275375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idea is private cache. Each processing unit or core has its own cache. It has a benefit of high speed data access and also reducing the shared bus. However, it causes the cache coherence problem or cache consistency problem.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18</a:t>
            </a:fld>
            <a:endParaRPr lang="en-US" altLang="ja-JP"/>
          </a:p>
        </p:txBody>
      </p:sp>
    </p:spTree>
    <p:extLst>
      <p:ext uri="{BB962C8B-B14F-4D97-AF65-F5344CB8AC3E}">
        <p14:creationId xmlns:p14="http://schemas.microsoft.com/office/powerpoint/2010/main" val="4115080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old days, the bus is implemented with just wires pulled up registers for termination. This style of bus is still used for the back-plane bus of desktop computers. Various types of components can be connected but the operational speed tends to be slow.</a:t>
            </a:r>
          </a:p>
          <a:p>
            <a:r>
              <a:rPr kumimoji="1" lang="en-US" altLang="ja-JP" dirty="0"/>
              <a:t>Instead, buses in the chip is implemented with active gates. For example, a multiplexer is used in this case, it selects one of inputs data and distributes to all components. The definition of the bus is that anyone of the connected modules can send its data to all other members. This is sometimes called a multi-drop bus. In computers, only multi-drop buses are used.</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19</a:t>
            </a:fld>
            <a:endParaRPr lang="en-US" altLang="ja-JP"/>
          </a:p>
        </p:txBody>
      </p:sp>
    </p:spTree>
    <p:extLst>
      <p:ext uri="{BB962C8B-B14F-4D97-AF65-F5344CB8AC3E}">
        <p14:creationId xmlns:p14="http://schemas.microsoft.com/office/powerpoint/2010/main" val="376344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a:t>
            </a:r>
            <a:r>
              <a:rPr kumimoji="1" lang="ja-JP" altLang="en-US" dirty="0"/>
              <a:t> </a:t>
            </a:r>
            <a:r>
              <a:rPr kumimoji="1" lang="en-US" altLang="ja-JP" dirty="0"/>
              <a:t>of</a:t>
            </a:r>
            <a:r>
              <a:rPr kumimoji="1" lang="ja-JP" altLang="en-US" dirty="0"/>
              <a:t> </a:t>
            </a:r>
            <a:r>
              <a:rPr kumimoji="1" lang="en-US" altLang="ja-JP" dirty="0"/>
              <a:t>all,</a:t>
            </a:r>
            <a:r>
              <a:rPr kumimoji="1" lang="ja-JP" altLang="en-US" dirty="0"/>
              <a:t> </a:t>
            </a:r>
            <a:r>
              <a:rPr kumimoji="1" lang="en-US" altLang="ja-JP" dirty="0"/>
              <a:t>let’s</a:t>
            </a:r>
            <a:r>
              <a:rPr kumimoji="1" lang="ja-JP" altLang="en-US" dirty="0"/>
              <a:t> </a:t>
            </a:r>
            <a:r>
              <a:rPr kumimoji="1" lang="en-US" altLang="ja-JP" dirty="0"/>
              <a:t>review</a:t>
            </a:r>
            <a:r>
              <a:rPr kumimoji="1" lang="ja-JP" altLang="en-US" dirty="0"/>
              <a:t> </a:t>
            </a:r>
            <a:r>
              <a:rPr kumimoji="1" lang="en-US" altLang="ja-JP" dirty="0"/>
              <a:t>the</a:t>
            </a:r>
            <a:r>
              <a:rPr kumimoji="1" lang="ja-JP" altLang="en-US" dirty="0"/>
              <a:t> </a:t>
            </a:r>
            <a:r>
              <a:rPr kumimoji="1" lang="en-US" altLang="ja-JP" dirty="0"/>
              <a:t>cache</a:t>
            </a:r>
            <a:r>
              <a:rPr kumimoji="1" lang="ja-JP" altLang="en-US" dirty="0"/>
              <a:t> </a:t>
            </a:r>
            <a:r>
              <a:rPr kumimoji="1" lang="en-US" altLang="ja-JP" dirty="0"/>
              <a:t>memory.</a:t>
            </a:r>
            <a:r>
              <a:rPr kumimoji="1" lang="ja-JP" altLang="en-US" dirty="0"/>
              <a:t> </a:t>
            </a:r>
            <a:r>
              <a:rPr kumimoji="1" lang="en-US" altLang="ja-JP" dirty="0"/>
              <a:t>It</a:t>
            </a:r>
            <a:r>
              <a:rPr kumimoji="1" lang="ja-JP" altLang="en-US" dirty="0"/>
              <a:t> </a:t>
            </a:r>
            <a:r>
              <a:rPr kumimoji="1" lang="en-US" altLang="ja-JP" dirty="0"/>
              <a:t>is</a:t>
            </a:r>
            <a:r>
              <a:rPr kumimoji="1" lang="ja-JP" altLang="en-US" dirty="0"/>
              <a:t> </a:t>
            </a:r>
            <a:r>
              <a:rPr kumimoji="1" lang="en-US" altLang="ja-JP" dirty="0"/>
              <a:t>a</a:t>
            </a:r>
            <a:r>
              <a:rPr kumimoji="1" lang="ja-JP" altLang="en-US" dirty="0"/>
              <a:t> </a:t>
            </a:r>
            <a:r>
              <a:rPr kumimoji="1" lang="en-US" altLang="ja-JP" dirty="0"/>
              <a:t>small</a:t>
            </a:r>
            <a:r>
              <a:rPr kumimoji="1" lang="ja-JP" altLang="en-US" dirty="0"/>
              <a:t> </a:t>
            </a:r>
            <a:r>
              <a:rPr kumimoji="1" lang="en-US" altLang="ja-JP" dirty="0"/>
              <a:t>high</a:t>
            </a:r>
            <a:r>
              <a:rPr kumimoji="1" lang="ja-JP" altLang="en-US" dirty="0"/>
              <a:t> </a:t>
            </a:r>
            <a:r>
              <a:rPr kumimoji="1" lang="en-US" altLang="ja-JP" dirty="0"/>
              <a:t>speed</a:t>
            </a:r>
            <a:r>
              <a:rPr kumimoji="1" lang="ja-JP" altLang="en-US" dirty="0"/>
              <a:t> </a:t>
            </a:r>
            <a:r>
              <a:rPr kumimoji="1" lang="en-US" altLang="ja-JP" dirty="0"/>
              <a:t>memory</a:t>
            </a:r>
            <a:r>
              <a:rPr kumimoji="1" lang="ja-JP" altLang="en-US" dirty="0"/>
              <a:t> </a:t>
            </a:r>
            <a:r>
              <a:rPr kumimoji="1" lang="en-US" altLang="ja-JP" dirty="0"/>
              <a:t>for</a:t>
            </a:r>
            <a:r>
              <a:rPr kumimoji="1" lang="ja-JP" altLang="en-US" dirty="0"/>
              <a:t> </a:t>
            </a:r>
            <a:r>
              <a:rPr kumimoji="1" lang="en-US" altLang="ja-JP" dirty="0"/>
              <a:t>storing</a:t>
            </a:r>
            <a:r>
              <a:rPr kumimoji="1" lang="ja-JP" altLang="en-US" dirty="0"/>
              <a:t> </a:t>
            </a:r>
            <a:r>
              <a:rPr kumimoji="1" lang="en-US" altLang="ja-JP" dirty="0"/>
              <a:t>frequently</a:t>
            </a:r>
            <a:r>
              <a:rPr kumimoji="1" lang="ja-JP" altLang="en-US" dirty="0"/>
              <a:t> </a:t>
            </a:r>
            <a:r>
              <a:rPr kumimoji="1" lang="en-US" altLang="ja-JP" dirty="0"/>
              <a:t>accessed</a:t>
            </a:r>
            <a:r>
              <a:rPr kumimoji="1" lang="ja-JP" altLang="en-US" dirty="0"/>
              <a:t> </a:t>
            </a:r>
            <a:r>
              <a:rPr kumimoji="1" lang="en-US" altLang="ja-JP" dirty="0"/>
              <a:t>data</a:t>
            </a:r>
            <a:r>
              <a:rPr kumimoji="1" lang="ja-JP" altLang="en-US" dirty="0"/>
              <a:t> </a:t>
            </a:r>
            <a:r>
              <a:rPr kumimoji="1" lang="en-US" altLang="ja-JP" dirty="0"/>
              <a:t>or</a:t>
            </a:r>
            <a:r>
              <a:rPr kumimoji="1" lang="ja-JP" altLang="en-US" dirty="0"/>
              <a:t> </a:t>
            </a:r>
            <a:r>
              <a:rPr kumimoji="1" lang="en-US" altLang="ja-JP" dirty="0"/>
              <a:t>instructions.</a:t>
            </a:r>
            <a:r>
              <a:rPr kumimoji="1" lang="ja-JP" altLang="en-US" dirty="0"/>
              <a:t> </a:t>
            </a:r>
            <a:r>
              <a:rPr kumimoji="1" lang="en-US" altLang="ja-JP" dirty="0"/>
              <a:t>It</a:t>
            </a:r>
            <a:r>
              <a:rPr kumimoji="1" lang="ja-JP" altLang="en-US" dirty="0"/>
              <a:t> </a:t>
            </a:r>
            <a:r>
              <a:rPr kumimoji="1" lang="en-US" altLang="ja-JP" dirty="0"/>
              <a:t>is</a:t>
            </a:r>
            <a:r>
              <a:rPr kumimoji="1" lang="ja-JP" altLang="en-US" dirty="0"/>
              <a:t> </a:t>
            </a:r>
            <a:r>
              <a:rPr kumimoji="1" lang="en-US" altLang="ja-JP" dirty="0"/>
              <a:t>essential</a:t>
            </a:r>
            <a:r>
              <a:rPr kumimoji="1" lang="ja-JP" altLang="en-US" dirty="0"/>
              <a:t> </a:t>
            </a:r>
            <a:r>
              <a:rPr kumimoji="1" lang="en-US" altLang="ja-JP" dirty="0"/>
              <a:t>for</a:t>
            </a:r>
            <a:r>
              <a:rPr kumimoji="1" lang="ja-JP" altLang="en-US" dirty="0"/>
              <a:t> </a:t>
            </a:r>
            <a:r>
              <a:rPr kumimoji="1" lang="en-US" altLang="ja-JP" dirty="0"/>
              <a:t>modern</a:t>
            </a:r>
            <a:r>
              <a:rPr kumimoji="1" lang="ja-JP" altLang="en-US" dirty="0"/>
              <a:t> </a:t>
            </a:r>
            <a:r>
              <a:rPr kumimoji="1" lang="en-US" altLang="ja-JP" dirty="0"/>
              <a:t>computers,</a:t>
            </a:r>
            <a:r>
              <a:rPr kumimoji="1" lang="ja-JP" altLang="en-US" dirty="0"/>
              <a:t> </a:t>
            </a:r>
            <a:r>
              <a:rPr kumimoji="1" lang="en-US" altLang="ja-JP" dirty="0"/>
              <a:t>so</a:t>
            </a:r>
            <a:r>
              <a:rPr kumimoji="1" lang="ja-JP" altLang="en-US" dirty="0"/>
              <a:t> </a:t>
            </a:r>
            <a:r>
              <a:rPr kumimoji="1" lang="en-US" altLang="ja-JP" dirty="0"/>
              <a:t>most</a:t>
            </a:r>
            <a:r>
              <a:rPr kumimoji="1" lang="ja-JP" altLang="en-US" dirty="0"/>
              <a:t> </a:t>
            </a:r>
            <a:r>
              <a:rPr kumimoji="1" lang="en-US" altLang="ja-JP" dirty="0"/>
              <a:t>of</a:t>
            </a:r>
            <a:r>
              <a:rPr kumimoji="1" lang="ja-JP" altLang="en-US" dirty="0"/>
              <a:t> </a:t>
            </a:r>
            <a:r>
              <a:rPr kumimoji="1" lang="en-US" altLang="ja-JP" dirty="0"/>
              <a:t>you</a:t>
            </a:r>
            <a:r>
              <a:rPr kumimoji="1" lang="ja-JP" altLang="en-US" dirty="0"/>
              <a:t> </a:t>
            </a:r>
            <a:r>
              <a:rPr kumimoji="1" lang="en-US" altLang="ja-JP" dirty="0"/>
              <a:t>know</a:t>
            </a:r>
            <a:r>
              <a:rPr kumimoji="1" lang="ja-JP" altLang="en-US" dirty="0"/>
              <a:t> </a:t>
            </a:r>
            <a:r>
              <a:rPr kumimoji="1" lang="en-US" altLang="ja-JP" dirty="0"/>
              <a:t>of</a:t>
            </a:r>
            <a:r>
              <a:rPr kumimoji="1" lang="ja-JP" altLang="en-US" dirty="0"/>
              <a:t> </a:t>
            </a:r>
            <a:r>
              <a:rPr kumimoji="1" lang="en-US" altLang="ja-JP" dirty="0"/>
              <a:t>it.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a:t>
            </a:fld>
            <a:endParaRPr lang="en-US" altLang="ja-JP"/>
          </a:p>
        </p:txBody>
      </p:sp>
    </p:spTree>
    <p:extLst>
      <p:ext uri="{BB962C8B-B14F-4D97-AF65-F5344CB8AC3E}">
        <p14:creationId xmlns:p14="http://schemas.microsoft.com/office/powerpoint/2010/main" val="3275150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Usually, the handshake is required when bus transaction is started. But, the data transfer can be done synchronized with the bus clock, and continuous data transfer can be done. This is why the synchronous bus is suitable for block or burst data transfer. After that, the handshake is taken.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5F3783-9878-4556-96E2-75250F5BBCA3}" type="slidenum">
              <a:rPr lang="en-US" altLang="ja-JP" smtClean="0"/>
              <a:pPr>
                <a:defRPr/>
              </a:pPr>
              <a:t>20</a:t>
            </a:fld>
            <a:endParaRPr lang="en-US" altLang="ja-JP"/>
          </a:p>
        </p:txBody>
      </p:sp>
    </p:spTree>
    <p:extLst>
      <p:ext uri="{BB962C8B-B14F-4D97-AF65-F5344CB8AC3E}">
        <p14:creationId xmlns:p14="http://schemas.microsoft.com/office/powerpoint/2010/main" val="18829080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Here, I will show a bus as a simple wire images. However, note that it is just a logical image. It can be actually implemented as logic gates inside the chip.</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21</a:t>
            </a:fld>
            <a:endParaRPr lang="en-US" altLang="ja-JP"/>
          </a:p>
        </p:txBody>
      </p:sp>
    </p:spTree>
    <p:extLst>
      <p:ext uri="{BB962C8B-B14F-4D97-AF65-F5344CB8AC3E}">
        <p14:creationId xmlns:p14="http://schemas.microsoft.com/office/powerpoint/2010/main" val="29439243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PU reads the block, the main memory or L2 cache is accessed and the block A is read out. Another PU can copy the same block A in its own cache. If only read operations are executed, there is no problem.</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22</a:t>
            </a:fld>
            <a:endParaRPr lang="en-US" altLang="ja-JP"/>
          </a:p>
        </p:txBody>
      </p:sp>
    </p:spTree>
    <p:extLst>
      <p:ext uri="{BB962C8B-B14F-4D97-AF65-F5344CB8AC3E}">
        <p14:creationId xmlns:p14="http://schemas.microsoft.com/office/powerpoint/2010/main" val="3359228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However, what happens a PU writes data, the block is updated, but another PU who has the same copy cannot know of that. As a result, the content of two caches becomes different or inconsistent.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23</a:t>
            </a:fld>
            <a:endParaRPr lang="en-US" altLang="ja-JP"/>
          </a:p>
        </p:txBody>
      </p:sp>
    </p:spTree>
    <p:extLst>
      <p:ext uri="{BB962C8B-B14F-4D97-AF65-F5344CB8AC3E}">
        <p14:creationId xmlns:p14="http://schemas.microsoft.com/office/powerpoint/2010/main" val="25975614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words coherence and consistency are complement. That is coherence defines the behavior or reads and writes to the same memory location, while consistency is for other memory location. Since the cache block may include both, I think both are OK to use.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24</a:t>
            </a:fld>
            <a:endParaRPr lang="en-US" altLang="ja-JP"/>
          </a:p>
        </p:txBody>
      </p:sp>
    </p:spTree>
    <p:extLst>
      <p:ext uri="{BB962C8B-B14F-4D97-AF65-F5344CB8AC3E}">
        <p14:creationId xmlns:p14="http://schemas.microsoft.com/office/powerpoint/2010/main" val="6317455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keep consistency a certain protocol is needed. There are various types of protocols. I will introduce representative ones.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25</a:t>
            </a:fld>
            <a:endParaRPr lang="en-US" altLang="ja-JP"/>
          </a:p>
        </p:txBody>
      </p:sp>
    </p:spTree>
    <p:extLst>
      <p:ext uri="{BB962C8B-B14F-4D97-AF65-F5344CB8AC3E}">
        <p14:creationId xmlns:p14="http://schemas.microsoft.com/office/powerpoint/2010/main" val="19288454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26</a:t>
            </a:fld>
            <a:endParaRPr lang="en-US" altLang="ja-JP"/>
          </a:p>
        </p:txBody>
      </p:sp>
    </p:spTree>
    <p:extLst>
      <p:ext uri="{BB962C8B-B14F-4D97-AF65-F5344CB8AC3E}">
        <p14:creationId xmlns:p14="http://schemas.microsoft.com/office/powerpoint/2010/main" val="2574678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idea of the snoop cache came from the write through cache. I am going to explain the invalidation type first. Assume that two PUs read the cache block, two copies are made.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27</a:t>
            </a:fld>
            <a:endParaRPr lang="en-US" altLang="ja-JP"/>
          </a:p>
        </p:txBody>
      </p:sp>
    </p:spTree>
    <p:extLst>
      <p:ext uri="{BB962C8B-B14F-4D97-AF65-F5344CB8AC3E}">
        <p14:creationId xmlns:p14="http://schemas.microsoft.com/office/powerpoint/2010/main" val="25355415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PU writes the data, it is transferred to the main memory since it is a write through cache. At that time, the address and the information which shows the request is write are transferred through the bus. Since the information on the bus can be monitored by other cache, all cache modules check its address and whether it is matched any block in the cache. If it matches, the cache turns its block to invalidate or I. For this purpose, like the dirty bit, all entries need the flag which shows the valid or not. This monitoring operation is called snoop, since the cache monitors everything secretly.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28</a:t>
            </a:fld>
            <a:endParaRPr lang="en-US" altLang="ja-JP"/>
          </a:p>
        </p:txBody>
      </p:sp>
    </p:spTree>
    <p:extLst>
      <p:ext uri="{BB962C8B-B14F-4D97-AF65-F5344CB8AC3E}">
        <p14:creationId xmlns:p14="http://schemas.microsoft.com/office/powerpoint/2010/main" val="16919934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write miss happens, the data are sent to the main memory directly in the write-non-allocate type cache. But each cache snoops it and invalidates the block similarly to the case of write hit.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29</a:t>
            </a:fld>
            <a:endParaRPr lang="en-US" altLang="ja-JP"/>
          </a:p>
        </p:txBody>
      </p:sp>
    </p:spTree>
    <p:extLst>
      <p:ext uri="{BB962C8B-B14F-4D97-AF65-F5344CB8AC3E}">
        <p14:creationId xmlns:p14="http://schemas.microsoft.com/office/powerpoint/2010/main" val="3013179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a:t>
            </a:r>
            <a:r>
              <a:rPr kumimoji="1" lang="ja-JP" altLang="en-US" dirty="0"/>
              <a:t> </a:t>
            </a:r>
            <a:r>
              <a:rPr kumimoji="1" lang="en-US" altLang="ja-JP" dirty="0"/>
              <a:t>showed</a:t>
            </a:r>
            <a:r>
              <a:rPr kumimoji="1" lang="ja-JP" altLang="en-US" dirty="0"/>
              <a:t> </a:t>
            </a:r>
            <a:r>
              <a:rPr kumimoji="1" lang="en-US" altLang="ja-JP" dirty="0"/>
              <a:t>this</a:t>
            </a:r>
            <a:r>
              <a:rPr kumimoji="1" lang="ja-JP" altLang="en-US" dirty="0"/>
              <a:t> </a:t>
            </a:r>
            <a:r>
              <a:rPr kumimoji="1" lang="en-US" altLang="ja-JP" dirty="0"/>
              <a:t>diagram</a:t>
            </a:r>
            <a:r>
              <a:rPr kumimoji="1" lang="ja-JP" altLang="en-US" dirty="0"/>
              <a:t> </a:t>
            </a:r>
            <a:r>
              <a:rPr kumimoji="1" lang="en-US" altLang="ja-JP" dirty="0"/>
              <a:t>of</a:t>
            </a:r>
            <a:r>
              <a:rPr kumimoji="1" lang="ja-JP" altLang="en-US" dirty="0"/>
              <a:t> </a:t>
            </a:r>
            <a:r>
              <a:rPr kumimoji="1" lang="en-US" altLang="ja-JP" dirty="0"/>
              <a:t>memory</a:t>
            </a:r>
            <a:r>
              <a:rPr kumimoji="1" lang="ja-JP" altLang="en-US" dirty="0"/>
              <a:t> </a:t>
            </a:r>
            <a:r>
              <a:rPr kumimoji="1" lang="en-US" altLang="ja-JP" dirty="0"/>
              <a:t>hierarchy</a:t>
            </a:r>
            <a:r>
              <a:rPr kumimoji="1" lang="ja-JP" altLang="en-US" dirty="0"/>
              <a:t> </a:t>
            </a:r>
            <a:r>
              <a:rPr kumimoji="1" lang="en-US" altLang="ja-JP" dirty="0"/>
              <a:t>in</a:t>
            </a:r>
            <a:r>
              <a:rPr kumimoji="1" lang="ja-JP" altLang="en-US" dirty="0"/>
              <a:t> </a:t>
            </a:r>
            <a:r>
              <a:rPr kumimoji="1" lang="en-US" altLang="ja-JP" dirty="0"/>
              <a:t>the</a:t>
            </a:r>
            <a:r>
              <a:rPr kumimoji="1" lang="ja-JP" altLang="en-US" dirty="0"/>
              <a:t> </a:t>
            </a:r>
            <a:r>
              <a:rPr kumimoji="1" lang="en-US" altLang="ja-JP" dirty="0"/>
              <a:t>previous</a:t>
            </a:r>
            <a:r>
              <a:rPr kumimoji="1" lang="ja-JP" altLang="en-US" dirty="0"/>
              <a:t> </a:t>
            </a:r>
            <a:r>
              <a:rPr kumimoji="1" lang="en-US" altLang="ja-JP" dirty="0"/>
              <a:t>lesson.</a:t>
            </a:r>
            <a:r>
              <a:rPr kumimoji="1" lang="ja-JP" altLang="en-US" dirty="0"/>
              <a:t> </a:t>
            </a:r>
            <a:r>
              <a:rPr kumimoji="1" lang="en-US" altLang="ja-JP" dirty="0"/>
              <a:t>In</a:t>
            </a:r>
            <a:r>
              <a:rPr kumimoji="1" lang="ja-JP" altLang="en-US" dirty="0"/>
              <a:t> </a:t>
            </a:r>
            <a:r>
              <a:rPr kumimoji="1" lang="en-US" altLang="ja-JP" dirty="0"/>
              <a:t>this</a:t>
            </a:r>
            <a:r>
              <a:rPr kumimoji="1" lang="ja-JP" altLang="en-US" dirty="0"/>
              <a:t> </a:t>
            </a:r>
            <a:r>
              <a:rPr kumimoji="1" lang="en-US" altLang="ja-JP" dirty="0"/>
              <a:t>diagram,</a:t>
            </a:r>
            <a:r>
              <a:rPr kumimoji="1" lang="ja-JP" altLang="en-US" dirty="0"/>
              <a:t> </a:t>
            </a:r>
            <a:r>
              <a:rPr kumimoji="1" lang="en-US" altLang="ja-JP" dirty="0"/>
              <a:t>there</a:t>
            </a:r>
            <a:r>
              <a:rPr kumimoji="1" lang="ja-JP" altLang="en-US" dirty="0"/>
              <a:t> </a:t>
            </a:r>
            <a:r>
              <a:rPr kumimoji="1" lang="en-US" altLang="ja-JP" dirty="0"/>
              <a:t>are</a:t>
            </a:r>
            <a:r>
              <a:rPr kumimoji="1" lang="ja-JP" altLang="en-US" dirty="0"/>
              <a:t> </a:t>
            </a:r>
            <a:r>
              <a:rPr kumimoji="1" lang="en-US" altLang="ja-JP" dirty="0"/>
              <a:t>three</a:t>
            </a:r>
            <a:r>
              <a:rPr kumimoji="1" lang="ja-JP" altLang="en-US" dirty="0"/>
              <a:t> </a:t>
            </a:r>
            <a:r>
              <a:rPr kumimoji="1" lang="en-US" altLang="ja-JP" dirty="0"/>
              <a:t>levels,</a:t>
            </a:r>
            <a:r>
              <a:rPr kumimoji="1" lang="ja-JP" altLang="en-US" dirty="0"/>
              <a:t> </a:t>
            </a:r>
            <a:r>
              <a:rPr kumimoji="1" lang="en-US" altLang="ja-JP" dirty="0"/>
              <a:t>but</a:t>
            </a:r>
            <a:r>
              <a:rPr kumimoji="1" lang="ja-JP" altLang="en-US" dirty="0"/>
              <a:t> </a:t>
            </a:r>
            <a:r>
              <a:rPr kumimoji="1" lang="en-US" altLang="ja-JP" dirty="0"/>
              <a:t>I</a:t>
            </a:r>
            <a:r>
              <a:rPr kumimoji="1" lang="ja-JP" altLang="en-US" dirty="0"/>
              <a:t> </a:t>
            </a:r>
            <a:r>
              <a:rPr kumimoji="1" lang="en-US" altLang="ja-JP" dirty="0" err="1"/>
              <a:t>simplize</a:t>
            </a:r>
            <a:r>
              <a:rPr kumimoji="1" lang="ja-JP" altLang="en-US" dirty="0"/>
              <a:t> </a:t>
            </a:r>
            <a:r>
              <a:rPr kumimoji="1" lang="en-US" altLang="ja-JP" dirty="0"/>
              <a:t>the</a:t>
            </a:r>
            <a:r>
              <a:rPr kumimoji="1" lang="ja-JP" altLang="en-US" dirty="0"/>
              <a:t> </a:t>
            </a:r>
            <a:r>
              <a:rPr kumimoji="1" lang="en-US" altLang="ja-JP" dirty="0"/>
              <a:t>structure</a:t>
            </a:r>
            <a:r>
              <a:rPr kumimoji="1" lang="ja-JP" altLang="en-US" dirty="0"/>
              <a:t> </a:t>
            </a:r>
            <a:r>
              <a:rPr kumimoji="1" lang="en-US" altLang="ja-JP" dirty="0"/>
              <a:t>to</a:t>
            </a:r>
            <a:r>
              <a:rPr kumimoji="1" lang="ja-JP" altLang="en-US" dirty="0"/>
              <a:t> </a:t>
            </a:r>
            <a:r>
              <a:rPr kumimoji="1" lang="en-US" altLang="ja-JP" dirty="0"/>
              <a:t>only</a:t>
            </a:r>
            <a:r>
              <a:rPr kumimoji="1" lang="ja-JP" altLang="en-US" dirty="0"/>
              <a:t> </a:t>
            </a:r>
            <a:r>
              <a:rPr kumimoji="1" lang="en-US" altLang="ja-JP" dirty="0"/>
              <a:t>a</a:t>
            </a:r>
            <a:r>
              <a:rPr kumimoji="1" lang="ja-JP" altLang="en-US" dirty="0"/>
              <a:t> </a:t>
            </a:r>
            <a:r>
              <a:rPr kumimoji="1" lang="en-US" altLang="ja-JP" dirty="0"/>
              <a:t>single</a:t>
            </a:r>
            <a:r>
              <a:rPr kumimoji="1" lang="ja-JP" altLang="en-US" dirty="0"/>
              <a:t> </a:t>
            </a:r>
            <a:r>
              <a:rPr kumimoji="1" lang="en-US" altLang="ja-JP" dirty="0"/>
              <a:t>one.</a:t>
            </a:r>
            <a:endParaRPr kumimoji="1" lang="ja-JP" altLang="en-US" dirty="0"/>
          </a:p>
        </p:txBody>
      </p:sp>
      <p:sp>
        <p:nvSpPr>
          <p:cNvPr id="4" name="スライド番号プレースホルダー 3"/>
          <p:cNvSpPr>
            <a:spLocks noGrp="1"/>
          </p:cNvSpPr>
          <p:nvPr>
            <p:ph type="sldNum" sz="quarter" idx="10"/>
          </p:nvPr>
        </p:nvSpPr>
        <p:spPr/>
        <p:txBody>
          <a:bodyPr/>
          <a:lstStyle/>
          <a:p>
            <a:fld id="{2987AA2A-6C43-49E9-A54D-981E862D90CF}" type="slidenum">
              <a:rPr lang="en-US" altLang="ja-JP" smtClean="0"/>
              <a:pPr/>
              <a:t>3</a:t>
            </a:fld>
            <a:endParaRPr lang="en-US" altLang="ja-JP"/>
          </a:p>
        </p:txBody>
      </p:sp>
    </p:spTree>
    <p:extLst>
      <p:ext uri="{BB962C8B-B14F-4D97-AF65-F5344CB8AC3E}">
        <p14:creationId xmlns:p14="http://schemas.microsoft.com/office/powerpoint/2010/main" val="143068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Write allocate type cache can work in the same manner. If write miss happens.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30</a:t>
            </a:fld>
            <a:endParaRPr lang="en-US" altLang="ja-JP"/>
          </a:p>
        </p:txBody>
      </p:sp>
    </p:spTree>
    <p:extLst>
      <p:ext uri="{BB962C8B-B14F-4D97-AF65-F5344CB8AC3E}">
        <p14:creationId xmlns:p14="http://schemas.microsoft.com/office/powerpoint/2010/main" val="21754855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block is fetched from the main memory, and the data are written on it.</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31</a:t>
            </a:fld>
            <a:endParaRPr lang="en-US" altLang="ja-JP"/>
          </a:p>
        </p:txBody>
      </p:sp>
    </p:spTree>
    <p:extLst>
      <p:ext uri="{BB962C8B-B14F-4D97-AF65-F5344CB8AC3E}">
        <p14:creationId xmlns:p14="http://schemas.microsoft.com/office/powerpoint/2010/main" val="37045274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Other copies are invalidated by snooping the data.</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32</a:t>
            </a:fld>
            <a:endParaRPr lang="en-US" altLang="ja-JP"/>
          </a:p>
        </p:txBody>
      </p:sp>
    </p:spTree>
    <p:extLst>
      <p:ext uri="{BB962C8B-B14F-4D97-AF65-F5344CB8AC3E}">
        <p14:creationId xmlns:p14="http://schemas.microsoft.com/office/powerpoint/2010/main" val="42459130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Instead of invalidating the block, the data can be written into the cache as well as main memory. The copies are updated, and the contents can be kept the same as the main memory. This case, the block was not invalidate. This concept is called the update style.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33</a:t>
            </a:fld>
            <a:endParaRPr lang="en-US" altLang="ja-JP"/>
          </a:p>
        </p:txBody>
      </p:sp>
    </p:spTree>
    <p:extLst>
      <p:ext uri="{BB962C8B-B14F-4D97-AF65-F5344CB8AC3E}">
        <p14:creationId xmlns:p14="http://schemas.microsoft.com/office/powerpoint/2010/main" val="36101822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snooping the shared bus, the directory is needed for shared bus as well as for the CPU. The contents must be the same. Dual port memory is sometimes used, but twin memory modules which synchronized only writing is easier.</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34</a:t>
            </a:fld>
            <a:endParaRPr lang="en-US" altLang="ja-JP"/>
          </a:p>
        </p:txBody>
      </p:sp>
    </p:spTree>
    <p:extLst>
      <p:ext uri="{BB962C8B-B14F-4D97-AF65-F5344CB8AC3E}">
        <p14:creationId xmlns:p14="http://schemas.microsoft.com/office/powerpoint/2010/main" val="4164240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try a simple quiz.</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35</a:t>
            </a:fld>
            <a:endParaRPr lang="en-US" altLang="ja-JP"/>
          </a:p>
        </p:txBody>
      </p:sp>
    </p:spTree>
    <p:extLst>
      <p:ext uri="{BB962C8B-B14F-4D97-AF65-F5344CB8AC3E}">
        <p14:creationId xmlns:p14="http://schemas.microsoft.com/office/powerpoint/2010/main" val="13332748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try a simple quiz.</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36</a:t>
            </a:fld>
            <a:endParaRPr lang="en-US" altLang="ja-JP"/>
          </a:p>
        </p:txBody>
      </p:sp>
    </p:spTree>
    <p:extLst>
      <p:ext uri="{BB962C8B-B14F-4D97-AF65-F5344CB8AC3E}">
        <p14:creationId xmlns:p14="http://schemas.microsoft.com/office/powerpoint/2010/main" val="29058874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early snoop cache uses the write through cache and several commercial machines were successful. However, in bus connected multiprocessors, the write through cache has a problem of bus congestion, and the performance improvement of a CPU become great, the write through cache became unpractical.</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37</a:t>
            </a:fld>
            <a:endParaRPr lang="en-US" altLang="ja-JP"/>
          </a:p>
        </p:txBody>
      </p:sp>
    </p:spTree>
    <p:extLst>
      <p:ext uri="{BB962C8B-B14F-4D97-AF65-F5344CB8AC3E}">
        <p14:creationId xmlns:p14="http://schemas.microsoft.com/office/powerpoint/2010/main" val="37658823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implementation to the write back cache is relatively difficult. Here, I show the simplest protocol. Each directory entry has 2 bits; valid/invalid and clean/dirty. A block has three states Clean, Dirty or Invalidate. When two PUs read the data, these blocks become Clean.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38</a:t>
            </a:fld>
            <a:endParaRPr lang="en-US" altLang="ja-JP"/>
          </a:p>
        </p:txBody>
      </p:sp>
    </p:spTree>
    <p:extLst>
      <p:ext uri="{BB962C8B-B14F-4D97-AF65-F5344CB8AC3E}">
        <p14:creationId xmlns:p14="http://schemas.microsoft.com/office/powerpoint/2010/main" val="42609514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problem is when a PU writes the data. As common write back cache, the state changes from Clean to Dirty. In order to notice other PUs, the invalidation signal is transferred on the shared bus. It includes only address and invalidation request. By snooping the address, each cache changes its state from Clean to Invalidated like this. Once the state becomes Dirty, of course, no transactions on the shared bus are needed. The block marked Dirty can be read and write freely as common write back cache does.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39</a:t>
            </a:fld>
            <a:endParaRPr lang="en-US" altLang="ja-JP"/>
          </a:p>
        </p:txBody>
      </p:sp>
    </p:spTree>
    <p:extLst>
      <p:ext uri="{BB962C8B-B14F-4D97-AF65-F5344CB8AC3E}">
        <p14:creationId xmlns:p14="http://schemas.microsoft.com/office/powerpoint/2010/main" val="360178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Important</a:t>
            </a:r>
            <a:r>
              <a:rPr kumimoji="1" lang="ja-JP" altLang="en-US" dirty="0"/>
              <a:t> </a:t>
            </a:r>
            <a:r>
              <a:rPr kumimoji="1" lang="en-US" altLang="ja-JP" dirty="0"/>
              <a:t>design</a:t>
            </a:r>
            <a:r>
              <a:rPr kumimoji="1" lang="ja-JP" altLang="en-US" dirty="0"/>
              <a:t> </a:t>
            </a:r>
            <a:r>
              <a:rPr kumimoji="1" lang="en-US" altLang="ja-JP" dirty="0"/>
              <a:t>issues</a:t>
            </a:r>
            <a:r>
              <a:rPr kumimoji="1" lang="ja-JP" altLang="en-US" dirty="0"/>
              <a:t> </a:t>
            </a:r>
            <a:r>
              <a:rPr kumimoji="1" lang="en-US" altLang="ja-JP" dirty="0"/>
              <a:t>of</a:t>
            </a:r>
            <a:r>
              <a:rPr kumimoji="1" lang="ja-JP" altLang="en-US" dirty="0"/>
              <a:t> </a:t>
            </a:r>
            <a:r>
              <a:rPr kumimoji="1" lang="en-US" altLang="ja-JP" dirty="0"/>
              <a:t>cache</a:t>
            </a:r>
            <a:r>
              <a:rPr kumimoji="1" lang="ja-JP" altLang="en-US" dirty="0"/>
              <a:t> </a:t>
            </a:r>
            <a:r>
              <a:rPr kumimoji="1" lang="en-US" altLang="ja-JP" dirty="0"/>
              <a:t>are</a:t>
            </a:r>
            <a:r>
              <a:rPr kumimoji="1" lang="ja-JP" altLang="en-US" dirty="0"/>
              <a:t> </a:t>
            </a:r>
            <a:r>
              <a:rPr kumimoji="1" lang="en-US" altLang="ja-JP" dirty="0"/>
              <a:t>shown</a:t>
            </a:r>
            <a:r>
              <a:rPr kumimoji="1" lang="ja-JP" altLang="en-US" dirty="0"/>
              <a:t> </a:t>
            </a:r>
            <a:r>
              <a:rPr kumimoji="1" lang="en-US" altLang="ja-JP" dirty="0"/>
              <a:t>here.</a:t>
            </a:r>
            <a:r>
              <a:rPr kumimoji="1" lang="ja-JP" altLang="en-US" dirty="0"/>
              <a:t> </a:t>
            </a:r>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a:t>
            </a:fld>
            <a:endParaRPr lang="en-US" altLang="ja-JP"/>
          </a:p>
        </p:txBody>
      </p:sp>
    </p:spTree>
    <p:extLst>
      <p:ext uri="{BB962C8B-B14F-4D97-AF65-F5344CB8AC3E}">
        <p14:creationId xmlns:p14="http://schemas.microsoft.com/office/powerpoint/2010/main" val="15284442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problem happens when the cache marked dirty is accessed by the other PU. When this PU reads the data, since it is invalidated, a miss occurs. It sends the read request to the main memory, but there is a dirty cache.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40</a:t>
            </a:fld>
            <a:endParaRPr lang="en-US" altLang="ja-JP"/>
          </a:p>
        </p:txBody>
      </p:sp>
    </p:spTree>
    <p:extLst>
      <p:ext uri="{BB962C8B-B14F-4D97-AF65-F5344CB8AC3E}">
        <p14:creationId xmlns:p14="http://schemas.microsoft.com/office/powerpoint/2010/main" val="42565284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cache snoops the shared bus and recognizes the read request. At that time, this cache stops main memory answering the request and</a:t>
            </a:r>
          </a:p>
          <a:p>
            <a:r>
              <a:rPr kumimoji="1" lang="en-US" altLang="ja-JP" dirty="0"/>
              <a:t>instead it, the cache sends the block on the bus and write back is done. After that, the block is transferred to the requesting cache. The write back and filling requesting cache can be done in the multi-casting manner if the bus protocol allows. After this operation, both cache blocks become Clean.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41</a:t>
            </a:fld>
            <a:endParaRPr lang="en-US" altLang="ja-JP"/>
          </a:p>
        </p:txBody>
      </p:sp>
    </p:spTree>
    <p:extLst>
      <p:ext uri="{BB962C8B-B14F-4D97-AF65-F5344CB8AC3E}">
        <p14:creationId xmlns:p14="http://schemas.microsoft.com/office/powerpoint/2010/main" val="14556642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What happens the PU causes the write miss. As the case of read miss, the request goes to the main memory same, since the write back cache uses the write allocate policy.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42</a:t>
            </a:fld>
            <a:endParaRPr lang="en-US" altLang="ja-JP"/>
          </a:p>
        </p:txBody>
      </p:sp>
    </p:spTree>
    <p:extLst>
      <p:ext uri="{BB962C8B-B14F-4D97-AF65-F5344CB8AC3E}">
        <p14:creationId xmlns:p14="http://schemas.microsoft.com/office/powerpoint/2010/main" val="19752103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cache providing the</a:t>
            </a:r>
            <a:r>
              <a:rPr kumimoji="1" lang="ja-JP" altLang="en-US" dirty="0"/>
              <a:t> </a:t>
            </a:r>
            <a:r>
              <a:rPr kumimoji="1" lang="en-US" altLang="ja-JP" dirty="0"/>
              <a:t>Dirty</a:t>
            </a:r>
            <a:r>
              <a:rPr kumimoji="1" lang="ja-JP" altLang="en-US" dirty="0"/>
              <a:t> </a:t>
            </a:r>
            <a:r>
              <a:rPr kumimoji="1" lang="en-US" altLang="ja-JP" dirty="0"/>
              <a:t>block responds as well and writes the block back to the main memory, then it is forwarded to the requesting cache. After writing data into the block, it directly turns into Dirty state. On the other hand, after sending the block, the supplier’s state becomes Invalidated directly.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43</a:t>
            </a:fld>
            <a:endParaRPr lang="en-US" altLang="ja-JP"/>
          </a:p>
        </p:txBody>
      </p:sp>
    </p:spTree>
    <p:extLst>
      <p:ext uri="{BB962C8B-B14F-4D97-AF65-F5344CB8AC3E}">
        <p14:creationId xmlns:p14="http://schemas.microsoft.com/office/powerpoint/2010/main" val="29702803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cache protocol can be described by the state transition diagrams. Two diagrams must be provided. One is from CPU request and the other is from the shared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44</a:t>
            </a:fld>
            <a:endParaRPr lang="en-US" altLang="ja-JP"/>
          </a:p>
        </p:txBody>
      </p:sp>
    </p:spTree>
    <p:extLst>
      <p:ext uri="{BB962C8B-B14F-4D97-AF65-F5344CB8AC3E}">
        <p14:creationId xmlns:p14="http://schemas.microsoft.com/office/powerpoint/2010/main" val="153082240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basic protocol can be improved. One idea is providing exclusive state by adding an extra bit to each directory entry. It is set when there is no other copy in the system. Dirty cache is always exclusive. So, four states; clean exclusive, clean sharable, dirty exclusive and invalidated are used. When the first PU reads the block it becomes Clean Exclusive. It can be detected there is no notice from other caches snooping the shared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45</a:t>
            </a:fld>
            <a:endParaRPr lang="en-US" altLang="ja-JP"/>
          </a:p>
        </p:txBody>
      </p:sp>
    </p:spTree>
    <p:extLst>
      <p:ext uri="{BB962C8B-B14F-4D97-AF65-F5344CB8AC3E}">
        <p14:creationId xmlns:p14="http://schemas.microsoft.com/office/powerpoint/2010/main" val="16023591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other cache reads the same block, the cache with CE block responds, and both cache blocks turn to the Clean Sharable. In this case, the operation of this protocol is the same as the basic protocol.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46</a:t>
            </a:fld>
            <a:endParaRPr lang="en-US" altLang="ja-JP"/>
          </a:p>
        </p:txBody>
      </p:sp>
    </p:spTree>
    <p:extLst>
      <p:ext uri="{BB962C8B-B14F-4D97-AF65-F5344CB8AC3E}">
        <p14:creationId xmlns:p14="http://schemas.microsoft.com/office/powerpoint/2010/main" val="2925209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the PU writes the data into the block with the CE, it changes its state into Dirty Exclusive without sending the invalidation signal on the bus. This is only the benefit of introducing the exclusive state. Some people think that the performance improvement by introducing the CE is not so large. However, because the shared data between PUs is actually not so large, most of invalidation signals in the basic protocol are in vain. So, this protocol called MESI or Illinois protocol is popularly used.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47</a:t>
            </a:fld>
            <a:endParaRPr lang="en-US" altLang="ja-JP"/>
          </a:p>
        </p:txBody>
      </p:sp>
    </p:spTree>
    <p:extLst>
      <p:ext uri="{BB962C8B-B14F-4D97-AF65-F5344CB8AC3E}">
        <p14:creationId xmlns:p14="http://schemas.microsoft.com/office/powerpoint/2010/main" val="8979048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48</a:t>
            </a:fld>
            <a:endParaRPr lang="en-US" altLang="ja-JP"/>
          </a:p>
        </p:txBody>
      </p:sp>
    </p:spTree>
    <p:extLst>
      <p:ext uri="{BB962C8B-B14F-4D97-AF65-F5344CB8AC3E}">
        <p14:creationId xmlns:p14="http://schemas.microsoft.com/office/powerpoint/2010/main" val="20025534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idea is introducing the concept of ownership. Dirty or clean is decided whether the content of block is the same as that of the main memory or not.  But, by using the concept of ownership, the cache can behave instead of the main memory. Here, four states, owned sharable, owned exclusive, unowned sharable and invalidated. The default owner is the main memory, when a PU reads the data the copy becomes unowned sharable.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49</a:t>
            </a:fld>
            <a:endParaRPr lang="en-US" altLang="ja-JP"/>
          </a:p>
        </p:txBody>
      </p:sp>
    </p:spTree>
    <p:extLst>
      <p:ext uri="{BB962C8B-B14F-4D97-AF65-F5344CB8AC3E}">
        <p14:creationId xmlns:p14="http://schemas.microsoft.com/office/powerpoint/2010/main" val="411923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a:t>
            </a:r>
            <a:r>
              <a:rPr kumimoji="1" lang="ja-JP" altLang="en-US" dirty="0"/>
              <a:t> </a:t>
            </a:r>
            <a:r>
              <a:rPr kumimoji="1" lang="en-US" altLang="ja-JP" dirty="0"/>
              <a:t>me explain the basic structure of cache with this simple figure for very small cache system. Here, the main memory is 1KB and cache is 64B. Cache system is managed with small data block. Here a block is 8 bytes. That is this cache can store 8 blocks. Of course, the size is too small but the structure itself is the same as the practical cache. And also note that the main memory is L2 cache for the multi-core CPU. So, I will use this figure in order to save the number of digits. There are 128 blocks in the main memory, and a block is stored into the cache block whose least three bits are the same. Here this 0011010 block is stored into 010 of the cache memory. These three bits are called the index. The other 4 bits are used as an identifier of the block, and called key or tag. The cache directory or tag memory is provided to keep the tag that is stored in the cache. This example, 0011 is stored here. When address from CPU is given, the cache directory and the cache are referred at the same time by the index, and if the upper 4 bits of the address matches to the key stored in the cache memory, it means that the target block is in the cache. It is called hit. In this case, the read out data is forwarded to the requesting CPU. This simplest mapping is called the direct map.</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a:t>
            </a:fld>
            <a:endParaRPr lang="en-US" altLang="ja-JP"/>
          </a:p>
        </p:txBody>
      </p:sp>
    </p:spTree>
    <p:extLst>
      <p:ext uri="{BB962C8B-B14F-4D97-AF65-F5344CB8AC3E}">
        <p14:creationId xmlns:p14="http://schemas.microsoft.com/office/powerpoint/2010/main" val="18136378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PU writes the data, the block with unowned sharable sends the invalidation signals, and the all US blocks are invalidated. At that time, the block turns Owned Exclusive, that is, the PU </a:t>
            </a:r>
            <a:r>
              <a:rPr kumimoji="1" lang="en-US" altLang="ja-JP" dirty="0" err="1"/>
              <a:t>becames</a:t>
            </a:r>
            <a:r>
              <a:rPr kumimoji="1" lang="en-US" altLang="ja-JP" dirty="0"/>
              <a:t> the owner.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50</a:t>
            </a:fld>
            <a:endParaRPr lang="en-US" altLang="ja-JP"/>
          </a:p>
        </p:txBody>
      </p:sp>
    </p:spTree>
    <p:extLst>
      <p:ext uri="{BB962C8B-B14F-4D97-AF65-F5344CB8AC3E}">
        <p14:creationId xmlns:p14="http://schemas.microsoft.com/office/powerpoint/2010/main" val="311751822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PU occurs the read miss, the cache issues the request to the owner not for the main memory. This case, the owner, the cache with OE responds.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51</a:t>
            </a:fld>
            <a:endParaRPr lang="en-US" altLang="ja-JP"/>
          </a:p>
        </p:txBody>
      </p:sp>
    </p:spTree>
    <p:extLst>
      <p:ext uri="{BB962C8B-B14F-4D97-AF65-F5344CB8AC3E}">
        <p14:creationId xmlns:p14="http://schemas.microsoft.com/office/powerpoint/2010/main" val="10519010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case, the block is transferred to the requesting cache without write-back to the main memory. This method has two benefits: First, since the write back only occurs when the owner is replaced, redundant write back can be reduced. Second, the cache-to-cache data transfer can be done with much more speed than data transfer between the main memory or upper level cache. After the block transfer, the owner becomes owned sharable, and the requesting cache becomes US. Note that, this US block is consistent to the owner, not the main memory. This is called MOSI protocol or Berkeley protocol.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52</a:t>
            </a:fld>
            <a:endParaRPr lang="en-US" altLang="ja-JP"/>
          </a:p>
        </p:txBody>
      </p:sp>
    </p:spTree>
    <p:extLst>
      <p:ext uri="{BB962C8B-B14F-4D97-AF65-F5344CB8AC3E}">
        <p14:creationId xmlns:p14="http://schemas.microsoft.com/office/powerpoint/2010/main" val="162768311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We can use update style protocol instead of the invalidation.  This MES protocol only uses CE, CS, and DE. The protocol is almost the same as that of Illinois or MESI</a:t>
            </a:r>
            <a:r>
              <a:rPr kumimoji="1" lang="ja-JP" altLang="en-US" dirty="0"/>
              <a:t> </a:t>
            </a:r>
            <a:r>
              <a:rPr kumimoji="1" lang="en-US" altLang="ja-JP" dirty="0"/>
              <a:t>protocol.</a:t>
            </a:r>
            <a:r>
              <a:rPr kumimoji="1" lang="ja-JP" altLang="en-US" dirty="0"/>
              <a:t> </a:t>
            </a:r>
            <a:r>
              <a:rPr kumimoji="1" lang="en-US" altLang="ja-JP" dirty="0"/>
              <a:t>That</a:t>
            </a:r>
            <a:r>
              <a:rPr kumimoji="1" lang="ja-JP" altLang="en-US" dirty="0"/>
              <a:t> </a:t>
            </a:r>
            <a:r>
              <a:rPr kumimoji="1" lang="en-US" altLang="ja-JP" dirty="0"/>
              <a:t>is,</a:t>
            </a:r>
            <a:r>
              <a:rPr kumimoji="1" lang="ja-JP" altLang="en-US" dirty="0"/>
              <a:t> </a:t>
            </a:r>
            <a:r>
              <a:rPr kumimoji="1" lang="en-US" altLang="ja-JP" dirty="0"/>
              <a:t>the</a:t>
            </a:r>
            <a:r>
              <a:rPr kumimoji="1" lang="ja-JP" altLang="en-US" dirty="0"/>
              <a:t> </a:t>
            </a:r>
            <a:r>
              <a:rPr kumimoji="1" lang="en-US" altLang="ja-JP" dirty="0"/>
              <a:t>first</a:t>
            </a:r>
            <a:r>
              <a:rPr kumimoji="1" lang="ja-JP" altLang="en-US" dirty="0"/>
              <a:t> </a:t>
            </a:r>
            <a:r>
              <a:rPr kumimoji="1" lang="en-US" altLang="ja-JP" dirty="0"/>
              <a:t>reading</a:t>
            </a:r>
            <a:r>
              <a:rPr kumimoji="1" lang="ja-JP" altLang="en-US" dirty="0"/>
              <a:t> </a:t>
            </a:r>
            <a:r>
              <a:rPr kumimoji="1" lang="en-US" altLang="ja-JP" dirty="0"/>
              <a:t>cache</a:t>
            </a:r>
            <a:r>
              <a:rPr kumimoji="1" lang="ja-JP" altLang="en-US" dirty="0"/>
              <a:t> </a:t>
            </a:r>
            <a:r>
              <a:rPr kumimoji="1" lang="en-US" altLang="ja-JP" dirty="0"/>
              <a:t>block</a:t>
            </a:r>
            <a:r>
              <a:rPr kumimoji="1" lang="ja-JP" altLang="en-US" dirty="0"/>
              <a:t> </a:t>
            </a:r>
            <a:r>
              <a:rPr kumimoji="1" lang="en-US" altLang="ja-JP" dirty="0"/>
              <a:t>becomes</a:t>
            </a:r>
            <a:r>
              <a:rPr kumimoji="1" lang="ja-JP" altLang="en-US" dirty="0"/>
              <a:t> </a:t>
            </a:r>
            <a:r>
              <a:rPr kumimoji="1" lang="en-US" altLang="ja-JP" dirty="0"/>
              <a:t>CE</a:t>
            </a:r>
            <a:r>
              <a:rPr kumimoji="1" lang="ja-JP" altLang="en-US" dirty="0"/>
              <a:t> </a:t>
            </a:r>
            <a:r>
              <a:rPr kumimoji="1" lang="en-US" altLang="ja-JP" dirty="0"/>
              <a:t>but</a:t>
            </a:r>
            <a:r>
              <a:rPr kumimoji="1" lang="ja-JP" altLang="en-US" dirty="0"/>
              <a:t> </a:t>
            </a:r>
            <a:r>
              <a:rPr kumimoji="1" lang="en-US" altLang="ja-JP" dirty="0"/>
              <a:t>by</a:t>
            </a:r>
            <a:r>
              <a:rPr kumimoji="1" lang="ja-JP" altLang="en-US" dirty="0"/>
              <a:t> </a:t>
            </a:r>
            <a:r>
              <a:rPr kumimoji="1" lang="en-US" altLang="ja-JP" dirty="0"/>
              <a:t>the</a:t>
            </a:r>
            <a:r>
              <a:rPr kumimoji="1" lang="ja-JP" altLang="en-US" dirty="0"/>
              <a:t> </a:t>
            </a:r>
            <a:r>
              <a:rPr kumimoji="1" lang="en-US" altLang="ja-JP" dirty="0"/>
              <a:t>access from the next PUs, they all turn to CS.</a:t>
            </a:r>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53</a:t>
            </a:fld>
            <a:endParaRPr lang="en-US" altLang="ja-JP"/>
          </a:p>
        </p:txBody>
      </p:sp>
    </p:spTree>
    <p:extLst>
      <p:ext uri="{BB962C8B-B14F-4D97-AF65-F5344CB8AC3E}">
        <p14:creationId xmlns:p14="http://schemas.microsoft.com/office/powerpoint/2010/main" val="1851392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But the next step is quite different. When a PU writes the data, it is transferred both to main memory and other copies.  Since the other cache block copy is updated, the state keeps CS. It means that once the state becomes CS, the writing data are always transferred through the shared bus.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54</a:t>
            </a:fld>
            <a:endParaRPr lang="en-US" altLang="ja-JP"/>
          </a:p>
        </p:txBody>
      </p:sp>
    </p:spTree>
    <p:extLst>
      <p:ext uri="{BB962C8B-B14F-4D97-AF65-F5344CB8AC3E}">
        <p14:creationId xmlns:p14="http://schemas.microsoft.com/office/powerpoint/2010/main" val="8146127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However, when a PU writes the data into CE block, it turns into DE without sending invalidation signal. And for DE</a:t>
            </a:r>
            <a:r>
              <a:rPr kumimoji="1" lang="ja-JP" altLang="en-US" dirty="0"/>
              <a:t> </a:t>
            </a:r>
            <a:r>
              <a:rPr kumimoji="1" lang="en-US" altLang="ja-JP" dirty="0"/>
              <a:t>blocks, the connecting CPU can read/write freely. It is called MES protocol or Firefly protocol named after DEC’s workstation.</a:t>
            </a:r>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55</a:t>
            </a:fld>
            <a:endParaRPr lang="en-US" altLang="ja-JP"/>
          </a:p>
        </p:txBody>
      </p:sp>
    </p:spTree>
    <p:extLst>
      <p:ext uri="{BB962C8B-B14F-4D97-AF65-F5344CB8AC3E}">
        <p14:creationId xmlns:p14="http://schemas.microsoft.com/office/powerpoint/2010/main" val="257237480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Another update style protocol uses both the concept of exclusive/shared and ownership. Thus, four states OS, OE, US, and UE are used.</a:t>
            </a:r>
          </a:p>
          <a:p>
            <a:r>
              <a:rPr kumimoji="1" lang="en-US" altLang="ja-JP" dirty="0"/>
              <a:t>When the first PU</a:t>
            </a:r>
            <a:r>
              <a:rPr kumimoji="1" lang="ja-JP" altLang="en-US" dirty="0"/>
              <a:t> </a:t>
            </a:r>
            <a:r>
              <a:rPr kumimoji="1" lang="en-US" altLang="ja-JP" dirty="0"/>
              <a:t>reads</a:t>
            </a:r>
            <a:r>
              <a:rPr kumimoji="1" lang="ja-JP" altLang="en-US" dirty="0"/>
              <a:t> </a:t>
            </a:r>
            <a:r>
              <a:rPr kumimoji="1" lang="en-US" altLang="ja-JP" dirty="0"/>
              <a:t>the</a:t>
            </a:r>
            <a:r>
              <a:rPr kumimoji="1" lang="ja-JP" altLang="en-US" dirty="0"/>
              <a:t> </a:t>
            </a:r>
            <a:r>
              <a:rPr kumimoji="1" lang="en-US" altLang="ja-JP" dirty="0"/>
              <a:t>data,</a:t>
            </a:r>
            <a:r>
              <a:rPr kumimoji="1" lang="ja-JP" altLang="en-US" dirty="0"/>
              <a:t> </a:t>
            </a:r>
            <a:r>
              <a:rPr kumimoji="1" lang="en-US" altLang="ja-JP" dirty="0"/>
              <a:t>the</a:t>
            </a:r>
            <a:r>
              <a:rPr kumimoji="1" lang="ja-JP" altLang="en-US" dirty="0"/>
              <a:t> </a:t>
            </a:r>
            <a:r>
              <a:rPr kumimoji="1" lang="en-US" altLang="ja-JP" dirty="0"/>
              <a:t>block state becomes UE. </a:t>
            </a:r>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56</a:t>
            </a:fld>
            <a:endParaRPr lang="en-US" altLang="ja-JP"/>
          </a:p>
        </p:txBody>
      </p:sp>
    </p:spTree>
    <p:extLst>
      <p:ext uri="{BB962C8B-B14F-4D97-AF65-F5344CB8AC3E}">
        <p14:creationId xmlns:p14="http://schemas.microsoft.com/office/powerpoint/2010/main" val="2575780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 second PU reads the same cache block, both blocks become 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57</a:t>
            </a:fld>
            <a:endParaRPr lang="en-US" altLang="ja-JP"/>
          </a:p>
        </p:txBody>
      </p:sp>
    </p:spTree>
    <p:extLst>
      <p:ext uri="{BB962C8B-B14F-4D97-AF65-F5344CB8AC3E}">
        <p14:creationId xmlns:p14="http://schemas.microsoft.com/office/powerpoint/2010/main" val="13074890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a PU writes the block with US, the data are directly transferred through the shared bus and the cache copy is updated. Thus, although the owner state becomes OS, the state of copies stays in US. It is like the behavior of Firefly protocol.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58</a:t>
            </a:fld>
            <a:endParaRPr lang="en-US" altLang="ja-JP"/>
          </a:p>
        </p:txBody>
      </p:sp>
    </p:spTree>
    <p:extLst>
      <p:ext uri="{BB962C8B-B14F-4D97-AF65-F5344CB8AC3E}">
        <p14:creationId xmlns:p14="http://schemas.microsoft.com/office/powerpoint/2010/main" val="29107356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On the other hand, when the PU miss-hits the block, it requires the block to the owner like Berkeley protocol.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59</a:t>
            </a:fld>
            <a:endParaRPr lang="en-US" altLang="ja-JP"/>
          </a:p>
        </p:txBody>
      </p:sp>
    </p:spTree>
    <p:extLst>
      <p:ext uri="{BB962C8B-B14F-4D97-AF65-F5344CB8AC3E}">
        <p14:creationId xmlns:p14="http://schemas.microsoft.com/office/powerpoint/2010/main" val="3802731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If the upper 4bit address from the CPU does not match the key from the directory, it means that the target block is not stored in the cache. This is called cache miss. In this case, the target block must be fetched from the main memory and stored in the cache. At the same time, the directory is rewritten with the corresponding key. In this case, 0000. This operation is called replace. In the direct map cache, two blocks whose index is the same cannot stored in the cache memory. The cache miss by conflicting the index is called the conflict miss. The miss ratio of the direct map cache is not good because of this type miss.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a:t>
            </a:fld>
            <a:endParaRPr lang="en-US" altLang="ja-JP"/>
          </a:p>
        </p:txBody>
      </p:sp>
    </p:spTree>
    <p:extLst>
      <p:ext uri="{BB962C8B-B14F-4D97-AF65-F5344CB8AC3E}">
        <p14:creationId xmlns:p14="http://schemas.microsoft.com/office/powerpoint/2010/main" val="39725025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this case, the cache block is transferred from the owner directly. In this case, the owner becomes OS while the requesting cache block becomes US.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60</a:t>
            </a:fld>
            <a:endParaRPr lang="en-US" altLang="ja-JP"/>
          </a:p>
        </p:txBody>
      </p:sp>
    </p:spTree>
    <p:extLst>
      <p:ext uri="{BB962C8B-B14F-4D97-AF65-F5344CB8AC3E}">
        <p14:creationId xmlns:p14="http://schemas.microsoft.com/office/powerpoint/2010/main" val="193515324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Like Illinois protocol, the writing request to US block changes its state into OE without using any bus transaction.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61</a:t>
            </a:fld>
            <a:endParaRPr lang="en-US" altLang="ja-JP"/>
          </a:p>
        </p:txBody>
      </p:sp>
    </p:spTree>
    <p:extLst>
      <p:ext uri="{BB962C8B-B14F-4D97-AF65-F5344CB8AC3E}">
        <p14:creationId xmlns:p14="http://schemas.microsoft.com/office/powerpoint/2010/main" val="34689573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cache coherence protocol can be classified by the states attached to each cache block. First, the block is classified into valid or invalid. For the valid block, if there is no other copy, it is exclusive. Also, if it is an owner, the state is owned. Thus, a block is in  one of five states OE, OS, UE, US, and I. In order to simple representation, OE is called M for modified, OS is O for owned, UE is E for exclusive, US is S for sharable, and I for invalidate. Since the protocol is represented with five letters MOESI, it is called the MOESI protocol class.</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62</a:t>
            </a:fld>
            <a:endParaRPr lang="en-US" altLang="ja-JP"/>
          </a:p>
        </p:txBody>
      </p:sp>
    </p:spTree>
    <p:extLst>
      <p:ext uri="{BB962C8B-B14F-4D97-AF65-F5344CB8AC3E}">
        <p14:creationId xmlns:p14="http://schemas.microsoft.com/office/powerpoint/2010/main" val="39112158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protocols introduced before were summarized in this slide.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63</a:t>
            </a:fld>
            <a:endParaRPr lang="en-US" altLang="ja-JP"/>
          </a:p>
        </p:txBody>
      </p:sp>
    </p:spTree>
    <p:extLst>
      <p:ext uri="{BB962C8B-B14F-4D97-AF65-F5344CB8AC3E}">
        <p14:creationId xmlns:p14="http://schemas.microsoft.com/office/powerpoint/2010/main" val="41795605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Let’s compare the invalidate protocol versus update protocol. The drawback of invalidate protocol is the bus congestion caused by the frequent data writing to the shared data.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64</a:t>
            </a:fld>
            <a:endParaRPr lang="en-US" altLang="ja-JP"/>
          </a:p>
        </p:txBody>
      </p:sp>
    </p:spTree>
    <p:extLst>
      <p:ext uri="{BB962C8B-B14F-4D97-AF65-F5344CB8AC3E}">
        <p14:creationId xmlns:p14="http://schemas.microsoft.com/office/powerpoint/2010/main" val="280884776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Assume that these two PUs share the same cache block and frequently write and read data. When this PU writes the data, it invalidates the copy with invalidation signal.</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65</a:t>
            </a:fld>
            <a:endParaRPr lang="en-US" altLang="ja-JP"/>
          </a:p>
        </p:txBody>
      </p:sp>
    </p:spTree>
    <p:extLst>
      <p:ext uri="{BB962C8B-B14F-4D97-AF65-F5344CB8AC3E}">
        <p14:creationId xmlns:p14="http://schemas.microsoft.com/office/powerpoint/2010/main" val="365066230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When PU attached to the invalidated cache reads the data, the cache block is written back to the main memory and transferred to the requesting cache.</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66</a:t>
            </a:fld>
            <a:endParaRPr lang="en-US" altLang="ja-JP"/>
          </a:p>
        </p:txBody>
      </p:sp>
    </p:spTree>
    <p:extLst>
      <p:ext uri="{BB962C8B-B14F-4D97-AF65-F5344CB8AC3E}">
        <p14:creationId xmlns:p14="http://schemas.microsoft.com/office/powerpoint/2010/main" val="321783522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this time, assume that this PU writes the data, this block is invalidated.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67</a:t>
            </a:fld>
            <a:endParaRPr lang="en-US" altLang="ja-JP"/>
          </a:p>
        </p:txBody>
      </p:sp>
    </p:spTree>
    <p:extLst>
      <p:ext uri="{BB962C8B-B14F-4D97-AF65-F5344CB8AC3E}">
        <p14:creationId xmlns:p14="http://schemas.microsoft.com/office/powerpoint/2010/main" val="420843837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 if the PU reads the data, this time the data block is transferred the opposite direction. That is, by the frequent reads/writes by two PUs for the same block, a cache block goes and returns iteratively. This phenomenon is called the ping-pong effect. </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68</a:t>
            </a:fld>
            <a:endParaRPr lang="en-US" altLang="ja-JP"/>
          </a:p>
        </p:txBody>
      </p:sp>
    </p:spTree>
    <p:extLst>
      <p:ext uri="{BB962C8B-B14F-4D97-AF65-F5344CB8AC3E}">
        <p14:creationId xmlns:p14="http://schemas.microsoft.com/office/powerpoint/2010/main" val="277188767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On the other hand, in the update protocol, once the state becomes CS, all writing data are transferred through the bus, if the update target cache is replaced. That is, the performance is the same as that of write through cache.</a:t>
            </a:r>
          </a:p>
          <a:p>
            <a:r>
              <a:rPr kumimoji="1" lang="en-US" altLang="ja-JP" dirty="0"/>
              <a:t>There are several proposals to solve these problems, there is no definitive method. In the current multi-core, the MESI or MOESI protocols are used now.</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69</a:t>
            </a:fld>
            <a:endParaRPr lang="en-US" altLang="ja-JP"/>
          </a:p>
        </p:txBody>
      </p:sp>
    </p:spTree>
    <p:extLst>
      <p:ext uri="{BB962C8B-B14F-4D97-AF65-F5344CB8AC3E}">
        <p14:creationId xmlns:p14="http://schemas.microsoft.com/office/powerpoint/2010/main" val="759127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In order to improve it, two cache blocks form a set, and the index is assigned to each set. Here, there are 4 sets, and least two digits of the block number is used for the index. Here index is 10, and the block 0011010 is stored here. Two cache directories are provided for each way of the cache, and referred by the same index in parallel. The comparison is also done in parallel, and if either of them matches, the data is forwarded to the CPU. This structure is called 2-way set associative map. Apparently, the flexibility of storing the block is improved compared with the direct map method.</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a:t>
            </a:fld>
            <a:endParaRPr lang="en-US" altLang="ja-JP"/>
          </a:p>
        </p:txBody>
      </p:sp>
    </p:spTree>
    <p:extLst>
      <p:ext uri="{BB962C8B-B14F-4D97-AF65-F5344CB8AC3E}">
        <p14:creationId xmlns:p14="http://schemas.microsoft.com/office/powerpoint/2010/main" val="15646773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70</a:t>
            </a:fld>
            <a:endParaRPr lang="en-US" altLang="ja-JP"/>
          </a:p>
        </p:txBody>
      </p:sp>
    </p:spTree>
    <p:extLst>
      <p:ext uri="{BB962C8B-B14F-4D97-AF65-F5344CB8AC3E}">
        <p14:creationId xmlns:p14="http://schemas.microsoft.com/office/powerpoint/2010/main" val="14155473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This slide shows the summary of today’s lesson.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71</a:t>
            </a:fld>
            <a:endParaRPr lang="en-US" altLang="ja-JP"/>
          </a:p>
        </p:txBody>
      </p:sp>
    </p:spTree>
    <p:extLst>
      <p:ext uri="{BB962C8B-B14F-4D97-AF65-F5344CB8AC3E}">
        <p14:creationId xmlns:p14="http://schemas.microsoft.com/office/powerpoint/2010/main" val="123829333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72</a:t>
            </a:fld>
            <a:endParaRPr lang="en-US" altLang="ja-JP"/>
          </a:p>
        </p:txBody>
      </p:sp>
    </p:spTree>
    <p:extLst>
      <p:ext uri="{BB962C8B-B14F-4D97-AF65-F5344CB8AC3E}">
        <p14:creationId xmlns:p14="http://schemas.microsoft.com/office/powerpoint/2010/main" val="95043830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73</a:t>
            </a:fld>
            <a:endParaRPr lang="en-US" altLang="ja-JP"/>
          </a:p>
        </p:txBody>
      </p:sp>
    </p:spTree>
    <p:extLst>
      <p:ext uri="{BB962C8B-B14F-4D97-AF65-F5344CB8AC3E}">
        <p14:creationId xmlns:p14="http://schemas.microsoft.com/office/powerpoint/2010/main" val="311033409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50000"/>
              </a:spcBef>
            </a:pPr>
            <a:fld id="{DECD0FD6-3C3F-4E35-A705-7D9AC9BFB4D7}" type="slidenum">
              <a:rPr lang="en-US" altLang="ja-JP">
                <a:ea typeface="ＭＳ Ｐゴシック" panose="020B0600070205080204" pitchFamily="50" charset="-128"/>
              </a:rPr>
              <a:pPr>
                <a:spcBef>
                  <a:spcPct val="50000"/>
                </a:spcBef>
              </a:pPr>
              <a:t>74</a:t>
            </a:fld>
            <a:endParaRPr lang="en-US" altLang="ja-JP">
              <a:ea typeface="ＭＳ Ｐゴシック" panose="020B0600070205080204" pitchFamily="50" charset="-128"/>
            </a:endParaRPr>
          </a:p>
        </p:txBody>
      </p:sp>
      <p:sp>
        <p:nvSpPr>
          <p:cNvPr id="65539" name="Rectangle 2"/>
          <p:cNvSpPr>
            <a:spLocks noGrp="1" noRot="1" noChangeAspect="1" noChangeArrowheads="1" noTextEdit="1"/>
          </p:cNvSpPr>
          <p:nvPr>
            <p:ph type="sldImg"/>
          </p:nvPr>
        </p:nvSpPr>
        <p:spPr>
          <a:xfrm>
            <a:off x="1143000" y="684213"/>
            <a:ext cx="4576763" cy="3432175"/>
          </a:xfrm>
          <a:ln/>
        </p:spPr>
      </p:sp>
      <p:sp>
        <p:nvSpPr>
          <p:cNvPr id="65540" name="Rectangle 3"/>
          <p:cNvSpPr>
            <a:spLocks noGrp="1" noChangeArrowheads="1"/>
          </p:cNvSpPr>
          <p:nvPr>
            <p:ph type="body" idx="1"/>
          </p:nvPr>
        </p:nvSpPr>
        <p:spPr>
          <a:xfrm>
            <a:off x="685800" y="4341813"/>
            <a:ext cx="5486400" cy="4117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400">
                <a:ea typeface="Arial Unicode MS" panose="020B0604020202020204" pitchFamily="50" charset="-128"/>
                <a:cs typeface="Arial Unicode MS" panose="020B0604020202020204" pitchFamily="50" charset="-128"/>
              </a:rPr>
              <a:t>４つのコアを搭載可能、共有データのキャッシングはスヌープで管理する</a:t>
            </a:r>
          </a:p>
        </p:txBody>
      </p:sp>
    </p:spTree>
    <p:extLst>
      <p:ext uri="{BB962C8B-B14F-4D97-AF65-F5344CB8AC3E}">
        <p14:creationId xmlns:p14="http://schemas.microsoft.com/office/powerpoint/2010/main" val="3910035170"/>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75</a:t>
            </a:fld>
            <a:endParaRPr lang="en-US" altLang="ja-JP"/>
          </a:p>
        </p:txBody>
      </p:sp>
    </p:spTree>
    <p:extLst>
      <p:ext uri="{BB962C8B-B14F-4D97-AF65-F5344CB8AC3E}">
        <p14:creationId xmlns:p14="http://schemas.microsoft.com/office/powerpoint/2010/main" val="426618471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76</a:t>
            </a:fld>
            <a:endParaRPr lang="en-US" altLang="ja-JP"/>
          </a:p>
        </p:txBody>
      </p:sp>
    </p:spTree>
    <p:extLst>
      <p:ext uri="{BB962C8B-B14F-4D97-AF65-F5344CB8AC3E}">
        <p14:creationId xmlns:p14="http://schemas.microsoft.com/office/powerpoint/2010/main" val="281312356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77</a:t>
            </a:fld>
            <a:endParaRPr lang="en-US" altLang="ja-JP"/>
          </a:p>
        </p:txBody>
      </p:sp>
    </p:spTree>
    <p:extLst>
      <p:ext uri="{BB962C8B-B14F-4D97-AF65-F5344CB8AC3E}">
        <p14:creationId xmlns:p14="http://schemas.microsoft.com/office/powerpoint/2010/main" val="57050160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78</a:t>
            </a:fld>
            <a:endParaRPr lang="en-US" altLang="ja-JP"/>
          </a:p>
        </p:txBody>
      </p:sp>
    </p:spTree>
    <p:extLst>
      <p:ext uri="{BB962C8B-B14F-4D97-AF65-F5344CB8AC3E}">
        <p14:creationId xmlns:p14="http://schemas.microsoft.com/office/powerpoint/2010/main" val="373963486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79</a:t>
            </a:fld>
            <a:endParaRPr lang="en-US" altLang="ja-JP"/>
          </a:p>
        </p:txBody>
      </p:sp>
    </p:spTree>
    <p:extLst>
      <p:ext uri="{BB962C8B-B14F-4D97-AF65-F5344CB8AC3E}">
        <p14:creationId xmlns:p14="http://schemas.microsoft.com/office/powerpoint/2010/main" val="2668602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case that causes the conflict can be saved because they can be stored in the different ways like this. Similarly, 4-way, 8-way and more can be defined. But here I will omit the explanation.</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8</a:t>
            </a:fld>
            <a:endParaRPr lang="en-US" altLang="ja-JP"/>
          </a:p>
        </p:txBody>
      </p:sp>
    </p:spTree>
    <p:extLst>
      <p:ext uri="{BB962C8B-B14F-4D97-AF65-F5344CB8AC3E}">
        <p14:creationId xmlns:p14="http://schemas.microsoft.com/office/powerpoint/2010/main" val="486059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the read operation, when cache is hit, the data are forwarded to the CPU. If miss happens, the main memory is accessed and the fetched block is filled into the cache. However, for the write operation, there are two policies. One is write through. In this policy, when write request hits, the written data are forwarded to the main memory directly.</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02E1326-E398-4634-B949-C30B24DA3B40}" type="slidenum">
              <a:rPr lang="en-US" altLang="ja-JP" smtClean="0"/>
              <a:pPr>
                <a:defRPr/>
              </a:pPr>
              <a:t>9</a:t>
            </a:fld>
            <a:endParaRPr lang="en-US" altLang="ja-JP"/>
          </a:p>
        </p:txBody>
      </p:sp>
    </p:spTree>
    <p:extLst>
      <p:ext uri="{BB962C8B-B14F-4D97-AF65-F5344CB8AC3E}">
        <p14:creationId xmlns:p14="http://schemas.microsoft.com/office/powerpoint/2010/main" val="1198007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48834" name="Rectangle 2"/>
          <p:cNvSpPr>
            <a:spLocks noGrp="1" noChangeArrowheads="1"/>
          </p:cNvSpPr>
          <p:nvPr>
            <p:ph type="ctrTitle"/>
          </p:nvPr>
        </p:nvSpPr>
        <p:spPr>
          <a:xfrm>
            <a:off x="914400" y="1524000"/>
            <a:ext cx="7623175" cy="1752600"/>
          </a:xfrm>
        </p:spPr>
        <p:txBody>
          <a:bodyPr/>
          <a:lstStyle>
            <a:lvl1pPr>
              <a:defRPr sz="5000"/>
            </a:lvl1pPr>
          </a:lstStyle>
          <a:p>
            <a:r>
              <a:rPr lang="ja-JP" altLang="en-US"/>
              <a:t>マスタ タイトルの書式設定</a:t>
            </a:r>
          </a:p>
        </p:txBody>
      </p:sp>
      <p:sp>
        <p:nvSpPr>
          <p:cNvPr id="24883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ja-JP" altLang="en-US"/>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mtClean="0"/>
            </a:lvl1pPr>
          </a:lstStyle>
          <a:p>
            <a:pPr>
              <a:defRPr/>
            </a:pPr>
            <a:fld id="{8020DB1F-979B-479B-8796-DFEBAFB30F84}" type="slidenum">
              <a:rPr lang="en-US" altLang="ja-JP"/>
              <a:pPr>
                <a:defRPr/>
              </a:pPr>
              <a:t>‹#›</a:t>
            </a:fld>
            <a:endParaRPr lang="en-US" altLang="ja-JP"/>
          </a:p>
        </p:txBody>
      </p:sp>
    </p:spTree>
    <p:extLst>
      <p:ext uri="{BB962C8B-B14F-4D97-AF65-F5344CB8AC3E}">
        <p14:creationId xmlns:p14="http://schemas.microsoft.com/office/powerpoint/2010/main" val="3750031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489D2E-E18E-4AB6-AEAD-0E8DA81895B1}" type="slidenum">
              <a:rPr lang="en-US" altLang="ja-JP"/>
              <a:pPr>
                <a:defRPr/>
              </a:pPr>
              <a:t>‹#›</a:t>
            </a:fld>
            <a:endParaRPr lang="en-US" altLang="ja-JP"/>
          </a:p>
        </p:txBody>
      </p:sp>
    </p:spTree>
    <p:extLst>
      <p:ext uri="{BB962C8B-B14F-4D97-AF65-F5344CB8AC3E}">
        <p14:creationId xmlns:p14="http://schemas.microsoft.com/office/powerpoint/2010/main" val="405510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7813"/>
            <a:ext cx="2057400" cy="585311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7813"/>
            <a:ext cx="6019800" cy="585311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1A27C3-21E3-4137-ABDF-366CAC8C9773}" type="slidenum">
              <a:rPr lang="en-US" altLang="ja-JP"/>
              <a:pPr>
                <a:defRPr/>
              </a:pPr>
              <a:t>‹#›</a:t>
            </a:fld>
            <a:endParaRPr lang="en-US" altLang="ja-JP"/>
          </a:p>
        </p:txBody>
      </p:sp>
    </p:spTree>
    <p:extLst>
      <p:ext uri="{BB962C8B-B14F-4D97-AF65-F5344CB8AC3E}">
        <p14:creationId xmlns:p14="http://schemas.microsoft.com/office/powerpoint/2010/main" val="1863551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648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744FCEB-1B32-40B0-92A5-79072C34AC49}" type="slidenum">
              <a:rPr lang="en-US" altLang="ja-JP"/>
              <a:pPr>
                <a:defRPr/>
              </a:pPr>
              <a:t>‹#›</a:t>
            </a:fld>
            <a:endParaRPr lang="en-US" altLang="ja-JP"/>
          </a:p>
        </p:txBody>
      </p:sp>
    </p:spTree>
    <p:extLst>
      <p:ext uri="{BB962C8B-B14F-4D97-AF65-F5344CB8AC3E}">
        <p14:creationId xmlns:p14="http://schemas.microsoft.com/office/powerpoint/2010/main" val="3222975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7813"/>
            <a:ext cx="8229600" cy="1139825"/>
          </a:xfrm>
        </p:spPr>
        <p:txBody>
          <a:bodyPr/>
          <a:lstStyle/>
          <a:p>
            <a:r>
              <a:rPr lang="ja-JP" altLang="en-US"/>
              <a:t>マスタ タイトルの書式設定</a:t>
            </a:r>
          </a:p>
        </p:txBody>
      </p:sp>
      <p:sp>
        <p:nvSpPr>
          <p:cNvPr id="3" name="SmartArt プレースホルダ 2"/>
          <p:cNvSpPr>
            <a:spLocks noGrp="1"/>
          </p:cNvSpPr>
          <p:nvPr>
            <p:ph type="dgm" idx="1"/>
          </p:nvPr>
        </p:nvSpPr>
        <p:spPr>
          <a:xfrm>
            <a:off x="457200" y="1600200"/>
            <a:ext cx="8229600" cy="4530725"/>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EA196E-A741-4A0B-B1FA-77C655925451}" type="slidenum">
              <a:rPr lang="en-US" altLang="ja-JP"/>
              <a:pPr>
                <a:defRPr/>
              </a:pPr>
              <a:t>‹#›</a:t>
            </a:fld>
            <a:endParaRPr lang="en-US" altLang="ja-JP"/>
          </a:p>
        </p:txBody>
      </p:sp>
    </p:spTree>
    <p:extLst>
      <p:ext uri="{BB962C8B-B14F-4D97-AF65-F5344CB8AC3E}">
        <p14:creationId xmlns:p14="http://schemas.microsoft.com/office/powerpoint/2010/main" val="407580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70A1549-399D-43B2-89B7-2EAAEE8AF0F8}" type="slidenum">
              <a:rPr lang="en-US" altLang="ja-JP"/>
              <a:pPr>
                <a:defRPr/>
              </a:pPr>
              <a:t>‹#›</a:t>
            </a:fld>
            <a:endParaRPr lang="en-US" altLang="ja-JP"/>
          </a:p>
        </p:txBody>
      </p:sp>
    </p:spTree>
    <p:extLst>
      <p:ext uri="{BB962C8B-B14F-4D97-AF65-F5344CB8AC3E}">
        <p14:creationId xmlns:p14="http://schemas.microsoft.com/office/powerpoint/2010/main" val="379445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B92D52-BD96-46E1-A10F-FAF5B0E4E6CB}" type="slidenum">
              <a:rPr lang="en-US" altLang="ja-JP"/>
              <a:pPr>
                <a:defRPr/>
              </a:pPr>
              <a:t>‹#›</a:t>
            </a:fld>
            <a:endParaRPr lang="en-US" altLang="ja-JP"/>
          </a:p>
        </p:txBody>
      </p:sp>
    </p:spTree>
    <p:extLst>
      <p:ext uri="{BB962C8B-B14F-4D97-AF65-F5344CB8AC3E}">
        <p14:creationId xmlns:p14="http://schemas.microsoft.com/office/powerpoint/2010/main" val="3304535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86230D0-CD0C-498B-87AB-9C327364ED4D}" type="slidenum">
              <a:rPr lang="en-US" altLang="ja-JP"/>
              <a:pPr>
                <a:defRPr/>
              </a:pPr>
              <a:t>‹#›</a:t>
            </a:fld>
            <a:endParaRPr lang="en-US" altLang="ja-JP"/>
          </a:p>
        </p:txBody>
      </p:sp>
    </p:spTree>
    <p:extLst>
      <p:ext uri="{BB962C8B-B14F-4D97-AF65-F5344CB8AC3E}">
        <p14:creationId xmlns:p14="http://schemas.microsoft.com/office/powerpoint/2010/main" val="1115130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0962D7A-25D1-4FFE-A25F-54C6991972C2}" type="slidenum">
              <a:rPr lang="en-US" altLang="ja-JP"/>
              <a:pPr>
                <a:defRPr/>
              </a:pPr>
              <a:t>‹#›</a:t>
            </a:fld>
            <a:endParaRPr lang="en-US" altLang="ja-JP"/>
          </a:p>
        </p:txBody>
      </p:sp>
    </p:spTree>
    <p:extLst>
      <p:ext uri="{BB962C8B-B14F-4D97-AF65-F5344CB8AC3E}">
        <p14:creationId xmlns:p14="http://schemas.microsoft.com/office/powerpoint/2010/main" val="4247823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B7CB10E-6F81-468F-984B-95EFD88F7F0D}" type="slidenum">
              <a:rPr lang="en-US" altLang="ja-JP"/>
              <a:pPr>
                <a:defRPr/>
              </a:pPr>
              <a:t>‹#›</a:t>
            </a:fld>
            <a:endParaRPr lang="en-US" altLang="ja-JP"/>
          </a:p>
        </p:txBody>
      </p:sp>
    </p:spTree>
    <p:extLst>
      <p:ext uri="{BB962C8B-B14F-4D97-AF65-F5344CB8AC3E}">
        <p14:creationId xmlns:p14="http://schemas.microsoft.com/office/powerpoint/2010/main" val="4062627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665D26-9374-44AB-B37E-E562F997EAF4}" type="slidenum">
              <a:rPr lang="en-US" altLang="ja-JP"/>
              <a:pPr>
                <a:defRPr/>
              </a:pPr>
              <a:t>‹#›</a:t>
            </a:fld>
            <a:endParaRPr lang="en-US" altLang="ja-JP"/>
          </a:p>
        </p:txBody>
      </p:sp>
    </p:spTree>
    <p:extLst>
      <p:ext uri="{BB962C8B-B14F-4D97-AF65-F5344CB8AC3E}">
        <p14:creationId xmlns:p14="http://schemas.microsoft.com/office/powerpoint/2010/main" val="3174608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EB0D9C0-8A5D-4BDF-B38A-37BAA9BBB822}" type="slidenum">
              <a:rPr lang="en-US" altLang="ja-JP"/>
              <a:pPr>
                <a:defRPr/>
              </a:pPr>
              <a:t>‹#›</a:t>
            </a:fld>
            <a:endParaRPr lang="en-US" altLang="ja-JP"/>
          </a:p>
        </p:txBody>
      </p:sp>
    </p:spTree>
    <p:extLst>
      <p:ext uri="{BB962C8B-B14F-4D97-AF65-F5344CB8AC3E}">
        <p14:creationId xmlns:p14="http://schemas.microsoft.com/office/powerpoint/2010/main" val="2846217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A3465F2-E202-43B3-BB2E-F4E7EF62F106}" type="slidenum">
              <a:rPr lang="en-US" altLang="ja-JP"/>
              <a:pPr>
                <a:defRPr/>
              </a:pPr>
              <a:t>‹#›</a:t>
            </a:fld>
            <a:endParaRPr lang="en-US" altLang="ja-JP"/>
          </a:p>
        </p:txBody>
      </p:sp>
    </p:spTree>
    <p:extLst>
      <p:ext uri="{BB962C8B-B14F-4D97-AF65-F5344CB8AC3E}">
        <p14:creationId xmlns:p14="http://schemas.microsoft.com/office/powerpoint/2010/main" val="247458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4781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200">
                <a:latin typeface="+mj-lt"/>
              </a:defRPr>
            </a:lvl1pPr>
          </a:lstStyle>
          <a:p>
            <a:pPr>
              <a:defRPr/>
            </a:pPr>
            <a:endParaRPr lang="en-US" altLang="ja-JP"/>
          </a:p>
        </p:txBody>
      </p:sp>
      <p:sp>
        <p:nvSpPr>
          <p:cNvPr id="2478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200">
                <a:latin typeface="+mj-lt"/>
              </a:defRPr>
            </a:lvl1pPr>
          </a:lstStyle>
          <a:p>
            <a:pPr>
              <a:defRPr/>
            </a:pPr>
            <a:endParaRPr lang="en-US" altLang="ja-JP"/>
          </a:p>
        </p:txBody>
      </p:sp>
      <p:sp>
        <p:nvSpPr>
          <p:cNvPr id="24781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smtClean="0">
                <a:latin typeface="Garamond" panose="02020404030301010803" pitchFamily="18" charset="0"/>
              </a:defRPr>
            </a:lvl1pPr>
          </a:lstStyle>
          <a:p>
            <a:pPr>
              <a:defRPr/>
            </a:pPr>
            <a:fld id="{C97BD41C-A663-403D-95EB-D4D0D618EFE5}" type="slidenum">
              <a:rPr lang="en-US" altLang="ja-JP"/>
              <a:pPr>
                <a:defRPr/>
              </a:pPr>
              <a:t>‹#›</a:t>
            </a:fld>
            <a:endParaRPr lang="en-US" altLang="ja-JP"/>
          </a:p>
        </p:txBody>
      </p:sp>
      <p:sp>
        <p:nvSpPr>
          <p:cNvPr id="1031"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70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Lst>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5pPr>
      <a:lvl6pPr marL="457200"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4400"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1600"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8800" algn="l" rtl="0" fontAlgn="base">
        <a:spcBef>
          <a:spcPct val="0"/>
        </a:spcBef>
        <a:spcAft>
          <a:spcPct val="0"/>
        </a:spcAft>
        <a:defRPr kumimoji="1" sz="4200">
          <a:solidFill>
            <a:schemeClr val="tx2"/>
          </a:solidFill>
          <a:latin typeface="Garamond" pitchFamily="18" charset="0"/>
          <a:ea typeface="ＭＳ Ｐゴシック" pitchFamily="50" charset="-128"/>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1412875"/>
            <a:ext cx="7935912" cy="1557338"/>
          </a:xfrm>
        </p:spPr>
        <p:txBody>
          <a:bodyPr/>
          <a:lstStyle/>
          <a:p>
            <a:pPr eaLnBrk="1" hangingPunct="1"/>
            <a:r>
              <a:rPr lang="en-US" altLang="ja-JP"/>
              <a:t>Snoop cache</a:t>
            </a:r>
          </a:p>
        </p:txBody>
      </p:sp>
      <p:sp>
        <p:nvSpPr>
          <p:cNvPr id="5123" name="Rectangle 3"/>
          <p:cNvSpPr>
            <a:spLocks noGrp="1" noChangeArrowheads="1"/>
          </p:cNvSpPr>
          <p:nvPr>
            <p:ph type="subTitle" idx="1"/>
          </p:nvPr>
        </p:nvSpPr>
        <p:spPr/>
        <p:txBody>
          <a:bodyPr/>
          <a:lstStyle/>
          <a:p>
            <a:pPr eaLnBrk="1" hangingPunct="1"/>
            <a:r>
              <a:rPr lang="en-US" altLang="ja-JP"/>
              <a:t>AMANO, Hideharu, Keio University</a:t>
            </a:r>
          </a:p>
          <a:p>
            <a:pPr eaLnBrk="1" hangingPunct="1"/>
            <a:r>
              <a:rPr lang="en-US" altLang="ja-JP"/>
              <a:t>hunga@am</a:t>
            </a:r>
            <a:r>
              <a:rPr lang="ja-JP" altLang="en-US"/>
              <a:t>．</a:t>
            </a:r>
            <a:r>
              <a:rPr lang="en-US" altLang="ja-JP"/>
              <a:t>ics</a:t>
            </a:r>
            <a:r>
              <a:rPr lang="ja-JP" altLang="en-US"/>
              <a:t>．</a:t>
            </a:r>
            <a:r>
              <a:rPr lang="en-US" altLang="ja-JP"/>
              <a:t>keio</a:t>
            </a:r>
            <a:r>
              <a:rPr lang="ja-JP" altLang="en-US"/>
              <a:t>．</a:t>
            </a:r>
            <a:r>
              <a:rPr lang="en-US" altLang="ja-JP"/>
              <a:t>ac</a:t>
            </a:r>
            <a:r>
              <a:rPr lang="ja-JP" altLang="en-US"/>
              <a:t>．</a:t>
            </a:r>
            <a:r>
              <a:rPr lang="en-US" altLang="ja-JP"/>
              <a:t>jp</a:t>
            </a:r>
          </a:p>
          <a:p>
            <a:pPr eaLnBrk="1" hangingPunct="1"/>
            <a:r>
              <a:rPr lang="en-US" altLang="ja-JP"/>
              <a:t>Textbook</a:t>
            </a:r>
            <a:r>
              <a:rPr lang="ja-JP" altLang="en-US"/>
              <a:t>　</a:t>
            </a:r>
            <a:r>
              <a:rPr lang="en-US" altLang="ja-JP"/>
              <a:t>pp.40-60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sz="2800" dirty="0"/>
              <a:t>Write</a:t>
            </a:r>
            <a:r>
              <a:rPr lang="ja-JP" altLang="en-US" sz="2800" dirty="0"/>
              <a:t>　</a:t>
            </a:r>
            <a:r>
              <a:rPr lang="en-US" altLang="ja-JP" sz="2800" dirty="0"/>
              <a:t>Through</a:t>
            </a:r>
            <a:r>
              <a:rPr lang="ja-JP" altLang="en-US" sz="2800" dirty="0"/>
              <a:t>　（</a:t>
            </a:r>
            <a:r>
              <a:rPr lang="en-US" altLang="ja-JP" sz="2800" dirty="0"/>
              <a:t>Miss</a:t>
            </a:r>
            <a:r>
              <a:rPr lang="ja-JP" altLang="en-US" sz="2800" dirty="0"/>
              <a:t>：</a:t>
            </a:r>
            <a:r>
              <a:rPr lang="en-US" altLang="ja-JP" sz="2800" dirty="0"/>
              <a:t>Write non-allocate(Direct write) )</a:t>
            </a:r>
            <a:endParaRPr lang="ja-JP" altLang="en-US" sz="2800" dirty="0"/>
          </a:p>
        </p:txBody>
      </p:sp>
      <p:sp>
        <p:nvSpPr>
          <p:cNvPr id="12291"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2"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3"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4"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5"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6"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297"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2298"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2299"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0"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1"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2"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3"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4"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5"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6"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7"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8"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09"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10"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11"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12"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13"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14" name="Text Box 26"/>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2315" name="Text Box 27"/>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2316" name="Text Box 28"/>
          <p:cNvSpPr txBox="1">
            <a:spLocks noChangeArrowheads="1"/>
          </p:cNvSpPr>
          <p:nvPr/>
        </p:nvSpPr>
        <p:spPr bwMode="auto">
          <a:xfrm>
            <a:off x="4291013"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2317" name="Text Box 29"/>
          <p:cNvSpPr txBox="1">
            <a:spLocks noChangeArrowheads="1"/>
          </p:cNvSpPr>
          <p:nvPr/>
        </p:nvSpPr>
        <p:spPr bwMode="auto">
          <a:xfrm>
            <a:off x="2895600" y="5157788"/>
            <a:ext cx="2025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 )</a:t>
            </a:r>
          </a:p>
          <a:p>
            <a:pPr eaLnBrk="1" hangingPunct="1">
              <a:spcBef>
                <a:spcPct val="0"/>
              </a:spcBef>
              <a:buClrTx/>
              <a:buSzTx/>
              <a:buFontTx/>
              <a:buNone/>
            </a:pPr>
            <a:endParaRPr lang="en-US" altLang="ja-JP" sz="1800" b="1">
              <a:solidFill>
                <a:srgbClr val="6666FF"/>
              </a:solidFill>
            </a:endParaRPr>
          </a:p>
        </p:txBody>
      </p:sp>
      <p:grpSp>
        <p:nvGrpSpPr>
          <p:cNvPr id="2" name="Group 30"/>
          <p:cNvGrpSpPr>
            <a:grpSpLocks/>
          </p:cNvGrpSpPr>
          <p:nvPr/>
        </p:nvGrpSpPr>
        <p:grpSpPr bwMode="auto">
          <a:xfrm>
            <a:off x="2771775" y="4070350"/>
            <a:ext cx="1368425" cy="366713"/>
            <a:chOff x="1746" y="2564"/>
            <a:chExt cx="862" cy="231"/>
          </a:xfrm>
        </p:grpSpPr>
        <p:sp>
          <p:nvSpPr>
            <p:cNvPr id="12332"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2333" name="Text Box 32"/>
            <p:cNvSpPr txBox="1">
              <a:spLocks noChangeArrowheads="1"/>
            </p:cNvSpPr>
            <p:nvPr/>
          </p:nvSpPr>
          <p:spPr bwMode="auto">
            <a:xfrm>
              <a:off x="2070" y="2564"/>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Miss</a:t>
              </a:r>
            </a:p>
          </p:txBody>
        </p:sp>
      </p:grpSp>
      <p:sp>
        <p:nvSpPr>
          <p:cNvPr id="12319" name="Text Box 33"/>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2320" name="Text Box 34"/>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3923" name="Text Box 35"/>
          <p:cNvSpPr txBox="1">
            <a:spLocks noChangeArrowheads="1"/>
          </p:cNvSpPr>
          <p:nvPr/>
        </p:nvSpPr>
        <p:spPr bwMode="auto">
          <a:xfrm>
            <a:off x="4932363" y="5006975"/>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 Data</a:t>
            </a:r>
          </a:p>
        </p:txBody>
      </p:sp>
      <p:sp>
        <p:nvSpPr>
          <p:cNvPr id="293924" name="Text Box 36"/>
          <p:cNvSpPr txBox="1">
            <a:spLocks noChangeArrowheads="1"/>
          </p:cNvSpPr>
          <p:nvPr/>
        </p:nvSpPr>
        <p:spPr bwMode="auto">
          <a:xfrm>
            <a:off x="4187825" y="3005138"/>
            <a:ext cx="3448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Only main memory is updated</a:t>
            </a:r>
          </a:p>
        </p:txBody>
      </p:sp>
      <p:sp>
        <p:nvSpPr>
          <p:cNvPr id="293925" name="Text Box 37"/>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38"/>
          <p:cNvGrpSpPr>
            <a:grpSpLocks/>
          </p:cNvGrpSpPr>
          <p:nvPr/>
        </p:nvGrpSpPr>
        <p:grpSpPr bwMode="auto">
          <a:xfrm>
            <a:off x="323850" y="2492375"/>
            <a:ext cx="1728788" cy="360363"/>
            <a:chOff x="567" y="1026"/>
            <a:chExt cx="1089" cy="227"/>
          </a:xfrm>
        </p:grpSpPr>
        <p:sp>
          <p:nvSpPr>
            <p:cNvPr id="12329" name="Rectangle 3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12330" name="Rectangle 4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2331" name="Rectangle 4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12325" name="Rectangle 4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2326" name="Text Box 43"/>
          <p:cNvSpPr txBox="1">
            <a:spLocks noChangeArrowheads="1"/>
          </p:cNvSpPr>
          <p:nvPr/>
        </p:nvSpPr>
        <p:spPr bwMode="auto">
          <a:xfrm>
            <a:off x="2771775" y="11969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293932" name="Rectangle 44"/>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3933" name="Line 45"/>
          <p:cNvSpPr>
            <a:spLocks noChangeShapeType="1"/>
          </p:cNvSpPr>
          <p:nvPr/>
        </p:nvSpPr>
        <p:spPr bwMode="auto">
          <a:xfrm flipH="1" flipV="1">
            <a:off x="3276600" y="1989138"/>
            <a:ext cx="2159000" cy="3024187"/>
          </a:xfrm>
          <a:prstGeom prst="line">
            <a:avLst/>
          </a:prstGeom>
          <a:noFill/>
          <a:ln w="38100">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6"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7"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8"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9"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0"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1"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3322"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3323"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4"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5"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6"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7"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8"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9"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0"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1"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2"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3"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4"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5"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6"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7"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8" name="Text Box 26"/>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3339" name="Text Box 27"/>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3340" name="Text Box 28"/>
          <p:cNvSpPr txBox="1">
            <a:spLocks noChangeArrowheads="1"/>
          </p:cNvSpPr>
          <p:nvPr/>
        </p:nvSpPr>
        <p:spPr bwMode="auto">
          <a:xfrm>
            <a:off x="4291013"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3341" name="Text Box 29"/>
          <p:cNvSpPr txBox="1">
            <a:spLocks noChangeArrowheads="1"/>
          </p:cNvSpPr>
          <p:nvPr/>
        </p:nvSpPr>
        <p:spPr bwMode="auto">
          <a:xfrm>
            <a:off x="2895600" y="5157788"/>
            <a:ext cx="2025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 )</a:t>
            </a:r>
          </a:p>
          <a:p>
            <a:pPr eaLnBrk="1" hangingPunct="1">
              <a:spcBef>
                <a:spcPct val="0"/>
              </a:spcBef>
              <a:buClrTx/>
              <a:buSzTx/>
              <a:buFontTx/>
              <a:buNone/>
            </a:pPr>
            <a:endParaRPr lang="en-US" altLang="ja-JP" sz="1800" b="1">
              <a:solidFill>
                <a:srgbClr val="6666FF"/>
              </a:solidFill>
            </a:endParaRPr>
          </a:p>
        </p:txBody>
      </p:sp>
      <p:grpSp>
        <p:nvGrpSpPr>
          <p:cNvPr id="2" name="Group 30"/>
          <p:cNvGrpSpPr>
            <a:grpSpLocks/>
          </p:cNvGrpSpPr>
          <p:nvPr/>
        </p:nvGrpSpPr>
        <p:grpSpPr bwMode="auto">
          <a:xfrm>
            <a:off x="2771775" y="4070350"/>
            <a:ext cx="1368425" cy="366713"/>
            <a:chOff x="1746" y="2564"/>
            <a:chExt cx="862" cy="231"/>
          </a:xfrm>
        </p:grpSpPr>
        <p:sp>
          <p:nvSpPr>
            <p:cNvPr id="13360"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3361" name="Text Box 32"/>
            <p:cNvSpPr txBox="1">
              <a:spLocks noChangeArrowheads="1"/>
            </p:cNvSpPr>
            <p:nvPr/>
          </p:nvSpPr>
          <p:spPr bwMode="auto">
            <a:xfrm>
              <a:off x="2070" y="2564"/>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Miss</a:t>
              </a:r>
            </a:p>
          </p:txBody>
        </p:sp>
      </p:grpSp>
      <p:sp>
        <p:nvSpPr>
          <p:cNvPr id="13343" name="Text Box 33"/>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3344" name="Text Box 34"/>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4947" name="Text Box 35"/>
          <p:cNvSpPr txBox="1">
            <a:spLocks noChangeArrowheads="1"/>
          </p:cNvSpPr>
          <p:nvPr/>
        </p:nvSpPr>
        <p:spPr bwMode="auto">
          <a:xfrm>
            <a:off x="4932363" y="5006975"/>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 Data</a:t>
            </a:r>
          </a:p>
        </p:txBody>
      </p:sp>
      <p:sp>
        <p:nvSpPr>
          <p:cNvPr id="294948" name="Text Box 36"/>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37"/>
          <p:cNvGrpSpPr>
            <a:grpSpLocks/>
          </p:cNvGrpSpPr>
          <p:nvPr/>
        </p:nvGrpSpPr>
        <p:grpSpPr bwMode="auto">
          <a:xfrm>
            <a:off x="323850" y="2492375"/>
            <a:ext cx="1728788" cy="360363"/>
            <a:chOff x="567" y="1026"/>
            <a:chExt cx="1089" cy="227"/>
          </a:xfrm>
        </p:grpSpPr>
        <p:sp>
          <p:nvSpPr>
            <p:cNvPr id="13357" name="Rectangle 38"/>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13358" name="Rectangle 39"/>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3359" name="Rectangle 40"/>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13348" name="Rectangle 41"/>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49" name="Text Box 42"/>
          <p:cNvSpPr txBox="1">
            <a:spLocks noChangeArrowheads="1"/>
          </p:cNvSpPr>
          <p:nvPr/>
        </p:nvSpPr>
        <p:spPr bwMode="auto">
          <a:xfrm>
            <a:off x="2771775" y="11969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294956" name="Line 4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4961" name="Text Box 49"/>
          <p:cNvSpPr txBox="1">
            <a:spLocks noChangeArrowheads="1"/>
          </p:cNvSpPr>
          <p:nvPr/>
        </p:nvSpPr>
        <p:spPr bwMode="auto">
          <a:xfrm>
            <a:off x="2051050" y="3860800"/>
            <a:ext cx="692150" cy="366713"/>
          </a:xfrm>
          <a:prstGeom prst="rect">
            <a:avLst/>
          </a:prstGeom>
          <a:solidFill>
            <a:schemeClr val="bg1"/>
          </a:solidFill>
          <a:ln>
            <a:solidFill>
              <a:schemeClr val="tx1"/>
            </a:solidFill>
          </a:ln>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a:t>
            </a:r>
          </a:p>
        </p:txBody>
      </p:sp>
      <p:sp>
        <p:nvSpPr>
          <p:cNvPr id="50" name="Rectangle 41"/>
          <p:cNvSpPr>
            <a:spLocks noChangeArrowheads="1"/>
          </p:cNvSpPr>
          <p:nvPr/>
        </p:nvSpPr>
        <p:spPr bwMode="auto">
          <a:xfrm>
            <a:off x="4706939" y="270986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47" name="Rectangle 2">
            <a:extLst>
              <a:ext uri="{FF2B5EF4-FFF2-40B4-BE49-F238E27FC236}">
                <a16:creationId xmlns:a16="http://schemas.microsoft.com/office/drawing/2014/main" id="{059B9459-2673-4C20-B843-1ADC3DE9448E}"/>
              </a:ext>
            </a:extLst>
          </p:cNvPr>
          <p:cNvSpPr>
            <a:spLocks noGrp="1" noChangeArrowheads="1"/>
          </p:cNvSpPr>
          <p:nvPr>
            <p:ph type="title"/>
          </p:nvPr>
        </p:nvSpPr>
        <p:spPr>
          <a:xfrm>
            <a:off x="457200" y="277813"/>
            <a:ext cx="8229600" cy="1139825"/>
          </a:xfrm>
        </p:spPr>
        <p:txBody>
          <a:bodyPr/>
          <a:lstStyle/>
          <a:p>
            <a:pPr eaLnBrk="1" hangingPunct="1"/>
            <a:r>
              <a:rPr lang="en-US" altLang="ja-JP" sz="2800" dirty="0"/>
              <a:t>Write</a:t>
            </a:r>
            <a:r>
              <a:rPr lang="ja-JP" altLang="en-US" sz="2800" dirty="0"/>
              <a:t>　</a:t>
            </a:r>
            <a:r>
              <a:rPr lang="en-US" altLang="ja-JP" sz="2800" dirty="0"/>
              <a:t>Through</a:t>
            </a:r>
            <a:r>
              <a:rPr lang="ja-JP" altLang="en-US" sz="2800" dirty="0"/>
              <a:t>　（</a:t>
            </a:r>
            <a:r>
              <a:rPr lang="en-US" altLang="ja-JP" sz="2800" dirty="0"/>
              <a:t>Miss</a:t>
            </a:r>
            <a:r>
              <a:rPr lang="ja-JP" altLang="en-US" sz="2800" dirty="0"/>
              <a:t>：</a:t>
            </a:r>
            <a:r>
              <a:rPr lang="en-US" altLang="ja-JP" sz="2800" dirty="0"/>
              <a:t>Write allocate(Fetch-on- write) )</a:t>
            </a:r>
            <a:endParaRPr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6"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7"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8"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19"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0"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1"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3322"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3323"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4"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5"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6"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7"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8"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29"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0"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1"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2"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3"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4"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5"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6"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7"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38" name="Text Box 26"/>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3339" name="Text Box 27"/>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3340" name="Text Box 28"/>
          <p:cNvSpPr txBox="1">
            <a:spLocks noChangeArrowheads="1"/>
          </p:cNvSpPr>
          <p:nvPr/>
        </p:nvSpPr>
        <p:spPr bwMode="auto">
          <a:xfrm>
            <a:off x="4291013"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3341" name="Text Box 29"/>
          <p:cNvSpPr txBox="1">
            <a:spLocks noChangeArrowheads="1"/>
          </p:cNvSpPr>
          <p:nvPr/>
        </p:nvSpPr>
        <p:spPr bwMode="auto">
          <a:xfrm>
            <a:off x="2895600" y="5157788"/>
            <a:ext cx="2025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 )</a:t>
            </a:r>
          </a:p>
          <a:p>
            <a:pPr eaLnBrk="1" hangingPunct="1">
              <a:spcBef>
                <a:spcPct val="0"/>
              </a:spcBef>
              <a:buClrTx/>
              <a:buSzTx/>
              <a:buFontTx/>
              <a:buNone/>
            </a:pPr>
            <a:endParaRPr lang="en-US" altLang="ja-JP" sz="1800" b="1">
              <a:solidFill>
                <a:srgbClr val="6666FF"/>
              </a:solidFill>
            </a:endParaRPr>
          </a:p>
        </p:txBody>
      </p:sp>
      <p:grpSp>
        <p:nvGrpSpPr>
          <p:cNvPr id="2" name="Group 30"/>
          <p:cNvGrpSpPr>
            <a:grpSpLocks/>
          </p:cNvGrpSpPr>
          <p:nvPr/>
        </p:nvGrpSpPr>
        <p:grpSpPr bwMode="auto">
          <a:xfrm>
            <a:off x="2771775" y="4070350"/>
            <a:ext cx="1368425" cy="366713"/>
            <a:chOff x="1746" y="2564"/>
            <a:chExt cx="862" cy="231"/>
          </a:xfrm>
        </p:grpSpPr>
        <p:sp>
          <p:nvSpPr>
            <p:cNvPr id="13360"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3361" name="Text Box 32"/>
            <p:cNvSpPr txBox="1">
              <a:spLocks noChangeArrowheads="1"/>
            </p:cNvSpPr>
            <p:nvPr/>
          </p:nvSpPr>
          <p:spPr bwMode="auto">
            <a:xfrm>
              <a:off x="2070" y="2564"/>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Miss</a:t>
              </a:r>
            </a:p>
          </p:txBody>
        </p:sp>
      </p:grpSp>
      <p:sp>
        <p:nvSpPr>
          <p:cNvPr id="13343" name="Text Box 33"/>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3344" name="Text Box 34"/>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4947" name="Text Box 35"/>
          <p:cNvSpPr txBox="1">
            <a:spLocks noChangeArrowheads="1"/>
          </p:cNvSpPr>
          <p:nvPr/>
        </p:nvSpPr>
        <p:spPr bwMode="auto">
          <a:xfrm>
            <a:off x="4932363" y="5006975"/>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 Data</a:t>
            </a:r>
          </a:p>
        </p:txBody>
      </p:sp>
      <p:sp>
        <p:nvSpPr>
          <p:cNvPr id="294948" name="Text Box 36"/>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37"/>
          <p:cNvGrpSpPr>
            <a:grpSpLocks/>
          </p:cNvGrpSpPr>
          <p:nvPr/>
        </p:nvGrpSpPr>
        <p:grpSpPr bwMode="auto">
          <a:xfrm>
            <a:off x="323850" y="2492375"/>
            <a:ext cx="1728788" cy="360363"/>
            <a:chOff x="567" y="1026"/>
            <a:chExt cx="1089" cy="227"/>
          </a:xfrm>
        </p:grpSpPr>
        <p:sp>
          <p:nvSpPr>
            <p:cNvPr id="13357" name="Rectangle 38"/>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13358" name="Rectangle 39"/>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3359" name="Rectangle 40"/>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13348" name="Rectangle 41"/>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3349" name="Text Box 42"/>
          <p:cNvSpPr txBox="1">
            <a:spLocks noChangeArrowheads="1"/>
          </p:cNvSpPr>
          <p:nvPr/>
        </p:nvSpPr>
        <p:spPr bwMode="auto">
          <a:xfrm>
            <a:off x="2771775" y="11969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294955" name="Rectangle 43"/>
          <p:cNvSpPr>
            <a:spLocks noChangeArrowheads="1"/>
          </p:cNvSpPr>
          <p:nvPr/>
        </p:nvSpPr>
        <p:spPr bwMode="auto">
          <a:xfrm>
            <a:off x="5148263" y="3787775"/>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294957" name="Rectangle 45"/>
          <p:cNvSpPr>
            <a:spLocks noChangeArrowheads="1"/>
          </p:cNvSpPr>
          <p:nvPr/>
        </p:nvSpPr>
        <p:spPr bwMode="auto">
          <a:xfrm>
            <a:off x="5148263" y="4005263"/>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4958" name="Line 46"/>
          <p:cNvSpPr>
            <a:spLocks noChangeShapeType="1"/>
          </p:cNvSpPr>
          <p:nvPr/>
        </p:nvSpPr>
        <p:spPr bwMode="auto">
          <a:xfrm flipV="1">
            <a:off x="5364163" y="4076700"/>
            <a:ext cx="0" cy="792163"/>
          </a:xfrm>
          <a:prstGeom prst="line">
            <a:avLst/>
          </a:prstGeom>
          <a:noFill/>
          <a:ln w="38100">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4959" name="Rectangle 47"/>
          <p:cNvSpPr>
            <a:spLocks noChangeArrowheads="1"/>
          </p:cNvSpPr>
          <p:nvPr/>
        </p:nvSpPr>
        <p:spPr bwMode="auto">
          <a:xfrm>
            <a:off x="3059113" y="1916113"/>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4960" name="Line 48"/>
          <p:cNvSpPr>
            <a:spLocks noChangeShapeType="1"/>
          </p:cNvSpPr>
          <p:nvPr/>
        </p:nvSpPr>
        <p:spPr bwMode="auto">
          <a:xfrm flipH="1" flipV="1">
            <a:off x="3348038" y="1989138"/>
            <a:ext cx="2016125" cy="1944687"/>
          </a:xfrm>
          <a:prstGeom prst="line">
            <a:avLst/>
          </a:prstGeom>
          <a:noFill/>
          <a:ln w="38100">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4961" name="Text Box 49"/>
          <p:cNvSpPr txBox="1">
            <a:spLocks noChangeArrowheads="1"/>
          </p:cNvSpPr>
          <p:nvPr/>
        </p:nvSpPr>
        <p:spPr bwMode="auto">
          <a:xfrm>
            <a:off x="2051050" y="3860800"/>
            <a:ext cx="692150" cy="366713"/>
          </a:xfrm>
          <a:prstGeom prst="rect">
            <a:avLst/>
          </a:prstGeom>
          <a:solidFill>
            <a:schemeClr val="bg1"/>
          </a:solidFill>
          <a:ln>
            <a:solidFill>
              <a:schemeClr val="tx1"/>
            </a:solidFill>
          </a:ln>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a:t>
            </a:r>
          </a:p>
        </p:txBody>
      </p:sp>
      <p:sp>
        <p:nvSpPr>
          <p:cNvPr id="51" name="Rectangle 2">
            <a:extLst>
              <a:ext uri="{FF2B5EF4-FFF2-40B4-BE49-F238E27FC236}">
                <a16:creationId xmlns:a16="http://schemas.microsoft.com/office/drawing/2014/main" id="{B49965F6-0126-4B9A-BABA-F2ED9B299555}"/>
              </a:ext>
            </a:extLst>
          </p:cNvPr>
          <p:cNvSpPr>
            <a:spLocks noGrp="1" noChangeArrowheads="1"/>
          </p:cNvSpPr>
          <p:nvPr>
            <p:ph type="title"/>
          </p:nvPr>
        </p:nvSpPr>
        <p:spPr>
          <a:xfrm>
            <a:off x="457200" y="277813"/>
            <a:ext cx="8229600" cy="1139825"/>
          </a:xfrm>
        </p:spPr>
        <p:txBody>
          <a:bodyPr/>
          <a:lstStyle/>
          <a:p>
            <a:pPr eaLnBrk="1" hangingPunct="1"/>
            <a:r>
              <a:rPr lang="en-US" altLang="ja-JP" sz="2800" dirty="0"/>
              <a:t>Write</a:t>
            </a:r>
            <a:r>
              <a:rPr lang="ja-JP" altLang="en-US" sz="2800" dirty="0"/>
              <a:t>　</a:t>
            </a:r>
            <a:r>
              <a:rPr lang="en-US" altLang="ja-JP" sz="2800" dirty="0"/>
              <a:t>Through</a:t>
            </a:r>
            <a:r>
              <a:rPr lang="ja-JP" altLang="en-US" sz="2800" dirty="0"/>
              <a:t>　（</a:t>
            </a:r>
            <a:r>
              <a:rPr lang="en-US" altLang="ja-JP" sz="2800" dirty="0"/>
              <a:t>Miss</a:t>
            </a:r>
            <a:r>
              <a:rPr lang="ja-JP" altLang="en-US" sz="2800" dirty="0"/>
              <a:t>：</a:t>
            </a:r>
            <a:r>
              <a:rPr lang="en-US" altLang="ja-JP" sz="2800" dirty="0"/>
              <a:t>Write allocate(Fetch-on- write) )</a:t>
            </a:r>
            <a:endParaRPr lang="ja-JP" altLang="en-US" sz="2800" dirty="0"/>
          </a:p>
        </p:txBody>
      </p:sp>
    </p:spTree>
    <p:extLst>
      <p:ext uri="{BB962C8B-B14F-4D97-AF65-F5344CB8AC3E}">
        <p14:creationId xmlns:p14="http://schemas.microsoft.com/office/powerpoint/2010/main" val="1649085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sz="3800" dirty="0"/>
              <a:t>Write Back</a:t>
            </a:r>
            <a:r>
              <a:rPr lang="ja-JP" altLang="en-US" sz="3800" dirty="0"/>
              <a:t>　（</a:t>
            </a:r>
            <a:r>
              <a:rPr lang="en-US" altLang="ja-JP" sz="3800" dirty="0"/>
              <a:t>Hit</a:t>
            </a:r>
            <a:r>
              <a:rPr lang="ja-JP" altLang="en-US" sz="3800" dirty="0"/>
              <a:t>）</a:t>
            </a:r>
          </a:p>
        </p:txBody>
      </p:sp>
      <p:sp>
        <p:nvSpPr>
          <p:cNvPr id="14339"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0"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1"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2"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3"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4"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5"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46" name="Rectangle 10"/>
          <p:cNvSpPr>
            <a:spLocks noChangeArrowheads="1"/>
          </p:cNvSpPr>
          <p:nvPr/>
        </p:nvSpPr>
        <p:spPr bwMode="auto">
          <a:xfrm>
            <a:off x="1981200"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4347" name="Rectangle 11"/>
          <p:cNvSpPr>
            <a:spLocks noChangeArrowheads="1"/>
          </p:cNvSpPr>
          <p:nvPr/>
        </p:nvSpPr>
        <p:spPr bwMode="auto">
          <a:xfrm>
            <a:off x="1979613"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8" name="Rectangle 12"/>
          <p:cNvSpPr>
            <a:spLocks noChangeArrowheads="1"/>
          </p:cNvSpPr>
          <p:nvPr/>
        </p:nvSpPr>
        <p:spPr bwMode="auto">
          <a:xfrm>
            <a:off x="1979613"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49" name="Rectangle 13"/>
          <p:cNvSpPr>
            <a:spLocks noChangeArrowheads="1"/>
          </p:cNvSpPr>
          <p:nvPr/>
        </p:nvSpPr>
        <p:spPr bwMode="auto">
          <a:xfrm>
            <a:off x="1979613"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0" name="Rectangle 14"/>
          <p:cNvSpPr>
            <a:spLocks noChangeArrowheads="1"/>
          </p:cNvSpPr>
          <p:nvPr/>
        </p:nvSpPr>
        <p:spPr bwMode="auto">
          <a:xfrm>
            <a:off x="1979613"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1" name="Rectangle 15"/>
          <p:cNvSpPr>
            <a:spLocks noChangeArrowheads="1"/>
          </p:cNvSpPr>
          <p:nvPr/>
        </p:nvSpPr>
        <p:spPr bwMode="auto">
          <a:xfrm>
            <a:off x="1979613"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2" name="Rectangle 16"/>
          <p:cNvSpPr>
            <a:spLocks noChangeArrowheads="1"/>
          </p:cNvSpPr>
          <p:nvPr/>
        </p:nvSpPr>
        <p:spPr bwMode="auto">
          <a:xfrm>
            <a:off x="1979613"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3" name="Rectangle 17"/>
          <p:cNvSpPr>
            <a:spLocks noChangeArrowheads="1"/>
          </p:cNvSpPr>
          <p:nvPr/>
        </p:nvSpPr>
        <p:spPr bwMode="auto">
          <a:xfrm>
            <a:off x="1979613"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4"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5"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6"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7"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8"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59"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60"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61"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4362" name="Text Box 26"/>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4363" name="Text Box 27"/>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4364" name="Text Box 28"/>
          <p:cNvSpPr txBox="1">
            <a:spLocks noChangeArrowheads="1"/>
          </p:cNvSpPr>
          <p:nvPr/>
        </p:nvSpPr>
        <p:spPr bwMode="auto">
          <a:xfrm>
            <a:off x="4262438"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4365" name="Text Box 29"/>
          <p:cNvSpPr txBox="1">
            <a:spLocks noChangeArrowheads="1"/>
          </p:cNvSpPr>
          <p:nvPr/>
        </p:nvSpPr>
        <p:spPr bwMode="auto">
          <a:xfrm>
            <a:off x="2895600" y="5157788"/>
            <a:ext cx="2565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(4bit+1bit )</a:t>
            </a:r>
          </a:p>
          <a:p>
            <a:pPr eaLnBrk="1" hangingPunct="1">
              <a:spcBef>
                <a:spcPct val="0"/>
              </a:spcBef>
              <a:buClrTx/>
              <a:buSzTx/>
              <a:buFontTx/>
              <a:buNone/>
            </a:pPr>
            <a:endParaRPr lang="en-US" altLang="ja-JP" sz="1800" b="1">
              <a:solidFill>
                <a:srgbClr val="6666FF"/>
              </a:solidFill>
            </a:endParaRPr>
          </a:p>
        </p:txBody>
      </p:sp>
      <p:grpSp>
        <p:nvGrpSpPr>
          <p:cNvPr id="2" name="Group 30"/>
          <p:cNvGrpSpPr>
            <a:grpSpLocks/>
          </p:cNvGrpSpPr>
          <p:nvPr/>
        </p:nvGrpSpPr>
        <p:grpSpPr bwMode="auto">
          <a:xfrm>
            <a:off x="2987675" y="4076700"/>
            <a:ext cx="1152525" cy="366713"/>
            <a:chOff x="1746" y="2564"/>
            <a:chExt cx="862" cy="235"/>
          </a:xfrm>
        </p:grpSpPr>
        <p:sp>
          <p:nvSpPr>
            <p:cNvPr id="14389"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4390" name="Text Box 32"/>
            <p:cNvSpPr txBox="1">
              <a:spLocks noChangeArrowheads="1"/>
            </p:cNvSpPr>
            <p:nvPr/>
          </p:nvSpPr>
          <p:spPr bwMode="auto">
            <a:xfrm>
              <a:off x="2070" y="2564"/>
              <a:ext cx="366"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Hit</a:t>
              </a:r>
            </a:p>
          </p:txBody>
        </p:sp>
      </p:grpSp>
      <p:sp>
        <p:nvSpPr>
          <p:cNvPr id="14367" name="Text Box 33"/>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4368" name="Text Box 34"/>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5971"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5972" name="Line 36"/>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5973" name="Text Box 37"/>
          <p:cNvSpPr txBox="1">
            <a:spLocks noChangeArrowheads="1"/>
          </p:cNvSpPr>
          <p:nvPr/>
        </p:nvSpPr>
        <p:spPr bwMode="auto">
          <a:xfrm>
            <a:off x="5416550" y="5032375"/>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 Data</a:t>
            </a:r>
          </a:p>
        </p:txBody>
      </p:sp>
      <p:sp>
        <p:nvSpPr>
          <p:cNvPr id="295974" name="Text Box 38"/>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39"/>
          <p:cNvGrpSpPr>
            <a:grpSpLocks/>
          </p:cNvGrpSpPr>
          <p:nvPr/>
        </p:nvGrpSpPr>
        <p:grpSpPr bwMode="auto">
          <a:xfrm>
            <a:off x="323850" y="2492375"/>
            <a:ext cx="1728788" cy="360363"/>
            <a:chOff x="567" y="1026"/>
            <a:chExt cx="1089" cy="227"/>
          </a:xfrm>
        </p:grpSpPr>
        <p:sp>
          <p:nvSpPr>
            <p:cNvPr id="14386" name="Rectangle 40"/>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4387" name="Rectangle 41"/>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4388" name="Rectangle 42"/>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295979" name="Line 43"/>
          <p:cNvSpPr>
            <a:spLocks noChangeShapeType="1"/>
          </p:cNvSpPr>
          <p:nvPr/>
        </p:nvSpPr>
        <p:spPr bwMode="auto">
          <a:xfrm flipV="1">
            <a:off x="5508625" y="4005263"/>
            <a:ext cx="0" cy="1008062"/>
          </a:xfrm>
          <a:prstGeom prst="line">
            <a:avLst/>
          </a:prstGeom>
          <a:noFill/>
          <a:ln w="38100">
            <a:solidFill>
              <a:srgbClr val="CCFF99"/>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5980" name="Rectangle 44"/>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76" name="Rectangle 45"/>
          <p:cNvSpPr>
            <a:spLocks noChangeArrowheads="1"/>
          </p:cNvSpPr>
          <p:nvPr/>
        </p:nvSpPr>
        <p:spPr bwMode="auto">
          <a:xfrm>
            <a:off x="2700338" y="3860800"/>
            <a:ext cx="2159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5982" name="Text Box 46"/>
          <p:cNvSpPr txBox="1">
            <a:spLocks noChangeArrowheads="1"/>
          </p:cNvSpPr>
          <p:nvPr/>
        </p:nvSpPr>
        <p:spPr bwMode="auto">
          <a:xfrm>
            <a:off x="3318488" y="3786980"/>
            <a:ext cx="389416"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1</a:t>
            </a:r>
          </a:p>
        </p:txBody>
      </p:sp>
      <p:sp>
        <p:nvSpPr>
          <p:cNvPr id="14378" name="Rectangle 47"/>
          <p:cNvSpPr>
            <a:spLocks noChangeArrowheads="1"/>
          </p:cNvSpPr>
          <p:nvPr/>
        </p:nvSpPr>
        <p:spPr bwMode="auto">
          <a:xfrm>
            <a:off x="2700338" y="422116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79" name="Rectangle 48"/>
          <p:cNvSpPr>
            <a:spLocks noChangeArrowheads="1"/>
          </p:cNvSpPr>
          <p:nvPr/>
        </p:nvSpPr>
        <p:spPr bwMode="auto">
          <a:xfrm>
            <a:off x="2700338" y="458152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0" name="Rectangle 49"/>
          <p:cNvSpPr>
            <a:spLocks noChangeArrowheads="1"/>
          </p:cNvSpPr>
          <p:nvPr/>
        </p:nvSpPr>
        <p:spPr bwMode="auto">
          <a:xfrm>
            <a:off x="2700338" y="494188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1" name="Rectangle 50"/>
          <p:cNvSpPr>
            <a:spLocks noChangeArrowheads="1"/>
          </p:cNvSpPr>
          <p:nvPr/>
        </p:nvSpPr>
        <p:spPr bwMode="auto">
          <a:xfrm>
            <a:off x="2700338" y="5302250"/>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2" name="Rectangle 51"/>
          <p:cNvSpPr>
            <a:spLocks noChangeArrowheads="1"/>
          </p:cNvSpPr>
          <p:nvPr/>
        </p:nvSpPr>
        <p:spPr bwMode="auto">
          <a:xfrm>
            <a:off x="2700338" y="566261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3" name="Rectangle 52"/>
          <p:cNvSpPr>
            <a:spLocks noChangeArrowheads="1"/>
          </p:cNvSpPr>
          <p:nvPr/>
        </p:nvSpPr>
        <p:spPr bwMode="auto">
          <a:xfrm>
            <a:off x="2700338" y="350043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4" name="Rectangle 53"/>
          <p:cNvSpPr>
            <a:spLocks noChangeArrowheads="1"/>
          </p:cNvSpPr>
          <p:nvPr/>
        </p:nvSpPr>
        <p:spPr bwMode="auto">
          <a:xfrm>
            <a:off x="2700338" y="314007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4385" name="Text Box 54"/>
          <p:cNvSpPr txBox="1">
            <a:spLocks noChangeArrowheads="1"/>
          </p:cNvSpPr>
          <p:nvPr/>
        </p:nvSpPr>
        <p:spPr bwMode="auto">
          <a:xfrm>
            <a:off x="2535238" y="277495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Dirty</a:t>
            </a:r>
          </a:p>
        </p:txBody>
      </p:sp>
      <p:sp>
        <p:nvSpPr>
          <p:cNvPr id="55" name="Text Box 46"/>
          <p:cNvSpPr txBox="1">
            <a:spLocks noChangeArrowheads="1"/>
          </p:cNvSpPr>
          <p:nvPr/>
        </p:nvSpPr>
        <p:spPr bwMode="auto">
          <a:xfrm>
            <a:off x="2688578" y="3830275"/>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0</a:t>
            </a:r>
          </a:p>
        </p:txBody>
      </p:sp>
      <p:cxnSp>
        <p:nvCxnSpPr>
          <p:cNvPr id="5" name="直線矢印コネクタ 4"/>
          <p:cNvCxnSpPr/>
          <p:nvPr/>
        </p:nvCxnSpPr>
        <p:spPr>
          <a:xfrm flipV="1">
            <a:off x="2890207" y="3991427"/>
            <a:ext cx="453470" cy="385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Back</a:t>
            </a:r>
            <a:r>
              <a:rPr lang="ja-JP" altLang="en-US" sz="3800"/>
              <a:t>　（</a:t>
            </a:r>
            <a:r>
              <a:rPr lang="en-US" altLang="ja-JP" sz="3800"/>
              <a:t>Replace</a:t>
            </a:r>
            <a:r>
              <a:rPr lang="ja-JP" altLang="en-US" sz="3800"/>
              <a:t>）</a:t>
            </a:r>
          </a:p>
        </p:txBody>
      </p:sp>
      <p:sp>
        <p:nvSpPr>
          <p:cNvPr id="15363"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4"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5"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6"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7"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8"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9"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370"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1"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2"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3"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4"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5"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6"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7"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8" name="Text Box 18"/>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5379" name="Text Box 19"/>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5380" name="Text Box 20"/>
          <p:cNvSpPr txBox="1">
            <a:spLocks noChangeArrowheads="1"/>
          </p:cNvSpPr>
          <p:nvPr/>
        </p:nvSpPr>
        <p:spPr bwMode="auto">
          <a:xfrm>
            <a:off x="4291013"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5381" name="Text Box 21"/>
          <p:cNvSpPr txBox="1">
            <a:spLocks noChangeArrowheads="1"/>
          </p:cNvSpPr>
          <p:nvPr/>
        </p:nvSpPr>
        <p:spPr bwMode="auto">
          <a:xfrm>
            <a:off x="2895600" y="5157788"/>
            <a:ext cx="2565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(4bit+1bit )</a:t>
            </a:r>
          </a:p>
          <a:p>
            <a:pPr eaLnBrk="1" hangingPunct="1">
              <a:spcBef>
                <a:spcPct val="0"/>
              </a:spcBef>
              <a:buClrTx/>
              <a:buSzTx/>
              <a:buFontTx/>
              <a:buNone/>
            </a:pPr>
            <a:endParaRPr lang="en-US" altLang="ja-JP" sz="1800" b="1">
              <a:solidFill>
                <a:srgbClr val="6666FF"/>
              </a:solidFill>
            </a:endParaRPr>
          </a:p>
        </p:txBody>
      </p:sp>
      <p:grpSp>
        <p:nvGrpSpPr>
          <p:cNvPr id="2" name="Group 22"/>
          <p:cNvGrpSpPr>
            <a:grpSpLocks/>
          </p:cNvGrpSpPr>
          <p:nvPr/>
        </p:nvGrpSpPr>
        <p:grpSpPr bwMode="auto">
          <a:xfrm>
            <a:off x="2771775" y="4070350"/>
            <a:ext cx="1368425" cy="366713"/>
            <a:chOff x="1746" y="2564"/>
            <a:chExt cx="862" cy="231"/>
          </a:xfrm>
        </p:grpSpPr>
        <p:sp>
          <p:nvSpPr>
            <p:cNvPr id="15421" name="Line 23"/>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5422" name="Text Box 24"/>
            <p:cNvSpPr txBox="1">
              <a:spLocks noChangeArrowheads="1"/>
            </p:cNvSpPr>
            <p:nvPr/>
          </p:nvSpPr>
          <p:spPr bwMode="auto">
            <a:xfrm>
              <a:off x="2070" y="2564"/>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Miss</a:t>
              </a:r>
            </a:p>
          </p:txBody>
        </p:sp>
      </p:grpSp>
      <p:sp>
        <p:nvSpPr>
          <p:cNvPr id="15383" name="Text Box 25"/>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5384" name="Text Box 26"/>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6987" name="Text Box 27"/>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28"/>
          <p:cNvGrpSpPr>
            <a:grpSpLocks/>
          </p:cNvGrpSpPr>
          <p:nvPr/>
        </p:nvGrpSpPr>
        <p:grpSpPr bwMode="auto">
          <a:xfrm>
            <a:off x="323850" y="2492375"/>
            <a:ext cx="1728788" cy="360363"/>
            <a:chOff x="567" y="1026"/>
            <a:chExt cx="1089" cy="227"/>
          </a:xfrm>
        </p:grpSpPr>
        <p:sp>
          <p:nvSpPr>
            <p:cNvPr id="15418"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15419"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5420"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15387"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88" name="Text Box 33"/>
          <p:cNvSpPr txBox="1">
            <a:spLocks noChangeArrowheads="1"/>
          </p:cNvSpPr>
          <p:nvPr/>
        </p:nvSpPr>
        <p:spPr bwMode="auto">
          <a:xfrm>
            <a:off x="2771775" y="11969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15390"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6996"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392"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6998"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4" name="Group 39"/>
          <p:cNvGrpSpPr>
            <a:grpSpLocks/>
          </p:cNvGrpSpPr>
          <p:nvPr/>
        </p:nvGrpSpPr>
        <p:grpSpPr bwMode="auto">
          <a:xfrm>
            <a:off x="4140200" y="2276475"/>
            <a:ext cx="1295400" cy="1512888"/>
            <a:chOff x="2608" y="1434"/>
            <a:chExt cx="816" cy="953"/>
          </a:xfrm>
        </p:grpSpPr>
        <p:sp>
          <p:nvSpPr>
            <p:cNvPr id="15416" name="Line 40"/>
            <p:cNvSpPr>
              <a:spLocks noChangeShapeType="1"/>
            </p:cNvSpPr>
            <p:nvPr/>
          </p:nvSpPr>
          <p:spPr bwMode="auto">
            <a:xfrm flipH="1" flipV="1">
              <a:off x="3016" y="1434"/>
              <a:ext cx="408" cy="95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5417" name="Text Box 41"/>
            <p:cNvSpPr txBox="1">
              <a:spLocks noChangeArrowheads="1"/>
            </p:cNvSpPr>
            <p:nvPr/>
          </p:nvSpPr>
          <p:spPr bwMode="auto">
            <a:xfrm>
              <a:off x="2608" y="1434"/>
              <a:ext cx="47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FF0000"/>
                  </a:solidFill>
                </a:rPr>
                <a:t>Write</a:t>
              </a:r>
            </a:p>
            <a:p>
              <a:pPr eaLnBrk="1" hangingPunct="1">
                <a:spcBef>
                  <a:spcPct val="0"/>
                </a:spcBef>
                <a:buClrTx/>
                <a:buSzTx/>
                <a:buFontTx/>
                <a:buNone/>
              </a:pPr>
              <a:r>
                <a:rPr lang="en-US" altLang="ja-JP" sz="1800" b="1">
                  <a:solidFill>
                    <a:srgbClr val="FF0000"/>
                  </a:solidFill>
                </a:rPr>
                <a:t>Back</a:t>
              </a:r>
            </a:p>
          </p:txBody>
        </p:sp>
      </p:grpSp>
      <p:sp>
        <p:nvSpPr>
          <p:cNvPr id="15396"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5397"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98"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99"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0"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1"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2"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3"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4"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7012" name="Text Box 52"/>
          <p:cNvSpPr txBox="1">
            <a:spLocks noChangeArrowheads="1"/>
          </p:cNvSpPr>
          <p:nvPr/>
        </p:nvSpPr>
        <p:spPr bwMode="auto">
          <a:xfrm>
            <a:off x="2482850" y="385445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1</a:t>
            </a:r>
          </a:p>
        </p:txBody>
      </p:sp>
      <p:sp>
        <p:nvSpPr>
          <p:cNvPr id="15406"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7"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8"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9"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0"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1"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2"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3" name="Text Box 60"/>
          <p:cNvSpPr txBox="1">
            <a:spLocks noChangeArrowheads="1"/>
          </p:cNvSpPr>
          <p:nvPr/>
        </p:nvSpPr>
        <p:spPr bwMode="auto">
          <a:xfrm>
            <a:off x="2427288" y="2774950"/>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Dirty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Back</a:t>
            </a:r>
            <a:r>
              <a:rPr lang="ja-JP" altLang="en-US" sz="3800"/>
              <a:t>　（</a:t>
            </a:r>
            <a:r>
              <a:rPr lang="en-US" altLang="ja-JP" sz="3800"/>
              <a:t>Replace</a:t>
            </a:r>
            <a:r>
              <a:rPr lang="ja-JP" altLang="en-US" sz="3800"/>
              <a:t>）</a:t>
            </a:r>
          </a:p>
        </p:txBody>
      </p:sp>
      <p:sp>
        <p:nvSpPr>
          <p:cNvPr id="15363"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4"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5"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6"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7"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8"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69"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370" name="Rectangle 10"/>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1" name="Rectangle 11"/>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2" name="Rectangle 12"/>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3" name="Rectangle 13"/>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4" name="Rectangle 14"/>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5" name="Rectangle 15"/>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6" name="Rectangle 16"/>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7" name="Rectangle 17"/>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78" name="Text Box 18"/>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5379" name="Text Box 19"/>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5380" name="Text Box 20"/>
          <p:cNvSpPr txBox="1">
            <a:spLocks noChangeArrowheads="1"/>
          </p:cNvSpPr>
          <p:nvPr/>
        </p:nvSpPr>
        <p:spPr bwMode="auto">
          <a:xfrm>
            <a:off x="4291013"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5381" name="Text Box 21"/>
          <p:cNvSpPr txBox="1">
            <a:spLocks noChangeArrowheads="1"/>
          </p:cNvSpPr>
          <p:nvPr/>
        </p:nvSpPr>
        <p:spPr bwMode="auto">
          <a:xfrm>
            <a:off x="2895600" y="5157788"/>
            <a:ext cx="2565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(4bit+1bit )</a:t>
            </a:r>
          </a:p>
          <a:p>
            <a:pPr eaLnBrk="1" hangingPunct="1">
              <a:spcBef>
                <a:spcPct val="0"/>
              </a:spcBef>
              <a:buClrTx/>
              <a:buSzTx/>
              <a:buFontTx/>
              <a:buNone/>
            </a:pPr>
            <a:endParaRPr lang="en-US" altLang="ja-JP" sz="1800" b="1">
              <a:solidFill>
                <a:srgbClr val="6666FF"/>
              </a:solidFill>
            </a:endParaRPr>
          </a:p>
        </p:txBody>
      </p:sp>
      <p:sp>
        <p:nvSpPr>
          <p:cNvPr id="15383" name="Text Box 25"/>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5384" name="Text Box 26"/>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6987" name="Text Box 27"/>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28"/>
          <p:cNvGrpSpPr>
            <a:grpSpLocks/>
          </p:cNvGrpSpPr>
          <p:nvPr/>
        </p:nvGrpSpPr>
        <p:grpSpPr bwMode="auto">
          <a:xfrm>
            <a:off x="323850" y="2492375"/>
            <a:ext cx="1728788" cy="360363"/>
            <a:chOff x="567" y="1026"/>
            <a:chExt cx="1089" cy="227"/>
          </a:xfrm>
        </p:grpSpPr>
        <p:sp>
          <p:nvSpPr>
            <p:cNvPr id="15418" name="Rectangle 29"/>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15419" name="Rectangle 30"/>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5420" name="Rectangle 31"/>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
        <p:nvSpPr>
          <p:cNvPr id="15387" name="Rectangle 32"/>
          <p:cNvSpPr>
            <a:spLocks noChangeArrowheads="1"/>
          </p:cNvSpPr>
          <p:nvPr/>
        </p:nvSpPr>
        <p:spPr bwMode="auto">
          <a:xfrm>
            <a:off x="3059113" y="170021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88" name="Text Box 33"/>
          <p:cNvSpPr txBox="1">
            <a:spLocks noChangeArrowheads="1"/>
          </p:cNvSpPr>
          <p:nvPr/>
        </p:nvSpPr>
        <p:spPr bwMode="auto">
          <a:xfrm>
            <a:off x="2771775" y="119697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296994" name="Line 34"/>
          <p:cNvSpPr>
            <a:spLocks noChangeShapeType="1"/>
          </p:cNvSpPr>
          <p:nvPr/>
        </p:nvSpPr>
        <p:spPr bwMode="auto">
          <a:xfrm>
            <a:off x="3348038" y="2205038"/>
            <a:ext cx="2016125" cy="15843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5390"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6996"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392" name="Rectangle 37"/>
          <p:cNvSpPr>
            <a:spLocks noChangeArrowheads="1"/>
          </p:cNvSpPr>
          <p:nvPr/>
        </p:nvSpPr>
        <p:spPr bwMode="auto">
          <a:xfrm>
            <a:off x="5148263" y="3933825"/>
            <a:ext cx="503237" cy="73025"/>
          </a:xfrm>
          <a:prstGeom prst="rect">
            <a:avLst/>
          </a:prstGeom>
          <a:solidFill>
            <a:srgbClr val="FF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6998" name="Rectangle 38"/>
          <p:cNvSpPr>
            <a:spLocks noChangeArrowheads="1"/>
          </p:cNvSpPr>
          <p:nvPr/>
        </p:nvSpPr>
        <p:spPr bwMode="auto">
          <a:xfrm>
            <a:off x="4500563" y="1844675"/>
            <a:ext cx="503237" cy="73025"/>
          </a:xfrm>
          <a:prstGeom prst="rect">
            <a:avLst/>
          </a:prstGeom>
          <a:solidFill>
            <a:srgbClr val="FF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7002" name="Rectangle 42"/>
          <p:cNvSpPr>
            <a:spLocks noChangeArrowheads="1"/>
          </p:cNvSpPr>
          <p:nvPr/>
        </p:nvSpPr>
        <p:spPr bwMode="auto">
          <a:xfrm>
            <a:off x="5165499" y="3785393"/>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96" name="Rectangle 43"/>
          <p:cNvSpPr>
            <a:spLocks noChangeArrowheads="1"/>
          </p:cNvSpPr>
          <p:nvPr/>
        </p:nvSpPr>
        <p:spPr bwMode="auto">
          <a:xfrm>
            <a:off x="1836738" y="385921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5397" name="Rectangle 44"/>
          <p:cNvSpPr>
            <a:spLocks noChangeArrowheads="1"/>
          </p:cNvSpPr>
          <p:nvPr/>
        </p:nvSpPr>
        <p:spPr bwMode="auto">
          <a:xfrm>
            <a:off x="1835150" y="3500438"/>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98" name="Rectangle 45"/>
          <p:cNvSpPr>
            <a:spLocks noChangeArrowheads="1"/>
          </p:cNvSpPr>
          <p:nvPr/>
        </p:nvSpPr>
        <p:spPr bwMode="auto">
          <a:xfrm>
            <a:off x="1835150" y="314166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399" name="Rectangle 46"/>
          <p:cNvSpPr>
            <a:spLocks noChangeArrowheads="1"/>
          </p:cNvSpPr>
          <p:nvPr/>
        </p:nvSpPr>
        <p:spPr bwMode="auto">
          <a:xfrm>
            <a:off x="1835150" y="4219575"/>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0" name="Rectangle 47"/>
          <p:cNvSpPr>
            <a:spLocks noChangeArrowheads="1"/>
          </p:cNvSpPr>
          <p:nvPr/>
        </p:nvSpPr>
        <p:spPr bwMode="auto">
          <a:xfrm>
            <a:off x="1835150" y="4579938"/>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1" name="Rectangle 48"/>
          <p:cNvSpPr>
            <a:spLocks noChangeArrowheads="1"/>
          </p:cNvSpPr>
          <p:nvPr/>
        </p:nvSpPr>
        <p:spPr bwMode="auto">
          <a:xfrm>
            <a:off x="1835150" y="4940300"/>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2" name="Rectangle 49"/>
          <p:cNvSpPr>
            <a:spLocks noChangeArrowheads="1"/>
          </p:cNvSpPr>
          <p:nvPr/>
        </p:nvSpPr>
        <p:spPr bwMode="auto">
          <a:xfrm>
            <a:off x="1835150" y="530066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3" name="Rectangle 50"/>
          <p:cNvSpPr>
            <a:spLocks noChangeArrowheads="1"/>
          </p:cNvSpPr>
          <p:nvPr/>
        </p:nvSpPr>
        <p:spPr bwMode="auto">
          <a:xfrm>
            <a:off x="1835150" y="5661025"/>
            <a:ext cx="719138"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5404" name="Rectangle 51"/>
          <p:cNvSpPr>
            <a:spLocks noChangeArrowheads="1"/>
          </p:cNvSpPr>
          <p:nvPr/>
        </p:nvSpPr>
        <p:spPr bwMode="auto">
          <a:xfrm>
            <a:off x="2555875" y="3860800"/>
            <a:ext cx="215900" cy="3603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6" name="Rectangle 53"/>
          <p:cNvSpPr>
            <a:spLocks noChangeArrowheads="1"/>
          </p:cNvSpPr>
          <p:nvPr/>
        </p:nvSpPr>
        <p:spPr bwMode="auto">
          <a:xfrm>
            <a:off x="2555875" y="422116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7" name="Rectangle 54"/>
          <p:cNvSpPr>
            <a:spLocks noChangeArrowheads="1"/>
          </p:cNvSpPr>
          <p:nvPr/>
        </p:nvSpPr>
        <p:spPr bwMode="auto">
          <a:xfrm>
            <a:off x="2555875" y="458152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8" name="Rectangle 55"/>
          <p:cNvSpPr>
            <a:spLocks noChangeArrowheads="1"/>
          </p:cNvSpPr>
          <p:nvPr/>
        </p:nvSpPr>
        <p:spPr bwMode="auto">
          <a:xfrm>
            <a:off x="2555875" y="494188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09" name="Rectangle 56"/>
          <p:cNvSpPr>
            <a:spLocks noChangeArrowheads="1"/>
          </p:cNvSpPr>
          <p:nvPr/>
        </p:nvSpPr>
        <p:spPr bwMode="auto">
          <a:xfrm>
            <a:off x="2555875" y="5302250"/>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0" name="Rectangle 57"/>
          <p:cNvSpPr>
            <a:spLocks noChangeArrowheads="1"/>
          </p:cNvSpPr>
          <p:nvPr/>
        </p:nvSpPr>
        <p:spPr bwMode="auto">
          <a:xfrm>
            <a:off x="2555875" y="5662613"/>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1" name="Rectangle 58"/>
          <p:cNvSpPr>
            <a:spLocks noChangeArrowheads="1"/>
          </p:cNvSpPr>
          <p:nvPr/>
        </p:nvSpPr>
        <p:spPr bwMode="auto">
          <a:xfrm>
            <a:off x="2555875" y="3500438"/>
            <a:ext cx="215900"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2" name="Rectangle 59"/>
          <p:cNvSpPr>
            <a:spLocks noChangeArrowheads="1"/>
          </p:cNvSpPr>
          <p:nvPr/>
        </p:nvSpPr>
        <p:spPr bwMode="auto">
          <a:xfrm>
            <a:off x="2555875" y="3140075"/>
            <a:ext cx="2159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5413" name="Text Box 60"/>
          <p:cNvSpPr txBox="1">
            <a:spLocks noChangeArrowheads="1"/>
          </p:cNvSpPr>
          <p:nvPr/>
        </p:nvSpPr>
        <p:spPr bwMode="auto">
          <a:xfrm>
            <a:off x="2787424" y="3601357"/>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Clean</a:t>
            </a:r>
          </a:p>
        </p:txBody>
      </p:sp>
      <p:sp>
        <p:nvSpPr>
          <p:cNvPr id="297021" name="Text Box 61"/>
          <p:cNvSpPr txBox="1">
            <a:spLocks noChangeArrowheads="1"/>
          </p:cNvSpPr>
          <p:nvPr/>
        </p:nvSpPr>
        <p:spPr bwMode="auto">
          <a:xfrm>
            <a:off x="2507343" y="3863419"/>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a:t>
            </a:r>
          </a:p>
        </p:txBody>
      </p:sp>
      <p:sp>
        <p:nvSpPr>
          <p:cNvPr id="297022" name="Text Box 62"/>
          <p:cNvSpPr txBox="1">
            <a:spLocks noChangeArrowheads="1"/>
          </p:cNvSpPr>
          <p:nvPr/>
        </p:nvSpPr>
        <p:spPr bwMode="auto">
          <a:xfrm>
            <a:off x="1792288" y="3860800"/>
            <a:ext cx="763587" cy="366713"/>
          </a:xfrm>
          <a:prstGeom prst="rect">
            <a:avLst/>
          </a:prstGeom>
          <a:solidFill>
            <a:schemeClr val="bg1"/>
          </a:solidFill>
          <a:ln w="9525">
            <a:solidFill>
              <a:srgbClr val="000000"/>
            </a:solidFill>
            <a:miter lim="800000"/>
            <a:headEnd/>
            <a:tailEnd/>
          </a:ln>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a:t>
            </a:r>
          </a:p>
        </p:txBody>
      </p:sp>
      <p:sp>
        <p:nvSpPr>
          <p:cNvPr id="63" name="Text Box 60"/>
          <p:cNvSpPr txBox="1">
            <a:spLocks noChangeArrowheads="1"/>
          </p:cNvSpPr>
          <p:nvPr/>
        </p:nvSpPr>
        <p:spPr bwMode="auto">
          <a:xfrm>
            <a:off x="4323005" y="2704584"/>
            <a:ext cx="10695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Replace</a:t>
            </a:r>
          </a:p>
        </p:txBody>
      </p:sp>
    </p:spTree>
    <p:extLst>
      <p:ext uri="{BB962C8B-B14F-4D97-AF65-F5344CB8AC3E}">
        <p14:creationId xmlns:p14="http://schemas.microsoft.com/office/powerpoint/2010/main" val="440877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Shared memory connected to the bus</a:t>
            </a:r>
          </a:p>
        </p:txBody>
      </p:sp>
      <p:sp>
        <p:nvSpPr>
          <p:cNvPr id="16387" name="Rectangle 3"/>
          <p:cNvSpPr>
            <a:spLocks noGrp="1" noChangeArrowheads="1"/>
          </p:cNvSpPr>
          <p:nvPr>
            <p:ph type="body" idx="1"/>
          </p:nvPr>
        </p:nvSpPr>
        <p:spPr/>
        <p:txBody>
          <a:bodyPr/>
          <a:lstStyle/>
          <a:p>
            <a:pPr eaLnBrk="1" hangingPunct="1"/>
            <a:r>
              <a:rPr lang="en-US" altLang="ja-JP"/>
              <a:t>Cache is required</a:t>
            </a:r>
          </a:p>
          <a:p>
            <a:pPr lvl="1" eaLnBrk="1" hangingPunct="1"/>
            <a:r>
              <a:rPr lang="en-US" altLang="ja-JP"/>
              <a:t>Shared cache</a:t>
            </a:r>
          </a:p>
          <a:p>
            <a:pPr lvl="2" eaLnBrk="1" hangingPunct="1"/>
            <a:r>
              <a:rPr lang="en-US" altLang="ja-JP" sz="2400"/>
              <a:t>Often difficult to implement even in on-chip multiprocessors</a:t>
            </a:r>
          </a:p>
          <a:p>
            <a:pPr lvl="1" eaLnBrk="1" hangingPunct="1"/>
            <a:r>
              <a:rPr lang="en-US" altLang="ja-JP"/>
              <a:t>Private cache</a:t>
            </a:r>
          </a:p>
          <a:p>
            <a:pPr lvl="2" eaLnBrk="1" hangingPunct="1"/>
            <a:r>
              <a:rPr lang="en-US" altLang="ja-JP"/>
              <a:t>Consistency problem → Snoop cache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ja-JP"/>
              <a:t> Shared Cache</a:t>
            </a:r>
          </a:p>
        </p:txBody>
      </p:sp>
      <p:sp>
        <p:nvSpPr>
          <p:cNvPr id="17411" name="Rectangle 3"/>
          <p:cNvSpPr>
            <a:spLocks noGrp="1" noChangeArrowheads="1"/>
          </p:cNvSpPr>
          <p:nvPr>
            <p:ph type="body" sz="half" idx="2"/>
          </p:nvPr>
        </p:nvSpPr>
        <p:spPr>
          <a:xfrm>
            <a:off x="4651375" y="1600200"/>
            <a:ext cx="4035425" cy="4530725"/>
          </a:xfrm>
        </p:spPr>
        <p:txBody>
          <a:bodyPr/>
          <a:lstStyle/>
          <a:p>
            <a:pPr eaLnBrk="1" hangingPunct="1"/>
            <a:r>
              <a:rPr lang="en-US" altLang="ja-JP" sz="2600"/>
              <a:t>1 port shared cache</a:t>
            </a:r>
          </a:p>
          <a:p>
            <a:pPr lvl="1" eaLnBrk="1" hangingPunct="1"/>
            <a:r>
              <a:rPr lang="en-US" altLang="ja-JP" sz="2200"/>
              <a:t>Severe access conflict</a:t>
            </a:r>
          </a:p>
          <a:p>
            <a:pPr eaLnBrk="1" hangingPunct="1"/>
            <a:r>
              <a:rPr lang="en-US" altLang="ja-JP" sz="2600"/>
              <a:t>4-port shared cache</a:t>
            </a:r>
          </a:p>
          <a:p>
            <a:pPr lvl="1" eaLnBrk="1" hangingPunct="1"/>
            <a:r>
              <a:rPr lang="en-US" altLang="ja-JP" sz="2200"/>
              <a:t>A large multi-port memory is hard to implement</a:t>
            </a:r>
          </a:p>
          <a:p>
            <a:pPr lvl="1" eaLnBrk="1" hangingPunct="1"/>
            <a:endParaRPr lang="en-US" altLang="ja-JP" sz="2200"/>
          </a:p>
        </p:txBody>
      </p:sp>
      <p:grpSp>
        <p:nvGrpSpPr>
          <p:cNvPr id="17412" name="Group 4"/>
          <p:cNvGrpSpPr>
            <a:grpSpLocks/>
          </p:cNvGrpSpPr>
          <p:nvPr/>
        </p:nvGrpSpPr>
        <p:grpSpPr bwMode="auto">
          <a:xfrm>
            <a:off x="684213" y="1628775"/>
            <a:ext cx="3733800" cy="4191000"/>
            <a:chOff x="384" y="1536"/>
            <a:chExt cx="2352" cy="2640"/>
          </a:xfrm>
        </p:grpSpPr>
        <p:sp>
          <p:nvSpPr>
            <p:cNvPr id="17414" name="Oval 5"/>
            <p:cNvSpPr>
              <a:spLocks noChangeArrowheads="1"/>
            </p:cNvSpPr>
            <p:nvPr/>
          </p:nvSpPr>
          <p:spPr bwMode="auto">
            <a:xfrm>
              <a:off x="384" y="1536"/>
              <a:ext cx="480" cy="480"/>
            </a:xfrm>
            <a:prstGeom prst="ellipse">
              <a:avLst/>
            </a:prstGeom>
            <a:solidFill>
              <a:schemeClr val="accent1"/>
            </a:solidFill>
            <a:ln w="12700">
              <a:solidFill>
                <a:schemeClr val="tx1"/>
              </a:solidFill>
              <a:round/>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1">
                  <a:latin typeface="Times New Roman" panose="02020603050405020304" pitchFamily="18" charset="0"/>
                </a:rPr>
                <a:t>PE</a:t>
              </a:r>
            </a:p>
          </p:txBody>
        </p:sp>
        <p:sp>
          <p:nvSpPr>
            <p:cNvPr id="17415" name="Rectangle 6"/>
            <p:cNvSpPr>
              <a:spLocks noChangeArrowheads="1"/>
            </p:cNvSpPr>
            <p:nvPr/>
          </p:nvSpPr>
          <p:spPr bwMode="auto">
            <a:xfrm>
              <a:off x="912" y="3264"/>
              <a:ext cx="1296" cy="288"/>
            </a:xfrm>
            <a:prstGeom prst="rect">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1">
                  <a:latin typeface="Times New Roman" panose="02020603050405020304" pitchFamily="18" charset="0"/>
                </a:rPr>
                <a:t>Bus Interface</a:t>
              </a:r>
            </a:p>
          </p:txBody>
        </p:sp>
        <p:sp>
          <p:nvSpPr>
            <p:cNvPr id="17416" name="Line 7"/>
            <p:cNvSpPr>
              <a:spLocks noChangeShapeType="1"/>
            </p:cNvSpPr>
            <p:nvPr/>
          </p:nvSpPr>
          <p:spPr bwMode="auto">
            <a:xfrm>
              <a:off x="1560" y="3552"/>
              <a:ext cx="0" cy="192"/>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17" name="Rectangle 8"/>
            <p:cNvSpPr>
              <a:spLocks noChangeArrowheads="1"/>
            </p:cNvSpPr>
            <p:nvPr/>
          </p:nvSpPr>
          <p:spPr bwMode="auto">
            <a:xfrm>
              <a:off x="384" y="2160"/>
              <a:ext cx="2352" cy="960"/>
            </a:xfrm>
            <a:prstGeom prst="rect">
              <a:avLst/>
            </a:prstGeom>
            <a:solidFill>
              <a:schemeClr val="accent1"/>
            </a:solidFill>
            <a:ln w="12700">
              <a:solidFill>
                <a:schemeClr val="tx1"/>
              </a:solidFill>
              <a:miter lim="800000"/>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800" b="1">
                  <a:latin typeface="Times New Roman" panose="02020603050405020304" pitchFamily="18" charset="0"/>
                </a:rPr>
                <a:t>Shared Cache</a:t>
              </a:r>
            </a:p>
          </p:txBody>
        </p:sp>
        <p:sp>
          <p:nvSpPr>
            <p:cNvPr id="17418" name="Oval 9"/>
            <p:cNvSpPr>
              <a:spLocks noChangeArrowheads="1"/>
            </p:cNvSpPr>
            <p:nvPr/>
          </p:nvSpPr>
          <p:spPr bwMode="auto">
            <a:xfrm>
              <a:off x="1008" y="1536"/>
              <a:ext cx="480" cy="480"/>
            </a:xfrm>
            <a:prstGeom prst="ellipse">
              <a:avLst/>
            </a:prstGeom>
            <a:solidFill>
              <a:schemeClr val="accent1"/>
            </a:solidFill>
            <a:ln w="12700">
              <a:solidFill>
                <a:schemeClr val="tx1"/>
              </a:solidFill>
              <a:round/>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1">
                  <a:latin typeface="Times New Roman" panose="02020603050405020304" pitchFamily="18" charset="0"/>
                </a:rPr>
                <a:t>PE</a:t>
              </a:r>
            </a:p>
          </p:txBody>
        </p:sp>
        <p:sp>
          <p:nvSpPr>
            <p:cNvPr id="17419" name="Oval 10"/>
            <p:cNvSpPr>
              <a:spLocks noChangeArrowheads="1"/>
            </p:cNvSpPr>
            <p:nvPr/>
          </p:nvSpPr>
          <p:spPr bwMode="auto">
            <a:xfrm>
              <a:off x="1632" y="1536"/>
              <a:ext cx="480" cy="480"/>
            </a:xfrm>
            <a:prstGeom prst="ellipse">
              <a:avLst/>
            </a:prstGeom>
            <a:solidFill>
              <a:schemeClr val="accent1"/>
            </a:solidFill>
            <a:ln w="12700">
              <a:solidFill>
                <a:schemeClr val="tx1"/>
              </a:solidFill>
              <a:round/>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1">
                  <a:latin typeface="Times New Roman" panose="02020603050405020304" pitchFamily="18" charset="0"/>
                </a:rPr>
                <a:t>PE</a:t>
              </a:r>
            </a:p>
          </p:txBody>
        </p:sp>
        <p:sp>
          <p:nvSpPr>
            <p:cNvPr id="17420" name="Oval 11"/>
            <p:cNvSpPr>
              <a:spLocks noChangeArrowheads="1"/>
            </p:cNvSpPr>
            <p:nvPr/>
          </p:nvSpPr>
          <p:spPr bwMode="auto">
            <a:xfrm>
              <a:off x="2256" y="1536"/>
              <a:ext cx="480" cy="480"/>
            </a:xfrm>
            <a:prstGeom prst="ellipse">
              <a:avLst/>
            </a:prstGeom>
            <a:solidFill>
              <a:schemeClr val="accent1"/>
            </a:solidFill>
            <a:ln w="12700">
              <a:solidFill>
                <a:schemeClr val="tx1"/>
              </a:solidFill>
              <a:round/>
              <a:headEnd type="none" w="sm" len="sm"/>
              <a:tailEnd type="none" w="sm" len="sm"/>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b="1">
                  <a:latin typeface="Times New Roman" panose="02020603050405020304" pitchFamily="18" charset="0"/>
                </a:rPr>
                <a:t>PE</a:t>
              </a:r>
            </a:p>
          </p:txBody>
        </p:sp>
        <p:sp>
          <p:nvSpPr>
            <p:cNvPr id="17421" name="Line 12"/>
            <p:cNvSpPr>
              <a:spLocks noChangeShapeType="1"/>
            </p:cNvSpPr>
            <p:nvPr/>
          </p:nvSpPr>
          <p:spPr bwMode="auto">
            <a:xfrm>
              <a:off x="624" y="2016"/>
              <a:ext cx="0" cy="144"/>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22" name="Line 13"/>
            <p:cNvSpPr>
              <a:spLocks noChangeShapeType="1"/>
            </p:cNvSpPr>
            <p:nvPr/>
          </p:nvSpPr>
          <p:spPr bwMode="auto">
            <a:xfrm>
              <a:off x="1248" y="2016"/>
              <a:ext cx="0" cy="144"/>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23" name="Line 14"/>
            <p:cNvSpPr>
              <a:spLocks noChangeShapeType="1"/>
            </p:cNvSpPr>
            <p:nvPr/>
          </p:nvSpPr>
          <p:spPr bwMode="auto">
            <a:xfrm>
              <a:off x="1872" y="2016"/>
              <a:ext cx="0" cy="144"/>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7424" name="Line 15"/>
            <p:cNvSpPr>
              <a:spLocks noChangeShapeType="1"/>
            </p:cNvSpPr>
            <p:nvPr/>
          </p:nvSpPr>
          <p:spPr bwMode="auto">
            <a:xfrm>
              <a:off x="2496" y="2016"/>
              <a:ext cx="0" cy="144"/>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ja-JP" altLang="en-US"/>
            </a:p>
          </p:txBody>
        </p:sp>
        <p:cxnSp>
          <p:nvCxnSpPr>
            <p:cNvPr id="17425" name="AutoShape 16"/>
            <p:cNvCxnSpPr>
              <a:cxnSpLocks noChangeShapeType="1"/>
              <a:stCxn id="17417" idx="2"/>
              <a:endCxn id="17415" idx="0"/>
            </p:cNvCxnSpPr>
            <p:nvPr/>
          </p:nvCxnSpPr>
          <p:spPr bwMode="auto">
            <a:xfrm>
              <a:off x="1560" y="3120"/>
              <a:ext cx="0" cy="144"/>
            </a:xfrm>
            <a:prstGeom prst="straightConnector1">
              <a:avLst/>
            </a:prstGeom>
            <a:noFill/>
            <a:ln w="76200">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426" name="Rectangle 17"/>
            <p:cNvSpPr>
              <a:spLocks noChangeArrowheads="1"/>
            </p:cNvSpPr>
            <p:nvPr/>
          </p:nvSpPr>
          <p:spPr bwMode="auto">
            <a:xfrm>
              <a:off x="672" y="3744"/>
              <a:ext cx="1920" cy="432"/>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400">
                  <a:latin typeface="Times New Roman" panose="02020603050405020304" pitchFamily="18" charset="0"/>
                </a:rPr>
                <a:t>Main</a:t>
              </a:r>
              <a:r>
                <a:rPr lang="ja-JP" altLang="en-US" sz="2400">
                  <a:latin typeface="Times New Roman" panose="02020603050405020304" pitchFamily="18" charset="0"/>
                </a:rPr>
                <a:t>　</a:t>
              </a:r>
              <a:r>
                <a:rPr lang="en-US" altLang="ja-JP" sz="2400">
                  <a:latin typeface="Times New Roman" panose="02020603050405020304" pitchFamily="18" charset="0"/>
                </a:rPr>
                <a:t>Memory</a:t>
              </a:r>
            </a:p>
          </p:txBody>
        </p:sp>
      </p:grpSp>
      <p:sp>
        <p:nvSpPr>
          <p:cNvPr id="17413" name="Text Box 18"/>
          <p:cNvSpPr txBox="1">
            <a:spLocks noChangeArrowheads="1"/>
          </p:cNvSpPr>
          <p:nvPr/>
        </p:nvSpPr>
        <p:spPr bwMode="auto">
          <a:xfrm>
            <a:off x="4572000" y="5013325"/>
            <a:ext cx="457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Shared cache is often used for L2 cache of on-chip multiprocessors</a:t>
            </a:r>
            <a:endParaRPr lang="en-US" altLang="ja-JP" sz="2000">
              <a:latin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ja-JP" altLang="en-US"/>
              <a:t>Ｐｒｉｖａｔｅ（</a:t>
            </a:r>
            <a:r>
              <a:rPr lang="en-US" altLang="ja-JP"/>
              <a:t>Snoop</a:t>
            </a:r>
            <a:r>
              <a:rPr lang="ja-JP" altLang="en-US"/>
              <a:t>）　</a:t>
            </a:r>
            <a:r>
              <a:rPr lang="en-US" altLang="ja-JP"/>
              <a:t>Cache</a:t>
            </a:r>
          </a:p>
        </p:txBody>
      </p:sp>
      <p:sp>
        <p:nvSpPr>
          <p:cNvPr id="19459" name="Oval 3"/>
          <p:cNvSpPr>
            <a:spLocks noChangeArrowheads="1"/>
          </p:cNvSpPr>
          <p:nvPr/>
        </p:nvSpPr>
        <p:spPr bwMode="auto">
          <a:xfrm>
            <a:off x="1981200" y="5191125"/>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19460" name="Rectangle 4"/>
          <p:cNvSpPr>
            <a:spLocks noChangeArrowheads="1"/>
          </p:cNvSpPr>
          <p:nvPr/>
        </p:nvSpPr>
        <p:spPr bwMode="auto">
          <a:xfrm>
            <a:off x="1981200" y="3743325"/>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19461" name="Line 5"/>
          <p:cNvSpPr>
            <a:spLocks noChangeShapeType="1"/>
          </p:cNvSpPr>
          <p:nvPr/>
        </p:nvSpPr>
        <p:spPr bwMode="auto">
          <a:xfrm>
            <a:off x="2362200" y="4733925"/>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2" name="Line 6"/>
          <p:cNvSpPr>
            <a:spLocks noChangeShapeType="1"/>
          </p:cNvSpPr>
          <p:nvPr/>
        </p:nvSpPr>
        <p:spPr bwMode="auto">
          <a:xfrm>
            <a:off x="2362200" y="3362325"/>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63" name="AutoShape 7"/>
          <p:cNvSpPr>
            <a:spLocks noChangeArrowheads="1"/>
          </p:cNvSpPr>
          <p:nvPr/>
        </p:nvSpPr>
        <p:spPr bwMode="auto">
          <a:xfrm>
            <a:off x="304800" y="2600325"/>
            <a:ext cx="8610600" cy="990600"/>
          </a:xfrm>
          <a:prstGeom prst="leftRightArrow">
            <a:avLst>
              <a:gd name="adj1" fmla="val 52565"/>
              <a:gd name="adj2" fmla="val 93322"/>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19464" name="Group 8"/>
          <p:cNvGrpSpPr>
            <a:grpSpLocks/>
          </p:cNvGrpSpPr>
          <p:nvPr/>
        </p:nvGrpSpPr>
        <p:grpSpPr bwMode="auto">
          <a:xfrm>
            <a:off x="4876800" y="3362325"/>
            <a:ext cx="762000" cy="2514600"/>
            <a:chOff x="672" y="2208"/>
            <a:chExt cx="480" cy="1584"/>
          </a:xfrm>
        </p:grpSpPr>
        <p:sp>
          <p:nvSpPr>
            <p:cNvPr id="19482"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19483"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19484"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5"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5" name="Group 13"/>
          <p:cNvGrpSpPr>
            <a:grpSpLocks/>
          </p:cNvGrpSpPr>
          <p:nvPr/>
        </p:nvGrpSpPr>
        <p:grpSpPr bwMode="auto">
          <a:xfrm>
            <a:off x="3429000" y="3362325"/>
            <a:ext cx="762000" cy="2514600"/>
            <a:chOff x="672" y="2208"/>
            <a:chExt cx="480" cy="1584"/>
          </a:xfrm>
        </p:grpSpPr>
        <p:sp>
          <p:nvSpPr>
            <p:cNvPr id="19478"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19479"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19480"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81"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19466" name="Group 18"/>
          <p:cNvGrpSpPr>
            <a:grpSpLocks/>
          </p:cNvGrpSpPr>
          <p:nvPr/>
        </p:nvGrpSpPr>
        <p:grpSpPr bwMode="auto">
          <a:xfrm>
            <a:off x="6324600" y="3362325"/>
            <a:ext cx="762000" cy="2514600"/>
            <a:chOff x="672" y="2208"/>
            <a:chExt cx="480" cy="1584"/>
          </a:xfrm>
        </p:grpSpPr>
        <p:sp>
          <p:nvSpPr>
            <p:cNvPr id="19474"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19475"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Snoop</a:t>
              </a:r>
            </a:p>
            <a:p>
              <a:pPr algn="ctr" eaLnBrk="1" hangingPunct="1">
                <a:spcBef>
                  <a:spcPct val="0"/>
                </a:spcBef>
                <a:buClrTx/>
                <a:buSzTx/>
                <a:buFontTx/>
                <a:buNone/>
              </a:pPr>
              <a:r>
                <a:rPr lang="en-US" altLang="ja-JP" sz="1800">
                  <a:latin typeface="Times New Roman" panose="02020603050405020304" pitchFamily="18" charset="0"/>
                </a:rPr>
                <a:t>Cache</a:t>
              </a:r>
            </a:p>
          </p:txBody>
        </p:sp>
        <p:sp>
          <p:nvSpPr>
            <p:cNvPr id="19476"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9477"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19467" name="Rectangle 23"/>
          <p:cNvSpPr>
            <a:spLocks noChangeArrowheads="1"/>
          </p:cNvSpPr>
          <p:nvPr/>
        </p:nvSpPr>
        <p:spPr bwMode="auto">
          <a:xfrm>
            <a:off x="3429000" y="1838325"/>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Main</a:t>
            </a:r>
            <a:r>
              <a:rPr lang="ja-JP" altLang="en-US" sz="1800" dirty="0">
                <a:latin typeface="Times New Roman" panose="02020603050405020304" pitchFamily="18" charset="0"/>
              </a:rPr>
              <a:t>　</a:t>
            </a:r>
            <a:r>
              <a:rPr lang="en-US" altLang="ja-JP" sz="1800" dirty="0">
                <a:latin typeface="Times New Roman" panose="02020603050405020304" pitchFamily="18" charset="0"/>
              </a:rPr>
              <a:t>Memory</a:t>
            </a:r>
          </a:p>
          <a:p>
            <a:pPr algn="ctr" eaLnBrk="1" hangingPunct="1">
              <a:spcBef>
                <a:spcPct val="0"/>
              </a:spcBef>
              <a:buClrTx/>
              <a:buSzTx/>
              <a:buFontTx/>
              <a:buNone/>
            </a:pPr>
            <a:r>
              <a:rPr lang="en-US" altLang="ja-JP" sz="1800" dirty="0">
                <a:latin typeface="Times New Roman" panose="02020603050405020304" pitchFamily="18" charset="0"/>
              </a:rPr>
              <a:t>(L2 Cache)</a:t>
            </a:r>
          </a:p>
        </p:txBody>
      </p:sp>
      <p:sp>
        <p:nvSpPr>
          <p:cNvPr id="19468" name="Text Box 24"/>
          <p:cNvSpPr txBox="1">
            <a:spLocks noChangeArrowheads="1"/>
          </p:cNvSpPr>
          <p:nvPr/>
        </p:nvSpPr>
        <p:spPr bwMode="auto">
          <a:xfrm>
            <a:off x="2667000" y="2828925"/>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19469" name="Line 25"/>
          <p:cNvSpPr>
            <a:spLocks noChangeShapeType="1"/>
          </p:cNvSpPr>
          <p:nvPr/>
        </p:nvSpPr>
        <p:spPr bwMode="auto">
          <a:xfrm>
            <a:off x="4572000" y="2447925"/>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19470" name="Group 26"/>
          <p:cNvGrpSpPr>
            <a:grpSpLocks/>
          </p:cNvGrpSpPr>
          <p:nvPr/>
        </p:nvGrpSpPr>
        <p:grpSpPr bwMode="auto">
          <a:xfrm>
            <a:off x="1219200" y="3651250"/>
            <a:ext cx="962025" cy="633413"/>
            <a:chOff x="806" y="2078"/>
            <a:chExt cx="606" cy="399"/>
          </a:xfrm>
        </p:grpSpPr>
        <p:sp>
          <p:nvSpPr>
            <p:cNvPr id="19472"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19473"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19471" name="Text Box 29"/>
          <p:cNvSpPr txBox="1">
            <a:spLocks noChangeArrowheads="1"/>
          </p:cNvSpPr>
          <p:nvPr/>
        </p:nvSpPr>
        <p:spPr bwMode="auto">
          <a:xfrm>
            <a:off x="3489325" y="6161088"/>
            <a:ext cx="5038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Each PU provides its own private cache</a:t>
            </a:r>
            <a:endParaRPr lang="en-US" altLang="ja-JP" sz="200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549275"/>
            <a:ext cx="8229600" cy="1139825"/>
          </a:xfrm>
        </p:spPr>
        <p:txBody>
          <a:bodyPr/>
          <a:lstStyle/>
          <a:p>
            <a:pPr eaLnBrk="1" hangingPunct="1"/>
            <a:r>
              <a:rPr lang="en-US" altLang="ja-JP"/>
              <a:t>Implementation of buses</a:t>
            </a:r>
          </a:p>
        </p:txBody>
      </p:sp>
      <p:sp>
        <p:nvSpPr>
          <p:cNvPr id="7171" name="Oval 3"/>
          <p:cNvSpPr>
            <a:spLocks noChangeArrowheads="1"/>
          </p:cNvSpPr>
          <p:nvPr/>
        </p:nvSpPr>
        <p:spPr bwMode="auto">
          <a:xfrm>
            <a:off x="1908175"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2" name="Oval 4"/>
          <p:cNvSpPr>
            <a:spLocks noChangeArrowheads="1"/>
          </p:cNvSpPr>
          <p:nvPr/>
        </p:nvSpPr>
        <p:spPr bwMode="auto">
          <a:xfrm>
            <a:off x="2843213"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3" name="Oval 5"/>
          <p:cNvSpPr>
            <a:spLocks noChangeArrowheads="1"/>
          </p:cNvSpPr>
          <p:nvPr/>
        </p:nvSpPr>
        <p:spPr bwMode="auto">
          <a:xfrm>
            <a:off x="3779838" y="2781300"/>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4" name="Oval 6"/>
          <p:cNvSpPr>
            <a:spLocks noChangeArrowheads="1"/>
          </p:cNvSpPr>
          <p:nvPr/>
        </p:nvSpPr>
        <p:spPr bwMode="auto">
          <a:xfrm>
            <a:off x="4787900" y="2781300"/>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75" name="Line 7"/>
          <p:cNvSpPr>
            <a:spLocks noChangeShapeType="1"/>
          </p:cNvSpPr>
          <p:nvPr/>
        </p:nvSpPr>
        <p:spPr bwMode="auto">
          <a:xfrm>
            <a:off x="1331913" y="2420938"/>
            <a:ext cx="482441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176" name="Group 8"/>
          <p:cNvGrpSpPr>
            <a:grpSpLocks/>
          </p:cNvGrpSpPr>
          <p:nvPr/>
        </p:nvGrpSpPr>
        <p:grpSpPr bwMode="auto">
          <a:xfrm>
            <a:off x="5867400" y="1916113"/>
            <a:ext cx="217488" cy="504825"/>
            <a:chOff x="3696" y="1207"/>
            <a:chExt cx="137" cy="318"/>
          </a:xfrm>
        </p:grpSpPr>
        <p:sp>
          <p:nvSpPr>
            <p:cNvPr id="7209" name="Line 9"/>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0" name="Line 10"/>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1" name="Line 11"/>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2" name="Line 12"/>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3" name="Line 13"/>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14" name="Line 14"/>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177" name="Group 15"/>
          <p:cNvGrpSpPr>
            <a:grpSpLocks/>
          </p:cNvGrpSpPr>
          <p:nvPr/>
        </p:nvGrpSpPr>
        <p:grpSpPr bwMode="auto">
          <a:xfrm>
            <a:off x="1331913" y="1916113"/>
            <a:ext cx="217487" cy="504825"/>
            <a:chOff x="3696" y="1207"/>
            <a:chExt cx="137" cy="318"/>
          </a:xfrm>
        </p:grpSpPr>
        <p:sp>
          <p:nvSpPr>
            <p:cNvPr id="7203" name="Line 16"/>
            <p:cNvSpPr>
              <a:spLocks noChangeShapeType="1"/>
            </p:cNvSpPr>
            <p:nvPr/>
          </p:nvSpPr>
          <p:spPr bwMode="auto">
            <a:xfrm>
              <a:off x="3696" y="1207"/>
              <a:ext cx="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4" name="Line 17"/>
            <p:cNvSpPr>
              <a:spLocks noChangeShapeType="1"/>
            </p:cNvSpPr>
            <p:nvPr/>
          </p:nvSpPr>
          <p:spPr bwMode="auto">
            <a:xfrm flipH="1">
              <a:off x="3696" y="1207"/>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5" name="Line 18"/>
            <p:cNvSpPr>
              <a:spLocks noChangeShapeType="1"/>
            </p:cNvSpPr>
            <p:nvPr/>
          </p:nvSpPr>
          <p:spPr bwMode="auto">
            <a:xfrm>
              <a:off x="3696" y="1298"/>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6" name="Line 19"/>
            <p:cNvSpPr>
              <a:spLocks noChangeShapeType="1"/>
            </p:cNvSpPr>
            <p:nvPr/>
          </p:nvSpPr>
          <p:spPr bwMode="auto">
            <a:xfrm flipH="1">
              <a:off x="3696" y="1298"/>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7" name="Line 20"/>
            <p:cNvSpPr>
              <a:spLocks noChangeShapeType="1"/>
            </p:cNvSpPr>
            <p:nvPr/>
          </p:nvSpPr>
          <p:spPr bwMode="auto">
            <a:xfrm>
              <a:off x="3696" y="1389"/>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08" name="Line 21"/>
            <p:cNvSpPr>
              <a:spLocks noChangeShapeType="1"/>
            </p:cNvSpPr>
            <p:nvPr/>
          </p:nvSpPr>
          <p:spPr bwMode="auto">
            <a:xfrm>
              <a:off x="3787" y="138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78" name="Line 22"/>
          <p:cNvSpPr>
            <a:spLocks noChangeShapeType="1"/>
          </p:cNvSpPr>
          <p:nvPr/>
        </p:nvSpPr>
        <p:spPr bwMode="auto">
          <a:xfrm flipV="1">
            <a:off x="2124075"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79" name="Line 23"/>
          <p:cNvSpPr>
            <a:spLocks noChangeShapeType="1"/>
          </p:cNvSpPr>
          <p:nvPr/>
        </p:nvSpPr>
        <p:spPr bwMode="auto">
          <a:xfrm flipV="1">
            <a:off x="3059113"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0" name="Line 24"/>
          <p:cNvSpPr>
            <a:spLocks noChangeShapeType="1"/>
          </p:cNvSpPr>
          <p:nvPr/>
        </p:nvSpPr>
        <p:spPr bwMode="auto">
          <a:xfrm flipV="1">
            <a:off x="3995738"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1" name="Line 25"/>
          <p:cNvSpPr>
            <a:spLocks noChangeShapeType="1"/>
          </p:cNvSpPr>
          <p:nvPr/>
        </p:nvSpPr>
        <p:spPr bwMode="auto">
          <a:xfrm flipV="1">
            <a:off x="5003800" y="24209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2" name="Oval 26"/>
          <p:cNvSpPr>
            <a:spLocks noChangeArrowheads="1"/>
          </p:cNvSpPr>
          <p:nvPr/>
        </p:nvSpPr>
        <p:spPr bwMode="auto">
          <a:xfrm>
            <a:off x="219392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3" name="Line 27"/>
          <p:cNvSpPr>
            <a:spLocks noChangeShapeType="1"/>
          </p:cNvSpPr>
          <p:nvPr/>
        </p:nvSpPr>
        <p:spPr bwMode="auto">
          <a:xfrm flipV="1">
            <a:off x="240982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4" name="Oval 28"/>
          <p:cNvSpPr>
            <a:spLocks noChangeArrowheads="1"/>
          </p:cNvSpPr>
          <p:nvPr/>
        </p:nvSpPr>
        <p:spPr bwMode="auto">
          <a:xfrm>
            <a:off x="2987675" y="5229225"/>
            <a:ext cx="433388"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5" name="Line 29"/>
          <p:cNvSpPr>
            <a:spLocks noChangeShapeType="1"/>
          </p:cNvSpPr>
          <p:nvPr/>
        </p:nvSpPr>
        <p:spPr bwMode="auto">
          <a:xfrm flipV="1">
            <a:off x="3203575"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6" name="Oval 30"/>
          <p:cNvSpPr>
            <a:spLocks noChangeArrowheads="1"/>
          </p:cNvSpPr>
          <p:nvPr/>
        </p:nvSpPr>
        <p:spPr bwMode="auto">
          <a:xfrm>
            <a:off x="37798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7" name="Line 31"/>
          <p:cNvSpPr>
            <a:spLocks noChangeShapeType="1"/>
          </p:cNvSpPr>
          <p:nvPr/>
        </p:nvSpPr>
        <p:spPr bwMode="auto">
          <a:xfrm flipV="1">
            <a:off x="39957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88" name="Oval 32"/>
          <p:cNvSpPr>
            <a:spLocks noChangeArrowheads="1"/>
          </p:cNvSpPr>
          <p:nvPr/>
        </p:nvSpPr>
        <p:spPr bwMode="auto">
          <a:xfrm>
            <a:off x="4643438" y="5229225"/>
            <a:ext cx="433387" cy="360363"/>
          </a:xfrm>
          <a:prstGeom prst="ellipse">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9" name="Line 33"/>
          <p:cNvSpPr>
            <a:spLocks noChangeShapeType="1"/>
          </p:cNvSpPr>
          <p:nvPr/>
        </p:nvSpPr>
        <p:spPr bwMode="auto">
          <a:xfrm flipV="1">
            <a:off x="4859338" y="48688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0" name="AutoShape 34"/>
          <p:cNvSpPr>
            <a:spLocks noChangeArrowheads="1"/>
          </p:cNvSpPr>
          <p:nvPr/>
        </p:nvSpPr>
        <p:spPr bwMode="auto">
          <a:xfrm flipV="1">
            <a:off x="2124075" y="4365625"/>
            <a:ext cx="3024188" cy="503238"/>
          </a:xfrm>
          <a:prstGeom prst="flowChartManualOpe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latin typeface="Verdana" panose="020B0604030504040204" pitchFamily="34" charset="0"/>
            </a:endParaRPr>
          </a:p>
        </p:txBody>
      </p:sp>
      <p:sp>
        <p:nvSpPr>
          <p:cNvPr id="7191" name="Line 35"/>
          <p:cNvSpPr>
            <a:spLocks noChangeShapeType="1"/>
          </p:cNvSpPr>
          <p:nvPr/>
        </p:nvSpPr>
        <p:spPr bwMode="auto">
          <a:xfrm flipV="1">
            <a:off x="3563938" y="393382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2" name="Line 36"/>
          <p:cNvSpPr>
            <a:spLocks noChangeShapeType="1"/>
          </p:cNvSpPr>
          <p:nvPr/>
        </p:nvSpPr>
        <p:spPr bwMode="auto">
          <a:xfrm>
            <a:off x="3563938" y="39338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3" name="Line 37"/>
          <p:cNvSpPr>
            <a:spLocks noChangeShapeType="1"/>
          </p:cNvSpPr>
          <p:nvPr/>
        </p:nvSpPr>
        <p:spPr bwMode="auto">
          <a:xfrm>
            <a:off x="5651500" y="39338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4" name="Line 38"/>
          <p:cNvSpPr>
            <a:spLocks noChangeShapeType="1"/>
          </p:cNvSpPr>
          <p:nvPr/>
        </p:nvSpPr>
        <p:spPr bwMode="auto">
          <a:xfrm flipH="1">
            <a:off x="2484438" y="5013325"/>
            <a:ext cx="3167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5" name="Line 39"/>
          <p:cNvSpPr>
            <a:spLocks noChangeShapeType="1"/>
          </p:cNvSpPr>
          <p:nvPr/>
        </p:nvSpPr>
        <p:spPr bwMode="auto">
          <a:xfrm>
            <a:off x="2484438"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6" name="Line 40"/>
          <p:cNvSpPr>
            <a:spLocks noChangeShapeType="1"/>
          </p:cNvSpPr>
          <p:nvPr/>
        </p:nvSpPr>
        <p:spPr bwMode="auto">
          <a:xfrm>
            <a:off x="3276600"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7" name="Line 41"/>
          <p:cNvSpPr>
            <a:spLocks noChangeShapeType="1"/>
          </p:cNvSpPr>
          <p:nvPr/>
        </p:nvSpPr>
        <p:spPr bwMode="auto">
          <a:xfrm>
            <a:off x="4067175"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8" name="Line 42"/>
          <p:cNvSpPr>
            <a:spLocks noChangeShapeType="1"/>
          </p:cNvSpPr>
          <p:nvPr/>
        </p:nvSpPr>
        <p:spPr bwMode="auto">
          <a:xfrm>
            <a:off x="4932363" y="50133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199" name="Text Box 43"/>
          <p:cNvSpPr txBox="1">
            <a:spLocks noChangeArrowheads="1"/>
          </p:cNvSpPr>
          <p:nvPr/>
        </p:nvSpPr>
        <p:spPr bwMode="auto">
          <a:xfrm>
            <a:off x="2843213" y="4446588"/>
            <a:ext cx="1449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Multiplexer</a:t>
            </a:r>
          </a:p>
        </p:txBody>
      </p:sp>
      <p:sp>
        <p:nvSpPr>
          <p:cNvPr id="7200" name="Text Box 44"/>
          <p:cNvSpPr txBox="1">
            <a:spLocks noChangeArrowheads="1"/>
          </p:cNvSpPr>
          <p:nvPr/>
        </p:nvSpPr>
        <p:spPr bwMode="auto">
          <a:xfrm>
            <a:off x="6711950" y="2147888"/>
            <a:ext cx="197961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Passive Bus</a:t>
            </a:r>
            <a:r>
              <a:rPr lang="ja-JP" altLang="en-US">
                <a:latin typeface="Verdana" panose="020B0604030504040204" pitchFamily="34" charset="0"/>
              </a:rPr>
              <a:t>：</a:t>
            </a:r>
          </a:p>
          <a:p>
            <a:pPr eaLnBrk="1" hangingPunct="1"/>
            <a:r>
              <a:rPr lang="en-US" altLang="ja-JP">
                <a:latin typeface="Verdana" panose="020B0604030504040204" pitchFamily="34" charset="0"/>
              </a:rPr>
              <a:t>Board level</a:t>
            </a:r>
          </a:p>
          <a:p>
            <a:pPr eaLnBrk="1" hangingPunct="1"/>
            <a:r>
              <a:rPr lang="en-US" altLang="ja-JP">
                <a:latin typeface="Verdana" panose="020B0604030504040204" pitchFamily="34" charset="0"/>
              </a:rPr>
              <a:t>implementation</a:t>
            </a:r>
          </a:p>
        </p:txBody>
      </p:sp>
      <p:sp>
        <p:nvSpPr>
          <p:cNvPr id="7201" name="Text Box 45"/>
          <p:cNvSpPr txBox="1">
            <a:spLocks noChangeArrowheads="1"/>
          </p:cNvSpPr>
          <p:nvPr/>
        </p:nvSpPr>
        <p:spPr bwMode="auto">
          <a:xfrm>
            <a:off x="6567488" y="4164013"/>
            <a:ext cx="225266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latin typeface="Verdana" panose="020B0604030504040204" pitchFamily="34" charset="0"/>
              </a:rPr>
              <a:t>Active Bus:</a:t>
            </a:r>
          </a:p>
          <a:p>
            <a:pPr eaLnBrk="1" hangingPunct="1"/>
            <a:r>
              <a:rPr lang="en-US" altLang="ja-JP">
                <a:latin typeface="Verdana" panose="020B0604030504040204" pitchFamily="34" charset="0"/>
              </a:rPr>
              <a:t>Chip level implementation</a:t>
            </a:r>
          </a:p>
        </p:txBody>
      </p:sp>
      <p:sp>
        <p:nvSpPr>
          <p:cNvPr id="7202" name="Text Box 46"/>
          <p:cNvSpPr txBox="1">
            <a:spLocks noChangeArrowheads="1"/>
          </p:cNvSpPr>
          <p:nvPr/>
        </p:nvSpPr>
        <p:spPr bwMode="auto">
          <a:xfrm>
            <a:off x="950913" y="6226175"/>
            <a:ext cx="63404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solidFill>
                  <a:srgbClr val="FF6699"/>
                </a:solidFill>
                <a:latin typeface="Verdana" panose="020B0604030504040204" pitchFamily="34" charset="0"/>
              </a:rPr>
              <a:t>A single module sends data to all other modules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ja-JP"/>
              <a:t>Cache memory</a:t>
            </a:r>
          </a:p>
        </p:txBody>
      </p:sp>
      <p:sp>
        <p:nvSpPr>
          <p:cNvPr id="6147" name="Rectangle 3"/>
          <p:cNvSpPr>
            <a:spLocks noGrp="1" noChangeArrowheads="1"/>
          </p:cNvSpPr>
          <p:nvPr>
            <p:ph type="body" idx="1"/>
          </p:nvPr>
        </p:nvSpPr>
        <p:spPr/>
        <p:txBody>
          <a:bodyPr/>
          <a:lstStyle/>
          <a:p>
            <a:pPr eaLnBrk="1" hangingPunct="1"/>
            <a:r>
              <a:rPr lang="en-US" altLang="ja-JP"/>
              <a:t>A small high speed memory for storing frequently accessed data/instructions.</a:t>
            </a:r>
          </a:p>
          <a:p>
            <a:pPr eaLnBrk="1" hangingPunct="1"/>
            <a:r>
              <a:rPr lang="en-US" altLang="ja-JP"/>
              <a:t>Essential for recent microprocessors.</a:t>
            </a:r>
          </a:p>
          <a:p>
            <a:pPr eaLnBrk="1" hangingPunct="1"/>
            <a:r>
              <a:rPr lang="en-US" altLang="ja-JP"/>
              <a:t>Basis knowledge for uni-processor’s cache is reviewed first.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sz="3800"/>
              <a:t>Synchronous bus is suitable for block transfer</a:t>
            </a:r>
          </a:p>
        </p:txBody>
      </p:sp>
      <p:sp>
        <p:nvSpPr>
          <p:cNvPr id="32771" name="Text Box 3"/>
          <p:cNvSpPr txBox="1">
            <a:spLocks noChangeArrowheads="1"/>
          </p:cNvSpPr>
          <p:nvPr/>
        </p:nvSpPr>
        <p:spPr bwMode="auto">
          <a:xfrm>
            <a:off x="1127125" y="2759075"/>
            <a:ext cx="846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Strobe</a:t>
            </a:r>
          </a:p>
        </p:txBody>
      </p:sp>
      <p:sp>
        <p:nvSpPr>
          <p:cNvPr id="32772" name="Line 4"/>
          <p:cNvSpPr>
            <a:spLocks noChangeShapeType="1"/>
          </p:cNvSpPr>
          <p:nvPr/>
        </p:nvSpPr>
        <p:spPr bwMode="auto">
          <a:xfrm>
            <a:off x="2438400" y="26670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3" name="Line 5"/>
          <p:cNvSpPr>
            <a:spLocks noChangeShapeType="1"/>
          </p:cNvSpPr>
          <p:nvPr/>
        </p:nvSpPr>
        <p:spPr bwMode="auto">
          <a:xfrm>
            <a:off x="36576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4" name="Line 6"/>
          <p:cNvSpPr>
            <a:spLocks noChangeShapeType="1"/>
          </p:cNvSpPr>
          <p:nvPr/>
        </p:nvSpPr>
        <p:spPr bwMode="auto">
          <a:xfrm>
            <a:off x="3657600" y="3214688"/>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5" name="Line 7"/>
          <p:cNvSpPr>
            <a:spLocks noChangeShapeType="1"/>
          </p:cNvSpPr>
          <p:nvPr/>
        </p:nvSpPr>
        <p:spPr bwMode="auto">
          <a:xfrm flipV="1">
            <a:off x="6096000" y="2667000"/>
            <a:ext cx="0" cy="547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6" name="Line 8"/>
          <p:cNvSpPr>
            <a:spLocks noChangeShapeType="1"/>
          </p:cNvSpPr>
          <p:nvPr/>
        </p:nvSpPr>
        <p:spPr bwMode="auto">
          <a:xfrm>
            <a:off x="6096000" y="2667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77" name="Text Box 9"/>
          <p:cNvSpPr txBox="1">
            <a:spLocks noChangeArrowheads="1"/>
          </p:cNvSpPr>
          <p:nvPr/>
        </p:nvSpPr>
        <p:spPr bwMode="auto">
          <a:xfrm>
            <a:off x="990600" y="3760788"/>
            <a:ext cx="1085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Address/</a:t>
            </a:r>
          </a:p>
          <a:p>
            <a:pPr eaLnBrk="1" hangingPunct="1"/>
            <a:r>
              <a:rPr lang="en-US" altLang="ja-JP" sz="2000">
                <a:latin typeface="Times New Roman" panose="02020603050405020304" pitchFamily="18" charset="0"/>
              </a:rPr>
              <a:t>Data</a:t>
            </a:r>
          </a:p>
        </p:txBody>
      </p:sp>
      <p:grpSp>
        <p:nvGrpSpPr>
          <p:cNvPr id="32778" name="Group 10"/>
          <p:cNvGrpSpPr>
            <a:grpSpLocks/>
          </p:cNvGrpSpPr>
          <p:nvPr/>
        </p:nvGrpSpPr>
        <p:grpSpPr bwMode="auto">
          <a:xfrm>
            <a:off x="2209800" y="3838575"/>
            <a:ext cx="762000" cy="625475"/>
            <a:chOff x="1344" y="1920"/>
            <a:chExt cx="480" cy="384"/>
          </a:xfrm>
        </p:grpSpPr>
        <p:sp>
          <p:nvSpPr>
            <p:cNvPr id="32859" name="Line 1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60" name="Line 1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79" name="Group 13"/>
          <p:cNvGrpSpPr>
            <a:grpSpLocks/>
          </p:cNvGrpSpPr>
          <p:nvPr/>
        </p:nvGrpSpPr>
        <p:grpSpPr bwMode="auto">
          <a:xfrm>
            <a:off x="2971800" y="3838575"/>
            <a:ext cx="457200" cy="625475"/>
            <a:chOff x="1872" y="2418"/>
            <a:chExt cx="288" cy="394"/>
          </a:xfrm>
        </p:grpSpPr>
        <p:sp>
          <p:nvSpPr>
            <p:cNvPr id="32857" name="Line 14"/>
            <p:cNvSpPr>
              <a:spLocks noChangeShapeType="1"/>
            </p:cNvSpPr>
            <p:nvPr/>
          </p:nvSpPr>
          <p:spPr bwMode="auto">
            <a:xfrm>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8" name="Line 15"/>
            <p:cNvSpPr>
              <a:spLocks noChangeShapeType="1"/>
            </p:cNvSpPr>
            <p:nvPr/>
          </p:nvSpPr>
          <p:spPr bwMode="auto">
            <a:xfrm flipV="1">
              <a:off x="1872" y="2418"/>
              <a:ext cx="288" cy="3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0" name="Group 16"/>
          <p:cNvGrpSpPr>
            <a:grpSpLocks/>
          </p:cNvGrpSpPr>
          <p:nvPr/>
        </p:nvGrpSpPr>
        <p:grpSpPr bwMode="auto">
          <a:xfrm>
            <a:off x="3429000" y="3810000"/>
            <a:ext cx="1295400" cy="657225"/>
            <a:chOff x="1344" y="1920"/>
            <a:chExt cx="480" cy="384"/>
          </a:xfrm>
        </p:grpSpPr>
        <p:sp>
          <p:nvSpPr>
            <p:cNvPr id="32855" name="Line 17"/>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6" name="Line 18"/>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781" name="Line 19"/>
          <p:cNvSpPr>
            <a:spLocks noChangeShapeType="1"/>
          </p:cNvSpPr>
          <p:nvPr/>
        </p:nvSpPr>
        <p:spPr bwMode="auto">
          <a:xfrm>
            <a:off x="2362200" y="5715000"/>
            <a:ext cx="213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2" name="Line 20"/>
          <p:cNvSpPr>
            <a:spLocks noChangeShapeType="1"/>
          </p:cNvSpPr>
          <p:nvPr/>
        </p:nvSpPr>
        <p:spPr bwMode="auto">
          <a:xfrm>
            <a:off x="44958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3" name="Line 21"/>
          <p:cNvSpPr>
            <a:spLocks noChangeShapeType="1"/>
          </p:cNvSpPr>
          <p:nvPr/>
        </p:nvSpPr>
        <p:spPr bwMode="auto">
          <a:xfrm>
            <a:off x="4495800" y="5167313"/>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4" name="Line 22"/>
          <p:cNvSpPr>
            <a:spLocks noChangeShapeType="1"/>
          </p:cNvSpPr>
          <p:nvPr/>
        </p:nvSpPr>
        <p:spPr bwMode="auto">
          <a:xfrm flipV="1">
            <a:off x="6934200" y="5167313"/>
            <a:ext cx="0" cy="547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5" name="Line 23"/>
          <p:cNvSpPr>
            <a:spLocks noChangeShapeType="1"/>
          </p:cNvSpPr>
          <p:nvPr/>
        </p:nvSpPr>
        <p:spPr bwMode="auto">
          <a:xfrm>
            <a:off x="6934200" y="5715000"/>
            <a:ext cx="182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786" name="Text Box 24"/>
          <p:cNvSpPr txBox="1">
            <a:spLocks noChangeArrowheads="1"/>
          </p:cNvSpPr>
          <p:nvPr/>
        </p:nvSpPr>
        <p:spPr bwMode="auto">
          <a:xfrm>
            <a:off x="1050925" y="5338763"/>
            <a:ext cx="1595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Acknowledge</a:t>
            </a:r>
          </a:p>
        </p:txBody>
      </p:sp>
      <p:grpSp>
        <p:nvGrpSpPr>
          <p:cNvPr id="32787" name="Group 25"/>
          <p:cNvGrpSpPr>
            <a:grpSpLocks/>
          </p:cNvGrpSpPr>
          <p:nvPr/>
        </p:nvGrpSpPr>
        <p:grpSpPr bwMode="auto">
          <a:xfrm>
            <a:off x="2286000" y="1828800"/>
            <a:ext cx="609600" cy="457200"/>
            <a:chOff x="1440" y="1152"/>
            <a:chExt cx="384" cy="288"/>
          </a:xfrm>
        </p:grpSpPr>
        <p:sp>
          <p:nvSpPr>
            <p:cNvPr id="32851" name="Line 2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2" name="Line 2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3" name="Line 2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4" name="Line 2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8" name="Group 30"/>
          <p:cNvGrpSpPr>
            <a:grpSpLocks/>
          </p:cNvGrpSpPr>
          <p:nvPr/>
        </p:nvGrpSpPr>
        <p:grpSpPr bwMode="auto">
          <a:xfrm>
            <a:off x="2895600" y="1828800"/>
            <a:ext cx="609600" cy="457200"/>
            <a:chOff x="1440" y="1152"/>
            <a:chExt cx="384" cy="288"/>
          </a:xfrm>
        </p:grpSpPr>
        <p:sp>
          <p:nvSpPr>
            <p:cNvPr id="32847" name="Line 3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8" name="Line 3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9" name="Line 3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50" name="Line 3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89" name="Group 35"/>
          <p:cNvGrpSpPr>
            <a:grpSpLocks/>
          </p:cNvGrpSpPr>
          <p:nvPr/>
        </p:nvGrpSpPr>
        <p:grpSpPr bwMode="auto">
          <a:xfrm>
            <a:off x="3505200" y="1828800"/>
            <a:ext cx="609600" cy="457200"/>
            <a:chOff x="1440" y="1152"/>
            <a:chExt cx="384" cy="288"/>
          </a:xfrm>
        </p:grpSpPr>
        <p:sp>
          <p:nvSpPr>
            <p:cNvPr id="32843" name="Line 3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4" name="Line 3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5" name="Line 3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6" name="Line 3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0" name="Group 40"/>
          <p:cNvGrpSpPr>
            <a:grpSpLocks/>
          </p:cNvGrpSpPr>
          <p:nvPr/>
        </p:nvGrpSpPr>
        <p:grpSpPr bwMode="auto">
          <a:xfrm>
            <a:off x="4114800" y="1828800"/>
            <a:ext cx="609600" cy="457200"/>
            <a:chOff x="1440" y="1152"/>
            <a:chExt cx="384" cy="288"/>
          </a:xfrm>
        </p:grpSpPr>
        <p:sp>
          <p:nvSpPr>
            <p:cNvPr id="32839" name="Line 4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0" name="Line 4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1" name="Line 4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42" name="Line 4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1" name="Group 45"/>
          <p:cNvGrpSpPr>
            <a:grpSpLocks/>
          </p:cNvGrpSpPr>
          <p:nvPr/>
        </p:nvGrpSpPr>
        <p:grpSpPr bwMode="auto">
          <a:xfrm>
            <a:off x="4724400" y="1828800"/>
            <a:ext cx="609600" cy="457200"/>
            <a:chOff x="1440" y="1152"/>
            <a:chExt cx="384" cy="288"/>
          </a:xfrm>
        </p:grpSpPr>
        <p:sp>
          <p:nvSpPr>
            <p:cNvPr id="32835" name="Line 4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6" name="Line 4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7" name="Line 4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8" name="Line 4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2" name="Group 50"/>
          <p:cNvGrpSpPr>
            <a:grpSpLocks/>
          </p:cNvGrpSpPr>
          <p:nvPr/>
        </p:nvGrpSpPr>
        <p:grpSpPr bwMode="auto">
          <a:xfrm>
            <a:off x="5334000" y="1828800"/>
            <a:ext cx="609600" cy="457200"/>
            <a:chOff x="1440" y="1152"/>
            <a:chExt cx="384" cy="288"/>
          </a:xfrm>
        </p:grpSpPr>
        <p:sp>
          <p:nvSpPr>
            <p:cNvPr id="32831" name="Line 5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2" name="Line 5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3" name="Line 5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4" name="Line 5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3" name="Group 55"/>
          <p:cNvGrpSpPr>
            <a:grpSpLocks/>
          </p:cNvGrpSpPr>
          <p:nvPr/>
        </p:nvGrpSpPr>
        <p:grpSpPr bwMode="auto">
          <a:xfrm>
            <a:off x="5943600" y="1828800"/>
            <a:ext cx="609600" cy="457200"/>
            <a:chOff x="1440" y="1152"/>
            <a:chExt cx="384" cy="288"/>
          </a:xfrm>
        </p:grpSpPr>
        <p:sp>
          <p:nvSpPr>
            <p:cNvPr id="32827" name="Line 56"/>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8" name="Line 57"/>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9" name="Line 58"/>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30" name="Line 59"/>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4" name="Group 60"/>
          <p:cNvGrpSpPr>
            <a:grpSpLocks/>
          </p:cNvGrpSpPr>
          <p:nvPr/>
        </p:nvGrpSpPr>
        <p:grpSpPr bwMode="auto">
          <a:xfrm>
            <a:off x="6553200" y="1828800"/>
            <a:ext cx="609600" cy="457200"/>
            <a:chOff x="1440" y="1152"/>
            <a:chExt cx="384" cy="288"/>
          </a:xfrm>
        </p:grpSpPr>
        <p:sp>
          <p:nvSpPr>
            <p:cNvPr id="32823" name="Line 61"/>
            <p:cNvSpPr>
              <a:spLocks noChangeShapeType="1"/>
            </p:cNvSpPr>
            <p:nvPr/>
          </p:nvSpPr>
          <p:spPr bwMode="auto">
            <a:xfrm>
              <a:off x="1440" y="1440"/>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4" name="Line 62"/>
            <p:cNvSpPr>
              <a:spLocks noChangeShapeType="1"/>
            </p:cNvSpPr>
            <p:nvPr/>
          </p:nvSpPr>
          <p:spPr bwMode="auto">
            <a:xfrm flipV="1">
              <a:off x="1632"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5" name="Line 63"/>
            <p:cNvSpPr>
              <a:spLocks noChangeShapeType="1"/>
            </p:cNvSpPr>
            <p:nvPr/>
          </p:nvSpPr>
          <p:spPr bwMode="auto">
            <a:xfrm>
              <a:off x="1632" y="11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6" name="Line 64"/>
            <p:cNvSpPr>
              <a:spLocks noChangeShapeType="1"/>
            </p:cNvSpPr>
            <p:nvPr/>
          </p:nvSpPr>
          <p:spPr bwMode="auto">
            <a:xfrm>
              <a:off x="1824" y="1152"/>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5" name="Group 65"/>
          <p:cNvGrpSpPr>
            <a:grpSpLocks/>
          </p:cNvGrpSpPr>
          <p:nvPr/>
        </p:nvGrpSpPr>
        <p:grpSpPr bwMode="auto">
          <a:xfrm>
            <a:off x="4724400" y="3810000"/>
            <a:ext cx="228600" cy="685800"/>
            <a:chOff x="2976" y="2400"/>
            <a:chExt cx="144" cy="432"/>
          </a:xfrm>
        </p:grpSpPr>
        <p:sp>
          <p:nvSpPr>
            <p:cNvPr id="32821" name="Line 66"/>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2" name="Line 67"/>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6" name="Group 68"/>
          <p:cNvGrpSpPr>
            <a:grpSpLocks/>
          </p:cNvGrpSpPr>
          <p:nvPr/>
        </p:nvGrpSpPr>
        <p:grpSpPr bwMode="auto">
          <a:xfrm>
            <a:off x="4953000" y="3810000"/>
            <a:ext cx="381000" cy="657225"/>
            <a:chOff x="1344" y="1920"/>
            <a:chExt cx="480" cy="384"/>
          </a:xfrm>
        </p:grpSpPr>
        <p:sp>
          <p:nvSpPr>
            <p:cNvPr id="32819" name="Line 69"/>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20" name="Line 70"/>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7" name="Group 71"/>
          <p:cNvGrpSpPr>
            <a:grpSpLocks/>
          </p:cNvGrpSpPr>
          <p:nvPr/>
        </p:nvGrpSpPr>
        <p:grpSpPr bwMode="auto">
          <a:xfrm>
            <a:off x="5334000" y="3810000"/>
            <a:ext cx="228600" cy="685800"/>
            <a:chOff x="2976" y="2400"/>
            <a:chExt cx="144" cy="432"/>
          </a:xfrm>
        </p:grpSpPr>
        <p:sp>
          <p:nvSpPr>
            <p:cNvPr id="32817" name="Line 72"/>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8" name="Line 73"/>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8" name="Group 74"/>
          <p:cNvGrpSpPr>
            <a:grpSpLocks/>
          </p:cNvGrpSpPr>
          <p:nvPr/>
        </p:nvGrpSpPr>
        <p:grpSpPr bwMode="auto">
          <a:xfrm>
            <a:off x="5562600" y="3810000"/>
            <a:ext cx="381000" cy="657225"/>
            <a:chOff x="1344" y="1920"/>
            <a:chExt cx="480" cy="384"/>
          </a:xfrm>
        </p:grpSpPr>
        <p:sp>
          <p:nvSpPr>
            <p:cNvPr id="32815" name="Line 75"/>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6" name="Line 76"/>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799" name="Group 77"/>
          <p:cNvGrpSpPr>
            <a:grpSpLocks/>
          </p:cNvGrpSpPr>
          <p:nvPr/>
        </p:nvGrpSpPr>
        <p:grpSpPr bwMode="auto">
          <a:xfrm>
            <a:off x="5943600" y="3810000"/>
            <a:ext cx="228600" cy="685800"/>
            <a:chOff x="2976" y="2400"/>
            <a:chExt cx="144" cy="432"/>
          </a:xfrm>
        </p:grpSpPr>
        <p:sp>
          <p:nvSpPr>
            <p:cNvPr id="32813" name="Line 78"/>
            <p:cNvSpPr>
              <a:spLocks noChangeShapeType="1"/>
            </p:cNvSpPr>
            <p:nvPr/>
          </p:nvSpPr>
          <p:spPr bwMode="auto">
            <a:xfrm>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4" name="Line 79"/>
            <p:cNvSpPr>
              <a:spLocks noChangeShapeType="1"/>
            </p:cNvSpPr>
            <p:nvPr/>
          </p:nvSpPr>
          <p:spPr bwMode="auto">
            <a:xfrm flipV="1">
              <a:off x="2976" y="2400"/>
              <a:ext cx="14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32800" name="Group 80"/>
          <p:cNvGrpSpPr>
            <a:grpSpLocks/>
          </p:cNvGrpSpPr>
          <p:nvPr/>
        </p:nvGrpSpPr>
        <p:grpSpPr bwMode="auto">
          <a:xfrm>
            <a:off x="6172200" y="3810000"/>
            <a:ext cx="1295400" cy="657225"/>
            <a:chOff x="1344" y="1920"/>
            <a:chExt cx="480" cy="384"/>
          </a:xfrm>
        </p:grpSpPr>
        <p:sp>
          <p:nvSpPr>
            <p:cNvPr id="32811" name="Line 81"/>
            <p:cNvSpPr>
              <a:spLocks noChangeShapeType="1"/>
            </p:cNvSpPr>
            <p:nvPr/>
          </p:nvSpPr>
          <p:spPr bwMode="auto">
            <a:xfrm>
              <a:off x="1344" y="1920"/>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2812" name="Line 82"/>
            <p:cNvSpPr>
              <a:spLocks noChangeShapeType="1"/>
            </p:cNvSpPr>
            <p:nvPr/>
          </p:nvSpPr>
          <p:spPr bwMode="auto">
            <a:xfrm>
              <a:off x="1344" y="2304"/>
              <a:ext cx="4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32801" name="Text Box 83"/>
          <p:cNvSpPr txBox="1">
            <a:spLocks noChangeArrowheads="1"/>
          </p:cNvSpPr>
          <p:nvPr/>
        </p:nvSpPr>
        <p:spPr bwMode="auto">
          <a:xfrm>
            <a:off x="974725" y="1843088"/>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latin typeface="Times New Roman" panose="02020603050405020304" pitchFamily="18" charset="0"/>
              </a:rPr>
              <a:t>Clock</a:t>
            </a:r>
          </a:p>
        </p:txBody>
      </p:sp>
      <p:sp>
        <p:nvSpPr>
          <p:cNvPr id="125012" name="Line 84"/>
          <p:cNvSpPr>
            <a:spLocks noChangeShapeType="1"/>
          </p:cNvSpPr>
          <p:nvPr/>
        </p:nvSpPr>
        <p:spPr bwMode="auto">
          <a:xfrm>
            <a:off x="6172200" y="3048000"/>
            <a:ext cx="762000" cy="19812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3" name="Rectangle 85"/>
          <p:cNvSpPr>
            <a:spLocks noChangeArrowheads="1"/>
          </p:cNvSpPr>
          <p:nvPr/>
        </p:nvSpPr>
        <p:spPr bwMode="auto">
          <a:xfrm>
            <a:off x="3490913" y="3789363"/>
            <a:ext cx="936625" cy="6477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4" name="Line 86"/>
          <p:cNvSpPr>
            <a:spLocks noChangeShapeType="1"/>
          </p:cNvSpPr>
          <p:nvPr/>
        </p:nvSpPr>
        <p:spPr bwMode="auto">
          <a:xfrm>
            <a:off x="3657600" y="3292475"/>
            <a:ext cx="685800" cy="179705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5015" name="Line 87"/>
          <p:cNvSpPr>
            <a:spLocks noChangeShapeType="1"/>
          </p:cNvSpPr>
          <p:nvPr/>
        </p:nvSpPr>
        <p:spPr bwMode="auto">
          <a:xfrm flipV="1">
            <a:off x="4572000" y="3141663"/>
            <a:ext cx="144463" cy="2087562"/>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6" name="Rectangle 88"/>
          <p:cNvSpPr>
            <a:spLocks noChangeArrowheads="1"/>
          </p:cNvSpPr>
          <p:nvPr/>
        </p:nvSpPr>
        <p:spPr bwMode="auto">
          <a:xfrm>
            <a:off x="4932363"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7" name="Rectangle 89"/>
          <p:cNvSpPr>
            <a:spLocks noChangeArrowheads="1"/>
          </p:cNvSpPr>
          <p:nvPr/>
        </p:nvSpPr>
        <p:spPr bwMode="auto">
          <a:xfrm>
            <a:off x="5508625" y="3789363"/>
            <a:ext cx="431800" cy="6477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5018" name="Line 90"/>
          <p:cNvSpPr>
            <a:spLocks noChangeShapeType="1"/>
          </p:cNvSpPr>
          <p:nvPr/>
        </p:nvSpPr>
        <p:spPr bwMode="auto">
          <a:xfrm flipV="1">
            <a:off x="7019925" y="3068638"/>
            <a:ext cx="431800" cy="2232025"/>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5019" name="Text Box 91"/>
          <p:cNvSpPr txBox="1">
            <a:spLocks noChangeArrowheads="1"/>
          </p:cNvSpPr>
          <p:nvPr/>
        </p:nvSpPr>
        <p:spPr bwMode="auto">
          <a:xfrm>
            <a:off x="1908175" y="5805488"/>
            <a:ext cx="5213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ea typeface="HGS創英角ｺﾞｼｯｸUB" panose="020B0900000000000000" pitchFamily="50" charset="-128"/>
              </a:rPr>
              <a:t>The start/end handshake is the same, but block transfer is possible synchronized with a clock</a:t>
            </a:r>
          </a:p>
        </p:txBody>
      </p:sp>
      <p:sp>
        <p:nvSpPr>
          <p:cNvPr id="125020" name="Text Box 92"/>
          <p:cNvSpPr txBox="1">
            <a:spLocks noChangeArrowheads="1"/>
          </p:cNvSpPr>
          <p:nvPr/>
        </p:nvSpPr>
        <p:spPr bwMode="auto">
          <a:xfrm>
            <a:off x="1979613" y="64912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ea typeface="HGS創英角ｺﾞｼｯｸUB" panose="020B0900000000000000" pitchFamily="50" charset="-128"/>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0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0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501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501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501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50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50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50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nodePh="1">
                                  <p:stCondLst>
                                    <p:cond delay="0"/>
                                  </p:stCondLst>
                                  <p:endCondLst>
                                    <p:cond evt="begin" delay="0">
                                      <p:tn val="37"/>
                                    </p:cond>
                                  </p:endCondLst>
                                  <p:childTnLst>
                                    <p:set>
                                      <p:cBhvr>
                                        <p:cTn id="38" dur="1" fill="hold">
                                          <p:stCondLst>
                                            <p:cond delay="0"/>
                                          </p:stCondLst>
                                        </p:cTn>
                                        <p:tgtEl>
                                          <p:spTgt spid="125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12" grpId="0" animBg="1"/>
      <p:bldP spid="125013" grpId="0" animBg="1"/>
      <p:bldP spid="125014" grpId="0" animBg="1"/>
      <p:bldP spid="125015" grpId="0" animBg="1"/>
      <p:bldP spid="125016" grpId="0" animBg="1"/>
      <p:bldP spid="125017" grpId="0" animBg="1"/>
      <p:bldP spid="125018" grpId="0" animBg="1"/>
      <p:bldP spid="125019" grpId="0"/>
      <p:bldP spid="1250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ja-JP"/>
              <a:t>Bus as a broadcast media</a:t>
            </a:r>
          </a:p>
        </p:txBody>
      </p:sp>
      <p:sp>
        <p:nvSpPr>
          <p:cNvPr id="20483" name="Rectangle 3"/>
          <p:cNvSpPr>
            <a:spLocks noGrp="1" noChangeArrowheads="1"/>
          </p:cNvSpPr>
          <p:nvPr>
            <p:ph type="body" idx="1"/>
          </p:nvPr>
        </p:nvSpPr>
        <p:spPr/>
        <p:txBody>
          <a:bodyPr/>
          <a:lstStyle/>
          <a:p>
            <a:r>
              <a:rPr lang="en-US" altLang="ja-JP"/>
              <a:t>A single module can send (write) data to the media</a:t>
            </a:r>
          </a:p>
          <a:p>
            <a:r>
              <a:rPr lang="en-US" altLang="ja-JP"/>
              <a:t>All modules can receive (read) the same data</a:t>
            </a:r>
          </a:p>
          <a:p>
            <a:pPr lvl="1">
              <a:buFont typeface="Wingdings" panose="05000000000000000000" pitchFamily="2" charset="2"/>
              <a:buNone/>
            </a:pPr>
            <a:r>
              <a:rPr lang="ja-JP" altLang="en-US"/>
              <a:t>→　</a:t>
            </a:r>
            <a:r>
              <a:rPr lang="en-US" altLang="ja-JP"/>
              <a:t>Broadcasting Tree</a:t>
            </a:r>
          </a:p>
          <a:p>
            <a:pPr lvl="1">
              <a:buFont typeface="Wingdings" panose="05000000000000000000" pitchFamily="2" charset="2"/>
              <a:buNone/>
            </a:pPr>
            <a:r>
              <a:rPr lang="en-US" altLang="ja-JP"/>
              <a:t>      Crossbar + Bus</a:t>
            </a:r>
          </a:p>
          <a:p>
            <a:pPr lvl="1">
              <a:buFont typeface="Wingdings" panose="05000000000000000000" pitchFamily="2" charset="2"/>
              <a:buNone/>
            </a:pPr>
            <a:r>
              <a:rPr lang="en-US" altLang="ja-JP"/>
              <a:t>      Network on Chip (NoC)</a:t>
            </a:r>
          </a:p>
          <a:p>
            <a:r>
              <a:rPr lang="en-US" altLang="ja-JP"/>
              <a:t>Here, I show as a shape of classic bus but remember that it is just a logical image.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sz="3800" dirty="0"/>
              <a:t>Cache coherence problem</a:t>
            </a:r>
          </a:p>
        </p:txBody>
      </p:sp>
      <p:sp>
        <p:nvSpPr>
          <p:cNvPr id="2150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0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0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1" name="AutoShape 7"/>
          <p:cNvSpPr>
            <a:spLocks noChangeArrowheads="1"/>
          </p:cNvSpPr>
          <p:nvPr/>
        </p:nvSpPr>
        <p:spPr bwMode="auto">
          <a:xfrm>
            <a:off x="304800" y="2286000"/>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1512" name="Group 8"/>
          <p:cNvGrpSpPr>
            <a:grpSpLocks/>
          </p:cNvGrpSpPr>
          <p:nvPr/>
        </p:nvGrpSpPr>
        <p:grpSpPr bwMode="auto">
          <a:xfrm>
            <a:off x="4876800" y="3048000"/>
            <a:ext cx="762000" cy="2514600"/>
            <a:chOff x="672" y="2208"/>
            <a:chExt cx="480" cy="1584"/>
          </a:xfrm>
        </p:grpSpPr>
        <p:sp>
          <p:nvSpPr>
            <p:cNvPr id="2153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4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3" name="Group 13"/>
          <p:cNvGrpSpPr>
            <a:grpSpLocks/>
          </p:cNvGrpSpPr>
          <p:nvPr/>
        </p:nvGrpSpPr>
        <p:grpSpPr bwMode="auto">
          <a:xfrm>
            <a:off x="3429000" y="3048000"/>
            <a:ext cx="762000" cy="2514600"/>
            <a:chOff x="672" y="2208"/>
            <a:chExt cx="480" cy="1584"/>
          </a:xfrm>
        </p:grpSpPr>
        <p:sp>
          <p:nvSpPr>
            <p:cNvPr id="2153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3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4" name="Group 18"/>
          <p:cNvGrpSpPr>
            <a:grpSpLocks/>
          </p:cNvGrpSpPr>
          <p:nvPr/>
        </p:nvGrpSpPr>
        <p:grpSpPr bwMode="auto">
          <a:xfrm>
            <a:off x="6324600" y="3048000"/>
            <a:ext cx="762000" cy="2514600"/>
            <a:chOff x="672" y="2208"/>
            <a:chExt cx="480" cy="1584"/>
          </a:xfrm>
        </p:grpSpPr>
        <p:sp>
          <p:nvSpPr>
            <p:cNvPr id="2153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3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1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Main</a:t>
            </a:r>
            <a:r>
              <a:rPr lang="ja-JP" altLang="en-US" sz="1800" dirty="0">
                <a:latin typeface="Times New Roman" panose="02020603050405020304" pitchFamily="18" charset="0"/>
              </a:rPr>
              <a:t>　</a:t>
            </a:r>
            <a:r>
              <a:rPr lang="en-US" altLang="ja-JP" sz="1800" dirty="0">
                <a:latin typeface="Times New Roman" panose="02020603050405020304" pitchFamily="18" charset="0"/>
              </a:rPr>
              <a:t>Memory</a:t>
            </a:r>
          </a:p>
          <a:p>
            <a:pPr algn="ctr" eaLnBrk="1" hangingPunct="1">
              <a:spcBef>
                <a:spcPct val="0"/>
              </a:spcBef>
              <a:buClrTx/>
              <a:buSzTx/>
              <a:buFontTx/>
              <a:buNone/>
            </a:pPr>
            <a:r>
              <a:rPr lang="en-US" altLang="ja-JP" sz="1800" dirty="0">
                <a:latin typeface="Times New Roman" panose="02020603050405020304" pitchFamily="18" charset="0"/>
              </a:rPr>
              <a:t>(L2 Cache)</a:t>
            </a:r>
          </a:p>
        </p:txBody>
      </p:sp>
      <p:sp>
        <p:nvSpPr>
          <p:cNvPr id="2151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151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1518" name="Group 26"/>
          <p:cNvGrpSpPr>
            <a:grpSpLocks/>
          </p:cNvGrpSpPr>
          <p:nvPr/>
        </p:nvGrpSpPr>
        <p:grpSpPr bwMode="auto">
          <a:xfrm>
            <a:off x="1219200" y="3336925"/>
            <a:ext cx="962025" cy="633413"/>
            <a:chOff x="806" y="2078"/>
            <a:chExt cx="606" cy="399"/>
          </a:xfrm>
        </p:grpSpPr>
        <p:sp>
          <p:nvSpPr>
            <p:cNvPr id="2152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152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02109" name="Line 29"/>
          <p:cNvSpPr>
            <a:spLocks noChangeShapeType="1"/>
          </p:cNvSpPr>
          <p:nvPr/>
        </p:nvSpPr>
        <p:spPr bwMode="auto">
          <a:xfrm>
            <a:off x="3886200" y="2057400"/>
            <a:ext cx="1295400" cy="1828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1" name="Text Box 31"/>
          <p:cNvSpPr txBox="1">
            <a:spLocks noChangeArrowheads="1"/>
          </p:cNvSpPr>
          <p:nvPr/>
        </p:nvSpPr>
        <p:spPr bwMode="auto">
          <a:xfrm>
            <a:off x="2124075" y="6186488"/>
            <a:ext cx="60917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latin typeface="Times New Roman" panose="02020603050405020304" pitchFamily="18" charset="0"/>
              </a:rPr>
              <a:t>The</a:t>
            </a:r>
            <a:r>
              <a:rPr lang="ja-JP" altLang="en-US" sz="2400" dirty="0">
                <a:latin typeface="Times New Roman" panose="02020603050405020304" pitchFamily="18" charset="0"/>
              </a:rPr>
              <a:t> </a:t>
            </a:r>
            <a:r>
              <a:rPr lang="en-US" altLang="ja-JP" sz="2400" dirty="0">
                <a:latin typeface="Times New Roman" panose="02020603050405020304" pitchFamily="18" charset="0"/>
              </a:rPr>
              <a:t>same</a:t>
            </a:r>
            <a:r>
              <a:rPr lang="ja-JP" altLang="en-US" sz="2400" dirty="0">
                <a:latin typeface="Times New Roman" panose="02020603050405020304" pitchFamily="18" charset="0"/>
              </a:rPr>
              <a:t> </a:t>
            </a:r>
            <a:r>
              <a:rPr lang="en-US" altLang="ja-JP" sz="2400" dirty="0">
                <a:latin typeface="Times New Roman" panose="02020603050405020304" pitchFamily="18" charset="0"/>
              </a:rPr>
              <a:t>block</a:t>
            </a:r>
            <a:r>
              <a:rPr lang="ja-JP" altLang="en-US" sz="2400" dirty="0">
                <a:latin typeface="Times New Roman" panose="02020603050405020304" pitchFamily="18" charset="0"/>
              </a:rPr>
              <a:t> </a:t>
            </a:r>
            <a:r>
              <a:rPr lang="en-US" altLang="ja-JP" sz="2400" dirty="0">
                <a:latin typeface="Times New Roman" panose="02020603050405020304" pitchFamily="18" charset="0"/>
              </a:rPr>
              <a:t>is</a:t>
            </a:r>
            <a:r>
              <a:rPr lang="ja-JP" altLang="en-US" sz="2400" dirty="0">
                <a:latin typeface="Times New Roman" panose="02020603050405020304" pitchFamily="18" charset="0"/>
              </a:rPr>
              <a:t> </a:t>
            </a:r>
            <a:r>
              <a:rPr lang="en-US" altLang="ja-JP" sz="2400" dirty="0">
                <a:latin typeface="Times New Roman" panose="02020603050405020304" pitchFamily="18" charset="0"/>
              </a:rPr>
              <a:t>cached</a:t>
            </a:r>
            <a:r>
              <a:rPr lang="ja-JP" altLang="en-US" sz="2400" dirty="0">
                <a:latin typeface="Times New Roman" panose="02020603050405020304" pitchFamily="18" charset="0"/>
              </a:rPr>
              <a:t> </a:t>
            </a:r>
            <a:r>
              <a:rPr lang="en-US" altLang="ja-JP" sz="2400" dirty="0">
                <a:latin typeface="Times New Roman" panose="02020603050405020304" pitchFamily="18" charset="0"/>
              </a:rPr>
              <a:t>in</a:t>
            </a:r>
            <a:r>
              <a:rPr lang="ja-JP" altLang="en-US" sz="2400" dirty="0">
                <a:latin typeface="Times New Roman" panose="02020603050405020304" pitchFamily="18" charset="0"/>
              </a:rPr>
              <a:t> </a:t>
            </a:r>
            <a:r>
              <a:rPr lang="en-US" altLang="ja-JP" sz="2400" dirty="0">
                <a:latin typeface="Times New Roman" panose="02020603050405020304" pitchFamily="18" charset="0"/>
              </a:rPr>
              <a:t>two</a:t>
            </a:r>
            <a:r>
              <a:rPr lang="ja-JP" altLang="en-US" sz="2400" dirty="0">
                <a:latin typeface="Times New Roman" panose="02020603050405020304" pitchFamily="18" charset="0"/>
              </a:rPr>
              <a:t> </a:t>
            </a:r>
            <a:r>
              <a:rPr lang="en-US" altLang="ja-JP" sz="2400" dirty="0">
                <a:latin typeface="Times New Roman" panose="02020603050405020304" pitchFamily="18" charset="0"/>
              </a:rPr>
              <a:t>cache</a:t>
            </a:r>
            <a:r>
              <a:rPr lang="ja-JP" altLang="en-US" sz="2400" dirty="0">
                <a:latin typeface="Times New Roman" panose="02020603050405020304" pitchFamily="18" charset="0"/>
              </a:rPr>
              <a:t> </a:t>
            </a:r>
            <a:r>
              <a:rPr lang="en-US" altLang="ja-JP" sz="2400" dirty="0">
                <a:latin typeface="Times New Roman" panose="02020603050405020304" pitchFamily="18" charset="0"/>
              </a:rPr>
              <a:t>modules</a:t>
            </a:r>
          </a:p>
        </p:txBody>
      </p:sp>
      <p:sp>
        <p:nvSpPr>
          <p:cNvPr id="302112" name="Text Box 32"/>
          <p:cNvSpPr txBox="1">
            <a:spLocks noChangeArrowheads="1"/>
          </p:cNvSpPr>
          <p:nvPr/>
        </p:nvSpPr>
        <p:spPr bwMode="auto">
          <a:xfrm>
            <a:off x="5076825" y="3789363"/>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3" name="Line 33"/>
          <p:cNvSpPr>
            <a:spLocks noChangeShapeType="1"/>
          </p:cNvSpPr>
          <p:nvPr/>
        </p:nvSpPr>
        <p:spPr bwMode="auto">
          <a:xfrm flipH="1">
            <a:off x="2484438" y="2060575"/>
            <a:ext cx="1371600" cy="16764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4" name="Text Box 34"/>
          <p:cNvSpPr txBox="1">
            <a:spLocks noChangeArrowheads="1"/>
          </p:cNvSpPr>
          <p:nvPr/>
        </p:nvSpPr>
        <p:spPr bwMode="auto">
          <a:xfrm>
            <a:off x="2124075" y="3716338"/>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5" name="Line 35"/>
          <p:cNvSpPr>
            <a:spLocks noChangeShapeType="1"/>
          </p:cNvSpPr>
          <p:nvPr/>
        </p:nvSpPr>
        <p:spPr bwMode="auto">
          <a:xfrm>
            <a:off x="2195513" y="4437063"/>
            <a:ext cx="0" cy="360362"/>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2116" name="Line 36"/>
          <p:cNvSpPr>
            <a:spLocks noChangeShapeType="1"/>
          </p:cNvSpPr>
          <p:nvPr/>
        </p:nvSpPr>
        <p:spPr bwMode="auto">
          <a:xfrm>
            <a:off x="5076825" y="4437063"/>
            <a:ext cx="0" cy="287337"/>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sz="3800" dirty="0"/>
              <a:t>Cache coherence (consistency) problem</a:t>
            </a:r>
          </a:p>
        </p:txBody>
      </p:sp>
      <p:sp>
        <p:nvSpPr>
          <p:cNvPr id="2150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0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0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11" name="AutoShape 7"/>
          <p:cNvSpPr>
            <a:spLocks noChangeArrowheads="1"/>
          </p:cNvSpPr>
          <p:nvPr/>
        </p:nvSpPr>
        <p:spPr bwMode="auto">
          <a:xfrm>
            <a:off x="304800" y="2286000"/>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1512" name="Group 8"/>
          <p:cNvGrpSpPr>
            <a:grpSpLocks/>
          </p:cNvGrpSpPr>
          <p:nvPr/>
        </p:nvGrpSpPr>
        <p:grpSpPr bwMode="auto">
          <a:xfrm>
            <a:off x="4876800" y="3048000"/>
            <a:ext cx="762000" cy="2514600"/>
            <a:chOff x="672" y="2208"/>
            <a:chExt cx="480" cy="1584"/>
          </a:xfrm>
        </p:grpSpPr>
        <p:sp>
          <p:nvSpPr>
            <p:cNvPr id="2153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4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4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3" name="Group 13"/>
          <p:cNvGrpSpPr>
            <a:grpSpLocks/>
          </p:cNvGrpSpPr>
          <p:nvPr/>
        </p:nvGrpSpPr>
        <p:grpSpPr bwMode="auto">
          <a:xfrm>
            <a:off x="3429000" y="3048000"/>
            <a:ext cx="762000" cy="2514600"/>
            <a:chOff x="672" y="2208"/>
            <a:chExt cx="480" cy="1584"/>
          </a:xfrm>
        </p:grpSpPr>
        <p:sp>
          <p:nvSpPr>
            <p:cNvPr id="2153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3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1514" name="Group 18"/>
          <p:cNvGrpSpPr>
            <a:grpSpLocks/>
          </p:cNvGrpSpPr>
          <p:nvPr/>
        </p:nvGrpSpPr>
        <p:grpSpPr bwMode="auto">
          <a:xfrm>
            <a:off x="6324600" y="3048000"/>
            <a:ext cx="762000" cy="2514600"/>
            <a:chOff x="672" y="2208"/>
            <a:chExt cx="480" cy="1584"/>
          </a:xfrm>
        </p:grpSpPr>
        <p:sp>
          <p:nvSpPr>
            <p:cNvPr id="2153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153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153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153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51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Main</a:t>
            </a:r>
            <a:r>
              <a:rPr lang="ja-JP" altLang="en-US" sz="1800" dirty="0">
                <a:latin typeface="Times New Roman" panose="02020603050405020304" pitchFamily="18" charset="0"/>
              </a:rPr>
              <a:t>　</a:t>
            </a:r>
            <a:r>
              <a:rPr lang="en-US" altLang="ja-JP" sz="1800" dirty="0">
                <a:latin typeface="Times New Roman" panose="02020603050405020304" pitchFamily="18" charset="0"/>
              </a:rPr>
              <a:t>Memory</a:t>
            </a:r>
          </a:p>
          <a:p>
            <a:pPr algn="ctr" eaLnBrk="1" hangingPunct="1">
              <a:spcBef>
                <a:spcPct val="0"/>
              </a:spcBef>
              <a:buClrTx/>
              <a:buSzTx/>
              <a:buFontTx/>
              <a:buNone/>
            </a:pPr>
            <a:r>
              <a:rPr lang="en-US" altLang="ja-JP" sz="1800" dirty="0">
                <a:latin typeface="Times New Roman" panose="02020603050405020304" pitchFamily="18" charset="0"/>
              </a:rPr>
              <a:t>(L2 Cache)</a:t>
            </a:r>
          </a:p>
        </p:txBody>
      </p:sp>
      <p:sp>
        <p:nvSpPr>
          <p:cNvPr id="2151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151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1518" name="Group 26"/>
          <p:cNvGrpSpPr>
            <a:grpSpLocks/>
          </p:cNvGrpSpPr>
          <p:nvPr/>
        </p:nvGrpSpPr>
        <p:grpSpPr bwMode="auto">
          <a:xfrm>
            <a:off x="1219200" y="3336925"/>
            <a:ext cx="962025" cy="633413"/>
            <a:chOff x="806" y="2078"/>
            <a:chExt cx="606" cy="399"/>
          </a:xfrm>
        </p:grpSpPr>
        <p:sp>
          <p:nvSpPr>
            <p:cNvPr id="2152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152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02110" name="Line 30"/>
          <p:cNvSpPr>
            <a:spLocks noChangeShapeType="1"/>
          </p:cNvSpPr>
          <p:nvPr/>
        </p:nvSpPr>
        <p:spPr bwMode="auto">
          <a:xfrm flipV="1">
            <a:off x="5334000" y="4191000"/>
            <a:ext cx="0" cy="609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2111" name="Text Box 31"/>
          <p:cNvSpPr txBox="1">
            <a:spLocks noChangeArrowheads="1"/>
          </p:cNvSpPr>
          <p:nvPr/>
        </p:nvSpPr>
        <p:spPr bwMode="auto">
          <a:xfrm>
            <a:off x="2124075" y="6186488"/>
            <a:ext cx="44085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latin typeface="Times New Roman" panose="02020603050405020304" pitchFamily="18" charset="0"/>
              </a:rPr>
              <a:t>Data in each cache is not the same</a:t>
            </a:r>
          </a:p>
        </p:txBody>
      </p:sp>
      <p:sp>
        <p:nvSpPr>
          <p:cNvPr id="302112" name="Text Box 32"/>
          <p:cNvSpPr txBox="1">
            <a:spLocks noChangeArrowheads="1"/>
          </p:cNvSpPr>
          <p:nvPr/>
        </p:nvSpPr>
        <p:spPr bwMode="auto">
          <a:xfrm>
            <a:off x="5076825" y="3789363"/>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4" name="Text Box 34"/>
          <p:cNvSpPr txBox="1">
            <a:spLocks noChangeArrowheads="1"/>
          </p:cNvSpPr>
          <p:nvPr/>
        </p:nvSpPr>
        <p:spPr bwMode="auto">
          <a:xfrm>
            <a:off x="2124075" y="3716338"/>
            <a:ext cx="33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HGP創英角ｺﾞｼｯｸUB" panose="020B0900000000000000" pitchFamily="50" charset="-128"/>
                <a:ea typeface="HGP創英角ｺﾞｼｯｸUB" panose="020B0900000000000000" pitchFamily="50" charset="-128"/>
              </a:rPr>
              <a:t>A</a:t>
            </a:r>
          </a:p>
        </p:txBody>
      </p:sp>
      <p:sp>
        <p:nvSpPr>
          <p:cNvPr id="302117" name="Text Box 37"/>
          <p:cNvSpPr txBox="1">
            <a:spLocks noChangeArrowheads="1"/>
          </p:cNvSpPr>
          <p:nvPr/>
        </p:nvSpPr>
        <p:spPr bwMode="auto">
          <a:xfrm>
            <a:off x="5075238" y="3789363"/>
            <a:ext cx="5048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solidFill>
                  <a:srgbClr val="CC0000"/>
                </a:solidFill>
                <a:latin typeface="HGP創英角ｺﾞｼｯｸUB" panose="020B0900000000000000" pitchFamily="50" charset="-128"/>
                <a:ea typeface="HGP創英角ｺﾞｼｯｸUB" panose="020B0900000000000000" pitchFamily="50" charset="-128"/>
              </a:rPr>
              <a:t>A’</a:t>
            </a:r>
          </a:p>
        </p:txBody>
      </p:sp>
    </p:spTree>
    <p:extLst>
      <p:ext uri="{BB962C8B-B14F-4D97-AF65-F5344CB8AC3E}">
        <p14:creationId xmlns:p14="http://schemas.microsoft.com/office/powerpoint/2010/main" val="3610322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ja-JP"/>
              <a:t>Coherence vs. Consistency</a:t>
            </a:r>
          </a:p>
        </p:txBody>
      </p:sp>
      <p:sp>
        <p:nvSpPr>
          <p:cNvPr id="22531" name="Rectangle 3"/>
          <p:cNvSpPr>
            <a:spLocks noGrp="1" noChangeArrowheads="1"/>
          </p:cNvSpPr>
          <p:nvPr>
            <p:ph type="body" idx="1"/>
          </p:nvPr>
        </p:nvSpPr>
        <p:spPr/>
        <p:txBody>
          <a:bodyPr/>
          <a:lstStyle/>
          <a:p>
            <a:pPr eaLnBrk="1" hangingPunct="1"/>
            <a:r>
              <a:rPr lang="en-US" altLang="ja-JP"/>
              <a:t>Coherence and consistency are complementary</a:t>
            </a:r>
            <a:r>
              <a:rPr lang="ja-JP" altLang="en-US"/>
              <a:t>： </a:t>
            </a:r>
          </a:p>
          <a:p>
            <a:pPr eaLnBrk="1" hangingPunct="1"/>
            <a:r>
              <a:rPr lang="en-US" altLang="ja-JP"/>
              <a:t>Coherence defines the behavior of reads and writes to the same memory location, while</a:t>
            </a:r>
          </a:p>
          <a:p>
            <a:pPr eaLnBrk="1" hangingPunct="1"/>
            <a:r>
              <a:rPr lang="en-US" altLang="ja-JP"/>
              <a:t>Consistency defines the behavior of reads and writes with respect to accesses to other memory location.</a:t>
            </a:r>
          </a:p>
          <a:p>
            <a:pPr eaLnBrk="1" hangingPunct="1">
              <a:buFont typeface="Wingdings" panose="05000000000000000000" pitchFamily="2" charset="2"/>
              <a:buNone/>
            </a:pPr>
            <a:r>
              <a:rPr lang="en-US" altLang="ja-JP"/>
              <a:t> Hennessy &amp; Patterson “Computer Architecture the 5</a:t>
            </a:r>
            <a:r>
              <a:rPr lang="en-US" altLang="ja-JP" baseline="30000"/>
              <a:t>th</a:t>
            </a:r>
            <a:r>
              <a:rPr lang="en-US" altLang="ja-JP"/>
              <a:t> edition” pp.353</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dirty="0"/>
              <a:t>Cache</a:t>
            </a:r>
            <a:r>
              <a:rPr lang="ja-JP" altLang="en-US" dirty="0"/>
              <a:t>　</a:t>
            </a:r>
            <a:r>
              <a:rPr lang="en-US" altLang="ja-JP" dirty="0"/>
              <a:t>Consistency</a:t>
            </a:r>
            <a:r>
              <a:rPr lang="ja-JP" altLang="en-US" dirty="0"/>
              <a:t>　</a:t>
            </a:r>
            <a:r>
              <a:rPr lang="en-US" altLang="ja-JP" dirty="0"/>
              <a:t>Protocol</a:t>
            </a:r>
          </a:p>
        </p:txBody>
      </p:sp>
      <p:sp>
        <p:nvSpPr>
          <p:cNvPr id="23555" name="Rectangle 3"/>
          <p:cNvSpPr>
            <a:spLocks noGrp="1" noChangeArrowheads="1"/>
          </p:cNvSpPr>
          <p:nvPr>
            <p:ph type="body" idx="1"/>
          </p:nvPr>
        </p:nvSpPr>
        <p:spPr>
          <a:xfrm>
            <a:off x="1042988" y="1700213"/>
            <a:ext cx="7772400" cy="1524000"/>
          </a:xfrm>
        </p:spPr>
        <p:txBody>
          <a:bodyPr/>
          <a:lstStyle/>
          <a:p>
            <a:pPr eaLnBrk="1" hangingPunct="1"/>
            <a:r>
              <a:rPr lang="en-US" altLang="ja-JP" dirty="0"/>
              <a:t>Each cache keeps consistency by monitoring (snooping) bus transactions.</a:t>
            </a:r>
          </a:p>
          <a:p>
            <a:pPr eaLnBrk="1" hangingPunct="1"/>
            <a:endParaRPr lang="en-US" altLang="ja-JP" dirty="0"/>
          </a:p>
        </p:txBody>
      </p:sp>
      <p:sp>
        <p:nvSpPr>
          <p:cNvPr id="23556" name="Text Box 4"/>
          <p:cNvSpPr txBox="1">
            <a:spLocks noChangeArrowheads="1"/>
          </p:cNvSpPr>
          <p:nvPr/>
        </p:nvSpPr>
        <p:spPr bwMode="auto">
          <a:xfrm>
            <a:off x="990600" y="2971800"/>
            <a:ext cx="8021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a:t>
            </a:r>
            <a:r>
              <a:rPr lang="ja-JP" altLang="en-US" sz="2400">
                <a:latin typeface="Times New Roman" panose="02020603050405020304" pitchFamily="18" charset="0"/>
              </a:rPr>
              <a:t>　</a:t>
            </a:r>
            <a:r>
              <a:rPr lang="en-US" altLang="ja-JP" sz="2400">
                <a:latin typeface="Times New Roman" panose="02020603050405020304" pitchFamily="18" charset="0"/>
              </a:rPr>
              <a:t>Through</a:t>
            </a:r>
            <a:r>
              <a:rPr lang="ja-JP" altLang="en-US" sz="2400">
                <a:latin typeface="Times New Roman" panose="02020603050405020304" pitchFamily="18" charset="0"/>
              </a:rPr>
              <a:t>：</a:t>
            </a:r>
            <a:r>
              <a:rPr lang="en-US" altLang="ja-JP" sz="2400">
                <a:latin typeface="Times New Roman" panose="02020603050405020304" pitchFamily="18" charset="0"/>
              </a:rPr>
              <a:t>Every written data updates the shared memory.</a:t>
            </a:r>
          </a:p>
        </p:txBody>
      </p:sp>
      <p:sp>
        <p:nvSpPr>
          <p:cNvPr id="23557" name="Text Box 5"/>
          <p:cNvSpPr txBox="1">
            <a:spLocks noChangeArrowheads="1"/>
          </p:cNvSpPr>
          <p:nvPr/>
        </p:nvSpPr>
        <p:spPr bwMode="auto">
          <a:xfrm>
            <a:off x="1127125" y="4765675"/>
            <a:ext cx="1789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Write</a:t>
            </a:r>
            <a:r>
              <a:rPr lang="ja-JP" altLang="en-US" sz="2400">
                <a:latin typeface="Times New Roman" panose="02020603050405020304" pitchFamily="18" charset="0"/>
              </a:rPr>
              <a:t>　</a:t>
            </a:r>
            <a:r>
              <a:rPr lang="en-US" altLang="ja-JP" sz="2400">
                <a:latin typeface="Times New Roman" panose="02020603050405020304" pitchFamily="18" charset="0"/>
              </a:rPr>
              <a:t>Back:</a:t>
            </a:r>
          </a:p>
        </p:txBody>
      </p:sp>
      <p:sp>
        <p:nvSpPr>
          <p:cNvPr id="23558" name="Text Box 6"/>
          <p:cNvSpPr txBox="1">
            <a:spLocks noChangeArrowheads="1"/>
          </p:cNvSpPr>
          <p:nvPr/>
        </p:nvSpPr>
        <p:spPr bwMode="auto">
          <a:xfrm>
            <a:off x="3200400" y="4211638"/>
            <a:ext cx="1400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Invalidate</a:t>
            </a:r>
          </a:p>
        </p:txBody>
      </p:sp>
      <p:sp>
        <p:nvSpPr>
          <p:cNvPr id="23559" name="Text Box 7"/>
          <p:cNvSpPr txBox="1">
            <a:spLocks noChangeArrowheads="1"/>
          </p:cNvSpPr>
          <p:nvPr/>
        </p:nvSpPr>
        <p:spPr bwMode="auto">
          <a:xfrm>
            <a:off x="3276600" y="5126038"/>
            <a:ext cx="16049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chemeClr val="tx2"/>
                </a:solidFill>
                <a:latin typeface="Times New Roman" panose="02020603050405020304" pitchFamily="18" charset="0"/>
              </a:rPr>
              <a:t>Update</a:t>
            </a:r>
          </a:p>
          <a:p>
            <a:pPr eaLnBrk="1" hangingPunct="1">
              <a:spcBef>
                <a:spcPct val="0"/>
              </a:spcBef>
              <a:buClrTx/>
              <a:buSzTx/>
              <a:buFontTx/>
              <a:buNone/>
            </a:pPr>
            <a:r>
              <a:rPr lang="en-US" altLang="ja-JP" sz="2400">
                <a:solidFill>
                  <a:schemeClr val="tx2"/>
                </a:solidFill>
                <a:latin typeface="Times New Roman" panose="02020603050405020304" pitchFamily="18" charset="0"/>
              </a:rPr>
              <a:t>(Broadcast)</a:t>
            </a:r>
            <a:endParaRPr lang="en-US" altLang="ja-JP" sz="2400">
              <a:latin typeface="Times New Roman" panose="02020603050405020304" pitchFamily="18" charset="0"/>
            </a:endParaRPr>
          </a:p>
        </p:txBody>
      </p:sp>
      <p:sp>
        <p:nvSpPr>
          <p:cNvPr id="23560" name="Text Box 8"/>
          <p:cNvSpPr txBox="1">
            <a:spLocks noChangeArrowheads="1"/>
          </p:cNvSpPr>
          <p:nvPr/>
        </p:nvSpPr>
        <p:spPr bwMode="auto">
          <a:xfrm>
            <a:off x="4940300" y="3962400"/>
            <a:ext cx="21145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Basis</a:t>
            </a:r>
            <a:r>
              <a:rPr lang="ja-JP" altLang="en-US" sz="2400">
                <a:solidFill>
                  <a:srgbClr val="CC0000"/>
                </a:solidFill>
                <a:latin typeface="Times New Roman" panose="02020603050405020304" pitchFamily="18" charset="0"/>
              </a:rPr>
              <a:t>（</a:t>
            </a:r>
            <a:r>
              <a:rPr lang="en-US" altLang="ja-JP" sz="2400">
                <a:solidFill>
                  <a:srgbClr val="CC0000"/>
                </a:solidFill>
                <a:latin typeface="Times New Roman" panose="02020603050405020304" pitchFamily="18" charset="0"/>
              </a:rPr>
              <a:t>Synapse)</a:t>
            </a:r>
          </a:p>
          <a:p>
            <a:pPr eaLnBrk="1" hangingPunct="1">
              <a:spcBef>
                <a:spcPct val="0"/>
              </a:spcBef>
              <a:buClrTx/>
              <a:buSzTx/>
              <a:buFontTx/>
              <a:buNone/>
            </a:pPr>
            <a:r>
              <a:rPr lang="en-US" altLang="ja-JP" sz="2400">
                <a:solidFill>
                  <a:srgbClr val="CC0000"/>
                </a:solidFill>
                <a:latin typeface="Times New Roman" panose="02020603050405020304" pitchFamily="18" charset="0"/>
              </a:rPr>
              <a:t>Ilinois</a:t>
            </a:r>
          </a:p>
          <a:p>
            <a:pPr eaLnBrk="1" hangingPunct="1">
              <a:spcBef>
                <a:spcPct val="0"/>
              </a:spcBef>
              <a:buClrTx/>
              <a:buSzTx/>
              <a:buFontTx/>
              <a:buNone/>
            </a:pPr>
            <a:r>
              <a:rPr lang="en-US" altLang="ja-JP" sz="2400">
                <a:solidFill>
                  <a:srgbClr val="CC0000"/>
                </a:solidFill>
                <a:latin typeface="Times New Roman" panose="02020603050405020304" pitchFamily="18" charset="0"/>
              </a:rPr>
              <a:t>Berkeley</a:t>
            </a:r>
          </a:p>
        </p:txBody>
      </p:sp>
      <p:sp>
        <p:nvSpPr>
          <p:cNvPr id="23561" name="Text Box 9"/>
          <p:cNvSpPr txBox="1">
            <a:spLocks noChangeArrowheads="1"/>
          </p:cNvSpPr>
          <p:nvPr/>
        </p:nvSpPr>
        <p:spPr bwMode="auto">
          <a:xfrm>
            <a:off x="4937125" y="5146675"/>
            <a:ext cx="10985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chemeClr val="tx2"/>
                </a:solidFill>
                <a:latin typeface="Times New Roman" panose="02020603050405020304" pitchFamily="18" charset="0"/>
              </a:rPr>
              <a:t>Firefly</a:t>
            </a:r>
          </a:p>
          <a:p>
            <a:pPr eaLnBrk="1" hangingPunct="1">
              <a:spcBef>
                <a:spcPct val="0"/>
              </a:spcBef>
              <a:buClrTx/>
              <a:buSzTx/>
              <a:buFontTx/>
              <a:buNone/>
            </a:pPr>
            <a:r>
              <a:rPr lang="en-US" altLang="ja-JP" sz="2400">
                <a:solidFill>
                  <a:schemeClr val="tx2"/>
                </a:solidFill>
                <a:latin typeface="Times New Roman" panose="02020603050405020304" pitchFamily="18" charset="0"/>
              </a:rPr>
              <a:t>Dragon</a:t>
            </a:r>
          </a:p>
        </p:txBody>
      </p:sp>
      <p:sp>
        <p:nvSpPr>
          <p:cNvPr id="23562" name="Text Box 10"/>
          <p:cNvSpPr txBox="1">
            <a:spLocks noChangeArrowheads="1"/>
          </p:cNvSpPr>
          <p:nvPr/>
        </p:nvSpPr>
        <p:spPr bwMode="auto">
          <a:xfrm>
            <a:off x="1889125" y="3317875"/>
            <a:ext cx="6154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Frequent access of bus will degrade performance</a:t>
            </a:r>
            <a:endParaRPr lang="en-US" altLang="ja-JP" sz="2400">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a:t>Glossary 1</a:t>
            </a:r>
          </a:p>
        </p:txBody>
      </p:sp>
      <p:sp>
        <p:nvSpPr>
          <p:cNvPr id="24579" name="Rectangle 3"/>
          <p:cNvSpPr>
            <a:spLocks noGrp="1" noChangeArrowheads="1"/>
          </p:cNvSpPr>
          <p:nvPr>
            <p:ph type="body" idx="1"/>
          </p:nvPr>
        </p:nvSpPr>
        <p:spPr/>
        <p:txBody>
          <a:bodyPr/>
          <a:lstStyle/>
          <a:p>
            <a:pPr eaLnBrk="1" hangingPunct="1">
              <a:lnSpc>
                <a:spcPct val="80000"/>
              </a:lnSpc>
            </a:pPr>
            <a:r>
              <a:rPr lang="en-US" altLang="ja-JP" sz="1900"/>
              <a:t>Shared Cache:</a:t>
            </a:r>
            <a:r>
              <a:rPr lang="ja-JP" altLang="en-US" sz="1900"/>
              <a:t>共有キャッシュ</a:t>
            </a:r>
          </a:p>
          <a:p>
            <a:pPr eaLnBrk="1" hangingPunct="1">
              <a:lnSpc>
                <a:spcPct val="80000"/>
              </a:lnSpc>
            </a:pPr>
            <a:r>
              <a:rPr lang="en-US" altLang="ja-JP" sz="1900"/>
              <a:t>Private Cache:</a:t>
            </a:r>
            <a:r>
              <a:rPr lang="ja-JP" altLang="en-US" sz="1900"/>
              <a:t>占有キャッシュ</a:t>
            </a:r>
          </a:p>
          <a:p>
            <a:pPr eaLnBrk="1" hangingPunct="1">
              <a:lnSpc>
                <a:spcPct val="80000"/>
              </a:lnSpc>
            </a:pPr>
            <a:r>
              <a:rPr lang="en-US" altLang="ja-JP" sz="1900"/>
              <a:t>Snoop</a:t>
            </a:r>
            <a:r>
              <a:rPr lang="ja-JP" altLang="en-US" sz="1900"/>
              <a:t>　</a:t>
            </a:r>
            <a:r>
              <a:rPr lang="en-US" altLang="ja-JP" sz="1900"/>
              <a:t>Cache:</a:t>
            </a:r>
            <a:r>
              <a:rPr lang="ja-JP" altLang="en-US" sz="1900"/>
              <a:t>スヌープキャッシュ、バスを監視することによって内容の一致を取るキャッシュ。今回のメインテーマ、ちなみに</a:t>
            </a:r>
            <a:r>
              <a:rPr lang="en-US" altLang="ja-JP" sz="1900"/>
              <a:t>Snoop</a:t>
            </a:r>
            <a:r>
              <a:rPr lang="ja-JP" altLang="en-US" sz="1900"/>
              <a:t>は「こそこそかぎまわる」という意味で、チャーリーブラウンに出てくる犬の名前と語源は</a:t>
            </a:r>
            <a:r>
              <a:rPr lang="en-US" altLang="ja-JP" sz="1900"/>
              <a:t>(</a:t>
            </a:r>
            <a:r>
              <a:rPr lang="ja-JP" altLang="en-US" sz="1900"/>
              <a:t>多分）同じ。</a:t>
            </a:r>
          </a:p>
          <a:p>
            <a:pPr eaLnBrk="1" hangingPunct="1">
              <a:lnSpc>
                <a:spcPct val="80000"/>
              </a:lnSpc>
            </a:pPr>
            <a:r>
              <a:rPr lang="en-US" altLang="ja-JP" sz="1900"/>
              <a:t>Coherent</a:t>
            </a:r>
            <a:r>
              <a:rPr lang="ja-JP" altLang="en-US" sz="1900"/>
              <a:t>（</a:t>
            </a:r>
            <a:r>
              <a:rPr lang="en-US" altLang="ja-JP" sz="1900"/>
              <a:t>Consistency) Problem:</a:t>
            </a:r>
            <a:r>
              <a:rPr lang="ja-JP" altLang="en-US" sz="1900"/>
              <a:t>マルチプロセッサで各</a:t>
            </a:r>
            <a:r>
              <a:rPr lang="en-US" altLang="ja-JP" sz="1900"/>
              <a:t>PE</a:t>
            </a:r>
            <a:r>
              <a:rPr lang="ja-JP" altLang="en-US" sz="1900"/>
              <a:t>がキャッシュを持つ場合にその内容の一致が取れなくなる問題。一致を取る機構を持つ場合、</a:t>
            </a:r>
            <a:r>
              <a:rPr lang="en-US" altLang="ja-JP" sz="1900"/>
              <a:t>Coherent Cache</a:t>
            </a:r>
            <a:r>
              <a:rPr lang="ja-JP" altLang="en-US" sz="1900"/>
              <a:t>と呼ぶ。</a:t>
            </a:r>
            <a:r>
              <a:rPr lang="en-US" altLang="ja-JP" sz="1900"/>
              <a:t>Conherence</a:t>
            </a:r>
            <a:r>
              <a:rPr lang="ja-JP" altLang="en-US" sz="1900"/>
              <a:t>と</a:t>
            </a:r>
            <a:r>
              <a:rPr lang="en-US" altLang="ja-JP" sz="1900"/>
              <a:t>Consistency</a:t>
            </a:r>
            <a:r>
              <a:rPr lang="ja-JP" altLang="en-US" sz="1900"/>
              <a:t>の違いは同じアドレスに対するものか違うアドレスに対するものか。</a:t>
            </a:r>
          </a:p>
          <a:p>
            <a:pPr eaLnBrk="1" hangingPunct="1">
              <a:lnSpc>
                <a:spcPct val="80000"/>
              </a:lnSpc>
            </a:pPr>
            <a:r>
              <a:rPr lang="en-US" altLang="ja-JP" sz="1900"/>
              <a:t>Direct map:</a:t>
            </a:r>
            <a:r>
              <a:rPr lang="ja-JP" altLang="en-US" sz="1900"/>
              <a:t>ダイレクトマップ、キャッシュのマッピング方式の一つ</a:t>
            </a:r>
          </a:p>
          <a:p>
            <a:pPr eaLnBrk="1" hangingPunct="1">
              <a:lnSpc>
                <a:spcPct val="80000"/>
              </a:lnSpc>
            </a:pPr>
            <a:r>
              <a:rPr lang="en-US" altLang="ja-JP" sz="1900"/>
              <a:t>n-way set associative:</a:t>
            </a:r>
            <a:r>
              <a:rPr lang="ja-JP" altLang="en-US" sz="1900"/>
              <a:t>セットアソシアティブ、同じくマッピング方式</a:t>
            </a:r>
          </a:p>
          <a:p>
            <a:pPr eaLnBrk="1" hangingPunct="1">
              <a:lnSpc>
                <a:spcPct val="80000"/>
              </a:lnSpc>
            </a:pPr>
            <a:r>
              <a:rPr lang="en-US" altLang="ja-JP" sz="1900"/>
              <a:t>Write through, Write back:</a:t>
            </a:r>
            <a:r>
              <a:rPr lang="ja-JP" altLang="en-US" sz="1900"/>
              <a:t>ライトスルー、ライトバック、書き込みポリシーの名前。</a:t>
            </a:r>
            <a:r>
              <a:rPr lang="en-US" altLang="ja-JP" sz="1900"/>
              <a:t>Write through</a:t>
            </a:r>
            <a:r>
              <a:rPr lang="ja-JP" altLang="en-US" sz="1900"/>
              <a:t>は二つに分かれ、</a:t>
            </a:r>
            <a:r>
              <a:rPr lang="en-US" altLang="ja-JP" sz="1900"/>
              <a:t>Direct Write</a:t>
            </a:r>
            <a:r>
              <a:rPr lang="ja-JP" altLang="en-US" sz="1900"/>
              <a:t>は直接主記憶を書き込む方法、</a:t>
            </a:r>
            <a:r>
              <a:rPr lang="en-US" altLang="ja-JP" sz="1900"/>
              <a:t>Fetch on Write</a:t>
            </a:r>
            <a:r>
              <a:rPr lang="ja-JP" altLang="en-US" sz="1900"/>
              <a:t>は、一度取ってきてから書き換える方法</a:t>
            </a:r>
          </a:p>
          <a:p>
            <a:pPr eaLnBrk="1" hangingPunct="1">
              <a:lnSpc>
                <a:spcPct val="80000"/>
              </a:lnSpc>
            </a:pPr>
            <a:r>
              <a:rPr lang="en-US" altLang="ja-JP" sz="1900"/>
              <a:t>Dirty/Clean:</a:t>
            </a:r>
            <a:r>
              <a:rPr lang="ja-JP" altLang="en-US" sz="1900"/>
              <a:t>ここでは主記憶と内容が一致しない</a:t>
            </a:r>
            <a:r>
              <a:rPr lang="en-US" altLang="ja-JP" sz="1900"/>
              <a:t>/</a:t>
            </a:r>
            <a:r>
              <a:rPr lang="ja-JP" altLang="en-US" sz="1900"/>
              <a:t>すること。</a:t>
            </a:r>
          </a:p>
          <a:p>
            <a:pPr eaLnBrk="1" hangingPunct="1">
              <a:lnSpc>
                <a:spcPct val="80000"/>
              </a:lnSpc>
            </a:pPr>
            <a:r>
              <a:rPr lang="ja-JP" altLang="en-US" sz="1900"/>
              <a:t>この辺のキャッシュの用語はうまく翻訳できないので、カタカナで呼ばれているため、よくわかると思う。</a:t>
            </a:r>
          </a:p>
          <a:p>
            <a:pPr eaLnBrk="1" hangingPunct="1">
              <a:lnSpc>
                <a:spcPct val="80000"/>
              </a:lnSpc>
            </a:pPr>
            <a:endParaRPr lang="en-US" altLang="ja-JP" sz="19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90625" y="145192"/>
            <a:ext cx="7772400" cy="1143000"/>
          </a:xfrm>
        </p:spPr>
        <p:txBody>
          <a:bodyPr/>
          <a:lstStyle/>
          <a:p>
            <a:pPr eaLnBrk="1" hangingPunct="1"/>
            <a:r>
              <a:rPr lang="ja-JP" altLang="en-US" dirty="0"/>
              <a:t>Ｗｒｉｔｅ　Ｔｈｒｏｕｇｈ　Ｃａｃｈｅ</a:t>
            </a:r>
            <a:br>
              <a:rPr lang="ja-JP" altLang="en-US" dirty="0"/>
            </a:br>
            <a:r>
              <a:rPr lang="ja-JP" altLang="en-US" dirty="0"/>
              <a:t>（</a:t>
            </a:r>
            <a:r>
              <a:rPr lang="en-US" altLang="ja-JP" dirty="0"/>
              <a:t>Invalidation type</a:t>
            </a:r>
            <a:r>
              <a:rPr lang="ja-JP" altLang="en-US" dirty="0"/>
              <a:t>：</a:t>
            </a:r>
            <a:r>
              <a:rPr lang="en-US" altLang="ja-JP" dirty="0"/>
              <a:t>Data read out</a:t>
            </a:r>
            <a:r>
              <a:rPr lang="ja-JP" altLang="en-US" dirty="0"/>
              <a:t>）</a:t>
            </a:r>
          </a:p>
        </p:txBody>
      </p:sp>
      <p:sp>
        <p:nvSpPr>
          <p:cNvPr id="25603" name="Oval 3"/>
          <p:cNvSpPr>
            <a:spLocks noChangeArrowheads="1"/>
          </p:cNvSpPr>
          <p:nvPr/>
        </p:nvSpPr>
        <p:spPr bwMode="auto">
          <a:xfrm>
            <a:off x="1981200" y="5119688"/>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5604" name="Rectangle 4"/>
          <p:cNvSpPr>
            <a:spLocks noChangeArrowheads="1"/>
          </p:cNvSpPr>
          <p:nvPr/>
        </p:nvSpPr>
        <p:spPr bwMode="auto">
          <a:xfrm>
            <a:off x="1981200" y="3671888"/>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05" name="Line 5"/>
          <p:cNvSpPr>
            <a:spLocks noChangeShapeType="1"/>
          </p:cNvSpPr>
          <p:nvPr/>
        </p:nvSpPr>
        <p:spPr bwMode="auto">
          <a:xfrm>
            <a:off x="2362200" y="4662488"/>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6" name="Line 6"/>
          <p:cNvSpPr>
            <a:spLocks noChangeShapeType="1"/>
          </p:cNvSpPr>
          <p:nvPr/>
        </p:nvSpPr>
        <p:spPr bwMode="auto">
          <a:xfrm>
            <a:off x="2362200" y="3290888"/>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07" name="AutoShape 7"/>
          <p:cNvSpPr>
            <a:spLocks noChangeArrowheads="1"/>
          </p:cNvSpPr>
          <p:nvPr/>
        </p:nvSpPr>
        <p:spPr bwMode="auto">
          <a:xfrm>
            <a:off x="304800" y="2528888"/>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5608" name="Group 8"/>
          <p:cNvGrpSpPr>
            <a:grpSpLocks/>
          </p:cNvGrpSpPr>
          <p:nvPr/>
        </p:nvGrpSpPr>
        <p:grpSpPr bwMode="auto">
          <a:xfrm>
            <a:off x="4876800" y="3290888"/>
            <a:ext cx="762000" cy="2514600"/>
            <a:chOff x="672" y="2208"/>
            <a:chExt cx="480" cy="1584"/>
          </a:xfrm>
        </p:grpSpPr>
        <p:sp>
          <p:nvSpPr>
            <p:cNvPr id="2563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563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5609" name="Group 13"/>
          <p:cNvGrpSpPr>
            <a:grpSpLocks/>
          </p:cNvGrpSpPr>
          <p:nvPr/>
        </p:nvGrpSpPr>
        <p:grpSpPr bwMode="auto">
          <a:xfrm>
            <a:off x="3429000" y="3290888"/>
            <a:ext cx="762000" cy="2514600"/>
            <a:chOff x="672" y="2208"/>
            <a:chExt cx="480" cy="1584"/>
          </a:xfrm>
        </p:grpSpPr>
        <p:sp>
          <p:nvSpPr>
            <p:cNvPr id="2563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563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5610" name="Group 18"/>
          <p:cNvGrpSpPr>
            <a:grpSpLocks/>
          </p:cNvGrpSpPr>
          <p:nvPr/>
        </p:nvGrpSpPr>
        <p:grpSpPr bwMode="auto">
          <a:xfrm>
            <a:off x="6324600" y="3290888"/>
            <a:ext cx="762000" cy="2514600"/>
            <a:chOff x="672" y="2208"/>
            <a:chExt cx="480" cy="1584"/>
          </a:xfrm>
        </p:grpSpPr>
        <p:sp>
          <p:nvSpPr>
            <p:cNvPr id="2562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562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563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3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5611" name="Rectangle 23"/>
          <p:cNvSpPr>
            <a:spLocks noChangeArrowheads="1"/>
          </p:cNvSpPr>
          <p:nvPr/>
        </p:nvSpPr>
        <p:spPr bwMode="auto">
          <a:xfrm>
            <a:off x="3429000" y="1766888"/>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Main</a:t>
            </a:r>
            <a:r>
              <a:rPr lang="ja-JP" altLang="en-US" sz="1800" dirty="0">
                <a:latin typeface="Times New Roman" panose="02020603050405020304" pitchFamily="18" charset="0"/>
              </a:rPr>
              <a:t>　</a:t>
            </a:r>
            <a:r>
              <a:rPr lang="en-US" altLang="ja-JP" sz="1800" dirty="0">
                <a:latin typeface="Times New Roman" panose="02020603050405020304" pitchFamily="18" charset="0"/>
              </a:rPr>
              <a:t>Memory</a:t>
            </a:r>
          </a:p>
          <a:p>
            <a:pPr algn="ctr" eaLnBrk="1" hangingPunct="1">
              <a:spcBef>
                <a:spcPct val="0"/>
              </a:spcBef>
              <a:buClrTx/>
              <a:buSzTx/>
              <a:buFontTx/>
              <a:buNone/>
            </a:pPr>
            <a:r>
              <a:rPr lang="en-US" altLang="ja-JP" sz="1800" dirty="0">
                <a:latin typeface="Times New Roman" panose="02020603050405020304" pitchFamily="18" charset="0"/>
              </a:rPr>
              <a:t>(L2 Cache)</a:t>
            </a:r>
          </a:p>
        </p:txBody>
      </p:sp>
      <p:sp>
        <p:nvSpPr>
          <p:cNvPr id="25612" name="Text Box 24"/>
          <p:cNvSpPr txBox="1">
            <a:spLocks noChangeArrowheads="1"/>
          </p:cNvSpPr>
          <p:nvPr/>
        </p:nvSpPr>
        <p:spPr bwMode="auto">
          <a:xfrm>
            <a:off x="2667000" y="2757488"/>
            <a:ext cx="3962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5613" name="Line 25"/>
          <p:cNvSpPr>
            <a:spLocks noChangeShapeType="1"/>
          </p:cNvSpPr>
          <p:nvPr/>
        </p:nvSpPr>
        <p:spPr bwMode="auto">
          <a:xfrm>
            <a:off x="4572000" y="2376488"/>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5614" name="Group 26"/>
          <p:cNvGrpSpPr>
            <a:grpSpLocks/>
          </p:cNvGrpSpPr>
          <p:nvPr/>
        </p:nvGrpSpPr>
        <p:grpSpPr bwMode="auto">
          <a:xfrm>
            <a:off x="1219200" y="3579813"/>
            <a:ext cx="962025" cy="633412"/>
            <a:chOff x="806" y="2078"/>
            <a:chExt cx="606" cy="399"/>
          </a:xfrm>
        </p:grpSpPr>
        <p:sp>
          <p:nvSpPr>
            <p:cNvPr id="2562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562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5615" name="Text Box 29"/>
          <p:cNvSpPr txBox="1">
            <a:spLocks noChangeArrowheads="1"/>
          </p:cNvSpPr>
          <p:nvPr/>
        </p:nvSpPr>
        <p:spPr bwMode="auto">
          <a:xfrm>
            <a:off x="6400800" y="1635125"/>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304158" name="Text Box 30"/>
          <p:cNvSpPr txBox="1">
            <a:spLocks noChangeArrowheads="1"/>
          </p:cNvSpPr>
          <p:nvPr/>
        </p:nvSpPr>
        <p:spPr bwMode="auto">
          <a:xfrm>
            <a:off x="2195513" y="4262438"/>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6" name="Group 31"/>
          <p:cNvGrpSpPr>
            <a:grpSpLocks/>
          </p:cNvGrpSpPr>
          <p:nvPr/>
        </p:nvGrpSpPr>
        <p:grpSpPr bwMode="auto">
          <a:xfrm>
            <a:off x="2576513" y="2205038"/>
            <a:ext cx="1905000" cy="2057400"/>
            <a:chOff x="1623" y="1389"/>
            <a:chExt cx="1200" cy="1296"/>
          </a:xfrm>
        </p:grpSpPr>
        <p:sp>
          <p:nvSpPr>
            <p:cNvPr id="25624" name="Line 32"/>
            <p:cNvSpPr>
              <a:spLocks noChangeShapeType="1"/>
            </p:cNvSpPr>
            <p:nvPr/>
          </p:nvSpPr>
          <p:spPr bwMode="auto">
            <a:xfrm flipH="1">
              <a:off x="1623" y="1389"/>
              <a:ext cx="1200" cy="1296"/>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5" name="Text Box 33"/>
            <p:cNvSpPr txBox="1">
              <a:spLocks noChangeArrowheads="1"/>
            </p:cNvSpPr>
            <p:nvPr/>
          </p:nvSpPr>
          <p:spPr bwMode="auto">
            <a:xfrm>
              <a:off x="1709" y="2011"/>
              <a:ext cx="5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Ｒｅａｄ</a:t>
              </a:r>
            </a:p>
          </p:txBody>
        </p:sp>
      </p:grpSp>
      <p:sp>
        <p:nvSpPr>
          <p:cNvPr id="304162" name="Text Box 34"/>
          <p:cNvSpPr txBox="1">
            <a:spLocks noChangeArrowheads="1"/>
          </p:cNvSpPr>
          <p:nvPr/>
        </p:nvSpPr>
        <p:spPr bwMode="auto">
          <a:xfrm>
            <a:off x="5105400" y="4281488"/>
            <a:ext cx="30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7" name="Group 35"/>
          <p:cNvGrpSpPr>
            <a:grpSpLocks/>
          </p:cNvGrpSpPr>
          <p:nvPr/>
        </p:nvGrpSpPr>
        <p:grpSpPr bwMode="auto">
          <a:xfrm>
            <a:off x="4572000" y="2224088"/>
            <a:ext cx="1198563" cy="2133600"/>
            <a:chOff x="2880" y="1401"/>
            <a:chExt cx="755" cy="1344"/>
          </a:xfrm>
        </p:grpSpPr>
        <p:sp>
          <p:nvSpPr>
            <p:cNvPr id="25622" name="Line 36"/>
            <p:cNvSpPr>
              <a:spLocks noChangeShapeType="1"/>
            </p:cNvSpPr>
            <p:nvPr/>
          </p:nvSpPr>
          <p:spPr bwMode="auto">
            <a:xfrm>
              <a:off x="2880" y="1401"/>
              <a:ext cx="432" cy="1344"/>
            </a:xfrm>
            <a:prstGeom prst="line">
              <a:avLst/>
            </a:prstGeom>
            <a:noFill/>
            <a:ln w="19050">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5623" name="Text Box 37"/>
            <p:cNvSpPr txBox="1">
              <a:spLocks noChangeArrowheads="1"/>
            </p:cNvSpPr>
            <p:nvPr/>
          </p:nvSpPr>
          <p:spPr bwMode="auto">
            <a:xfrm>
              <a:off x="3120" y="2073"/>
              <a:ext cx="51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Ｒｅａｄ</a:t>
              </a:r>
            </a:p>
          </p:txBody>
        </p:sp>
      </p:grpSp>
      <p:sp>
        <p:nvSpPr>
          <p:cNvPr id="304166" name="Line 38"/>
          <p:cNvSpPr>
            <a:spLocks noChangeShapeType="1"/>
          </p:cNvSpPr>
          <p:nvPr/>
        </p:nvSpPr>
        <p:spPr bwMode="auto">
          <a:xfrm>
            <a:off x="2195513" y="4724400"/>
            <a:ext cx="0" cy="360363"/>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4167" name="Line 39"/>
          <p:cNvSpPr>
            <a:spLocks noChangeShapeType="1"/>
          </p:cNvSpPr>
          <p:nvPr/>
        </p:nvSpPr>
        <p:spPr bwMode="auto">
          <a:xfrm>
            <a:off x="5076825" y="4724400"/>
            <a:ext cx="0" cy="360363"/>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371600" y="0"/>
            <a:ext cx="7772400" cy="1143000"/>
          </a:xfrm>
        </p:spPr>
        <p:txBody>
          <a:bodyPr/>
          <a:lstStyle/>
          <a:p>
            <a:pPr eaLnBrk="1" hangingPunct="1"/>
            <a:r>
              <a:rPr lang="ja-JP" altLang="en-US" dirty="0"/>
              <a:t>Ｗｒｉｔｅ　Ｔｈｒｏｕｇｈ　Ｃａｃｈｅ</a:t>
            </a:r>
            <a:br>
              <a:rPr lang="ja-JP" altLang="en-US" dirty="0"/>
            </a:br>
            <a:r>
              <a:rPr lang="ja-JP" altLang="en-US" dirty="0"/>
              <a:t>（</a:t>
            </a:r>
            <a:r>
              <a:rPr lang="en-US" altLang="ja-JP" dirty="0"/>
              <a:t>Invalidate type</a:t>
            </a:r>
            <a:r>
              <a:rPr lang="ja-JP" altLang="en-US" dirty="0"/>
              <a:t>：</a:t>
            </a:r>
            <a:r>
              <a:rPr lang="en-US" altLang="ja-JP" dirty="0"/>
              <a:t>Data write into</a:t>
            </a:r>
            <a:r>
              <a:rPr lang="ja-JP" altLang="en-US" dirty="0"/>
              <a:t>）</a:t>
            </a:r>
          </a:p>
        </p:txBody>
      </p:sp>
      <p:sp>
        <p:nvSpPr>
          <p:cNvPr id="26627" name="Oval 3"/>
          <p:cNvSpPr>
            <a:spLocks noChangeArrowheads="1"/>
          </p:cNvSpPr>
          <p:nvPr/>
        </p:nvSpPr>
        <p:spPr bwMode="auto">
          <a:xfrm>
            <a:off x="1981200" y="548005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28" name="Rectangle 4"/>
          <p:cNvSpPr>
            <a:spLocks noChangeArrowheads="1"/>
          </p:cNvSpPr>
          <p:nvPr/>
        </p:nvSpPr>
        <p:spPr bwMode="auto">
          <a:xfrm>
            <a:off x="1981200" y="403225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29" name="Line 5"/>
          <p:cNvSpPr>
            <a:spLocks noChangeShapeType="1"/>
          </p:cNvSpPr>
          <p:nvPr/>
        </p:nvSpPr>
        <p:spPr bwMode="auto">
          <a:xfrm>
            <a:off x="2362200" y="502285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0" name="Line 6"/>
          <p:cNvSpPr>
            <a:spLocks noChangeShapeType="1"/>
          </p:cNvSpPr>
          <p:nvPr/>
        </p:nvSpPr>
        <p:spPr bwMode="auto">
          <a:xfrm>
            <a:off x="2362200" y="36512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31" name="AutoShape 7"/>
          <p:cNvSpPr>
            <a:spLocks noChangeArrowheads="1"/>
          </p:cNvSpPr>
          <p:nvPr/>
        </p:nvSpPr>
        <p:spPr bwMode="auto">
          <a:xfrm>
            <a:off x="304800" y="2916238"/>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6632" name="Group 8"/>
          <p:cNvGrpSpPr>
            <a:grpSpLocks/>
          </p:cNvGrpSpPr>
          <p:nvPr/>
        </p:nvGrpSpPr>
        <p:grpSpPr bwMode="auto">
          <a:xfrm>
            <a:off x="4876800" y="3651250"/>
            <a:ext cx="762000" cy="2514600"/>
            <a:chOff x="672" y="2208"/>
            <a:chExt cx="480" cy="1584"/>
          </a:xfrm>
        </p:grpSpPr>
        <p:sp>
          <p:nvSpPr>
            <p:cNvPr id="2665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5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6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6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6633" name="Group 13"/>
          <p:cNvGrpSpPr>
            <a:grpSpLocks/>
          </p:cNvGrpSpPr>
          <p:nvPr/>
        </p:nvGrpSpPr>
        <p:grpSpPr bwMode="auto">
          <a:xfrm>
            <a:off x="3429000" y="3651250"/>
            <a:ext cx="762000" cy="2514600"/>
            <a:chOff x="672" y="2208"/>
            <a:chExt cx="480" cy="1584"/>
          </a:xfrm>
        </p:grpSpPr>
        <p:sp>
          <p:nvSpPr>
            <p:cNvPr id="2665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5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5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5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6634" name="Group 18"/>
          <p:cNvGrpSpPr>
            <a:grpSpLocks/>
          </p:cNvGrpSpPr>
          <p:nvPr/>
        </p:nvGrpSpPr>
        <p:grpSpPr bwMode="auto">
          <a:xfrm>
            <a:off x="6324600" y="3651250"/>
            <a:ext cx="762000" cy="2514600"/>
            <a:chOff x="672" y="2208"/>
            <a:chExt cx="480" cy="1584"/>
          </a:xfrm>
        </p:grpSpPr>
        <p:sp>
          <p:nvSpPr>
            <p:cNvPr id="2665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665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665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5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635" name="Rectangle 23"/>
          <p:cNvSpPr>
            <a:spLocks noChangeArrowheads="1"/>
          </p:cNvSpPr>
          <p:nvPr/>
        </p:nvSpPr>
        <p:spPr bwMode="auto">
          <a:xfrm>
            <a:off x="3429000" y="212725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dirty="0">
                <a:latin typeface="Times New Roman" panose="02020603050405020304" pitchFamily="18" charset="0"/>
              </a:rPr>
              <a:t>Main</a:t>
            </a:r>
            <a:r>
              <a:rPr lang="ja-JP" altLang="en-US" sz="1800" dirty="0">
                <a:latin typeface="Times New Roman" panose="02020603050405020304" pitchFamily="18" charset="0"/>
              </a:rPr>
              <a:t>　</a:t>
            </a:r>
            <a:r>
              <a:rPr lang="en-US" altLang="ja-JP" sz="1800" dirty="0">
                <a:latin typeface="Times New Roman" panose="02020603050405020304" pitchFamily="18" charset="0"/>
              </a:rPr>
              <a:t>Memory</a:t>
            </a:r>
          </a:p>
          <a:p>
            <a:pPr algn="ctr" eaLnBrk="1" hangingPunct="1">
              <a:spcBef>
                <a:spcPct val="0"/>
              </a:spcBef>
              <a:buClrTx/>
              <a:buSzTx/>
              <a:buFontTx/>
              <a:buNone/>
            </a:pPr>
            <a:r>
              <a:rPr lang="en-US" altLang="ja-JP" sz="1800" dirty="0">
                <a:latin typeface="Times New Roman" panose="02020603050405020304" pitchFamily="18" charset="0"/>
              </a:rPr>
              <a:t>(L2 Cache)</a:t>
            </a:r>
          </a:p>
        </p:txBody>
      </p:sp>
      <p:sp>
        <p:nvSpPr>
          <p:cNvPr id="26636" name="Text Box 24"/>
          <p:cNvSpPr txBox="1">
            <a:spLocks noChangeArrowheads="1"/>
          </p:cNvSpPr>
          <p:nvPr/>
        </p:nvSpPr>
        <p:spPr bwMode="auto">
          <a:xfrm>
            <a:off x="2667000" y="311785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6637" name="Line 25"/>
          <p:cNvSpPr>
            <a:spLocks noChangeShapeType="1"/>
          </p:cNvSpPr>
          <p:nvPr/>
        </p:nvSpPr>
        <p:spPr bwMode="auto">
          <a:xfrm>
            <a:off x="4572000" y="27368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638" name="Group 26"/>
          <p:cNvGrpSpPr>
            <a:grpSpLocks/>
          </p:cNvGrpSpPr>
          <p:nvPr/>
        </p:nvGrpSpPr>
        <p:grpSpPr bwMode="auto">
          <a:xfrm>
            <a:off x="1219200" y="3940175"/>
            <a:ext cx="962025" cy="633413"/>
            <a:chOff x="806" y="2078"/>
            <a:chExt cx="606" cy="399"/>
          </a:xfrm>
        </p:grpSpPr>
        <p:sp>
          <p:nvSpPr>
            <p:cNvPr id="2664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664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39" name="Text Box 29"/>
          <p:cNvSpPr txBox="1">
            <a:spLocks noChangeArrowheads="1"/>
          </p:cNvSpPr>
          <p:nvPr/>
        </p:nvSpPr>
        <p:spPr bwMode="auto">
          <a:xfrm>
            <a:off x="6384925" y="1558925"/>
            <a:ext cx="1636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26640" name="Text Box 30"/>
          <p:cNvSpPr txBox="1">
            <a:spLocks noChangeArrowheads="1"/>
          </p:cNvSpPr>
          <p:nvPr/>
        </p:nvSpPr>
        <p:spPr bwMode="auto">
          <a:xfrm>
            <a:off x="2124075" y="4365625"/>
            <a:ext cx="4175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6" name="Group 31"/>
          <p:cNvGrpSpPr>
            <a:grpSpLocks/>
          </p:cNvGrpSpPr>
          <p:nvPr/>
        </p:nvGrpSpPr>
        <p:grpSpPr bwMode="auto">
          <a:xfrm>
            <a:off x="1279525" y="4870450"/>
            <a:ext cx="930275" cy="622300"/>
            <a:chOff x="806" y="3068"/>
            <a:chExt cx="586" cy="392"/>
          </a:xfrm>
        </p:grpSpPr>
        <p:sp>
          <p:nvSpPr>
            <p:cNvPr id="26646" name="Line 32"/>
            <p:cNvSpPr>
              <a:spLocks noChangeShapeType="1"/>
            </p:cNvSpPr>
            <p:nvPr/>
          </p:nvSpPr>
          <p:spPr bwMode="auto">
            <a:xfrm flipV="1">
              <a:off x="1392" y="306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47" name="Text Box 33"/>
            <p:cNvSpPr txBox="1">
              <a:spLocks noChangeArrowheads="1"/>
            </p:cNvSpPr>
            <p:nvPr/>
          </p:nvSpPr>
          <p:spPr bwMode="auto">
            <a:xfrm>
              <a:off x="806" y="3210"/>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sp>
        <p:nvSpPr>
          <p:cNvPr id="305186" name="Line 34"/>
          <p:cNvSpPr>
            <a:spLocks noChangeShapeType="1"/>
          </p:cNvSpPr>
          <p:nvPr/>
        </p:nvSpPr>
        <p:spPr bwMode="auto">
          <a:xfrm flipV="1">
            <a:off x="2286000" y="2584450"/>
            <a:ext cx="2286000" cy="16002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5187" name="Text Box 35"/>
          <p:cNvSpPr txBox="1">
            <a:spLocks noChangeArrowheads="1"/>
          </p:cNvSpPr>
          <p:nvPr/>
        </p:nvSpPr>
        <p:spPr bwMode="auto">
          <a:xfrm>
            <a:off x="3779838" y="3573463"/>
            <a:ext cx="3019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Monitoring (Snooping)</a:t>
            </a:r>
            <a:endParaRPr lang="en-US" altLang="ja-JP" sz="2000">
              <a:latin typeface="Times New Roman" panose="02020603050405020304" pitchFamily="18" charset="0"/>
            </a:endParaRPr>
          </a:p>
        </p:txBody>
      </p:sp>
      <p:sp>
        <p:nvSpPr>
          <p:cNvPr id="305188" name="Text Box 36"/>
          <p:cNvSpPr txBox="1">
            <a:spLocks noChangeArrowheads="1"/>
          </p:cNvSpPr>
          <p:nvPr/>
        </p:nvSpPr>
        <p:spPr bwMode="auto">
          <a:xfrm>
            <a:off x="4876800" y="4292601"/>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solidFill>
                  <a:schemeClr val="tx2"/>
                </a:solidFill>
                <a:latin typeface="Times New Roman" panose="02020603050405020304" pitchFamily="18" charset="0"/>
                <a:ea typeface="HGS創英角ｺﾞｼｯｸUB" panose="020B0900000000000000" pitchFamily="50" charset="-128"/>
              </a:rPr>
              <a:t>Ｖ→</a:t>
            </a:r>
            <a:endParaRPr lang="ja-JP" altLang="en-US" sz="2000" dirty="0">
              <a:latin typeface="Times New Roman" panose="02020603050405020304" pitchFamily="18" charset="0"/>
              <a:ea typeface="HGS創英角ｺﾞｼｯｸUB" panose="020B0900000000000000" pitchFamily="50" charset="-128"/>
            </a:endParaRPr>
          </a:p>
        </p:txBody>
      </p:sp>
      <p:sp>
        <p:nvSpPr>
          <p:cNvPr id="305189" name="Text Box 37"/>
          <p:cNvSpPr txBox="1">
            <a:spLocks noChangeArrowheads="1"/>
          </p:cNvSpPr>
          <p:nvPr/>
        </p:nvSpPr>
        <p:spPr bwMode="auto">
          <a:xfrm>
            <a:off x="5405438" y="4275478"/>
            <a:ext cx="5762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dirty="0">
                <a:solidFill>
                  <a:srgbClr val="CC0000"/>
                </a:solidFill>
                <a:latin typeface="HGS創英角ｺﾞｼｯｸUB" panose="020B0900000000000000" pitchFamily="50" charset="-128"/>
                <a:ea typeface="HGS創英角ｺﾞｼｯｸUB" panose="020B0900000000000000" pitchFamily="50" charset="-128"/>
              </a:rPr>
              <a:t>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371600" y="0"/>
            <a:ext cx="7772400" cy="1143000"/>
          </a:xfrm>
        </p:spPr>
        <p:txBody>
          <a:bodyPr/>
          <a:lstStyle/>
          <a:p>
            <a:pPr eaLnBrk="1" hangingPunct="1"/>
            <a:r>
              <a:rPr lang="ja-JP" altLang="en-US" sz="3200" dirty="0"/>
              <a:t>Ｗｒｉｔｅ　Ｔｈｒｏｕｇｈ　Ｃａｃｈｅ</a:t>
            </a:r>
            <a:br>
              <a:rPr lang="ja-JP" altLang="en-US" sz="3200" dirty="0"/>
            </a:br>
            <a:r>
              <a:rPr lang="ja-JP" altLang="en-US" sz="3200" dirty="0"/>
              <a:t>（</a:t>
            </a:r>
            <a:r>
              <a:rPr lang="en-US" altLang="ja-JP" sz="3200" dirty="0"/>
              <a:t>Invalidate type</a:t>
            </a:r>
            <a:r>
              <a:rPr lang="ja-JP" altLang="en-US" sz="3200" dirty="0"/>
              <a:t>　</a:t>
            </a:r>
            <a:r>
              <a:rPr lang="en-US" altLang="ja-JP" sz="3200" dirty="0"/>
              <a:t>Write-non-allocate)</a:t>
            </a:r>
          </a:p>
        </p:txBody>
      </p:sp>
      <p:sp>
        <p:nvSpPr>
          <p:cNvPr id="27651" name="Oval 3"/>
          <p:cNvSpPr>
            <a:spLocks noChangeArrowheads="1"/>
          </p:cNvSpPr>
          <p:nvPr/>
        </p:nvSpPr>
        <p:spPr bwMode="auto">
          <a:xfrm>
            <a:off x="1981200" y="512445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52" name="Rectangle 4"/>
          <p:cNvSpPr>
            <a:spLocks noChangeArrowheads="1"/>
          </p:cNvSpPr>
          <p:nvPr/>
        </p:nvSpPr>
        <p:spPr bwMode="auto">
          <a:xfrm>
            <a:off x="1981200" y="367665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53" name="Line 5"/>
          <p:cNvSpPr>
            <a:spLocks noChangeShapeType="1"/>
          </p:cNvSpPr>
          <p:nvPr/>
        </p:nvSpPr>
        <p:spPr bwMode="auto">
          <a:xfrm>
            <a:off x="2362200" y="466725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54" name="Line 6"/>
          <p:cNvSpPr>
            <a:spLocks noChangeShapeType="1"/>
          </p:cNvSpPr>
          <p:nvPr/>
        </p:nvSpPr>
        <p:spPr bwMode="auto">
          <a:xfrm>
            <a:off x="2362200" y="32956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55" name="AutoShape 7"/>
          <p:cNvSpPr>
            <a:spLocks noChangeArrowheads="1"/>
          </p:cNvSpPr>
          <p:nvPr/>
        </p:nvSpPr>
        <p:spPr bwMode="auto">
          <a:xfrm>
            <a:off x="304800" y="2533650"/>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7656" name="Group 8"/>
          <p:cNvGrpSpPr>
            <a:grpSpLocks/>
          </p:cNvGrpSpPr>
          <p:nvPr/>
        </p:nvGrpSpPr>
        <p:grpSpPr bwMode="auto">
          <a:xfrm>
            <a:off x="4876800" y="3295650"/>
            <a:ext cx="762000" cy="2514600"/>
            <a:chOff x="672" y="2208"/>
            <a:chExt cx="480" cy="1584"/>
          </a:xfrm>
        </p:grpSpPr>
        <p:sp>
          <p:nvSpPr>
            <p:cNvPr id="2768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8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8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57" name="Group 13"/>
          <p:cNvGrpSpPr>
            <a:grpSpLocks/>
          </p:cNvGrpSpPr>
          <p:nvPr/>
        </p:nvGrpSpPr>
        <p:grpSpPr bwMode="auto">
          <a:xfrm>
            <a:off x="3429000" y="3295650"/>
            <a:ext cx="762000" cy="2514600"/>
            <a:chOff x="672" y="2208"/>
            <a:chExt cx="480" cy="1584"/>
          </a:xfrm>
        </p:grpSpPr>
        <p:sp>
          <p:nvSpPr>
            <p:cNvPr id="2768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8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8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7658" name="Group 18"/>
          <p:cNvGrpSpPr>
            <a:grpSpLocks/>
          </p:cNvGrpSpPr>
          <p:nvPr/>
        </p:nvGrpSpPr>
        <p:grpSpPr bwMode="auto">
          <a:xfrm>
            <a:off x="6324600" y="3295650"/>
            <a:ext cx="762000" cy="2514600"/>
            <a:chOff x="672" y="2208"/>
            <a:chExt cx="480" cy="1584"/>
          </a:xfrm>
        </p:grpSpPr>
        <p:sp>
          <p:nvSpPr>
            <p:cNvPr id="2767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767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768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68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7659" name="Rectangle 23"/>
          <p:cNvSpPr>
            <a:spLocks noChangeArrowheads="1"/>
          </p:cNvSpPr>
          <p:nvPr/>
        </p:nvSpPr>
        <p:spPr bwMode="auto">
          <a:xfrm>
            <a:off x="3429000" y="177165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7660" name="Text Box 24"/>
          <p:cNvSpPr txBox="1">
            <a:spLocks noChangeArrowheads="1"/>
          </p:cNvSpPr>
          <p:nvPr/>
        </p:nvSpPr>
        <p:spPr bwMode="auto">
          <a:xfrm>
            <a:off x="2667000" y="276225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7661" name="Line 25"/>
          <p:cNvSpPr>
            <a:spLocks noChangeShapeType="1"/>
          </p:cNvSpPr>
          <p:nvPr/>
        </p:nvSpPr>
        <p:spPr bwMode="auto">
          <a:xfrm>
            <a:off x="4572000" y="23812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7662" name="Group 26"/>
          <p:cNvGrpSpPr>
            <a:grpSpLocks/>
          </p:cNvGrpSpPr>
          <p:nvPr/>
        </p:nvGrpSpPr>
        <p:grpSpPr bwMode="auto">
          <a:xfrm>
            <a:off x="1219200" y="3584575"/>
            <a:ext cx="962025" cy="633413"/>
            <a:chOff x="806" y="2078"/>
            <a:chExt cx="606" cy="399"/>
          </a:xfrm>
        </p:grpSpPr>
        <p:sp>
          <p:nvSpPr>
            <p:cNvPr id="2767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767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7663" name="Text Box 29"/>
          <p:cNvSpPr txBox="1">
            <a:spLocks noChangeArrowheads="1"/>
          </p:cNvSpPr>
          <p:nvPr/>
        </p:nvSpPr>
        <p:spPr bwMode="auto">
          <a:xfrm>
            <a:off x="6553200" y="1563688"/>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27664" name="Text Box 30"/>
          <p:cNvSpPr txBox="1">
            <a:spLocks noChangeArrowheads="1"/>
          </p:cNvSpPr>
          <p:nvPr/>
        </p:nvSpPr>
        <p:spPr bwMode="auto">
          <a:xfrm>
            <a:off x="611188" y="1338263"/>
            <a:ext cx="53561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latin typeface="Times New Roman" panose="02020603050405020304" pitchFamily="18" charset="0"/>
              </a:rPr>
              <a:t>The target cache  block is not existing in the cache</a:t>
            </a:r>
          </a:p>
        </p:txBody>
      </p:sp>
      <p:sp>
        <p:nvSpPr>
          <p:cNvPr id="306207" name="Text Box 31"/>
          <p:cNvSpPr txBox="1">
            <a:spLocks noChangeArrowheads="1"/>
          </p:cNvSpPr>
          <p:nvPr/>
        </p:nvSpPr>
        <p:spPr bwMode="auto">
          <a:xfrm>
            <a:off x="4826792" y="3897087"/>
            <a:ext cx="6405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solidFill>
                  <a:schemeClr val="accent2"/>
                </a:solidFill>
                <a:latin typeface="HGS創英角ｺﾞｼｯｸUB" panose="020B0900000000000000" pitchFamily="50" charset="-128"/>
                <a:ea typeface="HGS創英角ｺﾞｼｯｸUB" panose="020B0900000000000000" pitchFamily="50" charset="-128"/>
              </a:rPr>
              <a:t>V</a:t>
            </a:r>
            <a:r>
              <a:rPr lang="ja-JP" altLang="en-US" sz="2000" dirty="0">
                <a:solidFill>
                  <a:schemeClr val="accent2"/>
                </a:solidFill>
                <a:latin typeface="HGS創英角ｺﾞｼｯｸUB" panose="020B0900000000000000" pitchFamily="50" charset="-128"/>
                <a:ea typeface="HGS創英角ｺﾞｼｯｸUB" panose="020B0900000000000000" pitchFamily="50" charset="-128"/>
              </a:rPr>
              <a:t>→</a:t>
            </a:r>
            <a:endParaRPr lang="en-US" altLang="ja-JP" sz="2000" dirty="0">
              <a:solidFill>
                <a:schemeClr val="accent2"/>
              </a:solidFill>
              <a:latin typeface="HGS創英角ｺﾞｼｯｸUB" panose="020B0900000000000000" pitchFamily="50" charset="-128"/>
              <a:ea typeface="HGS創英角ｺﾞｼｯｸUB" panose="020B0900000000000000" pitchFamily="50" charset="-128"/>
            </a:endParaRPr>
          </a:p>
        </p:txBody>
      </p:sp>
      <p:sp>
        <p:nvSpPr>
          <p:cNvPr id="306208" name="Text Box 32"/>
          <p:cNvSpPr txBox="1">
            <a:spLocks noChangeArrowheads="1"/>
          </p:cNvSpPr>
          <p:nvPr/>
        </p:nvSpPr>
        <p:spPr bwMode="auto">
          <a:xfrm>
            <a:off x="5292080" y="3916817"/>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a:solidFill>
                  <a:srgbClr val="CC0000"/>
                </a:solidFill>
                <a:latin typeface="HG創英角ｺﾞｼｯｸUB" panose="020B0909000000000000" pitchFamily="49" charset="-128"/>
                <a:ea typeface="HG創英角ｺﾞｼｯｸUB" panose="020B0909000000000000" pitchFamily="49" charset="-128"/>
              </a:rPr>
              <a:t>I</a:t>
            </a:r>
          </a:p>
        </p:txBody>
      </p:sp>
      <p:grpSp>
        <p:nvGrpSpPr>
          <p:cNvPr id="6" name="Group 33"/>
          <p:cNvGrpSpPr>
            <a:grpSpLocks/>
          </p:cNvGrpSpPr>
          <p:nvPr/>
        </p:nvGrpSpPr>
        <p:grpSpPr bwMode="auto">
          <a:xfrm>
            <a:off x="1279525" y="4724400"/>
            <a:ext cx="844550" cy="412750"/>
            <a:chOff x="806" y="2976"/>
            <a:chExt cx="532" cy="260"/>
          </a:xfrm>
        </p:grpSpPr>
        <p:sp>
          <p:nvSpPr>
            <p:cNvPr id="27674" name="Text Box 34"/>
            <p:cNvSpPr txBox="1">
              <a:spLocks noChangeArrowheads="1"/>
            </p:cNvSpPr>
            <p:nvPr/>
          </p:nvSpPr>
          <p:spPr bwMode="auto">
            <a:xfrm>
              <a:off x="806" y="2986"/>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sp>
          <p:nvSpPr>
            <p:cNvPr id="27675" name="Line 35"/>
            <p:cNvSpPr>
              <a:spLocks noChangeShapeType="1"/>
            </p:cNvSpPr>
            <p:nvPr/>
          </p:nvSpPr>
          <p:spPr bwMode="auto">
            <a:xfrm flipV="1">
              <a:off x="1338" y="2976"/>
              <a:ext cx="0" cy="227"/>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7" name="Group 36"/>
          <p:cNvGrpSpPr>
            <a:grpSpLocks/>
          </p:cNvGrpSpPr>
          <p:nvPr/>
        </p:nvGrpSpPr>
        <p:grpSpPr bwMode="auto">
          <a:xfrm>
            <a:off x="1692275" y="2276475"/>
            <a:ext cx="5106988" cy="2447925"/>
            <a:chOff x="1066" y="1434"/>
            <a:chExt cx="3217" cy="1542"/>
          </a:xfrm>
        </p:grpSpPr>
        <p:sp>
          <p:nvSpPr>
            <p:cNvPr id="27669" name="Text Box 37"/>
            <p:cNvSpPr txBox="1">
              <a:spLocks noChangeArrowheads="1"/>
            </p:cNvSpPr>
            <p:nvPr/>
          </p:nvSpPr>
          <p:spPr bwMode="auto">
            <a:xfrm>
              <a:off x="2381" y="2069"/>
              <a:ext cx="19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Monitoring (Snooping)</a:t>
              </a:r>
              <a:endParaRPr lang="en-US" altLang="ja-JP" sz="2000">
                <a:latin typeface="Times New Roman" panose="02020603050405020304" pitchFamily="18" charset="0"/>
              </a:endParaRPr>
            </a:p>
          </p:txBody>
        </p:sp>
        <p:grpSp>
          <p:nvGrpSpPr>
            <p:cNvPr id="27670" name="Group 38"/>
            <p:cNvGrpSpPr>
              <a:grpSpLocks/>
            </p:cNvGrpSpPr>
            <p:nvPr/>
          </p:nvGrpSpPr>
          <p:grpSpPr bwMode="auto">
            <a:xfrm>
              <a:off x="1066" y="1434"/>
              <a:ext cx="1542" cy="1542"/>
              <a:chOff x="1066" y="1434"/>
              <a:chExt cx="1542" cy="1542"/>
            </a:xfrm>
          </p:grpSpPr>
          <p:sp>
            <p:nvSpPr>
              <p:cNvPr id="27671" name="Line 39"/>
              <p:cNvSpPr>
                <a:spLocks noChangeShapeType="1"/>
              </p:cNvSpPr>
              <p:nvPr/>
            </p:nvSpPr>
            <p:spPr bwMode="auto">
              <a:xfrm flipV="1">
                <a:off x="1066" y="1979"/>
                <a:ext cx="0" cy="997"/>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672" name="Line 40"/>
              <p:cNvSpPr>
                <a:spLocks noChangeShapeType="1"/>
              </p:cNvSpPr>
              <p:nvPr/>
            </p:nvSpPr>
            <p:spPr bwMode="auto">
              <a:xfrm>
                <a:off x="1066" y="1979"/>
                <a:ext cx="1542"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673" name="Line 41"/>
              <p:cNvSpPr>
                <a:spLocks noChangeShapeType="1"/>
              </p:cNvSpPr>
              <p:nvPr/>
            </p:nvSpPr>
            <p:spPr bwMode="auto">
              <a:xfrm flipV="1">
                <a:off x="2608" y="1434"/>
                <a:ext cx="0" cy="545"/>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Line 2"/>
          <p:cNvSpPr>
            <a:spLocks noChangeShapeType="1"/>
          </p:cNvSpPr>
          <p:nvPr/>
        </p:nvSpPr>
        <p:spPr bwMode="auto">
          <a:xfrm>
            <a:off x="4211638" y="1052513"/>
            <a:ext cx="0" cy="3816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59" name="Oval 3"/>
          <p:cNvSpPr>
            <a:spLocks noChangeArrowheads="1"/>
          </p:cNvSpPr>
          <p:nvPr/>
        </p:nvSpPr>
        <p:spPr bwMode="auto">
          <a:xfrm>
            <a:off x="3708400" y="404813"/>
            <a:ext cx="935038" cy="6477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CPU </a:t>
            </a:r>
          </a:p>
        </p:txBody>
      </p:sp>
      <p:sp>
        <p:nvSpPr>
          <p:cNvPr id="173060" name="Rectangle 4"/>
          <p:cNvSpPr>
            <a:spLocks noChangeArrowheads="1"/>
          </p:cNvSpPr>
          <p:nvPr/>
        </p:nvSpPr>
        <p:spPr bwMode="auto">
          <a:xfrm>
            <a:off x="3635375" y="1412875"/>
            <a:ext cx="1441450" cy="4318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ja-JP" dirty="0" err="1"/>
              <a:t>L1</a:t>
            </a:r>
            <a:r>
              <a:rPr lang="ja-JP" altLang="en-US" dirty="0"/>
              <a:t>　</a:t>
            </a:r>
            <a:r>
              <a:rPr lang="en-US" altLang="ja-JP" dirty="0"/>
              <a:t>Cache</a:t>
            </a:r>
            <a:endParaRPr lang="ja-JP" altLang="en-US" dirty="0"/>
          </a:p>
        </p:txBody>
      </p:sp>
      <p:sp>
        <p:nvSpPr>
          <p:cNvPr id="173061" name="Rectangle 5"/>
          <p:cNvSpPr>
            <a:spLocks noChangeArrowheads="1"/>
          </p:cNvSpPr>
          <p:nvPr/>
        </p:nvSpPr>
        <p:spPr bwMode="auto">
          <a:xfrm>
            <a:off x="3348038" y="2133600"/>
            <a:ext cx="1944687" cy="6477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L2</a:t>
            </a:r>
            <a:r>
              <a:rPr lang="ja-JP" altLang="en-US" dirty="0"/>
              <a:t> </a:t>
            </a:r>
            <a:r>
              <a:rPr lang="en-US" altLang="ja-JP" dirty="0"/>
              <a:t>Cache</a:t>
            </a:r>
            <a:endParaRPr lang="ja-JP" altLang="en-US" dirty="0"/>
          </a:p>
        </p:txBody>
      </p:sp>
      <p:sp>
        <p:nvSpPr>
          <p:cNvPr id="173062" name="Rectangle 6"/>
          <p:cNvSpPr>
            <a:spLocks noChangeArrowheads="1"/>
          </p:cNvSpPr>
          <p:nvPr/>
        </p:nvSpPr>
        <p:spPr bwMode="auto">
          <a:xfrm>
            <a:off x="3060700" y="3213100"/>
            <a:ext cx="2447925" cy="8636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err="1"/>
              <a:t>L3</a:t>
            </a:r>
            <a:r>
              <a:rPr lang="ja-JP" altLang="en-US" dirty="0"/>
              <a:t> </a:t>
            </a:r>
            <a:r>
              <a:rPr lang="en-US" altLang="ja-JP" dirty="0"/>
              <a:t>Cache</a:t>
            </a:r>
            <a:endParaRPr lang="ja-JP" altLang="en-US" dirty="0"/>
          </a:p>
          <a:p>
            <a:pPr algn="ctr"/>
            <a:r>
              <a:rPr lang="en-US" altLang="ja-JP" dirty="0"/>
              <a:t>SRAM</a:t>
            </a:r>
          </a:p>
        </p:txBody>
      </p:sp>
      <p:sp>
        <p:nvSpPr>
          <p:cNvPr id="173063" name="Rectangle 7"/>
          <p:cNvSpPr>
            <a:spLocks noChangeArrowheads="1"/>
          </p:cNvSpPr>
          <p:nvPr/>
        </p:nvSpPr>
        <p:spPr bwMode="auto">
          <a:xfrm>
            <a:off x="2555875" y="4365625"/>
            <a:ext cx="3313113" cy="1295400"/>
          </a:xfrm>
          <a:prstGeom prst="rect">
            <a:avLst/>
          </a:prstGeom>
          <a:solidFill>
            <a:srgbClr val="CC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dirty="0"/>
              <a:t>Main memory</a:t>
            </a:r>
            <a:endParaRPr lang="ja-JP" altLang="en-US" dirty="0"/>
          </a:p>
          <a:p>
            <a:pPr algn="ctr"/>
            <a:r>
              <a:rPr lang="en-US" altLang="ja-JP" dirty="0"/>
              <a:t>DRAM</a:t>
            </a:r>
          </a:p>
        </p:txBody>
      </p:sp>
      <p:sp>
        <p:nvSpPr>
          <p:cNvPr id="173064" name="Text Box 8"/>
          <p:cNvSpPr txBox="1">
            <a:spLocks noChangeArrowheads="1"/>
          </p:cNvSpPr>
          <p:nvPr/>
        </p:nvSpPr>
        <p:spPr bwMode="auto">
          <a:xfrm>
            <a:off x="5632450" y="1431925"/>
            <a:ext cx="197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64KB</a:t>
            </a:r>
            <a:r>
              <a:rPr lang="ja-JP" altLang="en-US"/>
              <a:t>　</a:t>
            </a:r>
            <a:r>
              <a:rPr lang="en-US" altLang="ja-JP"/>
              <a:t>1-2clock</a:t>
            </a:r>
          </a:p>
        </p:txBody>
      </p:sp>
      <p:sp>
        <p:nvSpPr>
          <p:cNvPr id="173065" name="Text Box 9"/>
          <p:cNvSpPr txBox="1">
            <a:spLocks noChangeArrowheads="1"/>
          </p:cNvSpPr>
          <p:nvPr/>
        </p:nvSpPr>
        <p:spPr bwMode="auto">
          <a:xfrm>
            <a:off x="5724525" y="2198688"/>
            <a:ext cx="213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a:t>
            </a:r>
            <a:r>
              <a:rPr lang="en-US" altLang="ja-JP"/>
              <a:t>256KB 3-10clock</a:t>
            </a:r>
          </a:p>
        </p:txBody>
      </p:sp>
      <p:sp>
        <p:nvSpPr>
          <p:cNvPr id="173066" name="Text Box 10"/>
          <p:cNvSpPr txBox="1">
            <a:spLocks noChangeArrowheads="1"/>
          </p:cNvSpPr>
          <p:nvPr/>
        </p:nvSpPr>
        <p:spPr bwMode="auto">
          <a:xfrm>
            <a:off x="5724525" y="3278188"/>
            <a:ext cx="236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2M</a:t>
            </a:r>
            <a:r>
              <a:rPr lang="ja-JP" altLang="en-US"/>
              <a:t>～</a:t>
            </a:r>
            <a:r>
              <a:rPr lang="en-US" altLang="ja-JP"/>
              <a:t>4MB 10-20clock</a:t>
            </a:r>
          </a:p>
        </p:txBody>
      </p:sp>
      <p:sp>
        <p:nvSpPr>
          <p:cNvPr id="173067" name="Text Box 11"/>
          <p:cNvSpPr txBox="1">
            <a:spLocks noChangeArrowheads="1"/>
          </p:cNvSpPr>
          <p:nvPr/>
        </p:nvSpPr>
        <p:spPr bwMode="auto">
          <a:xfrm>
            <a:off x="6035675" y="4868863"/>
            <a:ext cx="2419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4</a:t>
            </a:r>
            <a:r>
              <a:rPr lang="ja-JP" altLang="en-US"/>
              <a:t>～</a:t>
            </a:r>
            <a:r>
              <a:rPr lang="en-US" altLang="ja-JP"/>
              <a:t>16GB 50-100clock</a:t>
            </a:r>
          </a:p>
        </p:txBody>
      </p:sp>
      <p:sp>
        <p:nvSpPr>
          <p:cNvPr id="173068" name="Rectangle 12"/>
          <p:cNvSpPr>
            <a:spLocks noChangeArrowheads="1"/>
          </p:cNvSpPr>
          <p:nvPr/>
        </p:nvSpPr>
        <p:spPr bwMode="auto">
          <a:xfrm>
            <a:off x="2843213" y="260350"/>
            <a:ext cx="2736850" cy="273685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69" name="Text Box 13"/>
          <p:cNvSpPr txBox="1">
            <a:spLocks noChangeArrowheads="1"/>
          </p:cNvSpPr>
          <p:nvPr/>
        </p:nvSpPr>
        <p:spPr bwMode="auto">
          <a:xfrm>
            <a:off x="107950" y="836613"/>
            <a:ext cx="2654894"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dirty="0">
                <a:latin typeface="Times New Roman" panose="02020603050405020304" pitchFamily="18" charset="0"/>
              </a:rPr>
              <a:t>Memory</a:t>
            </a:r>
            <a:r>
              <a:rPr lang="ja-JP" altLang="en-US" sz="2400" dirty="0">
                <a:latin typeface="Times New Roman" panose="02020603050405020304" pitchFamily="18" charset="0"/>
              </a:rPr>
              <a:t> </a:t>
            </a:r>
            <a:r>
              <a:rPr lang="en-US" altLang="ja-JP" sz="2400" dirty="0">
                <a:latin typeface="Times New Roman" panose="02020603050405020304" pitchFamily="18" charset="0"/>
              </a:rPr>
              <a:t>Hierarchy</a:t>
            </a:r>
          </a:p>
          <a:p>
            <a:r>
              <a:rPr lang="en-US" altLang="ja-JP" sz="2400" dirty="0">
                <a:latin typeface="Times New Roman" panose="02020603050405020304" pitchFamily="18" charset="0"/>
              </a:rPr>
              <a:t>Locality is used.</a:t>
            </a:r>
            <a:endParaRPr lang="ja-JP" altLang="en-US" sz="2400" dirty="0">
              <a:latin typeface="Times New Roman" panose="02020603050405020304" pitchFamily="18" charset="0"/>
            </a:endParaRPr>
          </a:p>
          <a:p>
            <a:endParaRPr lang="ja-JP" altLang="en-US" sz="2400" dirty="0">
              <a:latin typeface="Times New Roman" panose="02020603050405020304" pitchFamily="18" charset="0"/>
            </a:endParaRPr>
          </a:p>
          <a:p>
            <a:r>
              <a:rPr lang="en-US" altLang="ja-JP" sz="2800" dirty="0">
                <a:latin typeface="Times New Roman" panose="02020603050405020304" pitchFamily="18" charset="0"/>
              </a:rPr>
              <a:t>Small</a:t>
            </a:r>
            <a:r>
              <a:rPr lang="ja-JP" altLang="en-US" sz="2800" dirty="0">
                <a:latin typeface="Times New Roman" panose="02020603050405020304" pitchFamily="18" charset="0"/>
              </a:rPr>
              <a:t> </a:t>
            </a:r>
            <a:r>
              <a:rPr lang="en-US" altLang="ja-JP" sz="2800" dirty="0">
                <a:latin typeface="Times New Roman" panose="02020603050405020304" pitchFamily="18" charset="0"/>
              </a:rPr>
              <a:t>high</a:t>
            </a:r>
            <a:r>
              <a:rPr lang="ja-JP" altLang="en-US" sz="2800" dirty="0">
                <a:latin typeface="Times New Roman" panose="02020603050405020304" pitchFamily="18" charset="0"/>
              </a:rPr>
              <a:t> </a:t>
            </a:r>
            <a:r>
              <a:rPr lang="en-US" altLang="ja-JP" sz="2800" dirty="0">
                <a:latin typeface="Times New Roman" panose="02020603050405020304" pitchFamily="18" charset="0"/>
              </a:rPr>
              <a:t>speed</a:t>
            </a:r>
            <a:endParaRPr lang="ja-JP" altLang="en-US" sz="2800" dirty="0">
              <a:latin typeface="Times New Roman" panose="02020603050405020304" pitchFamily="18" charset="0"/>
            </a:endParaRPr>
          </a:p>
          <a:p>
            <a:endParaRPr lang="ja-JP" altLang="en-US"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endParaRPr lang="en-US" altLang="ja-JP" sz="1600" dirty="0">
              <a:latin typeface="Times New Roman" panose="02020603050405020304" pitchFamily="18" charset="0"/>
            </a:endParaRPr>
          </a:p>
          <a:p>
            <a:r>
              <a:rPr lang="en-US" altLang="ja-JP" sz="2800" dirty="0">
                <a:latin typeface="Times New Roman" panose="02020603050405020304" pitchFamily="18" charset="0"/>
              </a:rPr>
              <a:t>Large</a:t>
            </a:r>
            <a:r>
              <a:rPr lang="ja-JP" altLang="en-US" sz="2800" dirty="0">
                <a:latin typeface="Times New Roman" panose="02020603050405020304" pitchFamily="18" charset="0"/>
              </a:rPr>
              <a:t> </a:t>
            </a:r>
            <a:r>
              <a:rPr lang="en-US" altLang="ja-JP" sz="2800" dirty="0">
                <a:latin typeface="Times New Roman" panose="02020603050405020304" pitchFamily="18" charset="0"/>
              </a:rPr>
              <a:t>low</a:t>
            </a:r>
            <a:r>
              <a:rPr lang="ja-JP" altLang="en-US" sz="2800" dirty="0">
                <a:latin typeface="Times New Roman" panose="02020603050405020304" pitchFamily="18" charset="0"/>
              </a:rPr>
              <a:t> </a:t>
            </a:r>
            <a:r>
              <a:rPr lang="en-US" altLang="ja-JP" sz="2800" dirty="0">
                <a:latin typeface="Times New Roman" panose="02020603050405020304" pitchFamily="18" charset="0"/>
              </a:rPr>
              <a:t>speed</a:t>
            </a:r>
            <a:endParaRPr lang="ja-JP" altLang="en-US" sz="2800" dirty="0">
              <a:latin typeface="Times New Roman" panose="02020603050405020304" pitchFamily="18" charset="0"/>
            </a:endParaRPr>
          </a:p>
        </p:txBody>
      </p:sp>
      <p:sp>
        <p:nvSpPr>
          <p:cNvPr id="173070" name="AutoShape 14"/>
          <p:cNvSpPr>
            <a:spLocks noChangeArrowheads="1"/>
          </p:cNvSpPr>
          <p:nvPr/>
        </p:nvSpPr>
        <p:spPr bwMode="auto">
          <a:xfrm>
            <a:off x="1763713" y="609282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1" name="AutoShape 15"/>
          <p:cNvSpPr>
            <a:spLocks noChangeArrowheads="1"/>
          </p:cNvSpPr>
          <p:nvPr/>
        </p:nvSpPr>
        <p:spPr bwMode="auto">
          <a:xfrm>
            <a:off x="2700338" y="6065838"/>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2" name="AutoShape 16"/>
          <p:cNvSpPr>
            <a:spLocks noChangeArrowheads="1"/>
          </p:cNvSpPr>
          <p:nvPr/>
        </p:nvSpPr>
        <p:spPr bwMode="auto">
          <a:xfrm>
            <a:off x="3636963" y="6038850"/>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3" name="AutoShape 17"/>
          <p:cNvSpPr>
            <a:spLocks noChangeArrowheads="1"/>
          </p:cNvSpPr>
          <p:nvPr/>
        </p:nvSpPr>
        <p:spPr bwMode="auto">
          <a:xfrm>
            <a:off x="4573588" y="6011863"/>
            <a:ext cx="576262" cy="792162"/>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4" name="AutoShape 18"/>
          <p:cNvSpPr>
            <a:spLocks noChangeArrowheads="1"/>
          </p:cNvSpPr>
          <p:nvPr/>
        </p:nvSpPr>
        <p:spPr bwMode="auto">
          <a:xfrm>
            <a:off x="5510213" y="5984875"/>
            <a:ext cx="576262" cy="792163"/>
          </a:xfrm>
          <a:prstGeom prst="flowChartMagneticDisk">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3075" name="Text Box 19"/>
          <p:cNvSpPr txBox="1">
            <a:spLocks noChangeArrowheads="1"/>
          </p:cNvSpPr>
          <p:nvPr/>
        </p:nvSpPr>
        <p:spPr bwMode="auto">
          <a:xfrm>
            <a:off x="6443663" y="5805488"/>
            <a:ext cx="218521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Secondary Memory</a:t>
            </a:r>
            <a:endParaRPr lang="ja-JP" altLang="en-US" dirty="0"/>
          </a:p>
          <a:p>
            <a:r>
              <a:rPr lang="ja-JP" altLang="en-US" dirty="0"/>
              <a:t> </a:t>
            </a:r>
            <a:r>
              <a:rPr lang="en-US" altLang="ja-JP" dirty="0"/>
              <a:t>μ-</a:t>
            </a:r>
            <a:r>
              <a:rPr lang="en-US" altLang="ja-JP" dirty="0" err="1"/>
              <a:t>msec</a:t>
            </a:r>
            <a:endParaRPr lang="ja-JP" altLang="en-US" dirty="0"/>
          </a:p>
          <a:p>
            <a:r>
              <a:rPr lang="en-US" altLang="ja-JP" dirty="0"/>
              <a:t>TB</a:t>
            </a:r>
          </a:p>
          <a:p>
            <a:endParaRPr lang="en-US" altLang="ja-JP" dirty="0"/>
          </a:p>
        </p:txBody>
      </p:sp>
      <p:sp>
        <p:nvSpPr>
          <p:cNvPr id="173076" name="Text Box 20"/>
          <p:cNvSpPr txBox="1">
            <a:spLocks noChangeArrowheads="1"/>
          </p:cNvSpPr>
          <p:nvPr/>
        </p:nvSpPr>
        <p:spPr bwMode="auto">
          <a:xfrm>
            <a:off x="5508625" y="1117600"/>
            <a:ext cx="17235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On-Chip cache</a:t>
            </a:r>
          </a:p>
          <a:p>
            <a:endParaRPr lang="ja-JP" altLang="en-US" dirty="0"/>
          </a:p>
        </p:txBody>
      </p:sp>
      <p:sp>
        <p:nvSpPr>
          <p:cNvPr id="173077" name="Line 21"/>
          <p:cNvSpPr>
            <a:spLocks noChangeShapeType="1"/>
          </p:cNvSpPr>
          <p:nvPr/>
        </p:nvSpPr>
        <p:spPr bwMode="auto">
          <a:xfrm>
            <a:off x="898525" y="5734050"/>
            <a:ext cx="80660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8" name="Line 22"/>
          <p:cNvSpPr>
            <a:spLocks noChangeShapeType="1"/>
          </p:cNvSpPr>
          <p:nvPr/>
        </p:nvSpPr>
        <p:spPr bwMode="auto">
          <a:xfrm>
            <a:off x="8675688" y="1196975"/>
            <a:ext cx="0" cy="4464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3079" name="Text Box 23"/>
          <p:cNvSpPr txBox="1">
            <a:spLocks noChangeArrowheads="1"/>
          </p:cNvSpPr>
          <p:nvPr/>
        </p:nvSpPr>
        <p:spPr bwMode="auto">
          <a:xfrm>
            <a:off x="6308069" y="593647"/>
            <a:ext cx="29204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Transparent from Software</a:t>
            </a:r>
            <a:endParaRPr lang="ja-JP" altLang="en-US" dirty="0"/>
          </a:p>
        </p:txBody>
      </p:sp>
      <p:sp>
        <p:nvSpPr>
          <p:cNvPr id="173080" name="Text Box 24"/>
          <p:cNvSpPr txBox="1">
            <a:spLocks noChangeArrowheads="1"/>
          </p:cNvSpPr>
          <p:nvPr/>
        </p:nvSpPr>
        <p:spPr bwMode="auto">
          <a:xfrm>
            <a:off x="347663" y="5799138"/>
            <a:ext cx="145424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Managed by</a:t>
            </a:r>
          </a:p>
          <a:p>
            <a:r>
              <a:rPr lang="en-US" altLang="ja-JP" dirty="0"/>
              <a:t>Operating</a:t>
            </a:r>
          </a:p>
          <a:p>
            <a:r>
              <a:rPr lang="en-US" altLang="ja-JP" dirty="0"/>
              <a:t>System</a:t>
            </a:r>
            <a:endParaRPr lang="ja-JP" altLang="en-US" dirty="0"/>
          </a:p>
        </p:txBody>
      </p:sp>
      <p:cxnSp>
        <p:nvCxnSpPr>
          <p:cNvPr id="3" name="直線矢印コネクタ 2"/>
          <p:cNvCxnSpPr/>
          <p:nvPr/>
        </p:nvCxnSpPr>
        <p:spPr>
          <a:xfrm flipV="1">
            <a:off x="1475656" y="2565400"/>
            <a:ext cx="0" cy="1944216"/>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3372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Oval 3"/>
          <p:cNvSpPr>
            <a:spLocks noChangeArrowheads="1"/>
          </p:cNvSpPr>
          <p:nvPr/>
        </p:nvSpPr>
        <p:spPr bwMode="auto">
          <a:xfrm>
            <a:off x="1981200" y="5129213"/>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76" name="Rectangle 4"/>
          <p:cNvSpPr>
            <a:spLocks noChangeArrowheads="1"/>
          </p:cNvSpPr>
          <p:nvPr/>
        </p:nvSpPr>
        <p:spPr bwMode="auto">
          <a:xfrm>
            <a:off x="1979613" y="3662363"/>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77" name="Line 5"/>
          <p:cNvSpPr>
            <a:spLocks noChangeShapeType="1"/>
          </p:cNvSpPr>
          <p:nvPr/>
        </p:nvSpPr>
        <p:spPr bwMode="auto">
          <a:xfrm>
            <a:off x="2362200" y="4672013"/>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8" name="Line 6"/>
          <p:cNvSpPr>
            <a:spLocks noChangeShapeType="1"/>
          </p:cNvSpPr>
          <p:nvPr/>
        </p:nvSpPr>
        <p:spPr bwMode="auto">
          <a:xfrm>
            <a:off x="2362200" y="33004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9" name="AutoShape 7"/>
          <p:cNvSpPr>
            <a:spLocks noChangeArrowheads="1"/>
          </p:cNvSpPr>
          <p:nvPr/>
        </p:nvSpPr>
        <p:spPr bwMode="auto">
          <a:xfrm>
            <a:off x="304800" y="2538413"/>
            <a:ext cx="8610600" cy="990600"/>
          </a:xfrm>
          <a:prstGeom prst="leftRightArrow">
            <a:avLst>
              <a:gd name="adj1" fmla="val 52565"/>
              <a:gd name="adj2" fmla="val 93322"/>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8680" name="Group 8"/>
          <p:cNvGrpSpPr>
            <a:grpSpLocks/>
          </p:cNvGrpSpPr>
          <p:nvPr/>
        </p:nvGrpSpPr>
        <p:grpSpPr bwMode="auto">
          <a:xfrm>
            <a:off x="4876800" y="3300413"/>
            <a:ext cx="762000" cy="2514600"/>
            <a:chOff x="672" y="2208"/>
            <a:chExt cx="480" cy="1584"/>
          </a:xfrm>
        </p:grpSpPr>
        <p:sp>
          <p:nvSpPr>
            <p:cNvPr id="28712"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13"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4"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5"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1" name="Group 13"/>
          <p:cNvGrpSpPr>
            <a:grpSpLocks/>
          </p:cNvGrpSpPr>
          <p:nvPr/>
        </p:nvGrpSpPr>
        <p:grpSpPr bwMode="auto">
          <a:xfrm>
            <a:off x="3429000" y="3300413"/>
            <a:ext cx="762000" cy="2514600"/>
            <a:chOff x="672" y="2208"/>
            <a:chExt cx="480" cy="1584"/>
          </a:xfrm>
        </p:grpSpPr>
        <p:sp>
          <p:nvSpPr>
            <p:cNvPr id="28708"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9"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0"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1"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2" name="Group 18"/>
          <p:cNvGrpSpPr>
            <a:grpSpLocks/>
          </p:cNvGrpSpPr>
          <p:nvPr/>
        </p:nvGrpSpPr>
        <p:grpSpPr bwMode="auto">
          <a:xfrm>
            <a:off x="6324600" y="3300413"/>
            <a:ext cx="762000" cy="2514600"/>
            <a:chOff x="672" y="2208"/>
            <a:chExt cx="480" cy="1584"/>
          </a:xfrm>
        </p:grpSpPr>
        <p:sp>
          <p:nvSpPr>
            <p:cNvPr id="28704"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5"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06"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7"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8683" name="Rectangle 23"/>
          <p:cNvSpPr>
            <a:spLocks noChangeArrowheads="1"/>
          </p:cNvSpPr>
          <p:nvPr/>
        </p:nvSpPr>
        <p:spPr bwMode="auto">
          <a:xfrm>
            <a:off x="3429000" y="1776413"/>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8684" name="Text Box 24"/>
          <p:cNvSpPr txBox="1">
            <a:spLocks noChangeArrowheads="1"/>
          </p:cNvSpPr>
          <p:nvPr/>
        </p:nvSpPr>
        <p:spPr bwMode="auto">
          <a:xfrm>
            <a:off x="2667000" y="2767013"/>
            <a:ext cx="3962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8685" name="Line 25"/>
          <p:cNvSpPr>
            <a:spLocks noChangeShapeType="1"/>
          </p:cNvSpPr>
          <p:nvPr/>
        </p:nvSpPr>
        <p:spPr bwMode="auto">
          <a:xfrm>
            <a:off x="4572000" y="23860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8686" name="Group 26"/>
          <p:cNvGrpSpPr>
            <a:grpSpLocks/>
          </p:cNvGrpSpPr>
          <p:nvPr/>
        </p:nvGrpSpPr>
        <p:grpSpPr bwMode="auto">
          <a:xfrm>
            <a:off x="1219200" y="3589338"/>
            <a:ext cx="962025" cy="633412"/>
            <a:chOff x="806" y="2078"/>
            <a:chExt cx="606" cy="399"/>
          </a:xfrm>
        </p:grpSpPr>
        <p:sp>
          <p:nvSpPr>
            <p:cNvPr id="28702"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8703"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8687" name="Text Box 29"/>
          <p:cNvSpPr txBox="1">
            <a:spLocks noChangeArrowheads="1"/>
          </p:cNvSpPr>
          <p:nvPr/>
        </p:nvSpPr>
        <p:spPr bwMode="auto">
          <a:xfrm>
            <a:off x="6324600" y="1568450"/>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grpSp>
        <p:nvGrpSpPr>
          <p:cNvPr id="6" name="Group 30"/>
          <p:cNvGrpSpPr>
            <a:grpSpLocks/>
          </p:cNvGrpSpPr>
          <p:nvPr/>
        </p:nvGrpSpPr>
        <p:grpSpPr bwMode="auto">
          <a:xfrm>
            <a:off x="900113" y="4589463"/>
            <a:ext cx="930275" cy="622300"/>
            <a:chOff x="806" y="2847"/>
            <a:chExt cx="586" cy="392"/>
          </a:xfrm>
        </p:grpSpPr>
        <p:sp>
          <p:nvSpPr>
            <p:cNvPr id="28700" name="Line 31"/>
            <p:cNvSpPr>
              <a:spLocks noChangeShapeType="1"/>
            </p:cNvSpPr>
            <p:nvPr/>
          </p:nvSpPr>
          <p:spPr bwMode="auto">
            <a:xfrm flipV="1">
              <a:off x="1392" y="2847"/>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1" name="Text Box 32"/>
            <p:cNvSpPr txBox="1">
              <a:spLocks noChangeArrowheads="1"/>
            </p:cNvSpPr>
            <p:nvPr/>
          </p:nvSpPr>
          <p:spPr bwMode="auto">
            <a:xfrm>
              <a:off x="806" y="2989"/>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sp>
        <p:nvSpPr>
          <p:cNvPr id="28694" name="Rectangle 42"/>
          <p:cNvSpPr>
            <a:spLocks noChangeArrowheads="1"/>
          </p:cNvSpPr>
          <p:nvPr/>
        </p:nvSpPr>
        <p:spPr bwMode="auto">
          <a:xfrm>
            <a:off x="900113" y="1427163"/>
            <a:ext cx="49423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dirty="0">
                <a:solidFill>
                  <a:srgbClr val="CC0000"/>
                </a:solidFill>
              </a:rPr>
              <a:t>Cache  block is not existing in the target cache</a:t>
            </a:r>
          </a:p>
        </p:txBody>
      </p:sp>
      <p:sp>
        <p:nvSpPr>
          <p:cNvPr id="307243" name="Text Box 43"/>
          <p:cNvSpPr txBox="1">
            <a:spLocks noChangeArrowheads="1"/>
          </p:cNvSpPr>
          <p:nvPr/>
        </p:nvSpPr>
        <p:spPr bwMode="auto">
          <a:xfrm>
            <a:off x="5041899" y="4005263"/>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solidFill>
                  <a:schemeClr val="tx2"/>
                </a:solidFill>
                <a:latin typeface="Times New Roman" panose="02020603050405020304" pitchFamily="18" charset="0"/>
                <a:ea typeface="HGS創英角ｺﾞｼｯｸUB" panose="020B0900000000000000" pitchFamily="50" charset="-128"/>
              </a:rPr>
              <a:t>Ｖ</a:t>
            </a:r>
            <a:endParaRPr lang="ja-JP" altLang="en-US" sz="2000" dirty="0">
              <a:latin typeface="Times New Roman" panose="02020603050405020304" pitchFamily="18" charset="0"/>
              <a:ea typeface="HGS創英角ｺﾞｼｯｸUB" panose="020B0900000000000000" pitchFamily="50" charset="-128"/>
            </a:endParaRPr>
          </a:p>
        </p:txBody>
      </p:sp>
      <p:sp>
        <p:nvSpPr>
          <p:cNvPr id="36" name="Rectangle 2">
            <a:extLst>
              <a:ext uri="{FF2B5EF4-FFF2-40B4-BE49-F238E27FC236}">
                <a16:creationId xmlns:a16="http://schemas.microsoft.com/office/drawing/2014/main" id="{7F76C1EF-5B26-4BB9-B651-9AAA711E658E}"/>
              </a:ext>
            </a:extLst>
          </p:cNvPr>
          <p:cNvSpPr>
            <a:spLocks noGrp="1" noChangeArrowheads="1"/>
          </p:cNvSpPr>
          <p:nvPr>
            <p:ph type="title"/>
          </p:nvPr>
        </p:nvSpPr>
        <p:spPr>
          <a:xfrm>
            <a:off x="1371600" y="0"/>
            <a:ext cx="7772400" cy="1143000"/>
          </a:xfrm>
        </p:spPr>
        <p:txBody>
          <a:bodyPr/>
          <a:lstStyle/>
          <a:p>
            <a:pPr eaLnBrk="1" hangingPunct="1"/>
            <a:r>
              <a:rPr lang="ja-JP" altLang="en-US" sz="3200" dirty="0"/>
              <a:t>Ｗｒｉｔｅ　Ｔｈｒｏｕｇｈ　Ｃａｃｈｅ</a:t>
            </a:r>
            <a:br>
              <a:rPr lang="ja-JP" altLang="en-US" sz="3200" dirty="0"/>
            </a:br>
            <a:r>
              <a:rPr lang="ja-JP" altLang="en-US" sz="3200" dirty="0"/>
              <a:t>（</a:t>
            </a:r>
            <a:r>
              <a:rPr lang="en-US" altLang="ja-JP" sz="3200" dirty="0"/>
              <a:t>Invalidate type</a:t>
            </a:r>
            <a:r>
              <a:rPr lang="ja-JP" altLang="en-US" sz="3200" dirty="0"/>
              <a:t>　</a:t>
            </a:r>
            <a:r>
              <a:rPr lang="en-US" altLang="ja-JP" sz="3200" dirty="0"/>
              <a:t>Write-allocate)</a:t>
            </a:r>
          </a:p>
        </p:txBody>
      </p:sp>
    </p:spTree>
    <p:extLst>
      <p:ext uri="{BB962C8B-B14F-4D97-AF65-F5344CB8AC3E}">
        <p14:creationId xmlns:p14="http://schemas.microsoft.com/office/powerpoint/2010/main" val="12784257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Oval 3"/>
          <p:cNvSpPr>
            <a:spLocks noChangeArrowheads="1"/>
          </p:cNvSpPr>
          <p:nvPr/>
        </p:nvSpPr>
        <p:spPr bwMode="auto">
          <a:xfrm>
            <a:off x="1981200" y="5129213"/>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76" name="Rectangle 4"/>
          <p:cNvSpPr>
            <a:spLocks noChangeArrowheads="1"/>
          </p:cNvSpPr>
          <p:nvPr/>
        </p:nvSpPr>
        <p:spPr bwMode="auto">
          <a:xfrm>
            <a:off x="1979613" y="3662363"/>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77" name="Line 5"/>
          <p:cNvSpPr>
            <a:spLocks noChangeShapeType="1"/>
          </p:cNvSpPr>
          <p:nvPr/>
        </p:nvSpPr>
        <p:spPr bwMode="auto">
          <a:xfrm>
            <a:off x="2362200" y="4672013"/>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8" name="Line 6"/>
          <p:cNvSpPr>
            <a:spLocks noChangeShapeType="1"/>
          </p:cNvSpPr>
          <p:nvPr/>
        </p:nvSpPr>
        <p:spPr bwMode="auto">
          <a:xfrm>
            <a:off x="2362200" y="33004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9" name="AutoShape 7"/>
          <p:cNvSpPr>
            <a:spLocks noChangeArrowheads="1"/>
          </p:cNvSpPr>
          <p:nvPr/>
        </p:nvSpPr>
        <p:spPr bwMode="auto">
          <a:xfrm>
            <a:off x="304800" y="2538413"/>
            <a:ext cx="8610600" cy="990600"/>
          </a:xfrm>
          <a:prstGeom prst="leftRightArrow">
            <a:avLst>
              <a:gd name="adj1" fmla="val 52565"/>
              <a:gd name="adj2" fmla="val 93322"/>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8680" name="Group 8"/>
          <p:cNvGrpSpPr>
            <a:grpSpLocks/>
          </p:cNvGrpSpPr>
          <p:nvPr/>
        </p:nvGrpSpPr>
        <p:grpSpPr bwMode="auto">
          <a:xfrm>
            <a:off x="4876800" y="3300413"/>
            <a:ext cx="762000" cy="2514600"/>
            <a:chOff x="672" y="2208"/>
            <a:chExt cx="480" cy="1584"/>
          </a:xfrm>
        </p:grpSpPr>
        <p:sp>
          <p:nvSpPr>
            <p:cNvPr id="28712"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13"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4"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5"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1" name="Group 13"/>
          <p:cNvGrpSpPr>
            <a:grpSpLocks/>
          </p:cNvGrpSpPr>
          <p:nvPr/>
        </p:nvGrpSpPr>
        <p:grpSpPr bwMode="auto">
          <a:xfrm>
            <a:off x="3429000" y="3300413"/>
            <a:ext cx="762000" cy="2514600"/>
            <a:chOff x="672" y="2208"/>
            <a:chExt cx="480" cy="1584"/>
          </a:xfrm>
        </p:grpSpPr>
        <p:sp>
          <p:nvSpPr>
            <p:cNvPr id="28708"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9"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0"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1"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2" name="Group 18"/>
          <p:cNvGrpSpPr>
            <a:grpSpLocks/>
          </p:cNvGrpSpPr>
          <p:nvPr/>
        </p:nvGrpSpPr>
        <p:grpSpPr bwMode="auto">
          <a:xfrm>
            <a:off x="6324600" y="3300413"/>
            <a:ext cx="762000" cy="2514600"/>
            <a:chOff x="672" y="2208"/>
            <a:chExt cx="480" cy="1584"/>
          </a:xfrm>
        </p:grpSpPr>
        <p:sp>
          <p:nvSpPr>
            <p:cNvPr id="28704"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5"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06"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7"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8683" name="Rectangle 23"/>
          <p:cNvSpPr>
            <a:spLocks noChangeArrowheads="1"/>
          </p:cNvSpPr>
          <p:nvPr/>
        </p:nvSpPr>
        <p:spPr bwMode="auto">
          <a:xfrm>
            <a:off x="3429000" y="1776413"/>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8684" name="Text Box 24"/>
          <p:cNvSpPr txBox="1">
            <a:spLocks noChangeArrowheads="1"/>
          </p:cNvSpPr>
          <p:nvPr/>
        </p:nvSpPr>
        <p:spPr bwMode="auto">
          <a:xfrm>
            <a:off x="2667000" y="2767013"/>
            <a:ext cx="3962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8685" name="Line 25"/>
          <p:cNvSpPr>
            <a:spLocks noChangeShapeType="1"/>
          </p:cNvSpPr>
          <p:nvPr/>
        </p:nvSpPr>
        <p:spPr bwMode="auto">
          <a:xfrm>
            <a:off x="4572000" y="23860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8686" name="Group 26"/>
          <p:cNvGrpSpPr>
            <a:grpSpLocks/>
          </p:cNvGrpSpPr>
          <p:nvPr/>
        </p:nvGrpSpPr>
        <p:grpSpPr bwMode="auto">
          <a:xfrm>
            <a:off x="1219200" y="3589338"/>
            <a:ext cx="962025" cy="633412"/>
            <a:chOff x="806" y="2078"/>
            <a:chExt cx="606" cy="399"/>
          </a:xfrm>
        </p:grpSpPr>
        <p:sp>
          <p:nvSpPr>
            <p:cNvPr id="28702"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8703"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8687" name="Text Box 29"/>
          <p:cNvSpPr txBox="1">
            <a:spLocks noChangeArrowheads="1"/>
          </p:cNvSpPr>
          <p:nvPr/>
        </p:nvSpPr>
        <p:spPr bwMode="auto">
          <a:xfrm>
            <a:off x="6324600" y="1568450"/>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grpSp>
        <p:nvGrpSpPr>
          <p:cNvPr id="6" name="Group 30"/>
          <p:cNvGrpSpPr>
            <a:grpSpLocks/>
          </p:cNvGrpSpPr>
          <p:nvPr/>
        </p:nvGrpSpPr>
        <p:grpSpPr bwMode="auto">
          <a:xfrm>
            <a:off x="898525" y="4541689"/>
            <a:ext cx="930275" cy="622300"/>
            <a:chOff x="806" y="2847"/>
            <a:chExt cx="586" cy="392"/>
          </a:xfrm>
        </p:grpSpPr>
        <p:sp>
          <p:nvSpPr>
            <p:cNvPr id="28700" name="Line 31"/>
            <p:cNvSpPr>
              <a:spLocks noChangeShapeType="1"/>
            </p:cNvSpPr>
            <p:nvPr/>
          </p:nvSpPr>
          <p:spPr bwMode="auto">
            <a:xfrm flipV="1">
              <a:off x="1392" y="2847"/>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1" name="Text Box 32"/>
            <p:cNvSpPr txBox="1">
              <a:spLocks noChangeArrowheads="1"/>
            </p:cNvSpPr>
            <p:nvPr/>
          </p:nvSpPr>
          <p:spPr bwMode="auto">
            <a:xfrm>
              <a:off x="806" y="2989"/>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sp>
        <p:nvSpPr>
          <p:cNvPr id="307237" name="Text Box 37"/>
          <p:cNvSpPr txBox="1">
            <a:spLocks noChangeArrowheads="1"/>
          </p:cNvSpPr>
          <p:nvPr/>
        </p:nvSpPr>
        <p:spPr bwMode="auto">
          <a:xfrm>
            <a:off x="2124075" y="4076700"/>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8" name="Group 38"/>
          <p:cNvGrpSpPr>
            <a:grpSpLocks/>
          </p:cNvGrpSpPr>
          <p:nvPr/>
        </p:nvGrpSpPr>
        <p:grpSpPr bwMode="auto">
          <a:xfrm>
            <a:off x="2195513" y="2205038"/>
            <a:ext cx="2057400" cy="1524000"/>
            <a:chOff x="1392" y="1248"/>
            <a:chExt cx="1296" cy="960"/>
          </a:xfrm>
        </p:grpSpPr>
        <p:sp>
          <p:nvSpPr>
            <p:cNvPr id="28696" name="Line 39"/>
            <p:cNvSpPr>
              <a:spLocks noChangeShapeType="1"/>
            </p:cNvSpPr>
            <p:nvPr/>
          </p:nvSpPr>
          <p:spPr bwMode="auto">
            <a:xfrm flipH="1">
              <a:off x="1392" y="1248"/>
              <a:ext cx="1296" cy="96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97" name="Text Box 40"/>
            <p:cNvSpPr txBox="1">
              <a:spLocks noChangeArrowheads="1"/>
            </p:cNvSpPr>
            <p:nvPr/>
          </p:nvSpPr>
          <p:spPr bwMode="auto">
            <a:xfrm>
              <a:off x="1478" y="1305"/>
              <a:ext cx="84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solidFill>
                    <a:schemeClr val="tx2"/>
                  </a:solidFill>
                  <a:latin typeface="Times New Roman" panose="02020603050405020304" pitchFamily="18" charset="0"/>
                </a:rPr>
                <a:t>First, Fetch</a:t>
              </a:r>
              <a:endParaRPr lang="en-US" altLang="ja-JP" sz="2000">
                <a:latin typeface="Times New Roman" panose="02020603050405020304" pitchFamily="18" charset="0"/>
              </a:endParaRPr>
            </a:p>
          </p:txBody>
        </p:sp>
      </p:grpSp>
      <p:sp>
        <p:nvSpPr>
          <p:cNvPr id="307241" name="Text Box 41"/>
          <p:cNvSpPr txBox="1">
            <a:spLocks noChangeArrowheads="1"/>
          </p:cNvSpPr>
          <p:nvPr/>
        </p:nvSpPr>
        <p:spPr bwMode="auto">
          <a:xfrm>
            <a:off x="2422525" y="6161088"/>
            <a:ext cx="207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chemeClr val="tx2"/>
                </a:solidFill>
                <a:latin typeface="Times New Roman" panose="02020603050405020304" pitchFamily="18" charset="0"/>
              </a:rPr>
              <a:t>Fetch and write</a:t>
            </a:r>
            <a:endParaRPr lang="en-US" altLang="ja-JP" sz="2000">
              <a:latin typeface="Times New Roman" panose="02020603050405020304" pitchFamily="18" charset="0"/>
            </a:endParaRPr>
          </a:p>
        </p:txBody>
      </p:sp>
      <p:sp>
        <p:nvSpPr>
          <p:cNvPr id="307243" name="Text Box 43"/>
          <p:cNvSpPr txBox="1">
            <a:spLocks noChangeArrowheads="1"/>
          </p:cNvSpPr>
          <p:nvPr/>
        </p:nvSpPr>
        <p:spPr bwMode="auto">
          <a:xfrm>
            <a:off x="5041899" y="4024312"/>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sp>
        <p:nvSpPr>
          <p:cNvPr id="40" name="Rectangle 2">
            <a:extLst>
              <a:ext uri="{FF2B5EF4-FFF2-40B4-BE49-F238E27FC236}">
                <a16:creationId xmlns:a16="http://schemas.microsoft.com/office/drawing/2014/main" id="{6395B619-9FCA-48B7-B8EE-6B78ECAE64B7}"/>
              </a:ext>
            </a:extLst>
          </p:cNvPr>
          <p:cNvSpPr>
            <a:spLocks noGrp="1" noChangeArrowheads="1"/>
          </p:cNvSpPr>
          <p:nvPr>
            <p:ph type="title"/>
          </p:nvPr>
        </p:nvSpPr>
        <p:spPr>
          <a:xfrm>
            <a:off x="898525" y="273585"/>
            <a:ext cx="7772400" cy="1143000"/>
          </a:xfrm>
        </p:spPr>
        <p:txBody>
          <a:bodyPr/>
          <a:lstStyle/>
          <a:p>
            <a:pPr eaLnBrk="1" hangingPunct="1"/>
            <a:r>
              <a:rPr lang="ja-JP" altLang="en-US" sz="3200" dirty="0"/>
              <a:t>Ｗｒｉｔｅ　Ｔｈｒｏｕｇｈ　Ｃａｃｈｅ</a:t>
            </a:r>
            <a:br>
              <a:rPr lang="ja-JP" altLang="en-US" sz="3200" dirty="0"/>
            </a:br>
            <a:r>
              <a:rPr lang="ja-JP" altLang="en-US" sz="3200" dirty="0"/>
              <a:t>（</a:t>
            </a:r>
            <a:r>
              <a:rPr lang="en-US" altLang="ja-JP" sz="3200" dirty="0"/>
              <a:t>Invalidate type</a:t>
            </a:r>
            <a:r>
              <a:rPr lang="ja-JP" altLang="en-US" sz="3200" dirty="0"/>
              <a:t>　</a:t>
            </a:r>
            <a:r>
              <a:rPr lang="en-US" altLang="ja-JP" sz="3200" dirty="0"/>
              <a:t>Write-allocate)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Oval 3"/>
          <p:cNvSpPr>
            <a:spLocks noChangeArrowheads="1"/>
          </p:cNvSpPr>
          <p:nvPr/>
        </p:nvSpPr>
        <p:spPr bwMode="auto">
          <a:xfrm>
            <a:off x="1981200" y="5129213"/>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676" name="Rectangle 4"/>
          <p:cNvSpPr>
            <a:spLocks noChangeArrowheads="1"/>
          </p:cNvSpPr>
          <p:nvPr/>
        </p:nvSpPr>
        <p:spPr bwMode="auto">
          <a:xfrm>
            <a:off x="1979613" y="3662363"/>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677" name="Line 5"/>
          <p:cNvSpPr>
            <a:spLocks noChangeShapeType="1"/>
          </p:cNvSpPr>
          <p:nvPr/>
        </p:nvSpPr>
        <p:spPr bwMode="auto">
          <a:xfrm>
            <a:off x="2362200" y="4672013"/>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8" name="Line 6"/>
          <p:cNvSpPr>
            <a:spLocks noChangeShapeType="1"/>
          </p:cNvSpPr>
          <p:nvPr/>
        </p:nvSpPr>
        <p:spPr bwMode="auto">
          <a:xfrm>
            <a:off x="2362200" y="33004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79" name="AutoShape 7"/>
          <p:cNvSpPr>
            <a:spLocks noChangeArrowheads="1"/>
          </p:cNvSpPr>
          <p:nvPr/>
        </p:nvSpPr>
        <p:spPr bwMode="auto">
          <a:xfrm>
            <a:off x="304800" y="2538413"/>
            <a:ext cx="8610600" cy="990600"/>
          </a:xfrm>
          <a:prstGeom prst="leftRightArrow">
            <a:avLst>
              <a:gd name="adj1" fmla="val 52565"/>
              <a:gd name="adj2" fmla="val 93322"/>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8680" name="Group 8"/>
          <p:cNvGrpSpPr>
            <a:grpSpLocks/>
          </p:cNvGrpSpPr>
          <p:nvPr/>
        </p:nvGrpSpPr>
        <p:grpSpPr bwMode="auto">
          <a:xfrm>
            <a:off x="4876800" y="3300413"/>
            <a:ext cx="762000" cy="2514600"/>
            <a:chOff x="672" y="2208"/>
            <a:chExt cx="480" cy="1584"/>
          </a:xfrm>
        </p:grpSpPr>
        <p:sp>
          <p:nvSpPr>
            <p:cNvPr id="28712"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13"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4"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5"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1" name="Group 13"/>
          <p:cNvGrpSpPr>
            <a:grpSpLocks/>
          </p:cNvGrpSpPr>
          <p:nvPr/>
        </p:nvGrpSpPr>
        <p:grpSpPr bwMode="auto">
          <a:xfrm>
            <a:off x="3429000" y="3300413"/>
            <a:ext cx="762000" cy="2514600"/>
            <a:chOff x="672" y="2208"/>
            <a:chExt cx="480" cy="1584"/>
          </a:xfrm>
        </p:grpSpPr>
        <p:sp>
          <p:nvSpPr>
            <p:cNvPr id="28708"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9"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10"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11"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8682" name="Group 18"/>
          <p:cNvGrpSpPr>
            <a:grpSpLocks/>
          </p:cNvGrpSpPr>
          <p:nvPr/>
        </p:nvGrpSpPr>
        <p:grpSpPr bwMode="auto">
          <a:xfrm>
            <a:off x="6324600" y="3300413"/>
            <a:ext cx="762000" cy="2514600"/>
            <a:chOff x="672" y="2208"/>
            <a:chExt cx="480" cy="1584"/>
          </a:xfrm>
        </p:grpSpPr>
        <p:sp>
          <p:nvSpPr>
            <p:cNvPr id="28704"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8705"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8706"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7"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8683" name="Rectangle 23"/>
          <p:cNvSpPr>
            <a:spLocks noChangeArrowheads="1"/>
          </p:cNvSpPr>
          <p:nvPr/>
        </p:nvSpPr>
        <p:spPr bwMode="auto">
          <a:xfrm>
            <a:off x="3429000" y="1776413"/>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8684" name="Text Box 24"/>
          <p:cNvSpPr txBox="1">
            <a:spLocks noChangeArrowheads="1"/>
          </p:cNvSpPr>
          <p:nvPr/>
        </p:nvSpPr>
        <p:spPr bwMode="auto">
          <a:xfrm>
            <a:off x="2667000" y="2767013"/>
            <a:ext cx="3962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8685" name="Line 25"/>
          <p:cNvSpPr>
            <a:spLocks noChangeShapeType="1"/>
          </p:cNvSpPr>
          <p:nvPr/>
        </p:nvSpPr>
        <p:spPr bwMode="auto">
          <a:xfrm>
            <a:off x="4572000" y="238601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8686" name="Group 26"/>
          <p:cNvGrpSpPr>
            <a:grpSpLocks/>
          </p:cNvGrpSpPr>
          <p:nvPr/>
        </p:nvGrpSpPr>
        <p:grpSpPr bwMode="auto">
          <a:xfrm>
            <a:off x="1219200" y="3589338"/>
            <a:ext cx="962025" cy="633412"/>
            <a:chOff x="806" y="2078"/>
            <a:chExt cx="606" cy="399"/>
          </a:xfrm>
        </p:grpSpPr>
        <p:sp>
          <p:nvSpPr>
            <p:cNvPr id="28702"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8703"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8687" name="Text Box 29"/>
          <p:cNvSpPr txBox="1">
            <a:spLocks noChangeArrowheads="1"/>
          </p:cNvSpPr>
          <p:nvPr/>
        </p:nvSpPr>
        <p:spPr bwMode="auto">
          <a:xfrm>
            <a:off x="6324600" y="1568450"/>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grpSp>
        <p:nvGrpSpPr>
          <p:cNvPr id="6" name="Group 30"/>
          <p:cNvGrpSpPr>
            <a:grpSpLocks/>
          </p:cNvGrpSpPr>
          <p:nvPr/>
        </p:nvGrpSpPr>
        <p:grpSpPr bwMode="auto">
          <a:xfrm>
            <a:off x="1279525" y="4519613"/>
            <a:ext cx="930275" cy="622300"/>
            <a:chOff x="806" y="2847"/>
            <a:chExt cx="586" cy="392"/>
          </a:xfrm>
        </p:grpSpPr>
        <p:sp>
          <p:nvSpPr>
            <p:cNvPr id="28700" name="Line 31"/>
            <p:cNvSpPr>
              <a:spLocks noChangeShapeType="1"/>
            </p:cNvSpPr>
            <p:nvPr/>
          </p:nvSpPr>
          <p:spPr bwMode="auto">
            <a:xfrm flipV="1">
              <a:off x="1392" y="2847"/>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701" name="Text Box 32"/>
            <p:cNvSpPr txBox="1">
              <a:spLocks noChangeArrowheads="1"/>
            </p:cNvSpPr>
            <p:nvPr/>
          </p:nvSpPr>
          <p:spPr bwMode="auto">
            <a:xfrm>
              <a:off x="806" y="2989"/>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grpSp>
        <p:nvGrpSpPr>
          <p:cNvPr id="7" name="Group 33"/>
          <p:cNvGrpSpPr>
            <a:grpSpLocks/>
          </p:cNvGrpSpPr>
          <p:nvPr/>
        </p:nvGrpSpPr>
        <p:grpSpPr bwMode="auto">
          <a:xfrm>
            <a:off x="2286000" y="2233613"/>
            <a:ext cx="4124325" cy="1600200"/>
            <a:chOff x="1440" y="1407"/>
            <a:chExt cx="2598" cy="1008"/>
          </a:xfrm>
        </p:grpSpPr>
        <p:sp>
          <p:nvSpPr>
            <p:cNvPr id="28698" name="Line 34"/>
            <p:cNvSpPr>
              <a:spLocks noChangeShapeType="1"/>
            </p:cNvSpPr>
            <p:nvPr/>
          </p:nvSpPr>
          <p:spPr bwMode="auto">
            <a:xfrm flipV="1">
              <a:off x="1440" y="1407"/>
              <a:ext cx="1440" cy="100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8699" name="Text Box 35"/>
            <p:cNvSpPr txBox="1">
              <a:spLocks noChangeArrowheads="1"/>
            </p:cNvSpPr>
            <p:nvPr/>
          </p:nvSpPr>
          <p:spPr bwMode="auto">
            <a:xfrm>
              <a:off x="2381" y="2024"/>
              <a:ext cx="16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Monitoring (Snoop)</a:t>
              </a:r>
              <a:endParaRPr lang="en-US" altLang="ja-JP" sz="2000">
                <a:latin typeface="Times New Roman" panose="02020603050405020304" pitchFamily="18" charset="0"/>
              </a:endParaRPr>
            </a:p>
          </p:txBody>
        </p:sp>
      </p:grpSp>
      <p:sp>
        <p:nvSpPr>
          <p:cNvPr id="307236" name="Text Box 36"/>
          <p:cNvSpPr txBox="1">
            <a:spLocks noChangeArrowheads="1"/>
          </p:cNvSpPr>
          <p:nvPr/>
        </p:nvSpPr>
        <p:spPr bwMode="auto">
          <a:xfrm>
            <a:off x="5335588" y="4035424"/>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solidFill>
                  <a:srgbClr val="CC0000"/>
                </a:solidFill>
                <a:latin typeface="Times New Roman" panose="02020603050405020304" pitchFamily="18" charset="0"/>
                <a:ea typeface="HGS創英角ｺﾞｼｯｸUB" panose="020B0900000000000000" pitchFamily="50" charset="-128"/>
              </a:rPr>
              <a:t>Ｉ</a:t>
            </a:r>
            <a:endParaRPr lang="ja-JP" altLang="en-US" sz="2000" dirty="0">
              <a:latin typeface="Times New Roman" panose="02020603050405020304" pitchFamily="18" charset="0"/>
              <a:ea typeface="HGS創英角ｺﾞｼｯｸUB" panose="020B0900000000000000" pitchFamily="50" charset="-128"/>
            </a:endParaRPr>
          </a:p>
        </p:txBody>
      </p:sp>
      <p:sp>
        <p:nvSpPr>
          <p:cNvPr id="307237" name="Text Box 37"/>
          <p:cNvSpPr txBox="1">
            <a:spLocks noChangeArrowheads="1"/>
          </p:cNvSpPr>
          <p:nvPr/>
        </p:nvSpPr>
        <p:spPr bwMode="auto">
          <a:xfrm>
            <a:off x="2124075" y="4076700"/>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sp>
        <p:nvSpPr>
          <p:cNvPr id="307241" name="Text Box 41"/>
          <p:cNvSpPr txBox="1">
            <a:spLocks noChangeArrowheads="1"/>
          </p:cNvSpPr>
          <p:nvPr/>
        </p:nvSpPr>
        <p:spPr bwMode="auto">
          <a:xfrm>
            <a:off x="2422525" y="6161088"/>
            <a:ext cx="20780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chemeClr val="tx2"/>
                </a:solidFill>
                <a:latin typeface="Times New Roman" panose="02020603050405020304" pitchFamily="18" charset="0"/>
              </a:rPr>
              <a:t>Fetch and write</a:t>
            </a:r>
            <a:endParaRPr lang="en-US" altLang="ja-JP" sz="2000">
              <a:latin typeface="Times New Roman" panose="02020603050405020304" pitchFamily="18" charset="0"/>
            </a:endParaRPr>
          </a:p>
        </p:txBody>
      </p:sp>
      <p:sp>
        <p:nvSpPr>
          <p:cNvPr id="307243" name="Text Box 43"/>
          <p:cNvSpPr txBox="1">
            <a:spLocks noChangeArrowheads="1"/>
          </p:cNvSpPr>
          <p:nvPr/>
        </p:nvSpPr>
        <p:spPr bwMode="auto">
          <a:xfrm>
            <a:off x="4876799" y="4035425"/>
            <a:ext cx="106680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dirty="0">
                <a:solidFill>
                  <a:schemeClr val="tx2"/>
                </a:solidFill>
                <a:latin typeface="Times New Roman" panose="02020603050405020304" pitchFamily="18" charset="0"/>
                <a:ea typeface="HGS創英角ｺﾞｼｯｸUB" panose="020B0900000000000000" pitchFamily="50" charset="-128"/>
              </a:rPr>
              <a:t>Ｖ→</a:t>
            </a:r>
            <a:endParaRPr lang="ja-JP" altLang="en-US" sz="2000" dirty="0">
              <a:latin typeface="Times New Roman" panose="02020603050405020304" pitchFamily="18" charset="0"/>
              <a:ea typeface="HGS創英角ｺﾞｼｯｸUB" panose="020B0900000000000000" pitchFamily="50" charset="-128"/>
            </a:endParaRPr>
          </a:p>
        </p:txBody>
      </p:sp>
      <p:sp>
        <p:nvSpPr>
          <p:cNvPr id="41" name="Rectangle 2">
            <a:extLst>
              <a:ext uri="{FF2B5EF4-FFF2-40B4-BE49-F238E27FC236}">
                <a16:creationId xmlns:a16="http://schemas.microsoft.com/office/drawing/2014/main" id="{61F34909-E149-41BC-B436-C824DBB82C39}"/>
              </a:ext>
            </a:extLst>
          </p:cNvPr>
          <p:cNvSpPr>
            <a:spLocks noGrp="1" noChangeArrowheads="1"/>
          </p:cNvSpPr>
          <p:nvPr>
            <p:ph type="title"/>
          </p:nvPr>
        </p:nvSpPr>
        <p:spPr>
          <a:xfrm>
            <a:off x="898525" y="273585"/>
            <a:ext cx="7772400" cy="1143000"/>
          </a:xfrm>
        </p:spPr>
        <p:txBody>
          <a:bodyPr/>
          <a:lstStyle/>
          <a:p>
            <a:pPr eaLnBrk="1" hangingPunct="1"/>
            <a:r>
              <a:rPr lang="ja-JP" altLang="en-US" sz="3200" dirty="0"/>
              <a:t>Ｗｒｉｔｅ　Ｔｈｒｏｕｇｈ　Ｃａｃｈｅ</a:t>
            </a:r>
            <a:br>
              <a:rPr lang="ja-JP" altLang="en-US" sz="3200" dirty="0"/>
            </a:br>
            <a:r>
              <a:rPr lang="ja-JP" altLang="en-US" sz="3200" dirty="0"/>
              <a:t>（</a:t>
            </a:r>
            <a:r>
              <a:rPr lang="en-US" altLang="ja-JP" sz="3200" dirty="0"/>
              <a:t>Invalidate type</a:t>
            </a:r>
            <a:r>
              <a:rPr lang="ja-JP" altLang="en-US" sz="3200" dirty="0"/>
              <a:t>　</a:t>
            </a:r>
            <a:r>
              <a:rPr lang="en-US" altLang="ja-JP" sz="3200" dirty="0"/>
              <a:t>Write-allocate)</a:t>
            </a:r>
          </a:p>
        </p:txBody>
      </p:sp>
    </p:spTree>
    <p:extLst>
      <p:ext uri="{BB962C8B-B14F-4D97-AF65-F5344CB8AC3E}">
        <p14:creationId xmlns:p14="http://schemas.microsoft.com/office/powerpoint/2010/main" val="3489331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371600" y="125413"/>
            <a:ext cx="7772400" cy="1143000"/>
          </a:xfrm>
        </p:spPr>
        <p:txBody>
          <a:bodyPr/>
          <a:lstStyle/>
          <a:p>
            <a:pPr eaLnBrk="1" hangingPunct="1"/>
            <a:r>
              <a:rPr lang="ja-JP" altLang="en-US" dirty="0"/>
              <a:t>Ｗｒｉｔｅ　Ｔｈｒｏｕｇｈ　Ｃａｃｈｅ</a:t>
            </a:r>
            <a:br>
              <a:rPr lang="ja-JP" altLang="en-US" dirty="0"/>
            </a:br>
            <a:r>
              <a:rPr lang="ja-JP" altLang="en-US" dirty="0"/>
              <a:t>（</a:t>
            </a:r>
            <a:r>
              <a:rPr lang="en-US" altLang="ja-JP" dirty="0"/>
              <a:t>Update type</a:t>
            </a:r>
            <a:r>
              <a:rPr lang="ja-JP" altLang="en-US" dirty="0"/>
              <a:t>）</a:t>
            </a:r>
          </a:p>
        </p:txBody>
      </p:sp>
      <p:sp>
        <p:nvSpPr>
          <p:cNvPr id="29699" name="Oval 3"/>
          <p:cNvSpPr>
            <a:spLocks noChangeArrowheads="1"/>
          </p:cNvSpPr>
          <p:nvPr/>
        </p:nvSpPr>
        <p:spPr bwMode="auto">
          <a:xfrm>
            <a:off x="1981200" y="548005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00" name="Rectangle 4"/>
          <p:cNvSpPr>
            <a:spLocks noChangeArrowheads="1"/>
          </p:cNvSpPr>
          <p:nvPr/>
        </p:nvSpPr>
        <p:spPr bwMode="auto">
          <a:xfrm>
            <a:off x="1981200" y="403225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01" name="Line 5"/>
          <p:cNvSpPr>
            <a:spLocks noChangeShapeType="1"/>
          </p:cNvSpPr>
          <p:nvPr/>
        </p:nvSpPr>
        <p:spPr bwMode="auto">
          <a:xfrm>
            <a:off x="2362200" y="502285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2" name="Line 6"/>
          <p:cNvSpPr>
            <a:spLocks noChangeShapeType="1"/>
          </p:cNvSpPr>
          <p:nvPr/>
        </p:nvSpPr>
        <p:spPr bwMode="auto">
          <a:xfrm>
            <a:off x="2362200" y="36512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03" name="AutoShape 7"/>
          <p:cNvSpPr>
            <a:spLocks noChangeArrowheads="1"/>
          </p:cNvSpPr>
          <p:nvPr/>
        </p:nvSpPr>
        <p:spPr bwMode="auto">
          <a:xfrm>
            <a:off x="304800" y="2889250"/>
            <a:ext cx="8610600" cy="990600"/>
          </a:xfrm>
          <a:prstGeom prst="leftRightArrow">
            <a:avLst>
              <a:gd name="adj1" fmla="val 52565"/>
              <a:gd name="adj2" fmla="val 93322"/>
            </a:avLst>
          </a:prstGeom>
          <a:solidFill>
            <a:schemeClr val="folHlink"/>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grpSp>
        <p:nvGrpSpPr>
          <p:cNvPr id="29704" name="Group 8"/>
          <p:cNvGrpSpPr>
            <a:grpSpLocks/>
          </p:cNvGrpSpPr>
          <p:nvPr/>
        </p:nvGrpSpPr>
        <p:grpSpPr bwMode="auto">
          <a:xfrm>
            <a:off x="4876800" y="3651250"/>
            <a:ext cx="762000" cy="2514600"/>
            <a:chOff x="672" y="2208"/>
            <a:chExt cx="480" cy="1584"/>
          </a:xfrm>
        </p:grpSpPr>
        <p:sp>
          <p:nvSpPr>
            <p:cNvPr id="2973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3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3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3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05" name="Group 13"/>
          <p:cNvGrpSpPr>
            <a:grpSpLocks/>
          </p:cNvGrpSpPr>
          <p:nvPr/>
        </p:nvGrpSpPr>
        <p:grpSpPr bwMode="auto">
          <a:xfrm>
            <a:off x="3429000" y="3651250"/>
            <a:ext cx="762000" cy="2514600"/>
            <a:chOff x="672" y="2208"/>
            <a:chExt cx="480" cy="1584"/>
          </a:xfrm>
        </p:grpSpPr>
        <p:sp>
          <p:nvSpPr>
            <p:cNvPr id="2972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2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2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3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29706" name="Group 18"/>
          <p:cNvGrpSpPr>
            <a:grpSpLocks/>
          </p:cNvGrpSpPr>
          <p:nvPr/>
        </p:nvGrpSpPr>
        <p:grpSpPr bwMode="auto">
          <a:xfrm>
            <a:off x="6324600" y="3651250"/>
            <a:ext cx="762000" cy="2514600"/>
            <a:chOff x="672" y="2208"/>
            <a:chExt cx="480" cy="1584"/>
          </a:xfrm>
        </p:grpSpPr>
        <p:sp>
          <p:nvSpPr>
            <p:cNvPr id="2972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PU</a:t>
              </a:r>
            </a:p>
          </p:txBody>
        </p:sp>
        <p:sp>
          <p:nvSpPr>
            <p:cNvPr id="2972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latin typeface="Times New Roman" panose="02020603050405020304" pitchFamily="18" charset="0"/>
              </a:endParaRPr>
            </a:p>
          </p:txBody>
        </p:sp>
        <p:sp>
          <p:nvSpPr>
            <p:cNvPr id="2972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2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9707" name="Rectangle 23"/>
          <p:cNvSpPr>
            <a:spLocks noChangeArrowheads="1"/>
          </p:cNvSpPr>
          <p:nvPr/>
        </p:nvSpPr>
        <p:spPr bwMode="auto">
          <a:xfrm>
            <a:off x="3429000" y="212725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29708" name="Text Box 24"/>
          <p:cNvSpPr txBox="1">
            <a:spLocks noChangeArrowheads="1"/>
          </p:cNvSpPr>
          <p:nvPr/>
        </p:nvSpPr>
        <p:spPr bwMode="auto">
          <a:xfrm>
            <a:off x="2667000" y="311785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29709" name="Line 25"/>
          <p:cNvSpPr>
            <a:spLocks noChangeShapeType="1"/>
          </p:cNvSpPr>
          <p:nvPr/>
        </p:nvSpPr>
        <p:spPr bwMode="auto">
          <a:xfrm>
            <a:off x="4572000" y="273685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9710" name="Group 26"/>
          <p:cNvGrpSpPr>
            <a:grpSpLocks/>
          </p:cNvGrpSpPr>
          <p:nvPr/>
        </p:nvGrpSpPr>
        <p:grpSpPr bwMode="auto">
          <a:xfrm>
            <a:off x="1219200" y="3940175"/>
            <a:ext cx="962025" cy="633413"/>
            <a:chOff x="806" y="2078"/>
            <a:chExt cx="606" cy="399"/>
          </a:xfrm>
        </p:grpSpPr>
        <p:sp>
          <p:nvSpPr>
            <p:cNvPr id="2972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2972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9711" name="Text Box 29"/>
          <p:cNvSpPr txBox="1">
            <a:spLocks noChangeArrowheads="1"/>
          </p:cNvSpPr>
          <p:nvPr/>
        </p:nvSpPr>
        <p:spPr bwMode="auto">
          <a:xfrm>
            <a:off x="6384925" y="1558925"/>
            <a:ext cx="17891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a:solidFill>
                  <a:srgbClr val="CC0000"/>
                </a:solidFill>
                <a:latin typeface="Times New Roman" panose="02020603050405020304" pitchFamily="18" charset="0"/>
              </a:rPr>
              <a:t>Ｉ：</a:t>
            </a:r>
            <a:r>
              <a:rPr lang="en-US" altLang="ja-JP" sz="2400">
                <a:solidFill>
                  <a:srgbClr val="CC0000"/>
                </a:solidFill>
                <a:latin typeface="Times New Roman" panose="02020603050405020304" pitchFamily="18" charset="0"/>
              </a:rPr>
              <a:t>Invalidated</a:t>
            </a:r>
            <a:endParaRPr lang="en-US" altLang="ja-JP" sz="2400">
              <a:latin typeface="Times New Roman" panose="02020603050405020304" pitchFamily="18" charset="0"/>
            </a:endParaRPr>
          </a:p>
          <a:p>
            <a:pPr eaLnBrk="1" hangingPunct="1">
              <a:spcBef>
                <a:spcPct val="0"/>
              </a:spcBef>
              <a:buClrTx/>
              <a:buSzTx/>
              <a:buFontTx/>
              <a:buNone/>
            </a:pPr>
            <a:r>
              <a:rPr lang="ja-JP" altLang="en-US" sz="2400">
                <a:solidFill>
                  <a:schemeClr val="tx2"/>
                </a:solidFill>
                <a:latin typeface="Times New Roman" panose="02020603050405020304" pitchFamily="18" charset="0"/>
              </a:rPr>
              <a:t>Ｖ：</a:t>
            </a:r>
            <a:r>
              <a:rPr lang="en-US" altLang="ja-JP" sz="2400">
                <a:solidFill>
                  <a:schemeClr val="tx2"/>
                </a:solidFill>
                <a:latin typeface="Times New Roman" panose="02020603050405020304" pitchFamily="18" charset="0"/>
              </a:rPr>
              <a:t>Valid</a:t>
            </a:r>
            <a:endParaRPr lang="en-US" altLang="ja-JP" sz="2000">
              <a:latin typeface="Times New Roman" panose="02020603050405020304" pitchFamily="18" charset="0"/>
            </a:endParaRPr>
          </a:p>
        </p:txBody>
      </p:sp>
      <p:sp>
        <p:nvSpPr>
          <p:cNvPr id="29712" name="Text Box 30"/>
          <p:cNvSpPr txBox="1">
            <a:spLocks noChangeArrowheads="1"/>
          </p:cNvSpPr>
          <p:nvPr/>
        </p:nvSpPr>
        <p:spPr bwMode="auto">
          <a:xfrm>
            <a:off x="2124075" y="4365625"/>
            <a:ext cx="4175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solidFill>
                  <a:schemeClr val="tx2"/>
                </a:solidFill>
                <a:latin typeface="Times New Roman" panose="02020603050405020304" pitchFamily="18" charset="0"/>
                <a:ea typeface="HGS創英角ｺﾞｼｯｸUB" panose="020B0900000000000000" pitchFamily="50" charset="-128"/>
              </a:rPr>
              <a:t>Ｖ</a:t>
            </a:r>
            <a:endParaRPr lang="ja-JP" altLang="en-US" sz="2000">
              <a:latin typeface="Times New Roman" panose="02020603050405020304" pitchFamily="18" charset="0"/>
              <a:ea typeface="HGS創英角ｺﾞｼｯｸUB" panose="020B0900000000000000" pitchFamily="50" charset="-128"/>
            </a:endParaRPr>
          </a:p>
        </p:txBody>
      </p:sp>
      <p:grpSp>
        <p:nvGrpSpPr>
          <p:cNvPr id="6" name="Group 31"/>
          <p:cNvGrpSpPr>
            <a:grpSpLocks/>
          </p:cNvGrpSpPr>
          <p:nvPr/>
        </p:nvGrpSpPr>
        <p:grpSpPr bwMode="auto">
          <a:xfrm>
            <a:off x="1279525" y="4870450"/>
            <a:ext cx="930275" cy="622300"/>
            <a:chOff x="806" y="3068"/>
            <a:chExt cx="586" cy="392"/>
          </a:xfrm>
        </p:grpSpPr>
        <p:sp>
          <p:nvSpPr>
            <p:cNvPr id="29719" name="Line 32"/>
            <p:cNvSpPr>
              <a:spLocks noChangeShapeType="1"/>
            </p:cNvSpPr>
            <p:nvPr/>
          </p:nvSpPr>
          <p:spPr bwMode="auto">
            <a:xfrm flipV="1">
              <a:off x="1392" y="306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9720" name="Text Box 33"/>
            <p:cNvSpPr txBox="1">
              <a:spLocks noChangeArrowheads="1"/>
            </p:cNvSpPr>
            <p:nvPr/>
          </p:nvSpPr>
          <p:spPr bwMode="auto">
            <a:xfrm>
              <a:off x="806" y="3210"/>
              <a:ext cx="51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000">
                  <a:latin typeface="Times New Roman" panose="02020603050405020304" pitchFamily="18" charset="0"/>
                </a:rPr>
                <a:t>Ｗｒｉｔｅ</a:t>
              </a:r>
            </a:p>
          </p:txBody>
        </p:sp>
      </p:grpSp>
      <p:sp>
        <p:nvSpPr>
          <p:cNvPr id="308258" name="Line 34"/>
          <p:cNvSpPr>
            <a:spLocks noChangeShapeType="1"/>
          </p:cNvSpPr>
          <p:nvPr/>
        </p:nvSpPr>
        <p:spPr bwMode="auto">
          <a:xfrm flipV="1">
            <a:off x="2286000" y="2584450"/>
            <a:ext cx="2286000" cy="16002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8259" name="Text Box 35"/>
          <p:cNvSpPr txBox="1">
            <a:spLocks noChangeArrowheads="1"/>
          </p:cNvSpPr>
          <p:nvPr/>
        </p:nvSpPr>
        <p:spPr bwMode="auto">
          <a:xfrm>
            <a:off x="5076825" y="4365625"/>
            <a:ext cx="431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solidFill>
                  <a:schemeClr val="tx2"/>
                </a:solidFill>
                <a:latin typeface="HGS創英角ｺﾞｼｯｸUB" panose="020B0900000000000000" pitchFamily="50" charset="-128"/>
                <a:ea typeface="HGS創英角ｺﾞｼｯｸUB" panose="020B0900000000000000" pitchFamily="50" charset="-128"/>
              </a:rPr>
              <a:t>V</a:t>
            </a:r>
            <a:endParaRPr lang="en-US" altLang="ja-JP" sz="2000">
              <a:latin typeface="HGS創英角ｺﾞｼｯｸUB" panose="020B0900000000000000" pitchFamily="50" charset="-128"/>
              <a:ea typeface="HGS創英角ｺﾞｼｯｸUB" panose="020B0900000000000000" pitchFamily="50" charset="-128"/>
            </a:endParaRPr>
          </a:p>
        </p:txBody>
      </p:sp>
      <p:sp>
        <p:nvSpPr>
          <p:cNvPr id="308260" name="Text Box 36"/>
          <p:cNvSpPr txBox="1">
            <a:spLocks noChangeArrowheads="1"/>
          </p:cNvSpPr>
          <p:nvPr/>
        </p:nvSpPr>
        <p:spPr bwMode="auto">
          <a:xfrm>
            <a:off x="3851275" y="3573463"/>
            <a:ext cx="2630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Monitoring (Snoop)</a:t>
            </a:r>
            <a:endParaRPr lang="en-US" altLang="ja-JP" sz="2000">
              <a:latin typeface="Times New Roman" panose="02020603050405020304" pitchFamily="18" charset="0"/>
            </a:endParaRPr>
          </a:p>
        </p:txBody>
      </p:sp>
      <p:sp>
        <p:nvSpPr>
          <p:cNvPr id="308261" name="Line 37"/>
          <p:cNvSpPr>
            <a:spLocks noChangeShapeType="1"/>
          </p:cNvSpPr>
          <p:nvPr/>
        </p:nvSpPr>
        <p:spPr bwMode="auto">
          <a:xfrm>
            <a:off x="4572000" y="2584450"/>
            <a:ext cx="685800" cy="16764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8262" name="Text Box 38"/>
          <p:cNvSpPr txBox="1">
            <a:spLocks noChangeArrowheads="1"/>
          </p:cNvSpPr>
          <p:nvPr/>
        </p:nvSpPr>
        <p:spPr bwMode="auto">
          <a:xfrm>
            <a:off x="5318125" y="4987925"/>
            <a:ext cx="1157288" cy="831850"/>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Data is</a:t>
            </a:r>
          </a:p>
          <a:p>
            <a:pPr eaLnBrk="1" hangingPunct="1">
              <a:spcBef>
                <a:spcPct val="0"/>
              </a:spcBef>
              <a:buClrTx/>
              <a:buSzTx/>
              <a:buFontTx/>
              <a:buNone/>
            </a:pPr>
            <a:r>
              <a:rPr lang="en-US" altLang="ja-JP" sz="2400">
                <a:latin typeface="Times New Roman" panose="02020603050405020304" pitchFamily="18" charset="0"/>
              </a:rPr>
              <a:t>updated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ja-JP"/>
              <a:t>The structure of Snoop cache</a:t>
            </a:r>
          </a:p>
        </p:txBody>
      </p:sp>
      <p:sp>
        <p:nvSpPr>
          <p:cNvPr id="30723" name="Rectangle 3"/>
          <p:cNvSpPr>
            <a:spLocks noChangeArrowheads="1"/>
          </p:cNvSpPr>
          <p:nvPr/>
        </p:nvSpPr>
        <p:spPr bwMode="auto">
          <a:xfrm>
            <a:off x="3962400" y="3429000"/>
            <a:ext cx="2209800" cy="16002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2000">
                <a:latin typeface="Times New Roman" panose="02020603050405020304" pitchFamily="18" charset="0"/>
              </a:rPr>
              <a:t>Cache</a:t>
            </a:r>
            <a:r>
              <a:rPr lang="ja-JP" altLang="en-US" sz="2000">
                <a:latin typeface="Times New Roman" panose="02020603050405020304" pitchFamily="18" charset="0"/>
              </a:rPr>
              <a:t>　</a:t>
            </a:r>
            <a:r>
              <a:rPr lang="en-US" altLang="ja-JP" sz="2000">
                <a:latin typeface="Times New Roman" panose="02020603050405020304" pitchFamily="18" charset="0"/>
              </a:rPr>
              <a:t>Memory</a:t>
            </a:r>
          </a:p>
          <a:p>
            <a:pPr algn="ctr" eaLnBrk="1" hangingPunct="1">
              <a:spcBef>
                <a:spcPct val="0"/>
              </a:spcBef>
              <a:buClrTx/>
              <a:buSzTx/>
              <a:buFontTx/>
              <a:buNone/>
            </a:pPr>
            <a:r>
              <a:rPr lang="en-US" altLang="ja-JP" sz="2000">
                <a:latin typeface="Times New Roman" panose="02020603050405020304" pitchFamily="18" charset="0"/>
              </a:rPr>
              <a:t>Entity</a:t>
            </a:r>
          </a:p>
        </p:txBody>
      </p:sp>
      <p:sp>
        <p:nvSpPr>
          <p:cNvPr id="30724" name="Rectangle 4"/>
          <p:cNvSpPr>
            <a:spLocks noChangeArrowheads="1"/>
          </p:cNvSpPr>
          <p:nvPr/>
        </p:nvSpPr>
        <p:spPr bwMode="auto">
          <a:xfrm>
            <a:off x="2819400" y="2514600"/>
            <a:ext cx="533400" cy="990600"/>
          </a:xfrm>
          <a:prstGeom prst="rect">
            <a:avLst/>
          </a:prstGeom>
          <a:solidFill>
            <a:srgbClr val="FF66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25" name="Rectangle 5"/>
          <p:cNvSpPr>
            <a:spLocks noChangeArrowheads="1"/>
          </p:cNvSpPr>
          <p:nvPr/>
        </p:nvSpPr>
        <p:spPr bwMode="auto">
          <a:xfrm>
            <a:off x="2819400" y="4800600"/>
            <a:ext cx="533400" cy="990600"/>
          </a:xfrm>
          <a:prstGeom prst="rect">
            <a:avLst/>
          </a:prstGeom>
          <a:solidFill>
            <a:srgbClr val="FF66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26" name="AutoShape 6"/>
          <p:cNvSpPr>
            <a:spLocks noChangeArrowheads="1"/>
          </p:cNvSpPr>
          <p:nvPr/>
        </p:nvSpPr>
        <p:spPr bwMode="auto">
          <a:xfrm>
            <a:off x="2971800" y="3810000"/>
            <a:ext cx="228600" cy="762000"/>
          </a:xfrm>
          <a:prstGeom prst="upDownArrow">
            <a:avLst>
              <a:gd name="adj1" fmla="val 50000"/>
              <a:gd name="adj2" fmla="val 66667"/>
            </a:avLst>
          </a:prstGeom>
          <a:solidFill>
            <a:schemeClr val="tx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27" name="Oval 7"/>
          <p:cNvSpPr>
            <a:spLocks noChangeArrowheads="1"/>
          </p:cNvSpPr>
          <p:nvPr/>
        </p:nvSpPr>
        <p:spPr bwMode="auto">
          <a:xfrm>
            <a:off x="3124200" y="6248400"/>
            <a:ext cx="533400" cy="45720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28" name="AutoShape 8"/>
          <p:cNvSpPr>
            <a:spLocks noChangeArrowheads="1"/>
          </p:cNvSpPr>
          <p:nvPr/>
        </p:nvSpPr>
        <p:spPr bwMode="auto">
          <a:xfrm>
            <a:off x="3048000" y="5867400"/>
            <a:ext cx="228600" cy="381000"/>
          </a:xfrm>
          <a:prstGeom prst="upDownArrow">
            <a:avLst>
              <a:gd name="adj1" fmla="val 50000"/>
              <a:gd name="adj2" fmla="val 33333"/>
            </a:avLst>
          </a:prstGeom>
          <a:solidFill>
            <a:schemeClr val="accent1"/>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29" name="AutoShape 9"/>
          <p:cNvSpPr>
            <a:spLocks noChangeArrowheads="1"/>
          </p:cNvSpPr>
          <p:nvPr/>
        </p:nvSpPr>
        <p:spPr bwMode="auto">
          <a:xfrm>
            <a:off x="1981200" y="1447800"/>
            <a:ext cx="4038600" cy="457200"/>
          </a:xfrm>
          <a:prstGeom prst="leftRightArrow">
            <a:avLst>
              <a:gd name="adj1" fmla="val 50000"/>
              <a:gd name="adj2" fmla="val 176667"/>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30" name="AutoShape 10"/>
          <p:cNvSpPr>
            <a:spLocks noChangeArrowheads="1"/>
          </p:cNvSpPr>
          <p:nvPr/>
        </p:nvSpPr>
        <p:spPr bwMode="auto">
          <a:xfrm>
            <a:off x="2971800" y="1981200"/>
            <a:ext cx="228600" cy="381000"/>
          </a:xfrm>
          <a:prstGeom prst="upDownArrow">
            <a:avLst>
              <a:gd name="adj1" fmla="val 50000"/>
              <a:gd name="adj2" fmla="val 33333"/>
            </a:avLst>
          </a:prstGeom>
          <a:solidFill>
            <a:srgbClr val="CC0000"/>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30731" name="Text Box 11"/>
          <p:cNvSpPr txBox="1">
            <a:spLocks noChangeArrowheads="1"/>
          </p:cNvSpPr>
          <p:nvPr/>
        </p:nvSpPr>
        <p:spPr bwMode="auto">
          <a:xfrm>
            <a:off x="1660525" y="2757488"/>
            <a:ext cx="1155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Directory</a:t>
            </a:r>
          </a:p>
        </p:txBody>
      </p:sp>
      <p:sp>
        <p:nvSpPr>
          <p:cNvPr id="30732" name="Text Box 12"/>
          <p:cNvSpPr txBox="1">
            <a:spLocks noChangeArrowheads="1"/>
          </p:cNvSpPr>
          <p:nvPr/>
        </p:nvSpPr>
        <p:spPr bwMode="auto">
          <a:xfrm>
            <a:off x="1660525" y="5119688"/>
            <a:ext cx="1155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Directory</a:t>
            </a:r>
          </a:p>
        </p:txBody>
      </p:sp>
      <p:sp>
        <p:nvSpPr>
          <p:cNvPr id="30733" name="Text Box 13"/>
          <p:cNvSpPr txBox="1">
            <a:spLocks noChangeArrowheads="1"/>
          </p:cNvSpPr>
          <p:nvPr/>
        </p:nvSpPr>
        <p:spPr bwMode="auto">
          <a:xfrm>
            <a:off x="1355725" y="3900488"/>
            <a:ext cx="143668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The same</a:t>
            </a:r>
          </a:p>
          <a:p>
            <a:pPr eaLnBrk="1" hangingPunct="1">
              <a:spcBef>
                <a:spcPct val="0"/>
              </a:spcBef>
              <a:buClrTx/>
              <a:buSzTx/>
              <a:buFontTx/>
              <a:buNone/>
            </a:pPr>
            <a:r>
              <a:rPr lang="en-US" altLang="ja-JP" sz="2000">
                <a:latin typeface="Times New Roman" panose="02020603050405020304" pitchFamily="18" charset="0"/>
              </a:rPr>
              <a:t>Directory</a:t>
            </a:r>
          </a:p>
          <a:p>
            <a:pPr eaLnBrk="1" hangingPunct="1">
              <a:spcBef>
                <a:spcPct val="0"/>
              </a:spcBef>
              <a:buClrTx/>
              <a:buSzTx/>
              <a:buFontTx/>
              <a:buNone/>
            </a:pPr>
            <a:r>
              <a:rPr lang="en-US" altLang="ja-JP" sz="2000">
                <a:latin typeface="Times New Roman" panose="02020603050405020304" pitchFamily="18" charset="0"/>
              </a:rPr>
              <a:t>(Dual</a:t>
            </a:r>
            <a:r>
              <a:rPr lang="ja-JP" altLang="en-US" sz="2000">
                <a:latin typeface="Times New Roman" panose="02020603050405020304" pitchFamily="18" charset="0"/>
              </a:rPr>
              <a:t>　</a:t>
            </a:r>
            <a:r>
              <a:rPr lang="en-US" altLang="ja-JP" sz="2000">
                <a:latin typeface="Times New Roman" panose="02020603050405020304" pitchFamily="18" charset="0"/>
              </a:rPr>
              <a:t>Port)</a:t>
            </a:r>
          </a:p>
        </p:txBody>
      </p:sp>
      <p:sp>
        <p:nvSpPr>
          <p:cNvPr id="30734" name="Text Box 14"/>
          <p:cNvSpPr txBox="1">
            <a:spLocks noChangeArrowheads="1"/>
          </p:cNvSpPr>
          <p:nvPr/>
        </p:nvSpPr>
        <p:spPr bwMode="auto">
          <a:xfrm>
            <a:off x="3717925" y="6186488"/>
            <a:ext cx="679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CPU</a:t>
            </a:r>
          </a:p>
        </p:txBody>
      </p:sp>
      <p:sp>
        <p:nvSpPr>
          <p:cNvPr id="30735" name="Text Box 15"/>
          <p:cNvSpPr txBox="1">
            <a:spLocks noChangeArrowheads="1"/>
          </p:cNvSpPr>
          <p:nvPr/>
        </p:nvSpPr>
        <p:spPr bwMode="auto">
          <a:xfrm>
            <a:off x="3489325" y="1843088"/>
            <a:ext cx="1304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Shared bus</a:t>
            </a:r>
          </a:p>
        </p:txBody>
      </p:sp>
      <p:sp>
        <p:nvSpPr>
          <p:cNvPr id="30736" name="Line 16"/>
          <p:cNvSpPr>
            <a:spLocks noChangeShapeType="1"/>
          </p:cNvSpPr>
          <p:nvPr/>
        </p:nvSpPr>
        <p:spPr bwMode="auto">
          <a:xfrm flipV="1">
            <a:off x="3886200" y="5257800"/>
            <a:ext cx="762000" cy="76200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7" name="Line 17"/>
          <p:cNvSpPr>
            <a:spLocks noChangeShapeType="1"/>
          </p:cNvSpPr>
          <p:nvPr/>
        </p:nvSpPr>
        <p:spPr bwMode="auto">
          <a:xfrm>
            <a:off x="4800600" y="2209800"/>
            <a:ext cx="0" cy="914400"/>
          </a:xfrm>
          <a:prstGeom prst="line">
            <a:avLst/>
          </a:prstGeom>
          <a:noFill/>
          <a:ln w="28575">
            <a:solidFill>
              <a:schemeClr val="tx1"/>
            </a:solidFill>
            <a:round/>
            <a:headEnd type="arrow" w="med" len="med"/>
            <a:tailEnd type="arrow"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0738" name="Text Box 18"/>
          <p:cNvSpPr txBox="1">
            <a:spLocks noChangeArrowheads="1"/>
          </p:cNvSpPr>
          <p:nvPr/>
        </p:nvSpPr>
        <p:spPr bwMode="auto">
          <a:xfrm>
            <a:off x="6461125" y="2300288"/>
            <a:ext cx="243205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a:latin typeface="Times New Roman" panose="02020603050405020304" pitchFamily="18" charset="0"/>
              </a:rPr>
              <a:t>Directory can be accessed simultaneously from both sides. </a:t>
            </a:r>
          </a:p>
          <a:p>
            <a:pPr eaLnBrk="1" hangingPunct="1">
              <a:spcBef>
                <a:spcPct val="0"/>
              </a:spcBef>
              <a:buClrTx/>
              <a:buSzTx/>
              <a:buFontTx/>
              <a:buNone/>
            </a:pPr>
            <a:endParaRPr lang="en-US" altLang="ja-JP" sz="2000">
              <a:latin typeface="Times New Roman" panose="02020603050405020304" pitchFamily="18" charset="0"/>
            </a:endParaRPr>
          </a:p>
          <a:p>
            <a:pPr eaLnBrk="1" hangingPunct="1">
              <a:spcBef>
                <a:spcPct val="0"/>
              </a:spcBef>
              <a:buClrTx/>
              <a:buSzTx/>
              <a:buFontTx/>
              <a:buNone/>
            </a:pPr>
            <a:r>
              <a:rPr lang="en-US" altLang="ja-JP" sz="2000">
                <a:latin typeface="Times New Roman" panose="02020603050405020304" pitchFamily="18" charset="0"/>
              </a:rPr>
              <a:t>The bus transaction can be checked without caring the access from CPU.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219200" y="304800"/>
            <a:ext cx="7772400" cy="1143000"/>
          </a:xfrm>
        </p:spPr>
        <p:txBody>
          <a:bodyPr/>
          <a:lstStyle/>
          <a:p>
            <a:pPr eaLnBrk="1" hangingPunct="1"/>
            <a:r>
              <a:rPr lang="en-US" altLang="ja-JP"/>
              <a:t>Quiz </a:t>
            </a:r>
          </a:p>
        </p:txBody>
      </p:sp>
      <p:sp>
        <p:nvSpPr>
          <p:cNvPr id="31747" name="Rectangle 3"/>
          <p:cNvSpPr>
            <a:spLocks noGrp="1" noChangeArrowheads="1"/>
          </p:cNvSpPr>
          <p:nvPr>
            <p:ph type="body" idx="4294967295"/>
          </p:nvPr>
        </p:nvSpPr>
        <p:spPr>
          <a:xfrm>
            <a:off x="990600" y="1524000"/>
            <a:ext cx="8153400" cy="4724400"/>
          </a:xfrm>
        </p:spPr>
        <p:txBody>
          <a:bodyPr/>
          <a:lstStyle/>
          <a:p>
            <a:pPr eaLnBrk="1" hangingPunct="1"/>
            <a:r>
              <a:rPr lang="en-US" altLang="ja-JP" sz="2600" dirty="0"/>
              <a:t>Following accesses are done sequentially into the same cache  block of Write through</a:t>
            </a:r>
            <a:r>
              <a:rPr lang="ja-JP" altLang="en-US" sz="2600" dirty="0"/>
              <a:t>　</a:t>
            </a:r>
            <a:r>
              <a:rPr lang="en-US" altLang="ja-JP" sz="2600" dirty="0"/>
              <a:t>Write non-allocate protocol. How the state of each cache  block is changed ?</a:t>
            </a:r>
          </a:p>
          <a:p>
            <a:pPr lvl="1" eaLnBrk="1" hangingPunct="1"/>
            <a:r>
              <a:rPr lang="en-US" altLang="ja-JP" sz="2200" dirty="0"/>
              <a:t>PU A: Read</a:t>
            </a:r>
          </a:p>
          <a:p>
            <a:pPr lvl="1" eaLnBrk="1" hangingPunct="1"/>
            <a:r>
              <a:rPr lang="en-US" altLang="ja-JP" sz="2200" dirty="0"/>
              <a:t>PU B: Read</a:t>
            </a:r>
          </a:p>
          <a:p>
            <a:pPr lvl="1" eaLnBrk="1" hangingPunct="1"/>
            <a:r>
              <a:rPr lang="en-US" altLang="ja-JP" sz="2200" dirty="0"/>
              <a:t>PU A: Write</a:t>
            </a:r>
          </a:p>
          <a:p>
            <a:pPr lvl="1" eaLnBrk="1" hangingPunct="1"/>
            <a:r>
              <a:rPr lang="en-US" altLang="ja-JP" sz="2200" dirty="0"/>
              <a:t>PU B: Read</a:t>
            </a:r>
          </a:p>
          <a:p>
            <a:pPr lvl="1" eaLnBrk="1" hangingPunct="1"/>
            <a:r>
              <a:rPr lang="en-US" altLang="ja-JP" sz="2200" dirty="0"/>
              <a:t>PU B: Write</a:t>
            </a:r>
          </a:p>
          <a:p>
            <a:pPr lvl="1" eaLnBrk="1" hangingPunct="1"/>
            <a:r>
              <a:rPr lang="en-US" altLang="ja-JP" sz="2200" dirty="0"/>
              <a:t>PU A: Write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1219200" y="304800"/>
            <a:ext cx="7772400" cy="1143000"/>
          </a:xfrm>
        </p:spPr>
        <p:txBody>
          <a:bodyPr/>
          <a:lstStyle/>
          <a:p>
            <a:pPr eaLnBrk="1" hangingPunct="1"/>
            <a:r>
              <a:rPr lang="en-US" altLang="ja-JP" dirty="0"/>
              <a:t>Answer</a:t>
            </a:r>
          </a:p>
        </p:txBody>
      </p:sp>
      <p:sp>
        <p:nvSpPr>
          <p:cNvPr id="31747" name="Rectangle 3"/>
          <p:cNvSpPr>
            <a:spLocks noGrp="1" noChangeArrowheads="1"/>
          </p:cNvSpPr>
          <p:nvPr>
            <p:ph type="body" idx="4294967295"/>
          </p:nvPr>
        </p:nvSpPr>
        <p:spPr>
          <a:xfrm>
            <a:off x="990600" y="1524000"/>
            <a:ext cx="8153400" cy="4724400"/>
          </a:xfrm>
        </p:spPr>
        <p:txBody>
          <a:bodyPr/>
          <a:lstStyle/>
          <a:p>
            <a:pPr eaLnBrk="1" hangingPunct="1"/>
            <a:r>
              <a:rPr lang="ja-JP" altLang="en-US" sz="2600" dirty="0"/>
              <a:t>　　　　　　　　　　　　　</a:t>
            </a:r>
            <a:r>
              <a:rPr lang="en-US" altLang="ja-JP" sz="2600" dirty="0"/>
              <a:t>A</a:t>
            </a:r>
            <a:r>
              <a:rPr lang="ja-JP" altLang="en-US" sz="2600" dirty="0"/>
              <a:t>　　　　　</a:t>
            </a:r>
            <a:r>
              <a:rPr lang="en-US" altLang="ja-JP" sz="2600" dirty="0"/>
              <a:t>B</a:t>
            </a:r>
            <a:r>
              <a:rPr lang="ja-JP" altLang="en-US" sz="2600" dirty="0"/>
              <a:t>　　　　　　　　　　　　</a:t>
            </a:r>
            <a:endParaRPr lang="en-US" altLang="ja-JP" sz="2600" dirty="0"/>
          </a:p>
          <a:p>
            <a:pPr eaLnBrk="1" hangingPunct="1"/>
            <a:r>
              <a:rPr lang="ja-JP" altLang="en-US" sz="2600" dirty="0"/>
              <a:t>　　　　　　　　　　　　　－　　　　ー</a:t>
            </a:r>
            <a:endParaRPr lang="en-US" altLang="ja-JP" sz="2600" dirty="0"/>
          </a:p>
          <a:p>
            <a:pPr lvl="1" eaLnBrk="1" hangingPunct="1"/>
            <a:r>
              <a:rPr lang="en-US" altLang="ja-JP" sz="2200" dirty="0"/>
              <a:t>PU A: Read</a:t>
            </a:r>
            <a:r>
              <a:rPr lang="ja-JP" altLang="en-US" sz="2200" dirty="0"/>
              <a:t>　　　　　　</a:t>
            </a:r>
            <a:r>
              <a:rPr lang="en-US" altLang="ja-JP" sz="2200" dirty="0"/>
              <a:t>V</a:t>
            </a:r>
            <a:r>
              <a:rPr lang="ja-JP" altLang="en-US" sz="2200" dirty="0"/>
              <a:t>　　　　　－</a:t>
            </a:r>
            <a:endParaRPr lang="en-US" altLang="ja-JP" sz="2200" dirty="0"/>
          </a:p>
          <a:p>
            <a:pPr lvl="1" eaLnBrk="1" hangingPunct="1"/>
            <a:r>
              <a:rPr lang="en-US" altLang="ja-JP" sz="2200" dirty="0"/>
              <a:t>PU B: Read</a:t>
            </a:r>
            <a:r>
              <a:rPr lang="ja-JP" altLang="en-US" sz="2200" dirty="0"/>
              <a:t>　　　　　　</a:t>
            </a:r>
            <a:r>
              <a:rPr lang="en-US" altLang="ja-JP" sz="2200" dirty="0"/>
              <a:t>V</a:t>
            </a:r>
            <a:r>
              <a:rPr lang="ja-JP" altLang="en-US" sz="2200" dirty="0"/>
              <a:t>　　　　　</a:t>
            </a:r>
            <a:r>
              <a:rPr lang="en-US" altLang="ja-JP" sz="2200" dirty="0"/>
              <a:t>V</a:t>
            </a:r>
          </a:p>
          <a:p>
            <a:pPr lvl="1" eaLnBrk="1" hangingPunct="1"/>
            <a:r>
              <a:rPr lang="en-US" altLang="ja-JP" sz="2200" dirty="0"/>
              <a:t>PU A: Write</a:t>
            </a:r>
            <a:r>
              <a:rPr lang="ja-JP" altLang="en-US" sz="2200" dirty="0"/>
              <a:t>　　　　　　</a:t>
            </a:r>
            <a:r>
              <a:rPr lang="en-US" altLang="ja-JP" sz="2200" dirty="0"/>
              <a:t>V</a:t>
            </a:r>
            <a:r>
              <a:rPr lang="ja-JP" altLang="en-US" sz="2200" dirty="0"/>
              <a:t>　　　　　</a:t>
            </a:r>
            <a:r>
              <a:rPr lang="en-US" altLang="ja-JP" sz="2200" dirty="0"/>
              <a:t>I</a:t>
            </a:r>
          </a:p>
          <a:p>
            <a:pPr lvl="1" eaLnBrk="1" hangingPunct="1"/>
            <a:r>
              <a:rPr lang="en-US" altLang="ja-JP" sz="2200" dirty="0"/>
              <a:t>PU B: Read</a:t>
            </a:r>
            <a:r>
              <a:rPr lang="ja-JP" altLang="en-US" sz="2200" dirty="0"/>
              <a:t>　　　　　　</a:t>
            </a:r>
            <a:r>
              <a:rPr lang="en-US" altLang="ja-JP" sz="2200" dirty="0"/>
              <a:t>V</a:t>
            </a:r>
            <a:r>
              <a:rPr lang="ja-JP" altLang="en-US" sz="2200" dirty="0"/>
              <a:t>　　　　　</a:t>
            </a:r>
            <a:r>
              <a:rPr lang="en-US" altLang="ja-JP" sz="2200" dirty="0"/>
              <a:t>V</a:t>
            </a:r>
          </a:p>
          <a:p>
            <a:pPr lvl="1" eaLnBrk="1" hangingPunct="1"/>
            <a:r>
              <a:rPr lang="en-US" altLang="ja-JP" sz="2200" dirty="0"/>
              <a:t>PU B: Write</a:t>
            </a:r>
            <a:r>
              <a:rPr lang="ja-JP" altLang="en-US" sz="2200" dirty="0"/>
              <a:t>　　　　　　</a:t>
            </a:r>
            <a:r>
              <a:rPr lang="en-US" altLang="ja-JP" sz="2200" dirty="0"/>
              <a:t>I</a:t>
            </a:r>
            <a:r>
              <a:rPr lang="ja-JP" altLang="en-US" sz="2200" dirty="0"/>
              <a:t>　　　　　</a:t>
            </a:r>
            <a:r>
              <a:rPr lang="en-US" altLang="ja-JP" sz="2200" dirty="0"/>
              <a:t>V</a:t>
            </a:r>
          </a:p>
          <a:p>
            <a:pPr lvl="1" eaLnBrk="1" hangingPunct="1"/>
            <a:r>
              <a:rPr lang="en-US" altLang="ja-JP" sz="2200" dirty="0"/>
              <a:t>PU A: Write</a:t>
            </a:r>
            <a:r>
              <a:rPr lang="ja-JP" altLang="en-US" sz="2200" dirty="0"/>
              <a:t>　　　　　　</a:t>
            </a:r>
            <a:r>
              <a:rPr lang="en-US" altLang="ja-JP" sz="2200" dirty="0"/>
              <a:t>I</a:t>
            </a:r>
            <a:r>
              <a:rPr lang="ja-JP" altLang="en-US" sz="2200" dirty="0"/>
              <a:t>　　　　　</a:t>
            </a:r>
            <a:r>
              <a:rPr lang="en-US" altLang="ja-JP" sz="2200" dirty="0"/>
              <a:t>V</a:t>
            </a:r>
          </a:p>
        </p:txBody>
      </p:sp>
    </p:spTree>
    <p:custDataLst>
      <p:tags r:id="rId1"/>
    </p:custDataLst>
    <p:extLst>
      <p:ext uri="{BB962C8B-B14F-4D97-AF65-F5344CB8AC3E}">
        <p14:creationId xmlns:p14="http://schemas.microsoft.com/office/powerpoint/2010/main" val="143004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sz="3800"/>
              <a:t>The Problem of Write</a:t>
            </a:r>
            <a:r>
              <a:rPr lang="ja-JP" altLang="en-US" sz="3800"/>
              <a:t>　</a:t>
            </a:r>
            <a:r>
              <a:rPr lang="en-US" altLang="ja-JP" sz="3800"/>
              <a:t>Through</a:t>
            </a:r>
            <a:r>
              <a:rPr lang="ja-JP" altLang="en-US" sz="3800"/>
              <a:t>　</a:t>
            </a:r>
            <a:r>
              <a:rPr lang="en-US" altLang="ja-JP" sz="3800"/>
              <a:t>Cache</a:t>
            </a:r>
          </a:p>
        </p:txBody>
      </p:sp>
      <p:sp>
        <p:nvSpPr>
          <p:cNvPr id="32771" name="Rectangle 3"/>
          <p:cNvSpPr>
            <a:spLocks noGrp="1" noChangeArrowheads="1"/>
          </p:cNvSpPr>
          <p:nvPr>
            <p:ph type="body" idx="1"/>
          </p:nvPr>
        </p:nvSpPr>
        <p:spPr/>
        <p:txBody>
          <a:bodyPr/>
          <a:lstStyle/>
          <a:p>
            <a:pPr eaLnBrk="1" hangingPunct="1"/>
            <a:r>
              <a:rPr lang="en-US" altLang="ja-JP"/>
              <a:t>In uniprocessors, the performance of the write through cache with well designed write buffers is comparable to that of write back cache.</a:t>
            </a:r>
          </a:p>
          <a:p>
            <a:pPr eaLnBrk="1" hangingPunct="1"/>
            <a:r>
              <a:rPr lang="en-US" altLang="ja-JP"/>
              <a:t>However, in bus connected multiprocessors, the write through cache has a problem of bus congestion.</a:t>
            </a:r>
          </a:p>
          <a:p>
            <a:pPr eaLnBrk="1" hangingPunct="1"/>
            <a:endParaRPr lang="en-US" altLang="ja-JP"/>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a:t>Basic Protocol</a:t>
            </a:r>
          </a:p>
        </p:txBody>
      </p:sp>
      <p:sp>
        <p:nvSpPr>
          <p:cNvPr id="3379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379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379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3800" name="Group 8"/>
          <p:cNvGrpSpPr>
            <a:grpSpLocks/>
          </p:cNvGrpSpPr>
          <p:nvPr/>
        </p:nvGrpSpPr>
        <p:grpSpPr bwMode="auto">
          <a:xfrm>
            <a:off x="4876800" y="3048000"/>
            <a:ext cx="762000" cy="2514600"/>
            <a:chOff x="672" y="2208"/>
            <a:chExt cx="480" cy="1584"/>
          </a:xfrm>
        </p:grpSpPr>
        <p:sp>
          <p:nvSpPr>
            <p:cNvPr id="3382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383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383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3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1" name="Group 13"/>
          <p:cNvGrpSpPr>
            <a:grpSpLocks/>
          </p:cNvGrpSpPr>
          <p:nvPr/>
        </p:nvGrpSpPr>
        <p:grpSpPr bwMode="auto">
          <a:xfrm>
            <a:off x="3429000" y="3048000"/>
            <a:ext cx="762000" cy="2514600"/>
            <a:chOff x="672" y="2208"/>
            <a:chExt cx="480" cy="1584"/>
          </a:xfrm>
        </p:grpSpPr>
        <p:sp>
          <p:nvSpPr>
            <p:cNvPr id="3382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382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382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3802" name="Group 18"/>
          <p:cNvGrpSpPr>
            <a:grpSpLocks/>
          </p:cNvGrpSpPr>
          <p:nvPr/>
        </p:nvGrpSpPr>
        <p:grpSpPr bwMode="auto">
          <a:xfrm>
            <a:off x="6324600" y="3048000"/>
            <a:ext cx="762000" cy="2514600"/>
            <a:chOff x="672" y="2208"/>
            <a:chExt cx="480" cy="1584"/>
          </a:xfrm>
        </p:grpSpPr>
        <p:sp>
          <p:nvSpPr>
            <p:cNvPr id="3382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382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382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2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380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380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380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3806" name="Group 26"/>
          <p:cNvGrpSpPr>
            <a:grpSpLocks/>
          </p:cNvGrpSpPr>
          <p:nvPr/>
        </p:nvGrpSpPr>
        <p:grpSpPr bwMode="auto">
          <a:xfrm>
            <a:off x="1219200" y="3336925"/>
            <a:ext cx="962025" cy="633413"/>
            <a:chOff x="806" y="2078"/>
            <a:chExt cx="606" cy="399"/>
          </a:xfrm>
        </p:grpSpPr>
        <p:sp>
          <p:nvSpPr>
            <p:cNvPr id="3381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382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0125" name="Line 29"/>
          <p:cNvSpPr>
            <a:spLocks noChangeShapeType="1"/>
          </p:cNvSpPr>
          <p:nvPr/>
        </p:nvSpPr>
        <p:spPr bwMode="auto">
          <a:xfrm flipH="1">
            <a:off x="2362200" y="2057400"/>
            <a:ext cx="15240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0126" name="Line 30"/>
          <p:cNvSpPr>
            <a:spLocks noChangeShapeType="1"/>
          </p:cNvSpPr>
          <p:nvPr/>
        </p:nvSpPr>
        <p:spPr bwMode="auto">
          <a:xfrm>
            <a:off x="3886200" y="2057400"/>
            <a:ext cx="1371600" cy="1447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809" name="Text Box 31"/>
          <p:cNvSpPr txBox="1">
            <a:spLocks noChangeArrowheads="1"/>
          </p:cNvSpPr>
          <p:nvPr/>
        </p:nvSpPr>
        <p:spPr bwMode="auto">
          <a:xfrm>
            <a:off x="5364163" y="333375"/>
            <a:ext cx="38106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States attached to each  block</a:t>
            </a:r>
          </a:p>
        </p:txBody>
      </p:sp>
      <p:sp>
        <p:nvSpPr>
          <p:cNvPr id="33810" name="Text Box 32"/>
          <p:cNvSpPr txBox="1">
            <a:spLocks noChangeArrowheads="1"/>
          </p:cNvSpPr>
          <p:nvPr/>
        </p:nvSpPr>
        <p:spPr bwMode="auto">
          <a:xfrm>
            <a:off x="5940425" y="836613"/>
            <a:ext cx="29495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a:t>
            </a:r>
            <a:r>
              <a:rPr lang="ja-JP" altLang="en-US" sz="2400">
                <a:latin typeface="Times New Roman" panose="02020603050405020304" pitchFamily="18" charset="0"/>
              </a:rPr>
              <a:t>：</a:t>
            </a:r>
            <a:r>
              <a:rPr lang="en-US" altLang="ja-JP" sz="2400">
                <a:latin typeface="Times New Roman" panose="02020603050405020304" pitchFamily="18" charset="0"/>
              </a:rPr>
              <a:t>Clean (Consistent to shared memory)</a:t>
            </a:r>
          </a:p>
          <a:p>
            <a:pPr>
              <a:spcBef>
                <a:spcPct val="0"/>
              </a:spcBef>
              <a:buClrTx/>
              <a:buSzTx/>
              <a:buFontTx/>
              <a:buNone/>
            </a:pPr>
            <a:r>
              <a:rPr lang="en-US" altLang="ja-JP" sz="2400">
                <a:latin typeface="Times New Roman" panose="02020603050405020304" pitchFamily="18" charset="0"/>
              </a:rPr>
              <a:t>D: Dirty</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sp>
        <p:nvSpPr>
          <p:cNvPr id="260129" name="Text Box 33"/>
          <p:cNvSpPr txBox="1">
            <a:spLocks noChangeArrowheads="1"/>
          </p:cNvSpPr>
          <p:nvPr/>
        </p:nvSpPr>
        <p:spPr bwMode="auto">
          <a:xfrm>
            <a:off x="2195513" y="37163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HG創英角ｺﾞｼｯｸUB" panose="020B0909000000000000" pitchFamily="49" charset="-128"/>
                <a:ea typeface="HG創英角ｺﾞｼｯｸUB" panose="020B0909000000000000" pitchFamily="49" charset="-128"/>
              </a:rPr>
              <a:t>C</a:t>
            </a:r>
            <a:endParaRPr lang="en-US" altLang="ja-JP" sz="2400">
              <a:latin typeface="HG創英角ｺﾞｼｯｸUB" panose="020B0909000000000000" pitchFamily="49" charset="-128"/>
              <a:ea typeface="HG創英角ｺﾞｼｯｸUB" panose="020B0909000000000000" pitchFamily="49" charset="-128"/>
            </a:endParaRPr>
          </a:p>
        </p:txBody>
      </p:sp>
      <p:sp>
        <p:nvSpPr>
          <p:cNvPr id="260130" name="Text Box 34"/>
          <p:cNvSpPr txBox="1">
            <a:spLocks noChangeArrowheads="1"/>
          </p:cNvSpPr>
          <p:nvPr/>
        </p:nvSpPr>
        <p:spPr bwMode="auto">
          <a:xfrm>
            <a:off x="5003800" y="3692525"/>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HGP創英角ｺﾞｼｯｸUB" panose="020B0900000000000000" pitchFamily="50" charset="-128"/>
                <a:ea typeface="HGP創英角ｺﾞｼｯｸUB" panose="020B0900000000000000" pitchFamily="50" charset="-128"/>
              </a:rPr>
              <a:t>C</a:t>
            </a:r>
            <a:endParaRPr lang="en-US" altLang="ja-JP" sz="2400">
              <a:latin typeface="HGP創英角ｺﾞｼｯｸUB" panose="020B0900000000000000" pitchFamily="50" charset="-128"/>
              <a:ea typeface="HGP創英角ｺﾞｼｯｸUB" panose="020B0900000000000000" pitchFamily="50" charset="-128"/>
            </a:endParaRPr>
          </a:p>
        </p:txBody>
      </p:sp>
      <p:grpSp>
        <p:nvGrpSpPr>
          <p:cNvPr id="6" name="Group 35"/>
          <p:cNvGrpSpPr>
            <a:grpSpLocks/>
          </p:cNvGrpSpPr>
          <p:nvPr/>
        </p:nvGrpSpPr>
        <p:grpSpPr bwMode="auto">
          <a:xfrm>
            <a:off x="1384300" y="4365625"/>
            <a:ext cx="739775" cy="457200"/>
            <a:chOff x="872" y="2750"/>
            <a:chExt cx="466" cy="288"/>
          </a:xfrm>
        </p:grpSpPr>
        <p:sp>
          <p:nvSpPr>
            <p:cNvPr id="33817" name="Line 36"/>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3818" name="Text Box 37"/>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Read</a:t>
              </a:r>
            </a:p>
          </p:txBody>
        </p:sp>
      </p:grpSp>
      <p:grpSp>
        <p:nvGrpSpPr>
          <p:cNvPr id="7" name="Group 38"/>
          <p:cNvGrpSpPr>
            <a:grpSpLocks/>
          </p:cNvGrpSpPr>
          <p:nvPr/>
        </p:nvGrpSpPr>
        <p:grpSpPr bwMode="auto">
          <a:xfrm>
            <a:off x="4284663" y="4365625"/>
            <a:ext cx="739775" cy="457200"/>
            <a:chOff x="872" y="2750"/>
            <a:chExt cx="466" cy="288"/>
          </a:xfrm>
        </p:grpSpPr>
        <p:sp>
          <p:nvSpPr>
            <p:cNvPr id="33815" name="Line 39"/>
            <p:cNvSpPr>
              <a:spLocks noChangeShapeType="1"/>
            </p:cNvSpPr>
            <p:nvPr/>
          </p:nvSpPr>
          <p:spPr bwMode="auto">
            <a:xfrm>
              <a:off x="1338" y="2750"/>
              <a:ext cx="0" cy="226"/>
            </a:xfrm>
            <a:prstGeom prst="line">
              <a:avLst/>
            </a:prstGeom>
            <a:noFill/>
            <a:ln w="28575">
              <a:solidFill>
                <a:srgbClr val="0066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3816" name="Text Box 40"/>
            <p:cNvSpPr txBox="1">
              <a:spLocks noChangeArrowheads="1"/>
            </p:cNvSpPr>
            <p:nvPr/>
          </p:nvSpPr>
          <p:spPr bwMode="auto">
            <a:xfrm>
              <a:off x="872" y="2807"/>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Read</a:t>
              </a:r>
            </a:p>
          </p:txBody>
        </p:sp>
      </p:gr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ja-JP"/>
              <a:t>Basic Protocol</a:t>
            </a:r>
            <a:r>
              <a:rPr lang="ja-JP" altLang="en-US"/>
              <a:t>（</a:t>
            </a:r>
            <a:r>
              <a:rPr lang="en-US" altLang="ja-JP"/>
              <a:t>A PU writes the data</a:t>
            </a:r>
            <a:r>
              <a:rPr lang="ja-JP" altLang="en-US"/>
              <a:t>）</a:t>
            </a:r>
          </a:p>
        </p:txBody>
      </p:sp>
      <p:sp>
        <p:nvSpPr>
          <p:cNvPr id="3481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482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2000">
              <a:latin typeface="HGS創英角ｺﾞｼｯｸUB" panose="020B0900000000000000" pitchFamily="50" charset="-128"/>
              <a:ea typeface="HGS創英角ｺﾞｼｯｸUB" panose="020B0900000000000000" pitchFamily="50" charset="-128"/>
            </a:endParaRPr>
          </a:p>
        </p:txBody>
      </p:sp>
      <p:sp>
        <p:nvSpPr>
          <p:cNvPr id="3482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2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4824" name="Group 8"/>
          <p:cNvGrpSpPr>
            <a:grpSpLocks/>
          </p:cNvGrpSpPr>
          <p:nvPr/>
        </p:nvGrpSpPr>
        <p:grpSpPr bwMode="auto">
          <a:xfrm>
            <a:off x="4876800" y="3048000"/>
            <a:ext cx="762000" cy="2514600"/>
            <a:chOff x="672" y="2208"/>
            <a:chExt cx="480" cy="1584"/>
          </a:xfrm>
        </p:grpSpPr>
        <p:sp>
          <p:nvSpPr>
            <p:cNvPr id="3485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485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485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5" name="Group 13"/>
          <p:cNvGrpSpPr>
            <a:grpSpLocks/>
          </p:cNvGrpSpPr>
          <p:nvPr/>
        </p:nvGrpSpPr>
        <p:grpSpPr bwMode="auto">
          <a:xfrm>
            <a:off x="3429000" y="3048000"/>
            <a:ext cx="762000" cy="2514600"/>
            <a:chOff x="672" y="2208"/>
            <a:chExt cx="480" cy="1584"/>
          </a:xfrm>
        </p:grpSpPr>
        <p:sp>
          <p:nvSpPr>
            <p:cNvPr id="3485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485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485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4826" name="Group 18"/>
          <p:cNvGrpSpPr>
            <a:grpSpLocks/>
          </p:cNvGrpSpPr>
          <p:nvPr/>
        </p:nvGrpSpPr>
        <p:grpSpPr bwMode="auto">
          <a:xfrm>
            <a:off x="6324600" y="3048000"/>
            <a:ext cx="762000" cy="2514600"/>
            <a:chOff x="672" y="2208"/>
            <a:chExt cx="480" cy="1584"/>
          </a:xfrm>
        </p:grpSpPr>
        <p:sp>
          <p:nvSpPr>
            <p:cNvPr id="3484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484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484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5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482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482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482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4830" name="Group 26"/>
          <p:cNvGrpSpPr>
            <a:grpSpLocks/>
          </p:cNvGrpSpPr>
          <p:nvPr/>
        </p:nvGrpSpPr>
        <p:grpSpPr bwMode="auto">
          <a:xfrm>
            <a:off x="1219200" y="3336925"/>
            <a:ext cx="962025" cy="633413"/>
            <a:chOff x="806" y="2078"/>
            <a:chExt cx="606" cy="399"/>
          </a:xfrm>
        </p:grpSpPr>
        <p:sp>
          <p:nvSpPr>
            <p:cNvPr id="3484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484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1149" name="Text Box 29"/>
          <p:cNvSpPr txBox="1">
            <a:spLocks noChangeArrowheads="1"/>
          </p:cNvSpPr>
          <p:nvPr/>
        </p:nvSpPr>
        <p:spPr bwMode="auto">
          <a:xfrm>
            <a:off x="2534444" y="3742191"/>
            <a:ext cx="258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HGS創英角ｺﾞｼｯｸUB" panose="020B0900000000000000" pitchFamily="50" charset="-128"/>
                <a:ea typeface="HGS創英角ｺﾞｼｯｸUB" panose="020B0900000000000000" pitchFamily="50" charset="-128"/>
              </a:rPr>
              <a:t>I</a:t>
            </a:r>
          </a:p>
        </p:txBody>
      </p:sp>
      <p:grpSp>
        <p:nvGrpSpPr>
          <p:cNvPr id="6" name="Group 30"/>
          <p:cNvGrpSpPr>
            <a:grpSpLocks/>
          </p:cNvGrpSpPr>
          <p:nvPr/>
        </p:nvGrpSpPr>
        <p:grpSpPr bwMode="auto">
          <a:xfrm>
            <a:off x="2514600" y="2895600"/>
            <a:ext cx="2895600" cy="762000"/>
            <a:chOff x="1584" y="1824"/>
            <a:chExt cx="1824" cy="480"/>
          </a:xfrm>
        </p:grpSpPr>
        <p:grpSp>
          <p:nvGrpSpPr>
            <p:cNvPr id="34840" name="Group 31"/>
            <p:cNvGrpSpPr>
              <a:grpSpLocks/>
            </p:cNvGrpSpPr>
            <p:nvPr/>
          </p:nvGrpSpPr>
          <p:grpSpPr bwMode="auto">
            <a:xfrm>
              <a:off x="1584" y="1824"/>
              <a:ext cx="1824" cy="480"/>
              <a:chOff x="1584" y="1824"/>
              <a:chExt cx="1824" cy="480"/>
            </a:xfrm>
          </p:grpSpPr>
          <p:sp>
            <p:nvSpPr>
              <p:cNvPr id="34842" name="Line 32"/>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3" name="Line 33"/>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44" name="Line 34"/>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4841" name="Text Box 35"/>
            <p:cNvSpPr txBox="1">
              <a:spLocks noChangeArrowheads="1"/>
            </p:cNvSpPr>
            <p:nvPr/>
          </p:nvSpPr>
          <p:spPr bwMode="auto">
            <a:xfrm>
              <a:off x="1718" y="1850"/>
              <a:ext cx="154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Invalidation signal</a:t>
              </a:r>
            </a:p>
          </p:txBody>
        </p:sp>
      </p:grpSp>
      <p:sp>
        <p:nvSpPr>
          <p:cNvPr id="261156" name="Text Box 36"/>
          <p:cNvSpPr txBox="1">
            <a:spLocks noChangeArrowheads="1"/>
          </p:cNvSpPr>
          <p:nvPr/>
        </p:nvSpPr>
        <p:spPr bwMode="auto">
          <a:xfrm>
            <a:off x="1947636" y="3801671"/>
            <a:ext cx="6078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solidFill>
                  <a:srgbClr val="0066FF"/>
                </a:solidFill>
                <a:latin typeface="HGP創英角ｺﾞｼｯｸUB" panose="020B0900000000000000" pitchFamily="50" charset="-128"/>
                <a:ea typeface="HGP創英角ｺﾞｼｯｸUB" panose="020B0900000000000000" pitchFamily="50" charset="-128"/>
              </a:rPr>
              <a:t>C</a:t>
            </a:r>
            <a:r>
              <a:rPr lang="ja-JP" altLang="en-US" sz="2000" dirty="0">
                <a:solidFill>
                  <a:srgbClr val="0066FF"/>
                </a:solidFill>
                <a:latin typeface="HGP創英角ｺﾞｼｯｸUB" panose="020B0900000000000000" pitchFamily="50" charset="-128"/>
                <a:ea typeface="HGP創英角ｺﾞｼｯｸUB" panose="020B0900000000000000" pitchFamily="50" charset="-128"/>
              </a:rPr>
              <a:t>→</a:t>
            </a:r>
            <a:endParaRPr lang="en-US" altLang="ja-JP" sz="2000" dirty="0">
              <a:solidFill>
                <a:srgbClr val="0066FF"/>
              </a:solidFill>
              <a:latin typeface="HGP創英角ｺﾞｼｯｸUB" panose="020B0900000000000000" pitchFamily="50" charset="-128"/>
              <a:ea typeface="HGP創英角ｺﾞｼｯｸUB" panose="020B0900000000000000" pitchFamily="50" charset="-128"/>
            </a:endParaRPr>
          </a:p>
        </p:txBody>
      </p:sp>
      <p:sp>
        <p:nvSpPr>
          <p:cNvPr id="261157" name="Text Box 37"/>
          <p:cNvSpPr txBox="1">
            <a:spLocks noChangeArrowheads="1"/>
          </p:cNvSpPr>
          <p:nvPr/>
        </p:nvSpPr>
        <p:spPr bwMode="auto">
          <a:xfrm>
            <a:off x="4876800" y="3762150"/>
            <a:ext cx="6078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solidFill>
                  <a:srgbClr val="0066FF"/>
                </a:solidFill>
                <a:latin typeface="HGP創英角ｺﾞｼｯｸUB" panose="020B0900000000000000" pitchFamily="50" charset="-128"/>
                <a:ea typeface="HGP創英角ｺﾞｼｯｸUB" panose="020B0900000000000000" pitchFamily="50" charset="-128"/>
              </a:rPr>
              <a:t>C</a:t>
            </a:r>
            <a:r>
              <a:rPr lang="ja-JP" altLang="en-US" sz="2000" dirty="0">
                <a:solidFill>
                  <a:srgbClr val="0066FF"/>
                </a:solidFill>
                <a:latin typeface="HGP創英角ｺﾞｼｯｸUB" panose="020B0900000000000000" pitchFamily="50" charset="-128"/>
                <a:ea typeface="HGP創英角ｺﾞｼｯｸUB" panose="020B0900000000000000" pitchFamily="50" charset="-128"/>
              </a:rPr>
              <a:t>→</a:t>
            </a:r>
            <a:endParaRPr lang="en-US" altLang="ja-JP" sz="2000" dirty="0">
              <a:solidFill>
                <a:srgbClr val="0066FF"/>
              </a:solidFill>
              <a:latin typeface="HGP創英角ｺﾞｼｯｸUB" panose="020B0900000000000000" pitchFamily="50" charset="-128"/>
              <a:ea typeface="HGP創英角ｺﾞｼｯｸUB" panose="020B0900000000000000" pitchFamily="50" charset="-128"/>
            </a:endParaRPr>
          </a:p>
        </p:txBody>
      </p:sp>
      <p:grpSp>
        <p:nvGrpSpPr>
          <p:cNvPr id="8" name="Group 38"/>
          <p:cNvGrpSpPr>
            <a:grpSpLocks/>
          </p:cNvGrpSpPr>
          <p:nvPr/>
        </p:nvGrpSpPr>
        <p:grpSpPr bwMode="auto">
          <a:xfrm>
            <a:off x="5562600" y="4343400"/>
            <a:ext cx="787400" cy="533400"/>
            <a:chOff x="3504" y="2736"/>
            <a:chExt cx="496" cy="336"/>
          </a:xfrm>
        </p:grpSpPr>
        <p:sp>
          <p:nvSpPr>
            <p:cNvPr id="34838" name="Line 39"/>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839" name="Text Box 40"/>
            <p:cNvSpPr txBox="1">
              <a:spLocks noChangeArrowheads="1"/>
            </p:cNvSpPr>
            <p:nvPr/>
          </p:nvSpPr>
          <p:spPr bwMode="auto">
            <a:xfrm>
              <a:off x="3548" y="280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Write</a:t>
              </a:r>
            </a:p>
          </p:txBody>
        </p:sp>
      </p:grpSp>
      <p:sp>
        <p:nvSpPr>
          <p:cNvPr id="261161" name="Text Box 41"/>
          <p:cNvSpPr txBox="1">
            <a:spLocks noChangeArrowheads="1"/>
          </p:cNvSpPr>
          <p:nvPr/>
        </p:nvSpPr>
        <p:spPr bwMode="auto">
          <a:xfrm>
            <a:off x="5410200" y="3714750"/>
            <a:ext cx="43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400">
                <a:solidFill>
                  <a:srgbClr val="CC0000"/>
                </a:solidFill>
                <a:latin typeface="HGP創英角ｺﾞｼｯｸUB" panose="020B0900000000000000" pitchFamily="50" charset="-128"/>
                <a:ea typeface="HGP創英角ｺﾞｼｯｸUB" panose="020B0900000000000000" pitchFamily="50" charset="-128"/>
              </a:rPr>
              <a:t>D</a:t>
            </a:r>
          </a:p>
        </p:txBody>
      </p:sp>
      <p:sp>
        <p:nvSpPr>
          <p:cNvPr id="261162" name="Text Box 42"/>
          <p:cNvSpPr txBox="1">
            <a:spLocks noChangeArrowheads="1"/>
          </p:cNvSpPr>
          <p:nvPr/>
        </p:nvSpPr>
        <p:spPr bwMode="auto">
          <a:xfrm>
            <a:off x="2392363" y="5753100"/>
            <a:ext cx="5022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Invalidation signal: address only transaction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Controlling cache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Mapping</a:t>
            </a:r>
          </a:p>
          <a:p>
            <a:pPr lvl="1"/>
            <a:r>
              <a:rPr lang="en-US" altLang="ja-JP" dirty="0"/>
              <a:t>direct map</a:t>
            </a:r>
          </a:p>
          <a:p>
            <a:pPr lvl="1"/>
            <a:r>
              <a:rPr lang="en-US" altLang="ja-JP" dirty="0"/>
              <a:t>n-way set associative map</a:t>
            </a:r>
          </a:p>
          <a:p>
            <a:pPr lvl="1"/>
            <a:r>
              <a:rPr lang="en-US" altLang="ja-JP" dirty="0"/>
              <a:t>full-map </a:t>
            </a:r>
          </a:p>
          <a:p>
            <a:r>
              <a:rPr kumimoji="1" lang="en-US" altLang="ja-JP" dirty="0"/>
              <a:t>Write policy</a:t>
            </a:r>
          </a:p>
          <a:p>
            <a:pPr lvl="1"/>
            <a:r>
              <a:rPr lang="en-US" altLang="ja-JP" dirty="0"/>
              <a:t>write through</a:t>
            </a:r>
          </a:p>
          <a:p>
            <a:pPr lvl="1"/>
            <a:r>
              <a:rPr kumimoji="1" lang="en-US" altLang="ja-JP" dirty="0"/>
              <a:t>write back</a:t>
            </a:r>
          </a:p>
          <a:p>
            <a:r>
              <a:rPr lang="en-US" altLang="ja-JP" dirty="0"/>
              <a:t>Replace policy</a:t>
            </a:r>
          </a:p>
          <a:p>
            <a:pPr lvl="1"/>
            <a:r>
              <a:rPr kumimoji="1" lang="en-US" altLang="ja-JP" dirty="0" err="1"/>
              <a:t>LRU</a:t>
            </a:r>
            <a:r>
              <a:rPr kumimoji="1" lang="en-US" altLang="ja-JP" dirty="0"/>
              <a:t>(Least Recently Used)</a:t>
            </a:r>
            <a:endParaRPr kumimoji="1" lang="ja-JP" altLang="en-US" dirty="0"/>
          </a:p>
        </p:txBody>
      </p:sp>
    </p:spTree>
    <p:extLst>
      <p:ext uri="{BB962C8B-B14F-4D97-AF65-F5344CB8AC3E}">
        <p14:creationId xmlns:p14="http://schemas.microsoft.com/office/powerpoint/2010/main" val="32231316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t>Basic Protocol (A PU reads out)</a:t>
            </a:r>
          </a:p>
        </p:txBody>
      </p:sp>
      <p:sp>
        <p:nvSpPr>
          <p:cNvPr id="3584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44" name="Rectangle 4"/>
          <p:cNvSpPr>
            <a:spLocks noChangeArrowheads="1"/>
          </p:cNvSpPr>
          <p:nvPr/>
        </p:nvSpPr>
        <p:spPr bwMode="auto">
          <a:xfrm>
            <a:off x="1997075"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4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5848" name="Group 8"/>
          <p:cNvGrpSpPr>
            <a:grpSpLocks/>
          </p:cNvGrpSpPr>
          <p:nvPr/>
        </p:nvGrpSpPr>
        <p:grpSpPr bwMode="auto">
          <a:xfrm>
            <a:off x="4876800" y="3048000"/>
            <a:ext cx="762000" cy="2514600"/>
            <a:chOff x="672" y="2208"/>
            <a:chExt cx="480" cy="1584"/>
          </a:xfrm>
        </p:grpSpPr>
        <p:sp>
          <p:nvSpPr>
            <p:cNvPr id="35877"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8"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9"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0"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9" name="Group 13"/>
          <p:cNvGrpSpPr>
            <a:grpSpLocks/>
          </p:cNvGrpSpPr>
          <p:nvPr/>
        </p:nvGrpSpPr>
        <p:grpSpPr bwMode="auto">
          <a:xfrm>
            <a:off x="3429000" y="3048000"/>
            <a:ext cx="762000" cy="2514600"/>
            <a:chOff x="672" y="2208"/>
            <a:chExt cx="480" cy="1584"/>
          </a:xfrm>
        </p:grpSpPr>
        <p:sp>
          <p:nvSpPr>
            <p:cNvPr id="35873"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4"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5"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6"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50" name="Group 18"/>
          <p:cNvGrpSpPr>
            <a:grpSpLocks/>
          </p:cNvGrpSpPr>
          <p:nvPr/>
        </p:nvGrpSpPr>
        <p:grpSpPr bwMode="auto">
          <a:xfrm>
            <a:off x="6324600" y="3048000"/>
            <a:ext cx="762000" cy="2514600"/>
            <a:chOff x="672" y="2208"/>
            <a:chExt cx="480" cy="1584"/>
          </a:xfrm>
        </p:grpSpPr>
        <p:sp>
          <p:nvSpPr>
            <p:cNvPr id="35869"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0"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1"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2"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5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585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585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5854" name="Group 26"/>
          <p:cNvGrpSpPr>
            <a:grpSpLocks/>
          </p:cNvGrpSpPr>
          <p:nvPr/>
        </p:nvGrpSpPr>
        <p:grpSpPr bwMode="auto">
          <a:xfrm>
            <a:off x="1219200" y="3336925"/>
            <a:ext cx="962025" cy="633413"/>
            <a:chOff x="806" y="2078"/>
            <a:chExt cx="606" cy="399"/>
          </a:xfrm>
        </p:grpSpPr>
        <p:sp>
          <p:nvSpPr>
            <p:cNvPr id="35867"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5868"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7" name="Group 36"/>
          <p:cNvGrpSpPr>
            <a:grpSpLocks/>
          </p:cNvGrpSpPr>
          <p:nvPr/>
        </p:nvGrpSpPr>
        <p:grpSpPr bwMode="auto">
          <a:xfrm>
            <a:off x="1376137" y="4260935"/>
            <a:ext cx="801687" cy="533400"/>
            <a:chOff x="839" y="2688"/>
            <a:chExt cx="505" cy="336"/>
          </a:xfrm>
        </p:grpSpPr>
        <p:sp>
          <p:nvSpPr>
            <p:cNvPr id="35861" name="Line 37"/>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2" name="Text Box 38"/>
            <p:cNvSpPr txBox="1">
              <a:spLocks noChangeArrowheads="1"/>
            </p:cNvSpPr>
            <p:nvPr/>
          </p:nvSpPr>
          <p:spPr bwMode="auto">
            <a:xfrm>
              <a:off x="839" y="2750"/>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Read</a:t>
              </a:r>
            </a:p>
          </p:txBody>
        </p:sp>
      </p:grpSp>
      <p:sp>
        <p:nvSpPr>
          <p:cNvPr id="262184" name="Text Box 40"/>
          <p:cNvSpPr txBox="1">
            <a:spLocks noChangeArrowheads="1"/>
          </p:cNvSpPr>
          <p:nvPr/>
        </p:nvSpPr>
        <p:spPr bwMode="auto">
          <a:xfrm>
            <a:off x="5162361" y="3772963"/>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D</a:t>
            </a:r>
          </a:p>
        </p:txBody>
      </p:sp>
      <p:sp>
        <p:nvSpPr>
          <p:cNvPr id="41" name="Text Box 29"/>
          <p:cNvSpPr txBox="1">
            <a:spLocks noChangeArrowheads="1"/>
          </p:cNvSpPr>
          <p:nvPr/>
        </p:nvSpPr>
        <p:spPr bwMode="auto">
          <a:xfrm>
            <a:off x="2369022" y="3835896"/>
            <a:ext cx="258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HGS創英角ｺﾞｼｯｸUB" panose="020B0900000000000000" pitchFamily="50" charset="-128"/>
                <a:ea typeface="HGS創英角ｺﾞｼｯｸUB" panose="020B0900000000000000" pitchFamily="50" charset="-128"/>
              </a:rPr>
              <a:t>I</a:t>
            </a:r>
          </a:p>
        </p:txBody>
      </p:sp>
      <p:cxnSp>
        <p:nvCxnSpPr>
          <p:cNvPr id="3" name="直線矢印コネクタ 2"/>
          <p:cNvCxnSpPr/>
          <p:nvPr/>
        </p:nvCxnSpPr>
        <p:spPr>
          <a:xfrm flipV="1">
            <a:off x="2181225" y="1988840"/>
            <a:ext cx="2655208" cy="184705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4602843" y="2114325"/>
            <a:ext cx="1569660" cy="369332"/>
          </a:xfrm>
          <a:prstGeom prst="rect">
            <a:avLst/>
          </a:prstGeom>
          <a:noFill/>
        </p:spPr>
        <p:txBody>
          <a:bodyPr wrap="none" rtlCol="0">
            <a:spAutoFit/>
          </a:bodyPr>
          <a:lstStyle/>
          <a:p>
            <a:r>
              <a:rPr kumimoji="1" lang="en-US" altLang="ja-JP"/>
              <a:t>Read</a:t>
            </a:r>
            <a:r>
              <a:rPr kumimoji="1" lang="ja-JP" altLang="en-US" dirty="0"/>
              <a:t> </a:t>
            </a:r>
            <a:r>
              <a:rPr kumimoji="1" lang="en-US" altLang="ja-JP" dirty="0"/>
              <a:t>request</a:t>
            </a:r>
            <a:endParaRPr kumimoji="1" lang="ja-JP" altLang="en-US" dirty="0"/>
          </a:p>
        </p:txBody>
      </p:sp>
      <p:sp>
        <p:nvSpPr>
          <p:cNvPr id="45" name="テキスト ボックス 44"/>
          <p:cNvSpPr txBox="1"/>
          <p:nvPr/>
        </p:nvSpPr>
        <p:spPr>
          <a:xfrm>
            <a:off x="4465089" y="3066285"/>
            <a:ext cx="851515" cy="369332"/>
          </a:xfrm>
          <a:prstGeom prst="rect">
            <a:avLst/>
          </a:prstGeom>
          <a:noFill/>
        </p:spPr>
        <p:txBody>
          <a:bodyPr wrap="none" rtlCol="0">
            <a:spAutoFit/>
          </a:bodyPr>
          <a:lstStyle/>
          <a:p>
            <a:r>
              <a:rPr lang="en-US" altLang="ja-JP" dirty="0"/>
              <a:t>Snoop</a:t>
            </a:r>
            <a:endParaRPr kumimoji="1" lang="ja-JP" altLang="en-US" dirty="0"/>
          </a:p>
        </p:txBody>
      </p:sp>
    </p:spTree>
    <p:extLst>
      <p:ext uri="{BB962C8B-B14F-4D97-AF65-F5344CB8AC3E}">
        <p14:creationId xmlns:p14="http://schemas.microsoft.com/office/powerpoint/2010/main" val="24113872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ja-JP"/>
              <a:t>Basic Protocol (A PU reads out)</a:t>
            </a:r>
          </a:p>
        </p:txBody>
      </p:sp>
      <p:sp>
        <p:nvSpPr>
          <p:cNvPr id="3584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44" name="Rectangle 4"/>
          <p:cNvSpPr>
            <a:spLocks noChangeArrowheads="1"/>
          </p:cNvSpPr>
          <p:nvPr/>
        </p:nvSpPr>
        <p:spPr bwMode="auto">
          <a:xfrm>
            <a:off x="1997075"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4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5848" name="Group 8"/>
          <p:cNvGrpSpPr>
            <a:grpSpLocks/>
          </p:cNvGrpSpPr>
          <p:nvPr/>
        </p:nvGrpSpPr>
        <p:grpSpPr bwMode="auto">
          <a:xfrm>
            <a:off x="4876800" y="3048000"/>
            <a:ext cx="762000" cy="2514600"/>
            <a:chOff x="672" y="2208"/>
            <a:chExt cx="480" cy="1584"/>
          </a:xfrm>
        </p:grpSpPr>
        <p:sp>
          <p:nvSpPr>
            <p:cNvPr id="35877"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8"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9"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0"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9" name="Group 13"/>
          <p:cNvGrpSpPr>
            <a:grpSpLocks/>
          </p:cNvGrpSpPr>
          <p:nvPr/>
        </p:nvGrpSpPr>
        <p:grpSpPr bwMode="auto">
          <a:xfrm>
            <a:off x="3429000" y="3048000"/>
            <a:ext cx="762000" cy="2514600"/>
            <a:chOff x="672" y="2208"/>
            <a:chExt cx="480" cy="1584"/>
          </a:xfrm>
        </p:grpSpPr>
        <p:sp>
          <p:nvSpPr>
            <p:cNvPr id="35873"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4"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5"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6"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50" name="Group 18"/>
          <p:cNvGrpSpPr>
            <a:grpSpLocks/>
          </p:cNvGrpSpPr>
          <p:nvPr/>
        </p:nvGrpSpPr>
        <p:grpSpPr bwMode="auto">
          <a:xfrm>
            <a:off x="6324600" y="3048000"/>
            <a:ext cx="762000" cy="2514600"/>
            <a:chOff x="672" y="2208"/>
            <a:chExt cx="480" cy="1584"/>
          </a:xfrm>
        </p:grpSpPr>
        <p:sp>
          <p:nvSpPr>
            <p:cNvPr id="35869"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0"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1"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2"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5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585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585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5854" name="Group 26"/>
          <p:cNvGrpSpPr>
            <a:grpSpLocks/>
          </p:cNvGrpSpPr>
          <p:nvPr/>
        </p:nvGrpSpPr>
        <p:grpSpPr bwMode="auto">
          <a:xfrm>
            <a:off x="1219200" y="3336925"/>
            <a:ext cx="962025" cy="633413"/>
            <a:chOff x="806" y="2078"/>
            <a:chExt cx="606" cy="399"/>
          </a:xfrm>
        </p:grpSpPr>
        <p:sp>
          <p:nvSpPr>
            <p:cNvPr id="35867"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5868"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2173" name="Text Box 29"/>
          <p:cNvSpPr txBox="1">
            <a:spLocks noChangeArrowheads="1"/>
          </p:cNvSpPr>
          <p:nvPr/>
        </p:nvSpPr>
        <p:spPr bwMode="auto">
          <a:xfrm>
            <a:off x="2024970" y="3760562"/>
            <a:ext cx="3850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solidFill>
                  <a:srgbClr val="0066FF"/>
                </a:solidFill>
                <a:latin typeface="HGP創英角ｺﾞｼｯｸUB" panose="020B0900000000000000" pitchFamily="50" charset="-128"/>
                <a:ea typeface="HGP創英角ｺﾞｼｯｸUB" panose="020B0900000000000000" pitchFamily="50" charset="-128"/>
              </a:rPr>
              <a:t>C</a:t>
            </a:r>
          </a:p>
        </p:txBody>
      </p:sp>
      <p:sp>
        <p:nvSpPr>
          <p:cNvPr id="262174" name="Text Box 30"/>
          <p:cNvSpPr txBox="1">
            <a:spLocks noChangeArrowheads="1"/>
          </p:cNvSpPr>
          <p:nvPr/>
        </p:nvSpPr>
        <p:spPr bwMode="auto">
          <a:xfrm>
            <a:off x="5332342" y="3741738"/>
            <a:ext cx="382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solidFill>
                  <a:srgbClr val="0066FF"/>
                </a:solidFill>
                <a:latin typeface="HGP創英角ｺﾞｼｯｸUB" panose="020B0900000000000000" pitchFamily="50" charset="-128"/>
                <a:ea typeface="HGP創英角ｺﾞｼｯｸUB" panose="020B0900000000000000" pitchFamily="50" charset="-128"/>
              </a:rPr>
              <a:t>C</a:t>
            </a:r>
          </a:p>
        </p:txBody>
      </p:sp>
      <p:grpSp>
        <p:nvGrpSpPr>
          <p:cNvPr id="6" name="Group 31"/>
          <p:cNvGrpSpPr>
            <a:grpSpLocks/>
          </p:cNvGrpSpPr>
          <p:nvPr/>
        </p:nvGrpSpPr>
        <p:grpSpPr bwMode="auto">
          <a:xfrm>
            <a:off x="2133600" y="1981200"/>
            <a:ext cx="3048000" cy="1905000"/>
            <a:chOff x="1344" y="1248"/>
            <a:chExt cx="1920" cy="1200"/>
          </a:xfrm>
        </p:grpSpPr>
        <p:sp>
          <p:nvSpPr>
            <p:cNvPr id="35863" name="Line 32"/>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4" name="Line 33"/>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5" name="Line 34"/>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6" name="Line 35"/>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2184" name="Text Box 40"/>
          <p:cNvSpPr txBox="1">
            <a:spLocks noChangeArrowheads="1"/>
          </p:cNvSpPr>
          <p:nvPr/>
        </p:nvSpPr>
        <p:spPr bwMode="auto">
          <a:xfrm>
            <a:off x="4836433" y="3730852"/>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D</a:t>
            </a:r>
            <a:r>
              <a:rPr lang="ja-JP" altLang="en-US" sz="2400" dirty="0">
                <a:solidFill>
                  <a:srgbClr val="CC0000"/>
                </a:solidFill>
                <a:latin typeface="HG創英角ｺﾞｼｯｸUB" panose="020B0909000000000000" pitchFamily="49" charset="-128"/>
                <a:ea typeface="HG創英角ｺﾞｼｯｸUB" panose="020B0909000000000000" pitchFamily="49" charset="-128"/>
              </a:rPr>
              <a:t>→</a:t>
            </a:r>
            <a:endParaRPr lang="en-US" altLang="ja-JP" sz="2400" dirty="0">
              <a:solidFill>
                <a:srgbClr val="CC0000"/>
              </a:solidFill>
              <a:latin typeface="HG創英角ｺﾞｼｯｸUB" panose="020B0909000000000000" pitchFamily="49" charset="-128"/>
              <a:ea typeface="HG創英角ｺﾞｼｯｸUB" panose="020B0909000000000000" pitchFamily="49" charset="-128"/>
            </a:endParaRPr>
          </a:p>
        </p:txBody>
      </p:sp>
      <p:grpSp>
        <p:nvGrpSpPr>
          <p:cNvPr id="44" name="Group 36"/>
          <p:cNvGrpSpPr>
            <a:grpSpLocks/>
          </p:cNvGrpSpPr>
          <p:nvPr/>
        </p:nvGrpSpPr>
        <p:grpSpPr bwMode="auto">
          <a:xfrm>
            <a:off x="1376137" y="4260935"/>
            <a:ext cx="801687" cy="533400"/>
            <a:chOff x="839" y="2688"/>
            <a:chExt cx="505" cy="336"/>
          </a:xfrm>
        </p:grpSpPr>
        <p:sp>
          <p:nvSpPr>
            <p:cNvPr id="45" name="Line 37"/>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 name="Text Box 38"/>
            <p:cNvSpPr txBox="1">
              <a:spLocks noChangeArrowheads="1"/>
            </p:cNvSpPr>
            <p:nvPr/>
          </p:nvSpPr>
          <p:spPr bwMode="auto">
            <a:xfrm>
              <a:off x="839" y="2750"/>
              <a:ext cx="4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a:t>Read</a:t>
              </a:r>
            </a:p>
          </p:txBody>
        </p:sp>
      </p:grpSp>
    </p:spTree>
    <p:extLst>
      <p:ext uri="{BB962C8B-B14F-4D97-AF65-F5344CB8AC3E}">
        <p14:creationId xmlns:p14="http://schemas.microsoft.com/office/powerpoint/2010/main" val="2275384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ja-JP" sz="3800"/>
              <a:t>Basic Protocol (A PU writes into again)</a:t>
            </a:r>
          </a:p>
        </p:txBody>
      </p:sp>
      <p:sp>
        <p:nvSpPr>
          <p:cNvPr id="3686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686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686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7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6872" name="Group 8"/>
          <p:cNvGrpSpPr>
            <a:grpSpLocks/>
          </p:cNvGrpSpPr>
          <p:nvPr/>
        </p:nvGrpSpPr>
        <p:grpSpPr bwMode="auto">
          <a:xfrm>
            <a:off x="4876800" y="3048000"/>
            <a:ext cx="762000" cy="2514600"/>
            <a:chOff x="672" y="2208"/>
            <a:chExt cx="480" cy="1584"/>
          </a:xfrm>
        </p:grpSpPr>
        <p:sp>
          <p:nvSpPr>
            <p:cNvPr id="3690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690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690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3" name="Group 13"/>
          <p:cNvGrpSpPr>
            <a:grpSpLocks/>
          </p:cNvGrpSpPr>
          <p:nvPr/>
        </p:nvGrpSpPr>
        <p:grpSpPr bwMode="auto">
          <a:xfrm>
            <a:off x="3429000" y="3048000"/>
            <a:ext cx="762000" cy="2514600"/>
            <a:chOff x="672" y="2208"/>
            <a:chExt cx="480" cy="1584"/>
          </a:xfrm>
        </p:grpSpPr>
        <p:sp>
          <p:nvSpPr>
            <p:cNvPr id="3689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689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689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90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6874" name="Group 18"/>
          <p:cNvGrpSpPr>
            <a:grpSpLocks/>
          </p:cNvGrpSpPr>
          <p:nvPr/>
        </p:nvGrpSpPr>
        <p:grpSpPr bwMode="auto">
          <a:xfrm>
            <a:off x="6324600" y="3048000"/>
            <a:ext cx="762000" cy="2514600"/>
            <a:chOff x="672" y="2208"/>
            <a:chExt cx="480" cy="1584"/>
          </a:xfrm>
        </p:grpSpPr>
        <p:sp>
          <p:nvSpPr>
            <p:cNvPr id="3689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689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689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9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687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687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687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6878" name="Group 26"/>
          <p:cNvGrpSpPr>
            <a:grpSpLocks/>
          </p:cNvGrpSpPr>
          <p:nvPr/>
        </p:nvGrpSpPr>
        <p:grpSpPr bwMode="auto">
          <a:xfrm>
            <a:off x="1219200" y="3336925"/>
            <a:ext cx="962025" cy="633413"/>
            <a:chOff x="806" y="2078"/>
            <a:chExt cx="606" cy="399"/>
          </a:xfrm>
        </p:grpSpPr>
        <p:sp>
          <p:nvSpPr>
            <p:cNvPr id="3689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689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3197" name="Text Box 29"/>
          <p:cNvSpPr txBox="1">
            <a:spLocks noChangeArrowheads="1"/>
          </p:cNvSpPr>
          <p:nvPr/>
        </p:nvSpPr>
        <p:spPr bwMode="auto">
          <a:xfrm>
            <a:off x="5076825" y="3716338"/>
            <a:ext cx="4074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D</a:t>
            </a:r>
          </a:p>
        </p:txBody>
      </p:sp>
      <p:grpSp>
        <p:nvGrpSpPr>
          <p:cNvPr id="7" name="Group 35"/>
          <p:cNvGrpSpPr>
            <a:grpSpLocks/>
          </p:cNvGrpSpPr>
          <p:nvPr/>
        </p:nvGrpSpPr>
        <p:grpSpPr bwMode="auto">
          <a:xfrm>
            <a:off x="1508125" y="4267200"/>
            <a:ext cx="549275" cy="650875"/>
            <a:chOff x="950" y="2688"/>
            <a:chExt cx="346" cy="410"/>
          </a:xfrm>
        </p:grpSpPr>
        <p:sp>
          <p:nvSpPr>
            <p:cNvPr id="36885" name="Line 36"/>
            <p:cNvSpPr>
              <a:spLocks noChangeShapeType="1"/>
            </p:cNvSpPr>
            <p:nvPr/>
          </p:nvSpPr>
          <p:spPr bwMode="auto">
            <a:xfrm flipV="1">
              <a:off x="1296" y="268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6886" name="Text Box 37"/>
            <p:cNvSpPr txBox="1">
              <a:spLocks noChangeArrowheads="1"/>
            </p:cNvSpPr>
            <p:nvPr/>
          </p:nvSpPr>
          <p:spPr bwMode="auto">
            <a:xfrm>
              <a:off x="950" y="2810"/>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63207" name="Text Box 39"/>
          <p:cNvSpPr txBox="1">
            <a:spLocks noChangeArrowheads="1"/>
          </p:cNvSpPr>
          <p:nvPr/>
        </p:nvSpPr>
        <p:spPr bwMode="auto">
          <a:xfrm>
            <a:off x="2126456" y="3860304"/>
            <a:ext cx="4714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dirty="0"/>
              <a:t>I</a:t>
            </a:r>
          </a:p>
        </p:txBody>
      </p:sp>
      <p:cxnSp>
        <p:nvCxnSpPr>
          <p:cNvPr id="41" name="直線矢印コネクタ 40"/>
          <p:cNvCxnSpPr/>
          <p:nvPr/>
        </p:nvCxnSpPr>
        <p:spPr>
          <a:xfrm flipV="1">
            <a:off x="2181225" y="1988840"/>
            <a:ext cx="2655208" cy="1847056"/>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602843" y="2114325"/>
            <a:ext cx="1552669" cy="369332"/>
          </a:xfrm>
          <a:prstGeom prst="rect">
            <a:avLst/>
          </a:prstGeom>
          <a:noFill/>
        </p:spPr>
        <p:txBody>
          <a:bodyPr wrap="none" rtlCol="0">
            <a:spAutoFit/>
          </a:bodyPr>
          <a:lstStyle/>
          <a:p>
            <a:r>
              <a:rPr lang="en-US" altLang="ja-JP" dirty="0"/>
              <a:t>Write</a:t>
            </a:r>
            <a:r>
              <a:rPr lang="ja-JP" altLang="en-US" dirty="0"/>
              <a:t> </a:t>
            </a:r>
            <a:r>
              <a:rPr kumimoji="1" lang="en-US" altLang="ja-JP" dirty="0"/>
              <a:t>request</a:t>
            </a:r>
            <a:endParaRPr kumimoji="1" lang="ja-JP" altLang="en-US" dirty="0"/>
          </a:p>
        </p:txBody>
      </p:sp>
      <p:sp>
        <p:nvSpPr>
          <p:cNvPr id="43" name="テキスト ボックス 42"/>
          <p:cNvSpPr txBox="1"/>
          <p:nvPr/>
        </p:nvSpPr>
        <p:spPr>
          <a:xfrm>
            <a:off x="4465089" y="3066285"/>
            <a:ext cx="851515" cy="369332"/>
          </a:xfrm>
          <a:prstGeom prst="rect">
            <a:avLst/>
          </a:prstGeom>
          <a:noFill/>
        </p:spPr>
        <p:txBody>
          <a:bodyPr wrap="none" rtlCol="0">
            <a:spAutoFit/>
          </a:bodyPr>
          <a:lstStyle/>
          <a:p>
            <a:r>
              <a:rPr lang="en-US" altLang="ja-JP" dirty="0"/>
              <a:t>Snoop</a:t>
            </a:r>
            <a:endParaRPr kumimoji="1" lang="ja-JP"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7813"/>
            <a:ext cx="8458200" cy="1139825"/>
          </a:xfrm>
        </p:spPr>
        <p:txBody>
          <a:bodyPr/>
          <a:lstStyle/>
          <a:p>
            <a:pPr eaLnBrk="1" hangingPunct="1"/>
            <a:r>
              <a:rPr lang="en-US" altLang="ja-JP" dirty="0"/>
              <a:t>Basic Protocol (A PU writes into again)</a:t>
            </a:r>
          </a:p>
        </p:txBody>
      </p:sp>
      <p:sp>
        <p:nvSpPr>
          <p:cNvPr id="3584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44" name="Rectangle 4"/>
          <p:cNvSpPr>
            <a:spLocks noChangeArrowheads="1"/>
          </p:cNvSpPr>
          <p:nvPr/>
        </p:nvSpPr>
        <p:spPr bwMode="auto">
          <a:xfrm>
            <a:off x="1997075"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4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4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5848" name="Group 8"/>
          <p:cNvGrpSpPr>
            <a:grpSpLocks/>
          </p:cNvGrpSpPr>
          <p:nvPr/>
        </p:nvGrpSpPr>
        <p:grpSpPr bwMode="auto">
          <a:xfrm>
            <a:off x="4876800" y="3048000"/>
            <a:ext cx="762000" cy="2514600"/>
            <a:chOff x="672" y="2208"/>
            <a:chExt cx="480" cy="1584"/>
          </a:xfrm>
        </p:grpSpPr>
        <p:sp>
          <p:nvSpPr>
            <p:cNvPr id="35877"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8"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9"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80"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49" name="Group 13"/>
          <p:cNvGrpSpPr>
            <a:grpSpLocks/>
          </p:cNvGrpSpPr>
          <p:nvPr/>
        </p:nvGrpSpPr>
        <p:grpSpPr bwMode="auto">
          <a:xfrm>
            <a:off x="3429000" y="3048000"/>
            <a:ext cx="762000" cy="2514600"/>
            <a:chOff x="672" y="2208"/>
            <a:chExt cx="480" cy="1584"/>
          </a:xfrm>
        </p:grpSpPr>
        <p:sp>
          <p:nvSpPr>
            <p:cNvPr id="35873"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4"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5"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6"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5850" name="Group 18"/>
          <p:cNvGrpSpPr>
            <a:grpSpLocks/>
          </p:cNvGrpSpPr>
          <p:nvPr/>
        </p:nvGrpSpPr>
        <p:grpSpPr bwMode="auto">
          <a:xfrm>
            <a:off x="6324600" y="3048000"/>
            <a:ext cx="762000" cy="2514600"/>
            <a:chOff x="672" y="2208"/>
            <a:chExt cx="480" cy="1584"/>
          </a:xfrm>
        </p:grpSpPr>
        <p:sp>
          <p:nvSpPr>
            <p:cNvPr id="35869"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5870"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5871"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72"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585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585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585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5854" name="Group 26"/>
          <p:cNvGrpSpPr>
            <a:grpSpLocks/>
          </p:cNvGrpSpPr>
          <p:nvPr/>
        </p:nvGrpSpPr>
        <p:grpSpPr bwMode="auto">
          <a:xfrm>
            <a:off x="1219200" y="3336925"/>
            <a:ext cx="962025" cy="633413"/>
            <a:chOff x="806" y="2078"/>
            <a:chExt cx="606" cy="399"/>
          </a:xfrm>
        </p:grpSpPr>
        <p:sp>
          <p:nvSpPr>
            <p:cNvPr id="35867"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5868"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2174" name="Text Box 30"/>
          <p:cNvSpPr txBox="1">
            <a:spLocks noChangeArrowheads="1"/>
          </p:cNvSpPr>
          <p:nvPr/>
        </p:nvSpPr>
        <p:spPr bwMode="auto">
          <a:xfrm>
            <a:off x="5332342" y="3741738"/>
            <a:ext cx="2600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solidFill>
                  <a:srgbClr val="0066FF"/>
                </a:solidFill>
                <a:latin typeface="HGP創英角ｺﾞｼｯｸUB" panose="020B0900000000000000" pitchFamily="50" charset="-128"/>
                <a:ea typeface="HGP創英角ｺﾞｼｯｸUB" panose="020B0900000000000000" pitchFamily="50" charset="-128"/>
              </a:rPr>
              <a:t>I</a:t>
            </a:r>
          </a:p>
        </p:txBody>
      </p:sp>
      <p:grpSp>
        <p:nvGrpSpPr>
          <p:cNvPr id="6" name="Group 31"/>
          <p:cNvGrpSpPr>
            <a:grpSpLocks/>
          </p:cNvGrpSpPr>
          <p:nvPr/>
        </p:nvGrpSpPr>
        <p:grpSpPr bwMode="auto">
          <a:xfrm>
            <a:off x="2133600" y="1981200"/>
            <a:ext cx="3048000" cy="1905000"/>
            <a:chOff x="1344" y="1248"/>
            <a:chExt cx="1920" cy="1200"/>
          </a:xfrm>
        </p:grpSpPr>
        <p:sp>
          <p:nvSpPr>
            <p:cNvPr id="35863" name="Line 32"/>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4" name="Line 33"/>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5" name="Line 34"/>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5866" name="Line 35"/>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2183" name="Text Box 39"/>
          <p:cNvSpPr txBox="1">
            <a:spLocks noChangeArrowheads="1"/>
          </p:cNvSpPr>
          <p:nvPr/>
        </p:nvSpPr>
        <p:spPr bwMode="auto">
          <a:xfrm>
            <a:off x="2179637" y="38560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D</a:t>
            </a:r>
          </a:p>
        </p:txBody>
      </p:sp>
      <p:sp>
        <p:nvSpPr>
          <p:cNvPr id="262184" name="Text Box 40"/>
          <p:cNvSpPr txBox="1">
            <a:spLocks noChangeArrowheads="1"/>
          </p:cNvSpPr>
          <p:nvPr/>
        </p:nvSpPr>
        <p:spPr bwMode="auto">
          <a:xfrm>
            <a:off x="4836433" y="3730852"/>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dirty="0">
                <a:solidFill>
                  <a:srgbClr val="CC0000"/>
                </a:solidFill>
                <a:latin typeface="HG創英角ｺﾞｼｯｸUB" panose="020B0909000000000000" pitchFamily="49" charset="-128"/>
                <a:ea typeface="HG創英角ｺﾞｼｯｸUB" panose="020B0909000000000000" pitchFamily="49" charset="-128"/>
              </a:rPr>
              <a:t>D</a:t>
            </a:r>
            <a:r>
              <a:rPr lang="ja-JP" altLang="en-US" sz="2400" dirty="0">
                <a:solidFill>
                  <a:srgbClr val="CC0000"/>
                </a:solidFill>
                <a:latin typeface="HG創英角ｺﾞｼｯｸUB" panose="020B0909000000000000" pitchFamily="49" charset="-128"/>
                <a:ea typeface="HG創英角ｺﾞｼｯｸUB" panose="020B0909000000000000" pitchFamily="49" charset="-128"/>
              </a:rPr>
              <a:t>→</a:t>
            </a:r>
            <a:endParaRPr lang="en-US" altLang="ja-JP" sz="2400" dirty="0">
              <a:solidFill>
                <a:srgbClr val="CC0000"/>
              </a:solidFill>
              <a:latin typeface="HG創英角ｺﾞｼｯｸUB" panose="020B0909000000000000" pitchFamily="49" charset="-128"/>
              <a:ea typeface="HG創英角ｺﾞｼｯｸUB" panose="020B0909000000000000" pitchFamily="49" charset="-128"/>
            </a:endParaRPr>
          </a:p>
        </p:txBody>
      </p:sp>
      <p:grpSp>
        <p:nvGrpSpPr>
          <p:cNvPr id="41" name="Group 35"/>
          <p:cNvGrpSpPr>
            <a:grpSpLocks/>
          </p:cNvGrpSpPr>
          <p:nvPr/>
        </p:nvGrpSpPr>
        <p:grpSpPr bwMode="auto">
          <a:xfrm>
            <a:off x="1174045" y="4496254"/>
            <a:ext cx="549275" cy="650875"/>
            <a:chOff x="950" y="2688"/>
            <a:chExt cx="346" cy="410"/>
          </a:xfrm>
        </p:grpSpPr>
        <p:sp>
          <p:nvSpPr>
            <p:cNvPr id="42" name="Line 36"/>
            <p:cNvSpPr>
              <a:spLocks noChangeShapeType="1"/>
            </p:cNvSpPr>
            <p:nvPr/>
          </p:nvSpPr>
          <p:spPr bwMode="auto">
            <a:xfrm flipV="1">
              <a:off x="1296" y="2688"/>
              <a:ext cx="0" cy="384"/>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 name="Text Box 37"/>
            <p:cNvSpPr txBox="1">
              <a:spLocks noChangeArrowheads="1"/>
            </p:cNvSpPr>
            <p:nvPr/>
          </p:nvSpPr>
          <p:spPr bwMode="auto">
            <a:xfrm>
              <a:off x="950" y="2810"/>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Tree>
    <p:extLst>
      <p:ext uri="{BB962C8B-B14F-4D97-AF65-F5344CB8AC3E}">
        <p14:creationId xmlns:p14="http://schemas.microsoft.com/office/powerpoint/2010/main" val="3116591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val 2"/>
          <p:cNvSpPr>
            <a:spLocks noChangeArrowheads="1"/>
          </p:cNvSpPr>
          <p:nvPr/>
        </p:nvSpPr>
        <p:spPr bwMode="auto">
          <a:xfrm>
            <a:off x="684213" y="1196975"/>
            <a:ext cx="792162" cy="792163"/>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I</a:t>
            </a:r>
          </a:p>
        </p:txBody>
      </p:sp>
      <p:sp>
        <p:nvSpPr>
          <p:cNvPr id="37891" name="Oval 3"/>
          <p:cNvSpPr>
            <a:spLocks noChangeArrowheads="1"/>
          </p:cNvSpPr>
          <p:nvPr/>
        </p:nvSpPr>
        <p:spPr bwMode="auto">
          <a:xfrm>
            <a:off x="755650" y="3860800"/>
            <a:ext cx="792163" cy="792163"/>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a:t>
            </a:r>
          </a:p>
        </p:txBody>
      </p:sp>
      <p:sp>
        <p:nvSpPr>
          <p:cNvPr id="37892" name="Oval 4"/>
          <p:cNvSpPr>
            <a:spLocks noChangeArrowheads="1"/>
          </p:cNvSpPr>
          <p:nvPr/>
        </p:nvSpPr>
        <p:spPr bwMode="auto">
          <a:xfrm>
            <a:off x="3708400" y="3429000"/>
            <a:ext cx="792163" cy="792163"/>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a:t>
            </a:r>
          </a:p>
        </p:txBody>
      </p:sp>
      <p:sp>
        <p:nvSpPr>
          <p:cNvPr id="37893" name="Line 5"/>
          <p:cNvSpPr>
            <a:spLocks noChangeShapeType="1"/>
          </p:cNvSpPr>
          <p:nvPr/>
        </p:nvSpPr>
        <p:spPr bwMode="auto">
          <a:xfrm>
            <a:off x="1042988" y="1989138"/>
            <a:ext cx="73025" cy="18716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4" name="Text Box 6"/>
          <p:cNvSpPr txBox="1">
            <a:spLocks noChangeArrowheads="1"/>
          </p:cNvSpPr>
          <p:nvPr/>
        </p:nvSpPr>
        <p:spPr bwMode="auto">
          <a:xfrm>
            <a:off x="107950" y="1700213"/>
            <a:ext cx="66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a:t>
            </a:r>
          </a:p>
        </p:txBody>
      </p:sp>
      <p:sp>
        <p:nvSpPr>
          <p:cNvPr id="37895" name="Text Box 7"/>
          <p:cNvSpPr txBox="1">
            <a:spLocks noChangeArrowheads="1"/>
          </p:cNvSpPr>
          <p:nvPr/>
        </p:nvSpPr>
        <p:spPr bwMode="auto">
          <a:xfrm>
            <a:off x="34925" y="2565400"/>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896" name="Line 8"/>
          <p:cNvSpPr>
            <a:spLocks noChangeShapeType="1"/>
          </p:cNvSpPr>
          <p:nvPr/>
        </p:nvSpPr>
        <p:spPr bwMode="auto">
          <a:xfrm flipV="1">
            <a:off x="1476375" y="3789363"/>
            <a:ext cx="22320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7" name="Text Box 9"/>
          <p:cNvSpPr txBox="1">
            <a:spLocks noChangeArrowheads="1"/>
          </p:cNvSpPr>
          <p:nvPr/>
        </p:nvSpPr>
        <p:spPr bwMode="auto">
          <a:xfrm>
            <a:off x="1187450" y="2708275"/>
            <a:ext cx="106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hit</a:t>
            </a:r>
          </a:p>
        </p:txBody>
      </p:sp>
      <p:sp>
        <p:nvSpPr>
          <p:cNvPr id="37898" name="Text Box 10"/>
          <p:cNvSpPr txBox="1">
            <a:spLocks noChangeArrowheads="1"/>
          </p:cNvSpPr>
          <p:nvPr/>
        </p:nvSpPr>
        <p:spPr bwMode="auto">
          <a:xfrm>
            <a:off x="2339975" y="2990850"/>
            <a:ext cx="123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Invalidate</a:t>
            </a:r>
          </a:p>
        </p:txBody>
      </p:sp>
      <p:sp>
        <p:nvSpPr>
          <p:cNvPr id="37899" name="Text Box 12"/>
          <p:cNvSpPr txBox="1">
            <a:spLocks noChangeArrowheads="1"/>
          </p:cNvSpPr>
          <p:nvPr/>
        </p:nvSpPr>
        <p:spPr bwMode="auto">
          <a:xfrm>
            <a:off x="1187450" y="3068638"/>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a:t>
            </a:r>
          </a:p>
        </p:txBody>
      </p:sp>
      <p:sp>
        <p:nvSpPr>
          <p:cNvPr id="37900" name="Text Box 13"/>
          <p:cNvSpPr txBox="1">
            <a:spLocks noChangeArrowheads="1"/>
          </p:cNvSpPr>
          <p:nvPr/>
        </p:nvSpPr>
        <p:spPr bwMode="auto">
          <a:xfrm>
            <a:off x="2417763" y="3363913"/>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01" name="Line 14"/>
          <p:cNvSpPr>
            <a:spLocks noChangeShapeType="1"/>
          </p:cNvSpPr>
          <p:nvPr/>
        </p:nvSpPr>
        <p:spPr bwMode="auto">
          <a:xfrm>
            <a:off x="1187450" y="4652963"/>
            <a:ext cx="144463"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2" name="Line 15"/>
          <p:cNvSpPr>
            <a:spLocks noChangeShapeType="1"/>
          </p:cNvSpPr>
          <p:nvPr/>
        </p:nvSpPr>
        <p:spPr bwMode="auto">
          <a:xfrm flipH="1">
            <a:off x="468313" y="5300663"/>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3" name="Line 16"/>
          <p:cNvSpPr>
            <a:spLocks noChangeShapeType="1"/>
          </p:cNvSpPr>
          <p:nvPr/>
        </p:nvSpPr>
        <p:spPr bwMode="auto">
          <a:xfrm flipV="1">
            <a:off x="468313" y="4581525"/>
            <a:ext cx="431800"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4" name="Text Box 17"/>
          <p:cNvSpPr txBox="1">
            <a:spLocks noChangeArrowheads="1"/>
          </p:cNvSpPr>
          <p:nvPr/>
        </p:nvSpPr>
        <p:spPr bwMode="auto">
          <a:xfrm>
            <a:off x="250825" y="5300663"/>
            <a:ext cx="125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a:t>
            </a:r>
          </a:p>
        </p:txBody>
      </p:sp>
      <p:sp>
        <p:nvSpPr>
          <p:cNvPr id="37905" name="Text Box 18"/>
          <p:cNvSpPr txBox="1">
            <a:spLocks noChangeArrowheads="1"/>
          </p:cNvSpPr>
          <p:nvPr/>
        </p:nvSpPr>
        <p:spPr bwMode="auto">
          <a:xfrm>
            <a:off x="1476375" y="5583238"/>
            <a:ext cx="1060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06" name="Line 19"/>
          <p:cNvSpPr>
            <a:spLocks noChangeShapeType="1"/>
          </p:cNvSpPr>
          <p:nvPr/>
        </p:nvSpPr>
        <p:spPr bwMode="auto">
          <a:xfrm flipH="1">
            <a:off x="1619250" y="4076700"/>
            <a:ext cx="2160588"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7" name="Text Box 20"/>
          <p:cNvSpPr txBox="1">
            <a:spLocks noChangeArrowheads="1"/>
          </p:cNvSpPr>
          <p:nvPr/>
        </p:nvSpPr>
        <p:spPr bwMode="auto">
          <a:xfrm>
            <a:off x="1565275" y="4149725"/>
            <a:ext cx="1250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a:t>
            </a:r>
          </a:p>
        </p:txBody>
      </p:sp>
      <p:sp>
        <p:nvSpPr>
          <p:cNvPr id="37908" name="Text Box 21"/>
          <p:cNvSpPr txBox="1">
            <a:spLocks noChangeArrowheads="1"/>
          </p:cNvSpPr>
          <p:nvPr/>
        </p:nvSpPr>
        <p:spPr bwMode="auto">
          <a:xfrm>
            <a:off x="2790825" y="4432300"/>
            <a:ext cx="1339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Write back</a:t>
            </a:r>
          </a:p>
          <a:p>
            <a:pPr eaLnBrk="1" hangingPunct="1"/>
            <a:r>
              <a:rPr lang="en-US" altLang="ja-JP" b="1">
                <a:solidFill>
                  <a:srgbClr val="003399"/>
                </a:solidFill>
              </a:rPr>
              <a:t>&amp; Replace</a:t>
            </a:r>
          </a:p>
        </p:txBody>
      </p:sp>
      <p:sp>
        <p:nvSpPr>
          <p:cNvPr id="37909" name="Line 22"/>
          <p:cNvSpPr>
            <a:spLocks noChangeShapeType="1"/>
          </p:cNvSpPr>
          <p:nvPr/>
        </p:nvSpPr>
        <p:spPr bwMode="auto">
          <a:xfrm flipV="1">
            <a:off x="4427538" y="2636838"/>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0" name="Line 23"/>
          <p:cNvSpPr>
            <a:spLocks noChangeShapeType="1"/>
          </p:cNvSpPr>
          <p:nvPr/>
        </p:nvSpPr>
        <p:spPr bwMode="auto">
          <a:xfrm flipH="1">
            <a:off x="3635375" y="270827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1" name="Line 24"/>
          <p:cNvSpPr>
            <a:spLocks noChangeShapeType="1"/>
          </p:cNvSpPr>
          <p:nvPr/>
        </p:nvSpPr>
        <p:spPr bwMode="auto">
          <a:xfrm>
            <a:off x="3635375" y="2708275"/>
            <a:ext cx="288925"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2" name="Text Box 25"/>
          <p:cNvSpPr txBox="1">
            <a:spLocks noChangeArrowheads="1"/>
          </p:cNvSpPr>
          <p:nvPr/>
        </p:nvSpPr>
        <p:spPr bwMode="auto">
          <a:xfrm>
            <a:off x="3635375" y="1341438"/>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a:t>
            </a:r>
          </a:p>
        </p:txBody>
      </p:sp>
      <p:sp>
        <p:nvSpPr>
          <p:cNvPr id="37913" name="Text Box 26"/>
          <p:cNvSpPr txBox="1">
            <a:spLocks noChangeArrowheads="1"/>
          </p:cNvSpPr>
          <p:nvPr/>
        </p:nvSpPr>
        <p:spPr bwMode="auto">
          <a:xfrm>
            <a:off x="3779838" y="1989138"/>
            <a:ext cx="1339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Write back</a:t>
            </a:r>
          </a:p>
          <a:p>
            <a:pPr eaLnBrk="1" hangingPunct="1"/>
            <a:r>
              <a:rPr lang="en-US" altLang="ja-JP" b="1">
                <a:solidFill>
                  <a:srgbClr val="003399"/>
                </a:solidFill>
              </a:rPr>
              <a:t>&amp; Replace</a:t>
            </a:r>
          </a:p>
        </p:txBody>
      </p:sp>
      <p:sp>
        <p:nvSpPr>
          <p:cNvPr id="37914" name="Line 27"/>
          <p:cNvSpPr>
            <a:spLocks noChangeShapeType="1"/>
          </p:cNvSpPr>
          <p:nvPr/>
        </p:nvSpPr>
        <p:spPr bwMode="auto">
          <a:xfrm>
            <a:off x="1476375" y="1700213"/>
            <a:ext cx="165576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5" name="Line 28"/>
          <p:cNvSpPr>
            <a:spLocks noChangeShapeType="1"/>
          </p:cNvSpPr>
          <p:nvPr/>
        </p:nvSpPr>
        <p:spPr bwMode="auto">
          <a:xfrm>
            <a:off x="3132138" y="1916113"/>
            <a:ext cx="647700"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6" name="Text Box 29"/>
          <p:cNvSpPr txBox="1">
            <a:spLocks noChangeArrowheads="1"/>
          </p:cNvSpPr>
          <p:nvPr/>
        </p:nvSpPr>
        <p:spPr bwMode="auto">
          <a:xfrm>
            <a:off x="1692275" y="1125538"/>
            <a:ext cx="9350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a:t>
            </a:r>
          </a:p>
        </p:txBody>
      </p:sp>
      <p:sp>
        <p:nvSpPr>
          <p:cNvPr id="37917" name="Text Box 30"/>
          <p:cNvSpPr txBox="1">
            <a:spLocks noChangeArrowheads="1"/>
          </p:cNvSpPr>
          <p:nvPr/>
        </p:nvSpPr>
        <p:spPr bwMode="auto">
          <a:xfrm>
            <a:off x="1782763" y="1838325"/>
            <a:ext cx="1060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3399"/>
                </a:solidFill>
              </a:rPr>
              <a:t>Replace</a:t>
            </a:r>
          </a:p>
        </p:txBody>
      </p:sp>
      <p:sp>
        <p:nvSpPr>
          <p:cNvPr id="37918" name="Text Box 31"/>
          <p:cNvSpPr txBox="1">
            <a:spLocks noChangeArrowheads="1"/>
          </p:cNvSpPr>
          <p:nvPr/>
        </p:nvSpPr>
        <p:spPr bwMode="auto">
          <a:xfrm>
            <a:off x="1384300" y="6184900"/>
            <a:ext cx="1555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CPU request</a:t>
            </a:r>
          </a:p>
        </p:txBody>
      </p:sp>
      <p:sp>
        <p:nvSpPr>
          <p:cNvPr id="37919" name="Oval 32"/>
          <p:cNvSpPr>
            <a:spLocks noChangeArrowheads="1"/>
          </p:cNvSpPr>
          <p:nvPr/>
        </p:nvSpPr>
        <p:spPr bwMode="auto">
          <a:xfrm>
            <a:off x="5580063" y="1268413"/>
            <a:ext cx="792162" cy="792162"/>
          </a:xfrm>
          <a:prstGeom prst="ellipse">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I</a:t>
            </a:r>
          </a:p>
        </p:txBody>
      </p:sp>
      <p:sp>
        <p:nvSpPr>
          <p:cNvPr id="37920" name="Oval 33"/>
          <p:cNvSpPr>
            <a:spLocks noChangeArrowheads="1"/>
          </p:cNvSpPr>
          <p:nvPr/>
        </p:nvSpPr>
        <p:spPr bwMode="auto">
          <a:xfrm>
            <a:off x="5651500" y="3860800"/>
            <a:ext cx="792163" cy="792163"/>
          </a:xfrm>
          <a:prstGeom prst="ellipse">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C</a:t>
            </a:r>
          </a:p>
        </p:txBody>
      </p:sp>
      <p:sp>
        <p:nvSpPr>
          <p:cNvPr id="37921" name="Oval 34"/>
          <p:cNvSpPr>
            <a:spLocks noChangeArrowheads="1"/>
          </p:cNvSpPr>
          <p:nvPr/>
        </p:nvSpPr>
        <p:spPr bwMode="auto">
          <a:xfrm>
            <a:off x="7740650" y="2708275"/>
            <a:ext cx="792163" cy="792163"/>
          </a:xfrm>
          <a:prstGeom prst="ellipse">
            <a:avLst/>
          </a:prstGeom>
          <a:solidFill>
            <a:srgbClr val="FF99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b="1"/>
              <a:t>D</a:t>
            </a:r>
          </a:p>
        </p:txBody>
      </p:sp>
      <p:sp>
        <p:nvSpPr>
          <p:cNvPr id="37922" name="Line 35"/>
          <p:cNvSpPr>
            <a:spLocks noChangeShapeType="1"/>
          </p:cNvSpPr>
          <p:nvPr/>
        </p:nvSpPr>
        <p:spPr bwMode="auto">
          <a:xfrm flipH="1" flipV="1">
            <a:off x="5940425" y="2060575"/>
            <a:ext cx="71438" cy="18002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3" name="Line 36"/>
          <p:cNvSpPr>
            <a:spLocks noChangeShapeType="1"/>
          </p:cNvSpPr>
          <p:nvPr/>
        </p:nvSpPr>
        <p:spPr bwMode="auto">
          <a:xfrm flipH="1" flipV="1">
            <a:off x="6372225" y="1916113"/>
            <a:ext cx="1439863"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4" name="Text Box 40"/>
          <p:cNvSpPr txBox="1">
            <a:spLocks noChangeArrowheads="1"/>
          </p:cNvSpPr>
          <p:nvPr/>
        </p:nvSpPr>
        <p:spPr bwMode="auto">
          <a:xfrm>
            <a:off x="7164388" y="981075"/>
            <a:ext cx="935037"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write miss for the block</a:t>
            </a:r>
          </a:p>
        </p:txBody>
      </p:sp>
      <p:sp>
        <p:nvSpPr>
          <p:cNvPr id="37925" name="Text Box 41"/>
          <p:cNvSpPr txBox="1">
            <a:spLocks noChangeArrowheads="1"/>
          </p:cNvSpPr>
          <p:nvPr/>
        </p:nvSpPr>
        <p:spPr bwMode="auto">
          <a:xfrm>
            <a:off x="6011863" y="2997200"/>
            <a:ext cx="13668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Invalidate</a:t>
            </a:r>
          </a:p>
        </p:txBody>
      </p:sp>
      <p:sp>
        <p:nvSpPr>
          <p:cNvPr id="37926" name="Line 42"/>
          <p:cNvSpPr>
            <a:spLocks noChangeShapeType="1"/>
          </p:cNvSpPr>
          <p:nvPr/>
        </p:nvSpPr>
        <p:spPr bwMode="auto">
          <a:xfrm flipH="1">
            <a:off x="6443663" y="3429000"/>
            <a:ext cx="151288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7" name="Text Box 43"/>
          <p:cNvSpPr txBox="1">
            <a:spLocks noChangeArrowheads="1"/>
          </p:cNvSpPr>
          <p:nvPr/>
        </p:nvSpPr>
        <p:spPr bwMode="auto">
          <a:xfrm>
            <a:off x="7380288" y="3332163"/>
            <a:ext cx="935037"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b="1"/>
          </a:p>
          <a:p>
            <a:pPr eaLnBrk="1" hangingPunct="1"/>
            <a:r>
              <a:rPr lang="en-US" altLang="ja-JP" b="1"/>
              <a:t>read miss for the block</a:t>
            </a:r>
          </a:p>
        </p:txBody>
      </p:sp>
      <p:sp>
        <p:nvSpPr>
          <p:cNvPr id="37928" name="Text Box 44"/>
          <p:cNvSpPr txBox="1">
            <a:spLocks noChangeArrowheads="1"/>
          </p:cNvSpPr>
          <p:nvPr/>
        </p:nvSpPr>
        <p:spPr bwMode="auto">
          <a:xfrm>
            <a:off x="5824538" y="6165850"/>
            <a:ext cx="225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Bus snoop request</a:t>
            </a:r>
          </a:p>
        </p:txBody>
      </p:sp>
      <p:sp>
        <p:nvSpPr>
          <p:cNvPr id="37929" name="Text Box 45"/>
          <p:cNvSpPr txBox="1">
            <a:spLocks noChangeArrowheads="1"/>
          </p:cNvSpPr>
          <p:nvPr/>
        </p:nvSpPr>
        <p:spPr bwMode="auto">
          <a:xfrm>
            <a:off x="395288" y="250825"/>
            <a:ext cx="850741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3200"/>
              <a:t>State Transition Diagram of the Basic Protocol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47082" y="377031"/>
            <a:ext cx="8229600" cy="1139825"/>
          </a:xfrm>
        </p:spPr>
        <p:txBody>
          <a:bodyPr/>
          <a:lstStyle/>
          <a:p>
            <a:pPr eaLnBrk="1" hangingPunct="1"/>
            <a:r>
              <a:rPr lang="en-US" altLang="ja-JP" dirty="0"/>
              <a:t>Illinois</a:t>
            </a:r>
            <a:r>
              <a:rPr lang="en-US" altLang="ja-JP" dirty="0">
                <a:latin typeface="Arial" panose="020B0604020202020204" pitchFamily="34" charset="0"/>
              </a:rPr>
              <a:t>’</a:t>
            </a:r>
            <a:r>
              <a:rPr lang="en-US" altLang="ja-JP" dirty="0"/>
              <a:t>s Protocol(MESI)</a:t>
            </a:r>
          </a:p>
        </p:txBody>
      </p:sp>
      <p:sp>
        <p:nvSpPr>
          <p:cNvPr id="3891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1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891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8920" name="Group 8"/>
          <p:cNvGrpSpPr>
            <a:grpSpLocks/>
          </p:cNvGrpSpPr>
          <p:nvPr/>
        </p:nvGrpSpPr>
        <p:grpSpPr bwMode="auto">
          <a:xfrm>
            <a:off x="4876800" y="3048000"/>
            <a:ext cx="762000" cy="2514600"/>
            <a:chOff x="672" y="2208"/>
            <a:chExt cx="480" cy="1584"/>
          </a:xfrm>
        </p:grpSpPr>
        <p:sp>
          <p:nvSpPr>
            <p:cNvPr id="3894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4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en-US" altLang="ja-JP" sz="1800">
                <a:latin typeface="Times New Roman" panose="02020603050405020304" pitchFamily="18" charset="0"/>
              </a:endParaRPr>
            </a:p>
            <a:p>
              <a:pPr algn="ctr">
                <a:spcBef>
                  <a:spcPct val="0"/>
                </a:spcBef>
                <a:buClrTx/>
                <a:buSzTx/>
                <a:buFontTx/>
                <a:buNone/>
              </a:pPr>
              <a:endParaRPr lang="en-US" altLang="ja-JP" sz="1800">
                <a:latin typeface="Times New Roman" panose="02020603050405020304" pitchFamily="18" charset="0"/>
              </a:endParaRPr>
            </a:p>
          </p:txBody>
        </p:sp>
        <p:sp>
          <p:nvSpPr>
            <p:cNvPr id="3894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3"/>
          <p:cNvGrpSpPr>
            <a:grpSpLocks/>
          </p:cNvGrpSpPr>
          <p:nvPr/>
        </p:nvGrpSpPr>
        <p:grpSpPr bwMode="auto">
          <a:xfrm>
            <a:off x="3429000" y="3048000"/>
            <a:ext cx="762000" cy="2514600"/>
            <a:chOff x="672" y="2208"/>
            <a:chExt cx="480" cy="1584"/>
          </a:xfrm>
        </p:grpSpPr>
        <p:sp>
          <p:nvSpPr>
            <p:cNvPr id="3894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4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18"/>
          <p:cNvGrpSpPr>
            <a:grpSpLocks/>
          </p:cNvGrpSpPr>
          <p:nvPr/>
        </p:nvGrpSpPr>
        <p:grpSpPr bwMode="auto">
          <a:xfrm>
            <a:off x="6324600" y="3048000"/>
            <a:ext cx="762000" cy="2514600"/>
            <a:chOff x="672" y="2208"/>
            <a:chExt cx="480" cy="1584"/>
          </a:xfrm>
        </p:grpSpPr>
        <p:sp>
          <p:nvSpPr>
            <p:cNvPr id="3893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3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892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892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8926" name="Group 26"/>
          <p:cNvGrpSpPr>
            <a:grpSpLocks/>
          </p:cNvGrpSpPr>
          <p:nvPr/>
        </p:nvGrpSpPr>
        <p:grpSpPr bwMode="auto">
          <a:xfrm>
            <a:off x="1219200" y="3336925"/>
            <a:ext cx="962025" cy="633413"/>
            <a:chOff x="806" y="2078"/>
            <a:chExt cx="606" cy="399"/>
          </a:xfrm>
        </p:grpSpPr>
        <p:sp>
          <p:nvSpPr>
            <p:cNvPr id="3893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893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8928" name="Text Box 30"/>
          <p:cNvSpPr txBox="1">
            <a:spLocks noChangeArrowheads="1"/>
          </p:cNvSpPr>
          <p:nvPr/>
        </p:nvSpPr>
        <p:spPr bwMode="auto">
          <a:xfrm>
            <a:off x="5257800" y="163513"/>
            <a:ext cx="28312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States for each  block</a:t>
            </a:r>
          </a:p>
        </p:txBody>
      </p:sp>
      <p:sp>
        <p:nvSpPr>
          <p:cNvPr id="38929" name="Text Box 31"/>
          <p:cNvSpPr txBox="1">
            <a:spLocks noChangeArrowheads="1"/>
          </p:cNvSpPr>
          <p:nvPr/>
        </p:nvSpPr>
        <p:spPr bwMode="auto">
          <a:xfrm>
            <a:off x="5943600" y="76200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grpSp>
        <p:nvGrpSpPr>
          <p:cNvPr id="6" name="Group 32"/>
          <p:cNvGrpSpPr>
            <a:grpSpLocks/>
          </p:cNvGrpSpPr>
          <p:nvPr/>
        </p:nvGrpSpPr>
        <p:grpSpPr bwMode="auto">
          <a:xfrm>
            <a:off x="2124075" y="3789366"/>
            <a:ext cx="3063875" cy="649288"/>
            <a:chOff x="1248" y="2426"/>
            <a:chExt cx="1930" cy="409"/>
          </a:xfrm>
        </p:grpSpPr>
        <p:sp>
          <p:nvSpPr>
            <p:cNvPr id="38934" name="Text Box 33"/>
            <p:cNvSpPr txBox="1">
              <a:spLocks noChangeArrowheads="1"/>
            </p:cNvSpPr>
            <p:nvPr/>
          </p:nvSpPr>
          <p:spPr bwMode="auto">
            <a:xfrm>
              <a:off x="1248" y="2544"/>
              <a:ext cx="1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en-US" altLang="ja-JP" sz="2400" dirty="0">
                <a:latin typeface="Times New Roman" panose="02020603050405020304" pitchFamily="18" charset="0"/>
              </a:endParaRPr>
            </a:p>
          </p:txBody>
        </p:sp>
        <p:sp>
          <p:nvSpPr>
            <p:cNvPr id="38935" name="Text Box 34"/>
            <p:cNvSpPr txBox="1">
              <a:spLocks noChangeArrowheads="1"/>
            </p:cNvSpPr>
            <p:nvPr/>
          </p:nvSpPr>
          <p:spPr bwMode="auto">
            <a:xfrm>
              <a:off x="3062" y="2426"/>
              <a:ext cx="11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en-US" altLang="ja-JP" sz="2400" dirty="0">
                <a:latin typeface="Times New Roman" panose="02020603050405020304" pitchFamily="18" charset="0"/>
              </a:endParaRPr>
            </a:p>
          </p:txBody>
        </p:sp>
      </p:grpSp>
      <p:grpSp>
        <p:nvGrpSpPr>
          <p:cNvPr id="7" name="Group 35"/>
          <p:cNvGrpSpPr>
            <a:grpSpLocks/>
          </p:cNvGrpSpPr>
          <p:nvPr/>
        </p:nvGrpSpPr>
        <p:grpSpPr bwMode="auto">
          <a:xfrm>
            <a:off x="1965325" y="2057400"/>
            <a:ext cx="1920875" cy="1946275"/>
            <a:chOff x="1238" y="1296"/>
            <a:chExt cx="1210" cy="1226"/>
          </a:xfrm>
        </p:grpSpPr>
        <p:sp>
          <p:nvSpPr>
            <p:cNvPr id="38932" name="Line 36"/>
            <p:cNvSpPr>
              <a:spLocks noChangeShapeType="1"/>
            </p:cNvSpPr>
            <p:nvPr/>
          </p:nvSpPr>
          <p:spPr bwMode="auto">
            <a:xfrm flipH="1">
              <a:off x="1584" y="1296"/>
              <a:ext cx="864" cy="105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33" name="Text Box 37"/>
            <p:cNvSpPr txBox="1">
              <a:spLocks noChangeArrowheads="1"/>
            </p:cNvSpPr>
            <p:nvPr/>
          </p:nvSpPr>
          <p:spPr bwMode="auto">
            <a:xfrm>
              <a:off x="1238" y="2234"/>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cxnSp>
        <p:nvCxnSpPr>
          <p:cNvPr id="3" name="直線矢印コネクタ 2"/>
          <p:cNvCxnSpPr/>
          <p:nvPr/>
        </p:nvCxnSpPr>
        <p:spPr>
          <a:xfrm>
            <a:off x="2124075" y="4433888"/>
            <a:ext cx="0" cy="442912"/>
          </a:xfrm>
          <a:prstGeom prst="straightConnector1">
            <a:avLst/>
          </a:prstGeom>
          <a:ln w="38100">
            <a:solidFill>
              <a:srgbClr val="003399"/>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19200" y="5877272"/>
            <a:ext cx="2044149" cy="369332"/>
          </a:xfrm>
          <a:prstGeom prst="rect">
            <a:avLst/>
          </a:prstGeom>
          <a:noFill/>
        </p:spPr>
        <p:txBody>
          <a:bodyPr wrap="none" rtlCol="0">
            <a:spAutoFit/>
          </a:bodyPr>
          <a:lstStyle/>
          <a:p>
            <a:r>
              <a:rPr kumimoji="1" lang="en-US" altLang="ja-JP" dirty="0"/>
              <a:t>The</a:t>
            </a:r>
            <a:r>
              <a:rPr kumimoji="1" lang="ja-JP" altLang="en-US" dirty="0"/>
              <a:t> </a:t>
            </a:r>
            <a:r>
              <a:rPr kumimoji="1" lang="en-US" altLang="ja-JP" dirty="0"/>
              <a:t>first</a:t>
            </a:r>
            <a:r>
              <a:rPr kumimoji="1" lang="ja-JP" altLang="en-US" dirty="0"/>
              <a:t> </a:t>
            </a:r>
            <a:r>
              <a:rPr kumimoji="1" lang="en-US" altLang="ja-JP" dirty="0"/>
              <a:t>PU</a:t>
            </a:r>
            <a:r>
              <a:rPr kumimoji="1" lang="ja-JP" altLang="en-US" dirty="0"/>
              <a:t> </a:t>
            </a:r>
            <a:r>
              <a:rPr kumimoji="1" lang="en-US" altLang="ja-JP" dirty="0"/>
              <a:t>reads</a:t>
            </a:r>
            <a:endParaRPr kumimoji="1" lang="ja-JP"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ja-JP"/>
              <a:t>Illinois</a:t>
            </a:r>
            <a:r>
              <a:rPr lang="en-US" altLang="ja-JP">
                <a:latin typeface="Arial" panose="020B0604020202020204" pitchFamily="34" charset="0"/>
              </a:rPr>
              <a:t>’</a:t>
            </a:r>
            <a:r>
              <a:rPr lang="en-US" altLang="ja-JP"/>
              <a:t>s Protocol</a:t>
            </a:r>
          </a:p>
        </p:txBody>
      </p:sp>
      <p:sp>
        <p:nvSpPr>
          <p:cNvPr id="3891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1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891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19" name="AutoShape 7"/>
          <p:cNvSpPr>
            <a:spLocks noChangeArrowheads="1"/>
          </p:cNvSpPr>
          <p:nvPr/>
        </p:nvSpPr>
        <p:spPr bwMode="auto">
          <a:xfrm>
            <a:off x="94943" y="2257043"/>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8920" name="Group 8"/>
          <p:cNvGrpSpPr>
            <a:grpSpLocks/>
          </p:cNvGrpSpPr>
          <p:nvPr/>
        </p:nvGrpSpPr>
        <p:grpSpPr bwMode="auto">
          <a:xfrm>
            <a:off x="4876800" y="3048000"/>
            <a:ext cx="762000" cy="2514600"/>
            <a:chOff x="672" y="2208"/>
            <a:chExt cx="480" cy="1584"/>
          </a:xfrm>
        </p:grpSpPr>
        <p:sp>
          <p:nvSpPr>
            <p:cNvPr id="3894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4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en-US" altLang="ja-JP" sz="1800">
                <a:latin typeface="Times New Roman" panose="02020603050405020304" pitchFamily="18" charset="0"/>
              </a:endParaRPr>
            </a:p>
            <a:p>
              <a:pPr algn="ctr">
                <a:spcBef>
                  <a:spcPct val="0"/>
                </a:spcBef>
                <a:buClrTx/>
                <a:buSzTx/>
                <a:buFontTx/>
                <a:buNone/>
              </a:pPr>
              <a:endParaRPr lang="en-US" altLang="ja-JP" sz="1800">
                <a:latin typeface="Times New Roman" panose="02020603050405020304" pitchFamily="18" charset="0"/>
              </a:endParaRPr>
            </a:p>
          </p:txBody>
        </p:sp>
        <p:sp>
          <p:nvSpPr>
            <p:cNvPr id="3894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1" name="Group 13"/>
          <p:cNvGrpSpPr>
            <a:grpSpLocks/>
          </p:cNvGrpSpPr>
          <p:nvPr/>
        </p:nvGrpSpPr>
        <p:grpSpPr bwMode="auto">
          <a:xfrm>
            <a:off x="3429000" y="3048000"/>
            <a:ext cx="762000" cy="2514600"/>
            <a:chOff x="672" y="2208"/>
            <a:chExt cx="480" cy="1584"/>
          </a:xfrm>
        </p:grpSpPr>
        <p:sp>
          <p:nvSpPr>
            <p:cNvPr id="3894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4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8922" name="Group 18"/>
          <p:cNvGrpSpPr>
            <a:grpSpLocks/>
          </p:cNvGrpSpPr>
          <p:nvPr/>
        </p:nvGrpSpPr>
        <p:grpSpPr bwMode="auto">
          <a:xfrm>
            <a:off x="6324600" y="3048000"/>
            <a:ext cx="762000" cy="2514600"/>
            <a:chOff x="672" y="2208"/>
            <a:chExt cx="480" cy="1584"/>
          </a:xfrm>
        </p:grpSpPr>
        <p:sp>
          <p:nvSpPr>
            <p:cNvPr id="3893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893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894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4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892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892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892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8926" name="Group 26"/>
          <p:cNvGrpSpPr>
            <a:grpSpLocks/>
          </p:cNvGrpSpPr>
          <p:nvPr/>
        </p:nvGrpSpPr>
        <p:grpSpPr bwMode="auto">
          <a:xfrm>
            <a:off x="1219200" y="3336925"/>
            <a:ext cx="962025" cy="633413"/>
            <a:chOff x="806" y="2078"/>
            <a:chExt cx="606" cy="399"/>
          </a:xfrm>
        </p:grpSpPr>
        <p:sp>
          <p:nvSpPr>
            <p:cNvPr id="3893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893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4221" name="Line 29"/>
          <p:cNvSpPr>
            <a:spLocks noChangeShapeType="1"/>
          </p:cNvSpPr>
          <p:nvPr/>
        </p:nvSpPr>
        <p:spPr bwMode="auto">
          <a:xfrm>
            <a:off x="3886200" y="2057400"/>
            <a:ext cx="1295400" cy="18288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8928" name="Text Box 30"/>
          <p:cNvSpPr txBox="1">
            <a:spLocks noChangeArrowheads="1"/>
          </p:cNvSpPr>
          <p:nvPr/>
        </p:nvSpPr>
        <p:spPr bwMode="auto">
          <a:xfrm>
            <a:off x="5257800" y="163513"/>
            <a:ext cx="28312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States for each  block</a:t>
            </a:r>
          </a:p>
        </p:txBody>
      </p:sp>
      <p:sp>
        <p:nvSpPr>
          <p:cNvPr id="38929" name="Text Box 31"/>
          <p:cNvSpPr txBox="1">
            <a:spLocks noChangeArrowheads="1"/>
          </p:cNvSpPr>
          <p:nvPr/>
        </p:nvSpPr>
        <p:spPr bwMode="auto">
          <a:xfrm>
            <a:off x="5943600" y="76200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grpSp>
        <p:nvGrpSpPr>
          <p:cNvPr id="6" name="Group 32"/>
          <p:cNvGrpSpPr>
            <a:grpSpLocks/>
          </p:cNvGrpSpPr>
          <p:nvPr/>
        </p:nvGrpSpPr>
        <p:grpSpPr bwMode="auto">
          <a:xfrm>
            <a:off x="1995488" y="3579812"/>
            <a:ext cx="3565526" cy="830263"/>
            <a:chOff x="1167" y="2297"/>
            <a:chExt cx="2246" cy="523"/>
          </a:xfrm>
        </p:grpSpPr>
        <p:sp>
          <p:nvSpPr>
            <p:cNvPr id="38934" name="Text Box 33"/>
            <p:cNvSpPr txBox="1">
              <a:spLocks noChangeArrowheads="1"/>
            </p:cNvSpPr>
            <p:nvPr/>
          </p:nvSpPr>
          <p:spPr bwMode="auto">
            <a:xfrm>
              <a:off x="1167" y="2297"/>
              <a:ext cx="547"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CE</a:t>
              </a:r>
            </a:p>
            <a:p>
              <a:pPr>
                <a:spcBef>
                  <a:spcPct val="0"/>
                </a:spcBef>
                <a:buClrTx/>
                <a:buSzTx/>
                <a:buFontTx/>
                <a:buNone/>
              </a:pPr>
              <a:r>
                <a:rPr lang="ja-JP" altLang="en-US" sz="2400" dirty="0">
                  <a:latin typeface="Times New Roman" panose="02020603050405020304" pitchFamily="18" charset="0"/>
                </a:rPr>
                <a:t>→</a:t>
              </a:r>
              <a:r>
                <a:rPr lang="en-US" altLang="ja-JP" sz="2400" dirty="0">
                  <a:latin typeface="Times New Roman" panose="02020603050405020304" pitchFamily="18" charset="0"/>
                </a:rPr>
                <a:t>CS</a:t>
              </a:r>
            </a:p>
          </p:txBody>
        </p:sp>
        <p:sp>
          <p:nvSpPr>
            <p:cNvPr id="38935" name="Text Box 34"/>
            <p:cNvSpPr txBox="1">
              <a:spLocks noChangeArrowheads="1"/>
            </p:cNvSpPr>
            <p:nvPr/>
          </p:nvSpPr>
          <p:spPr bwMode="auto">
            <a:xfrm>
              <a:off x="3062" y="2426"/>
              <a:ext cx="3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CS</a:t>
              </a:r>
            </a:p>
          </p:txBody>
        </p:sp>
      </p:grpSp>
      <p:cxnSp>
        <p:nvCxnSpPr>
          <p:cNvPr id="40" name="直線矢印コネクタ 39"/>
          <p:cNvCxnSpPr/>
          <p:nvPr/>
        </p:nvCxnSpPr>
        <p:spPr>
          <a:xfrm>
            <a:off x="5181600" y="4433888"/>
            <a:ext cx="0" cy="442912"/>
          </a:xfrm>
          <a:prstGeom prst="straightConnector1">
            <a:avLst/>
          </a:prstGeom>
          <a:ln w="38100">
            <a:solidFill>
              <a:srgbClr val="003399"/>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5237828" y="3037505"/>
            <a:ext cx="851515" cy="369332"/>
          </a:xfrm>
          <a:prstGeom prst="rect">
            <a:avLst/>
          </a:prstGeom>
          <a:noFill/>
        </p:spPr>
        <p:txBody>
          <a:bodyPr wrap="none" rtlCol="0">
            <a:spAutoFit/>
          </a:bodyPr>
          <a:lstStyle/>
          <a:p>
            <a:r>
              <a:rPr lang="en-US" altLang="ja-JP" dirty="0"/>
              <a:t>Snoop</a:t>
            </a:r>
            <a:endParaRPr kumimoji="1" lang="ja-JP" altLang="en-US" dirty="0"/>
          </a:p>
        </p:txBody>
      </p:sp>
      <p:sp>
        <p:nvSpPr>
          <p:cNvPr id="42" name="テキスト ボックス 41"/>
          <p:cNvSpPr txBox="1"/>
          <p:nvPr/>
        </p:nvSpPr>
        <p:spPr>
          <a:xfrm>
            <a:off x="2539385" y="3073400"/>
            <a:ext cx="851515" cy="369332"/>
          </a:xfrm>
          <a:prstGeom prst="rect">
            <a:avLst/>
          </a:prstGeom>
          <a:noFill/>
        </p:spPr>
        <p:txBody>
          <a:bodyPr wrap="none" rtlCol="0">
            <a:spAutoFit/>
          </a:bodyPr>
          <a:lstStyle/>
          <a:p>
            <a:r>
              <a:rPr lang="en-US" altLang="ja-JP" dirty="0"/>
              <a:t>Snoop</a:t>
            </a:r>
            <a:endParaRPr kumimoji="1" lang="ja-JP" altLang="en-US" dirty="0"/>
          </a:p>
        </p:txBody>
      </p:sp>
      <p:sp>
        <p:nvSpPr>
          <p:cNvPr id="2" name="テキスト ボックス 1"/>
          <p:cNvSpPr txBox="1"/>
          <p:nvPr/>
        </p:nvSpPr>
        <p:spPr>
          <a:xfrm>
            <a:off x="4594355" y="5820846"/>
            <a:ext cx="2416046" cy="369332"/>
          </a:xfrm>
          <a:prstGeom prst="rect">
            <a:avLst/>
          </a:prstGeom>
          <a:noFill/>
        </p:spPr>
        <p:txBody>
          <a:bodyPr wrap="none" rtlCol="0">
            <a:spAutoFit/>
          </a:bodyPr>
          <a:lstStyle/>
          <a:p>
            <a:r>
              <a:rPr kumimoji="1" lang="en-US" altLang="ja-JP" dirty="0"/>
              <a:t>The</a:t>
            </a:r>
            <a:r>
              <a:rPr kumimoji="1" lang="ja-JP" altLang="en-US" dirty="0"/>
              <a:t> </a:t>
            </a:r>
            <a:r>
              <a:rPr kumimoji="1" lang="en-US" altLang="ja-JP" dirty="0"/>
              <a:t>second</a:t>
            </a:r>
            <a:r>
              <a:rPr kumimoji="1" lang="ja-JP" altLang="en-US" dirty="0"/>
              <a:t> </a:t>
            </a:r>
            <a:r>
              <a:rPr kumimoji="1" lang="en-US" altLang="ja-JP" dirty="0"/>
              <a:t>PU</a:t>
            </a:r>
            <a:r>
              <a:rPr kumimoji="1" lang="ja-JP" altLang="en-US" dirty="0"/>
              <a:t> </a:t>
            </a:r>
            <a:r>
              <a:rPr kumimoji="1" lang="en-US" altLang="ja-JP" dirty="0"/>
              <a:t>reads</a:t>
            </a:r>
            <a:endParaRPr kumimoji="1" lang="ja-JP" altLang="en-US" dirty="0"/>
          </a:p>
        </p:txBody>
      </p:sp>
    </p:spTree>
    <p:extLst>
      <p:ext uri="{BB962C8B-B14F-4D97-AF65-F5344CB8AC3E}">
        <p14:creationId xmlns:p14="http://schemas.microsoft.com/office/powerpoint/2010/main" val="41122187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ja-JP"/>
              <a:t>Illinois</a:t>
            </a:r>
            <a:r>
              <a:rPr lang="en-US" altLang="ja-JP">
                <a:latin typeface="Arial" panose="020B0604020202020204" pitchFamily="34" charset="0"/>
              </a:rPr>
              <a:t>’</a:t>
            </a:r>
            <a:r>
              <a:rPr lang="en-US" altLang="ja-JP"/>
              <a:t>s Protocol (The role of CE)</a:t>
            </a:r>
          </a:p>
        </p:txBody>
      </p:sp>
      <p:sp>
        <p:nvSpPr>
          <p:cNvPr id="3993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4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3994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4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39944" name="Group 8"/>
          <p:cNvGrpSpPr>
            <a:grpSpLocks/>
          </p:cNvGrpSpPr>
          <p:nvPr/>
        </p:nvGrpSpPr>
        <p:grpSpPr bwMode="auto">
          <a:xfrm>
            <a:off x="4876800" y="3048000"/>
            <a:ext cx="762000" cy="2514600"/>
            <a:chOff x="672" y="2208"/>
            <a:chExt cx="480" cy="1584"/>
          </a:xfrm>
        </p:grpSpPr>
        <p:sp>
          <p:nvSpPr>
            <p:cNvPr id="3996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7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7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7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5" name="Group 13"/>
          <p:cNvGrpSpPr>
            <a:grpSpLocks/>
          </p:cNvGrpSpPr>
          <p:nvPr/>
        </p:nvGrpSpPr>
        <p:grpSpPr bwMode="auto">
          <a:xfrm>
            <a:off x="3429000" y="3048000"/>
            <a:ext cx="762000" cy="2514600"/>
            <a:chOff x="672" y="2208"/>
            <a:chExt cx="480" cy="1584"/>
          </a:xfrm>
        </p:grpSpPr>
        <p:sp>
          <p:nvSpPr>
            <p:cNvPr id="3996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6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6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39946" name="Group 18"/>
          <p:cNvGrpSpPr>
            <a:grpSpLocks/>
          </p:cNvGrpSpPr>
          <p:nvPr/>
        </p:nvGrpSpPr>
        <p:grpSpPr bwMode="auto">
          <a:xfrm>
            <a:off x="6324600" y="3048000"/>
            <a:ext cx="762000" cy="2514600"/>
            <a:chOff x="672" y="2208"/>
            <a:chExt cx="480" cy="1584"/>
          </a:xfrm>
        </p:grpSpPr>
        <p:sp>
          <p:nvSpPr>
            <p:cNvPr id="3996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3996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3996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6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3994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3994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3994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39950" name="Group 26"/>
          <p:cNvGrpSpPr>
            <a:grpSpLocks/>
          </p:cNvGrpSpPr>
          <p:nvPr/>
        </p:nvGrpSpPr>
        <p:grpSpPr bwMode="auto">
          <a:xfrm>
            <a:off x="1219200" y="3336925"/>
            <a:ext cx="962025" cy="633413"/>
            <a:chOff x="806" y="2078"/>
            <a:chExt cx="606" cy="399"/>
          </a:xfrm>
        </p:grpSpPr>
        <p:sp>
          <p:nvSpPr>
            <p:cNvPr id="3995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3996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39951" name="Text Box 30"/>
          <p:cNvSpPr txBox="1">
            <a:spLocks noChangeArrowheads="1"/>
          </p:cNvSpPr>
          <p:nvPr/>
        </p:nvSpPr>
        <p:spPr bwMode="auto">
          <a:xfrm>
            <a:off x="5940425" y="908050"/>
            <a:ext cx="28384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CS</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a:t>
            </a:r>
            <a:r>
              <a:rPr lang="ja-JP" altLang="en-US" sz="2400">
                <a:latin typeface="Times New Roman" panose="02020603050405020304" pitchFamily="18" charset="0"/>
              </a:rPr>
              <a:t>：</a:t>
            </a:r>
            <a:r>
              <a:rPr lang="en-US" altLang="ja-JP" sz="2400">
                <a:latin typeface="Times New Roman" panose="02020603050405020304" pitchFamily="18" charset="0"/>
              </a:rPr>
              <a:t>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a:t>
            </a:r>
          </a:p>
        </p:txBody>
      </p:sp>
      <p:sp>
        <p:nvSpPr>
          <p:cNvPr id="265247" name="Text Box 31"/>
          <p:cNvSpPr txBox="1">
            <a:spLocks noChangeArrowheads="1"/>
          </p:cNvSpPr>
          <p:nvPr/>
        </p:nvSpPr>
        <p:spPr bwMode="auto">
          <a:xfrm>
            <a:off x="1981200" y="4038600"/>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→DE</a:t>
            </a:r>
          </a:p>
        </p:txBody>
      </p:sp>
      <p:grpSp>
        <p:nvGrpSpPr>
          <p:cNvPr id="6" name="Group 32"/>
          <p:cNvGrpSpPr>
            <a:grpSpLocks/>
          </p:cNvGrpSpPr>
          <p:nvPr/>
        </p:nvGrpSpPr>
        <p:grpSpPr bwMode="auto">
          <a:xfrm>
            <a:off x="1447800" y="4419600"/>
            <a:ext cx="488950" cy="533400"/>
            <a:chOff x="912" y="2784"/>
            <a:chExt cx="308" cy="336"/>
          </a:xfrm>
        </p:grpSpPr>
        <p:sp>
          <p:nvSpPr>
            <p:cNvPr id="39957" name="Line 33"/>
            <p:cNvSpPr>
              <a:spLocks noChangeShapeType="1"/>
            </p:cNvSpPr>
            <p:nvPr/>
          </p:nvSpPr>
          <p:spPr bwMode="auto">
            <a:xfrm flipV="1">
              <a:off x="1200" y="2784"/>
              <a:ext cx="0" cy="28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8" name="Text Box 34"/>
            <p:cNvSpPr txBox="1">
              <a:spLocks noChangeArrowheads="1"/>
            </p:cNvSpPr>
            <p:nvPr/>
          </p:nvSpPr>
          <p:spPr bwMode="auto">
            <a:xfrm>
              <a:off x="912" y="283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b="1">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grpSp>
        <p:nvGrpSpPr>
          <p:cNvPr id="7" name="Group 35"/>
          <p:cNvGrpSpPr>
            <a:grpSpLocks/>
          </p:cNvGrpSpPr>
          <p:nvPr/>
        </p:nvGrpSpPr>
        <p:grpSpPr bwMode="auto">
          <a:xfrm>
            <a:off x="1965325" y="2057400"/>
            <a:ext cx="1920875" cy="1946275"/>
            <a:chOff x="1238" y="1296"/>
            <a:chExt cx="1210" cy="1226"/>
          </a:xfrm>
        </p:grpSpPr>
        <p:sp>
          <p:nvSpPr>
            <p:cNvPr id="39955" name="Line 36"/>
            <p:cNvSpPr>
              <a:spLocks noChangeShapeType="1"/>
            </p:cNvSpPr>
            <p:nvPr/>
          </p:nvSpPr>
          <p:spPr bwMode="auto">
            <a:xfrm flipH="1">
              <a:off x="1584" y="1296"/>
              <a:ext cx="864" cy="105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9956" name="Text Box 37"/>
            <p:cNvSpPr txBox="1">
              <a:spLocks noChangeArrowheads="1"/>
            </p:cNvSpPr>
            <p:nvPr/>
          </p:nvSpPr>
          <p:spPr bwMode="auto">
            <a:xfrm>
              <a:off x="1238" y="2234"/>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sp>
        <p:nvSpPr>
          <p:cNvPr id="2" name="テキスト ボックス 1"/>
          <p:cNvSpPr txBox="1"/>
          <p:nvPr/>
        </p:nvSpPr>
        <p:spPr>
          <a:xfrm>
            <a:off x="2508203" y="5682734"/>
            <a:ext cx="4737194" cy="369332"/>
          </a:xfrm>
          <a:prstGeom prst="rect">
            <a:avLst/>
          </a:prstGeom>
          <a:noFill/>
        </p:spPr>
        <p:txBody>
          <a:bodyPr wrap="none" rtlCol="0">
            <a:spAutoFit/>
          </a:bodyPr>
          <a:lstStyle/>
          <a:p>
            <a:r>
              <a:rPr kumimoji="1" lang="en-US" altLang="ja-JP"/>
              <a:t>CE</a:t>
            </a:r>
            <a:r>
              <a:rPr kumimoji="1" lang="ja-JP" altLang="en-US" dirty="0"/>
              <a:t> </a:t>
            </a:r>
            <a:r>
              <a:rPr kumimoji="1" lang="en-US" altLang="ja-JP" dirty="0"/>
              <a:t>is</a:t>
            </a:r>
            <a:r>
              <a:rPr kumimoji="1" lang="ja-JP" altLang="en-US" dirty="0"/>
              <a:t> </a:t>
            </a:r>
            <a:r>
              <a:rPr kumimoji="1" lang="en-US" altLang="ja-JP" dirty="0"/>
              <a:t>changed</a:t>
            </a:r>
            <a:r>
              <a:rPr kumimoji="1" lang="ja-JP" altLang="en-US" dirty="0"/>
              <a:t> </a:t>
            </a:r>
            <a:r>
              <a:rPr kumimoji="1" lang="en-US" altLang="ja-JP" dirty="0"/>
              <a:t>into</a:t>
            </a:r>
            <a:r>
              <a:rPr kumimoji="1" lang="ja-JP" altLang="en-US" dirty="0"/>
              <a:t> </a:t>
            </a:r>
            <a:r>
              <a:rPr kumimoji="1" lang="en-US" altLang="ja-JP" dirty="0"/>
              <a:t>DE</a:t>
            </a:r>
            <a:r>
              <a:rPr kumimoji="1" lang="ja-JP" altLang="en-US" dirty="0"/>
              <a:t> </a:t>
            </a:r>
            <a:r>
              <a:rPr kumimoji="1" lang="en-US" altLang="ja-JP" dirty="0"/>
              <a:t>without</a:t>
            </a:r>
            <a:r>
              <a:rPr kumimoji="1" lang="ja-JP" altLang="en-US" dirty="0"/>
              <a:t> </a:t>
            </a:r>
            <a:r>
              <a:rPr kumimoji="1" lang="en-US" altLang="ja-JP" dirty="0"/>
              <a:t>using</a:t>
            </a:r>
            <a:r>
              <a:rPr kumimoji="1" lang="ja-JP" altLang="en-US" dirty="0"/>
              <a:t> </a:t>
            </a:r>
            <a:r>
              <a:rPr kumimoji="1" lang="en-US" altLang="ja-JP" dirty="0"/>
              <a:t>the</a:t>
            </a:r>
            <a:r>
              <a:rPr kumimoji="1" lang="ja-JP" altLang="en-US" dirty="0"/>
              <a:t> </a:t>
            </a:r>
            <a:r>
              <a:rPr kumimoji="1" lang="en-US" altLang="ja-JP" dirty="0"/>
              <a:t>bus</a:t>
            </a:r>
            <a:endParaRPr kumimoji="1" lang="ja-JP"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219200" y="152400"/>
            <a:ext cx="7772400" cy="1143000"/>
          </a:xfrm>
        </p:spPr>
        <p:txBody>
          <a:bodyPr/>
          <a:lstStyle/>
          <a:p>
            <a:pPr eaLnBrk="1" hangingPunct="1"/>
            <a:r>
              <a:rPr lang="en-US" altLang="ja-JP" dirty="0"/>
              <a:t>Berkeley</a:t>
            </a:r>
            <a:r>
              <a:rPr lang="en-US" altLang="ja-JP" dirty="0">
                <a:latin typeface="Arial" panose="020B0604020202020204" pitchFamily="34" charset="0"/>
              </a:rPr>
              <a:t>’</a:t>
            </a:r>
            <a:r>
              <a:rPr lang="en-US" altLang="ja-JP" dirty="0"/>
              <a:t>s protocol (MOSI)</a:t>
            </a:r>
          </a:p>
        </p:txBody>
      </p:sp>
      <p:sp>
        <p:nvSpPr>
          <p:cNvPr id="40963" name="Text Box 3"/>
          <p:cNvSpPr txBox="1">
            <a:spLocks noChangeArrowheads="1"/>
          </p:cNvSpPr>
          <p:nvPr/>
        </p:nvSpPr>
        <p:spPr bwMode="auto">
          <a:xfrm>
            <a:off x="1524000" y="5257800"/>
            <a:ext cx="57864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Ownership→responsibility of write back</a:t>
            </a:r>
          </a:p>
          <a:p>
            <a:pPr>
              <a:spcBef>
                <a:spcPct val="0"/>
              </a:spcBef>
              <a:buClrTx/>
              <a:buSzTx/>
              <a:buFontTx/>
              <a:buNone/>
            </a:pPr>
            <a:r>
              <a:rPr lang="en-US" altLang="ja-JP" sz="2400">
                <a:latin typeface="Times New Roman" panose="02020603050405020304" pitchFamily="18" charset="0"/>
              </a:rPr>
              <a:t>OS:Owned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OE:Owned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US:Unowned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Invalidated</a:t>
            </a:r>
          </a:p>
        </p:txBody>
      </p:sp>
      <p:sp>
        <p:nvSpPr>
          <p:cNvPr id="40964"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65"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66"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8"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0969" name="Group 9"/>
          <p:cNvGrpSpPr>
            <a:grpSpLocks/>
          </p:cNvGrpSpPr>
          <p:nvPr/>
        </p:nvGrpSpPr>
        <p:grpSpPr bwMode="auto">
          <a:xfrm>
            <a:off x="4953000" y="2743200"/>
            <a:ext cx="762000" cy="2514600"/>
            <a:chOff x="672" y="2208"/>
            <a:chExt cx="480" cy="1584"/>
          </a:xfrm>
        </p:grpSpPr>
        <p:sp>
          <p:nvSpPr>
            <p:cNvPr id="40996"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97"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98"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9"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0" name="Group 14"/>
          <p:cNvGrpSpPr>
            <a:grpSpLocks/>
          </p:cNvGrpSpPr>
          <p:nvPr/>
        </p:nvGrpSpPr>
        <p:grpSpPr bwMode="auto">
          <a:xfrm>
            <a:off x="3505200" y="2743200"/>
            <a:ext cx="762000" cy="2514600"/>
            <a:chOff x="672" y="2208"/>
            <a:chExt cx="480" cy="1584"/>
          </a:xfrm>
        </p:grpSpPr>
        <p:sp>
          <p:nvSpPr>
            <p:cNvPr id="40992"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93"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4"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5"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1" name="Group 19"/>
          <p:cNvGrpSpPr>
            <a:grpSpLocks/>
          </p:cNvGrpSpPr>
          <p:nvPr/>
        </p:nvGrpSpPr>
        <p:grpSpPr bwMode="auto">
          <a:xfrm>
            <a:off x="6400800" y="2743200"/>
            <a:ext cx="762000" cy="2514600"/>
            <a:chOff x="672" y="2208"/>
            <a:chExt cx="480" cy="1584"/>
          </a:xfrm>
        </p:grpSpPr>
        <p:sp>
          <p:nvSpPr>
            <p:cNvPr id="40988"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89"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0"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1"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0972"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0973"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0974"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0975" name="Group 27"/>
          <p:cNvGrpSpPr>
            <a:grpSpLocks/>
          </p:cNvGrpSpPr>
          <p:nvPr/>
        </p:nvGrpSpPr>
        <p:grpSpPr bwMode="auto">
          <a:xfrm>
            <a:off x="1295400" y="3032125"/>
            <a:ext cx="962025" cy="633413"/>
            <a:chOff x="806" y="2078"/>
            <a:chExt cx="606" cy="399"/>
          </a:xfrm>
        </p:grpSpPr>
        <p:sp>
          <p:nvSpPr>
            <p:cNvPr id="40986"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0987"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270" name="Line 30"/>
          <p:cNvSpPr>
            <a:spLocks noChangeShapeType="1"/>
          </p:cNvSpPr>
          <p:nvPr/>
        </p:nvSpPr>
        <p:spPr bwMode="auto">
          <a:xfrm flipH="1">
            <a:off x="2590800" y="1676400"/>
            <a:ext cx="1752600" cy="1752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272" name="Text Box 32"/>
          <p:cNvSpPr txBox="1">
            <a:spLocks noChangeArrowheads="1"/>
          </p:cNvSpPr>
          <p:nvPr/>
        </p:nvSpPr>
        <p:spPr bwMode="auto">
          <a:xfrm>
            <a:off x="21336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6" name="Group 34"/>
          <p:cNvGrpSpPr>
            <a:grpSpLocks/>
          </p:cNvGrpSpPr>
          <p:nvPr/>
        </p:nvGrpSpPr>
        <p:grpSpPr bwMode="auto">
          <a:xfrm>
            <a:off x="1752600" y="4114800"/>
            <a:ext cx="457200" cy="457200"/>
            <a:chOff x="864" y="2592"/>
            <a:chExt cx="288" cy="288"/>
          </a:xfrm>
        </p:grpSpPr>
        <p:sp>
          <p:nvSpPr>
            <p:cNvPr id="40984" name="Line 35"/>
            <p:cNvSpPr>
              <a:spLocks noChangeShapeType="1"/>
            </p:cNvSpPr>
            <p:nvPr/>
          </p:nvSpPr>
          <p:spPr bwMode="auto">
            <a:xfrm>
              <a:off x="1152"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85" name="Text Box 36"/>
            <p:cNvSpPr txBox="1">
              <a:spLocks noChangeArrowheads="1"/>
            </p:cNvSpPr>
            <p:nvPr/>
          </p:nvSpPr>
          <p:spPr bwMode="auto">
            <a:xfrm>
              <a:off x="864" y="2592"/>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Tree>
    <p:extLst>
      <p:ext uri="{BB962C8B-B14F-4D97-AF65-F5344CB8AC3E}">
        <p14:creationId xmlns:p14="http://schemas.microsoft.com/office/powerpoint/2010/main" val="23876494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9512" y="152400"/>
            <a:ext cx="8812088" cy="1143000"/>
          </a:xfrm>
        </p:spPr>
        <p:txBody>
          <a:bodyPr/>
          <a:lstStyle/>
          <a:p>
            <a:pPr eaLnBrk="1" hangingPunct="1"/>
            <a:r>
              <a:rPr lang="en-US" altLang="ja-JP" dirty="0"/>
              <a:t>Berkeley</a:t>
            </a:r>
            <a:r>
              <a:rPr lang="en-US" altLang="ja-JP" dirty="0">
                <a:latin typeface="Arial" panose="020B0604020202020204" pitchFamily="34" charset="0"/>
              </a:rPr>
              <a:t>’</a:t>
            </a:r>
            <a:r>
              <a:rPr lang="en-US" altLang="ja-JP" dirty="0"/>
              <a:t>s protocol (MOSI protocol)</a:t>
            </a:r>
          </a:p>
        </p:txBody>
      </p:sp>
      <p:sp>
        <p:nvSpPr>
          <p:cNvPr id="40963" name="Text Box 3"/>
          <p:cNvSpPr txBox="1">
            <a:spLocks noChangeArrowheads="1"/>
          </p:cNvSpPr>
          <p:nvPr/>
        </p:nvSpPr>
        <p:spPr bwMode="auto">
          <a:xfrm>
            <a:off x="1524000" y="5257800"/>
            <a:ext cx="57864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Ownership→responsibility of write back</a:t>
            </a:r>
          </a:p>
          <a:p>
            <a:pPr>
              <a:spcBef>
                <a:spcPct val="0"/>
              </a:spcBef>
              <a:buClrTx/>
              <a:buSzTx/>
              <a:buFontTx/>
              <a:buNone/>
            </a:pPr>
            <a:r>
              <a:rPr lang="en-US" altLang="ja-JP" sz="2400">
                <a:latin typeface="Times New Roman" panose="02020603050405020304" pitchFamily="18" charset="0"/>
              </a:rPr>
              <a:t>OS:Owned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OE:Owned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US:Unowned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I</a:t>
            </a:r>
            <a:r>
              <a:rPr lang="ja-JP" altLang="en-US" sz="2400">
                <a:latin typeface="Times New Roman" panose="02020603050405020304" pitchFamily="18" charset="0"/>
              </a:rPr>
              <a:t>：</a:t>
            </a:r>
            <a:r>
              <a:rPr lang="en-US" altLang="ja-JP" sz="2400">
                <a:latin typeface="Times New Roman" panose="02020603050405020304" pitchFamily="18" charset="0"/>
              </a:rPr>
              <a:t>Invalidated</a:t>
            </a:r>
          </a:p>
        </p:txBody>
      </p:sp>
      <p:sp>
        <p:nvSpPr>
          <p:cNvPr id="40964"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65"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66"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7"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68"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0969" name="Group 9"/>
          <p:cNvGrpSpPr>
            <a:grpSpLocks/>
          </p:cNvGrpSpPr>
          <p:nvPr/>
        </p:nvGrpSpPr>
        <p:grpSpPr bwMode="auto">
          <a:xfrm>
            <a:off x="4953000" y="2743200"/>
            <a:ext cx="762000" cy="2514600"/>
            <a:chOff x="672" y="2208"/>
            <a:chExt cx="480" cy="1584"/>
          </a:xfrm>
        </p:grpSpPr>
        <p:sp>
          <p:nvSpPr>
            <p:cNvPr id="40996"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97"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0998"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9"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0" name="Group 14"/>
          <p:cNvGrpSpPr>
            <a:grpSpLocks/>
          </p:cNvGrpSpPr>
          <p:nvPr/>
        </p:nvGrpSpPr>
        <p:grpSpPr bwMode="auto">
          <a:xfrm>
            <a:off x="3505200" y="2743200"/>
            <a:ext cx="762000" cy="2514600"/>
            <a:chOff x="672" y="2208"/>
            <a:chExt cx="480" cy="1584"/>
          </a:xfrm>
        </p:grpSpPr>
        <p:sp>
          <p:nvSpPr>
            <p:cNvPr id="40992"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93"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4"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5"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0971" name="Group 19"/>
          <p:cNvGrpSpPr>
            <a:grpSpLocks/>
          </p:cNvGrpSpPr>
          <p:nvPr/>
        </p:nvGrpSpPr>
        <p:grpSpPr bwMode="auto">
          <a:xfrm>
            <a:off x="6400800" y="2743200"/>
            <a:ext cx="762000" cy="2514600"/>
            <a:chOff x="672" y="2208"/>
            <a:chExt cx="480" cy="1584"/>
          </a:xfrm>
        </p:grpSpPr>
        <p:sp>
          <p:nvSpPr>
            <p:cNvPr id="40988"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0989"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0990"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91"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0972"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0973"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0974"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0975" name="Group 27"/>
          <p:cNvGrpSpPr>
            <a:grpSpLocks/>
          </p:cNvGrpSpPr>
          <p:nvPr/>
        </p:nvGrpSpPr>
        <p:grpSpPr bwMode="auto">
          <a:xfrm>
            <a:off x="1295400" y="3032125"/>
            <a:ext cx="962025" cy="633413"/>
            <a:chOff x="806" y="2078"/>
            <a:chExt cx="606" cy="399"/>
          </a:xfrm>
        </p:grpSpPr>
        <p:sp>
          <p:nvSpPr>
            <p:cNvPr id="40986"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0987"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6271" name="Line 31"/>
          <p:cNvSpPr>
            <a:spLocks noChangeShapeType="1"/>
          </p:cNvSpPr>
          <p:nvPr/>
        </p:nvSpPr>
        <p:spPr bwMode="auto">
          <a:xfrm>
            <a:off x="4343400" y="1676400"/>
            <a:ext cx="914400" cy="17526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66272" name="Text Box 32"/>
          <p:cNvSpPr txBox="1">
            <a:spLocks noChangeArrowheads="1"/>
          </p:cNvSpPr>
          <p:nvPr/>
        </p:nvSpPr>
        <p:spPr bwMode="auto">
          <a:xfrm>
            <a:off x="21336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sp>
        <p:nvSpPr>
          <p:cNvPr id="266273" name="Text Box 33"/>
          <p:cNvSpPr txBox="1">
            <a:spLocks noChangeArrowheads="1"/>
          </p:cNvSpPr>
          <p:nvPr/>
        </p:nvSpPr>
        <p:spPr bwMode="auto">
          <a:xfrm>
            <a:off x="5029200" y="34290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7" name="Group 37"/>
          <p:cNvGrpSpPr>
            <a:grpSpLocks/>
          </p:cNvGrpSpPr>
          <p:nvPr/>
        </p:nvGrpSpPr>
        <p:grpSpPr bwMode="auto">
          <a:xfrm>
            <a:off x="4800600" y="4114800"/>
            <a:ext cx="457200" cy="457200"/>
            <a:chOff x="864" y="2592"/>
            <a:chExt cx="288" cy="288"/>
          </a:xfrm>
        </p:grpSpPr>
        <p:sp>
          <p:nvSpPr>
            <p:cNvPr id="40982" name="Line 38"/>
            <p:cNvSpPr>
              <a:spLocks noChangeShapeType="1"/>
            </p:cNvSpPr>
            <p:nvPr/>
          </p:nvSpPr>
          <p:spPr bwMode="auto">
            <a:xfrm>
              <a:off x="1152"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983" name="Text Box 39"/>
            <p:cNvSpPr txBox="1">
              <a:spLocks noChangeArrowheads="1"/>
            </p:cNvSpPr>
            <p:nvPr/>
          </p:nvSpPr>
          <p:spPr bwMode="auto">
            <a:xfrm>
              <a:off x="864" y="2592"/>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sz="3800"/>
              <a:t>Direct Map</a:t>
            </a:r>
          </a:p>
        </p:txBody>
      </p:sp>
      <p:sp>
        <p:nvSpPr>
          <p:cNvPr id="7171" name="Rectangle 3"/>
          <p:cNvSpPr>
            <a:spLocks noChangeArrowheads="1"/>
          </p:cNvSpPr>
          <p:nvPr/>
        </p:nvSpPr>
        <p:spPr bwMode="auto">
          <a:xfrm>
            <a:off x="900113" y="16287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7172" name="Rectangle 4"/>
          <p:cNvSpPr>
            <a:spLocks noChangeArrowheads="1"/>
          </p:cNvSpPr>
          <p:nvPr/>
        </p:nvSpPr>
        <p:spPr bwMode="auto">
          <a:xfrm>
            <a:off x="1619250"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7173" name="Rectangle 5"/>
          <p:cNvSpPr>
            <a:spLocks noChangeArrowheads="1"/>
          </p:cNvSpPr>
          <p:nvPr/>
        </p:nvSpPr>
        <p:spPr bwMode="auto">
          <a:xfrm>
            <a:off x="2124075"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sp>
        <p:nvSpPr>
          <p:cNvPr id="7174" name="Rectangle 6"/>
          <p:cNvSpPr>
            <a:spLocks noChangeArrowheads="1"/>
          </p:cNvSpPr>
          <p:nvPr/>
        </p:nvSpPr>
        <p:spPr bwMode="auto">
          <a:xfrm>
            <a:off x="37084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75" name="Rectangle 7"/>
          <p:cNvSpPr>
            <a:spLocks noChangeArrowheads="1"/>
          </p:cNvSpPr>
          <p:nvPr/>
        </p:nvSpPr>
        <p:spPr bwMode="auto">
          <a:xfrm>
            <a:off x="4213225"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76" name="Rectangle 8"/>
          <p:cNvSpPr>
            <a:spLocks noChangeArrowheads="1"/>
          </p:cNvSpPr>
          <p:nvPr/>
        </p:nvSpPr>
        <p:spPr bwMode="auto">
          <a:xfrm>
            <a:off x="471805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77" name="Rectangle 9"/>
          <p:cNvSpPr>
            <a:spLocks noChangeArrowheads="1"/>
          </p:cNvSpPr>
          <p:nvPr/>
        </p:nvSpPr>
        <p:spPr bwMode="auto">
          <a:xfrm>
            <a:off x="6156325" y="1628775"/>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78" name="Rectangle 10"/>
          <p:cNvSpPr>
            <a:spLocks noChangeArrowheads="1"/>
          </p:cNvSpPr>
          <p:nvPr/>
        </p:nvSpPr>
        <p:spPr bwMode="auto">
          <a:xfrm>
            <a:off x="75946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79" name="Rectangle 11"/>
          <p:cNvSpPr>
            <a:spLocks noChangeArrowheads="1"/>
          </p:cNvSpPr>
          <p:nvPr/>
        </p:nvSpPr>
        <p:spPr bwMode="auto">
          <a:xfrm>
            <a:off x="8101013" y="1628775"/>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0" name="Rectangle 12"/>
          <p:cNvSpPr>
            <a:spLocks noChangeArrowheads="1"/>
          </p:cNvSpPr>
          <p:nvPr/>
        </p:nvSpPr>
        <p:spPr bwMode="auto">
          <a:xfrm>
            <a:off x="5219700" y="1628775"/>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7181" name="Rectangle 13"/>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7182" name="Rectangle 14"/>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3" name="Rectangle 15"/>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4" name="Rectangle 16"/>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5" name="Rectangle 17"/>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6" name="Rectangle 18"/>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7" name="Rectangle 19"/>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8" name="Rectangle 20"/>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89" name="Rectangle 21"/>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0" name="Rectangle 22"/>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1" name="Rectangle 23"/>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2" name="Rectangle 24"/>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3" name="Rectangle 25"/>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4" name="Rectangle 26"/>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5" name="Rectangle 27"/>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6" name="Rectangle 28"/>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7197" name="Text Box 29"/>
          <p:cNvSpPr txBox="1">
            <a:spLocks noChangeArrowheads="1"/>
          </p:cNvSpPr>
          <p:nvPr/>
        </p:nvSpPr>
        <p:spPr bwMode="auto">
          <a:xfrm>
            <a:off x="5343525" y="172085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7198" name="Text Box 30"/>
          <p:cNvSpPr txBox="1">
            <a:spLocks noChangeArrowheads="1"/>
          </p:cNvSpPr>
          <p:nvPr/>
        </p:nvSpPr>
        <p:spPr bwMode="auto">
          <a:xfrm>
            <a:off x="6823075" y="17018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7199" name="Oval 31"/>
          <p:cNvSpPr>
            <a:spLocks noChangeArrowheads="1"/>
          </p:cNvSpPr>
          <p:nvPr/>
        </p:nvSpPr>
        <p:spPr bwMode="auto">
          <a:xfrm>
            <a:off x="3203575" y="2997200"/>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grpSp>
        <p:nvGrpSpPr>
          <p:cNvPr id="2" name="Group 32"/>
          <p:cNvGrpSpPr>
            <a:grpSpLocks/>
          </p:cNvGrpSpPr>
          <p:nvPr/>
        </p:nvGrpSpPr>
        <p:grpSpPr bwMode="auto">
          <a:xfrm>
            <a:off x="1187450" y="1989138"/>
            <a:ext cx="2232025" cy="1008062"/>
            <a:chOff x="748" y="1253"/>
            <a:chExt cx="1406" cy="635"/>
          </a:xfrm>
        </p:grpSpPr>
        <p:sp>
          <p:nvSpPr>
            <p:cNvPr id="7227" name="Line 33"/>
            <p:cNvSpPr>
              <a:spLocks noChangeShapeType="1"/>
            </p:cNvSpPr>
            <p:nvPr/>
          </p:nvSpPr>
          <p:spPr bwMode="auto">
            <a:xfrm>
              <a:off x="748" y="1253"/>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28" name="Line 34"/>
            <p:cNvSpPr>
              <a:spLocks noChangeShapeType="1"/>
            </p:cNvSpPr>
            <p:nvPr/>
          </p:nvSpPr>
          <p:spPr bwMode="auto">
            <a:xfrm>
              <a:off x="748" y="1616"/>
              <a:ext cx="14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29" name="Line 35"/>
            <p:cNvSpPr>
              <a:spLocks noChangeShapeType="1"/>
            </p:cNvSpPr>
            <p:nvPr/>
          </p:nvSpPr>
          <p:spPr bwMode="auto">
            <a:xfrm>
              <a:off x="2154" y="1616"/>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 name="Group 36"/>
          <p:cNvGrpSpPr>
            <a:grpSpLocks/>
          </p:cNvGrpSpPr>
          <p:nvPr/>
        </p:nvGrpSpPr>
        <p:grpSpPr bwMode="auto">
          <a:xfrm>
            <a:off x="2771775" y="3429000"/>
            <a:ext cx="647700" cy="576263"/>
            <a:chOff x="1746" y="2160"/>
            <a:chExt cx="408" cy="408"/>
          </a:xfrm>
        </p:grpSpPr>
        <p:sp>
          <p:nvSpPr>
            <p:cNvPr id="7225" name="Line 37"/>
            <p:cNvSpPr>
              <a:spLocks noChangeShapeType="1"/>
            </p:cNvSpPr>
            <p:nvPr/>
          </p:nvSpPr>
          <p:spPr bwMode="auto">
            <a:xfrm>
              <a:off x="1746" y="2568"/>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26" name="Line 38"/>
            <p:cNvSpPr>
              <a:spLocks noChangeShapeType="1"/>
            </p:cNvSpPr>
            <p:nvPr/>
          </p:nvSpPr>
          <p:spPr bwMode="auto">
            <a:xfrm flipV="1">
              <a:off x="2154" y="2160"/>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7202" name="Text Box 39"/>
          <p:cNvSpPr txBox="1">
            <a:spLocks noChangeArrowheads="1"/>
          </p:cNvSpPr>
          <p:nvPr/>
        </p:nvSpPr>
        <p:spPr bwMode="auto">
          <a:xfrm>
            <a:off x="5919788" y="11445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grpSp>
        <p:nvGrpSpPr>
          <p:cNvPr id="4" name="Group 40"/>
          <p:cNvGrpSpPr>
            <a:grpSpLocks/>
          </p:cNvGrpSpPr>
          <p:nvPr/>
        </p:nvGrpSpPr>
        <p:grpSpPr bwMode="auto">
          <a:xfrm>
            <a:off x="3635375" y="2800350"/>
            <a:ext cx="1584325" cy="412750"/>
            <a:chOff x="2290" y="1764"/>
            <a:chExt cx="998" cy="260"/>
          </a:xfrm>
        </p:grpSpPr>
        <p:sp>
          <p:nvSpPr>
            <p:cNvPr id="7223" name="Line 41"/>
            <p:cNvSpPr>
              <a:spLocks noChangeShapeType="1"/>
            </p:cNvSpPr>
            <p:nvPr/>
          </p:nvSpPr>
          <p:spPr bwMode="auto">
            <a:xfrm>
              <a:off x="2290" y="2024"/>
              <a:ext cx="9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24" name="Text Box 42"/>
            <p:cNvSpPr txBox="1">
              <a:spLocks noChangeArrowheads="1"/>
            </p:cNvSpPr>
            <p:nvPr/>
          </p:nvSpPr>
          <p:spPr bwMode="auto">
            <a:xfrm>
              <a:off x="2368" y="1764"/>
              <a:ext cx="6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Yes</a:t>
              </a:r>
              <a:r>
                <a:rPr lang="ja-JP" altLang="en-US" sz="1800" b="1"/>
                <a:t>：</a:t>
              </a:r>
              <a:r>
                <a:rPr lang="en-US" altLang="ja-JP" sz="1800" b="1"/>
                <a:t>Hit</a:t>
              </a:r>
            </a:p>
          </p:txBody>
        </p:sp>
      </p:grpSp>
      <p:sp>
        <p:nvSpPr>
          <p:cNvPr id="7204" name="Text Box 43"/>
          <p:cNvSpPr txBox="1">
            <a:spLocks noChangeArrowheads="1"/>
          </p:cNvSpPr>
          <p:nvPr/>
        </p:nvSpPr>
        <p:spPr bwMode="auto">
          <a:xfrm>
            <a:off x="2895600" y="5157788"/>
            <a:ext cx="2025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 )</a:t>
            </a:r>
          </a:p>
          <a:p>
            <a:pPr eaLnBrk="1" hangingPunct="1">
              <a:spcBef>
                <a:spcPct val="0"/>
              </a:spcBef>
              <a:buClrTx/>
              <a:buSzTx/>
              <a:buFontTx/>
              <a:buNone/>
            </a:pPr>
            <a:endParaRPr lang="en-US" altLang="ja-JP" sz="1800" b="1">
              <a:solidFill>
                <a:srgbClr val="6666FF"/>
              </a:solidFill>
            </a:endParaRPr>
          </a:p>
        </p:txBody>
      </p:sp>
      <p:sp>
        <p:nvSpPr>
          <p:cNvPr id="7205" name="Rectangle 44"/>
          <p:cNvSpPr>
            <a:spLocks noChangeArrowheads="1"/>
          </p:cNvSpPr>
          <p:nvPr/>
        </p:nvSpPr>
        <p:spPr bwMode="auto">
          <a:xfrm>
            <a:off x="5219700" y="3068638"/>
            <a:ext cx="288925" cy="2889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5" name="Group 45"/>
          <p:cNvGrpSpPr>
            <a:grpSpLocks/>
          </p:cNvGrpSpPr>
          <p:nvPr/>
        </p:nvGrpSpPr>
        <p:grpSpPr bwMode="auto">
          <a:xfrm>
            <a:off x="5364163" y="2944813"/>
            <a:ext cx="1595437" cy="844550"/>
            <a:chOff x="3379" y="1855"/>
            <a:chExt cx="1005" cy="532"/>
          </a:xfrm>
        </p:grpSpPr>
        <p:sp>
          <p:nvSpPr>
            <p:cNvPr id="7220" name="Line 46"/>
            <p:cNvSpPr>
              <a:spLocks noChangeShapeType="1"/>
            </p:cNvSpPr>
            <p:nvPr/>
          </p:nvSpPr>
          <p:spPr bwMode="auto">
            <a:xfrm flipV="1">
              <a:off x="3379" y="2160"/>
              <a:ext cx="0" cy="22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21" name="Line 47"/>
            <p:cNvSpPr>
              <a:spLocks noChangeShapeType="1"/>
            </p:cNvSpPr>
            <p:nvPr/>
          </p:nvSpPr>
          <p:spPr bwMode="auto">
            <a:xfrm>
              <a:off x="3470" y="2024"/>
              <a:ext cx="45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222" name="Text Box 48"/>
            <p:cNvSpPr txBox="1">
              <a:spLocks noChangeArrowheads="1"/>
            </p:cNvSpPr>
            <p:nvPr/>
          </p:nvSpPr>
          <p:spPr bwMode="auto">
            <a:xfrm>
              <a:off x="3956" y="1855"/>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Data</a:t>
              </a:r>
            </a:p>
          </p:txBody>
        </p:sp>
      </p:grpSp>
      <p:grpSp>
        <p:nvGrpSpPr>
          <p:cNvPr id="6" name="Group 49"/>
          <p:cNvGrpSpPr>
            <a:grpSpLocks/>
          </p:cNvGrpSpPr>
          <p:nvPr/>
        </p:nvGrpSpPr>
        <p:grpSpPr bwMode="auto">
          <a:xfrm>
            <a:off x="1384300" y="1989138"/>
            <a:ext cx="666750" cy="2087562"/>
            <a:chOff x="872" y="1253"/>
            <a:chExt cx="420" cy="1315"/>
          </a:xfrm>
        </p:grpSpPr>
        <p:grpSp>
          <p:nvGrpSpPr>
            <p:cNvPr id="7216" name="Group 50"/>
            <p:cNvGrpSpPr>
              <a:grpSpLocks/>
            </p:cNvGrpSpPr>
            <p:nvPr/>
          </p:nvGrpSpPr>
          <p:grpSpPr bwMode="auto">
            <a:xfrm>
              <a:off x="1156" y="1253"/>
              <a:ext cx="136" cy="1315"/>
              <a:chOff x="1111" y="1253"/>
              <a:chExt cx="181" cy="1270"/>
            </a:xfrm>
          </p:grpSpPr>
          <p:sp>
            <p:nvSpPr>
              <p:cNvPr id="7218" name="Line 51"/>
              <p:cNvSpPr>
                <a:spLocks noChangeShapeType="1"/>
              </p:cNvSpPr>
              <p:nvPr/>
            </p:nvSpPr>
            <p:spPr bwMode="auto">
              <a:xfrm>
                <a:off x="1111" y="1253"/>
                <a:ext cx="0" cy="127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19" name="Line 52"/>
              <p:cNvSpPr>
                <a:spLocks noChangeShapeType="1"/>
              </p:cNvSpPr>
              <p:nvPr/>
            </p:nvSpPr>
            <p:spPr bwMode="auto">
              <a:xfrm>
                <a:off x="1111" y="2523"/>
                <a:ext cx="181"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7217" name="Text Box 53"/>
            <p:cNvSpPr txBox="1">
              <a:spLocks noChangeArrowheads="1"/>
            </p:cNvSpPr>
            <p:nvPr/>
          </p:nvSpPr>
          <p:spPr bwMode="auto">
            <a:xfrm>
              <a:off x="872" y="2127"/>
              <a:ext cx="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010</a:t>
              </a:r>
            </a:p>
          </p:txBody>
        </p:sp>
      </p:grpSp>
      <p:grpSp>
        <p:nvGrpSpPr>
          <p:cNvPr id="8" name="Group 54"/>
          <p:cNvGrpSpPr>
            <a:grpSpLocks/>
          </p:cNvGrpSpPr>
          <p:nvPr/>
        </p:nvGrpSpPr>
        <p:grpSpPr bwMode="auto">
          <a:xfrm>
            <a:off x="1825625" y="2228850"/>
            <a:ext cx="3322638" cy="366713"/>
            <a:chOff x="1746" y="2564"/>
            <a:chExt cx="1950" cy="231"/>
          </a:xfrm>
        </p:grpSpPr>
        <p:sp>
          <p:nvSpPr>
            <p:cNvPr id="7214" name="Line 55"/>
            <p:cNvSpPr>
              <a:spLocks noChangeShapeType="1"/>
            </p:cNvSpPr>
            <p:nvPr/>
          </p:nvSpPr>
          <p:spPr bwMode="auto">
            <a:xfrm flipV="1">
              <a:off x="1746" y="2566"/>
              <a:ext cx="1950" cy="2"/>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7215" name="Text Box 56"/>
            <p:cNvSpPr txBox="1">
              <a:spLocks noChangeArrowheads="1"/>
            </p:cNvSpPr>
            <p:nvPr/>
          </p:nvSpPr>
          <p:spPr bwMode="auto">
            <a:xfrm>
              <a:off x="2070" y="2564"/>
              <a:ext cx="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010</a:t>
              </a:r>
            </a:p>
          </p:txBody>
        </p:sp>
      </p:grpSp>
      <p:sp>
        <p:nvSpPr>
          <p:cNvPr id="7209" name="Text Box 57"/>
          <p:cNvSpPr txBox="1">
            <a:spLocks noChangeArrowheads="1"/>
          </p:cNvSpPr>
          <p:nvPr/>
        </p:nvSpPr>
        <p:spPr bwMode="auto">
          <a:xfrm>
            <a:off x="7143750" y="4313238"/>
            <a:ext cx="1755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(64B=8blocks)</a:t>
            </a:r>
          </a:p>
        </p:txBody>
      </p:sp>
      <p:sp>
        <p:nvSpPr>
          <p:cNvPr id="7210" name="Text Box 58"/>
          <p:cNvSpPr txBox="1">
            <a:spLocks noChangeArrowheads="1"/>
          </p:cNvSpPr>
          <p:nvPr/>
        </p:nvSpPr>
        <p:spPr bwMode="auto">
          <a:xfrm>
            <a:off x="6711950" y="2224088"/>
            <a:ext cx="20505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(1KB=128blocks)</a:t>
            </a:r>
          </a:p>
          <a:p>
            <a:pPr eaLnBrk="1" hangingPunct="1">
              <a:spcBef>
                <a:spcPct val="0"/>
              </a:spcBef>
              <a:buClrTx/>
              <a:buSzTx/>
              <a:buFontTx/>
              <a:buNone/>
            </a:pPr>
            <a:endParaRPr lang="en-US" altLang="ja-JP" sz="1800" b="1" dirty="0">
              <a:solidFill>
                <a:srgbClr val="6666FF"/>
              </a:solidFill>
            </a:endParaRPr>
          </a:p>
        </p:txBody>
      </p:sp>
      <p:sp>
        <p:nvSpPr>
          <p:cNvPr id="288827" name="AutoShape 59"/>
          <p:cNvSpPr>
            <a:spLocks noChangeArrowheads="1"/>
          </p:cNvSpPr>
          <p:nvPr/>
        </p:nvSpPr>
        <p:spPr bwMode="auto">
          <a:xfrm>
            <a:off x="1619250" y="1268413"/>
            <a:ext cx="215900" cy="215900"/>
          </a:xfrm>
          <a:prstGeom prst="downArrow">
            <a:avLst>
              <a:gd name="adj1" fmla="val 50000"/>
              <a:gd name="adj2" fmla="val 25000"/>
            </a:avLst>
          </a:prstGeom>
          <a:solidFill>
            <a:srgbClr val="FF0000"/>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88828" name="Text Box 60"/>
          <p:cNvSpPr txBox="1">
            <a:spLocks noChangeArrowheads="1"/>
          </p:cNvSpPr>
          <p:nvPr/>
        </p:nvSpPr>
        <p:spPr bwMode="auto">
          <a:xfrm>
            <a:off x="1816100" y="928688"/>
            <a:ext cx="1301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sp>
        <p:nvSpPr>
          <p:cNvPr id="7213" name="Text Box 61"/>
          <p:cNvSpPr txBox="1">
            <a:spLocks noChangeArrowheads="1"/>
          </p:cNvSpPr>
          <p:nvPr/>
        </p:nvSpPr>
        <p:spPr bwMode="auto">
          <a:xfrm>
            <a:off x="4984750" y="5465763"/>
            <a:ext cx="3206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Simple Directory structure</a:t>
            </a:r>
            <a:r>
              <a:rPr lang="ja-JP" altLang="en-US" sz="1800" b="1"/>
              <a:t>　</a:t>
            </a:r>
          </a:p>
        </p:txBody>
      </p:sp>
      <p:cxnSp>
        <p:nvCxnSpPr>
          <p:cNvPr id="9" name="直線矢印コネクタ 8"/>
          <p:cNvCxnSpPr/>
          <p:nvPr/>
        </p:nvCxnSpPr>
        <p:spPr>
          <a:xfrm flipH="1">
            <a:off x="5152571" y="2232025"/>
            <a:ext cx="14741" cy="1498146"/>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219200" y="152400"/>
            <a:ext cx="7772400" cy="1143000"/>
          </a:xfrm>
        </p:spPr>
        <p:txBody>
          <a:bodyPr/>
          <a:lstStyle/>
          <a:p>
            <a:pPr eaLnBrk="1" hangingPunct="1"/>
            <a:r>
              <a:rPr lang="en-US" altLang="ja-JP" sz="3800"/>
              <a:t>Berkeley</a:t>
            </a:r>
            <a:r>
              <a:rPr lang="en-US" altLang="ja-JP" sz="3800">
                <a:latin typeface="Arial" panose="020B0604020202020204" pitchFamily="34" charset="0"/>
              </a:rPr>
              <a:t>’</a:t>
            </a:r>
            <a:r>
              <a:rPr lang="en-US" altLang="ja-JP" sz="3800"/>
              <a:t>s protocol (A PU writes into)</a:t>
            </a:r>
          </a:p>
        </p:txBody>
      </p:sp>
      <p:sp>
        <p:nvSpPr>
          <p:cNvPr id="41987"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1988"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1989"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0"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91"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1992" name="Group 8"/>
          <p:cNvGrpSpPr>
            <a:grpSpLocks/>
          </p:cNvGrpSpPr>
          <p:nvPr/>
        </p:nvGrpSpPr>
        <p:grpSpPr bwMode="auto">
          <a:xfrm>
            <a:off x="4953000" y="2743200"/>
            <a:ext cx="762000" cy="2514600"/>
            <a:chOff x="672" y="2208"/>
            <a:chExt cx="480" cy="1584"/>
          </a:xfrm>
        </p:grpSpPr>
        <p:sp>
          <p:nvSpPr>
            <p:cNvPr id="4201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2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202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2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3" name="Group 13"/>
          <p:cNvGrpSpPr>
            <a:grpSpLocks/>
          </p:cNvGrpSpPr>
          <p:nvPr/>
        </p:nvGrpSpPr>
        <p:grpSpPr bwMode="auto">
          <a:xfrm>
            <a:off x="3505200" y="2743200"/>
            <a:ext cx="762000" cy="2514600"/>
            <a:chOff x="672" y="2208"/>
            <a:chExt cx="480" cy="1584"/>
          </a:xfrm>
        </p:grpSpPr>
        <p:sp>
          <p:nvSpPr>
            <p:cNvPr id="4201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1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201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1994" name="Group 18"/>
          <p:cNvGrpSpPr>
            <a:grpSpLocks/>
          </p:cNvGrpSpPr>
          <p:nvPr/>
        </p:nvGrpSpPr>
        <p:grpSpPr bwMode="auto">
          <a:xfrm>
            <a:off x="6400800" y="2743200"/>
            <a:ext cx="762000" cy="2514600"/>
            <a:chOff x="672" y="2208"/>
            <a:chExt cx="480" cy="1584"/>
          </a:xfrm>
        </p:grpSpPr>
        <p:sp>
          <p:nvSpPr>
            <p:cNvPr id="4201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201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201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1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1995"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1996"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1997"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1998" name="Group 26"/>
          <p:cNvGrpSpPr>
            <a:grpSpLocks/>
          </p:cNvGrpSpPr>
          <p:nvPr/>
        </p:nvGrpSpPr>
        <p:grpSpPr bwMode="auto">
          <a:xfrm>
            <a:off x="1295400" y="3032125"/>
            <a:ext cx="962025" cy="633413"/>
            <a:chOff x="806" y="2078"/>
            <a:chExt cx="606" cy="399"/>
          </a:xfrm>
        </p:grpSpPr>
        <p:sp>
          <p:nvSpPr>
            <p:cNvPr id="4200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201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1660525" y="4114800"/>
            <a:ext cx="549275" cy="498475"/>
            <a:chOff x="1046" y="2592"/>
            <a:chExt cx="346" cy="314"/>
          </a:xfrm>
        </p:grpSpPr>
        <p:sp>
          <p:nvSpPr>
            <p:cNvPr id="42007" name="Line 30"/>
            <p:cNvSpPr>
              <a:spLocks noChangeShapeType="1"/>
            </p:cNvSpPr>
            <p:nvPr/>
          </p:nvSpPr>
          <p:spPr bwMode="auto">
            <a:xfrm flipV="1">
              <a:off x="1392" y="2592"/>
              <a:ext cx="0" cy="24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8" name="Text Box 31"/>
            <p:cNvSpPr txBox="1">
              <a:spLocks noChangeArrowheads="1"/>
            </p:cNvSpPr>
            <p:nvPr/>
          </p:nvSpPr>
          <p:spPr bwMode="auto">
            <a:xfrm>
              <a:off x="1046" y="2618"/>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67296" name="Text Box 32"/>
          <p:cNvSpPr txBox="1">
            <a:spLocks noChangeArrowheads="1"/>
          </p:cNvSpPr>
          <p:nvPr/>
        </p:nvSpPr>
        <p:spPr bwMode="auto">
          <a:xfrm>
            <a:off x="2193925" y="3698875"/>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→OE</a:t>
            </a:r>
          </a:p>
        </p:txBody>
      </p:sp>
      <p:grpSp>
        <p:nvGrpSpPr>
          <p:cNvPr id="7" name="Group 33"/>
          <p:cNvGrpSpPr>
            <a:grpSpLocks/>
          </p:cNvGrpSpPr>
          <p:nvPr/>
        </p:nvGrpSpPr>
        <p:grpSpPr bwMode="auto">
          <a:xfrm>
            <a:off x="2209800" y="2590800"/>
            <a:ext cx="2971800" cy="762000"/>
            <a:chOff x="1392" y="1632"/>
            <a:chExt cx="1872" cy="480"/>
          </a:xfrm>
        </p:grpSpPr>
        <p:sp>
          <p:nvSpPr>
            <p:cNvPr id="42004" name="Line 34"/>
            <p:cNvSpPr>
              <a:spLocks noChangeShapeType="1"/>
            </p:cNvSpPr>
            <p:nvPr/>
          </p:nvSpPr>
          <p:spPr bwMode="auto">
            <a:xfrm flipV="1">
              <a:off x="1392" y="1632"/>
              <a:ext cx="0" cy="48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5" name="Line 35"/>
            <p:cNvSpPr>
              <a:spLocks noChangeShapeType="1"/>
            </p:cNvSpPr>
            <p:nvPr/>
          </p:nvSpPr>
          <p:spPr bwMode="auto">
            <a:xfrm>
              <a:off x="1392" y="1632"/>
              <a:ext cx="1872"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2006" name="Line 36"/>
            <p:cNvSpPr>
              <a:spLocks noChangeShapeType="1"/>
            </p:cNvSpPr>
            <p:nvPr/>
          </p:nvSpPr>
          <p:spPr bwMode="auto">
            <a:xfrm>
              <a:off x="3264" y="1632"/>
              <a:ext cx="0" cy="480"/>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67301" name="Text Box 37"/>
          <p:cNvSpPr txBox="1">
            <a:spLocks noChangeArrowheads="1"/>
          </p:cNvSpPr>
          <p:nvPr/>
        </p:nvSpPr>
        <p:spPr bwMode="auto">
          <a:xfrm>
            <a:off x="5181600" y="37338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p>
        </p:txBody>
      </p:sp>
      <p:sp>
        <p:nvSpPr>
          <p:cNvPr id="42003" name="Text Box 38"/>
          <p:cNvSpPr txBox="1">
            <a:spLocks noChangeArrowheads="1"/>
          </p:cNvSpPr>
          <p:nvPr/>
        </p:nvSpPr>
        <p:spPr bwMode="auto">
          <a:xfrm>
            <a:off x="3717925" y="5756275"/>
            <a:ext cx="5373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Invalidation is done like the basic protocol</a:t>
            </a:r>
          </a:p>
        </p:txBody>
      </p:sp>
      <p:sp>
        <p:nvSpPr>
          <p:cNvPr id="2" name="テキスト ボックス 1"/>
          <p:cNvSpPr txBox="1"/>
          <p:nvPr/>
        </p:nvSpPr>
        <p:spPr>
          <a:xfrm>
            <a:off x="4304936" y="2739799"/>
            <a:ext cx="813043" cy="369332"/>
          </a:xfrm>
          <a:prstGeom prst="rect">
            <a:avLst/>
          </a:prstGeom>
          <a:noFill/>
        </p:spPr>
        <p:txBody>
          <a:bodyPr wrap="none" rtlCol="0">
            <a:spAutoFit/>
          </a:bodyPr>
          <a:lstStyle/>
          <a:p>
            <a:r>
              <a:rPr kumimoji="1" lang="en-US" altLang="ja-JP" dirty="0"/>
              <a:t>snoop</a:t>
            </a:r>
            <a:endParaRPr kumimoji="1" lang="ja-JP"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219200" y="152400"/>
            <a:ext cx="7772400" cy="1143000"/>
          </a:xfrm>
        </p:spPr>
        <p:txBody>
          <a:bodyPr/>
          <a:lstStyle/>
          <a:p>
            <a:pPr eaLnBrk="1" hangingPunct="1"/>
            <a:r>
              <a:rPr lang="en-US" altLang="ja-JP"/>
              <a:t>Berkeley</a:t>
            </a:r>
            <a:r>
              <a:rPr lang="en-US" altLang="ja-JP">
                <a:latin typeface="Arial" panose="020B0604020202020204" pitchFamily="34" charset="0"/>
              </a:rPr>
              <a:t>’</a:t>
            </a:r>
            <a:r>
              <a:rPr lang="en-US" altLang="ja-JP"/>
              <a:t>s protocol</a:t>
            </a:r>
          </a:p>
        </p:txBody>
      </p:sp>
      <p:sp>
        <p:nvSpPr>
          <p:cNvPr id="4301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1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301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3016" name="Group 8"/>
          <p:cNvGrpSpPr>
            <a:grpSpLocks/>
          </p:cNvGrpSpPr>
          <p:nvPr/>
        </p:nvGrpSpPr>
        <p:grpSpPr bwMode="auto">
          <a:xfrm>
            <a:off x="4953000" y="2743200"/>
            <a:ext cx="762000" cy="2514600"/>
            <a:chOff x="672" y="2208"/>
            <a:chExt cx="480" cy="1584"/>
          </a:xfrm>
        </p:grpSpPr>
        <p:sp>
          <p:nvSpPr>
            <p:cNvPr id="4304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4304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13"/>
          <p:cNvGrpSpPr>
            <a:grpSpLocks/>
          </p:cNvGrpSpPr>
          <p:nvPr/>
        </p:nvGrpSpPr>
        <p:grpSpPr bwMode="auto">
          <a:xfrm>
            <a:off x="3505200" y="2743200"/>
            <a:ext cx="762000" cy="2514600"/>
            <a:chOff x="672" y="2208"/>
            <a:chExt cx="480" cy="1584"/>
          </a:xfrm>
        </p:grpSpPr>
        <p:sp>
          <p:nvSpPr>
            <p:cNvPr id="4304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4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18"/>
          <p:cNvGrpSpPr>
            <a:grpSpLocks/>
          </p:cNvGrpSpPr>
          <p:nvPr/>
        </p:nvGrpSpPr>
        <p:grpSpPr bwMode="auto">
          <a:xfrm>
            <a:off x="6400800" y="2743200"/>
            <a:ext cx="762000" cy="2514600"/>
            <a:chOff x="672" y="2208"/>
            <a:chExt cx="480" cy="1584"/>
          </a:xfrm>
        </p:grpSpPr>
        <p:sp>
          <p:nvSpPr>
            <p:cNvPr id="4303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3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3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301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302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302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3022" name="Group 26"/>
          <p:cNvGrpSpPr>
            <a:grpSpLocks/>
          </p:cNvGrpSpPr>
          <p:nvPr/>
        </p:nvGrpSpPr>
        <p:grpSpPr bwMode="auto">
          <a:xfrm>
            <a:off x="1295400" y="3032125"/>
            <a:ext cx="962025" cy="633413"/>
            <a:chOff x="806" y="2078"/>
            <a:chExt cx="606" cy="399"/>
          </a:xfrm>
        </p:grpSpPr>
        <p:sp>
          <p:nvSpPr>
            <p:cNvPr id="4303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303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7" name="Group 34"/>
          <p:cNvGrpSpPr>
            <a:grpSpLocks/>
          </p:cNvGrpSpPr>
          <p:nvPr/>
        </p:nvGrpSpPr>
        <p:grpSpPr bwMode="auto">
          <a:xfrm>
            <a:off x="4419600" y="4114800"/>
            <a:ext cx="457200" cy="609600"/>
            <a:chOff x="2784" y="2592"/>
            <a:chExt cx="288" cy="384"/>
          </a:xfrm>
        </p:grpSpPr>
        <p:sp>
          <p:nvSpPr>
            <p:cNvPr id="43030"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1"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43026" name="Text Box 38"/>
          <p:cNvSpPr txBox="1">
            <a:spLocks noChangeArrowheads="1"/>
          </p:cNvSpPr>
          <p:nvPr/>
        </p:nvSpPr>
        <p:spPr bwMode="auto">
          <a:xfrm>
            <a:off x="5867400" y="533400"/>
            <a:ext cx="3276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The  block with US is not required to be written back</a:t>
            </a:r>
          </a:p>
        </p:txBody>
      </p:sp>
      <p:sp>
        <p:nvSpPr>
          <p:cNvPr id="43027" name="Text Box 39"/>
          <p:cNvSpPr txBox="1">
            <a:spLocks noChangeArrowheads="1"/>
          </p:cNvSpPr>
          <p:nvPr/>
        </p:nvSpPr>
        <p:spPr bwMode="auto">
          <a:xfrm>
            <a:off x="395288" y="5373688"/>
            <a:ext cx="338455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dirty="0"/>
              <a:t>A PU reads a block owned by the other PU</a:t>
            </a:r>
          </a:p>
        </p:txBody>
      </p:sp>
      <p:cxnSp>
        <p:nvCxnSpPr>
          <p:cNvPr id="3" name="直線矢印コネクタ 2"/>
          <p:cNvCxnSpPr>
            <a:cxnSpLocks/>
          </p:cNvCxnSpPr>
          <p:nvPr/>
        </p:nvCxnSpPr>
        <p:spPr>
          <a:xfrm flipH="1" flipV="1">
            <a:off x="4267200" y="2576513"/>
            <a:ext cx="880864" cy="722313"/>
          </a:xfrm>
          <a:prstGeom prst="straightConnector1">
            <a:avLst/>
          </a:prstGeom>
          <a:ln w="28575">
            <a:solidFill>
              <a:srgbClr val="6666FF"/>
            </a:solidFill>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4149150" y="2759115"/>
            <a:ext cx="813043" cy="369332"/>
          </a:xfrm>
          <a:prstGeom prst="rect">
            <a:avLst/>
          </a:prstGeom>
          <a:noFill/>
        </p:spPr>
        <p:txBody>
          <a:bodyPr wrap="none" rtlCol="0">
            <a:spAutoFit/>
          </a:bodyPr>
          <a:lstStyle/>
          <a:p>
            <a:r>
              <a:rPr kumimoji="1" lang="en-US" altLang="ja-JP" dirty="0"/>
              <a:t>snoop</a:t>
            </a:r>
            <a:endParaRPr kumimoji="1" lang="ja-JP" altLang="en-US" dirty="0"/>
          </a:p>
        </p:txBody>
      </p:sp>
    </p:spTree>
    <p:extLst>
      <p:ext uri="{BB962C8B-B14F-4D97-AF65-F5344CB8AC3E}">
        <p14:creationId xmlns:p14="http://schemas.microsoft.com/office/powerpoint/2010/main" val="19843913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219200" y="152400"/>
            <a:ext cx="7772400" cy="1143000"/>
          </a:xfrm>
        </p:spPr>
        <p:txBody>
          <a:bodyPr/>
          <a:lstStyle/>
          <a:p>
            <a:pPr eaLnBrk="1" hangingPunct="1"/>
            <a:r>
              <a:rPr lang="en-US" altLang="ja-JP"/>
              <a:t>Berkeley</a:t>
            </a:r>
            <a:r>
              <a:rPr lang="en-US" altLang="ja-JP">
                <a:latin typeface="Arial" panose="020B0604020202020204" pitchFamily="34" charset="0"/>
              </a:rPr>
              <a:t>’</a:t>
            </a:r>
            <a:r>
              <a:rPr lang="en-US" altLang="ja-JP"/>
              <a:t>s protocol</a:t>
            </a:r>
          </a:p>
        </p:txBody>
      </p:sp>
      <p:sp>
        <p:nvSpPr>
          <p:cNvPr id="4301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1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301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1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3016" name="Group 8"/>
          <p:cNvGrpSpPr>
            <a:grpSpLocks/>
          </p:cNvGrpSpPr>
          <p:nvPr/>
        </p:nvGrpSpPr>
        <p:grpSpPr bwMode="auto">
          <a:xfrm>
            <a:off x="4953000" y="2743200"/>
            <a:ext cx="762000" cy="2514600"/>
            <a:chOff x="672" y="2208"/>
            <a:chExt cx="480" cy="1584"/>
          </a:xfrm>
        </p:grpSpPr>
        <p:sp>
          <p:nvSpPr>
            <p:cNvPr id="43045"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6"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43047"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8"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7" name="Group 13"/>
          <p:cNvGrpSpPr>
            <a:grpSpLocks/>
          </p:cNvGrpSpPr>
          <p:nvPr/>
        </p:nvGrpSpPr>
        <p:grpSpPr bwMode="auto">
          <a:xfrm>
            <a:off x="3505200" y="2743200"/>
            <a:ext cx="762000" cy="2514600"/>
            <a:chOff x="672" y="2208"/>
            <a:chExt cx="480" cy="1584"/>
          </a:xfrm>
        </p:grpSpPr>
        <p:sp>
          <p:nvSpPr>
            <p:cNvPr id="43041"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42"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43"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4"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3018" name="Group 18"/>
          <p:cNvGrpSpPr>
            <a:grpSpLocks/>
          </p:cNvGrpSpPr>
          <p:nvPr/>
        </p:nvGrpSpPr>
        <p:grpSpPr bwMode="auto">
          <a:xfrm>
            <a:off x="6400800" y="2743200"/>
            <a:ext cx="762000" cy="2514600"/>
            <a:chOff x="672" y="2208"/>
            <a:chExt cx="480" cy="1584"/>
          </a:xfrm>
        </p:grpSpPr>
        <p:sp>
          <p:nvSpPr>
            <p:cNvPr id="43037"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3038"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3039"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40"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301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302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302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3022" name="Group 26"/>
          <p:cNvGrpSpPr>
            <a:grpSpLocks/>
          </p:cNvGrpSpPr>
          <p:nvPr/>
        </p:nvGrpSpPr>
        <p:grpSpPr bwMode="auto">
          <a:xfrm>
            <a:off x="1295400" y="3032125"/>
            <a:ext cx="962025" cy="633413"/>
            <a:chOff x="806" y="2078"/>
            <a:chExt cx="606" cy="399"/>
          </a:xfrm>
        </p:grpSpPr>
        <p:sp>
          <p:nvSpPr>
            <p:cNvPr id="43035"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3036"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209800" y="2590800"/>
            <a:ext cx="2971800" cy="762000"/>
            <a:chOff x="1392" y="1632"/>
            <a:chExt cx="1872" cy="480"/>
          </a:xfrm>
        </p:grpSpPr>
        <p:sp>
          <p:nvSpPr>
            <p:cNvPr id="43032" name="Line 30"/>
            <p:cNvSpPr>
              <a:spLocks noChangeShapeType="1"/>
            </p:cNvSpPr>
            <p:nvPr/>
          </p:nvSpPr>
          <p:spPr bwMode="auto">
            <a:xfrm flipV="1">
              <a:off x="1392" y="1632"/>
              <a:ext cx="0" cy="48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3" name="Line 31"/>
            <p:cNvSpPr>
              <a:spLocks noChangeShapeType="1"/>
            </p:cNvSpPr>
            <p:nvPr/>
          </p:nvSpPr>
          <p:spPr bwMode="auto">
            <a:xfrm>
              <a:off x="1392" y="1632"/>
              <a:ext cx="1872"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4" name="Line 32"/>
            <p:cNvSpPr>
              <a:spLocks noChangeShapeType="1"/>
            </p:cNvSpPr>
            <p:nvPr/>
          </p:nvSpPr>
          <p:spPr bwMode="auto">
            <a:xfrm>
              <a:off x="3264" y="1632"/>
              <a:ext cx="0" cy="480"/>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4"/>
          <p:cNvGrpSpPr>
            <a:grpSpLocks/>
          </p:cNvGrpSpPr>
          <p:nvPr/>
        </p:nvGrpSpPr>
        <p:grpSpPr bwMode="auto">
          <a:xfrm>
            <a:off x="4419600" y="4114800"/>
            <a:ext cx="457200" cy="609600"/>
            <a:chOff x="2784" y="2592"/>
            <a:chExt cx="288" cy="384"/>
          </a:xfrm>
        </p:grpSpPr>
        <p:sp>
          <p:nvSpPr>
            <p:cNvPr id="43030"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031"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68325" name="Text Box 37"/>
          <p:cNvSpPr txBox="1">
            <a:spLocks noChangeArrowheads="1"/>
          </p:cNvSpPr>
          <p:nvPr/>
        </p:nvSpPr>
        <p:spPr bwMode="auto">
          <a:xfrm>
            <a:off x="21177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→OS</a:t>
            </a:r>
          </a:p>
        </p:txBody>
      </p:sp>
      <p:sp>
        <p:nvSpPr>
          <p:cNvPr id="43026" name="Text Box 38"/>
          <p:cNvSpPr txBox="1">
            <a:spLocks noChangeArrowheads="1"/>
          </p:cNvSpPr>
          <p:nvPr/>
        </p:nvSpPr>
        <p:spPr bwMode="auto">
          <a:xfrm>
            <a:off x="5867400" y="533400"/>
            <a:ext cx="3276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The  block with US is not required to be written back</a:t>
            </a:r>
          </a:p>
        </p:txBody>
      </p:sp>
      <p:sp>
        <p:nvSpPr>
          <p:cNvPr id="43027" name="Text Box 39"/>
          <p:cNvSpPr txBox="1">
            <a:spLocks noChangeArrowheads="1"/>
          </p:cNvSpPr>
          <p:nvPr/>
        </p:nvSpPr>
        <p:spPr bwMode="auto">
          <a:xfrm>
            <a:off x="395288" y="5373688"/>
            <a:ext cx="338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ClrTx/>
              <a:buSzTx/>
              <a:buFontTx/>
              <a:buNone/>
            </a:pPr>
            <a:r>
              <a:rPr lang="en-US" altLang="ja-JP" sz="2000"/>
              <a:t>Inter-cache transfer occurs!</a:t>
            </a:r>
          </a:p>
        </p:txBody>
      </p:sp>
      <p:sp>
        <p:nvSpPr>
          <p:cNvPr id="43028" name="Text Box 40"/>
          <p:cNvSpPr txBox="1">
            <a:spLocks noChangeArrowheads="1"/>
          </p:cNvSpPr>
          <p:nvPr/>
        </p:nvSpPr>
        <p:spPr bwMode="auto">
          <a:xfrm>
            <a:off x="376238" y="5799138"/>
            <a:ext cx="843551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t>In this case, the  block with US is not consistent with the shared memory.</a:t>
            </a:r>
          </a:p>
        </p:txBody>
      </p:sp>
      <p:sp>
        <p:nvSpPr>
          <p:cNvPr id="268329" name="Text Box 41"/>
          <p:cNvSpPr txBox="1">
            <a:spLocks noChangeArrowheads="1"/>
          </p:cNvSpPr>
          <p:nvPr/>
        </p:nvSpPr>
        <p:spPr bwMode="auto">
          <a:xfrm>
            <a:off x="4911725" y="3736975"/>
            <a:ext cx="882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a:t>
            </a:r>
            <a:r>
              <a:rPr lang="ja-JP" altLang="en-US" sz="1800" b="1" dirty="0"/>
              <a:t>　</a:t>
            </a:r>
            <a:r>
              <a:rPr lang="en-US" altLang="ja-JP" sz="1800" b="1" dirty="0"/>
              <a:t>US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219200" y="152400"/>
            <a:ext cx="7772400" cy="1143000"/>
          </a:xfrm>
        </p:spPr>
        <p:txBody>
          <a:bodyPr/>
          <a:lstStyle/>
          <a:p>
            <a:pPr eaLnBrk="1" hangingPunct="1"/>
            <a:r>
              <a:rPr lang="en-US" altLang="ja-JP" dirty="0"/>
              <a:t>Firefly protocol (MES)</a:t>
            </a:r>
          </a:p>
        </p:txBody>
      </p:sp>
      <p:sp>
        <p:nvSpPr>
          <p:cNvPr id="44035"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4036"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4037"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8"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39"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4040" name="Group 8"/>
          <p:cNvGrpSpPr>
            <a:grpSpLocks/>
          </p:cNvGrpSpPr>
          <p:nvPr/>
        </p:nvGrpSpPr>
        <p:grpSpPr bwMode="auto">
          <a:xfrm>
            <a:off x="4953000" y="2743200"/>
            <a:ext cx="762000" cy="2514600"/>
            <a:chOff x="672" y="2208"/>
            <a:chExt cx="480" cy="1584"/>
          </a:xfrm>
        </p:grpSpPr>
        <p:sp>
          <p:nvSpPr>
            <p:cNvPr id="4406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406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406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6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4041" name="Group 13"/>
          <p:cNvGrpSpPr>
            <a:grpSpLocks/>
          </p:cNvGrpSpPr>
          <p:nvPr/>
        </p:nvGrpSpPr>
        <p:grpSpPr bwMode="auto">
          <a:xfrm>
            <a:off x="3505200" y="2743200"/>
            <a:ext cx="762000" cy="2514600"/>
            <a:chOff x="672" y="2208"/>
            <a:chExt cx="480" cy="1584"/>
          </a:xfrm>
        </p:grpSpPr>
        <p:sp>
          <p:nvSpPr>
            <p:cNvPr id="4406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406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406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6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4042" name="Group 18"/>
          <p:cNvGrpSpPr>
            <a:grpSpLocks/>
          </p:cNvGrpSpPr>
          <p:nvPr/>
        </p:nvGrpSpPr>
        <p:grpSpPr bwMode="auto">
          <a:xfrm>
            <a:off x="6400800" y="2743200"/>
            <a:ext cx="762000" cy="2514600"/>
            <a:chOff x="672" y="2208"/>
            <a:chExt cx="480" cy="1584"/>
          </a:xfrm>
        </p:grpSpPr>
        <p:sp>
          <p:nvSpPr>
            <p:cNvPr id="4405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405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406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6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4043"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4044"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4045"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4046" name="Group 26"/>
          <p:cNvGrpSpPr>
            <a:grpSpLocks/>
          </p:cNvGrpSpPr>
          <p:nvPr/>
        </p:nvGrpSpPr>
        <p:grpSpPr bwMode="auto">
          <a:xfrm>
            <a:off x="1295400" y="3032125"/>
            <a:ext cx="962025" cy="633413"/>
            <a:chOff x="806" y="2078"/>
            <a:chExt cx="606" cy="399"/>
          </a:xfrm>
        </p:grpSpPr>
        <p:sp>
          <p:nvSpPr>
            <p:cNvPr id="4405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405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69341" name="Text Box 29"/>
          <p:cNvSpPr txBox="1">
            <a:spLocks noChangeArrowheads="1"/>
          </p:cNvSpPr>
          <p:nvPr/>
        </p:nvSpPr>
        <p:spPr bwMode="auto">
          <a:xfrm>
            <a:off x="2117725" y="3698875"/>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→CS</a:t>
            </a:r>
          </a:p>
        </p:txBody>
      </p:sp>
      <p:sp>
        <p:nvSpPr>
          <p:cNvPr id="44048" name="Text Box 30"/>
          <p:cNvSpPr txBox="1">
            <a:spLocks noChangeArrowheads="1"/>
          </p:cNvSpPr>
          <p:nvPr/>
        </p:nvSpPr>
        <p:spPr bwMode="auto">
          <a:xfrm>
            <a:off x="1355725" y="5832475"/>
            <a:ext cx="5476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r>
              <a:rPr lang="ja-JP" altLang="en-US" sz="2400">
                <a:latin typeface="Times New Roman" panose="02020603050405020304" pitchFamily="18" charset="0"/>
              </a:rPr>
              <a:t>：</a:t>
            </a:r>
            <a:r>
              <a:rPr lang="en-US" altLang="ja-JP" sz="2400">
                <a:latin typeface="Times New Roman" panose="02020603050405020304" pitchFamily="18" charset="0"/>
              </a:rPr>
              <a:t>Clean</a:t>
            </a:r>
            <a:r>
              <a:rPr lang="ja-JP" altLang="en-US" sz="2400">
                <a:latin typeface="Times New Roman" panose="02020603050405020304" pitchFamily="18" charset="0"/>
              </a:rPr>
              <a:t>　</a:t>
            </a:r>
            <a:r>
              <a:rPr lang="en-US" altLang="ja-JP" sz="2400">
                <a:latin typeface="Times New Roman" panose="02020603050405020304" pitchFamily="18" charset="0"/>
              </a:rPr>
              <a:t>Exclusive</a:t>
            </a:r>
            <a:r>
              <a:rPr lang="ja-JP" altLang="en-US" sz="2400">
                <a:latin typeface="Times New Roman" panose="02020603050405020304" pitchFamily="18" charset="0"/>
              </a:rPr>
              <a:t>　</a:t>
            </a:r>
            <a:r>
              <a:rPr lang="en-US" altLang="ja-JP" sz="2400">
                <a:latin typeface="Times New Roman" panose="02020603050405020304" pitchFamily="18" charset="0"/>
              </a:rPr>
              <a:t>CS:Clean</a:t>
            </a:r>
            <a:r>
              <a:rPr lang="ja-JP" altLang="en-US" sz="2400">
                <a:latin typeface="Times New Roman" panose="02020603050405020304" pitchFamily="18" charset="0"/>
              </a:rPr>
              <a:t>　</a:t>
            </a:r>
            <a:r>
              <a:rPr lang="en-US" altLang="ja-JP" sz="2400">
                <a:latin typeface="Times New Roman" panose="02020603050405020304" pitchFamily="18" charset="0"/>
              </a:rPr>
              <a:t>Sharable</a:t>
            </a:r>
          </a:p>
          <a:p>
            <a:pPr>
              <a:spcBef>
                <a:spcPct val="0"/>
              </a:spcBef>
              <a:buClrTx/>
              <a:buSzTx/>
              <a:buFontTx/>
              <a:buNone/>
            </a:pPr>
            <a:r>
              <a:rPr lang="en-US" altLang="ja-JP" sz="2400">
                <a:latin typeface="Times New Roman" panose="02020603050405020304" pitchFamily="18" charset="0"/>
              </a:rPr>
              <a:t>DE:Dirty</a:t>
            </a:r>
            <a:r>
              <a:rPr lang="ja-JP" altLang="en-US" sz="2400">
                <a:latin typeface="Times New Roman" panose="02020603050405020304" pitchFamily="18" charset="0"/>
              </a:rPr>
              <a:t>　</a:t>
            </a:r>
            <a:r>
              <a:rPr lang="en-US" altLang="ja-JP" sz="2400">
                <a:latin typeface="Times New Roman" panose="02020603050405020304" pitchFamily="18" charset="0"/>
              </a:rPr>
              <a:t>Exclusive</a:t>
            </a:r>
          </a:p>
        </p:txBody>
      </p:sp>
      <p:grpSp>
        <p:nvGrpSpPr>
          <p:cNvPr id="6" name="Group 31"/>
          <p:cNvGrpSpPr>
            <a:grpSpLocks/>
          </p:cNvGrpSpPr>
          <p:nvPr/>
        </p:nvGrpSpPr>
        <p:grpSpPr bwMode="auto">
          <a:xfrm>
            <a:off x="2133600" y="1752600"/>
            <a:ext cx="2286000" cy="1981200"/>
            <a:chOff x="1344" y="1104"/>
            <a:chExt cx="1440" cy="1248"/>
          </a:xfrm>
        </p:grpSpPr>
        <p:sp>
          <p:nvSpPr>
            <p:cNvPr id="44054" name="Line 32"/>
            <p:cNvSpPr>
              <a:spLocks noChangeShapeType="1"/>
            </p:cNvSpPr>
            <p:nvPr/>
          </p:nvSpPr>
          <p:spPr bwMode="auto">
            <a:xfrm flipH="1">
              <a:off x="1632" y="1104"/>
              <a:ext cx="1152" cy="1056"/>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55" name="Text Box 33"/>
            <p:cNvSpPr txBox="1">
              <a:spLocks noChangeArrowheads="1"/>
            </p:cNvSpPr>
            <p:nvPr/>
          </p:nvSpPr>
          <p:spPr bwMode="auto">
            <a:xfrm>
              <a:off x="1344" y="2064"/>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grpSp>
        <p:nvGrpSpPr>
          <p:cNvPr id="7" name="Group 34"/>
          <p:cNvGrpSpPr>
            <a:grpSpLocks/>
          </p:cNvGrpSpPr>
          <p:nvPr/>
        </p:nvGrpSpPr>
        <p:grpSpPr bwMode="auto">
          <a:xfrm>
            <a:off x="4419600" y="1752600"/>
            <a:ext cx="1243013" cy="2133600"/>
            <a:chOff x="2784" y="1104"/>
            <a:chExt cx="783" cy="1344"/>
          </a:xfrm>
        </p:grpSpPr>
        <p:sp>
          <p:nvSpPr>
            <p:cNvPr id="44052" name="Line 35"/>
            <p:cNvSpPr>
              <a:spLocks noChangeShapeType="1"/>
            </p:cNvSpPr>
            <p:nvPr/>
          </p:nvSpPr>
          <p:spPr bwMode="auto">
            <a:xfrm>
              <a:off x="2784" y="1104"/>
              <a:ext cx="432" cy="1056"/>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4053" name="Text Box 36"/>
            <p:cNvSpPr txBox="1">
              <a:spLocks noChangeArrowheads="1"/>
            </p:cNvSpPr>
            <p:nvPr/>
          </p:nvSpPr>
          <p:spPr bwMode="auto">
            <a:xfrm>
              <a:off x="3216" y="2160"/>
              <a:ext cx="3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CS</a:t>
              </a:r>
            </a:p>
          </p:txBody>
        </p:sp>
      </p:grpSp>
      <p:sp>
        <p:nvSpPr>
          <p:cNvPr id="44051" name="Text Box 37"/>
          <p:cNvSpPr txBox="1">
            <a:spLocks noChangeArrowheads="1"/>
          </p:cNvSpPr>
          <p:nvPr/>
        </p:nvSpPr>
        <p:spPr bwMode="auto">
          <a:xfrm>
            <a:off x="4356100" y="6308725"/>
            <a:ext cx="2914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I</a:t>
            </a:r>
            <a:r>
              <a:rPr lang="ja-JP" altLang="en-US" sz="1800" b="1">
                <a:solidFill>
                  <a:srgbClr val="CC0000"/>
                </a:solidFill>
              </a:rPr>
              <a:t>：　</a:t>
            </a:r>
            <a:r>
              <a:rPr lang="en-US" altLang="ja-JP" sz="1800" b="1">
                <a:solidFill>
                  <a:srgbClr val="CC0000"/>
                </a:solidFill>
              </a:rPr>
              <a:t>Invalidate is not used!</a:t>
            </a:r>
          </a:p>
        </p:txBody>
      </p:sp>
      <p:grpSp>
        <p:nvGrpSpPr>
          <p:cNvPr id="38" name="Group 34"/>
          <p:cNvGrpSpPr>
            <a:grpSpLocks/>
          </p:cNvGrpSpPr>
          <p:nvPr/>
        </p:nvGrpSpPr>
        <p:grpSpPr bwMode="auto">
          <a:xfrm>
            <a:off x="4419600" y="4114800"/>
            <a:ext cx="457200" cy="609600"/>
            <a:chOff x="2784" y="2592"/>
            <a:chExt cx="288" cy="384"/>
          </a:xfrm>
        </p:grpSpPr>
        <p:sp>
          <p:nvSpPr>
            <p:cNvPr id="39"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0"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grpSp>
        <p:nvGrpSpPr>
          <p:cNvPr id="41" name="Group 34"/>
          <p:cNvGrpSpPr>
            <a:grpSpLocks/>
          </p:cNvGrpSpPr>
          <p:nvPr/>
        </p:nvGrpSpPr>
        <p:grpSpPr bwMode="auto">
          <a:xfrm>
            <a:off x="1479550" y="4059238"/>
            <a:ext cx="457200" cy="609600"/>
            <a:chOff x="2784" y="2592"/>
            <a:chExt cx="288" cy="384"/>
          </a:xfrm>
        </p:grpSpPr>
        <p:sp>
          <p:nvSpPr>
            <p:cNvPr id="42"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3"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 name="テキスト ボックス 1"/>
          <p:cNvSpPr txBox="1"/>
          <p:nvPr/>
        </p:nvSpPr>
        <p:spPr>
          <a:xfrm>
            <a:off x="508771" y="5017184"/>
            <a:ext cx="1697901" cy="369332"/>
          </a:xfrm>
          <a:prstGeom prst="rect">
            <a:avLst/>
          </a:prstGeom>
          <a:noFill/>
        </p:spPr>
        <p:txBody>
          <a:bodyPr wrap="none" rtlCol="0">
            <a:spAutoFit/>
          </a:bodyPr>
          <a:lstStyle/>
          <a:p>
            <a:r>
              <a:rPr kumimoji="1" lang="en-US" altLang="ja-JP" dirty="0"/>
              <a:t>First read</a:t>
            </a:r>
            <a:r>
              <a:rPr lang="en-US" altLang="ja-JP" dirty="0"/>
              <a:t>:</a:t>
            </a:r>
            <a:r>
              <a:rPr lang="ja-JP" altLang="en-US" dirty="0"/>
              <a:t>　</a:t>
            </a:r>
            <a:r>
              <a:rPr kumimoji="1" lang="en-US" altLang="ja-JP" dirty="0"/>
              <a:t>CE</a:t>
            </a:r>
          </a:p>
        </p:txBody>
      </p:sp>
      <p:sp>
        <p:nvSpPr>
          <p:cNvPr id="46" name="テキスト ボックス 45"/>
          <p:cNvSpPr txBox="1"/>
          <p:nvPr/>
        </p:nvSpPr>
        <p:spPr>
          <a:xfrm>
            <a:off x="4485049" y="5318125"/>
            <a:ext cx="2031325" cy="369332"/>
          </a:xfrm>
          <a:prstGeom prst="rect">
            <a:avLst/>
          </a:prstGeom>
          <a:noFill/>
        </p:spPr>
        <p:txBody>
          <a:bodyPr wrap="none" rtlCol="0">
            <a:spAutoFit/>
          </a:bodyPr>
          <a:lstStyle/>
          <a:p>
            <a:r>
              <a:rPr lang="en-US" altLang="ja-JP" dirty="0"/>
              <a:t>Second</a:t>
            </a:r>
            <a:r>
              <a:rPr kumimoji="1" lang="en-US" altLang="ja-JP" dirty="0"/>
              <a:t> read</a:t>
            </a:r>
            <a:r>
              <a:rPr lang="en-US" altLang="ja-JP" dirty="0"/>
              <a:t>:</a:t>
            </a:r>
            <a:r>
              <a:rPr lang="ja-JP" altLang="en-US" dirty="0"/>
              <a:t>　</a:t>
            </a:r>
            <a:r>
              <a:rPr kumimoji="1" lang="en-US" altLang="ja-JP" dirty="0"/>
              <a:t>CS</a:t>
            </a:r>
          </a:p>
        </p:txBody>
      </p:sp>
      <p:sp>
        <p:nvSpPr>
          <p:cNvPr id="3" name="テキスト ボックス 2"/>
          <p:cNvSpPr txBox="1"/>
          <p:nvPr/>
        </p:nvSpPr>
        <p:spPr>
          <a:xfrm>
            <a:off x="5831761" y="835709"/>
            <a:ext cx="3159839" cy="646331"/>
          </a:xfrm>
          <a:prstGeom prst="rect">
            <a:avLst/>
          </a:prstGeom>
          <a:noFill/>
        </p:spPr>
        <p:txBody>
          <a:bodyPr wrap="none" rtlCol="0">
            <a:spAutoFit/>
          </a:bodyPr>
          <a:lstStyle/>
          <a:p>
            <a:r>
              <a:rPr kumimoji="1" lang="en-US" altLang="ja-JP" dirty="0"/>
              <a:t>The</a:t>
            </a:r>
            <a:r>
              <a:rPr kumimoji="1" lang="ja-JP" altLang="en-US" dirty="0"/>
              <a:t> </a:t>
            </a:r>
            <a:r>
              <a:rPr kumimoji="1" lang="en-US" altLang="ja-JP" dirty="0"/>
              <a:t>usage</a:t>
            </a:r>
            <a:r>
              <a:rPr kumimoji="1" lang="ja-JP" altLang="en-US" dirty="0"/>
              <a:t> </a:t>
            </a:r>
            <a:r>
              <a:rPr kumimoji="1" lang="en-US" altLang="ja-JP" dirty="0"/>
              <a:t>of</a:t>
            </a:r>
            <a:r>
              <a:rPr kumimoji="1" lang="ja-JP" altLang="en-US" dirty="0"/>
              <a:t> </a:t>
            </a:r>
            <a:r>
              <a:rPr kumimoji="1" lang="en-US" altLang="ja-JP" dirty="0"/>
              <a:t>CE is the same</a:t>
            </a:r>
          </a:p>
          <a:p>
            <a:r>
              <a:rPr lang="en-US" altLang="ja-JP" dirty="0"/>
              <a:t>as that in Illinois.</a:t>
            </a:r>
            <a:endParaRPr kumimoji="1" lang="ja-JP"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219200" y="152400"/>
            <a:ext cx="7772400" cy="1143000"/>
          </a:xfrm>
        </p:spPr>
        <p:txBody>
          <a:bodyPr/>
          <a:lstStyle/>
          <a:p>
            <a:pPr eaLnBrk="1" hangingPunct="1"/>
            <a:r>
              <a:rPr lang="en-US" altLang="ja-JP" sz="3800" dirty="0"/>
              <a:t>Firefly protocol (Writes into the CS  block)</a:t>
            </a:r>
          </a:p>
        </p:txBody>
      </p:sp>
      <p:sp>
        <p:nvSpPr>
          <p:cNvPr id="45059"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5060"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45061"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2"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63"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5064" name="Group 8"/>
          <p:cNvGrpSpPr>
            <a:grpSpLocks/>
          </p:cNvGrpSpPr>
          <p:nvPr/>
        </p:nvGrpSpPr>
        <p:grpSpPr bwMode="auto">
          <a:xfrm>
            <a:off x="4953000" y="2743200"/>
            <a:ext cx="762000" cy="2514600"/>
            <a:chOff x="672" y="2208"/>
            <a:chExt cx="480" cy="1584"/>
          </a:xfrm>
        </p:grpSpPr>
        <p:sp>
          <p:nvSpPr>
            <p:cNvPr id="4508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508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4509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9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5065" name="Group 13"/>
          <p:cNvGrpSpPr>
            <a:grpSpLocks/>
          </p:cNvGrpSpPr>
          <p:nvPr/>
        </p:nvGrpSpPr>
        <p:grpSpPr bwMode="auto">
          <a:xfrm>
            <a:off x="3505200" y="2743200"/>
            <a:ext cx="762000" cy="2514600"/>
            <a:chOff x="672" y="2208"/>
            <a:chExt cx="480" cy="1584"/>
          </a:xfrm>
        </p:grpSpPr>
        <p:sp>
          <p:nvSpPr>
            <p:cNvPr id="4508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508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508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8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5066" name="Group 18"/>
          <p:cNvGrpSpPr>
            <a:grpSpLocks/>
          </p:cNvGrpSpPr>
          <p:nvPr/>
        </p:nvGrpSpPr>
        <p:grpSpPr bwMode="auto">
          <a:xfrm>
            <a:off x="6400800" y="2743200"/>
            <a:ext cx="762000" cy="2514600"/>
            <a:chOff x="672" y="2208"/>
            <a:chExt cx="480" cy="1584"/>
          </a:xfrm>
        </p:grpSpPr>
        <p:sp>
          <p:nvSpPr>
            <p:cNvPr id="4508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508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508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8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5067"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5068"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5069"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5070" name="Group 26"/>
          <p:cNvGrpSpPr>
            <a:grpSpLocks/>
          </p:cNvGrpSpPr>
          <p:nvPr/>
        </p:nvGrpSpPr>
        <p:grpSpPr bwMode="auto">
          <a:xfrm>
            <a:off x="1295400" y="3032125"/>
            <a:ext cx="962025" cy="633413"/>
            <a:chOff x="806" y="2078"/>
            <a:chExt cx="606" cy="399"/>
          </a:xfrm>
        </p:grpSpPr>
        <p:sp>
          <p:nvSpPr>
            <p:cNvPr id="4507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507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514600" y="1600200"/>
            <a:ext cx="2590800" cy="1828800"/>
            <a:chOff x="1584" y="1008"/>
            <a:chExt cx="1632" cy="1152"/>
          </a:xfrm>
        </p:grpSpPr>
        <p:sp>
          <p:nvSpPr>
            <p:cNvPr id="45076" name="Line 30"/>
            <p:cNvSpPr>
              <a:spLocks noChangeShapeType="1"/>
            </p:cNvSpPr>
            <p:nvPr/>
          </p:nvSpPr>
          <p:spPr bwMode="auto">
            <a:xfrm flipV="1">
              <a:off x="1584" y="1008"/>
              <a:ext cx="1248" cy="1152"/>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7" name="Line 31"/>
            <p:cNvSpPr>
              <a:spLocks noChangeShapeType="1"/>
            </p:cNvSpPr>
            <p:nvPr/>
          </p:nvSpPr>
          <p:spPr bwMode="auto">
            <a:xfrm>
              <a:off x="2208" y="1584"/>
              <a:ext cx="1008" cy="57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7" name="Group 32"/>
          <p:cNvGrpSpPr>
            <a:grpSpLocks/>
          </p:cNvGrpSpPr>
          <p:nvPr/>
        </p:nvGrpSpPr>
        <p:grpSpPr bwMode="auto">
          <a:xfrm>
            <a:off x="1508125" y="4114800"/>
            <a:ext cx="549275" cy="498475"/>
            <a:chOff x="950" y="2592"/>
            <a:chExt cx="346" cy="314"/>
          </a:xfrm>
        </p:grpSpPr>
        <p:sp>
          <p:nvSpPr>
            <p:cNvPr id="45074" name="Line 33"/>
            <p:cNvSpPr>
              <a:spLocks noChangeShapeType="1"/>
            </p:cNvSpPr>
            <p:nvPr/>
          </p:nvSpPr>
          <p:spPr bwMode="auto">
            <a:xfrm flipV="1">
              <a:off x="1296" y="2592"/>
              <a:ext cx="0" cy="28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5075" name="Text Box 34"/>
            <p:cNvSpPr txBox="1">
              <a:spLocks noChangeArrowheads="1"/>
            </p:cNvSpPr>
            <p:nvPr/>
          </p:nvSpPr>
          <p:spPr bwMode="auto">
            <a:xfrm>
              <a:off x="950" y="2618"/>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45073" name="Text Box 35"/>
          <p:cNvSpPr txBox="1">
            <a:spLocks noChangeArrowheads="1"/>
          </p:cNvSpPr>
          <p:nvPr/>
        </p:nvSpPr>
        <p:spPr bwMode="auto">
          <a:xfrm>
            <a:off x="395288" y="5300663"/>
            <a:ext cx="79724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All caches and shared memory are updated → Like update type Write</a:t>
            </a:r>
            <a:r>
              <a:rPr lang="ja-JP" altLang="en-US" sz="2400">
                <a:latin typeface="Times New Roman" panose="02020603050405020304" pitchFamily="18" charset="0"/>
              </a:rPr>
              <a:t>　</a:t>
            </a:r>
            <a:r>
              <a:rPr lang="en-US" altLang="ja-JP" sz="2400">
                <a:latin typeface="Times New Roman" panose="02020603050405020304" pitchFamily="18" charset="0"/>
              </a:rPr>
              <a:t>Through Cache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ja-JP"/>
              <a:t>Firefly protocol (The role of CE)</a:t>
            </a:r>
          </a:p>
        </p:txBody>
      </p:sp>
      <p:sp>
        <p:nvSpPr>
          <p:cNvPr id="4608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6084"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608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08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08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6088" name="Group 8"/>
          <p:cNvGrpSpPr>
            <a:grpSpLocks/>
          </p:cNvGrpSpPr>
          <p:nvPr/>
        </p:nvGrpSpPr>
        <p:grpSpPr bwMode="auto">
          <a:xfrm>
            <a:off x="4876800" y="3048000"/>
            <a:ext cx="762000" cy="2514600"/>
            <a:chOff x="672" y="2208"/>
            <a:chExt cx="480" cy="1584"/>
          </a:xfrm>
        </p:grpSpPr>
        <p:sp>
          <p:nvSpPr>
            <p:cNvPr id="46113"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6114"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6115"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16"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6089" name="Group 13"/>
          <p:cNvGrpSpPr>
            <a:grpSpLocks/>
          </p:cNvGrpSpPr>
          <p:nvPr/>
        </p:nvGrpSpPr>
        <p:grpSpPr bwMode="auto">
          <a:xfrm>
            <a:off x="3429000" y="3048000"/>
            <a:ext cx="762000" cy="2514600"/>
            <a:chOff x="672" y="2208"/>
            <a:chExt cx="480" cy="1584"/>
          </a:xfrm>
        </p:grpSpPr>
        <p:sp>
          <p:nvSpPr>
            <p:cNvPr id="46109"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6110"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6111"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12"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6090" name="Group 18"/>
          <p:cNvGrpSpPr>
            <a:grpSpLocks/>
          </p:cNvGrpSpPr>
          <p:nvPr/>
        </p:nvGrpSpPr>
        <p:grpSpPr bwMode="auto">
          <a:xfrm>
            <a:off x="6324600" y="3048000"/>
            <a:ext cx="762000" cy="2514600"/>
            <a:chOff x="672" y="2208"/>
            <a:chExt cx="480" cy="1584"/>
          </a:xfrm>
        </p:grpSpPr>
        <p:sp>
          <p:nvSpPr>
            <p:cNvPr id="46105"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6106"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6107"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08"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609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609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609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6094" name="Group 26"/>
          <p:cNvGrpSpPr>
            <a:grpSpLocks/>
          </p:cNvGrpSpPr>
          <p:nvPr/>
        </p:nvGrpSpPr>
        <p:grpSpPr bwMode="auto">
          <a:xfrm>
            <a:off x="1219200" y="3336925"/>
            <a:ext cx="962025" cy="633413"/>
            <a:chOff x="806" y="2078"/>
            <a:chExt cx="606" cy="399"/>
          </a:xfrm>
        </p:grpSpPr>
        <p:sp>
          <p:nvSpPr>
            <p:cNvPr id="46103"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6104"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71389" name="Text Box 29"/>
          <p:cNvSpPr txBox="1">
            <a:spLocks noChangeArrowheads="1"/>
          </p:cNvSpPr>
          <p:nvPr/>
        </p:nvSpPr>
        <p:spPr bwMode="auto">
          <a:xfrm>
            <a:off x="1981200" y="4038600"/>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→DE</a:t>
            </a:r>
          </a:p>
        </p:txBody>
      </p:sp>
      <p:grpSp>
        <p:nvGrpSpPr>
          <p:cNvPr id="6" name="Group 30"/>
          <p:cNvGrpSpPr>
            <a:grpSpLocks/>
          </p:cNvGrpSpPr>
          <p:nvPr/>
        </p:nvGrpSpPr>
        <p:grpSpPr bwMode="auto">
          <a:xfrm>
            <a:off x="1447800" y="4419600"/>
            <a:ext cx="488950" cy="533400"/>
            <a:chOff x="912" y="2784"/>
            <a:chExt cx="308" cy="336"/>
          </a:xfrm>
        </p:grpSpPr>
        <p:sp>
          <p:nvSpPr>
            <p:cNvPr id="46101" name="Line 31"/>
            <p:cNvSpPr>
              <a:spLocks noChangeShapeType="1"/>
            </p:cNvSpPr>
            <p:nvPr/>
          </p:nvSpPr>
          <p:spPr bwMode="auto">
            <a:xfrm flipV="1">
              <a:off x="1200" y="2784"/>
              <a:ext cx="0" cy="28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02" name="Text Box 32"/>
            <p:cNvSpPr txBox="1">
              <a:spLocks noChangeArrowheads="1"/>
            </p:cNvSpPr>
            <p:nvPr/>
          </p:nvSpPr>
          <p:spPr bwMode="auto">
            <a:xfrm>
              <a:off x="912" y="283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b="1">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46097" name="Text Box 33"/>
          <p:cNvSpPr txBox="1">
            <a:spLocks noChangeArrowheads="1"/>
          </p:cNvSpPr>
          <p:nvPr/>
        </p:nvSpPr>
        <p:spPr bwMode="auto">
          <a:xfrm>
            <a:off x="900113" y="5734050"/>
            <a:ext cx="734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Like Illinoi’s, writing CE does not require bus transactions</a:t>
            </a:r>
          </a:p>
        </p:txBody>
      </p:sp>
      <p:grpSp>
        <p:nvGrpSpPr>
          <p:cNvPr id="7" name="Group 34"/>
          <p:cNvGrpSpPr>
            <a:grpSpLocks/>
          </p:cNvGrpSpPr>
          <p:nvPr/>
        </p:nvGrpSpPr>
        <p:grpSpPr bwMode="auto">
          <a:xfrm>
            <a:off x="2057400" y="2057400"/>
            <a:ext cx="1828800" cy="2133600"/>
            <a:chOff x="1296" y="1296"/>
            <a:chExt cx="1152" cy="1344"/>
          </a:xfrm>
        </p:grpSpPr>
        <p:sp>
          <p:nvSpPr>
            <p:cNvPr id="46099" name="Line 35"/>
            <p:cNvSpPr>
              <a:spLocks noChangeShapeType="1"/>
            </p:cNvSpPr>
            <p:nvPr/>
          </p:nvSpPr>
          <p:spPr bwMode="auto">
            <a:xfrm flipH="1">
              <a:off x="1584" y="1296"/>
              <a:ext cx="864" cy="105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6100" name="Text Box 36"/>
            <p:cNvSpPr txBox="1">
              <a:spLocks noChangeArrowheads="1"/>
            </p:cNvSpPr>
            <p:nvPr/>
          </p:nvSpPr>
          <p:spPr bwMode="auto">
            <a:xfrm>
              <a:off x="1296" y="2352"/>
              <a:ext cx="36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CE</a:t>
              </a:r>
            </a:p>
          </p:txBody>
        </p:sp>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19200" y="152400"/>
            <a:ext cx="7772400" cy="1143000"/>
          </a:xfrm>
        </p:spPr>
        <p:txBody>
          <a:bodyPr/>
          <a:lstStyle/>
          <a:p>
            <a:pPr eaLnBrk="1" hangingPunct="1"/>
            <a:r>
              <a:rPr lang="en-US" altLang="ja-JP" dirty="0"/>
              <a:t>Dragon protocol (MOES)</a:t>
            </a:r>
          </a:p>
        </p:txBody>
      </p:sp>
      <p:sp>
        <p:nvSpPr>
          <p:cNvPr id="47107" name="Text Box 3"/>
          <p:cNvSpPr txBox="1">
            <a:spLocks noChangeArrowheads="1"/>
          </p:cNvSpPr>
          <p:nvPr/>
        </p:nvSpPr>
        <p:spPr bwMode="auto">
          <a:xfrm>
            <a:off x="1524000" y="5257800"/>
            <a:ext cx="63960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Ownership→Resposibility of write back </a:t>
            </a:r>
          </a:p>
          <a:p>
            <a:pPr>
              <a:spcBef>
                <a:spcPct val="0"/>
              </a:spcBef>
              <a:buClrTx/>
              <a:buSzTx/>
              <a:buFontTx/>
              <a:buNone/>
            </a:pPr>
            <a:r>
              <a:rPr lang="en-US" altLang="ja-JP" sz="2400">
                <a:latin typeface="Times New Roman" panose="02020603050405020304" pitchFamily="18" charset="0"/>
              </a:rPr>
              <a:t>OS:Owned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OE:Owned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US:Unowned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UE:Unowned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p:txBody>
      </p:sp>
      <p:sp>
        <p:nvSpPr>
          <p:cNvPr id="47108"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09"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7110"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1"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2"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7113" name="Group 9"/>
          <p:cNvGrpSpPr>
            <a:grpSpLocks/>
          </p:cNvGrpSpPr>
          <p:nvPr/>
        </p:nvGrpSpPr>
        <p:grpSpPr bwMode="auto">
          <a:xfrm>
            <a:off x="4953000" y="2743200"/>
            <a:ext cx="762000" cy="2514600"/>
            <a:chOff x="672" y="2208"/>
            <a:chExt cx="480" cy="1584"/>
          </a:xfrm>
        </p:grpSpPr>
        <p:sp>
          <p:nvSpPr>
            <p:cNvPr id="47141"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42"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7143"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44"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4" name="Group 14"/>
          <p:cNvGrpSpPr>
            <a:grpSpLocks/>
          </p:cNvGrpSpPr>
          <p:nvPr/>
        </p:nvGrpSpPr>
        <p:grpSpPr bwMode="auto">
          <a:xfrm>
            <a:off x="3505200" y="2743200"/>
            <a:ext cx="762000" cy="2514600"/>
            <a:chOff x="672" y="2208"/>
            <a:chExt cx="480" cy="1584"/>
          </a:xfrm>
        </p:grpSpPr>
        <p:sp>
          <p:nvSpPr>
            <p:cNvPr id="47137"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38"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7139"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40"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5" name="Group 19"/>
          <p:cNvGrpSpPr>
            <a:grpSpLocks/>
          </p:cNvGrpSpPr>
          <p:nvPr/>
        </p:nvGrpSpPr>
        <p:grpSpPr bwMode="auto">
          <a:xfrm>
            <a:off x="6400800" y="2743200"/>
            <a:ext cx="762000" cy="2514600"/>
            <a:chOff x="672" y="2208"/>
            <a:chExt cx="480" cy="1584"/>
          </a:xfrm>
        </p:grpSpPr>
        <p:sp>
          <p:nvSpPr>
            <p:cNvPr id="47133"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34"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7135"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36"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7116"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7117"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7118"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7119" name="Group 27"/>
          <p:cNvGrpSpPr>
            <a:grpSpLocks/>
          </p:cNvGrpSpPr>
          <p:nvPr/>
        </p:nvGrpSpPr>
        <p:grpSpPr bwMode="auto">
          <a:xfrm>
            <a:off x="1295400" y="3032125"/>
            <a:ext cx="962025" cy="633413"/>
            <a:chOff x="806" y="2078"/>
            <a:chExt cx="606" cy="399"/>
          </a:xfrm>
        </p:grpSpPr>
        <p:sp>
          <p:nvSpPr>
            <p:cNvPr id="47131"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7132"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72414" name="Line 30"/>
          <p:cNvSpPr>
            <a:spLocks noChangeShapeType="1"/>
          </p:cNvSpPr>
          <p:nvPr/>
        </p:nvSpPr>
        <p:spPr bwMode="auto">
          <a:xfrm flipH="1">
            <a:off x="2590800" y="1676400"/>
            <a:ext cx="1752600" cy="17526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2417" name="Text Box 33"/>
          <p:cNvSpPr txBox="1">
            <a:spLocks noChangeArrowheads="1"/>
          </p:cNvSpPr>
          <p:nvPr/>
        </p:nvSpPr>
        <p:spPr bwMode="auto">
          <a:xfrm>
            <a:off x="2057400" y="33528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UE</a:t>
            </a:r>
          </a:p>
        </p:txBody>
      </p:sp>
      <p:grpSp>
        <p:nvGrpSpPr>
          <p:cNvPr id="6" name="Group 35"/>
          <p:cNvGrpSpPr>
            <a:grpSpLocks/>
          </p:cNvGrpSpPr>
          <p:nvPr/>
        </p:nvGrpSpPr>
        <p:grpSpPr bwMode="auto">
          <a:xfrm>
            <a:off x="1752600" y="4114800"/>
            <a:ext cx="549275" cy="457200"/>
            <a:chOff x="854" y="2618"/>
            <a:chExt cx="346" cy="288"/>
          </a:xfrm>
        </p:grpSpPr>
        <p:sp>
          <p:nvSpPr>
            <p:cNvPr id="47129" name="Line 36"/>
            <p:cNvSpPr>
              <a:spLocks noChangeShapeType="1"/>
            </p:cNvSpPr>
            <p:nvPr/>
          </p:nvSpPr>
          <p:spPr bwMode="auto">
            <a:xfrm>
              <a:off x="1200"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30" name="Text Box 37"/>
            <p:cNvSpPr txBox="1">
              <a:spLocks noChangeArrowheads="1"/>
            </p:cNvSpPr>
            <p:nvPr/>
          </p:nvSpPr>
          <p:spPr bwMode="auto">
            <a:xfrm>
              <a:off x="854" y="261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219200" y="152400"/>
            <a:ext cx="7772400" cy="1143000"/>
          </a:xfrm>
        </p:spPr>
        <p:txBody>
          <a:bodyPr/>
          <a:lstStyle/>
          <a:p>
            <a:pPr eaLnBrk="1" hangingPunct="1"/>
            <a:r>
              <a:rPr lang="en-US" altLang="ja-JP"/>
              <a:t>Dragon protocol</a:t>
            </a:r>
          </a:p>
        </p:txBody>
      </p:sp>
      <p:sp>
        <p:nvSpPr>
          <p:cNvPr id="47107" name="Text Box 3"/>
          <p:cNvSpPr txBox="1">
            <a:spLocks noChangeArrowheads="1"/>
          </p:cNvSpPr>
          <p:nvPr/>
        </p:nvSpPr>
        <p:spPr bwMode="auto">
          <a:xfrm>
            <a:off x="1524000" y="5257800"/>
            <a:ext cx="63960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Ownership→Resposibility of write back </a:t>
            </a:r>
          </a:p>
          <a:p>
            <a:pPr>
              <a:spcBef>
                <a:spcPct val="0"/>
              </a:spcBef>
              <a:buClrTx/>
              <a:buSzTx/>
              <a:buFontTx/>
              <a:buNone/>
            </a:pPr>
            <a:r>
              <a:rPr lang="en-US" altLang="ja-JP" sz="2400">
                <a:latin typeface="Times New Roman" panose="02020603050405020304" pitchFamily="18" charset="0"/>
              </a:rPr>
              <a:t>OS:Owned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OE:Owned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a:p>
            <a:pPr>
              <a:spcBef>
                <a:spcPct val="0"/>
              </a:spcBef>
              <a:buClrTx/>
              <a:buSzTx/>
              <a:buFontTx/>
              <a:buNone/>
            </a:pPr>
            <a:r>
              <a:rPr lang="en-US" altLang="ja-JP" sz="2400">
                <a:latin typeface="Times New Roman" panose="02020603050405020304" pitchFamily="18" charset="0"/>
              </a:rPr>
              <a:t>US:Unowned</a:t>
            </a:r>
            <a:r>
              <a:rPr lang="ja-JP" altLang="en-US" sz="2400">
                <a:latin typeface="Times New Roman" panose="02020603050405020304" pitchFamily="18" charset="0"/>
              </a:rPr>
              <a:t>　</a:t>
            </a:r>
            <a:r>
              <a:rPr lang="en-US" altLang="ja-JP" sz="2400">
                <a:latin typeface="Times New Roman" panose="02020603050405020304" pitchFamily="18" charset="0"/>
              </a:rPr>
              <a:t>Sharable</a:t>
            </a:r>
            <a:r>
              <a:rPr lang="ja-JP" altLang="en-US" sz="2400">
                <a:latin typeface="Times New Roman" panose="02020603050405020304" pitchFamily="18" charset="0"/>
              </a:rPr>
              <a:t>　</a:t>
            </a:r>
            <a:r>
              <a:rPr lang="en-US" altLang="ja-JP" sz="2400">
                <a:latin typeface="Times New Roman" panose="02020603050405020304" pitchFamily="18" charset="0"/>
              </a:rPr>
              <a:t>UE:Unowned</a:t>
            </a:r>
            <a:r>
              <a:rPr lang="ja-JP" altLang="en-US" sz="2400">
                <a:latin typeface="Times New Roman" panose="02020603050405020304" pitchFamily="18" charset="0"/>
              </a:rPr>
              <a:t>　</a:t>
            </a:r>
            <a:r>
              <a:rPr lang="en-US" altLang="ja-JP" sz="2400">
                <a:latin typeface="Times New Roman" panose="02020603050405020304" pitchFamily="18" charset="0"/>
              </a:rPr>
              <a:t>Exclusive</a:t>
            </a:r>
          </a:p>
        </p:txBody>
      </p:sp>
      <p:sp>
        <p:nvSpPr>
          <p:cNvPr id="47108"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09"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7110"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1"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2"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7113" name="Group 9"/>
          <p:cNvGrpSpPr>
            <a:grpSpLocks/>
          </p:cNvGrpSpPr>
          <p:nvPr/>
        </p:nvGrpSpPr>
        <p:grpSpPr bwMode="auto">
          <a:xfrm>
            <a:off x="4953000" y="2743200"/>
            <a:ext cx="762000" cy="2514600"/>
            <a:chOff x="672" y="2208"/>
            <a:chExt cx="480" cy="1584"/>
          </a:xfrm>
        </p:grpSpPr>
        <p:sp>
          <p:nvSpPr>
            <p:cNvPr id="47141"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42"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7143"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44"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4" name="Group 14"/>
          <p:cNvGrpSpPr>
            <a:grpSpLocks/>
          </p:cNvGrpSpPr>
          <p:nvPr/>
        </p:nvGrpSpPr>
        <p:grpSpPr bwMode="auto">
          <a:xfrm>
            <a:off x="3505200" y="2743200"/>
            <a:ext cx="762000" cy="2514600"/>
            <a:chOff x="672" y="2208"/>
            <a:chExt cx="480" cy="1584"/>
          </a:xfrm>
        </p:grpSpPr>
        <p:sp>
          <p:nvSpPr>
            <p:cNvPr id="47137"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38"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7139"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40"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7115" name="Group 19"/>
          <p:cNvGrpSpPr>
            <a:grpSpLocks/>
          </p:cNvGrpSpPr>
          <p:nvPr/>
        </p:nvGrpSpPr>
        <p:grpSpPr bwMode="auto">
          <a:xfrm>
            <a:off x="6400800" y="2743200"/>
            <a:ext cx="762000" cy="2514600"/>
            <a:chOff x="672" y="2208"/>
            <a:chExt cx="480" cy="1584"/>
          </a:xfrm>
        </p:grpSpPr>
        <p:sp>
          <p:nvSpPr>
            <p:cNvPr id="47133"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7134"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7135"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36"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7116"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7117"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7118"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7119" name="Group 27"/>
          <p:cNvGrpSpPr>
            <a:grpSpLocks/>
          </p:cNvGrpSpPr>
          <p:nvPr/>
        </p:nvGrpSpPr>
        <p:grpSpPr bwMode="auto">
          <a:xfrm>
            <a:off x="1295400" y="3032125"/>
            <a:ext cx="962025" cy="633413"/>
            <a:chOff x="806" y="2078"/>
            <a:chExt cx="606" cy="399"/>
          </a:xfrm>
        </p:grpSpPr>
        <p:sp>
          <p:nvSpPr>
            <p:cNvPr id="47131"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7132"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72415" name="Line 31"/>
          <p:cNvSpPr>
            <a:spLocks noChangeShapeType="1"/>
          </p:cNvSpPr>
          <p:nvPr/>
        </p:nvSpPr>
        <p:spPr bwMode="auto">
          <a:xfrm>
            <a:off x="4343400" y="1676400"/>
            <a:ext cx="914400" cy="175260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72416" name="Text Box 32"/>
          <p:cNvSpPr txBox="1">
            <a:spLocks noChangeArrowheads="1"/>
          </p:cNvSpPr>
          <p:nvPr/>
        </p:nvSpPr>
        <p:spPr bwMode="auto">
          <a:xfrm>
            <a:off x="2041525" y="37750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→US</a:t>
            </a:r>
          </a:p>
        </p:txBody>
      </p:sp>
      <p:sp>
        <p:nvSpPr>
          <p:cNvPr id="272417" name="Text Box 33"/>
          <p:cNvSpPr txBox="1">
            <a:spLocks noChangeArrowheads="1"/>
          </p:cNvSpPr>
          <p:nvPr/>
        </p:nvSpPr>
        <p:spPr bwMode="auto">
          <a:xfrm>
            <a:off x="2057400" y="3352800"/>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UE</a:t>
            </a:r>
          </a:p>
        </p:txBody>
      </p:sp>
      <p:sp>
        <p:nvSpPr>
          <p:cNvPr id="272418" name="Text Box 34"/>
          <p:cNvSpPr txBox="1">
            <a:spLocks noChangeArrowheads="1"/>
          </p:cNvSpPr>
          <p:nvPr/>
        </p:nvSpPr>
        <p:spPr bwMode="auto">
          <a:xfrm>
            <a:off x="5029200" y="35052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7" name="Group 38"/>
          <p:cNvGrpSpPr>
            <a:grpSpLocks/>
          </p:cNvGrpSpPr>
          <p:nvPr/>
        </p:nvGrpSpPr>
        <p:grpSpPr bwMode="auto">
          <a:xfrm>
            <a:off x="4724400" y="4114800"/>
            <a:ext cx="549275" cy="457200"/>
            <a:chOff x="854" y="2618"/>
            <a:chExt cx="346" cy="288"/>
          </a:xfrm>
        </p:grpSpPr>
        <p:sp>
          <p:nvSpPr>
            <p:cNvPr id="47127" name="Line 39"/>
            <p:cNvSpPr>
              <a:spLocks noChangeShapeType="1"/>
            </p:cNvSpPr>
            <p:nvPr/>
          </p:nvSpPr>
          <p:spPr bwMode="auto">
            <a:xfrm>
              <a:off x="1200" y="2640"/>
              <a:ext cx="0" cy="240"/>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28" name="Text Box 40"/>
            <p:cNvSpPr txBox="1">
              <a:spLocks noChangeArrowheads="1"/>
            </p:cNvSpPr>
            <p:nvPr/>
          </p:nvSpPr>
          <p:spPr bwMode="auto">
            <a:xfrm>
              <a:off x="854" y="261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 name="テキスト ボックス 1"/>
          <p:cNvSpPr txBox="1"/>
          <p:nvPr/>
        </p:nvSpPr>
        <p:spPr>
          <a:xfrm>
            <a:off x="2616079" y="2800111"/>
            <a:ext cx="813043" cy="369332"/>
          </a:xfrm>
          <a:prstGeom prst="rect">
            <a:avLst/>
          </a:prstGeom>
          <a:noFill/>
        </p:spPr>
        <p:txBody>
          <a:bodyPr wrap="none" rtlCol="0">
            <a:spAutoFit/>
          </a:bodyPr>
          <a:lstStyle/>
          <a:p>
            <a:r>
              <a:rPr kumimoji="1" lang="en-US" altLang="ja-JP"/>
              <a:t>snoop</a:t>
            </a:r>
            <a:endParaRPr kumimoji="1" lang="ja-JP" altLang="en-US" dirty="0"/>
          </a:p>
        </p:txBody>
      </p:sp>
    </p:spTree>
    <p:extLst>
      <p:ext uri="{BB962C8B-B14F-4D97-AF65-F5344CB8AC3E}">
        <p14:creationId xmlns:p14="http://schemas.microsoft.com/office/powerpoint/2010/main" val="28680966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219200" y="152400"/>
            <a:ext cx="7772400" cy="1143000"/>
          </a:xfrm>
        </p:spPr>
        <p:txBody>
          <a:bodyPr/>
          <a:lstStyle/>
          <a:p>
            <a:pPr eaLnBrk="1" hangingPunct="1"/>
            <a:r>
              <a:rPr lang="en-US" altLang="ja-JP"/>
              <a:t>Dragon protocol</a:t>
            </a:r>
          </a:p>
        </p:txBody>
      </p:sp>
      <p:sp>
        <p:nvSpPr>
          <p:cNvPr id="48131" name="Oval 4"/>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8132" name="Rectangle 5"/>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8133" name="Line 6"/>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34" name="Line 7"/>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35" name="AutoShape 8"/>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8136" name="Group 9"/>
          <p:cNvGrpSpPr>
            <a:grpSpLocks/>
          </p:cNvGrpSpPr>
          <p:nvPr/>
        </p:nvGrpSpPr>
        <p:grpSpPr bwMode="auto">
          <a:xfrm>
            <a:off x="4953000" y="2743200"/>
            <a:ext cx="762000" cy="2514600"/>
            <a:chOff x="672" y="2208"/>
            <a:chExt cx="480" cy="1584"/>
          </a:xfrm>
        </p:grpSpPr>
        <p:sp>
          <p:nvSpPr>
            <p:cNvPr id="48163" name="Oval 1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8164" name="Rectangle 1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48165" name="Line 1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66" name="Line 1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8137" name="Group 14"/>
          <p:cNvGrpSpPr>
            <a:grpSpLocks/>
          </p:cNvGrpSpPr>
          <p:nvPr/>
        </p:nvGrpSpPr>
        <p:grpSpPr bwMode="auto">
          <a:xfrm>
            <a:off x="3505200" y="2743200"/>
            <a:ext cx="762000" cy="2514600"/>
            <a:chOff x="672" y="2208"/>
            <a:chExt cx="480" cy="1584"/>
          </a:xfrm>
        </p:grpSpPr>
        <p:sp>
          <p:nvSpPr>
            <p:cNvPr id="48159" name="Oval 15"/>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8160" name="Rectangle 16"/>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8161" name="Line 17"/>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62" name="Line 18"/>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8138" name="Group 19"/>
          <p:cNvGrpSpPr>
            <a:grpSpLocks/>
          </p:cNvGrpSpPr>
          <p:nvPr/>
        </p:nvGrpSpPr>
        <p:grpSpPr bwMode="auto">
          <a:xfrm>
            <a:off x="6400800" y="2743200"/>
            <a:ext cx="762000" cy="2514600"/>
            <a:chOff x="672" y="2208"/>
            <a:chExt cx="480" cy="1584"/>
          </a:xfrm>
        </p:grpSpPr>
        <p:sp>
          <p:nvSpPr>
            <p:cNvPr id="48155" name="Oval 20"/>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8156" name="Rectangle 21"/>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8157" name="Line 22"/>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8" name="Line 23"/>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8139" name="Rectangle 24"/>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8140" name="Text Box 25"/>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8141" name="Line 26"/>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8142" name="Group 27"/>
          <p:cNvGrpSpPr>
            <a:grpSpLocks/>
          </p:cNvGrpSpPr>
          <p:nvPr/>
        </p:nvGrpSpPr>
        <p:grpSpPr bwMode="auto">
          <a:xfrm>
            <a:off x="1295400" y="3032125"/>
            <a:ext cx="962025" cy="633413"/>
            <a:chOff x="806" y="2078"/>
            <a:chExt cx="606" cy="399"/>
          </a:xfrm>
        </p:grpSpPr>
        <p:sp>
          <p:nvSpPr>
            <p:cNvPr id="48153" name="Text Box 28"/>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8154" name="Text Box 29"/>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30"/>
          <p:cNvGrpSpPr>
            <a:grpSpLocks/>
          </p:cNvGrpSpPr>
          <p:nvPr/>
        </p:nvGrpSpPr>
        <p:grpSpPr bwMode="auto">
          <a:xfrm>
            <a:off x="2286000" y="2590800"/>
            <a:ext cx="2895600" cy="838200"/>
            <a:chOff x="1440" y="1632"/>
            <a:chExt cx="1824" cy="528"/>
          </a:xfrm>
        </p:grpSpPr>
        <p:sp>
          <p:nvSpPr>
            <p:cNvPr id="48150" name="Line 31"/>
            <p:cNvSpPr>
              <a:spLocks noChangeShapeType="1"/>
            </p:cNvSpPr>
            <p:nvPr/>
          </p:nvSpPr>
          <p:spPr bwMode="auto">
            <a:xfrm flipV="1">
              <a:off x="1440" y="1632"/>
              <a:ext cx="0" cy="52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1" name="Line 32"/>
            <p:cNvSpPr>
              <a:spLocks noChangeShapeType="1"/>
            </p:cNvSpPr>
            <p:nvPr/>
          </p:nvSpPr>
          <p:spPr bwMode="auto">
            <a:xfrm>
              <a:off x="1440" y="1632"/>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52" name="Line 33"/>
            <p:cNvSpPr>
              <a:spLocks noChangeShapeType="1"/>
            </p:cNvSpPr>
            <p:nvPr/>
          </p:nvSpPr>
          <p:spPr bwMode="auto">
            <a:xfrm>
              <a:off x="3264" y="1632"/>
              <a:ext cx="0" cy="52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73442" name="Text Box 34"/>
          <p:cNvSpPr txBox="1">
            <a:spLocks noChangeArrowheads="1"/>
          </p:cNvSpPr>
          <p:nvPr/>
        </p:nvSpPr>
        <p:spPr bwMode="auto">
          <a:xfrm>
            <a:off x="20415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→OS</a:t>
            </a:r>
          </a:p>
        </p:txBody>
      </p:sp>
      <p:grpSp>
        <p:nvGrpSpPr>
          <p:cNvPr id="7" name="Group 35"/>
          <p:cNvGrpSpPr>
            <a:grpSpLocks/>
          </p:cNvGrpSpPr>
          <p:nvPr/>
        </p:nvGrpSpPr>
        <p:grpSpPr bwMode="auto">
          <a:xfrm>
            <a:off x="1431925" y="4114800"/>
            <a:ext cx="549275" cy="574675"/>
            <a:chOff x="902" y="2592"/>
            <a:chExt cx="346" cy="362"/>
          </a:xfrm>
        </p:grpSpPr>
        <p:sp>
          <p:nvSpPr>
            <p:cNvPr id="48148" name="Line 36"/>
            <p:cNvSpPr>
              <a:spLocks noChangeShapeType="1"/>
            </p:cNvSpPr>
            <p:nvPr/>
          </p:nvSpPr>
          <p:spPr bwMode="auto">
            <a:xfrm flipV="1">
              <a:off x="1248" y="2592"/>
              <a:ext cx="0" cy="336"/>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8149" name="Text Box 37"/>
            <p:cNvSpPr txBox="1">
              <a:spLocks noChangeArrowheads="1"/>
            </p:cNvSpPr>
            <p:nvPr/>
          </p:nvSpPr>
          <p:spPr bwMode="auto">
            <a:xfrm>
              <a:off x="902" y="2666"/>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48146" name="Text Box 39"/>
          <p:cNvSpPr txBox="1">
            <a:spLocks noChangeArrowheads="1"/>
          </p:cNvSpPr>
          <p:nvPr/>
        </p:nvSpPr>
        <p:spPr bwMode="auto">
          <a:xfrm>
            <a:off x="1311275" y="5295900"/>
            <a:ext cx="52277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t>Only corresponding cache  block is updated.</a:t>
            </a:r>
          </a:p>
        </p:txBody>
      </p:sp>
      <p:sp>
        <p:nvSpPr>
          <p:cNvPr id="48147" name="Text Box 40"/>
          <p:cNvSpPr txBox="1">
            <a:spLocks noChangeArrowheads="1"/>
          </p:cNvSpPr>
          <p:nvPr/>
        </p:nvSpPr>
        <p:spPr bwMode="auto">
          <a:xfrm>
            <a:off x="1239838" y="5727700"/>
            <a:ext cx="61654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000" dirty="0"/>
              <a:t>The  block with US is not required to be written back.</a:t>
            </a:r>
          </a:p>
        </p:txBody>
      </p:sp>
      <p:sp>
        <p:nvSpPr>
          <p:cNvPr id="2" name="テキスト ボックス 1"/>
          <p:cNvSpPr txBox="1"/>
          <p:nvPr/>
        </p:nvSpPr>
        <p:spPr>
          <a:xfrm>
            <a:off x="5350210" y="2783959"/>
            <a:ext cx="889987" cy="369332"/>
          </a:xfrm>
          <a:prstGeom prst="rect">
            <a:avLst/>
          </a:prstGeom>
          <a:noFill/>
        </p:spPr>
        <p:txBody>
          <a:bodyPr wrap="none" rtlCol="0">
            <a:spAutoFit/>
          </a:bodyPr>
          <a:lstStyle/>
          <a:p>
            <a:r>
              <a:rPr lang="en-US" altLang="ja-JP" dirty="0"/>
              <a:t>update</a:t>
            </a:r>
            <a:endParaRPr kumimoji="1" lang="ja-JP"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219200" y="152400"/>
            <a:ext cx="7772400" cy="1143000"/>
          </a:xfrm>
        </p:spPr>
        <p:txBody>
          <a:bodyPr/>
          <a:lstStyle/>
          <a:p>
            <a:pPr eaLnBrk="1" hangingPunct="1"/>
            <a:r>
              <a:rPr lang="en-US" altLang="ja-JP"/>
              <a:t>Dragon protocol</a:t>
            </a:r>
          </a:p>
        </p:txBody>
      </p:sp>
      <p:sp>
        <p:nvSpPr>
          <p:cNvPr id="49155"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56"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9157"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58"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59"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9160" name="Group 8"/>
          <p:cNvGrpSpPr>
            <a:grpSpLocks/>
          </p:cNvGrpSpPr>
          <p:nvPr/>
        </p:nvGrpSpPr>
        <p:grpSpPr bwMode="auto">
          <a:xfrm>
            <a:off x="4953000" y="2743200"/>
            <a:ext cx="762000" cy="2514600"/>
            <a:chOff x="672" y="2208"/>
            <a:chExt cx="480" cy="1584"/>
          </a:xfrm>
        </p:grpSpPr>
        <p:sp>
          <p:nvSpPr>
            <p:cNvPr id="49187"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8"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9189"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90"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1" name="Group 13"/>
          <p:cNvGrpSpPr>
            <a:grpSpLocks/>
          </p:cNvGrpSpPr>
          <p:nvPr/>
        </p:nvGrpSpPr>
        <p:grpSpPr bwMode="auto">
          <a:xfrm>
            <a:off x="3505200" y="2743200"/>
            <a:ext cx="762000" cy="2514600"/>
            <a:chOff x="672" y="2208"/>
            <a:chExt cx="480" cy="1584"/>
          </a:xfrm>
        </p:grpSpPr>
        <p:sp>
          <p:nvSpPr>
            <p:cNvPr id="49183"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4"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9185"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6"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2" name="Group 18"/>
          <p:cNvGrpSpPr>
            <a:grpSpLocks/>
          </p:cNvGrpSpPr>
          <p:nvPr/>
        </p:nvGrpSpPr>
        <p:grpSpPr bwMode="auto">
          <a:xfrm>
            <a:off x="6400800" y="2743200"/>
            <a:ext cx="762000" cy="2514600"/>
            <a:chOff x="672" y="2208"/>
            <a:chExt cx="480" cy="1584"/>
          </a:xfrm>
        </p:grpSpPr>
        <p:sp>
          <p:nvSpPr>
            <p:cNvPr id="49179"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0"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9181"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2"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9163"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9164"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9165"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9166" name="Group 26"/>
          <p:cNvGrpSpPr>
            <a:grpSpLocks/>
          </p:cNvGrpSpPr>
          <p:nvPr/>
        </p:nvGrpSpPr>
        <p:grpSpPr bwMode="auto">
          <a:xfrm>
            <a:off x="1295400" y="3032125"/>
            <a:ext cx="962025" cy="633413"/>
            <a:chOff x="806" y="2078"/>
            <a:chExt cx="606" cy="399"/>
          </a:xfrm>
        </p:grpSpPr>
        <p:sp>
          <p:nvSpPr>
            <p:cNvPr id="49177"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9178"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49168" name="Text Box 33"/>
          <p:cNvSpPr txBox="1">
            <a:spLocks noChangeArrowheads="1"/>
          </p:cNvSpPr>
          <p:nvPr/>
        </p:nvSpPr>
        <p:spPr bwMode="auto">
          <a:xfrm>
            <a:off x="1187450" y="5445125"/>
            <a:ext cx="7272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A PU reads a block owned by the other PU.</a:t>
            </a:r>
          </a:p>
        </p:txBody>
      </p:sp>
      <p:grpSp>
        <p:nvGrpSpPr>
          <p:cNvPr id="7" name="Group 34"/>
          <p:cNvGrpSpPr>
            <a:grpSpLocks/>
          </p:cNvGrpSpPr>
          <p:nvPr/>
        </p:nvGrpSpPr>
        <p:grpSpPr bwMode="auto">
          <a:xfrm>
            <a:off x="4419600" y="4114800"/>
            <a:ext cx="457200" cy="609600"/>
            <a:chOff x="2784" y="2592"/>
            <a:chExt cx="288" cy="384"/>
          </a:xfrm>
        </p:grpSpPr>
        <p:sp>
          <p:nvSpPr>
            <p:cNvPr id="49172"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3"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 name="テキスト ボックス 1"/>
          <p:cNvSpPr txBox="1"/>
          <p:nvPr/>
        </p:nvSpPr>
        <p:spPr>
          <a:xfrm>
            <a:off x="4293845" y="2800111"/>
            <a:ext cx="966931" cy="369332"/>
          </a:xfrm>
          <a:prstGeom prst="rect">
            <a:avLst/>
          </a:prstGeom>
          <a:noFill/>
        </p:spPr>
        <p:txBody>
          <a:bodyPr wrap="none" rtlCol="0">
            <a:spAutoFit/>
          </a:bodyPr>
          <a:lstStyle/>
          <a:p>
            <a:r>
              <a:rPr kumimoji="1" lang="en-US" altLang="ja-JP" dirty="0"/>
              <a:t>Miss hit</a:t>
            </a:r>
            <a:endParaRPr kumimoji="1" lang="ja-JP" altLang="en-US" dirty="0"/>
          </a:p>
        </p:txBody>
      </p:sp>
      <p:cxnSp>
        <p:nvCxnSpPr>
          <p:cNvPr id="4" name="直線矢印コネクタ 3"/>
          <p:cNvCxnSpPr/>
          <p:nvPr/>
        </p:nvCxnSpPr>
        <p:spPr>
          <a:xfrm flipH="1" flipV="1">
            <a:off x="4431435" y="1872734"/>
            <a:ext cx="673965" cy="1981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sz="3800"/>
              <a:t>Direct Map (Conflict Miss)</a:t>
            </a:r>
          </a:p>
        </p:txBody>
      </p:sp>
      <p:sp>
        <p:nvSpPr>
          <p:cNvPr id="8195" name="Rectangle 3"/>
          <p:cNvSpPr>
            <a:spLocks noChangeArrowheads="1"/>
          </p:cNvSpPr>
          <p:nvPr/>
        </p:nvSpPr>
        <p:spPr bwMode="auto">
          <a:xfrm>
            <a:off x="900113" y="16287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a:t>
            </a:r>
          </a:p>
        </p:txBody>
      </p:sp>
      <p:sp>
        <p:nvSpPr>
          <p:cNvPr id="8196" name="Rectangle 4"/>
          <p:cNvSpPr>
            <a:spLocks noChangeArrowheads="1"/>
          </p:cNvSpPr>
          <p:nvPr/>
        </p:nvSpPr>
        <p:spPr bwMode="auto">
          <a:xfrm>
            <a:off x="1619250"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8197" name="Rectangle 5"/>
          <p:cNvSpPr>
            <a:spLocks noChangeArrowheads="1"/>
          </p:cNvSpPr>
          <p:nvPr/>
        </p:nvSpPr>
        <p:spPr bwMode="auto">
          <a:xfrm>
            <a:off x="2124075"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sp>
        <p:nvSpPr>
          <p:cNvPr id="8198" name="Rectangle 6"/>
          <p:cNvSpPr>
            <a:spLocks noChangeArrowheads="1"/>
          </p:cNvSpPr>
          <p:nvPr/>
        </p:nvSpPr>
        <p:spPr bwMode="auto">
          <a:xfrm>
            <a:off x="37084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199" name="Rectangle 7"/>
          <p:cNvSpPr>
            <a:spLocks noChangeArrowheads="1"/>
          </p:cNvSpPr>
          <p:nvPr/>
        </p:nvSpPr>
        <p:spPr bwMode="auto">
          <a:xfrm>
            <a:off x="4213225"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0" name="Rectangle 8"/>
          <p:cNvSpPr>
            <a:spLocks noChangeArrowheads="1"/>
          </p:cNvSpPr>
          <p:nvPr/>
        </p:nvSpPr>
        <p:spPr bwMode="auto">
          <a:xfrm>
            <a:off x="4718050" y="1628775"/>
            <a:ext cx="503238"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1" name="Rectangle 9"/>
          <p:cNvSpPr>
            <a:spLocks noChangeArrowheads="1"/>
          </p:cNvSpPr>
          <p:nvPr/>
        </p:nvSpPr>
        <p:spPr bwMode="auto">
          <a:xfrm>
            <a:off x="6156325" y="1628775"/>
            <a:ext cx="50323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2" name="Rectangle 10"/>
          <p:cNvSpPr>
            <a:spLocks noChangeArrowheads="1"/>
          </p:cNvSpPr>
          <p:nvPr/>
        </p:nvSpPr>
        <p:spPr bwMode="auto">
          <a:xfrm>
            <a:off x="75946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3" name="Rectangle 11"/>
          <p:cNvSpPr>
            <a:spLocks noChangeArrowheads="1"/>
          </p:cNvSpPr>
          <p:nvPr/>
        </p:nvSpPr>
        <p:spPr bwMode="auto">
          <a:xfrm>
            <a:off x="8101013" y="1628775"/>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4" name="Rectangle 12"/>
          <p:cNvSpPr>
            <a:spLocks noChangeArrowheads="1"/>
          </p:cNvSpPr>
          <p:nvPr/>
        </p:nvSpPr>
        <p:spPr bwMode="auto">
          <a:xfrm>
            <a:off x="5219700" y="1628775"/>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89805" name="Rectangle 13"/>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8206" name="Rectangle 14"/>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7" name="Rectangle 15"/>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8" name="Rectangle 16"/>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09" name="Rectangle 17"/>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0" name="Rectangle 18"/>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1" name="Rectangle 19"/>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2" name="Rectangle 20"/>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3" name="Rectangle 21"/>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4" name="Rectangle 22"/>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5" name="Rectangle 23"/>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6" name="Rectangle 24"/>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7" name="Rectangle 25"/>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8" name="Rectangle 26"/>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19" name="Rectangle 27"/>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20" name="Rectangle 28"/>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8221" name="Text Box 29"/>
          <p:cNvSpPr txBox="1">
            <a:spLocks noChangeArrowheads="1"/>
          </p:cNvSpPr>
          <p:nvPr/>
        </p:nvSpPr>
        <p:spPr bwMode="auto">
          <a:xfrm>
            <a:off x="5343525" y="172085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8222" name="Text Box 30"/>
          <p:cNvSpPr txBox="1">
            <a:spLocks noChangeArrowheads="1"/>
          </p:cNvSpPr>
          <p:nvPr/>
        </p:nvSpPr>
        <p:spPr bwMode="auto">
          <a:xfrm>
            <a:off x="6823075" y="17018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8223" name="Oval 31"/>
          <p:cNvSpPr>
            <a:spLocks noChangeArrowheads="1"/>
          </p:cNvSpPr>
          <p:nvPr/>
        </p:nvSpPr>
        <p:spPr bwMode="auto">
          <a:xfrm>
            <a:off x="3203575" y="2997200"/>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grpSp>
        <p:nvGrpSpPr>
          <p:cNvPr id="2" name="Group 32"/>
          <p:cNvGrpSpPr>
            <a:grpSpLocks/>
          </p:cNvGrpSpPr>
          <p:nvPr/>
        </p:nvGrpSpPr>
        <p:grpSpPr bwMode="auto">
          <a:xfrm>
            <a:off x="1187450" y="1989138"/>
            <a:ext cx="2232025" cy="1008062"/>
            <a:chOff x="748" y="1253"/>
            <a:chExt cx="1406" cy="635"/>
          </a:xfrm>
        </p:grpSpPr>
        <p:sp>
          <p:nvSpPr>
            <p:cNvPr id="8250" name="Line 33"/>
            <p:cNvSpPr>
              <a:spLocks noChangeShapeType="1"/>
            </p:cNvSpPr>
            <p:nvPr/>
          </p:nvSpPr>
          <p:spPr bwMode="auto">
            <a:xfrm>
              <a:off x="748" y="1253"/>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51" name="Line 34"/>
            <p:cNvSpPr>
              <a:spLocks noChangeShapeType="1"/>
            </p:cNvSpPr>
            <p:nvPr/>
          </p:nvSpPr>
          <p:spPr bwMode="auto">
            <a:xfrm>
              <a:off x="748" y="1616"/>
              <a:ext cx="14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52" name="Line 35"/>
            <p:cNvSpPr>
              <a:spLocks noChangeShapeType="1"/>
            </p:cNvSpPr>
            <p:nvPr/>
          </p:nvSpPr>
          <p:spPr bwMode="auto">
            <a:xfrm>
              <a:off x="2154" y="1616"/>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 name="Group 36"/>
          <p:cNvGrpSpPr>
            <a:grpSpLocks/>
          </p:cNvGrpSpPr>
          <p:nvPr/>
        </p:nvGrpSpPr>
        <p:grpSpPr bwMode="auto">
          <a:xfrm>
            <a:off x="2771775" y="3429000"/>
            <a:ext cx="647700" cy="576263"/>
            <a:chOff x="1746" y="2160"/>
            <a:chExt cx="408" cy="408"/>
          </a:xfrm>
        </p:grpSpPr>
        <p:sp>
          <p:nvSpPr>
            <p:cNvPr id="8248" name="Line 37"/>
            <p:cNvSpPr>
              <a:spLocks noChangeShapeType="1"/>
            </p:cNvSpPr>
            <p:nvPr/>
          </p:nvSpPr>
          <p:spPr bwMode="auto">
            <a:xfrm>
              <a:off x="1746" y="2568"/>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49" name="Line 38"/>
            <p:cNvSpPr>
              <a:spLocks noChangeShapeType="1"/>
            </p:cNvSpPr>
            <p:nvPr/>
          </p:nvSpPr>
          <p:spPr bwMode="auto">
            <a:xfrm flipV="1">
              <a:off x="2154" y="2160"/>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8226" name="Text Box 39"/>
          <p:cNvSpPr txBox="1">
            <a:spLocks noChangeArrowheads="1"/>
          </p:cNvSpPr>
          <p:nvPr/>
        </p:nvSpPr>
        <p:spPr bwMode="auto">
          <a:xfrm>
            <a:off x="4427538" y="112553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grpSp>
        <p:nvGrpSpPr>
          <p:cNvPr id="4" name="Group 40"/>
          <p:cNvGrpSpPr>
            <a:grpSpLocks/>
          </p:cNvGrpSpPr>
          <p:nvPr/>
        </p:nvGrpSpPr>
        <p:grpSpPr bwMode="auto">
          <a:xfrm>
            <a:off x="3590925" y="2800350"/>
            <a:ext cx="1628775" cy="412750"/>
            <a:chOff x="2290" y="1764"/>
            <a:chExt cx="1026" cy="260"/>
          </a:xfrm>
        </p:grpSpPr>
        <p:sp>
          <p:nvSpPr>
            <p:cNvPr id="8246" name="Line 41"/>
            <p:cNvSpPr>
              <a:spLocks noChangeShapeType="1"/>
            </p:cNvSpPr>
            <p:nvPr/>
          </p:nvSpPr>
          <p:spPr bwMode="auto">
            <a:xfrm>
              <a:off x="2290" y="2024"/>
              <a:ext cx="9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47" name="Text Box 42"/>
            <p:cNvSpPr txBox="1">
              <a:spLocks noChangeArrowheads="1"/>
            </p:cNvSpPr>
            <p:nvPr/>
          </p:nvSpPr>
          <p:spPr bwMode="auto">
            <a:xfrm>
              <a:off x="2368" y="1764"/>
              <a:ext cx="9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No: Miss Hit</a:t>
              </a:r>
            </a:p>
          </p:txBody>
        </p:sp>
      </p:grpSp>
      <p:sp>
        <p:nvSpPr>
          <p:cNvPr id="8228" name="Text Box 43"/>
          <p:cNvSpPr txBox="1">
            <a:spLocks noChangeArrowheads="1"/>
          </p:cNvSpPr>
          <p:nvPr/>
        </p:nvSpPr>
        <p:spPr bwMode="auto">
          <a:xfrm>
            <a:off x="2895600" y="5537200"/>
            <a:ext cx="1936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p:txBody>
      </p:sp>
      <p:grpSp>
        <p:nvGrpSpPr>
          <p:cNvPr id="5" name="Group 44"/>
          <p:cNvGrpSpPr>
            <a:grpSpLocks/>
          </p:cNvGrpSpPr>
          <p:nvPr/>
        </p:nvGrpSpPr>
        <p:grpSpPr bwMode="auto">
          <a:xfrm>
            <a:off x="1384300" y="1989138"/>
            <a:ext cx="666750" cy="2087562"/>
            <a:chOff x="872" y="1253"/>
            <a:chExt cx="420" cy="1315"/>
          </a:xfrm>
        </p:grpSpPr>
        <p:grpSp>
          <p:nvGrpSpPr>
            <p:cNvPr id="8242" name="Group 45"/>
            <p:cNvGrpSpPr>
              <a:grpSpLocks/>
            </p:cNvGrpSpPr>
            <p:nvPr/>
          </p:nvGrpSpPr>
          <p:grpSpPr bwMode="auto">
            <a:xfrm>
              <a:off x="1156" y="1253"/>
              <a:ext cx="136" cy="1315"/>
              <a:chOff x="1111" y="1253"/>
              <a:chExt cx="181" cy="1270"/>
            </a:xfrm>
          </p:grpSpPr>
          <p:sp>
            <p:nvSpPr>
              <p:cNvPr id="8244" name="Line 46"/>
              <p:cNvSpPr>
                <a:spLocks noChangeShapeType="1"/>
              </p:cNvSpPr>
              <p:nvPr/>
            </p:nvSpPr>
            <p:spPr bwMode="auto">
              <a:xfrm>
                <a:off x="1111" y="1253"/>
                <a:ext cx="0" cy="127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45" name="Line 47"/>
              <p:cNvSpPr>
                <a:spLocks noChangeShapeType="1"/>
              </p:cNvSpPr>
              <p:nvPr/>
            </p:nvSpPr>
            <p:spPr bwMode="auto">
              <a:xfrm>
                <a:off x="1111" y="2523"/>
                <a:ext cx="181"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8243" name="Text Box 48"/>
            <p:cNvSpPr txBox="1">
              <a:spLocks noChangeArrowheads="1"/>
            </p:cNvSpPr>
            <p:nvPr/>
          </p:nvSpPr>
          <p:spPr bwMode="auto">
            <a:xfrm>
              <a:off x="872" y="2127"/>
              <a:ext cx="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010</a:t>
              </a:r>
            </a:p>
          </p:txBody>
        </p:sp>
      </p:grpSp>
      <p:grpSp>
        <p:nvGrpSpPr>
          <p:cNvPr id="7" name="Group 49"/>
          <p:cNvGrpSpPr>
            <a:grpSpLocks/>
          </p:cNvGrpSpPr>
          <p:nvPr/>
        </p:nvGrpSpPr>
        <p:grpSpPr bwMode="auto">
          <a:xfrm>
            <a:off x="1830161" y="2237581"/>
            <a:ext cx="3030764" cy="366713"/>
            <a:chOff x="1746" y="2564"/>
            <a:chExt cx="862" cy="231"/>
          </a:xfrm>
        </p:grpSpPr>
        <p:sp>
          <p:nvSpPr>
            <p:cNvPr id="8240" name="Line 50"/>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8241" name="Text Box 51"/>
            <p:cNvSpPr txBox="1">
              <a:spLocks noChangeArrowheads="1"/>
            </p:cNvSpPr>
            <p:nvPr/>
          </p:nvSpPr>
          <p:spPr bwMode="auto">
            <a:xfrm>
              <a:off x="2070" y="2564"/>
              <a:ext cx="3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010</a:t>
              </a:r>
            </a:p>
          </p:txBody>
        </p:sp>
      </p:grpSp>
      <p:sp>
        <p:nvSpPr>
          <p:cNvPr id="8231" name="Text Box 52"/>
          <p:cNvSpPr txBox="1">
            <a:spLocks noChangeArrowheads="1"/>
          </p:cNvSpPr>
          <p:nvPr/>
        </p:nvSpPr>
        <p:spPr bwMode="auto">
          <a:xfrm>
            <a:off x="7143750" y="4313238"/>
            <a:ext cx="869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a:t>
            </a:r>
          </a:p>
        </p:txBody>
      </p:sp>
      <p:sp>
        <p:nvSpPr>
          <p:cNvPr id="8232" name="Text Box 53"/>
          <p:cNvSpPr txBox="1">
            <a:spLocks noChangeArrowheads="1"/>
          </p:cNvSpPr>
          <p:nvPr/>
        </p:nvSpPr>
        <p:spPr bwMode="auto">
          <a:xfrm>
            <a:off x="6711950" y="2224088"/>
            <a:ext cx="1644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Main Memory</a:t>
            </a:r>
          </a:p>
        </p:txBody>
      </p:sp>
      <p:sp>
        <p:nvSpPr>
          <p:cNvPr id="289846" name="AutoShape 54"/>
          <p:cNvSpPr>
            <a:spLocks noChangeArrowheads="1"/>
          </p:cNvSpPr>
          <p:nvPr/>
        </p:nvSpPr>
        <p:spPr bwMode="auto">
          <a:xfrm>
            <a:off x="1619250" y="1268413"/>
            <a:ext cx="215900" cy="215900"/>
          </a:xfrm>
          <a:prstGeom prst="downArrow">
            <a:avLst>
              <a:gd name="adj1" fmla="val 50000"/>
              <a:gd name="adj2" fmla="val 25000"/>
            </a:avLst>
          </a:prstGeom>
          <a:solidFill>
            <a:srgbClr val="FF0000"/>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89847" name="Text Box 55"/>
          <p:cNvSpPr txBox="1">
            <a:spLocks noChangeArrowheads="1"/>
          </p:cNvSpPr>
          <p:nvPr/>
        </p:nvSpPr>
        <p:spPr bwMode="auto">
          <a:xfrm>
            <a:off x="1816100" y="928688"/>
            <a:ext cx="1301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sp>
        <p:nvSpPr>
          <p:cNvPr id="289848" name="Line 56"/>
          <p:cNvSpPr>
            <a:spLocks noChangeShapeType="1"/>
          </p:cNvSpPr>
          <p:nvPr/>
        </p:nvSpPr>
        <p:spPr bwMode="auto">
          <a:xfrm flipV="1">
            <a:off x="5148263" y="2205038"/>
            <a:ext cx="0" cy="10080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89849" name="Rectangle 57"/>
          <p:cNvSpPr>
            <a:spLocks noChangeArrowheads="1"/>
          </p:cNvSpPr>
          <p:nvPr/>
        </p:nvSpPr>
        <p:spPr bwMode="auto">
          <a:xfrm>
            <a:off x="5355957" y="2744789"/>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289850" name="Line 58"/>
          <p:cNvSpPr>
            <a:spLocks noChangeShapeType="1"/>
          </p:cNvSpPr>
          <p:nvPr/>
        </p:nvSpPr>
        <p:spPr bwMode="auto">
          <a:xfrm>
            <a:off x="4948773" y="1900237"/>
            <a:ext cx="431800"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89851" name="Text Box 59"/>
          <p:cNvSpPr txBox="1">
            <a:spLocks noChangeArrowheads="1"/>
          </p:cNvSpPr>
          <p:nvPr/>
        </p:nvSpPr>
        <p:spPr bwMode="auto">
          <a:xfrm>
            <a:off x="3276600" y="4797425"/>
            <a:ext cx="5543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Conflict Miss occurs between two  blocks with the same index</a:t>
            </a:r>
          </a:p>
        </p:txBody>
      </p:sp>
      <p:sp>
        <p:nvSpPr>
          <p:cNvPr id="289852" name="Text Box 60"/>
          <p:cNvSpPr txBox="1">
            <a:spLocks noChangeArrowheads="1"/>
          </p:cNvSpPr>
          <p:nvPr/>
        </p:nvSpPr>
        <p:spPr bwMode="auto">
          <a:xfrm>
            <a:off x="3087688" y="4135212"/>
            <a:ext cx="692150" cy="366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t>0000</a:t>
            </a:r>
          </a:p>
        </p:txBody>
      </p:sp>
      <p:cxnSp>
        <p:nvCxnSpPr>
          <p:cNvPr id="8" name="直線矢印コネクタ 7"/>
          <p:cNvCxnSpPr>
            <a:stCxn id="8240" idx="1"/>
          </p:cNvCxnSpPr>
          <p:nvPr/>
        </p:nvCxnSpPr>
        <p:spPr>
          <a:xfrm>
            <a:off x="4860925" y="2243932"/>
            <a:ext cx="287338" cy="149939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endCxn id="289852" idx="1"/>
          </p:cNvCxnSpPr>
          <p:nvPr/>
        </p:nvCxnSpPr>
        <p:spPr>
          <a:xfrm>
            <a:off x="2628900" y="4136230"/>
            <a:ext cx="458788" cy="1823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219200" y="152400"/>
            <a:ext cx="7772400" cy="1143000"/>
          </a:xfrm>
        </p:spPr>
        <p:txBody>
          <a:bodyPr/>
          <a:lstStyle/>
          <a:p>
            <a:pPr eaLnBrk="1" hangingPunct="1"/>
            <a:r>
              <a:rPr lang="en-US" altLang="ja-JP"/>
              <a:t>Dragon protocol</a:t>
            </a:r>
          </a:p>
        </p:txBody>
      </p:sp>
      <p:sp>
        <p:nvSpPr>
          <p:cNvPr id="49155"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56"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49157"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58"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59"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49160" name="Group 8"/>
          <p:cNvGrpSpPr>
            <a:grpSpLocks/>
          </p:cNvGrpSpPr>
          <p:nvPr/>
        </p:nvGrpSpPr>
        <p:grpSpPr bwMode="auto">
          <a:xfrm>
            <a:off x="4953000" y="2743200"/>
            <a:ext cx="762000" cy="2514600"/>
            <a:chOff x="672" y="2208"/>
            <a:chExt cx="480" cy="1584"/>
          </a:xfrm>
        </p:grpSpPr>
        <p:sp>
          <p:nvSpPr>
            <p:cNvPr id="49187"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8"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sp>
          <p:nvSpPr>
            <p:cNvPr id="49189"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90"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1" name="Group 13"/>
          <p:cNvGrpSpPr>
            <a:grpSpLocks/>
          </p:cNvGrpSpPr>
          <p:nvPr/>
        </p:nvGrpSpPr>
        <p:grpSpPr bwMode="auto">
          <a:xfrm>
            <a:off x="3505200" y="2743200"/>
            <a:ext cx="762000" cy="2514600"/>
            <a:chOff x="672" y="2208"/>
            <a:chExt cx="480" cy="1584"/>
          </a:xfrm>
        </p:grpSpPr>
        <p:sp>
          <p:nvSpPr>
            <p:cNvPr id="49183"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4"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9185"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6"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49162" name="Group 18"/>
          <p:cNvGrpSpPr>
            <a:grpSpLocks/>
          </p:cNvGrpSpPr>
          <p:nvPr/>
        </p:nvGrpSpPr>
        <p:grpSpPr bwMode="auto">
          <a:xfrm>
            <a:off x="6400800" y="2743200"/>
            <a:ext cx="762000" cy="2514600"/>
            <a:chOff x="672" y="2208"/>
            <a:chExt cx="480" cy="1584"/>
          </a:xfrm>
        </p:grpSpPr>
        <p:sp>
          <p:nvSpPr>
            <p:cNvPr id="49179"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49180"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49181"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82"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9163"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49164"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49165"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49166" name="Group 26"/>
          <p:cNvGrpSpPr>
            <a:grpSpLocks/>
          </p:cNvGrpSpPr>
          <p:nvPr/>
        </p:nvGrpSpPr>
        <p:grpSpPr bwMode="auto">
          <a:xfrm>
            <a:off x="1295400" y="3032125"/>
            <a:ext cx="962025" cy="633413"/>
            <a:chOff x="806" y="2078"/>
            <a:chExt cx="606" cy="399"/>
          </a:xfrm>
        </p:grpSpPr>
        <p:sp>
          <p:nvSpPr>
            <p:cNvPr id="49177"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49178"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209800" y="2590800"/>
            <a:ext cx="2971800" cy="762000"/>
            <a:chOff x="1392" y="1632"/>
            <a:chExt cx="1872" cy="480"/>
          </a:xfrm>
        </p:grpSpPr>
        <p:sp>
          <p:nvSpPr>
            <p:cNvPr id="49174" name="Line 30"/>
            <p:cNvSpPr>
              <a:spLocks noChangeShapeType="1"/>
            </p:cNvSpPr>
            <p:nvPr/>
          </p:nvSpPr>
          <p:spPr bwMode="auto">
            <a:xfrm flipV="1">
              <a:off x="1392" y="1632"/>
              <a:ext cx="0" cy="48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5" name="Line 31"/>
            <p:cNvSpPr>
              <a:spLocks noChangeShapeType="1"/>
            </p:cNvSpPr>
            <p:nvPr/>
          </p:nvSpPr>
          <p:spPr bwMode="auto">
            <a:xfrm>
              <a:off x="1392" y="1632"/>
              <a:ext cx="1872"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6" name="Line 32"/>
            <p:cNvSpPr>
              <a:spLocks noChangeShapeType="1"/>
            </p:cNvSpPr>
            <p:nvPr/>
          </p:nvSpPr>
          <p:spPr bwMode="auto">
            <a:xfrm>
              <a:off x="3264" y="1632"/>
              <a:ext cx="0" cy="480"/>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49168" name="Text Box 33"/>
          <p:cNvSpPr txBox="1">
            <a:spLocks noChangeArrowheads="1"/>
          </p:cNvSpPr>
          <p:nvPr/>
        </p:nvSpPr>
        <p:spPr bwMode="auto">
          <a:xfrm>
            <a:off x="1187450" y="5445125"/>
            <a:ext cx="72723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Direct inter-cache data transfer like Berkeley’s protocol</a:t>
            </a:r>
          </a:p>
        </p:txBody>
      </p:sp>
      <p:grpSp>
        <p:nvGrpSpPr>
          <p:cNvPr id="7" name="Group 34"/>
          <p:cNvGrpSpPr>
            <a:grpSpLocks/>
          </p:cNvGrpSpPr>
          <p:nvPr/>
        </p:nvGrpSpPr>
        <p:grpSpPr bwMode="auto">
          <a:xfrm>
            <a:off x="4419600" y="4114800"/>
            <a:ext cx="457200" cy="609600"/>
            <a:chOff x="2784" y="2592"/>
            <a:chExt cx="288" cy="384"/>
          </a:xfrm>
        </p:grpSpPr>
        <p:sp>
          <p:nvSpPr>
            <p:cNvPr id="49172"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9173"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74469" name="Text Box 37"/>
          <p:cNvSpPr txBox="1">
            <a:spLocks noChangeArrowheads="1"/>
          </p:cNvSpPr>
          <p:nvPr/>
        </p:nvSpPr>
        <p:spPr bwMode="auto">
          <a:xfrm>
            <a:off x="21177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→OS</a:t>
            </a:r>
          </a:p>
        </p:txBody>
      </p:sp>
      <p:sp>
        <p:nvSpPr>
          <p:cNvPr id="274470" name="Text Box 38"/>
          <p:cNvSpPr txBox="1">
            <a:spLocks noChangeArrowheads="1"/>
          </p:cNvSpPr>
          <p:nvPr/>
        </p:nvSpPr>
        <p:spPr bwMode="auto">
          <a:xfrm>
            <a:off x="4911725" y="3736975"/>
            <a:ext cx="79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 US</a:t>
            </a:r>
          </a:p>
        </p:txBody>
      </p:sp>
    </p:spTree>
    <p:extLst>
      <p:ext uri="{BB962C8B-B14F-4D97-AF65-F5344CB8AC3E}">
        <p14:creationId xmlns:p14="http://schemas.microsoft.com/office/powerpoint/2010/main" val="37147829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a:t>Dragon protocol (The role of the UE)</a:t>
            </a:r>
          </a:p>
        </p:txBody>
      </p:sp>
      <p:sp>
        <p:nvSpPr>
          <p:cNvPr id="5017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018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UE</a:t>
            </a:r>
          </a:p>
        </p:txBody>
      </p:sp>
      <p:sp>
        <p:nvSpPr>
          <p:cNvPr id="5018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8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8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0184" name="Group 8"/>
          <p:cNvGrpSpPr>
            <a:grpSpLocks/>
          </p:cNvGrpSpPr>
          <p:nvPr/>
        </p:nvGrpSpPr>
        <p:grpSpPr bwMode="auto">
          <a:xfrm>
            <a:off x="4876800" y="3048000"/>
            <a:ext cx="762000" cy="2514600"/>
            <a:chOff x="672" y="2208"/>
            <a:chExt cx="480" cy="1584"/>
          </a:xfrm>
        </p:grpSpPr>
        <p:sp>
          <p:nvSpPr>
            <p:cNvPr id="5020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020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020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20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0185" name="Group 13"/>
          <p:cNvGrpSpPr>
            <a:grpSpLocks/>
          </p:cNvGrpSpPr>
          <p:nvPr/>
        </p:nvGrpSpPr>
        <p:grpSpPr bwMode="auto">
          <a:xfrm>
            <a:off x="3429000" y="3048000"/>
            <a:ext cx="762000" cy="2514600"/>
            <a:chOff x="672" y="2208"/>
            <a:chExt cx="480" cy="1584"/>
          </a:xfrm>
        </p:grpSpPr>
        <p:sp>
          <p:nvSpPr>
            <p:cNvPr id="5020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020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020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20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0186" name="Group 18"/>
          <p:cNvGrpSpPr>
            <a:grpSpLocks/>
          </p:cNvGrpSpPr>
          <p:nvPr/>
        </p:nvGrpSpPr>
        <p:grpSpPr bwMode="auto">
          <a:xfrm>
            <a:off x="6324600" y="3048000"/>
            <a:ext cx="762000" cy="2514600"/>
            <a:chOff x="672" y="2208"/>
            <a:chExt cx="480" cy="1584"/>
          </a:xfrm>
        </p:grpSpPr>
        <p:sp>
          <p:nvSpPr>
            <p:cNvPr id="5019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019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020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20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018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018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018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0190" name="Group 26"/>
          <p:cNvGrpSpPr>
            <a:grpSpLocks/>
          </p:cNvGrpSpPr>
          <p:nvPr/>
        </p:nvGrpSpPr>
        <p:grpSpPr bwMode="auto">
          <a:xfrm>
            <a:off x="1219200" y="3336925"/>
            <a:ext cx="962025" cy="633413"/>
            <a:chOff x="806" y="2078"/>
            <a:chExt cx="606" cy="399"/>
          </a:xfrm>
        </p:grpSpPr>
        <p:sp>
          <p:nvSpPr>
            <p:cNvPr id="5019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019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275485" name="Text Box 29"/>
          <p:cNvSpPr txBox="1">
            <a:spLocks noChangeArrowheads="1"/>
          </p:cNvSpPr>
          <p:nvPr/>
        </p:nvSpPr>
        <p:spPr bwMode="auto">
          <a:xfrm>
            <a:off x="1981200" y="4038600"/>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→OE</a:t>
            </a:r>
          </a:p>
        </p:txBody>
      </p:sp>
      <p:grpSp>
        <p:nvGrpSpPr>
          <p:cNvPr id="6" name="Group 30"/>
          <p:cNvGrpSpPr>
            <a:grpSpLocks/>
          </p:cNvGrpSpPr>
          <p:nvPr/>
        </p:nvGrpSpPr>
        <p:grpSpPr bwMode="auto">
          <a:xfrm>
            <a:off x="1447800" y="4419600"/>
            <a:ext cx="488950" cy="533400"/>
            <a:chOff x="912" y="2784"/>
            <a:chExt cx="308" cy="336"/>
          </a:xfrm>
        </p:grpSpPr>
        <p:sp>
          <p:nvSpPr>
            <p:cNvPr id="50194" name="Line 31"/>
            <p:cNvSpPr>
              <a:spLocks noChangeShapeType="1"/>
            </p:cNvSpPr>
            <p:nvPr/>
          </p:nvSpPr>
          <p:spPr bwMode="auto">
            <a:xfrm flipV="1">
              <a:off x="1200" y="2784"/>
              <a:ext cx="0" cy="288"/>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95" name="Text Box 32"/>
            <p:cNvSpPr txBox="1">
              <a:spLocks noChangeArrowheads="1"/>
            </p:cNvSpPr>
            <p:nvPr/>
          </p:nvSpPr>
          <p:spPr bwMode="auto">
            <a:xfrm>
              <a:off x="912" y="283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b="1">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50193" name="Text Box 33"/>
          <p:cNvSpPr txBox="1">
            <a:spLocks noChangeArrowheads="1"/>
          </p:cNvSpPr>
          <p:nvPr/>
        </p:nvSpPr>
        <p:spPr bwMode="auto">
          <a:xfrm>
            <a:off x="2498725" y="5832475"/>
            <a:ext cx="6078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No bus transaction is needed like CE is Illinois’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a:t>MOESI Protocol class</a:t>
            </a:r>
          </a:p>
        </p:txBody>
      </p:sp>
      <p:sp>
        <p:nvSpPr>
          <p:cNvPr id="51203" name="Oval 3"/>
          <p:cNvSpPr>
            <a:spLocks noChangeArrowheads="1"/>
          </p:cNvSpPr>
          <p:nvPr/>
        </p:nvSpPr>
        <p:spPr bwMode="auto">
          <a:xfrm>
            <a:off x="2286000" y="2286000"/>
            <a:ext cx="2667000" cy="3124200"/>
          </a:xfrm>
          <a:prstGeom prst="ellipse">
            <a:avLst/>
          </a:prstGeom>
          <a:noFill/>
          <a:ln w="19050">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04" name="Oval 4"/>
          <p:cNvSpPr>
            <a:spLocks noChangeArrowheads="1"/>
          </p:cNvSpPr>
          <p:nvPr/>
        </p:nvSpPr>
        <p:spPr bwMode="auto">
          <a:xfrm>
            <a:off x="4267200" y="2286000"/>
            <a:ext cx="2590800" cy="3124200"/>
          </a:xfrm>
          <a:prstGeom prst="ellipse">
            <a:avLst/>
          </a:prstGeom>
          <a:noFill/>
          <a:ln w="1905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05" name="Text Box 5"/>
          <p:cNvSpPr txBox="1">
            <a:spLocks noChangeArrowheads="1"/>
          </p:cNvSpPr>
          <p:nvPr/>
        </p:nvSpPr>
        <p:spPr bwMode="auto">
          <a:xfrm>
            <a:off x="2651125" y="1793875"/>
            <a:ext cx="1065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Owned</a:t>
            </a:r>
            <a:endParaRPr lang="en-US" altLang="ja-JP" sz="2400">
              <a:latin typeface="Times New Roman" panose="02020603050405020304" pitchFamily="18" charset="0"/>
            </a:endParaRPr>
          </a:p>
        </p:txBody>
      </p:sp>
      <p:sp>
        <p:nvSpPr>
          <p:cNvPr id="51206" name="Text Box 6"/>
          <p:cNvSpPr txBox="1">
            <a:spLocks noChangeArrowheads="1"/>
          </p:cNvSpPr>
          <p:nvPr/>
        </p:nvSpPr>
        <p:spPr bwMode="auto">
          <a:xfrm>
            <a:off x="5486400" y="1828800"/>
            <a:ext cx="138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Exclusive</a:t>
            </a:r>
            <a:endParaRPr lang="en-US" altLang="ja-JP" sz="2400">
              <a:latin typeface="Times New Roman" panose="02020603050405020304" pitchFamily="18" charset="0"/>
            </a:endParaRPr>
          </a:p>
        </p:txBody>
      </p:sp>
      <p:sp>
        <p:nvSpPr>
          <p:cNvPr id="51207" name="Text Box 7"/>
          <p:cNvSpPr txBox="1">
            <a:spLocks noChangeArrowheads="1"/>
          </p:cNvSpPr>
          <p:nvPr/>
        </p:nvSpPr>
        <p:spPr bwMode="auto">
          <a:xfrm>
            <a:off x="2955925" y="3546475"/>
            <a:ext cx="1074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Owned</a:t>
            </a:r>
          </a:p>
        </p:txBody>
      </p:sp>
      <p:sp>
        <p:nvSpPr>
          <p:cNvPr id="51208" name="Text Box 8"/>
          <p:cNvSpPr txBox="1">
            <a:spLocks noChangeArrowheads="1"/>
          </p:cNvSpPr>
          <p:nvPr/>
        </p:nvSpPr>
        <p:spPr bwMode="auto">
          <a:xfrm>
            <a:off x="4191000" y="3124200"/>
            <a:ext cx="13287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M:</a:t>
            </a:r>
          </a:p>
          <a:p>
            <a:pPr>
              <a:spcBef>
                <a:spcPct val="0"/>
              </a:spcBef>
              <a:buClrTx/>
              <a:buSzTx/>
              <a:buFontTx/>
              <a:buNone/>
            </a:pPr>
            <a:r>
              <a:rPr lang="en-US" altLang="ja-JP" sz="2400">
                <a:latin typeface="Times New Roman" panose="02020603050405020304" pitchFamily="18" charset="0"/>
              </a:rPr>
              <a:t>Modified</a:t>
            </a:r>
          </a:p>
        </p:txBody>
      </p:sp>
      <p:sp>
        <p:nvSpPr>
          <p:cNvPr id="51209" name="Text Box 9"/>
          <p:cNvSpPr txBox="1">
            <a:spLocks noChangeArrowheads="1"/>
          </p:cNvSpPr>
          <p:nvPr/>
        </p:nvSpPr>
        <p:spPr bwMode="auto">
          <a:xfrm>
            <a:off x="5470525" y="3470275"/>
            <a:ext cx="13843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E</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Exclusive</a:t>
            </a:r>
          </a:p>
        </p:txBody>
      </p:sp>
      <p:sp>
        <p:nvSpPr>
          <p:cNvPr id="51210" name="Rectangle 10"/>
          <p:cNvSpPr>
            <a:spLocks noChangeArrowheads="1"/>
          </p:cNvSpPr>
          <p:nvPr/>
        </p:nvSpPr>
        <p:spPr bwMode="auto">
          <a:xfrm>
            <a:off x="1828800" y="1600200"/>
            <a:ext cx="5638800" cy="41148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51211" name="Text Box 11"/>
          <p:cNvSpPr txBox="1">
            <a:spLocks noChangeArrowheads="1"/>
          </p:cNvSpPr>
          <p:nvPr/>
        </p:nvSpPr>
        <p:spPr bwMode="auto">
          <a:xfrm>
            <a:off x="7146925" y="1031875"/>
            <a:ext cx="86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Valid</a:t>
            </a:r>
          </a:p>
        </p:txBody>
      </p:sp>
      <p:sp>
        <p:nvSpPr>
          <p:cNvPr id="51212" name="Text Box 12"/>
          <p:cNvSpPr txBox="1">
            <a:spLocks noChangeArrowheads="1"/>
          </p:cNvSpPr>
          <p:nvPr/>
        </p:nvSpPr>
        <p:spPr bwMode="auto">
          <a:xfrm>
            <a:off x="4022725" y="1870075"/>
            <a:ext cx="1571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S</a:t>
            </a:r>
            <a:r>
              <a:rPr lang="ja-JP" altLang="en-US" sz="2400">
                <a:latin typeface="Times New Roman" panose="02020603050405020304" pitchFamily="18" charset="0"/>
              </a:rPr>
              <a:t>：</a:t>
            </a:r>
            <a:r>
              <a:rPr lang="en-US" altLang="ja-JP" sz="2400">
                <a:latin typeface="Times New Roman" panose="02020603050405020304" pitchFamily="18" charset="0"/>
              </a:rPr>
              <a:t>Sharable</a:t>
            </a:r>
          </a:p>
        </p:txBody>
      </p:sp>
      <p:sp>
        <p:nvSpPr>
          <p:cNvPr id="51213" name="Text Box 13"/>
          <p:cNvSpPr txBox="1">
            <a:spLocks noChangeArrowheads="1"/>
          </p:cNvSpPr>
          <p:nvPr/>
        </p:nvSpPr>
        <p:spPr bwMode="auto">
          <a:xfrm>
            <a:off x="8061325" y="3089275"/>
            <a:ext cx="10461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r>
              <a:rPr lang="ja-JP" altLang="en-US" sz="2400">
                <a:latin typeface="Times New Roman" panose="02020603050405020304" pitchFamily="18" charset="0"/>
              </a:rPr>
              <a:t>：</a:t>
            </a:r>
          </a:p>
          <a:p>
            <a:pPr>
              <a:spcBef>
                <a:spcPct val="0"/>
              </a:spcBef>
              <a:buClrTx/>
              <a:buSzTx/>
              <a:buFontTx/>
              <a:buNone/>
            </a:pPr>
            <a:r>
              <a:rPr lang="en-US" altLang="ja-JP" sz="2400">
                <a:latin typeface="Times New Roman" panose="02020603050405020304" pitchFamily="18" charset="0"/>
              </a:rPr>
              <a:t>Invalid</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ja-JP"/>
              <a:t>MOESI protocol class</a:t>
            </a:r>
          </a:p>
        </p:txBody>
      </p:sp>
      <p:sp>
        <p:nvSpPr>
          <p:cNvPr id="52227" name="Rectangle 3"/>
          <p:cNvSpPr>
            <a:spLocks noGrp="1" noChangeArrowheads="1"/>
          </p:cNvSpPr>
          <p:nvPr>
            <p:ph type="body" idx="1"/>
          </p:nvPr>
        </p:nvSpPr>
        <p:spPr/>
        <p:txBody>
          <a:bodyPr/>
          <a:lstStyle/>
          <a:p>
            <a:pPr eaLnBrk="1" hangingPunct="1"/>
            <a:r>
              <a:rPr lang="en-US" altLang="ja-JP"/>
              <a:t>Basic</a:t>
            </a:r>
            <a:r>
              <a:rPr lang="ja-JP" altLang="en-US"/>
              <a:t>：</a:t>
            </a:r>
            <a:r>
              <a:rPr lang="en-US" altLang="ja-JP"/>
              <a:t>MSI</a:t>
            </a:r>
          </a:p>
          <a:p>
            <a:pPr eaLnBrk="1" hangingPunct="1"/>
            <a:r>
              <a:rPr lang="en-US" altLang="ja-JP"/>
              <a:t>Illinois</a:t>
            </a:r>
            <a:r>
              <a:rPr lang="ja-JP" altLang="en-US"/>
              <a:t>：</a:t>
            </a:r>
            <a:r>
              <a:rPr lang="en-US" altLang="ja-JP"/>
              <a:t>MESI</a:t>
            </a:r>
          </a:p>
          <a:p>
            <a:pPr eaLnBrk="1" hangingPunct="1"/>
            <a:r>
              <a:rPr lang="en-US" altLang="ja-JP"/>
              <a:t>Berkeley:MOSI</a:t>
            </a:r>
          </a:p>
          <a:p>
            <a:pPr eaLnBrk="1" hangingPunct="1"/>
            <a:r>
              <a:rPr lang="en-US" altLang="ja-JP"/>
              <a:t>Firefly</a:t>
            </a:r>
            <a:r>
              <a:rPr lang="ja-JP" altLang="en-US"/>
              <a:t>：</a:t>
            </a:r>
            <a:r>
              <a:rPr lang="en-US" altLang="ja-JP"/>
              <a:t>MES</a:t>
            </a:r>
          </a:p>
          <a:p>
            <a:pPr eaLnBrk="1" hangingPunct="1"/>
            <a:r>
              <a:rPr lang="en-US" altLang="ja-JP"/>
              <a:t>Dragon:MOES</a:t>
            </a:r>
          </a:p>
          <a:p>
            <a:pPr eaLnBrk="1" hangingPunct="1"/>
            <a:endParaRPr lang="en-US" altLang="ja-JP"/>
          </a:p>
          <a:p>
            <a:pPr eaLnBrk="1" hangingPunct="1"/>
            <a:endParaRPr lang="en-US" altLang="ja-JP"/>
          </a:p>
        </p:txBody>
      </p:sp>
      <p:sp>
        <p:nvSpPr>
          <p:cNvPr id="52228" name="Text Box 4"/>
          <p:cNvSpPr txBox="1">
            <a:spLocks noChangeArrowheads="1"/>
          </p:cNvSpPr>
          <p:nvPr/>
        </p:nvSpPr>
        <p:spPr bwMode="auto">
          <a:xfrm>
            <a:off x="1752600" y="5126038"/>
            <a:ext cx="61404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Theoretically well defined model.</a:t>
            </a:r>
          </a:p>
          <a:p>
            <a:pPr>
              <a:spcBef>
                <a:spcPct val="0"/>
              </a:spcBef>
              <a:buClrTx/>
              <a:buSzTx/>
              <a:buFontTx/>
              <a:buNone/>
            </a:pPr>
            <a:r>
              <a:rPr lang="en-US" altLang="ja-JP" sz="2400">
                <a:latin typeface="Times New Roman" panose="02020603050405020304" pitchFamily="18" charset="0"/>
              </a:rPr>
              <a:t>Detail of cache is not characterized in the model.</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altLang="ja-JP"/>
              <a:t>Invalidate</a:t>
            </a:r>
            <a:r>
              <a:rPr lang="ja-JP" altLang="en-US"/>
              <a:t>　ｖｓ．</a:t>
            </a:r>
            <a:r>
              <a:rPr lang="en-US" altLang="ja-JP"/>
              <a:t>Update</a:t>
            </a:r>
          </a:p>
        </p:txBody>
      </p:sp>
      <p:sp>
        <p:nvSpPr>
          <p:cNvPr id="53251" name="Rectangle 3"/>
          <p:cNvSpPr>
            <a:spLocks noGrp="1" noChangeArrowheads="1"/>
          </p:cNvSpPr>
          <p:nvPr>
            <p:ph type="body" idx="1"/>
          </p:nvPr>
        </p:nvSpPr>
        <p:spPr>
          <a:xfrm>
            <a:off x="1219200" y="1676400"/>
            <a:ext cx="7666038" cy="3124200"/>
          </a:xfrm>
        </p:spPr>
        <p:txBody>
          <a:bodyPr/>
          <a:lstStyle/>
          <a:p>
            <a:pPr eaLnBrk="1" hangingPunct="1">
              <a:lnSpc>
                <a:spcPct val="80000"/>
              </a:lnSpc>
            </a:pPr>
            <a:r>
              <a:rPr lang="en-US" altLang="ja-JP" sz="2600" dirty="0"/>
              <a:t>The drawback of Invalidate protocol</a:t>
            </a:r>
          </a:p>
          <a:p>
            <a:pPr lvl="1" eaLnBrk="1" hangingPunct="1">
              <a:lnSpc>
                <a:spcPct val="80000"/>
              </a:lnSpc>
            </a:pPr>
            <a:r>
              <a:rPr lang="en-US" altLang="ja-JP" sz="2200" dirty="0"/>
              <a:t>Frequent data writing to shared data makes bus congestion</a:t>
            </a:r>
            <a:r>
              <a:rPr lang="ja-JP" altLang="en-US" sz="2200" dirty="0"/>
              <a:t>　→ </a:t>
            </a:r>
            <a:r>
              <a:rPr lang="en-US" altLang="ja-JP" sz="2200" dirty="0"/>
              <a:t>ping-pong effect</a:t>
            </a:r>
          </a:p>
          <a:p>
            <a:pPr eaLnBrk="1" hangingPunct="1">
              <a:lnSpc>
                <a:spcPct val="80000"/>
              </a:lnSpc>
            </a:pPr>
            <a:r>
              <a:rPr lang="en-US" altLang="ja-JP" sz="2600" dirty="0"/>
              <a:t>The drawback of Update protocol</a:t>
            </a:r>
          </a:p>
          <a:p>
            <a:pPr lvl="1" eaLnBrk="1" hangingPunct="1">
              <a:lnSpc>
                <a:spcPct val="80000"/>
              </a:lnSpc>
            </a:pPr>
            <a:r>
              <a:rPr lang="en-US" altLang="ja-JP" sz="2200" dirty="0"/>
              <a:t>Once a  block shared, every writing data must use  shared bus.</a:t>
            </a:r>
          </a:p>
          <a:p>
            <a:pPr eaLnBrk="1" hangingPunct="1">
              <a:lnSpc>
                <a:spcPct val="80000"/>
              </a:lnSpc>
            </a:pPr>
            <a:r>
              <a:rPr lang="en-US" altLang="ja-JP" sz="2600" dirty="0"/>
              <a:t>Improvement</a:t>
            </a:r>
          </a:p>
          <a:p>
            <a:pPr lvl="1" eaLnBrk="1" hangingPunct="1">
              <a:lnSpc>
                <a:spcPct val="80000"/>
              </a:lnSpc>
            </a:pPr>
            <a:r>
              <a:rPr lang="en-US" altLang="ja-JP" sz="2200" dirty="0"/>
              <a:t>Competitive</a:t>
            </a:r>
            <a:r>
              <a:rPr lang="ja-JP" altLang="en-US" sz="2200" dirty="0"/>
              <a:t>　</a:t>
            </a:r>
            <a:r>
              <a:rPr lang="en-US" altLang="ja-JP" sz="2200" dirty="0"/>
              <a:t>Snooping</a:t>
            </a:r>
          </a:p>
          <a:p>
            <a:pPr lvl="1" eaLnBrk="1" hangingPunct="1">
              <a:lnSpc>
                <a:spcPct val="80000"/>
              </a:lnSpc>
            </a:pPr>
            <a:r>
              <a:rPr lang="en-US" altLang="ja-JP" sz="2200" dirty="0"/>
              <a:t>Variable Protocol Cache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ja-JP"/>
              <a:t>Ping-pong effect</a:t>
            </a:r>
            <a:r>
              <a:rPr lang="ja-JP" altLang="en-US"/>
              <a:t>（</a:t>
            </a:r>
            <a:r>
              <a:rPr lang="en-US" altLang="ja-JP"/>
              <a:t>A PU writes into</a:t>
            </a:r>
            <a:r>
              <a:rPr lang="ja-JP" altLang="en-US"/>
              <a:t>）</a:t>
            </a:r>
          </a:p>
        </p:txBody>
      </p:sp>
      <p:sp>
        <p:nvSpPr>
          <p:cNvPr id="54275"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4276"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54277"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78"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79"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4280" name="Group 8"/>
          <p:cNvGrpSpPr>
            <a:grpSpLocks/>
          </p:cNvGrpSpPr>
          <p:nvPr/>
        </p:nvGrpSpPr>
        <p:grpSpPr bwMode="auto">
          <a:xfrm>
            <a:off x="4876800" y="3048000"/>
            <a:ext cx="762000" cy="2514600"/>
            <a:chOff x="672" y="2208"/>
            <a:chExt cx="480" cy="1584"/>
          </a:xfrm>
        </p:grpSpPr>
        <p:sp>
          <p:nvSpPr>
            <p:cNvPr id="54308"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4309"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54310"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311"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4281" name="Group 13"/>
          <p:cNvGrpSpPr>
            <a:grpSpLocks/>
          </p:cNvGrpSpPr>
          <p:nvPr/>
        </p:nvGrpSpPr>
        <p:grpSpPr bwMode="auto">
          <a:xfrm>
            <a:off x="3429000" y="3048000"/>
            <a:ext cx="762000" cy="2514600"/>
            <a:chOff x="672" y="2208"/>
            <a:chExt cx="480" cy="1584"/>
          </a:xfrm>
        </p:grpSpPr>
        <p:sp>
          <p:nvSpPr>
            <p:cNvPr id="54304"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4305"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4306"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307"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4282" name="Group 18"/>
          <p:cNvGrpSpPr>
            <a:grpSpLocks/>
          </p:cNvGrpSpPr>
          <p:nvPr/>
        </p:nvGrpSpPr>
        <p:grpSpPr bwMode="auto">
          <a:xfrm>
            <a:off x="6324600" y="3048000"/>
            <a:ext cx="762000" cy="2514600"/>
            <a:chOff x="672" y="2208"/>
            <a:chExt cx="480" cy="1584"/>
          </a:xfrm>
        </p:grpSpPr>
        <p:sp>
          <p:nvSpPr>
            <p:cNvPr id="54300"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4301"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4302"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303"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4283"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4284"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4285"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4286" name="Group 26"/>
          <p:cNvGrpSpPr>
            <a:grpSpLocks/>
          </p:cNvGrpSpPr>
          <p:nvPr/>
        </p:nvGrpSpPr>
        <p:grpSpPr bwMode="auto">
          <a:xfrm>
            <a:off x="1219200" y="3336925"/>
            <a:ext cx="962025" cy="633413"/>
            <a:chOff x="806" y="2078"/>
            <a:chExt cx="606" cy="399"/>
          </a:xfrm>
        </p:grpSpPr>
        <p:sp>
          <p:nvSpPr>
            <p:cNvPr id="54298"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4299"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4876800" y="4038600"/>
            <a:ext cx="1092200" cy="1066800"/>
            <a:chOff x="3072" y="2544"/>
            <a:chExt cx="688" cy="672"/>
          </a:xfrm>
        </p:grpSpPr>
        <p:sp>
          <p:nvSpPr>
            <p:cNvPr id="54295" name="Line 30"/>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96" name="Text Box 31"/>
            <p:cNvSpPr txBox="1">
              <a:spLocks noChangeArrowheads="1"/>
            </p:cNvSpPr>
            <p:nvPr/>
          </p:nvSpPr>
          <p:spPr bwMode="auto">
            <a:xfrm>
              <a:off x="3456" y="2928"/>
              <a:ext cx="3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a:solidFill>
                    <a:srgbClr val="CC0000"/>
                  </a:solidFill>
                  <a:latin typeface="Times New Roman" panose="02020603050405020304" pitchFamily="18" charset="0"/>
                </a:rPr>
                <a:t>Ｗ</a:t>
              </a:r>
              <a:endParaRPr lang="ja-JP" altLang="en-US" sz="2400">
                <a:latin typeface="Times New Roman" panose="02020603050405020304" pitchFamily="18" charset="0"/>
              </a:endParaRPr>
            </a:p>
          </p:txBody>
        </p:sp>
        <p:sp>
          <p:nvSpPr>
            <p:cNvPr id="54297" name="Text Box 32"/>
            <p:cNvSpPr txBox="1">
              <a:spLocks noChangeArrowheads="1"/>
            </p:cNvSpPr>
            <p:nvPr/>
          </p:nvSpPr>
          <p:spPr bwMode="auto">
            <a:xfrm>
              <a:off x="3072" y="2544"/>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a:t>
              </a:r>
            </a:p>
          </p:txBody>
        </p:sp>
      </p:grpSp>
      <p:sp>
        <p:nvSpPr>
          <p:cNvPr id="212001" name="Text Box 33"/>
          <p:cNvSpPr txBox="1">
            <a:spLocks noChangeArrowheads="1"/>
          </p:cNvSpPr>
          <p:nvPr/>
        </p:nvSpPr>
        <p:spPr bwMode="auto">
          <a:xfrm>
            <a:off x="1981200" y="4038600"/>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　</a:t>
            </a:r>
            <a:r>
              <a:rPr lang="en-US" altLang="ja-JP" sz="2400">
                <a:latin typeface="Times New Roman" panose="02020603050405020304" pitchFamily="18" charset="0"/>
              </a:rPr>
              <a:t>I</a:t>
            </a:r>
          </a:p>
        </p:txBody>
      </p:sp>
      <p:grpSp>
        <p:nvGrpSpPr>
          <p:cNvPr id="7" name="Group 34"/>
          <p:cNvGrpSpPr>
            <a:grpSpLocks/>
          </p:cNvGrpSpPr>
          <p:nvPr/>
        </p:nvGrpSpPr>
        <p:grpSpPr bwMode="auto">
          <a:xfrm>
            <a:off x="2514600" y="2895600"/>
            <a:ext cx="2895600" cy="762000"/>
            <a:chOff x="1584" y="1824"/>
            <a:chExt cx="1824" cy="480"/>
          </a:xfrm>
        </p:grpSpPr>
        <p:grpSp>
          <p:nvGrpSpPr>
            <p:cNvPr id="54290" name="Group 35"/>
            <p:cNvGrpSpPr>
              <a:grpSpLocks/>
            </p:cNvGrpSpPr>
            <p:nvPr/>
          </p:nvGrpSpPr>
          <p:grpSpPr bwMode="auto">
            <a:xfrm>
              <a:off x="1584" y="1824"/>
              <a:ext cx="1824" cy="480"/>
              <a:chOff x="1584" y="1824"/>
              <a:chExt cx="1824" cy="480"/>
            </a:xfrm>
          </p:grpSpPr>
          <p:sp>
            <p:nvSpPr>
              <p:cNvPr id="54292" name="Line 36"/>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93" name="Line 37"/>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4294" name="Line 38"/>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4291" name="Text Box 39"/>
            <p:cNvSpPr txBox="1">
              <a:spLocks noChangeArrowheads="1"/>
            </p:cNvSpPr>
            <p:nvPr/>
          </p:nvSpPr>
          <p:spPr bwMode="auto">
            <a:xfrm>
              <a:off x="1718" y="1850"/>
              <a:ext cx="10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Invalidation</a:t>
              </a:r>
            </a:p>
          </p:txBody>
        </p:sp>
      </p:gr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219200" y="152400"/>
            <a:ext cx="7772400" cy="1143000"/>
          </a:xfrm>
        </p:spPr>
        <p:txBody>
          <a:bodyPr/>
          <a:lstStyle/>
          <a:p>
            <a:pPr eaLnBrk="1" hangingPunct="1"/>
            <a:r>
              <a:rPr lang="en-US" altLang="ja-JP"/>
              <a:t>Ping-pong effect</a:t>
            </a:r>
            <a:br>
              <a:rPr lang="en-US" altLang="ja-JP"/>
            </a:br>
            <a:r>
              <a:rPr lang="ja-JP" altLang="en-US"/>
              <a:t>（</a:t>
            </a:r>
            <a:r>
              <a:rPr lang="en-US" altLang="ja-JP"/>
              <a:t>The other reads out</a:t>
            </a:r>
            <a:r>
              <a:rPr lang="ja-JP" altLang="en-US"/>
              <a:t>）</a:t>
            </a:r>
          </a:p>
        </p:txBody>
      </p:sp>
      <p:sp>
        <p:nvSpPr>
          <p:cNvPr id="5529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530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5530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0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0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5304" name="Group 8"/>
          <p:cNvGrpSpPr>
            <a:grpSpLocks/>
          </p:cNvGrpSpPr>
          <p:nvPr/>
        </p:nvGrpSpPr>
        <p:grpSpPr bwMode="auto">
          <a:xfrm>
            <a:off x="4876800" y="3048000"/>
            <a:ext cx="762000" cy="2514600"/>
            <a:chOff x="672" y="2208"/>
            <a:chExt cx="480" cy="1584"/>
          </a:xfrm>
        </p:grpSpPr>
        <p:sp>
          <p:nvSpPr>
            <p:cNvPr id="5533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533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D</a:t>
              </a:r>
            </a:p>
          </p:txBody>
        </p:sp>
        <p:sp>
          <p:nvSpPr>
            <p:cNvPr id="5533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3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5305" name="Group 13"/>
          <p:cNvGrpSpPr>
            <a:grpSpLocks/>
          </p:cNvGrpSpPr>
          <p:nvPr/>
        </p:nvGrpSpPr>
        <p:grpSpPr bwMode="auto">
          <a:xfrm>
            <a:off x="3429000" y="3048000"/>
            <a:ext cx="762000" cy="2514600"/>
            <a:chOff x="672" y="2208"/>
            <a:chExt cx="480" cy="1584"/>
          </a:xfrm>
        </p:grpSpPr>
        <p:sp>
          <p:nvSpPr>
            <p:cNvPr id="5532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532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532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3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5306" name="Group 18"/>
          <p:cNvGrpSpPr>
            <a:grpSpLocks/>
          </p:cNvGrpSpPr>
          <p:nvPr/>
        </p:nvGrpSpPr>
        <p:grpSpPr bwMode="auto">
          <a:xfrm>
            <a:off x="6324600" y="3048000"/>
            <a:ext cx="762000" cy="2514600"/>
            <a:chOff x="672" y="2208"/>
            <a:chExt cx="480" cy="1584"/>
          </a:xfrm>
        </p:grpSpPr>
        <p:sp>
          <p:nvSpPr>
            <p:cNvPr id="5532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532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532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2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530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530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530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5310" name="Group 26"/>
          <p:cNvGrpSpPr>
            <a:grpSpLocks/>
          </p:cNvGrpSpPr>
          <p:nvPr/>
        </p:nvGrpSpPr>
        <p:grpSpPr bwMode="auto">
          <a:xfrm>
            <a:off x="1219200" y="3336925"/>
            <a:ext cx="962025" cy="633413"/>
            <a:chOff x="806" y="2078"/>
            <a:chExt cx="606" cy="399"/>
          </a:xfrm>
        </p:grpSpPr>
        <p:sp>
          <p:nvSpPr>
            <p:cNvPr id="5532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532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1600200" y="4079875"/>
            <a:ext cx="1209675" cy="796925"/>
            <a:chOff x="1008" y="2570"/>
            <a:chExt cx="762" cy="502"/>
          </a:xfrm>
        </p:grpSpPr>
        <p:sp>
          <p:nvSpPr>
            <p:cNvPr id="55318" name="Line 30"/>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19" name="Text Box 31"/>
            <p:cNvSpPr txBox="1">
              <a:spLocks noChangeArrowheads="1"/>
            </p:cNvSpPr>
            <p:nvPr/>
          </p:nvSpPr>
          <p:spPr bwMode="auto">
            <a:xfrm>
              <a:off x="1008" y="278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a:spcBef>
                  <a:spcPct val="0"/>
                </a:spcBef>
                <a:buClrTx/>
                <a:buSzTx/>
                <a:buFontTx/>
                <a:buNone/>
              </a:pPr>
              <a:r>
                <a:rPr lang="en-US" altLang="ja-JP" sz="2400">
                  <a:latin typeface="Times New Roman" panose="02020603050405020304" pitchFamily="18" charset="0"/>
                </a:rPr>
                <a:t>R</a:t>
              </a:r>
            </a:p>
          </p:txBody>
        </p:sp>
        <p:sp>
          <p:nvSpPr>
            <p:cNvPr id="55320" name="Text Box 32"/>
            <p:cNvSpPr txBox="1">
              <a:spLocks noChangeArrowheads="1"/>
            </p:cNvSpPr>
            <p:nvPr/>
          </p:nvSpPr>
          <p:spPr bwMode="auto">
            <a:xfrm>
              <a:off x="1334" y="2570"/>
              <a:ext cx="4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a:t>
              </a:r>
            </a:p>
          </p:txBody>
        </p:sp>
      </p:grpSp>
      <p:sp>
        <p:nvSpPr>
          <p:cNvPr id="213025" name="Text Box 33"/>
          <p:cNvSpPr txBox="1">
            <a:spLocks noChangeArrowheads="1"/>
          </p:cNvSpPr>
          <p:nvPr/>
        </p:nvSpPr>
        <p:spPr bwMode="auto">
          <a:xfrm>
            <a:off x="4860925" y="4003675"/>
            <a:ext cx="69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a:t>
            </a:r>
          </a:p>
        </p:txBody>
      </p:sp>
      <p:grpSp>
        <p:nvGrpSpPr>
          <p:cNvPr id="7" name="Group 34"/>
          <p:cNvGrpSpPr>
            <a:grpSpLocks/>
          </p:cNvGrpSpPr>
          <p:nvPr/>
        </p:nvGrpSpPr>
        <p:grpSpPr bwMode="auto">
          <a:xfrm>
            <a:off x="2133600" y="1981200"/>
            <a:ext cx="3048000" cy="1905000"/>
            <a:chOff x="1344" y="1248"/>
            <a:chExt cx="1920" cy="1200"/>
          </a:xfrm>
        </p:grpSpPr>
        <p:sp>
          <p:nvSpPr>
            <p:cNvPr id="55314" name="Line 35"/>
            <p:cNvSpPr>
              <a:spLocks noChangeShapeType="1"/>
            </p:cNvSpPr>
            <p:nvPr/>
          </p:nvSpPr>
          <p:spPr bwMode="auto">
            <a:xfrm flipV="1">
              <a:off x="3264" y="1824"/>
              <a:ext cx="0" cy="48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15" name="Line 36"/>
            <p:cNvSpPr>
              <a:spLocks noChangeShapeType="1"/>
            </p:cNvSpPr>
            <p:nvPr/>
          </p:nvSpPr>
          <p:spPr bwMode="auto">
            <a:xfrm flipH="1">
              <a:off x="1344" y="1824"/>
              <a:ext cx="192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16" name="Line 37"/>
            <p:cNvSpPr>
              <a:spLocks noChangeShapeType="1"/>
            </p:cNvSpPr>
            <p:nvPr/>
          </p:nvSpPr>
          <p:spPr bwMode="auto">
            <a:xfrm>
              <a:off x="1344" y="1824"/>
              <a:ext cx="0" cy="624"/>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5317" name="Line 38"/>
            <p:cNvSpPr>
              <a:spLocks noChangeShapeType="1"/>
            </p:cNvSpPr>
            <p:nvPr/>
          </p:nvSpPr>
          <p:spPr bwMode="auto">
            <a:xfrm flipV="1">
              <a:off x="2976" y="1248"/>
              <a:ext cx="0" cy="57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219200" y="0"/>
            <a:ext cx="7772400" cy="1143000"/>
          </a:xfrm>
        </p:spPr>
        <p:txBody>
          <a:bodyPr/>
          <a:lstStyle/>
          <a:p>
            <a:pPr eaLnBrk="1" hangingPunct="1"/>
            <a:r>
              <a:rPr lang="en-US" altLang="ja-JP"/>
              <a:t>Ping-pong effect</a:t>
            </a:r>
            <a:br>
              <a:rPr lang="en-US" altLang="ja-JP"/>
            </a:br>
            <a:r>
              <a:rPr lang="ja-JP" altLang="en-US"/>
              <a:t>（</a:t>
            </a:r>
            <a:r>
              <a:rPr lang="en-US" altLang="ja-JP"/>
              <a:t>The other writes again</a:t>
            </a:r>
            <a:r>
              <a:rPr lang="ja-JP" altLang="en-US"/>
              <a:t>）</a:t>
            </a:r>
          </a:p>
        </p:txBody>
      </p:sp>
      <p:sp>
        <p:nvSpPr>
          <p:cNvPr id="56323"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6324"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56325"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26"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27"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6328" name="Group 8"/>
          <p:cNvGrpSpPr>
            <a:grpSpLocks/>
          </p:cNvGrpSpPr>
          <p:nvPr/>
        </p:nvGrpSpPr>
        <p:grpSpPr bwMode="auto">
          <a:xfrm>
            <a:off x="4876800" y="3048000"/>
            <a:ext cx="762000" cy="2514600"/>
            <a:chOff x="672" y="2208"/>
            <a:chExt cx="480" cy="1584"/>
          </a:xfrm>
        </p:grpSpPr>
        <p:sp>
          <p:nvSpPr>
            <p:cNvPr id="5635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635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5635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5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6329" name="Group 13"/>
          <p:cNvGrpSpPr>
            <a:grpSpLocks/>
          </p:cNvGrpSpPr>
          <p:nvPr/>
        </p:nvGrpSpPr>
        <p:grpSpPr bwMode="auto">
          <a:xfrm>
            <a:off x="3429000" y="3048000"/>
            <a:ext cx="762000" cy="2514600"/>
            <a:chOff x="672" y="2208"/>
            <a:chExt cx="480" cy="1584"/>
          </a:xfrm>
        </p:grpSpPr>
        <p:sp>
          <p:nvSpPr>
            <p:cNvPr id="5635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635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635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5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6330" name="Group 18"/>
          <p:cNvGrpSpPr>
            <a:grpSpLocks/>
          </p:cNvGrpSpPr>
          <p:nvPr/>
        </p:nvGrpSpPr>
        <p:grpSpPr bwMode="auto">
          <a:xfrm>
            <a:off x="6324600" y="3048000"/>
            <a:ext cx="762000" cy="2514600"/>
            <a:chOff x="672" y="2208"/>
            <a:chExt cx="480" cy="1584"/>
          </a:xfrm>
        </p:grpSpPr>
        <p:sp>
          <p:nvSpPr>
            <p:cNvPr id="5634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634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635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5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6331"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6332"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6333"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6334" name="Group 26"/>
          <p:cNvGrpSpPr>
            <a:grpSpLocks/>
          </p:cNvGrpSpPr>
          <p:nvPr/>
        </p:nvGrpSpPr>
        <p:grpSpPr bwMode="auto">
          <a:xfrm>
            <a:off x="1219200" y="3336925"/>
            <a:ext cx="962025" cy="633413"/>
            <a:chOff x="806" y="2078"/>
            <a:chExt cx="606" cy="399"/>
          </a:xfrm>
        </p:grpSpPr>
        <p:sp>
          <p:nvSpPr>
            <p:cNvPr id="5634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634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133600" y="4038600"/>
            <a:ext cx="1092200" cy="1066800"/>
            <a:chOff x="3072" y="2544"/>
            <a:chExt cx="688" cy="672"/>
          </a:xfrm>
        </p:grpSpPr>
        <p:sp>
          <p:nvSpPr>
            <p:cNvPr id="56343" name="Line 30"/>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44" name="Text Box 31"/>
            <p:cNvSpPr txBox="1">
              <a:spLocks noChangeArrowheads="1"/>
            </p:cNvSpPr>
            <p:nvPr/>
          </p:nvSpPr>
          <p:spPr bwMode="auto">
            <a:xfrm>
              <a:off x="3456" y="2928"/>
              <a:ext cx="3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a:solidFill>
                    <a:srgbClr val="CC0000"/>
                  </a:solidFill>
                  <a:latin typeface="Times New Roman" panose="02020603050405020304" pitchFamily="18" charset="0"/>
                </a:rPr>
                <a:t>Ｗ</a:t>
              </a:r>
              <a:endParaRPr lang="ja-JP" altLang="en-US" sz="2400">
                <a:latin typeface="Times New Roman" panose="02020603050405020304" pitchFamily="18" charset="0"/>
              </a:endParaRPr>
            </a:p>
          </p:txBody>
        </p:sp>
        <p:sp>
          <p:nvSpPr>
            <p:cNvPr id="56345" name="Text Box 32"/>
            <p:cNvSpPr txBox="1">
              <a:spLocks noChangeArrowheads="1"/>
            </p:cNvSpPr>
            <p:nvPr/>
          </p:nvSpPr>
          <p:spPr bwMode="auto">
            <a:xfrm>
              <a:off x="3072" y="2544"/>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a:t>
              </a:r>
            </a:p>
          </p:txBody>
        </p:sp>
      </p:grpSp>
      <p:sp>
        <p:nvSpPr>
          <p:cNvPr id="214049" name="Text Box 33"/>
          <p:cNvSpPr txBox="1">
            <a:spLocks noChangeArrowheads="1"/>
          </p:cNvSpPr>
          <p:nvPr/>
        </p:nvSpPr>
        <p:spPr bwMode="auto">
          <a:xfrm>
            <a:off x="4876800" y="3962400"/>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　</a:t>
            </a:r>
            <a:r>
              <a:rPr lang="en-US" altLang="ja-JP" sz="2400">
                <a:latin typeface="Times New Roman" panose="02020603050405020304" pitchFamily="18" charset="0"/>
              </a:rPr>
              <a:t>I</a:t>
            </a:r>
          </a:p>
        </p:txBody>
      </p:sp>
      <p:grpSp>
        <p:nvGrpSpPr>
          <p:cNvPr id="7" name="Group 34"/>
          <p:cNvGrpSpPr>
            <a:grpSpLocks/>
          </p:cNvGrpSpPr>
          <p:nvPr/>
        </p:nvGrpSpPr>
        <p:grpSpPr bwMode="auto">
          <a:xfrm flipH="1">
            <a:off x="2514600" y="2895600"/>
            <a:ext cx="2895600" cy="762000"/>
            <a:chOff x="1584" y="1824"/>
            <a:chExt cx="1824" cy="480"/>
          </a:xfrm>
        </p:grpSpPr>
        <p:grpSp>
          <p:nvGrpSpPr>
            <p:cNvPr id="56338" name="Group 35"/>
            <p:cNvGrpSpPr>
              <a:grpSpLocks/>
            </p:cNvGrpSpPr>
            <p:nvPr/>
          </p:nvGrpSpPr>
          <p:grpSpPr bwMode="auto">
            <a:xfrm>
              <a:off x="1584" y="1824"/>
              <a:ext cx="1824" cy="480"/>
              <a:chOff x="1584" y="1824"/>
              <a:chExt cx="1824" cy="480"/>
            </a:xfrm>
          </p:grpSpPr>
          <p:sp>
            <p:nvSpPr>
              <p:cNvPr id="56340" name="Line 36"/>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41" name="Line 37"/>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6342" name="Line 38"/>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6339" name="Text Box 39"/>
            <p:cNvSpPr txBox="1">
              <a:spLocks noChangeArrowheads="1"/>
            </p:cNvSpPr>
            <p:nvPr/>
          </p:nvSpPr>
          <p:spPr bwMode="auto">
            <a:xfrm>
              <a:off x="2198" y="1850"/>
              <a:ext cx="10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Invalidation</a:t>
              </a:r>
            </a:p>
          </p:txBody>
        </p:sp>
      </p:gr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143000" y="0"/>
            <a:ext cx="7772400" cy="1143000"/>
          </a:xfrm>
        </p:spPr>
        <p:txBody>
          <a:bodyPr/>
          <a:lstStyle/>
          <a:p>
            <a:pPr eaLnBrk="1" hangingPunct="1"/>
            <a:r>
              <a:rPr lang="en-US" altLang="ja-JP"/>
              <a:t>Ping-pong effect</a:t>
            </a:r>
            <a:r>
              <a:rPr lang="ja-JP" altLang="en-US"/>
              <a:t>（</a:t>
            </a:r>
            <a:r>
              <a:rPr lang="en-US" altLang="ja-JP"/>
              <a:t>A PU reads again</a:t>
            </a:r>
            <a:r>
              <a:rPr lang="ja-JP" altLang="en-US"/>
              <a:t>）</a:t>
            </a:r>
          </a:p>
        </p:txBody>
      </p:sp>
      <p:sp>
        <p:nvSpPr>
          <p:cNvPr id="57347"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7348"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D</a:t>
            </a:r>
          </a:p>
        </p:txBody>
      </p:sp>
      <p:sp>
        <p:nvSpPr>
          <p:cNvPr id="57349"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50"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51"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7352" name="Group 8"/>
          <p:cNvGrpSpPr>
            <a:grpSpLocks/>
          </p:cNvGrpSpPr>
          <p:nvPr/>
        </p:nvGrpSpPr>
        <p:grpSpPr bwMode="auto">
          <a:xfrm>
            <a:off x="4876800" y="3048000"/>
            <a:ext cx="762000" cy="2514600"/>
            <a:chOff x="672" y="2208"/>
            <a:chExt cx="480" cy="1584"/>
          </a:xfrm>
        </p:grpSpPr>
        <p:sp>
          <p:nvSpPr>
            <p:cNvPr id="5737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738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5738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8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7353" name="Group 13"/>
          <p:cNvGrpSpPr>
            <a:grpSpLocks/>
          </p:cNvGrpSpPr>
          <p:nvPr/>
        </p:nvGrpSpPr>
        <p:grpSpPr bwMode="auto">
          <a:xfrm>
            <a:off x="3429000" y="3048000"/>
            <a:ext cx="762000" cy="2514600"/>
            <a:chOff x="672" y="2208"/>
            <a:chExt cx="480" cy="1584"/>
          </a:xfrm>
        </p:grpSpPr>
        <p:sp>
          <p:nvSpPr>
            <p:cNvPr id="5737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737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737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7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7354" name="Group 18"/>
          <p:cNvGrpSpPr>
            <a:grpSpLocks/>
          </p:cNvGrpSpPr>
          <p:nvPr/>
        </p:nvGrpSpPr>
        <p:grpSpPr bwMode="auto">
          <a:xfrm>
            <a:off x="6324600" y="3048000"/>
            <a:ext cx="762000" cy="2514600"/>
            <a:chOff x="672" y="2208"/>
            <a:chExt cx="480" cy="1584"/>
          </a:xfrm>
        </p:grpSpPr>
        <p:sp>
          <p:nvSpPr>
            <p:cNvPr id="5737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737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737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7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7355"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7356"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7357"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7358" name="Group 26"/>
          <p:cNvGrpSpPr>
            <a:grpSpLocks/>
          </p:cNvGrpSpPr>
          <p:nvPr/>
        </p:nvGrpSpPr>
        <p:grpSpPr bwMode="auto">
          <a:xfrm>
            <a:off x="1219200" y="3336925"/>
            <a:ext cx="962025" cy="633413"/>
            <a:chOff x="806" y="2078"/>
            <a:chExt cx="606" cy="399"/>
          </a:xfrm>
        </p:grpSpPr>
        <p:sp>
          <p:nvSpPr>
            <p:cNvPr id="5736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737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4419600" y="3962400"/>
            <a:ext cx="1209675" cy="796925"/>
            <a:chOff x="1008" y="2570"/>
            <a:chExt cx="762" cy="502"/>
          </a:xfrm>
        </p:grpSpPr>
        <p:sp>
          <p:nvSpPr>
            <p:cNvPr id="57366" name="Line 30"/>
            <p:cNvSpPr>
              <a:spLocks noChangeShapeType="1"/>
            </p:cNvSpPr>
            <p:nvPr/>
          </p:nvSpPr>
          <p:spPr bwMode="auto">
            <a:xfrm>
              <a:off x="1344" y="2688"/>
              <a:ext cx="0" cy="336"/>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67" name="Text Box 31"/>
            <p:cNvSpPr txBox="1">
              <a:spLocks noChangeArrowheads="1"/>
            </p:cNvSpPr>
            <p:nvPr/>
          </p:nvSpPr>
          <p:spPr bwMode="auto">
            <a:xfrm>
              <a:off x="1008" y="2784"/>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a:spcBef>
                  <a:spcPct val="0"/>
                </a:spcBef>
                <a:buClrTx/>
                <a:buSzTx/>
                <a:buFontTx/>
                <a:buNone/>
              </a:pPr>
              <a:r>
                <a:rPr lang="en-US" altLang="ja-JP" sz="2400">
                  <a:latin typeface="Times New Roman" panose="02020603050405020304" pitchFamily="18" charset="0"/>
                </a:rPr>
                <a:t>R</a:t>
              </a:r>
            </a:p>
          </p:txBody>
        </p:sp>
        <p:sp>
          <p:nvSpPr>
            <p:cNvPr id="57368" name="Text Box 32"/>
            <p:cNvSpPr txBox="1">
              <a:spLocks noChangeArrowheads="1"/>
            </p:cNvSpPr>
            <p:nvPr/>
          </p:nvSpPr>
          <p:spPr bwMode="auto">
            <a:xfrm>
              <a:off x="1334" y="2570"/>
              <a:ext cx="4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a:t>
              </a:r>
            </a:p>
          </p:txBody>
        </p:sp>
      </p:grpSp>
      <p:sp>
        <p:nvSpPr>
          <p:cNvPr id="215073" name="Text Box 33"/>
          <p:cNvSpPr txBox="1">
            <a:spLocks noChangeArrowheads="1"/>
          </p:cNvSpPr>
          <p:nvPr/>
        </p:nvSpPr>
        <p:spPr bwMode="auto">
          <a:xfrm>
            <a:off x="2057400" y="4038600"/>
            <a:ext cx="69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→C</a:t>
            </a:r>
          </a:p>
        </p:txBody>
      </p:sp>
      <p:sp>
        <p:nvSpPr>
          <p:cNvPr id="57361" name="Line 34"/>
          <p:cNvSpPr>
            <a:spLocks noChangeShapeType="1"/>
          </p:cNvSpPr>
          <p:nvPr/>
        </p:nvSpPr>
        <p:spPr bwMode="auto">
          <a:xfrm flipH="1" flipV="1">
            <a:off x="2133600" y="2819400"/>
            <a:ext cx="0" cy="76200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62" name="Line 35"/>
          <p:cNvSpPr>
            <a:spLocks noChangeShapeType="1"/>
          </p:cNvSpPr>
          <p:nvPr/>
        </p:nvSpPr>
        <p:spPr bwMode="auto">
          <a:xfrm>
            <a:off x="2133600" y="2819400"/>
            <a:ext cx="3048000" cy="0"/>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63" name="Line 36"/>
          <p:cNvSpPr>
            <a:spLocks noChangeShapeType="1"/>
          </p:cNvSpPr>
          <p:nvPr/>
        </p:nvSpPr>
        <p:spPr bwMode="auto">
          <a:xfrm flipH="1">
            <a:off x="5181600" y="2819400"/>
            <a:ext cx="0" cy="9906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64" name="Line 37"/>
          <p:cNvSpPr>
            <a:spLocks noChangeShapeType="1"/>
          </p:cNvSpPr>
          <p:nvPr/>
        </p:nvSpPr>
        <p:spPr bwMode="auto">
          <a:xfrm flipH="1" flipV="1">
            <a:off x="4724400" y="1905000"/>
            <a:ext cx="0" cy="914400"/>
          </a:xfrm>
          <a:prstGeom prst="line">
            <a:avLst/>
          </a:prstGeom>
          <a:noFill/>
          <a:ln w="28575">
            <a:solidFill>
              <a:schemeClr val="tx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7365" name="Text Box 38"/>
          <p:cNvSpPr txBox="1">
            <a:spLocks noChangeArrowheads="1"/>
          </p:cNvSpPr>
          <p:nvPr/>
        </p:nvSpPr>
        <p:spPr bwMode="auto">
          <a:xfrm>
            <a:off x="2193925" y="5984875"/>
            <a:ext cx="541750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A cache  block goes and returns iteratively</a:t>
            </a:r>
          </a:p>
          <a:p>
            <a:pPr>
              <a:spcBef>
                <a:spcPct val="0"/>
              </a:spcBef>
              <a:buClrTx/>
              <a:buSzTx/>
              <a:buFontTx/>
              <a:buNone/>
            </a:pPr>
            <a:r>
              <a:rPr lang="en-US" altLang="ja-JP" sz="2400" dirty="0">
                <a:latin typeface="Times New Roman" panose="02020603050405020304" pitchFamily="18" charset="0"/>
              </a:rPr>
              <a:t>→Ping-pong effect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219200" y="152400"/>
            <a:ext cx="7772400" cy="1143000"/>
          </a:xfrm>
        </p:spPr>
        <p:txBody>
          <a:bodyPr/>
          <a:lstStyle/>
          <a:p>
            <a:pPr eaLnBrk="1" hangingPunct="1"/>
            <a:r>
              <a:rPr lang="en-US" altLang="ja-JP" sz="3800"/>
              <a:t>The drawback of update protocol</a:t>
            </a:r>
            <a:r>
              <a:rPr lang="ja-JP" altLang="en-US" sz="3800"/>
              <a:t>（</a:t>
            </a:r>
            <a:r>
              <a:rPr lang="en-US" altLang="ja-JP" sz="3800"/>
              <a:t>Firefly protocol</a:t>
            </a:r>
            <a:r>
              <a:rPr lang="ja-JP" altLang="en-US" sz="3800"/>
              <a:t>）</a:t>
            </a:r>
          </a:p>
        </p:txBody>
      </p:sp>
      <p:sp>
        <p:nvSpPr>
          <p:cNvPr id="5837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837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5837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7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7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8376" name="Group 8"/>
          <p:cNvGrpSpPr>
            <a:grpSpLocks/>
          </p:cNvGrpSpPr>
          <p:nvPr/>
        </p:nvGrpSpPr>
        <p:grpSpPr bwMode="auto">
          <a:xfrm>
            <a:off x="4953000" y="2743200"/>
            <a:ext cx="762000" cy="2514600"/>
            <a:chOff x="672" y="2208"/>
            <a:chExt cx="480" cy="1584"/>
          </a:xfrm>
        </p:grpSpPr>
        <p:sp>
          <p:nvSpPr>
            <p:cNvPr id="58399"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8400"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58401"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402"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8377" name="Group 13"/>
          <p:cNvGrpSpPr>
            <a:grpSpLocks/>
          </p:cNvGrpSpPr>
          <p:nvPr/>
        </p:nvGrpSpPr>
        <p:grpSpPr bwMode="auto">
          <a:xfrm>
            <a:off x="3505200" y="2743200"/>
            <a:ext cx="762000" cy="2514600"/>
            <a:chOff x="672" y="2208"/>
            <a:chExt cx="480" cy="1584"/>
          </a:xfrm>
        </p:grpSpPr>
        <p:sp>
          <p:nvSpPr>
            <p:cNvPr id="58395"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8396"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8397"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98"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8378" name="Group 18"/>
          <p:cNvGrpSpPr>
            <a:grpSpLocks/>
          </p:cNvGrpSpPr>
          <p:nvPr/>
        </p:nvGrpSpPr>
        <p:grpSpPr bwMode="auto">
          <a:xfrm>
            <a:off x="6400800" y="2743200"/>
            <a:ext cx="762000" cy="2514600"/>
            <a:chOff x="672" y="2208"/>
            <a:chExt cx="480" cy="1584"/>
          </a:xfrm>
        </p:grpSpPr>
        <p:sp>
          <p:nvSpPr>
            <p:cNvPr id="58391"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8392"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8393"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94"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837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838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838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8382" name="Group 26"/>
          <p:cNvGrpSpPr>
            <a:grpSpLocks/>
          </p:cNvGrpSpPr>
          <p:nvPr/>
        </p:nvGrpSpPr>
        <p:grpSpPr bwMode="auto">
          <a:xfrm>
            <a:off x="1295400" y="3032125"/>
            <a:ext cx="962025" cy="633413"/>
            <a:chOff x="806" y="2078"/>
            <a:chExt cx="606" cy="399"/>
          </a:xfrm>
        </p:grpSpPr>
        <p:sp>
          <p:nvSpPr>
            <p:cNvPr id="58389"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8390"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58383" name="Line 29"/>
          <p:cNvSpPr>
            <a:spLocks noChangeShapeType="1"/>
          </p:cNvSpPr>
          <p:nvPr/>
        </p:nvSpPr>
        <p:spPr bwMode="auto">
          <a:xfrm flipV="1">
            <a:off x="2514600" y="1600200"/>
            <a:ext cx="1981200" cy="18288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84" name="Line 30"/>
          <p:cNvSpPr>
            <a:spLocks noChangeShapeType="1"/>
          </p:cNvSpPr>
          <p:nvPr/>
        </p:nvSpPr>
        <p:spPr bwMode="auto">
          <a:xfrm>
            <a:off x="3505200" y="2514600"/>
            <a:ext cx="1600200" cy="9144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85" name="Line 31"/>
          <p:cNvSpPr>
            <a:spLocks noChangeShapeType="1"/>
          </p:cNvSpPr>
          <p:nvPr/>
        </p:nvSpPr>
        <p:spPr bwMode="auto">
          <a:xfrm flipV="1">
            <a:off x="2057400" y="4114800"/>
            <a:ext cx="0" cy="4572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8386" name="Text Box 32"/>
          <p:cNvSpPr txBox="1">
            <a:spLocks noChangeArrowheads="1"/>
          </p:cNvSpPr>
          <p:nvPr/>
        </p:nvSpPr>
        <p:spPr bwMode="auto">
          <a:xfrm>
            <a:off x="1508125" y="4156075"/>
            <a:ext cx="471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sp>
        <p:nvSpPr>
          <p:cNvPr id="58387" name="Text Box 33"/>
          <p:cNvSpPr txBox="1">
            <a:spLocks noChangeArrowheads="1"/>
          </p:cNvSpPr>
          <p:nvPr/>
        </p:nvSpPr>
        <p:spPr bwMode="auto">
          <a:xfrm>
            <a:off x="1187450" y="5373688"/>
            <a:ext cx="75612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Once a  block becomes CS,  a  block is sent even if B the  block is not used any more.</a:t>
            </a:r>
          </a:p>
          <a:p>
            <a:pPr>
              <a:spcBef>
                <a:spcPct val="0"/>
              </a:spcBef>
              <a:buClrTx/>
              <a:buSzTx/>
              <a:buFontTx/>
              <a:buNone/>
            </a:pPr>
            <a:r>
              <a:rPr lang="en-US" altLang="ja-JP" sz="2400" dirty="0">
                <a:latin typeface="Times New Roman" panose="02020603050405020304" pitchFamily="18" charset="0"/>
              </a:rPr>
              <a:t>False</a:t>
            </a:r>
            <a:r>
              <a:rPr lang="ja-JP" altLang="en-US" sz="2400" dirty="0">
                <a:latin typeface="Times New Roman" panose="02020603050405020304" pitchFamily="18" charset="0"/>
              </a:rPr>
              <a:t>　</a:t>
            </a:r>
            <a:r>
              <a:rPr lang="en-US" altLang="ja-JP" sz="2400" dirty="0">
                <a:latin typeface="Times New Roman" panose="02020603050405020304" pitchFamily="18" charset="0"/>
              </a:rPr>
              <a:t>Sharing causes unnecessary bus transaction.</a:t>
            </a:r>
          </a:p>
        </p:txBody>
      </p:sp>
      <p:sp>
        <p:nvSpPr>
          <p:cNvPr id="58388" name="Text Box 34"/>
          <p:cNvSpPr txBox="1">
            <a:spLocks noChangeArrowheads="1"/>
          </p:cNvSpPr>
          <p:nvPr/>
        </p:nvSpPr>
        <p:spPr bwMode="auto">
          <a:xfrm>
            <a:off x="5562600" y="49530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B</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sz="3800"/>
              <a:t>2-way set associative Map</a:t>
            </a:r>
          </a:p>
        </p:txBody>
      </p:sp>
      <p:sp>
        <p:nvSpPr>
          <p:cNvPr id="9219" name="Rectangle 3"/>
          <p:cNvSpPr>
            <a:spLocks noChangeArrowheads="1"/>
          </p:cNvSpPr>
          <p:nvPr/>
        </p:nvSpPr>
        <p:spPr bwMode="auto">
          <a:xfrm>
            <a:off x="900113" y="1628775"/>
            <a:ext cx="8636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00110</a:t>
            </a:r>
          </a:p>
        </p:txBody>
      </p:sp>
      <p:sp>
        <p:nvSpPr>
          <p:cNvPr id="9220" name="Rectangle 4"/>
          <p:cNvSpPr>
            <a:spLocks noChangeArrowheads="1"/>
          </p:cNvSpPr>
          <p:nvPr/>
        </p:nvSpPr>
        <p:spPr bwMode="auto">
          <a:xfrm>
            <a:off x="1763713" y="1628775"/>
            <a:ext cx="360362"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10</a:t>
            </a:r>
          </a:p>
        </p:txBody>
      </p:sp>
      <p:sp>
        <p:nvSpPr>
          <p:cNvPr id="9221" name="Rectangle 5"/>
          <p:cNvSpPr>
            <a:spLocks noChangeArrowheads="1"/>
          </p:cNvSpPr>
          <p:nvPr/>
        </p:nvSpPr>
        <p:spPr bwMode="auto">
          <a:xfrm>
            <a:off x="2124075"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sp>
        <p:nvSpPr>
          <p:cNvPr id="9222" name="Rectangle 6"/>
          <p:cNvSpPr>
            <a:spLocks noChangeArrowheads="1"/>
          </p:cNvSpPr>
          <p:nvPr/>
        </p:nvSpPr>
        <p:spPr bwMode="auto">
          <a:xfrm>
            <a:off x="37084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3" name="Rectangle 7"/>
          <p:cNvSpPr>
            <a:spLocks noChangeArrowheads="1"/>
          </p:cNvSpPr>
          <p:nvPr/>
        </p:nvSpPr>
        <p:spPr bwMode="auto">
          <a:xfrm>
            <a:off x="4213225"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4" name="Rectangle 8"/>
          <p:cNvSpPr>
            <a:spLocks noChangeArrowheads="1"/>
          </p:cNvSpPr>
          <p:nvPr/>
        </p:nvSpPr>
        <p:spPr bwMode="auto">
          <a:xfrm>
            <a:off x="471805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5" name="Rectangle 9"/>
          <p:cNvSpPr>
            <a:spLocks noChangeArrowheads="1"/>
          </p:cNvSpPr>
          <p:nvPr/>
        </p:nvSpPr>
        <p:spPr bwMode="auto">
          <a:xfrm>
            <a:off x="6156325" y="1628775"/>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6" name="Rectangle 10"/>
          <p:cNvSpPr>
            <a:spLocks noChangeArrowheads="1"/>
          </p:cNvSpPr>
          <p:nvPr/>
        </p:nvSpPr>
        <p:spPr bwMode="auto">
          <a:xfrm>
            <a:off x="75946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7" name="Rectangle 11"/>
          <p:cNvSpPr>
            <a:spLocks noChangeArrowheads="1"/>
          </p:cNvSpPr>
          <p:nvPr/>
        </p:nvSpPr>
        <p:spPr bwMode="auto">
          <a:xfrm>
            <a:off x="8101013" y="1628775"/>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28" name="Rectangle 12"/>
          <p:cNvSpPr>
            <a:spLocks noChangeArrowheads="1"/>
          </p:cNvSpPr>
          <p:nvPr/>
        </p:nvSpPr>
        <p:spPr bwMode="auto">
          <a:xfrm>
            <a:off x="5219700" y="1628775"/>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9229" name="Rectangle 13"/>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00110</a:t>
            </a:r>
          </a:p>
        </p:txBody>
      </p:sp>
      <p:sp>
        <p:nvSpPr>
          <p:cNvPr id="9230" name="Rectangle 14"/>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1" name="Rectangle 15"/>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2" name="Rectangle 16"/>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3" name="Rectangle 17"/>
          <p:cNvSpPr>
            <a:spLocks noChangeArrowheads="1"/>
          </p:cNvSpPr>
          <p:nvPr/>
        </p:nvSpPr>
        <p:spPr bwMode="auto">
          <a:xfrm>
            <a:off x="2052638" y="48672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4" name="Rectangle 18"/>
          <p:cNvSpPr>
            <a:spLocks noChangeArrowheads="1"/>
          </p:cNvSpPr>
          <p:nvPr/>
        </p:nvSpPr>
        <p:spPr bwMode="auto">
          <a:xfrm>
            <a:off x="2052638" y="52276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5" name="Rectangle 19"/>
          <p:cNvSpPr>
            <a:spLocks noChangeArrowheads="1"/>
          </p:cNvSpPr>
          <p:nvPr/>
        </p:nvSpPr>
        <p:spPr bwMode="auto">
          <a:xfrm>
            <a:off x="2052638" y="55880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00000</a:t>
            </a:r>
          </a:p>
        </p:txBody>
      </p:sp>
      <p:sp>
        <p:nvSpPr>
          <p:cNvPr id="9236" name="Rectangle 20"/>
          <p:cNvSpPr>
            <a:spLocks noChangeArrowheads="1"/>
          </p:cNvSpPr>
          <p:nvPr/>
        </p:nvSpPr>
        <p:spPr bwMode="auto">
          <a:xfrm>
            <a:off x="2052638" y="59483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7" name="Rectangle 21"/>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8" name="Rectangle 22"/>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39" name="Rectangle 23"/>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0" name="Rectangle 24"/>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1" name="Rectangle 25"/>
          <p:cNvSpPr>
            <a:spLocks noChangeArrowheads="1"/>
          </p:cNvSpPr>
          <p:nvPr/>
        </p:nvSpPr>
        <p:spPr bwMode="auto">
          <a:xfrm>
            <a:off x="4140200"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2" name="Rectangle 26"/>
          <p:cNvSpPr>
            <a:spLocks noChangeArrowheads="1"/>
          </p:cNvSpPr>
          <p:nvPr/>
        </p:nvSpPr>
        <p:spPr bwMode="auto">
          <a:xfrm>
            <a:off x="4645025"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3" name="Rectangle 27"/>
          <p:cNvSpPr>
            <a:spLocks noChangeArrowheads="1"/>
          </p:cNvSpPr>
          <p:nvPr/>
        </p:nvSpPr>
        <p:spPr bwMode="auto">
          <a:xfrm>
            <a:off x="5149850"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4" name="Rectangle 28"/>
          <p:cNvSpPr>
            <a:spLocks noChangeArrowheads="1"/>
          </p:cNvSpPr>
          <p:nvPr/>
        </p:nvSpPr>
        <p:spPr bwMode="auto">
          <a:xfrm>
            <a:off x="5654675"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9245" name="Text Box 29"/>
          <p:cNvSpPr txBox="1">
            <a:spLocks noChangeArrowheads="1"/>
          </p:cNvSpPr>
          <p:nvPr/>
        </p:nvSpPr>
        <p:spPr bwMode="auto">
          <a:xfrm>
            <a:off x="5343525" y="172085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9246" name="Text Box 30"/>
          <p:cNvSpPr txBox="1">
            <a:spLocks noChangeArrowheads="1"/>
          </p:cNvSpPr>
          <p:nvPr/>
        </p:nvSpPr>
        <p:spPr bwMode="auto">
          <a:xfrm>
            <a:off x="6823075" y="17018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9247" name="Oval 31"/>
          <p:cNvSpPr>
            <a:spLocks noChangeArrowheads="1"/>
          </p:cNvSpPr>
          <p:nvPr/>
        </p:nvSpPr>
        <p:spPr bwMode="auto">
          <a:xfrm>
            <a:off x="3203575" y="2997200"/>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grpSp>
        <p:nvGrpSpPr>
          <p:cNvPr id="2" name="Group 32"/>
          <p:cNvGrpSpPr>
            <a:grpSpLocks/>
          </p:cNvGrpSpPr>
          <p:nvPr/>
        </p:nvGrpSpPr>
        <p:grpSpPr bwMode="auto">
          <a:xfrm>
            <a:off x="1187450" y="1989138"/>
            <a:ext cx="2232025" cy="1008062"/>
            <a:chOff x="748" y="1253"/>
            <a:chExt cx="1406" cy="635"/>
          </a:xfrm>
        </p:grpSpPr>
        <p:sp>
          <p:nvSpPr>
            <p:cNvPr id="9283" name="Line 33"/>
            <p:cNvSpPr>
              <a:spLocks noChangeShapeType="1"/>
            </p:cNvSpPr>
            <p:nvPr/>
          </p:nvSpPr>
          <p:spPr bwMode="auto">
            <a:xfrm>
              <a:off x="748" y="1253"/>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84" name="Line 34"/>
            <p:cNvSpPr>
              <a:spLocks noChangeShapeType="1"/>
            </p:cNvSpPr>
            <p:nvPr/>
          </p:nvSpPr>
          <p:spPr bwMode="auto">
            <a:xfrm>
              <a:off x="748" y="1616"/>
              <a:ext cx="14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85" name="Line 35"/>
            <p:cNvSpPr>
              <a:spLocks noChangeShapeType="1"/>
            </p:cNvSpPr>
            <p:nvPr/>
          </p:nvSpPr>
          <p:spPr bwMode="auto">
            <a:xfrm>
              <a:off x="2154" y="1616"/>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 name="Group 36"/>
          <p:cNvGrpSpPr>
            <a:grpSpLocks/>
          </p:cNvGrpSpPr>
          <p:nvPr/>
        </p:nvGrpSpPr>
        <p:grpSpPr bwMode="auto">
          <a:xfrm>
            <a:off x="2771775" y="3429000"/>
            <a:ext cx="647700" cy="576263"/>
            <a:chOff x="1746" y="2160"/>
            <a:chExt cx="408" cy="408"/>
          </a:xfrm>
        </p:grpSpPr>
        <p:sp>
          <p:nvSpPr>
            <p:cNvPr id="9281" name="Line 37"/>
            <p:cNvSpPr>
              <a:spLocks noChangeShapeType="1"/>
            </p:cNvSpPr>
            <p:nvPr/>
          </p:nvSpPr>
          <p:spPr bwMode="auto">
            <a:xfrm>
              <a:off x="1746" y="2568"/>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82" name="Line 38"/>
            <p:cNvSpPr>
              <a:spLocks noChangeShapeType="1"/>
            </p:cNvSpPr>
            <p:nvPr/>
          </p:nvSpPr>
          <p:spPr bwMode="auto">
            <a:xfrm flipV="1">
              <a:off x="2154" y="2160"/>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9250" name="Text Box 39"/>
          <p:cNvSpPr txBox="1">
            <a:spLocks noChangeArrowheads="1"/>
          </p:cNvSpPr>
          <p:nvPr/>
        </p:nvSpPr>
        <p:spPr bwMode="auto">
          <a:xfrm>
            <a:off x="5919788" y="11445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grpSp>
        <p:nvGrpSpPr>
          <p:cNvPr id="4" name="Group 40"/>
          <p:cNvGrpSpPr>
            <a:grpSpLocks/>
          </p:cNvGrpSpPr>
          <p:nvPr/>
        </p:nvGrpSpPr>
        <p:grpSpPr bwMode="auto">
          <a:xfrm>
            <a:off x="3635375" y="2800350"/>
            <a:ext cx="1584325" cy="412750"/>
            <a:chOff x="2290" y="1764"/>
            <a:chExt cx="998" cy="260"/>
          </a:xfrm>
        </p:grpSpPr>
        <p:sp>
          <p:nvSpPr>
            <p:cNvPr id="9279" name="Line 41"/>
            <p:cNvSpPr>
              <a:spLocks noChangeShapeType="1"/>
            </p:cNvSpPr>
            <p:nvPr/>
          </p:nvSpPr>
          <p:spPr bwMode="auto">
            <a:xfrm>
              <a:off x="2290" y="2024"/>
              <a:ext cx="9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80" name="Text Box 42"/>
            <p:cNvSpPr txBox="1">
              <a:spLocks noChangeArrowheads="1"/>
            </p:cNvSpPr>
            <p:nvPr/>
          </p:nvSpPr>
          <p:spPr bwMode="auto">
            <a:xfrm>
              <a:off x="2368" y="1764"/>
              <a:ext cx="6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Yes: Hit</a:t>
              </a:r>
            </a:p>
          </p:txBody>
        </p:sp>
      </p:grpSp>
      <p:sp>
        <p:nvSpPr>
          <p:cNvPr id="9252" name="Text Box 43"/>
          <p:cNvSpPr txBox="1">
            <a:spLocks noChangeArrowheads="1"/>
          </p:cNvSpPr>
          <p:nvPr/>
        </p:nvSpPr>
        <p:spPr bwMode="auto">
          <a:xfrm>
            <a:off x="3779838" y="5667375"/>
            <a:ext cx="22161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4 entries X 5bit X 2</a:t>
            </a:r>
          </a:p>
          <a:p>
            <a:pPr eaLnBrk="1" hangingPunct="1">
              <a:spcBef>
                <a:spcPct val="0"/>
              </a:spcBef>
              <a:buClrTx/>
              <a:buSzTx/>
              <a:buFontTx/>
              <a:buNone/>
            </a:pPr>
            <a:endParaRPr lang="en-US" altLang="ja-JP" sz="1800" b="1">
              <a:solidFill>
                <a:srgbClr val="6666FF"/>
              </a:solidFill>
            </a:endParaRPr>
          </a:p>
        </p:txBody>
      </p:sp>
      <p:sp>
        <p:nvSpPr>
          <p:cNvPr id="9253" name="Rectangle 44"/>
          <p:cNvSpPr>
            <a:spLocks noChangeArrowheads="1"/>
          </p:cNvSpPr>
          <p:nvPr/>
        </p:nvSpPr>
        <p:spPr bwMode="auto">
          <a:xfrm>
            <a:off x="5219700" y="3068638"/>
            <a:ext cx="288925" cy="2889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grpSp>
        <p:nvGrpSpPr>
          <p:cNvPr id="5" name="Group 45"/>
          <p:cNvGrpSpPr>
            <a:grpSpLocks/>
          </p:cNvGrpSpPr>
          <p:nvPr/>
        </p:nvGrpSpPr>
        <p:grpSpPr bwMode="auto">
          <a:xfrm>
            <a:off x="5364163" y="2944813"/>
            <a:ext cx="1595437" cy="844550"/>
            <a:chOff x="3379" y="1855"/>
            <a:chExt cx="1005" cy="532"/>
          </a:xfrm>
        </p:grpSpPr>
        <p:sp>
          <p:nvSpPr>
            <p:cNvPr id="9276" name="Line 46"/>
            <p:cNvSpPr>
              <a:spLocks noChangeShapeType="1"/>
            </p:cNvSpPr>
            <p:nvPr/>
          </p:nvSpPr>
          <p:spPr bwMode="auto">
            <a:xfrm flipV="1">
              <a:off x="3379" y="2160"/>
              <a:ext cx="0" cy="22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77" name="Line 47"/>
            <p:cNvSpPr>
              <a:spLocks noChangeShapeType="1"/>
            </p:cNvSpPr>
            <p:nvPr/>
          </p:nvSpPr>
          <p:spPr bwMode="auto">
            <a:xfrm>
              <a:off x="3470" y="2024"/>
              <a:ext cx="45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78" name="Text Box 48"/>
            <p:cNvSpPr txBox="1">
              <a:spLocks noChangeArrowheads="1"/>
            </p:cNvSpPr>
            <p:nvPr/>
          </p:nvSpPr>
          <p:spPr bwMode="auto">
            <a:xfrm>
              <a:off x="3956" y="1855"/>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Data</a:t>
              </a:r>
            </a:p>
          </p:txBody>
        </p:sp>
      </p:grpSp>
      <p:grpSp>
        <p:nvGrpSpPr>
          <p:cNvPr id="6" name="Group 49"/>
          <p:cNvGrpSpPr>
            <a:grpSpLocks/>
          </p:cNvGrpSpPr>
          <p:nvPr/>
        </p:nvGrpSpPr>
        <p:grpSpPr bwMode="auto">
          <a:xfrm>
            <a:off x="1384300" y="1989138"/>
            <a:ext cx="666750" cy="2087562"/>
            <a:chOff x="872" y="1253"/>
            <a:chExt cx="420" cy="1315"/>
          </a:xfrm>
        </p:grpSpPr>
        <p:grpSp>
          <p:nvGrpSpPr>
            <p:cNvPr id="9272" name="Group 50"/>
            <p:cNvGrpSpPr>
              <a:grpSpLocks/>
            </p:cNvGrpSpPr>
            <p:nvPr/>
          </p:nvGrpSpPr>
          <p:grpSpPr bwMode="auto">
            <a:xfrm>
              <a:off x="1156" y="1253"/>
              <a:ext cx="136" cy="1315"/>
              <a:chOff x="1111" y="1253"/>
              <a:chExt cx="181" cy="1270"/>
            </a:xfrm>
          </p:grpSpPr>
          <p:sp>
            <p:nvSpPr>
              <p:cNvPr id="9274" name="Line 51"/>
              <p:cNvSpPr>
                <a:spLocks noChangeShapeType="1"/>
              </p:cNvSpPr>
              <p:nvPr/>
            </p:nvSpPr>
            <p:spPr bwMode="auto">
              <a:xfrm>
                <a:off x="1111" y="1253"/>
                <a:ext cx="0" cy="127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275" name="Line 52"/>
              <p:cNvSpPr>
                <a:spLocks noChangeShapeType="1"/>
              </p:cNvSpPr>
              <p:nvPr/>
            </p:nvSpPr>
            <p:spPr bwMode="auto">
              <a:xfrm>
                <a:off x="1111" y="2523"/>
                <a:ext cx="181"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9273" name="Text Box 53"/>
            <p:cNvSpPr txBox="1">
              <a:spLocks noChangeArrowheads="1"/>
            </p:cNvSpPr>
            <p:nvPr/>
          </p:nvSpPr>
          <p:spPr bwMode="auto">
            <a:xfrm>
              <a:off x="872" y="2127"/>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10</a:t>
              </a:r>
            </a:p>
          </p:txBody>
        </p:sp>
      </p:grpSp>
      <p:grpSp>
        <p:nvGrpSpPr>
          <p:cNvPr id="8" name="Group 54"/>
          <p:cNvGrpSpPr>
            <a:grpSpLocks/>
          </p:cNvGrpSpPr>
          <p:nvPr/>
        </p:nvGrpSpPr>
        <p:grpSpPr bwMode="auto">
          <a:xfrm>
            <a:off x="1832429" y="2235199"/>
            <a:ext cx="3255963" cy="369888"/>
            <a:chOff x="1746" y="2564"/>
            <a:chExt cx="862" cy="233"/>
          </a:xfrm>
        </p:grpSpPr>
        <p:sp>
          <p:nvSpPr>
            <p:cNvPr id="9270" name="Line 55"/>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9271" name="Text Box 56"/>
            <p:cNvSpPr txBox="1">
              <a:spLocks noChangeArrowheads="1"/>
            </p:cNvSpPr>
            <p:nvPr/>
          </p:nvSpPr>
          <p:spPr bwMode="auto">
            <a:xfrm>
              <a:off x="2070" y="2564"/>
              <a:ext cx="3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FF0000"/>
                  </a:solidFill>
                </a:rPr>
                <a:t> </a:t>
              </a:r>
              <a:r>
                <a:rPr lang="en-US" altLang="ja-JP" sz="1800" b="1" dirty="0">
                  <a:solidFill>
                    <a:srgbClr val="CC0000"/>
                  </a:solidFill>
                </a:rPr>
                <a:t>10</a:t>
              </a:r>
            </a:p>
          </p:txBody>
        </p:sp>
      </p:grpSp>
      <p:sp>
        <p:nvSpPr>
          <p:cNvPr id="9257" name="Text Box 57"/>
          <p:cNvSpPr txBox="1">
            <a:spLocks noChangeArrowheads="1"/>
          </p:cNvSpPr>
          <p:nvPr/>
        </p:nvSpPr>
        <p:spPr bwMode="auto">
          <a:xfrm>
            <a:off x="6300788" y="4005263"/>
            <a:ext cx="1755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(64B=8blocks)</a:t>
            </a:r>
          </a:p>
        </p:txBody>
      </p:sp>
      <p:sp>
        <p:nvSpPr>
          <p:cNvPr id="9258" name="Text Box 58"/>
          <p:cNvSpPr txBox="1">
            <a:spLocks noChangeArrowheads="1"/>
          </p:cNvSpPr>
          <p:nvPr/>
        </p:nvSpPr>
        <p:spPr bwMode="auto">
          <a:xfrm>
            <a:off x="6711950" y="2224088"/>
            <a:ext cx="205056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(1KB=128blocks)</a:t>
            </a:r>
          </a:p>
          <a:p>
            <a:pPr eaLnBrk="1" hangingPunct="1">
              <a:spcBef>
                <a:spcPct val="0"/>
              </a:spcBef>
              <a:buClrTx/>
              <a:buSzTx/>
              <a:buFontTx/>
              <a:buNone/>
            </a:pPr>
            <a:endParaRPr lang="en-US" altLang="ja-JP" sz="1800" b="1" dirty="0">
              <a:solidFill>
                <a:srgbClr val="6666FF"/>
              </a:solidFill>
            </a:endParaRPr>
          </a:p>
        </p:txBody>
      </p:sp>
      <p:sp>
        <p:nvSpPr>
          <p:cNvPr id="290875" name="AutoShape 59"/>
          <p:cNvSpPr>
            <a:spLocks noChangeArrowheads="1"/>
          </p:cNvSpPr>
          <p:nvPr/>
        </p:nvSpPr>
        <p:spPr bwMode="auto">
          <a:xfrm>
            <a:off x="1619250" y="1268413"/>
            <a:ext cx="215900" cy="215900"/>
          </a:xfrm>
          <a:prstGeom prst="downArrow">
            <a:avLst>
              <a:gd name="adj1" fmla="val 50000"/>
              <a:gd name="adj2" fmla="val 25000"/>
            </a:avLst>
          </a:prstGeom>
          <a:solidFill>
            <a:srgbClr val="FF0000"/>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0876" name="Text Box 60"/>
          <p:cNvSpPr txBox="1">
            <a:spLocks noChangeArrowheads="1"/>
          </p:cNvSpPr>
          <p:nvPr/>
        </p:nvSpPr>
        <p:spPr bwMode="auto">
          <a:xfrm>
            <a:off x="1816100" y="928688"/>
            <a:ext cx="1301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sp>
        <p:nvSpPr>
          <p:cNvPr id="9261" name="Oval 61"/>
          <p:cNvSpPr>
            <a:spLocks noChangeArrowheads="1"/>
          </p:cNvSpPr>
          <p:nvPr/>
        </p:nvSpPr>
        <p:spPr bwMode="auto">
          <a:xfrm>
            <a:off x="3419475" y="5229225"/>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sp>
        <p:nvSpPr>
          <p:cNvPr id="290878" name="Line 62"/>
          <p:cNvSpPr>
            <a:spLocks noChangeShapeType="1"/>
          </p:cNvSpPr>
          <p:nvPr/>
        </p:nvSpPr>
        <p:spPr bwMode="auto">
          <a:xfrm>
            <a:off x="1835150" y="4076700"/>
            <a:ext cx="0" cy="17287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0879" name="Line 63"/>
          <p:cNvSpPr>
            <a:spLocks noChangeShapeType="1"/>
          </p:cNvSpPr>
          <p:nvPr/>
        </p:nvSpPr>
        <p:spPr bwMode="auto">
          <a:xfrm>
            <a:off x="1835150" y="5805488"/>
            <a:ext cx="215900" cy="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0880" name="Line 64"/>
          <p:cNvSpPr>
            <a:spLocks noChangeShapeType="1"/>
          </p:cNvSpPr>
          <p:nvPr/>
        </p:nvSpPr>
        <p:spPr bwMode="auto">
          <a:xfrm>
            <a:off x="2771775" y="5805488"/>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0881" name="Line 65"/>
          <p:cNvSpPr>
            <a:spLocks noChangeShapeType="1"/>
          </p:cNvSpPr>
          <p:nvPr/>
        </p:nvSpPr>
        <p:spPr bwMode="auto">
          <a:xfrm flipV="1">
            <a:off x="3635375" y="5661025"/>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0882" name="Line 66"/>
          <p:cNvSpPr>
            <a:spLocks noChangeShapeType="1"/>
          </p:cNvSpPr>
          <p:nvPr/>
        </p:nvSpPr>
        <p:spPr bwMode="auto">
          <a:xfrm>
            <a:off x="3419475" y="256540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0883" name="Line 67"/>
          <p:cNvSpPr>
            <a:spLocks noChangeShapeType="1"/>
          </p:cNvSpPr>
          <p:nvPr/>
        </p:nvSpPr>
        <p:spPr bwMode="auto">
          <a:xfrm>
            <a:off x="3635375" y="2565400"/>
            <a:ext cx="0" cy="2663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68" name="Rectangle 68"/>
          <p:cNvSpPr>
            <a:spLocks noChangeArrowheads="1"/>
          </p:cNvSpPr>
          <p:nvPr/>
        </p:nvSpPr>
        <p:spPr bwMode="auto">
          <a:xfrm>
            <a:off x="5219700" y="5300663"/>
            <a:ext cx="288925" cy="2889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0885" name="Text Box 69"/>
          <p:cNvSpPr txBox="1">
            <a:spLocks noChangeArrowheads="1"/>
          </p:cNvSpPr>
          <p:nvPr/>
        </p:nvSpPr>
        <p:spPr bwMode="auto">
          <a:xfrm>
            <a:off x="3832225" y="5032375"/>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No</a:t>
            </a:r>
          </a:p>
        </p:txBody>
      </p:sp>
      <p:cxnSp>
        <p:nvCxnSpPr>
          <p:cNvPr id="9" name="直線矢印コネクタ 8"/>
          <p:cNvCxnSpPr>
            <a:stCxn id="9270" idx="1"/>
          </p:cNvCxnSpPr>
          <p:nvPr/>
        </p:nvCxnSpPr>
        <p:spPr>
          <a:xfrm>
            <a:off x="5088392" y="2241550"/>
            <a:ext cx="59871" cy="1439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ja-JP"/>
              <a:t>Glossary 2</a:t>
            </a:r>
          </a:p>
        </p:txBody>
      </p:sp>
      <p:sp>
        <p:nvSpPr>
          <p:cNvPr id="66563" name="Rectangle 3"/>
          <p:cNvSpPr>
            <a:spLocks noGrp="1" noChangeArrowheads="1"/>
          </p:cNvSpPr>
          <p:nvPr>
            <p:ph type="body" idx="1"/>
          </p:nvPr>
        </p:nvSpPr>
        <p:spPr/>
        <p:txBody>
          <a:bodyPr/>
          <a:lstStyle/>
          <a:p>
            <a:pPr eaLnBrk="1" hangingPunct="1">
              <a:lnSpc>
                <a:spcPct val="90000"/>
              </a:lnSpc>
            </a:pPr>
            <a:r>
              <a:rPr lang="en-US" altLang="ja-JP" sz="2100"/>
              <a:t>Invalidation:</a:t>
            </a:r>
            <a:r>
              <a:rPr lang="ja-JP" altLang="en-US" sz="2100"/>
              <a:t>無効化、</a:t>
            </a:r>
            <a:r>
              <a:rPr lang="en-US" altLang="ja-JP" sz="2100"/>
              <a:t>Update:</a:t>
            </a:r>
            <a:r>
              <a:rPr lang="ja-JP" altLang="en-US" sz="2100"/>
              <a:t>更新</a:t>
            </a:r>
          </a:p>
          <a:p>
            <a:pPr eaLnBrk="1" hangingPunct="1">
              <a:lnSpc>
                <a:spcPct val="90000"/>
              </a:lnSpc>
            </a:pPr>
            <a:r>
              <a:rPr lang="en-US" altLang="ja-JP" sz="2100"/>
              <a:t>Consistency Protocol:</a:t>
            </a:r>
            <a:r>
              <a:rPr lang="ja-JP" altLang="en-US" sz="2100"/>
              <a:t>　キャッシュの一致性を維持するための取り決め</a:t>
            </a:r>
          </a:p>
          <a:p>
            <a:pPr eaLnBrk="1" hangingPunct="1">
              <a:lnSpc>
                <a:spcPct val="90000"/>
              </a:lnSpc>
            </a:pPr>
            <a:r>
              <a:rPr lang="en-US" altLang="ja-JP" sz="2100"/>
              <a:t>Illinois, Berkeley, Dragon, Firefly:</a:t>
            </a:r>
            <a:r>
              <a:rPr lang="ja-JP" altLang="en-US" sz="2100"/>
              <a:t>プロトコルの名前。</a:t>
            </a:r>
            <a:r>
              <a:rPr lang="en-US" altLang="ja-JP" sz="2100"/>
              <a:t>Illinois</a:t>
            </a:r>
            <a:r>
              <a:rPr lang="ja-JP" altLang="en-US" sz="2100"/>
              <a:t>と</a:t>
            </a:r>
            <a:r>
              <a:rPr lang="en-US" altLang="ja-JP" sz="2100"/>
              <a:t>Berkeley</a:t>
            </a:r>
            <a:r>
              <a:rPr lang="ja-JP" altLang="en-US" sz="2100"/>
              <a:t>は提案した大学名、</a:t>
            </a:r>
            <a:r>
              <a:rPr lang="en-US" altLang="ja-JP" sz="2100"/>
              <a:t>Dragon,Firefly</a:t>
            </a:r>
            <a:r>
              <a:rPr lang="ja-JP" altLang="en-US" sz="2100"/>
              <a:t>はそれぞれ</a:t>
            </a:r>
            <a:r>
              <a:rPr lang="en-US" altLang="ja-JP" sz="2100"/>
              <a:t>Xerox</a:t>
            </a:r>
            <a:r>
              <a:rPr lang="ja-JP" altLang="en-US" sz="2100"/>
              <a:t>と</a:t>
            </a:r>
            <a:r>
              <a:rPr lang="en-US" altLang="ja-JP" sz="2100"/>
              <a:t>DEC</a:t>
            </a:r>
            <a:r>
              <a:rPr lang="ja-JP" altLang="en-US" sz="2100"/>
              <a:t>のマシン名</a:t>
            </a:r>
          </a:p>
          <a:p>
            <a:pPr eaLnBrk="1" hangingPunct="1">
              <a:lnSpc>
                <a:spcPct val="90000"/>
              </a:lnSpc>
            </a:pPr>
            <a:r>
              <a:rPr lang="en-US" altLang="ja-JP" sz="2100"/>
              <a:t>Exclusive</a:t>
            </a:r>
            <a:r>
              <a:rPr lang="ja-JP" altLang="en-US" sz="2100"/>
              <a:t>：排他的、つまり他にコピーが存在しないこと</a:t>
            </a:r>
          </a:p>
          <a:p>
            <a:pPr eaLnBrk="1" hangingPunct="1">
              <a:lnSpc>
                <a:spcPct val="90000"/>
              </a:lnSpc>
            </a:pPr>
            <a:r>
              <a:rPr lang="en-US" altLang="ja-JP" sz="2100"/>
              <a:t>Modify:</a:t>
            </a:r>
            <a:r>
              <a:rPr lang="ja-JP" altLang="en-US" sz="2100"/>
              <a:t>変更したこと</a:t>
            </a:r>
          </a:p>
          <a:p>
            <a:pPr eaLnBrk="1" hangingPunct="1">
              <a:lnSpc>
                <a:spcPct val="90000"/>
              </a:lnSpc>
            </a:pPr>
            <a:r>
              <a:rPr lang="en-US" altLang="ja-JP" sz="2100"/>
              <a:t>Owner</a:t>
            </a:r>
            <a:r>
              <a:rPr lang="ja-JP" altLang="en-US" sz="2100"/>
              <a:t>：オーナ、所持者だが実は主記憶との一致に責任を持つ責任者である。</a:t>
            </a:r>
            <a:r>
              <a:rPr lang="en-US" altLang="ja-JP" sz="2100"/>
              <a:t>Ownership</a:t>
            </a:r>
            <a:r>
              <a:rPr lang="ja-JP" altLang="en-US" sz="2100"/>
              <a:t>は所有権</a:t>
            </a:r>
          </a:p>
          <a:p>
            <a:pPr eaLnBrk="1" hangingPunct="1">
              <a:lnSpc>
                <a:spcPct val="90000"/>
              </a:lnSpc>
            </a:pPr>
            <a:r>
              <a:rPr lang="en-US" altLang="ja-JP" sz="2100"/>
              <a:t>Competitive:</a:t>
            </a:r>
            <a:r>
              <a:rPr lang="ja-JP" altLang="en-US" sz="2100"/>
              <a:t>競合的、この場合は二つの方法を切り替える意に使っている。</a:t>
            </a:r>
          </a:p>
          <a:p>
            <a:pPr eaLnBrk="1" hangingPunct="1">
              <a:lnSpc>
                <a:spcPct val="90000"/>
              </a:lnSpc>
            </a:pPr>
            <a:r>
              <a:rPr lang="en-US" altLang="ja-JP" sz="2100"/>
              <a:t>Injection:</a:t>
            </a:r>
            <a:r>
              <a:rPr lang="ja-JP" altLang="en-US" sz="2100"/>
              <a:t>注入、つまり取ってくるというよりは押し込んでしまう意</a:t>
            </a:r>
          </a:p>
          <a:p>
            <a:pPr eaLnBrk="1" hangingPunct="1">
              <a:lnSpc>
                <a:spcPct val="90000"/>
              </a:lnSpc>
              <a:buFont typeface="Wingdings" panose="05000000000000000000" pitchFamily="2" charset="2"/>
              <a:buNone/>
            </a:pPr>
            <a:endParaRPr lang="ja-JP" altLang="en-US" sz="2100"/>
          </a:p>
          <a:p>
            <a:pPr eaLnBrk="1" hangingPunct="1">
              <a:lnSpc>
                <a:spcPct val="90000"/>
              </a:lnSpc>
            </a:pPr>
            <a:endParaRPr lang="en-US" altLang="ja-JP" sz="21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ja-JP"/>
              <a:t>Summary</a:t>
            </a:r>
          </a:p>
        </p:txBody>
      </p:sp>
      <p:sp>
        <p:nvSpPr>
          <p:cNvPr id="67587" name="Rectangle 3"/>
          <p:cNvSpPr>
            <a:spLocks noGrp="1" noChangeArrowheads="1"/>
          </p:cNvSpPr>
          <p:nvPr>
            <p:ph type="body" idx="1"/>
          </p:nvPr>
        </p:nvSpPr>
        <p:spPr/>
        <p:txBody>
          <a:bodyPr/>
          <a:lstStyle/>
          <a:p>
            <a:pPr eaLnBrk="1" hangingPunct="1"/>
            <a:r>
              <a:rPr lang="en-US" altLang="ja-JP" sz="2600" dirty="0"/>
              <a:t>Snoop</a:t>
            </a:r>
            <a:r>
              <a:rPr lang="ja-JP" altLang="en-US" sz="2600" dirty="0"/>
              <a:t>　</a:t>
            </a:r>
            <a:r>
              <a:rPr lang="en-US" altLang="ja-JP" sz="2600" dirty="0"/>
              <a:t>Cache is the most successful technique for parallel architectures.</a:t>
            </a:r>
          </a:p>
          <a:p>
            <a:pPr eaLnBrk="1" hangingPunct="1"/>
            <a:r>
              <a:rPr lang="en-US" altLang="ja-JP" sz="2600" dirty="0"/>
              <a:t>In order to use multiple buses, a single  block for sending control signals is used.</a:t>
            </a:r>
          </a:p>
          <a:p>
            <a:pPr eaLnBrk="1" hangingPunct="1"/>
            <a:r>
              <a:rPr lang="en-US" altLang="ja-JP" sz="2600" dirty="0"/>
              <a:t>Sophisticated techniques do not improve the performance so much.</a:t>
            </a:r>
          </a:p>
          <a:p>
            <a:pPr eaLnBrk="1" hangingPunct="1"/>
            <a:r>
              <a:rPr lang="en-US" altLang="ja-JP" sz="2600" dirty="0"/>
              <a:t>Variable structures can be considerable for on-chip multiprocessors.</a:t>
            </a:r>
          </a:p>
          <a:p>
            <a:pPr eaLnBrk="1" hangingPunct="1"/>
            <a:r>
              <a:rPr lang="en-US" altLang="ja-JP" sz="2600" dirty="0"/>
              <a:t>Recently, snoop protocols using </a:t>
            </a:r>
            <a:r>
              <a:rPr lang="en-US" altLang="ja-JP" sz="2600" dirty="0" err="1"/>
              <a:t>NoC</a:t>
            </a:r>
            <a:r>
              <a:rPr lang="en-US" altLang="ja-JP" sz="2600" dirty="0"/>
              <a:t>(Network-on-chip) are researched.</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219200" y="304800"/>
            <a:ext cx="7772400" cy="1143000"/>
          </a:xfrm>
        </p:spPr>
        <p:txBody>
          <a:bodyPr/>
          <a:lstStyle/>
          <a:p>
            <a:pPr eaLnBrk="1" hangingPunct="1"/>
            <a:r>
              <a:rPr lang="en-US" altLang="ja-JP"/>
              <a:t>Exercise </a:t>
            </a:r>
          </a:p>
        </p:txBody>
      </p:sp>
      <p:sp>
        <p:nvSpPr>
          <p:cNvPr id="68611" name="Rectangle 3"/>
          <p:cNvSpPr>
            <a:spLocks noGrp="1" noChangeArrowheads="1"/>
          </p:cNvSpPr>
          <p:nvPr>
            <p:ph type="body" idx="1"/>
          </p:nvPr>
        </p:nvSpPr>
        <p:spPr>
          <a:xfrm>
            <a:off x="990600" y="1524000"/>
            <a:ext cx="8153400" cy="4724400"/>
          </a:xfrm>
        </p:spPr>
        <p:txBody>
          <a:bodyPr/>
          <a:lstStyle/>
          <a:p>
            <a:pPr eaLnBrk="1" hangingPunct="1">
              <a:lnSpc>
                <a:spcPct val="90000"/>
              </a:lnSpc>
            </a:pPr>
            <a:r>
              <a:rPr lang="en-US" altLang="ja-JP" dirty="0"/>
              <a:t>Following accesses are done sequentially into the same cache  block of  Illinois protocol and Firefly protocol. How the state of each cache  block is changed ?</a:t>
            </a:r>
          </a:p>
          <a:p>
            <a:pPr lvl="1" eaLnBrk="1" hangingPunct="1">
              <a:lnSpc>
                <a:spcPct val="90000"/>
              </a:lnSpc>
            </a:pPr>
            <a:r>
              <a:rPr lang="en-US" altLang="ja-JP" dirty="0"/>
              <a:t>PU A: Read</a:t>
            </a:r>
          </a:p>
          <a:p>
            <a:pPr lvl="1" eaLnBrk="1" hangingPunct="1">
              <a:lnSpc>
                <a:spcPct val="90000"/>
              </a:lnSpc>
            </a:pPr>
            <a:r>
              <a:rPr lang="en-US" altLang="ja-JP" dirty="0"/>
              <a:t>PU B: Read</a:t>
            </a:r>
          </a:p>
          <a:p>
            <a:pPr lvl="1" eaLnBrk="1" hangingPunct="1">
              <a:lnSpc>
                <a:spcPct val="90000"/>
              </a:lnSpc>
            </a:pPr>
            <a:r>
              <a:rPr lang="en-US" altLang="ja-JP" dirty="0"/>
              <a:t>PU A: Write</a:t>
            </a:r>
          </a:p>
          <a:p>
            <a:pPr lvl="1" eaLnBrk="1" hangingPunct="1">
              <a:lnSpc>
                <a:spcPct val="90000"/>
              </a:lnSpc>
            </a:pPr>
            <a:r>
              <a:rPr lang="en-US" altLang="ja-JP" dirty="0"/>
              <a:t>PU B: Read</a:t>
            </a:r>
          </a:p>
          <a:p>
            <a:pPr lvl="1" eaLnBrk="1" hangingPunct="1">
              <a:lnSpc>
                <a:spcPct val="90000"/>
              </a:lnSpc>
            </a:pPr>
            <a:r>
              <a:rPr lang="en-US" altLang="ja-JP" dirty="0"/>
              <a:t>PU B: Write</a:t>
            </a:r>
          </a:p>
          <a:p>
            <a:pPr lvl="1" eaLnBrk="1" hangingPunct="1">
              <a:lnSpc>
                <a:spcPct val="90000"/>
              </a:lnSpc>
            </a:pPr>
            <a:r>
              <a:rPr lang="en-US" altLang="ja-JP" dirty="0"/>
              <a:t>PU A: Write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1A9808-E89B-DF22-C8B5-B17B3C5559B2}"/>
              </a:ext>
            </a:extLst>
          </p:cNvPr>
          <p:cNvSpPr>
            <a:spLocks noGrp="1"/>
          </p:cNvSpPr>
          <p:nvPr>
            <p:ph type="title"/>
          </p:nvPr>
        </p:nvSpPr>
        <p:spPr/>
        <p:txBody>
          <a:bodyPr/>
          <a:lstStyle/>
          <a:p>
            <a:r>
              <a:rPr kumimoji="1" lang="en-US" altLang="ja-JP" dirty="0"/>
              <a:t>Chat GPT did a nice job, but the answer is wrong.</a:t>
            </a:r>
            <a:endParaRPr kumimoji="1" lang="ja-JP" altLang="en-US" dirty="0"/>
          </a:p>
        </p:txBody>
      </p:sp>
      <p:pic>
        <p:nvPicPr>
          <p:cNvPr id="5" name="図 4">
            <a:extLst>
              <a:ext uri="{FF2B5EF4-FFF2-40B4-BE49-F238E27FC236}">
                <a16:creationId xmlns:a16="http://schemas.microsoft.com/office/drawing/2014/main" id="{D68B2673-7774-1DA9-82B6-3A63ECA0A4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700808"/>
            <a:ext cx="7586662" cy="4678441"/>
          </a:xfrm>
          <a:prstGeom prst="rect">
            <a:avLst/>
          </a:prstGeom>
        </p:spPr>
      </p:pic>
    </p:spTree>
    <p:extLst>
      <p:ext uri="{BB962C8B-B14F-4D97-AF65-F5344CB8AC3E}">
        <p14:creationId xmlns:p14="http://schemas.microsoft.com/office/powerpoint/2010/main" val="253477908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07950" y="142875"/>
            <a:ext cx="8229600" cy="765175"/>
          </a:xfrm>
        </p:spPr>
        <p:txBody>
          <a:bodyPr/>
          <a:lstStyle/>
          <a:p>
            <a:pPr algn="ctr" eaLnBrk="1" hangingPunct="1"/>
            <a:r>
              <a:rPr lang="en-US" altLang="ja-JP" sz="3800"/>
              <a:t>MPCore (ARM+NEC)</a:t>
            </a:r>
          </a:p>
        </p:txBody>
      </p:sp>
      <p:sp>
        <p:nvSpPr>
          <p:cNvPr id="64515" name="Rectangle 3"/>
          <p:cNvSpPr>
            <a:spLocks noChangeArrowheads="1"/>
          </p:cNvSpPr>
          <p:nvPr/>
        </p:nvSpPr>
        <p:spPr bwMode="auto">
          <a:xfrm>
            <a:off x="250825" y="981075"/>
            <a:ext cx="8820150" cy="547211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4516" name="Rectangle 4"/>
          <p:cNvSpPr>
            <a:spLocks noChangeArrowheads="1"/>
          </p:cNvSpPr>
          <p:nvPr/>
        </p:nvSpPr>
        <p:spPr bwMode="auto">
          <a:xfrm>
            <a:off x="457200" y="-100013"/>
            <a:ext cx="82296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ja-JP" sz="2900">
              <a:solidFill>
                <a:schemeClr val="tx2"/>
              </a:solidFill>
              <a:latin typeface="Garamond" panose="02020404030301010803" pitchFamily="18" charset="0"/>
            </a:endParaRPr>
          </a:p>
        </p:txBody>
      </p:sp>
      <p:grpSp>
        <p:nvGrpSpPr>
          <p:cNvPr id="64517" name="Group 5"/>
          <p:cNvGrpSpPr>
            <a:grpSpLocks/>
          </p:cNvGrpSpPr>
          <p:nvPr/>
        </p:nvGrpSpPr>
        <p:grpSpPr bwMode="auto">
          <a:xfrm>
            <a:off x="684213" y="1916113"/>
            <a:ext cx="1873250" cy="720725"/>
            <a:chOff x="521" y="1207"/>
            <a:chExt cx="1316" cy="454"/>
          </a:xfrm>
        </p:grpSpPr>
        <p:sp>
          <p:nvSpPr>
            <p:cNvPr id="64602" name="Rectangle 6"/>
            <p:cNvSpPr>
              <a:spLocks noChangeArrowheads="1"/>
            </p:cNvSpPr>
            <p:nvPr/>
          </p:nvSpPr>
          <p:spPr bwMode="auto">
            <a:xfrm>
              <a:off x="521" y="1207"/>
              <a:ext cx="1316" cy="454"/>
            </a:xfrm>
            <a:prstGeom prst="rect">
              <a:avLst/>
            </a:prstGeom>
            <a:solidFill>
              <a:srgbClr val="00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4603" name="Rectangle 7"/>
            <p:cNvSpPr>
              <a:spLocks noChangeArrowheads="1"/>
            </p:cNvSpPr>
            <p:nvPr/>
          </p:nvSpPr>
          <p:spPr bwMode="auto">
            <a:xfrm>
              <a:off x="1111" y="1253"/>
              <a:ext cx="635" cy="363"/>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CPU</a:t>
              </a:r>
            </a:p>
            <a:p>
              <a:pPr algn="ctr" eaLnBrk="1" hangingPunct="1">
                <a:spcBef>
                  <a:spcPct val="0"/>
                </a:spcBef>
                <a:buClrTx/>
                <a:buSzTx/>
                <a:buFontTx/>
                <a:buNone/>
              </a:pPr>
              <a:r>
                <a:rPr lang="en-US" altLang="ja-JP" sz="1600" b="1"/>
                <a:t>interface</a:t>
              </a:r>
            </a:p>
          </p:txBody>
        </p:sp>
        <p:sp>
          <p:nvSpPr>
            <p:cNvPr id="64604" name="Rectangle 8"/>
            <p:cNvSpPr>
              <a:spLocks noChangeArrowheads="1"/>
            </p:cNvSpPr>
            <p:nvPr/>
          </p:nvSpPr>
          <p:spPr bwMode="auto">
            <a:xfrm>
              <a:off x="612" y="1253"/>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Timer</a:t>
              </a:r>
            </a:p>
          </p:txBody>
        </p:sp>
        <p:sp>
          <p:nvSpPr>
            <p:cNvPr id="64605" name="Rectangle 9"/>
            <p:cNvSpPr>
              <a:spLocks noChangeArrowheads="1"/>
            </p:cNvSpPr>
            <p:nvPr/>
          </p:nvSpPr>
          <p:spPr bwMode="auto">
            <a:xfrm>
              <a:off x="612" y="1434"/>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Wdog</a:t>
              </a:r>
            </a:p>
          </p:txBody>
        </p:sp>
      </p:grpSp>
      <p:grpSp>
        <p:nvGrpSpPr>
          <p:cNvPr id="64518" name="Group 10"/>
          <p:cNvGrpSpPr>
            <a:grpSpLocks/>
          </p:cNvGrpSpPr>
          <p:nvPr/>
        </p:nvGrpSpPr>
        <p:grpSpPr bwMode="auto">
          <a:xfrm>
            <a:off x="2843213" y="1916113"/>
            <a:ext cx="1873250" cy="720725"/>
            <a:chOff x="521" y="1207"/>
            <a:chExt cx="1316" cy="454"/>
          </a:xfrm>
        </p:grpSpPr>
        <p:sp>
          <p:nvSpPr>
            <p:cNvPr id="64598" name="Rectangle 11"/>
            <p:cNvSpPr>
              <a:spLocks noChangeArrowheads="1"/>
            </p:cNvSpPr>
            <p:nvPr/>
          </p:nvSpPr>
          <p:spPr bwMode="auto">
            <a:xfrm>
              <a:off x="521" y="1207"/>
              <a:ext cx="1316" cy="454"/>
            </a:xfrm>
            <a:prstGeom prst="rect">
              <a:avLst/>
            </a:prstGeom>
            <a:solidFill>
              <a:srgbClr val="00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4599" name="Rectangle 12"/>
            <p:cNvSpPr>
              <a:spLocks noChangeArrowheads="1"/>
            </p:cNvSpPr>
            <p:nvPr/>
          </p:nvSpPr>
          <p:spPr bwMode="auto">
            <a:xfrm>
              <a:off x="1111" y="1253"/>
              <a:ext cx="635" cy="363"/>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CPU</a:t>
              </a:r>
            </a:p>
            <a:p>
              <a:pPr algn="ctr" eaLnBrk="1" hangingPunct="1">
                <a:spcBef>
                  <a:spcPct val="0"/>
                </a:spcBef>
                <a:buClrTx/>
                <a:buSzTx/>
                <a:buFontTx/>
                <a:buNone/>
              </a:pPr>
              <a:r>
                <a:rPr lang="en-US" altLang="ja-JP" sz="1600" b="1"/>
                <a:t>interface</a:t>
              </a:r>
            </a:p>
          </p:txBody>
        </p:sp>
        <p:sp>
          <p:nvSpPr>
            <p:cNvPr id="64600" name="Rectangle 13"/>
            <p:cNvSpPr>
              <a:spLocks noChangeArrowheads="1"/>
            </p:cNvSpPr>
            <p:nvPr/>
          </p:nvSpPr>
          <p:spPr bwMode="auto">
            <a:xfrm>
              <a:off x="612" y="1253"/>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Timer</a:t>
              </a:r>
            </a:p>
          </p:txBody>
        </p:sp>
        <p:sp>
          <p:nvSpPr>
            <p:cNvPr id="64601" name="Rectangle 14"/>
            <p:cNvSpPr>
              <a:spLocks noChangeArrowheads="1"/>
            </p:cNvSpPr>
            <p:nvPr/>
          </p:nvSpPr>
          <p:spPr bwMode="auto">
            <a:xfrm>
              <a:off x="612" y="1434"/>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Wdog</a:t>
              </a:r>
            </a:p>
          </p:txBody>
        </p:sp>
      </p:grpSp>
      <p:grpSp>
        <p:nvGrpSpPr>
          <p:cNvPr id="64519" name="Group 15"/>
          <p:cNvGrpSpPr>
            <a:grpSpLocks/>
          </p:cNvGrpSpPr>
          <p:nvPr/>
        </p:nvGrpSpPr>
        <p:grpSpPr bwMode="auto">
          <a:xfrm>
            <a:off x="5002213" y="1916113"/>
            <a:ext cx="1873250" cy="720725"/>
            <a:chOff x="521" y="1207"/>
            <a:chExt cx="1316" cy="454"/>
          </a:xfrm>
        </p:grpSpPr>
        <p:sp>
          <p:nvSpPr>
            <p:cNvPr id="64594" name="Rectangle 16"/>
            <p:cNvSpPr>
              <a:spLocks noChangeArrowheads="1"/>
            </p:cNvSpPr>
            <p:nvPr/>
          </p:nvSpPr>
          <p:spPr bwMode="auto">
            <a:xfrm>
              <a:off x="521" y="1207"/>
              <a:ext cx="1316" cy="454"/>
            </a:xfrm>
            <a:prstGeom prst="rect">
              <a:avLst/>
            </a:prstGeom>
            <a:solidFill>
              <a:srgbClr val="00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4595" name="Rectangle 17"/>
            <p:cNvSpPr>
              <a:spLocks noChangeArrowheads="1"/>
            </p:cNvSpPr>
            <p:nvPr/>
          </p:nvSpPr>
          <p:spPr bwMode="auto">
            <a:xfrm>
              <a:off x="1111" y="1253"/>
              <a:ext cx="635" cy="363"/>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CPU</a:t>
              </a:r>
            </a:p>
            <a:p>
              <a:pPr algn="ctr" eaLnBrk="1" hangingPunct="1">
                <a:spcBef>
                  <a:spcPct val="0"/>
                </a:spcBef>
                <a:buClrTx/>
                <a:buSzTx/>
                <a:buFontTx/>
                <a:buNone/>
              </a:pPr>
              <a:r>
                <a:rPr lang="en-US" altLang="ja-JP" sz="1600" b="1"/>
                <a:t>interface</a:t>
              </a:r>
            </a:p>
          </p:txBody>
        </p:sp>
        <p:sp>
          <p:nvSpPr>
            <p:cNvPr id="64596" name="Rectangle 18"/>
            <p:cNvSpPr>
              <a:spLocks noChangeArrowheads="1"/>
            </p:cNvSpPr>
            <p:nvPr/>
          </p:nvSpPr>
          <p:spPr bwMode="auto">
            <a:xfrm>
              <a:off x="612" y="1253"/>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Timer</a:t>
              </a:r>
            </a:p>
          </p:txBody>
        </p:sp>
        <p:sp>
          <p:nvSpPr>
            <p:cNvPr id="64597" name="Rectangle 19"/>
            <p:cNvSpPr>
              <a:spLocks noChangeArrowheads="1"/>
            </p:cNvSpPr>
            <p:nvPr/>
          </p:nvSpPr>
          <p:spPr bwMode="auto">
            <a:xfrm>
              <a:off x="612" y="1434"/>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Wdog</a:t>
              </a:r>
            </a:p>
          </p:txBody>
        </p:sp>
      </p:grpSp>
      <p:grpSp>
        <p:nvGrpSpPr>
          <p:cNvPr id="64520" name="Group 20"/>
          <p:cNvGrpSpPr>
            <a:grpSpLocks/>
          </p:cNvGrpSpPr>
          <p:nvPr/>
        </p:nvGrpSpPr>
        <p:grpSpPr bwMode="auto">
          <a:xfrm>
            <a:off x="7161213" y="1916113"/>
            <a:ext cx="1873250" cy="720725"/>
            <a:chOff x="521" y="1207"/>
            <a:chExt cx="1316" cy="454"/>
          </a:xfrm>
        </p:grpSpPr>
        <p:sp>
          <p:nvSpPr>
            <p:cNvPr id="64590" name="Rectangle 21"/>
            <p:cNvSpPr>
              <a:spLocks noChangeArrowheads="1"/>
            </p:cNvSpPr>
            <p:nvPr/>
          </p:nvSpPr>
          <p:spPr bwMode="auto">
            <a:xfrm>
              <a:off x="521" y="1207"/>
              <a:ext cx="1316" cy="454"/>
            </a:xfrm>
            <a:prstGeom prst="rect">
              <a:avLst/>
            </a:prstGeom>
            <a:solidFill>
              <a:srgbClr val="0099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64591" name="Rectangle 22"/>
            <p:cNvSpPr>
              <a:spLocks noChangeArrowheads="1"/>
            </p:cNvSpPr>
            <p:nvPr/>
          </p:nvSpPr>
          <p:spPr bwMode="auto">
            <a:xfrm>
              <a:off x="1111" y="1253"/>
              <a:ext cx="635" cy="363"/>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CPU</a:t>
              </a:r>
            </a:p>
            <a:p>
              <a:pPr algn="ctr" eaLnBrk="1" hangingPunct="1">
                <a:spcBef>
                  <a:spcPct val="0"/>
                </a:spcBef>
                <a:buClrTx/>
                <a:buSzTx/>
                <a:buFontTx/>
                <a:buNone/>
              </a:pPr>
              <a:r>
                <a:rPr lang="en-US" altLang="ja-JP" sz="1600" b="1"/>
                <a:t>interface</a:t>
              </a:r>
            </a:p>
          </p:txBody>
        </p:sp>
        <p:sp>
          <p:nvSpPr>
            <p:cNvPr id="64592" name="Rectangle 23"/>
            <p:cNvSpPr>
              <a:spLocks noChangeArrowheads="1"/>
            </p:cNvSpPr>
            <p:nvPr/>
          </p:nvSpPr>
          <p:spPr bwMode="auto">
            <a:xfrm>
              <a:off x="612" y="1253"/>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Timer</a:t>
              </a:r>
            </a:p>
          </p:txBody>
        </p:sp>
        <p:sp>
          <p:nvSpPr>
            <p:cNvPr id="64593" name="Rectangle 24"/>
            <p:cNvSpPr>
              <a:spLocks noChangeArrowheads="1"/>
            </p:cNvSpPr>
            <p:nvPr/>
          </p:nvSpPr>
          <p:spPr bwMode="auto">
            <a:xfrm>
              <a:off x="612" y="1434"/>
              <a:ext cx="454" cy="181"/>
            </a:xfrm>
            <a:prstGeom prst="rect">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600" b="1"/>
                <a:t>Wdog</a:t>
              </a:r>
            </a:p>
          </p:txBody>
        </p:sp>
      </p:grpSp>
      <p:sp>
        <p:nvSpPr>
          <p:cNvPr id="64521" name="Rectangle 25"/>
          <p:cNvSpPr>
            <a:spLocks noChangeArrowheads="1"/>
          </p:cNvSpPr>
          <p:nvPr/>
        </p:nvSpPr>
        <p:spPr bwMode="auto">
          <a:xfrm>
            <a:off x="827088" y="3141663"/>
            <a:ext cx="1657350" cy="504825"/>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CPU/VFP</a:t>
            </a:r>
          </a:p>
        </p:txBody>
      </p:sp>
      <p:sp>
        <p:nvSpPr>
          <p:cNvPr id="64522" name="Rectangle 26"/>
          <p:cNvSpPr>
            <a:spLocks noChangeArrowheads="1"/>
          </p:cNvSpPr>
          <p:nvPr/>
        </p:nvSpPr>
        <p:spPr bwMode="auto">
          <a:xfrm>
            <a:off x="827088" y="3646488"/>
            <a:ext cx="1657350" cy="719137"/>
          </a:xfrm>
          <a:prstGeom prst="rect">
            <a:avLst/>
          </a:prstGeom>
          <a:solidFill>
            <a:srgbClr val="FF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L1 Memory</a:t>
            </a:r>
          </a:p>
        </p:txBody>
      </p:sp>
      <p:sp>
        <p:nvSpPr>
          <p:cNvPr id="64523" name="Rectangle 27"/>
          <p:cNvSpPr>
            <a:spLocks noChangeArrowheads="1"/>
          </p:cNvSpPr>
          <p:nvPr/>
        </p:nvSpPr>
        <p:spPr bwMode="auto">
          <a:xfrm>
            <a:off x="2914650" y="3141663"/>
            <a:ext cx="1657350" cy="504825"/>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CPU/VFP</a:t>
            </a:r>
          </a:p>
        </p:txBody>
      </p:sp>
      <p:sp>
        <p:nvSpPr>
          <p:cNvPr id="64524" name="Rectangle 28"/>
          <p:cNvSpPr>
            <a:spLocks noChangeArrowheads="1"/>
          </p:cNvSpPr>
          <p:nvPr/>
        </p:nvSpPr>
        <p:spPr bwMode="auto">
          <a:xfrm>
            <a:off x="2914650" y="3646488"/>
            <a:ext cx="1657350" cy="719137"/>
          </a:xfrm>
          <a:prstGeom prst="rect">
            <a:avLst/>
          </a:prstGeom>
          <a:solidFill>
            <a:srgbClr val="FF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L1 Memory</a:t>
            </a:r>
          </a:p>
        </p:txBody>
      </p:sp>
      <p:sp>
        <p:nvSpPr>
          <p:cNvPr id="64525" name="Rectangle 29"/>
          <p:cNvSpPr>
            <a:spLocks noChangeArrowheads="1"/>
          </p:cNvSpPr>
          <p:nvPr/>
        </p:nvSpPr>
        <p:spPr bwMode="auto">
          <a:xfrm>
            <a:off x="5075238" y="3141663"/>
            <a:ext cx="1657350" cy="504825"/>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CPU/VFP</a:t>
            </a:r>
          </a:p>
        </p:txBody>
      </p:sp>
      <p:sp>
        <p:nvSpPr>
          <p:cNvPr id="64526" name="Rectangle 30"/>
          <p:cNvSpPr>
            <a:spLocks noChangeArrowheads="1"/>
          </p:cNvSpPr>
          <p:nvPr/>
        </p:nvSpPr>
        <p:spPr bwMode="auto">
          <a:xfrm>
            <a:off x="5075238" y="3646488"/>
            <a:ext cx="1657350" cy="719137"/>
          </a:xfrm>
          <a:prstGeom prst="rect">
            <a:avLst/>
          </a:prstGeom>
          <a:solidFill>
            <a:srgbClr val="FF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L1 Memory</a:t>
            </a:r>
          </a:p>
        </p:txBody>
      </p:sp>
      <p:sp>
        <p:nvSpPr>
          <p:cNvPr id="64527" name="Rectangle 31"/>
          <p:cNvSpPr>
            <a:spLocks noChangeArrowheads="1"/>
          </p:cNvSpPr>
          <p:nvPr/>
        </p:nvSpPr>
        <p:spPr bwMode="auto">
          <a:xfrm>
            <a:off x="7235825" y="3141663"/>
            <a:ext cx="1657350" cy="504825"/>
          </a:xfrm>
          <a:prstGeom prst="rect">
            <a:avLst/>
          </a:prstGeom>
          <a:solidFill>
            <a:srgbClr val="FFCCCC"/>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CPU/VFP</a:t>
            </a:r>
          </a:p>
        </p:txBody>
      </p:sp>
      <p:sp>
        <p:nvSpPr>
          <p:cNvPr id="64528" name="Rectangle 32"/>
          <p:cNvSpPr>
            <a:spLocks noChangeArrowheads="1"/>
          </p:cNvSpPr>
          <p:nvPr/>
        </p:nvSpPr>
        <p:spPr bwMode="auto">
          <a:xfrm>
            <a:off x="7235825" y="3646488"/>
            <a:ext cx="1657350" cy="719137"/>
          </a:xfrm>
          <a:prstGeom prst="rect">
            <a:avLst/>
          </a:prstGeom>
          <a:solidFill>
            <a:srgbClr val="FF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L1 Memory</a:t>
            </a:r>
          </a:p>
        </p:txBody>
      </p:sp>
      <p:sp>
        <p:nvSpPr>
          <p:cNvPr id="64529" name="Rectangle 33"/>
          <p:cNvSpPr>
            <a:spLocks noChangeArrowheads="1"/>
          </p:cNvSpPr>
          <p:nvPr/>
        </p:nvSpPr>
        <p:spPr bwMode="auto">
          <a:xfrm>
            <a:off x="971550" y="1341438"/>
            <a:ext cx="7561263" cy="358775"/>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Interrupt Distributor</a:t>
            </a:r>
          </a:p>
        </p:txBody>
      </p:sp>
      <p:sp>
        <p:nvSpPr>
          <p:cNvPr id="64530" name="Rectangle 34"/>
          <p:cNvSpPr>
            <a:spLocks noChangeArrowheads="1"/>
          </p:cNvSpPr>
          <p:nvPr/>
        </p:nvSpPr>
        <p:spPr bwMode="auto">
          <a:xfrm>
            <a:off x="971550" y="4870450"/>
            <a:ext cx="7777163" cy="576263"/>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Snoop Control Unit (SCU)</a:t>
            </a:r>
          </a:p>
        </p:txBody>
      </p:sp>
      <p:sp>
        <p:nvSpPr>
          <p:cNvPr id="64531" name="Text Box 35"/>
          <p:cNvSpPr txBox="1">
            <a:spLocks noChangeArrowheads="1"/>
          </p:cNvSpPr>
          <p:nvPr/>
        </p:nvSpPr>
        <p:spPr bwMode="auto">
          <a:xfrm>
            <a:off x="7072313" y="4889500"/>
            <a:ext cx="14922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Coherence</a:t>
            </a:r>
          </a:p>
          <a:p>
            <a:pPr eaLnBrk="1" hangingPunct="1">
              <a:spcBef>
                <a:spcPct val="0"/>
              </a:spcBef>
              <a:buClrTx/>
              <a:buSzTx/>
              <a:buFontTx/>
              <a:buNone/>
            </a:pPr>
            <a:r>
              <a:rPr lang="en-US" altLang="ja-JP" sz="1800" b="1"/>
              <a:t>Control Bus</a:t>
            </a:r>
          </a:p>
        </p:txBody>
      </p:sp>
      <p:sp>
        <p:nvSpPr>
          <p:cNvPr id="64532" name="Rectangle 36"/>
          <p:cNvSpPr>
            <a:spLocks noChangeArrowheads="1"/>
          </p:cNvSpPr>
          <p:nvPr/>
        </p:nvSpPr>
        <p:spPr bwMode="auto">
          <a:xfrm>
            <a:off x="1474788" y="5734050"/>
            <a:ext cx="2089150" cy="6477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Duplicated</a:t>
            </a:r>
          </a:p>
          <a:p>
            <a:pPr algn="ctr" eaLnBrk="1" hangingPunct="1">
              <a:spcBef>
                <a:spcPct val="0"/>
              </a:spcBef>
              <a:buClrTx/>
              <a:buSzTx/>
              <a:buFontTx/>
              <a:buNone/>
            </a:pPr>
            <a:r>
              <a:rPr lang="en-US" altLang="ja-JP" sz="1800" b="1"/>
              <a:t>L1 Tag</a:t>
            </a:r>
          </a:p>
        </p:txBody>
      </p:sp>
      <p:sp>
        <p:nvSpPr>
          <p:cNvPr id="64533" name="Line 37"/>
          <p:cNvSpPr>
            <a:spLocks noChangeShapeType="1"/>
          </p:cNvSpPr>
          <p:nvPr/>
        </p:nvSpPr>
        <p:spPr bwMode="auto">
          <a:xfrm flipV="1">
            <a:off x="1116013" y="4365625"/>
            <a:ext cx="0" cy="5032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4" name="Line 38"/>
          <p:cNvSpPr>
            <a:spLocks noChangeShapeType="1"/>
          </p:cNvSpPr>
          <p:nvPr/>
        </p:nvSpPr>
        <p:spPr bwMode="auto">
          <a:xfrm flipV="1">
            <a:off x="1331913"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5" name="Line 39"/>
          <p:cNvSpPr>
            <a:spLocks noChangeShapeType="1"/>
          </p:cNvSpPr>
          <p:nvPr/>
        </p:nvSpPr>
        <p:spPr bwMode="auto">
          <a:xfrm flipV="1">
            <a:off x="2124075"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6" name="Line 40"/>
          <p:cNvSpPr>
            <a:spLocks noChangeShapeType="1"/>
          </p:cNvSpPr>
          <p:nvPr/>
        </p:nvSpPr>
        <p:spPr bwMode="auto">
          <a:xfrm flipV="1">
            <a:off x="3203575" y="4365625"/>
            <a:ext cx="0" cy="5032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7" name="Line 41"/>
          <p:cNvSpPr>
            <a:spLocks noChangeShapeType="1"/>
          </p:cNvSpPr>
          <p:nvPr/>
        </p:nvSpPr>
        <p:spPr bwMode="auto">
          <a:xfrm flipV="1">
            <a:off x="3419475"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8" name="Line 42"/>
          <p:cNvSpPr>
            <a:spLocks noChangeShapeType="1"/>
          </p:cNvSpPr>
          <p:nvPr/>
        </p:nvSpPr>
        <p:spPr bwMode="auto">
          <a:xfrm flipV="1">
            <a:off x="4211638"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39" name="Line 43"/>
          <p:cNvSpPr>
            <a:spLocks noChangeShapeType="1"/>
          </p:cNvSpPr>
          <p:nvPr/>
        </p:nvSpPr>
        <p:spPr bwMode="auto">
          <a:xfrm flipV="1">
            <a:off x="5291138" y="4365625"/>
            <a:ext cx="0" cy="5032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0" name="Line 44"/>
          <p:cNvSpPr>
            <a:spLocks noChangeShapeType="1"/>
          </p:cNvSpPr>
          <p:nvPr/>
        </p:nvSpPr>
        <p:spPr bwMode="auto">
          <a:xfrm flipV="1">
            <a:off x="5508625"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1" name="Line 45"/>
          <p:cNvSpPr>
            <a:spLocks noChangeShapeType="1"/>
          </p:cNvSpPr>
          <p:nvPr/>
        </p:nvSpPr>
        <p:spPr bwMode="auto">
          <a:xfrm flipV="1">
            <a:off x="6299200"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2" name="Line 46"/>
          <p:cNvSpPr>
            <a:spLocks noChangeShapeType="1"/>
          </p:cNvSpPr>
          <p:nvPr/>
        </p:nvSpPr>
        <p:spPr bwMode="auto">
          <a:xfrm flipV="1">
            <a:off x="7451725" y="4365625"/>
            <a:ext cx="0" cy="50323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3" name="Line 47"/>
          <p:cNvSpPr>
            <a:spLocks noChangeShapeType="1"/>
          </p:cNvSpPr>
          <p:nvPr/>
        </p:nvSpPr>
        <p:spPr bwMode="auto">
          <a:xfrm flipV="1">
            <a:off x="7667625"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4" name="Line 48"/>
          <p:cNvSpPr>
            <a:spLocks noChangeShapeType="1"/>
          </p:cNvSpPr>
          <p:nvPr/>
        </p:nvSpPr>
        <p:spPr bwMode="auto">
          <a:xfrm flipV="1">
            <a:off x="8459788" y="4365625"/>
            <a:ext cx="0" cy="503238"/>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5" name="Line 49"/>
          <p:cNvSpPr>
            <a:spLocks noChangeShapeType="1"/>
          </p:cNvSpPr>
          <p:nvPr/>
        </p:nvSpPr>
        <p:spPr bwMode="auto">
          <a:xfrm flipV="1">
            <a:off x="1619250"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6" name="Line 50"/>
          <p:cNvSpPr>
            <a:spLocks noChangeShapeType="1"/>
          </p:cNvSpPr>
          <p:nvPr/>
        </p:nvSpPr>
        <p:spPr bwMode="auto">
          <a:xfrm flipV="1">
            <a:off x="1763713"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7" name="Line 51"/>
          <p:cNvSpPr>
            <a:spLocks noChangeShapeType="1"/>
          </p:cNvSpPr>
          <p:nvPr/>
        </p:nvSpPr>
        <p:spPr bwMode="auto">
          <a:xfrm flipV="1">
            <a:off x="1908175"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8" name="Line 52"/>
          <p:cNvSpPr>
            <a:spLocks noChangeShapeType="1"/>
          </p:cNvSpPr>
          <p:nvPr/>
        </p:nvSpPr>
        <p:spPr bwMode="auto">
          <a:xfrm flipV="1">
            <a:off x="2052638"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49" name="Line 53"/>
          <p:cNvSpPr>
            <a:spLocks noChangeShapeType="1"/>
          </p:cNvSpPr>
          <p:nvPr/>
        </p:nvSpPr>
        <p:spPr bwMode="auto">
          <a:xfrm flipV="1">
            <a:off x="2771775"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0" name="Line 54"/>
          <p:cNvSpPr>
            <a:spLocks noChangeShapeType="1"/>
          </p:cNvSpPr>
          <p:nvPr/>
        </p:nvSpPr>
        <p:spPr bwMode="auto">
          <a:xfrm flipV="1">
            <a:off x="2916238"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1" name="Line 55"/>
          <p:cNvSpPr>
            <a:spLocks noChangeShapeType="1"/>
          </p:cNvSpPr>
          <p:nvPr/>
        </p:nvSpPr>
        <p:spPr bwMode="auto">
          <a:xfrm flipV="1">
            <a:off x="3060700"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2" name="Line 56"/>
          <p:cNvSpPr>
            <a:spLocks noChangeShapeType="1"/>
          </p:cNvSpPr>
          <p:nvPr/>
        </p:nvSpPr>
        <p:spPr bwMode="auto">
          <a:xfrm flipV="1">
            <a:off x="3205163" y="5445125"/>
            <a:ext cx="0" cy="28892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3" name="Line 57"/>
          <p:cNvSpPr>
            <a:spLocks noChangeShapeType="1"/>
          </p:cNvSpPr>
          <p:nvPr/>
        </p:nvSpPr>
        <p:spPr bwMode="auto">
          <a:xfrm>
            <a:off x="3419475" y="83661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4" name="Line 58"/>
          <p:cNvSpPr>
            <a:spLocks noChangeShapeType="1"/>
          </p:cNvSpPr>
          <p:nvPr/>
        </p:nvSpPr>
        <p:spPr bwMode="auto">
          <a:xfrm>
            <a:off x="3635375" y="83661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5" name="Line 59"/>
          <p:cNvSpPr>
            <a:spLocks noChangeShapeType="1"/>
          </p:cNvSpPr>
          <p:nvPr/>
        </p:nvSpPr>
        <p:spPr bwMode="auto">
          <a:xfrm>
            <a:off x="3851275" y="83661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6" name="Line 60"/>
          <p:cNvSpPr>
            <a:spLocks noChangeShapeType="1"/>
          </p:cNvSpPr>
          <p:nvPr/>
        </p:nvSpPr>
        <p:spPr bwMode="auto">
          <a:xfrm>
            <a:off x="4067175" y="83661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7" name="Line 61"/>
          <p:cNvSpPr>
            <a:spLocks noChangeShapeType="1"/>
          </p:cNvSpPr>
          <p:nvPr/>
        </p:nvSpPr>
        <p:spPr bwMode="auto">
          <a:xfrm>
            <a:off x="4716463" y="836613"/>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58" name="Text Box 62"/>
          <p:cNvSpPr txBox="1">
            <a:spLocks noChangeArrowheads="1"/>
          </p:cNvSpPr>
          <p:nvPr/>
        </p:nvSpPr>
        <p:spPr bwMode="auto">
          <a:xfrm>
            <a:off x="4119563" y="595313"/>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b="1"/>
              <a:t>…</a:t>
            </a:r>
          </a:p>
        </p:txBody>
      </p:sp>
      <p:sp>
        <p:nvSpPr>
          <p:cNvPr id="64559" name="Line 63"/>
          <p:cNvSpPr>
            <a:spLocks noChangeShapeType="1"/>
          </p:cNvSpPr>
          <p:nvPr/>
        </p:nvSpPr>
        <p:spPr bwMode="auto">
          <a:xfrm>
            <a:off x="1763713" y="170021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0" name="Line 64"/>
          <p:cNvSpPr>
            <a:spLocks noChangeShapeType="1"/>
          </p:cNvSpPr>
          <p:nvPr/>
        </p:nvSpPr>
        <p:spPr bwMode="auto">
          <a:xfrm>
            <a:off x="3708400" y="170021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1" name="Line 65"/>
          <p:cNvSpPr>
            <a:spLocks noChangeShapeType="1"/>
          </p:cNvSpPr>
          <p:nvPr/>
        </p:nvSpPr>
        <p:spPr bwMode="auto">
          <a:xfrm>
            <a:off x="5795963" y="170021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2" name="Line 66"/>
          <p:cNvSpPr>
            <a:spLocks noChangeShapeType="1"/>
          </p:cNvSpPr>
          <p:nvPr/>
        </p:nvSpPr>
        <p:spPr bwMode="auto">
          <a:xfrm>
            <a:off x="7956550" y="1700213"/>
            <a:ext cx="0"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3" name="Line 67"/>
          <p:cNvSpPr>
            <a:spLocks noChangeShapeType="1"/>
          </p:cNvSpPr>
          <p:nvPr/>
        </p:nvSpPr>
        <p:spPr bwMode="auto">
          <a:xfrm>
            <a:off x="1692275" y="26368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4" name="Line 68"/>
          <p:cNvSpPr>
            <a:spLocks noChangeShapeType="1"/>
          </p:cNvSpPr>
          <p:nvPr/>
        </p:nvSpPr>
        <p:spPr bwMode="auto">
          <a:xfrm>
            <a:off x="3708400" y="26368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5" name="Line 69"/>
          <p:cNvSpPr>
            <a:spLocks noChangeShapeType="1"/>
          </p:cNvSpPr>
          <p:nvPr/>
        </p:nvSpPr>
        <p:spPr bwMode="auto">
          <a:xfrm>
            <a:off x="5867400" y="26368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6" name="Line 70"/>
          <p:cNvSpPr>
            <a:spLocks noChangeShapeType="1"/>
          </p:cNvSpPr>
          <p:nvPr/>
        </p:nvSpPr>
        <p:spPr bwMode="auto">
          <a:xfrm>
            <a:off x="8026400" y="26368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67" name="Text Box 71"/>
          <p:cNvSpPr txBox="1">
            <a:spLocks noChangeArrowheads="1"/>
          </p:cNvSpPr>
          <p:nvPr/>
        </p:nvSpPr>
        <p:spPr bwMode="auto">
          <a:xfrm>
            <a:off x="1743075" y="2657475"/>
            <a:ext cx="455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200" b="1"/>
              <a:t>IRQ</a:t>
            </a:r>
          </a:p>
        </p:txBody>
      </p:sp>
      <p:sp>
        <p:nvSpPr>
          <p:cNvPr id="64568" name="Text Box 72"/>
          <p:cNvSpPr txBox="1">
            <a:spLocks noChangeArrowheads="1"/>
          </p:cNvSpPr>
          <p:nvPr/>
        </p:nvSpPr>
        <p:spPr bwMode="auto">
          <a:xfrm>
            <a:off x="3684588" y="2636838"/>
            <a:ext cx="455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200" b="1"/>
              <a:t>IRQ</a:t>
            </a:r>
          </a:p>
        </p:txBody>
      </p:sp>
      <p:sp>
        <p:nvSpPr>
          <p:cNvPr id="64569" name="Text Box 73"/>
          <p:cNvSpPr txBox="1">
            <a:spLocks noChangeArrowheads="1"/>
          </p:cNvSpPr>
          <p:nvPr/>
        </p:nvSpPr>
        <p:spPr bwMode="auto">
          <a:xfrm>
            <a:off x="5845175" y="2616200"/>
            <a:ext cx="455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200" b="1"/>
              <a:t>IRQ</a:t>
            </a:r>
          </a:p>
        </p:txBody>
      </p:sp>
      <p:sp>
        <p:nvSpPr>
          <p:cNvPr id="64570" name="Text Box 74"/>
          <p:cNvSpPr txBox="1">
            <a:spLocks noChangeArrowheads="1"/>
          </p:cNvSpPr>
          <p:nvPr/>
        </p:nvSpPr>
        <p:spPr bwMode="auto">
          <a:xfrm>
            <a:off x="8005763" y="2595563"/>
            <a:ext cx="4556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200" b="1"/>
              <a:t>IRQ</a:t>
            </a:r>
          </a:p>
        </p:txBody>
      </p:sp>
      <p:sp>
        <p:nvSpPr>
          <p:cNvPr id="64571" name="Line 75"/>
          <p:cNvSpPr>
            <a:spLocks noChangeShapeType="1"/>
          </p:cNvSpPr>
          <p:nvPr/>
        </p:nvSpPr>
        <p:spPr bwMode="auto">
          <a:xfrm>
            <a:off x="468313" y="620713"/>
            <a:ext cx="0" cy="2303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72" name="Line 76"/>
          <p:cNvSpPr>
            <a:spLocks noChangeShapeType="1"/>
          </p:cNvSpPr>
          <p:nvPr/>
        </p:nvSpPr>
        <p:spPr bwMode="auto">
          <a:xfrm>
            <a:off x="468313" y="2924175"/>
            <a:ext cx="72723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73" name="Line 77"/>
          <p:cNvSpPr>
            <a:spLocks noChangeShapeType="1"/>
          </p:cNvSpPr>
          <p:nvPr/>
        </p:nvSpPr>
        <p:spPr bwMode="auto">
          <a:xfrm>
            <a:off x="7740650" y="29241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74" name="Line 78"/>
          <p:cNvSpPr>
            <a:spLocks noChangeShapeType="1"/>
          </p:cNvSpPr>
          <p:nvPr/>
        </p:nvSpPr>
        <p:spPr bwMode="auto">
          <a:xfrm>
            <a:off x="5364163" y="29241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75" name="Line 79"/>
          <p:cNvSpPr>
            <a:spLocks noChangeShapeType="1"/>
          </p:cNvSpPr>
          <p:nvPr/>
        </p:nvSpPr>
        <p:spPr bwMode="auto">
          <a:xfrm>
            <a:off x="3132138" y="29241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76" name="Line 80"/>
          <p:cNvSpPr>
            <a:spLocks noChangeShapeType="1"/>
          </p:cNvSpPr>
          <p:nvPr/>
        </p:nvSpPr>
        <p:spPr bwMode="auto">
          <a:xfrm>
            <a:off x="971550" y="2924175"/>
            <a:ext cx="0"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77" name="Text Box 81"/>
          <p:cNvSpPr txBox="1">
            <a:spLocks noChangeArrowheads="1"/>
          </p:cNvSpPr>
          <p:nvPr/>
        </p:nvSpPr>
        <p:spPr bwMode="auto">
          <a:xfrm>
            <a:off x="519113" y="207963"/>
            <a:ext cx="135165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dirty="0"/>
              <a:t>Private</a:t>
            </a:r>
          </a:p>
          <a:p>
            <a:pPr eaLnBrk="1" hangingPunct="1">
              <a:spcBef>
                <a:spcPct val="0"/>
              </a:spcBef>
              <a:buClrTx/>
              <a:buSzTx/>
              <a:buFontTx/>
              <a:buNone/>
            </a:pPr>
            <a:r>
              <a:rPr lang="en-US" altLang="ja-JP" sz="1800" dirty="0"/>
              <a:t>FIQ  blocks</a:t>
            </a:r>
          </a:p>
        </p:txBody>
      </p:sp>
      <p:sp>
        <p:nvSpPr>
          <p:cNvPr id="64578" name="Line 82"/>
          <p:cNvSpPr>
            <a:spLocks noChangeShapeType="1"/>
          </p:cNvSpPr>
          <p:nvPr/>
        </p:nvSpPr>
        <p:spPr bwMode="auto">
          <a:xfrm flipH="1">
            <a:off x="323850" y="5229225"/>
            <a:ext cx="6477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79" name="Line 83"/>
          <p:cNvSpPr>
            <a:spLocks noChangeShapeType="1"/>
          </p:cNvSpPr>
          <p:nvPr/>
        </p:nvSpPr>
        <p:spPr bwMode="auto">
          <a:xfrm flipV="1">
            <a:off x="323850" y="1557338"/>
            <a:ext cx="0" cy="36718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80" name="Line 84"/>
          <p:cNvSpPr>
            <a:spLocks noChangeShapeType="1"/>
          </p:cNvSpPr>
          <p:nvPr/>
        </p:nvSpPr>
        <p:spPr bwMode="auto">
          <a:xfrm>
            <a:off x="323850" y="1557338"/>
            <a:ext cx="6477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1" name="Line 85"/>
          <p:cNvSpPr>
            <a:spLocks noChangeShapeType="1"/>
          </p:cNvSpPr>
          <p:nvPr/>
        </p:nvSpPr>
        <p:spPr bwMode="auto">
          <a:xfrm>
            <a:off x="323850" y="2276475"/>
            <a:ext cx="360363"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2" name="Text Box 86"/>
          <p:cNvSpPr txBox="1">
            <a:spLocks noChangeArrowheads="1"/>
          </p:cNvSpPr>
          <p:nvPr/>
        </p:nvSpPr>
        <p:spPr bwMode="auto">
          <a:xfrm>
            <a:off x="279400" y="5229225"/>
            <a:ext cx="105251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400" b="1"/>
              <a:t>Private</a:t>
            </a:r>
          </a:p>
          <a:p>
            <a:pPr eaLnBrk="1" hangingPunct="1">
              <a:spcBef>
                <a:spcPct val="0"/>
              </a:spcBef>
              <a:buClrTx/>
              <a:buSzTx/>
              <a:buFontTx/>
              <a:buNone/>
            </a:pPr>
            <a:r>
              <a:rPr lang="en-US" altLang="ja-JP" sz="1400" b="1"/>
              <a:t>Peripheral</a:t>
            </a:r>
          </a:p>
          <a:p>
            <a:pPr eaLnBrk="1" hangingPunct="1">
              <a:spcBef>
                <a:spcPct val="0"/>
              </a:spcBef>
              <a:buClrTx/>
              <a:buSzTx/>
              <a:buFontTx/>
              <a:buNone/>
            </a:pPr>
            <a:r>
              <a:rPr lang="en-US" altLang="ja-JP" sz="1400" b="1"/>
              <a:t>Bus</a:t>
            </a:r>
          </a:p>
        </p:txBody>
      </p:sp>
      <p:sp>
        <p:nvSpPr>
          <p:cNvPr id="64583" name="Rectangle 87"/>
          <p:cNvSpPr>
            <a:spLocks noChangeArrowheads="1"/>
          </p:cNvSpPr>
          <p:nvPr/>
        </p:nvSpPr>
        <p:spPr bwMode="auto">
          <a:xfrm>
            <a:off x="4140200" y="6524625"/>
            <a:ext cx="3024188" cy="333375"/>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L2 Cache</a:t>
            </a:r>
          </a:p>
        </p:txBody>
      </p:sp>
      <p:sp>
        <p:nvSpPr>
          <p:cNvPr id="64584" name="Line 88"/>
          <p:cNvSpPr>
            <a:spLocks noChangeShapeType="1"/>
          </p:cNvSpPr>
          <p:nvPr/>
        </p:nvSpPr>
        <p:spPr bwMode="auto">
          <a:xfrm>
            <a:off x="7164388" y="6597650"/>
            <a:ext cx="6477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5" name="Line 89"/>
          <p:cNvSpPr>
            <a:spLocks noChangeShapeType="1"/>
          </p:cNvSpPr>
          <p:nvPr/>
        </p:nvSpPr>
        <p:spPr bwMode="auto">
          <a:xfrm>
            <a:off x="7164388" y="6742113"/>
            <a:ext cx="6477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6" name="Line 90"/>
          <p:cNvSpPr>
            <a:spLocks noChangeShapeType="1"/>
          </p:cNvSpPr>
          <p:nvPr/>
        </p:nvSpPr>
        <p:spPr bwMode="auto">
          <a:xfrm flipV="1">
            <a:off x="4859338" y="5445125"/>
            <a:ext cx="0" cy="107950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7" name="Line 91"/>
          <p:cNvSpPr>
            <a:spLocks noChangeShapeType="1"/>
          </p:cNvSpPr>
          <p:nvPr/>
        </p:nvSpPr>
        <p:spPr bwMode="auto">
          <a:xfrm flipV="1">
            <a:off x="6659563" y="5445125"/>
            <a:ext cx="0" cy="107950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4588" name="Text Box 92"/>
          <p:cNvSpPr txBox="1">
            <a:spLocks noChangeArrowheads="1"/>
          </p:cNvSpPr>
          <p:nvPr/>
        </p:nvSpPr>
        <p:spPr bwMode="auto">
          <a:xfrm>
            <a:off x="4984750" y="5632450"/>
            <a:ext cx="109855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600" b="1"/>
              <a:t>Private</a:t>
            </a:r>
          </a:p>
          <a:p>
            <a:pPr eaLnBrk="1" hangingPunct="1">
              <a:spcBef>
                <a:spcPct val="0"/>
              </a:spcBef>
              <a:buClrTx/>
              <a:buSzTx/>
              <a:buFontTx/>
              <a:buNone/>
            </a:pPr>
            <a:r>
              <a:rPr lang="en-US" altLang="ja-JP" sz="1600" b="1"/>
              <a:t>AXI R/W</a:t>
            </a:r>
          </a:p>
          <a:p>
            <a:pPr eaLnBrk="1" hangingPunct="1">
              <a:spcBef>
                <a:spcPct val="0"/>
              </a:spcBef>
              <a:buClrTx/>
              <a:buSzTx/>
              <a:buFontTx/>
              <a:buNone/>
            </a:pPr>
            <a:r>
              <a:rPr lang="en-US" altLang="ja-JP" sz="1600" b="1"/>
              <a:t>64bit Bus</a:t>
            </a:r>
          </a:p>
        </p:txBody>
      </p:sp>
      <p:sp>
        <p:nvSpPr>
          <p:cNvPr id="64589" name="Text Box 93"/>
          <p:cNvSpPr txBox="1">
            <a:spLocks noChangeArrowheads="1"/>
          </p:cNvSpPr>
          <p:nvPr/>
        </p:nvSpPr>
        <p:spPr bwMode="auto">
          <a:xfrm>
            <a:off x="6516688" y="398463"/>
            <a:ext cx="2609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It uses MESI</a:t>
            </a:r>
            <a:r>
              <a:rPr lang="ja-JP" altLang="en-US" sz="1800" b="1"/>
              <a:t>　</a:t>
            </a:r>
            <a:r>
              <a:rPr lang="en-US" altLang="ja-JP" sz="1800" b="1"/>
              <a:t>Protocol</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219200" y="152400"/>
            <a:ext cx="7772400" cy="1143000"/>
          </a:xfrm>
        </p:spPr>
        <p:txBody>
          <a:bodyPr/>
          <a:lstStyle/>
          <a:p>
            <a:pPr eaLnBrk="1" hangingPunct="1"/>
            <a:r>
              <a:rPr lang="en-US" altLang="ja-JP"/>
              <a:t>Competitive</a:t>
            </a:r>
            <a:r>
              <a:rPr lang="ja-JP" altLang="en-US"/>
              <a:t>　</a:t>
            </a:r>
            <a:r>
              <a:rPr lang="en-US" altLang="ja-JP"/>
              <a:t>Snooping</a:t>
            </a:r>
          </a:p>
        </p:txBody>
      </p:sp>
      <p:sp>
        <p:nvSpPr>
          <p:cNvPr id="59395"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9396"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59397"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398"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399"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59400" name="Group 8"/>
          <p:cNvGrpSpPr>
            <a:grpSpLocks/>
          </p:cNvGrpSpPr>
          <p:nvPr/>
        </p:nvGrpSpPr>
        <p:grpSpPr bwMode="auto">
          <a:xfrm>
            <a:off x="4953000" y="2743200"/>
            <a:ext cx="762000" cy="2514600"/>
            <a:chOff x="672" y="2208"/>
            <a:chExt cx="480" cy="1584"/>
          </a:xfrm>
        </p:grpSpPr>
        <p:sp>
          <p:nvSpPr>
            <p:cNvPr id="5943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943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CS</a:t>
              </a:r>
            </a:p>
          </p:txBody>
        </p:sp>
        <p:sp>
          <p:nvSpPr>
            <p:cNvPr id="5943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3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9401" name="Group 13"/>
          <p:cNvGrpSpPr>
            <a:grpSpLocks/>
          </p:cNvGrpSpPr>
          <p:nvPr/>
        </p:nvGrpSpPr>
        <p:grpSpPr bwMode="auto">
          <a:xfrm>
            <a:off x="3505200" y="2743200"/>
            <a:ext cx="762000" cy="2514600"/>
            <a:chOff x="672" y="2208"/>
            <a:chExt cx="480" cy="1584"/>
          </a:xfrm>
        </p:grpSpPr>
        <p:sp>
          <p:nvSpPr>
            <p:cNvPr id="5942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942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942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3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59402" name="Group 18"/>
          <p:cNvGrpSpPr>
            <a:grpSpLocks/>
          </p:cNvGrpSpPr>
          <p:nvPr/>
        </p:nvGrpSpPr>
        <p:grpSpPr bwMode="auto">
          <a:xfrm>
            <a:off x="6400800" y="2743200"/>
            <a:ext cx="762000" cy="2514600"/>
            <a:chOff x="672" y="2208"/>
            <a:chExt cx="480" cy="1584"/>
          </a:xfrm>
        </p:grpSpPr>
        <p:sp>
          <p:nvSpPr>
            <p:cNvPr id="5942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5942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5942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2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9403"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59404"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59405"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59406" name="Group 26"/>
          <p:cNvGrpSpPr>
            <a:grpSpLocks/>
          </p:cNvGrpSpPr>
          <p:nvPr/>
        </p:nvGrpSpPr>
        <p:grpSpPr bwMode="auto">
          <a:xfrm>
            <a:off x="1295400" y="3032125"/>
            <a:ext cx="962025" cy="633413"/>
            <a:chOff x="806" y="2078"/>
            <a:chExt cx="606" cy="399"/>
          </a:xfrm>
        </p:grpSpPr>
        <p:sp>
          <p:nvSpPr>
            <p:cNvPr id="5942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5942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514600" y="1600200"/>
            <a:ext cx="2590800" cy="1828800"/>
            <a:chOff x="1584" y="1008"/>
            <a:chExt cx="1632" cy="1152"/>
          </a:xfrm>
        </p:grpSpPr>
        <p:sp>
          <p:nvSpPr>
            <p:cNvPr id="59419" name="Line 30"/>
            <p:cNvSpPr>
              <a:spLocks noChangeShapeType="1"/>
            </p:cNvSpPr>
            <p:nvPr/>
          </p:nvSpPr>
          <p:spPr bwMode="auto">
            <a:xfrm flipV="1">
              <a:off x="1584" y="1008"/>
              <a:ext cx="1248" cy="1152"/>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20" name="Line 31"/>
            <p:cNvSpPr>
              <a:spLocks noChangeShapeType="1"/>
            </p:cNvSpPr>
            <p:nvPr/>
          </p:nvSpPr>
          <p:spPr bwMode="auto">
            <a:xfrm>
              <a:off x="2208" y="1584"/>
              <a:ext cx="1008" cy="57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59408" name="Line 32"/>
          <p:cNvSpPr>
            <a:spLocks noChangeShapeType="1"/>
          </p:cNvSpPr>
          <p:nvPr/>
        </p:nvSpPr>
        <p:spPr bwMode="auto">
          <a:xfrm flipV="1">
            <a:off x="2057400" y="4114800"/>
            <a:ext cx="0" cy="45720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09" name="Text Box 33"/>
          <p:cNvSpPr txBox="1">
            <a:spLocks noChangeArrowheads="1"/>
          </p:cNvSpPr>
          <p:nvPr/>
        </p:nvSpPr>
        <p:spPr bwMode="auto">
          <a:xfrm>
            <a:off x="1508125" y="4156075"/>
            <a:ext cx="471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sp>
        <p:nvSpPr>
          <p:cNvPr id="59410" name="Text Box 34"/>
          <p:cNvSpPr txBox="1">
            <a:spLocks noChangeArrowheads="1"/>
          </p:cNvSpPr>
          <p:nvPr/>
        </p:nvSpPr>
        <p:spPr bwMode="auto">
          <a:xfrm>
            <a:off x="2286000" y="5410200"/>
            <a:ext cx="4613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Update </a:t>
            </a:r>
            <a:r>
              <a:rPr lang="en-US" altLang="ja-JP" sz="2400" i="1">
                <a:latin typeface="Times New Roman" panose="02020603050405020304" pitchFamily="18" charset="0"/>
              </a:rPr>
              <a:t>n</a:t>
            </a:r>
            <a:r>
              <a:rPr lang="en-US" altLang="ja-JP" sz="2400">
                <a:latin typeface="Times New Roman" panose="02020603050405020304" pitchFamily="18" charset="0"/>
              </a:rPr>
              <a:t> times, and then invalidates</a:t>
            </a:r>
          </a:p>
        </p:txBody>
      </p:sp>
      <p:grpSp>
        <p:nvGrpSpPr>
          <p:cNvPr id="7" name="Group 35"/>
          <p:cNvGrpSpPr>
            <a:grpSpLocks/>
          </p:cNvGrpSpPr>
          <p:nvPr/>
        </p:nvGrpSpPr>
        <p:grpSpPr bwMode="auto">
          <a:xfrm>
            <a:off x="2667000" y="1752600"/>
            <a:ext cx="2590800" cy="1828800"/>
            <a:chOff x="1584" y="1008"/>
            <a:chExt cx="1632" cy="1152"/>
          </a:xfrm>
        </p:grpSpPr>
        <p:sp>
          <p:nvSpPr>
            <p:cNvPr id="59417" name="Line 36"/>
            <p:cNvSpPr>
              <a:spLocks noChangeShapeType="1"/>
            </p:cNvSpPr>
            <p:nvPr/>
          </p:nvSpPr>
          <p:spPr bwMode="auto">
            <a:xfrm flipV="1">
              <a:off x="1584" y="1008"/>
              <a:ext cx="1248" cy="1152"/>
            </a:xfrm>
            <a:prstGeom prst="line">
              <a:avLst/>
            </a:prstGeom>
            <a:noFill/>
            <a:ln w="28575">
              <a:solidFill>
                <a:srgbClr val="CC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18" name="Line 37"/>
            <p:cNvSpPr>
              <a:spLocks noChangeShapeType="1"/>
            </p:cNvSpPr>
            <p:nvPr/>
          </p:nvSpPr>
          <p:spPr bwMode="auto">
            <a:xfrm>
              <a:off x="2208" y="1584"/>
              <a:ext cx="1008" cy="576"/>
            </a:xfrm>
            <a:prstGeom prst="line">
              <a:avLst/>
            </a:prstGeom>
            <a:noFill/>
            <a:ln w="28575">
              <a:solidFill>
                <a:srgbClr val="CC00CC"/>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8" name="Group 38"/>
          <p:cNvGrpSpPr>
            <a:grpSpLocks/>
          </p:cNvGrpSpPr>
          <p:nvPr/>
        </p:nvGrpSpPr>
        <p:grpSpPr bwMode="auto">
          <a:xfrm>
            <a:off x="2819400" y="1905000"/>
            <a:ext cx="2590800" cy="1828800"/>
            <a:chOff x="1584" y="1008"/>
            <a:chExt cx="1632" cy="1152"/>
          </a:xfrm>
        </p:grpSpPr>
        <p:sp>
          <p:nvSpPr>
            <p:cNvPr id="59415" name="Line 39"/>
            <p:cNvSpPr>
              <a:spLocks noChangeShapeType="1"/>
            </p:cNvSpPr>
            <p:nvPr/>
          </p:nvSpPr>
          <p:spPr bwMode="auto">
            <a:xfrm flipV="1">
              <a:off x="1584" y="1008"/>
              <a:ext cx="1248" cy="115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9416" name="Line 40"/>
            <p:cNvSpPr>
              <a:spLocks noChangeShapeType="1"/>
            </p:cNvSpPr>
            <p:nvPr/>
          </p:nvSpPr>
          <p:spPr bwMode="auto">
            <a:xfrm>
              <a:off x="2208" y="1584"/>
              <a:ext cx="1008" cy="57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217129" name="Text Box 41"/>
          <p:cNvSpPr txBox="1">
            <a:spLocks noChangeArrowheads="1"/>
          </p:cNvSpPr>
          <p:nvPr/>
        </p:nvSpPr>
        <p:spPr bwMode="auto">
          <a:xfrm>
            <a:off x="5089525" y="3698875"/>
            <a:ext cx="590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p>
        </p:txBody>
      </p:sp>
      <p:sp>
        <p:nvSpPr>
          <p:cNvPr id="59414" name="Text Box 42"/>
          <p:cNvSpPr txBox="1">
            <a:spLocks noChangeArrowheads="1"/>
          </p:cNvSpPr>
          <p:nvPr/>
        </p:nvSpPr>
        <p:spPr bwMode="auto">
          <a:xfrm>
            <a:off x="2411413" y="6165850"/>
            <a:ext cx="5580062" cy="466725"/>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The performance is degraded in some cases.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71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29" grpId="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ja-JP"/>
              <a:t>Write</a:t>
            </a:r>
            <a:r>
              <a:rPr lang="ja-JP" altLang="en-US"/>
              <a:t>　</a:t>
            </a:r>
            <a:r>
              <a:rPr lang="en-US" altLang="ja-JP"/>
              <a:t>Once</a:t>
            </a:r>
            <a:r>
              <a:rPr lang="ja-JP" altLang="en-US"/>
              <a:t>　</a:t>
            </a:r>
            <a:r>
              <a:rPr lang="en-US" altLang="ja-JP"/>
              <a:t>(Goodman</a:t>
            </a:r>
            <a:r>
              <a:rPr lang="ja-JP" altLang="en-US"/>
              <a:t>　</a:t>
            </a:r>
            <a:r>
              <a:rPr lang="en-US" altLang="ja-JP"/>
              <a:t>Protocol</a:t>
            </a:r>
            <a:r>
              <a:rPr lang="ja-JP" altLang="en-US"/>
              <a:t>）</a:t>
            </a:r>
          </a:p>
        </p:txBody>
      </p:sp>
      <p:sp>
        <p:nvSpPr>
          <p:cNvPr id="60419" name="Oval 3"/>
          <p:cNvSpPr>
            <a:spLocks noChangeArrowheads="1"/>
          </p:cNvSpPr>
          <p:nvPr/>
        </p:nvSpPr>
        <p:spPr bwMode="auto">
          <a:xfrm>
            <a:off x="1981200" y="48768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0420" name="Rectangle 4"/>
          <p:cNvSpPr>
            <a:spLocks noChangeArrowheads="1"/>
          </p:cNvSpPr>
          <p:nvPr/>
        </p:nvSpPr>
        <p:spPr bwMode="auto">
          <a:xfrm>
            <a:off x="1981200" y="34290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60421" name="Line 5"/>
          <p:cNvSpPr>
            <a:spLocks noChangeShapeType="1"/>
          </p:cNvSpPr>
          <p:nvPr/>
        </p:nvSpPr>
        <p:spPr bwMode="auto">
          <a:xfrm>
            <a:off x="2362200" y="44196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2" name="Line 6"/>
          <p:cNvSpPr>
            <a:spLocks noChangeShapeType="1"/>
          </p:cNvSpPr>
          <p:nvPr/>
        </p:nvSpPr>
        <p:spPr bwMode="auto">
          <a:xfrm>
            <a:off x="2362200" y="3048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3" name="AutoShape 7"/>
          <p:cNvSpPr>
            <a:spLocks noChangeArrowheads="1"/>
          </p:cNvSpPr>
          <p:nvPr/>
        </p:nvSpPr>
        <p:spPr bwMode="auto">
          <a:xfrm>
            <a:off x="304800" y="22860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60424" name="Group 8"/>
          <p:cNvGrpSpPr>
            <a:grpSpLocks/>
          </p:cNvGrpSpPr>
          <p:nvPr/>
        </p:nvGrpSpPr>
        <p:grpSpPr bwMode="auto">
          <a:xfrm>
            <a:off x="4876800" y="3048000"/>
            <a:ext cx="762000" cy="2514600"/>
            <a:chOff x="672" y="2208"/>
            <a:chExt cx="480" cy="1584"/>
          </a:xfrm>
        </p:grpSpPr>
        <p:sp>
          <p:nvSpPr>
            <p:cNvPr id="60456"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0457"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C</a:t>
              </a:r>
            </a:p>
          </p:txBody>
        </p:sp>
        <p:sp>
          <p:nvSpPr>
            <p:cNvPr id="60458"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59"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0425" name="Group 13"/>
          <p:cNvGrpSpPr>
            <a:grpSpLocks/>
          </p:cNvGrpSpPr>
          <p:nvPr/>
        </p:nvGrpSpPr>
        <p:grpSpPr bwMode="auto">
          <a:xfrm>
            <a:off x="3429000" y="3048000"/>
            <a:ext cx="762000" cy="2514600"/>
            <a:chOff x="672" y="2208"/>
            <a:chExt cx="480" cy="1584"/>
          </a:xfrm>
        </p:grpSpPr>
        <p:sp>
          <p:nvSpPr>
            <p:cNvPr id="60452"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0453"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60454"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55"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0426" name="Group 18"/>
          <p:cNvGrpSpPr>
            <a:grpSpLocks/>
          </p:cNvGrpSpPr>
          <p:nvPr/>
        </p:nvGrpSpPr>
        <p:grpSpPr bwMode="auto">
          <a:xfrm>
            <a:off x="6324600" y="3048000"/>
            <a:ext cx="762000" cy="2514600"/>
            <a:chOff x="672" y="2208"/>
            <a:chExt cx="480" cy="1584"/>
          </a:xfrm>
        </p:grpSpPr>
        <p:sp>
          <p:nvSpPr>
            <p:cNvPr id="60448"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0449"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60450"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51"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0427" name="Rectangle 23"/>
          <p:cNvSpPr>
            <a:spLocks noChangeArrowheads="1"/>
          </p:cNvSpPr>
          <p:nvPr/>
        </p:nvSpPr>
        <p:spPr bwMode="auto">
          <a:xfrm>
            <a:off x="3429000" y="15240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60428" name="Text Box 24"/>
          <p:cNvSpPr txBox="1">
            <a:spLocks noChangeArrowheads="1"/>
          </p:cNvSpPr>
          <p:nvPr/>
        </p:nvSpPr>
        <p:spPr bwMode="auto">
          <a:xfrm>
            <a:off x="2667000" y="25146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60429" name="Line 25"/>
          <p:cNvSpPr>
            <a:spLocks noChangeShapeType="1"/>
          </p:cNvSpPr>
          <p:nvPr/>
        </p:nvSpPr>
        <p:spPr bwMode="auto">
          <a:xfrm>
            <a:off x="4572000" y="2133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60430" name="Group 26"/>
          <p:cNvGrpSpPr>
            <a:grpSpLocks/>
          </p:cNvGrpSpPr>
          <p:nvPr/>
        </p:nvGrpSpPr>
        <p:grpSpPr bwMode="auto">
          <a:xfrm>
            <a:off x="1219200" y="3336925"/>
            <a:ext cx="962025" cy="633413"/>
            <a:chOff x="806" y="2078"/>
            <a:chExt cx="606" cy="399"/>
          </a:xfrm>
        </p:grpSpPr>
        <p:sp>
          <p:nvSpPr>
            <p:cNvPr id="60446"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60447"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4876800" y="4038600"/>
            <a:ext cx="1092200" cy="1066800"/>
            <a:chOff x="3072" y="2544"/>
            <a:chExt cx="688" cy="672"/>
          </a:xfrm>
        </p:grpSpPr>
        <p:sp>
          <p:nvSpPr>
            <p:cNvPr id="60443" name="Line 30"/>
            <p:cNvSpPr>
              <a:spLocks noChangeShapeType="1"/>
            </p:cNvSpPr>
            <p:nvPr/>
          </p:nvSpPr>
          <p:spPr bwMode="auto">
            <a:xfrm flipV="1">
              <a:off x="3504" y="2736"/>
              <a:ext cx="0" cy="336"/>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44" name="Text Box 31"/>
            <p:cNvSpPr txBox="1">
              <a:spLocks noChangeArrowheads="1"/>
            </p:cNvSpPr>
            <p:nvPr/>
          </p:nvSpPr>
          <p:spPr bwMode="auto">
            <a:xfrm>
              <a:off x="3456" y="2928"/>
              <a:ext cx="3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a:solidFill>
                    <a:srgbClr val="CC0000"/>
                  </a:solidFill>
                  <a:latin typeface="Times New Roman" panose="02020603050405020304" pitchFamily="18" charset="0"/>
                </a:rPr>
                <a:t>Ｗ</a:t>
              </a:r>
              <a:endParaRPr lang="ja-JP" altLang="en-US" sz="2400">
                <a:latin typeface="Times New Roman" panose="02020603050405020304" pitchFamily="18" charset="0"/>
              </a:endParaRPr>
            </a:p>
          </p:txBody>
        </p:sp>
        <p:sp>
          <p:nvSpPr>
            <p:cNvPr id="60445" name="Text Box 32"/>
            <p:cNvSpPr txBox="1">
              <a:spLocks noChangeArrowheads="1"/>
            </p:cNvSpPr>
            <p:nvPr/>
          </p:nvSpPr>
          <p:spPr bwMode="auto">
            <a:xfrm>
              <a:off x="3072" y="2544"/>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→D</a:t>
              </a:r>
            </a:p>
          </p:txBody>
        </p:sp>
      </p:grpSp>
      <p:sp>
        <p:nvSpPr>
          <p:cNvPr id="218145" name="Text Box 33"/>
          <p:cNvSpPr txBox="1">
            <a:spLocks noChangeArrowheads="1"/>
          </p:cNvSpPr>
          <p:nvPr/>
        </p:nvSpPr>
        <p:spPr bwMode="auto">
          <a:xfrm>
            <a:off x="1981200" y="4038600"/>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a:t>
            </a:r>
            <a:r>
              <a:rPr lang="ja-JP" altLang="en-US" sz="2400">
                <a:latin typeface="Times New Roman" panose="02020603050405020304" pitchFamily="18" charset="0"/>
              </a:rPr>
              <a:t>　</a:t>
            </a:r>
            <a:r>
              <a:rPr lang="en-US" altLang="ja-JP" sz="2400">
                <a:latin typeface="Times New Roman" panose="02020603050405020304" pitchFamily="18" charset="0"/>
              </a:rPr>
              <a:t>I</a:t>
            </a:r>
          </a:p>
        </p:txBody>
      </p:sp>
      <p:grpSp>
        <p:nvGrpSpPr>
          <p:cNvPr id="7" name="Group 34"/>
          <p:cNvGrpSpPr>
            <a:grpSpLocks/>
          </p:cNvGrpSpPr>
          <p:nvPr/>
        </p:nvGrpSpPr>
        <p:grpSpPr bwMode="auto">
          <a:xfrm>
            <a:off x="2514600" y="2895600"/>
            <a:ext cx="2895600" cy="762000"/>
            <a:chOff x="1584" y="1824"/>
            <a:chExt cx="1824" cy="480"/>
          </a:xfrm>
        </p:grpSpPr>
        <p:grpSp>
          <p:nvGrpSpPr>
            <p:cNvPr id="60438" name="Group 35"/>
            <p:cNvGrpSpPr>
              <a:grpSpLocks/>
            </p:cNvGrpSpPr>
            <p:nvPr/>
          </p:nvGrpSpPr>
          <p:grpSpPr bwMode="auto">
            <a:xfrm>
              <a:off x="1584" y="1824"/>
              <a:ext cx="1824" cy="480"/>
              <a:chOff x="1584" y="1824"/>
              <a:chExt cx="1824" cy="480"/>
            </a:xfrm>
          </p:grpSpPr>
          <p:sp>
            <p:nvSpPr>
              <p:cNvPr id="60440" name="Line 36"/>
              <p:cNvSpPr>
                <a:spLocks noChangeShapeType="1"/>
              </p:cNvSpPr>
              <p:nvPr/>
            </p:nvSpPr>
            <p:spPr bwMode="auto">
              <a:xfrm flipV="1">
                <a:off x="3408" y="1824"/>
                <a:ext cx="0" cy="24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41" name="Line 37"/>
              <p:cNvSpPr>
                <a:spLocks noChangeShapeType="1"/>
              </p:cNvSpPr>
              <p:nvPr/>
            </p:nvSpPr>
            <p:spPr bwMode="auto">
              <a:xfrm flipH="1">
                <a:off x="1584" y="1824"/>
                <a:ext cx="182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42" name="Line 38"/>
              <p:cNvSpPr>
                <a:spLocks noChangeShapeType="1"/>
              </p:cNvSpPr>
              <p:nvPr/>
            </p:nvSpPr>
            <p:spPr bwMode="auto">
              <a:xfrm>
                <a:off x="1584" y="1824"/>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0439" name="Text Box 39"/>
            <p:cNvSpPr txBox="1">
              <a:spLocks noChangeArrowheads="1"/>
            </p:cNvSpPr>
            <p:nvPr/>
          </p:nvSpPr>
          <p:spPr bwMode="auto">
            <a:xfrm>
              <a:off x="1718" y="1850"/>
              <a:ext cx="104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Invalidation</a:t>
              </a:r>
            </a:p>
          </p:txBody>
        </p:sp>
      </p:grpSp>
      <p:grpSp>
        <p:nvGrpSpPr>
          <p:cNvPr id="9" name="Group 40"/>
          <p:cNvGrpSpPr>
            <a:grpSpLocks/>
          </p:cNvGrpSpPr>
          <p:nvPr/>
        </p:nvGrpSpPr>
        <p:grpSpPr bwMode="auto">
          <a:xfrm>
            <a:off x="4419600" y="2057400"/>
            <a:ext cx="990600" cy="2819400"/>
            <a:chOff x="2784" y="1296"/>
            <a:chExt cx="624" cy="1776"/>
          </a:xfrm>
        </p:grpSpPr>
        <p:sp>
          <p:nvSpPr>
            <p:cNvPr id="60436" name="Line 41"/>
            <p:cNvSpPr>
              <a:spLocks noChangeShapeType="1"/>
            </p:cNvSpPr>
            <p:nvPr/>
          </p:nvSpPr>
          <p:spPr bwMode="auto">
            <a:xfrm flipV="1">
              <a:off x="3408" y="1296"/>
              <a:ext cx="0" cy="528"/>
            </a:xfrm>
            <a:prstGeom prst="line">
              <a:avLst/>
            </a:prstGeom>
            <a:noFill/>
            <a:ln w="28575">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37" name="Text Box 42"/>
            <p:cNvSpPr txBox="1">
              <a:spLocks noChangeArrowheads="1"/>
            </p:cNvSpPr>
            <p:nvPr/>
          </p:nvSpPr>
          <p:spPr bwMode="auto">
            <a:xfrm>
              <a:off x="2784" y="2784"/>
              <a:ext cx="55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solidFill>
                    <a:srgbClr val="CC0000"/>
                  </a:solidFill>
                  <a:latin typeface="Times New Roman" panose="02020603050405020304" pitchFamily="18" charset="0"/>
                </a:rPr>
                <a:t>→CE</a:t>
              </a:r>
            </a:p>
          </p:txBody>
        </p:sp>
      </p:grpSp>
      <p:sp>
        <p:nvSpPr>
          <p:cNvPr id="60435" name="Text Box 43"/>
          <p:cNvSpPr txBox="1">
            <a:spLocks noChangeArrowheads="1"/>
          </p:cNvSpPr>
          <p:nvPr/>
        </p:nvSpPr>
        <p:spPr bwMode="auto">
          <a:xfrm>
            <a:off x="1258888" y="5805488"/>
            <a:ext cx="76152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Main memory is updated with invalidation.</a:t>
            </a:r>
          </a:p>
          <a:p>
            <a:pPr eaLnBrk="1" hangingPunct="1">
              <a:spcBef>
                <a:spcPct val="0"/>
              </a:spcBef>
              <a:buClrTx/>
              <a:buSzTx/>
              <a:buFontTx/>
              <a:buNone/>
            </a:pPr>
            <a:r>
              <a:rPr lang="en-US" altLang="ja-JP" sz="2400">
                <a:latin typeface="Times New Roman" panose="02020603050405020304" pitchFamily="18" charset="0"/>
              </a:rPr>
              <a:t>Only the first written data is transferred to the main memory.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814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45" grpId="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219200" y="152400"/>
            <a:ext cx="7772400" cy="1143000"/>
          </a:xfrm>
        </p:spPr>
        <p:txBody>
          <a:bodyPr/>
          <a:lstStyle/>
          <a:p>
            <a:pPr eaLnBrk="1" hangingPunct="1"/>
            <a:r>
              <a:rPr lang="en-US" altLang="ja-JP"/>
              <a:t>Read</a:t>
            </a:r>
            <a:r>
              <a:rPr lang="ja-JP" altLang="en-US"/>
              <a:t>　</a:t>
            </a:r>
            <a:r>
              <a:rPr lang="en-US" altLang="ja-JP"/>
              <a:t>Broadcast</a:t>
            </a:r>
            <a:r>
              <a:rPr lang="ja-JP" altLang="en-US"/>
              <a:t>（</a:t>
            </a:r>
            <a:r>
              <a:rPr lang="en-US" altLang="ja-JP"/>
              <a:t>Berkeley)</a:t>
            </a:r>
          </a:p>
        </p:txBody>
      </p:sp>
      <p:sp>
        <p:nvSpPr>
          <p:cNvPr id="61443"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1444"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61445"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46"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47"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61448" name="Group 8"/>
          <p:cNvGrpSpPr>
            <a:grpSpLocks/>
          </p:cNvGrpSpPr>
          <p:nvPr/>
        </p:nvGrpSpPr>
        <p:grpSpPr bwMode="auto">
          <a:xfrm>
            <a:off x="4953000" y="2743200"/>
            <a:ext cx="762000" cy="2514600"/>
            <a:chOff x="672" y="2208"/>
            <a:chExt cx="480" cy="1584"/>
          </a:xfrm>
        </p:grpSpPr>
        <p:sp>
          <p:nvSpPr>
            <p:cNvPr id="61481"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1482"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61483"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84"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1449" name="Group 13"/>
          <p:cNvGrpSpPr>
            <a:grpSpLocks/>
          </p:cNvGrpSpPr>
          <p:nvPr/>
        </p:nvGrpSpPr>
        <p:grpSpPr bwMode="auto">
          <a:xfrm>
            <a:off x="3505200" y="2743200"/>
            <a:ext cx="762000" cy="2514600"/>
            <a:chOff x="672" y="2208"/>
            <a:chExt cx="480" cy="1584"/>
          </a:xfrm>
        </p:grpSpPr>
        <p:sp>
          <p:nvSpPr>
            <p:cNvPr id="61477"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1478"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61479"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80"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1450" name="Group 18"/>
          <p:cNvGrpSpPr>
            <a:grpSpLocks/>
          </p:cNvGrpSpPr>
          <p:nvPr/>
        </p:nvGrpSpPr>
        <p:grpSpPr bwMode="auto">
          <a:xfrm>
            <a:off x="6400800" y="2743200"/>
            <a:ext cx="762000" cy="2514600"/>
            <a:chOff x="672" y="2208"/>
            <a:chExt cx="480" cy="1584"/>
          </a:xfrm>
        </p:grpSpPr>
        <p:sp>
          <p:nvSpPr>
            <p:cNvPr id="61473"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1474"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US</a:t>
              </a:r>
            </a:p>
          </p:txBody>
        </p:sp>
        <p:sp>
          <p:nvSpPr>
            <p:cNvPr id="61475"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76"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1451"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61452"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61453"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61454" name="Group 26"/>
          <p:cNvGrpSpPr>
            <a:grpSpLocks/>
          </p:cNvGrpSpPr>
          <p:nvPr/>
        </p:nvGrpSpPr>
        <p:grpSpPr bwMode="auto">
          <a:xfrm>
            <a:off x="1295400" y="3032125"/>
            <a:ext cx="962025" cy="633413"/>
            <a:chOff x="806" y="2078"/>
            <a:chExt cx="606" cy="399"/>
          </a:xfrm>
        </p:grpSpPr>
        <p:sp>
          <p:nvSpPr>
            <p:cNvPr id="61471"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61472"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1660525" y="4114800"/>
            <a:ext cx="549275" cy="498475"/>
            <a:chOff x="1046" y="2592"/>
            <a:chExt cx="346" cy="314"/>
          </a:xfrm>
        </p:grpSpPr>
        <p:sp>
          <p:nvSpPr>
            <p:cNvPr id="61469" name="Line 30"/>
            <p:cNvSpPr>
              <a:spLocks noChangeShapeType="1"/>
            </p:cNvSpPr>
            <p:nvPr/>
          </p:nvSpPr>
          <p:spPr bwMode="auto">
            <a:xfrm flipV="1">
              <a:off x="1392" y="2592"/>
              <a:ext cx="0" cy="24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70" name="Text Box 31"/>
            <p:cNvSpPr txBox="1">
              <a:spLocks noChangeArrowheads="1"/>
            </p:cNvSpPr>
            <p:nvPr/>
          </p:nvSpPr>
          <p:spPr bwMode="auto">
            <a:xfrm>
              <a:off x="1046" y="2618"/>
              <a:ext cx="2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CC0000"/>
                  </a:solidFill>
                  <a:latin typeface="Times New Roman" panose="02020603050405020304" pitchFamily="18" charset="0"/>
                </a:rPr>
                <a:t>W</a:t>
              </a:r>
              <a:endParaRPr lang="en-US" altLang="ja-JP" sz="2400">
                <a:latin typeface="Times New Roman" panose="02020603050405020304" pitchFamily="18" charset="0"/>
              </a:endParaRPr>
            </a:p>
          </p:txBody>
        </p:sp>
      </p:grpSp>
      <p:sp>
        <p:nvSpPr>
          <p:cNvPr id="219168" name="Text Box 32"/>
          <p:cNvSpPr txBox="1">
            <a:spLocks noChangeArrowheads="1"/>
          </p:cNvSpPr>
          <p:nvPr/>
        </p:nvSpPr>
        <p:spPr bwMode="auto">
          <a:xfrm>
            <a:off x="2193925" y="3698875"/>
            <a:ext cx="89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→OE</a:t>
            </a:r>
          </a:p>
        </p:txBody>
      </p:sp>
      <p:sp>
        <p:nvSpPr>
          <p:cNvPr id="61457" name="Text Box 33"/>
          <p:cNvSpPr txBox="1">
            <a:spLocks noChangeArrowheads="1"/>
          </p:cNvSpPr>
          <p:nvPr/>
        </p:nvSpPr>
        <p:spPr bwMode="auto">
          <a:xfrm>
            <a:off x="2051050" y="5661025"/>
            <a:ext cx="5729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Invalidation is the same as the basic protocol.</a:t>
            </a:r>
          </a:p>
        </p:txBody>
      </p:sp>
      <p:grpSp>
        <p:nvGrpSpPr>
          <p:cNvPr id="7" name="Group 34"/>
          <p:cNvGrpSpPr>
            <a:grpSpLocks/>
          </p:cNvGrpSpPr>
          <p:nvPr/>
        </p:nvGrpSpPr>
        <p:grpSpPr bwMode="auto">
          <a:xfrm>
            <a:off x="2209800" y="2590800"/>
            <a:ext cx="4419600" cy="762000"/>
            <a:chOff x="1392" y="1632"/>
            <a:chExt cx="2784" cy="480"/>
          </a:xfrm>
        </p:grpSpPr>
        <p:grpSp>
          <p:nvGrpSpPr>
            <p:cNvPr id="61462" name="Group 35"/>
            <p:cNvGrpSpPr>
              <a:grpSpLocks/>
            </p:cNvGrpSpPr>
            <p:nvPr/>
          </p:nvGrpSpPr>
          <p:grpSpPr bwMode="auto">
            <a:xfrm>
              <a:off x="1392" y="1632"/>
              <a:ext cx="1872" cy="480"/>
              <a:chOff x="1392" y="1632"/>
              <a:chExt cx="1872" cy="480"/>
            </a:xfrm>
          </p:grpSpPr>
          <p:sp>
            <p:nvSpPr>
              <p:cNvPr id="61466" name="Line 36"/>
              <p:cNvSpPr>
                <a:spLocks noChangeShapeType="1"/>
              </p:cNvSpPr>
              <p:nvPr/>
            </p:nvSpPr>
            <p:spPr bwMode="auto">
              <a:xfrm flipV="1">
                <a:off x="1392" y="1632"/>
                <a:ext cx="0" cy="48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67" name="Line 37"/>
              <p:cNvSpPr>
                <a:spLocks noChangeShapeType="1"/>
              </p:cNvSpPr>
              <p:nvPr/>
            </p:nvSpPr>
            <p:spPr bwMode="auto">
              <a:xfrm>
                <a:off x="1392" y="1632"/>
                <a:ext cx="1872"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68" name="Line 38"/>
              <p:cNvSpPr>
                <a:spLocks noChangeShapeType="1"/>
              </p:cNvSpPr>
              <p:nvPr/>
            </p:nvSpPr>
            <p:spPr bwMode="auto">
              <a:xfrm>
                <a:off x="3264" y="1632"/>
                <a:ext cx="0" cy="480"/>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1463" name="Group 39"/>
            <p:cNvGrpSpPr>
              <a:grpSpLocks/>
            </p:cNvGrpSpPr>
            <p:nvPr/>
          </p:nvGrpSpPr>
          <p:grpSpPr bwMode="auto">
            <a:xfrm>
              <a:off x="3264" y="1632"/>
              <a:ext cx="912" cy="480"/>
              <a:chOff x="3264" y="1632"/>
              <a:chExt cx="912" cy="480"/>
            </a:xfrm>
          </p:grpSpPr>
          <p:sp>
            <p:nvSpPr>
              <p:cNvPr id="61464" name="Line 40"/>
              <p:cNvSpPr>
                <a:spLocks noChangeShapeType="1"/>
              </p:cNvSpPr>
              <p:nvPr/>
            </p:nvSpPr>
            <p:spPr bwMode="auto">
              <a:xfrm>
                <a:off x="3264" y="1632"/>
                <a:ext cx="912" cy="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1465" name="Line 41"/>
              <p:cNvSpPr>
                <a:spLocks noChangeShapeType="1"/>
              </p:cNvSpPr>
              <p:nvPr/>
            </p:nvSpPr>
            <p:spPr bwMode="auto">
              <a:xfrm>
                <a:off x="4176" y="1632"/>
                <a:ext cx="0" cy="480"/>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grpSp>
        <p:nvGrpSpPr>
          <p:cNvPr id="10" name="Group 42"/>
          <p:cNvGrpSpPr>
            <a:grpSpLocks/>
          </p:cNvGrpSpPr>
          <p:nvPr/>
        </p:nvGrpSpPr>
        <p:grpSpPr bwMode="auto">
          <a:xfrm>
            <a:off x="5181600" y="3657600"/>
            <a:ext cx="2038350" cy="533400"/>
            <a:chOff x="3264" y="2304"/>
            <a:chExt cx="1284" cy="336"/>
          </a:xfrm>
        </p:grpSpPr>
        <p:sp>
          <p:nvSpPr>
            <p:cNvPr id="61460" name="Text Box 43"/>
            <p:cNvSpPr txBox="1">
              <a:spLocks noChangeArrowheads="1"/>
            </p:cNvSpPr>
            <p:nvPr/>
          </p:nvSpPr>
          <p:spPr bwMode="auto">
            <a:xfrm>
              <a:off x="3264" y="2352"/>
              <a:ext cx="3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p>
          </p:txBody>
        </p:sp>
        <p:sp>
          <p:nvSpPr>
            <p:cNvPr id="61461" name="Text Box 44"/>
            <p:cNvSpPr txBox="1">
              <a:spLocks noChangeArrowheads="1"/>
            </p:cNvSpPr>
            <p:nvPr/>
          </p:nvSpPr>
          <p:spPr bwMode="auto">
            <a:xfrm>
              <a:off x="4176" y="2304"/>
              <a:ext cx="3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→I</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916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68" grpId="0"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1219200" y="152400"/>
            <a:ext cx="7772400" cy="1143000"/>
          </a:xfrm>
        </p:spPr>
        <p:txBody>
          <a:bodyPr/>
          <a:lstStyle/>
          <a:p>
            <a:pPr eaLnBrk="1" hangingPunct="1"/>
            <a:r>
              <a:rPr lang="en-US" altLang="ja-JP"/>
              <a:t>Read</a:t>
            </a:r>
            <a:r>
              <a:rPr lang="ja-JP" altLang="en-US"/>
              <a:t>　</a:t>
            </a:r>
            <a:r>
              <a:rPr lang="en-US" altLang="ja-JP"/>
              <a:t>Broadcast</a:t>
            </a:r>
          </a:p>
        </p:txBody>
      </p:sp>
      <p:sp>
        <p:nvSpPr>
          <p:cNvPr id="62467"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2468"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OE</a:t>
            </a:r>
          </a:p>
        </p:txBody>
      </p:sp>
      <p:sp>
        <p:nvSpPr>
          <p:cNvPr id="62469"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0"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1"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62472" name="Group 8"/>
          <p:cNvGrpSpPr>
            <a:grpSpLocks/>
          </p:cNvGrpSpPr>
          <p:nvPr/>
        </p:nvGrpSpPr>
        <p:grpSpPr bwMode="auto">
          <a:xfrm>
            <a:off x="4953000" y="2743200"/>
            <a:ext cx="762000" cy="2514600"/>
            <a:chOff x="672" y="2208"/>
            <a:chExt cx="480" cy="1584"/>
          </a:xfrm>
        </p:grpSpPr>
        <p:sp>
          <p:nvSpPr>
            <p:cNvPr id="62503"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2504"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62505"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506"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2473" name="Group 13"/>
          <p:cNvGrpSpPr>
            <a:grpSpLocks/>
          </p:cNvGrpSpPr>
          <p:nvPr/>
        </p:nvGrpSpPr>
        <p:grpSpPr bwMode="auto">
          <a:xfrm>
            <a:off x="3505200" y="2743200"/>
            <a:ext cx="762000" cy="2514600"/>
            <a:chOff x="672" y="2208"/>
            <a:chExt cx="480" cy="1584"/>
          </a:xfrm>
        </p:grpSpPr>
        <p:sp>
          <p:nvSpPr>
            <p:cNvPr id="62499"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2500"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62501"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502"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2474" name="Group 18"/>
          <p:cNvGrpSpPr>
            <a:grpSpLocks/>
          </p:cNvGrpSpPr>
          <p:nvPr/>
        </p:nvGrpSpPr>
        <p:grpSpPr bwMode="auto">
          <a:xfrm>
            <a:off x="6400800" y="2743200"/>
            <a:ext cx="762000" cy="2514600"/>
            <a:chOff x="672" y="2208"/>
            <a:chExt cx="480" cy="1584"/>
          </a:xfrm>
        </p:grpSpPr>
        <p:sp>
          <p:nvSpPr>
            <p:cNvPr id="62495"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2496"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62497"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98"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2475"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62476"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62477"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62478" name="Group 26"/>
          <p:cNvGrpSpPr>
            <a:grpSpLocks/>
          </p:cNvGrpSpPr>
          <p:nvPr/>
        </p:nvGrpSpPr>
        <p:grpSpPr bwMode="auto">
          <a:xfrm>
            <a:off x="1295400" y="3032125"/>
            <a:ext cx="962025" cy="633413"/>
            <a:chOff x="806" y="2078"/>
            <a:chExt cx="606" cy="399"/>
          </a:xfrm>
        </p:grpSpPr>
        <p:sp>
          <p:nvSpPr>
            <p:cNvPr id="62493"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62494"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grpSp>
        <p:nvGrpSpPr>
          <p:cNvPr id="6" name="Group 29"/>
          <p:cNvGrpSpPr>
            <a:grpSpLocks/>
          </p:cNvGrpSpPr>
          <p:nvPr/>
        </p:nvGrpSpPr>
        <p:grpSpPr bwMode="auto">
          <a:xfrm>
            <a:off x="2209800" y="2590800"/>
            <a:ext cx="2971800" cy="762000"/>
            <a:chOff x="1392" y="1632"/>
            <a:chExt cx="1872" cy="480"/>
          </a:xfrm>
        </p:grpSpPr>
        <p:sp>
          <p:nvSpPr>
            <p:cNvPr id="62490" name="Line 30"/>
            <p:cNvSpPr>
              <a:spLocks noChangeShapeType="1"/>
            </p:cNvSpPr>
            <p:nvPr/>
          </p:nvSpPr>
          <p:spPr bwMode="auto">
            <a:xfrm flipV="1">
              <a:off x="1392" y="1632"/>
              <a:ext cx="0" cy="48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91" name="Line 31"/>
            <p:cNvSpPr>
              <a:spLocks noChangeShapeType="1"/>
            </p:cNvSpPr>
            <p:nvPr/>
          </p:nvSpPr>
          <p:spPr bwMode="auto">
            <a:xfrm>
              <a:off x="1392" y="1632"/>
              <a:ext cx="1872" cy="0"/>
            </a:xfrm>
            <a:prstGeom prst="line">
              <a:avLst/>
            </a:prstGeom>
            <a:noFill/>
            <a:ln w="19050">
              <a:solidFill>
                <a:srgbClr val="003399"/>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92" name="Line 32"/>
            <p:cNvSpPr>
              <a:spLocks noChangeShapeType="1"/>
            </p:cNvSpPr>
            <p:nvPr/>
          </p:nvSpPr>
          <p:spPr bwMode="auto">
            <a:xfrm>
              <a:off x="3264" y="1632"/>
              <a:ext cx="0" cy="480"/>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2480" name="Text Box 33"/>
          <p:cNvSpPr txBox="1">
            <a:spLocks noChangeArrowheads="1"/>
          </p:cNvSpPr>
          <p:nvPr/>
        </p:nvSpPr>
        <p:spPr bwMode="auto">
          <a:xfrm>
            <a:off x="684213" y="5445125"/>
            <a:ext cx="6200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Read data is broadcast to other invalidated cache.</a:t>
            </a:r>
          </a:p>
          <a:p>
            <a:pPr>
              <a:spcBef>
                <a:spcPct val="0"/>
              </a:spcBef>
              <a:buClrTx/>
              <a:buSzTx/>
              <a:buFontTx/>
              <a:buNone/>
            </a:pPr>
            <a:endParaRPr lang="en-US" altLang="ja-JP" sz="2400">
              <a:latin typeface="Times New Roman" panose="02020603050405020304" pitchFamily="18" charset="0"/>
            </a:endParaRPr>
          </a:p>
        </p:txBody>
      </p:sp>
      <p:grpSp>
        <p:nvGrpSpPr>
          <p:cNvPr id="7" name="Group 34"/>
          <p:cNvGrpSpPr>
            <a:grpSpLocks/>
          </p:cNvGrpSpPr>
          <p:nvPr/>
        </p:nvGrpSpPr>
        <p:grpSpPr bwMode="auto">
          <a:xfrm>
            <a:off x="4419600" y="4114800"/>
            <a:ext cx="457200" cy="609600"/>
            <a:chOff x="2784" y="2592"/>
            <a:chExt cx="288" cy="384"/>
          </a:xfrm>
        </p:grpSpPr>
        <p:sp>
          <p:nvSpPr>
            <p:cNvPr id="62488"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89"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20197" name="Text Box 37"/>
          <p:cNvSpPr txBox="1">
            <a:spLocks noChangeArrowheads="1"/>
          </p:cNvSpPr>
          <p:nvPr/>
        </p:nvSpPr>
        <p:spPr bwMode="auto">
          <a:xfrm>
            <a:off x="21177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→OS</a:t>
            </a:r>
          </a:p>
        </p:txBody>
      </p:sp>
      <p:sp>
        <p:nvSpPr>
          <p:cNvPr id="220198" name="Text Box 38"/>
          <p:cNvSpPr txBox="1">
            <a:spLocks noChangeArrowheads="1"/>
          </p:cNvSpPr>
          <p:nvPr/>
        </p:nvSpPr>
        <p:spPr bwMode="auto">
          <a:xfrm>
            <a:off x="5105400" y="37338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sp>
        <p:nvSpPr>
          <p:cNvPr id="220199" name="Text Box 39"/>
          <p:cNvSpPr txBox="1">
            <a:spLocks noChangeArrowheads="1"/>
          </p:cNvSpPr>
          <p:nvPr/>
        </p:nvSpPr>
        <p:spPr bwMode="auto">
          <a:xfrm>
            <a:off x="6629400" y="37338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8" name="Group 40"/>
          <p:cNvGrpSpPr>
            <a:grpSpLocks/>
          </p:cNvGrpSpPr>
          <p:nvPr/>
        </p:nvGrpSpPr>
        <p:grpSpPr bwMode="auto">
          <a:xfrm>
            <a:off x="5181600" y="2590800"/>
            <a:ext cx="1371600" cy="685800"/>
            <a:chOff x="3264" y="1632"/>
            <a:chExt cx="864" cy="432"/>
          </a:xfrm>
        </p:grpSpPr>
        <p:sp>
          <p:nvSpPr>
            <p:cNvPr id="62486" name="Line 41"/>
            <p:cNvSpPr>
              <a:spLocks noChangeShapeType="1"/>
            </p:cNvSpPr>
            <p:nvPr/>
          </p:nvSpPr>
          <p:spPr bwMode="auto">
            <a:xfrm>
              <a:off x="3264" y="1632"/>
              <a:ext cx="864"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87" name="Line 42"/>
            <p:cNvSpPr>
              <a:spLocks noChangeShapeType="1"/>
            </p:cNvSpPr>
            <p:nvPr/>
          </p:nvSpPr>
          <p:spPr bwMode="auto">
            <a:xfrm>
              <a:off x="4128" y="1632"/>
              <a:ext cx="0" cy="432"/>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019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019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01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97" grpId="0" autoUpdateAnimBg="0"/>
      <p:bldP spid="220198" grpId="0" autoUpdateAnimBg="0"/>
      <p:bldP spid="220199"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219200" y="152400"/>
            <a:ext cx="7772400" cy="1143000"/>
          </a:xfrm>
        </p:spPr>
        <p:txBody>
          <a:bodyPr/>
          <a:lstStyle/>
          <a:p>
            <a:pPr eaLnBrk="1" hangingPunct="1"/>
            <a:r>
              <a:rPr lang="en-US" altLang="ja-JP"/>
              <a:t>Cache injection</a:t>
            </a:r>
          </a:p>
        </p:txBody>
      </p:sp>
      <p:sp>
        <p:nvSpPr>
          <p:cNvPr id="63491" name="Oval 3"/>
          <p:cNvSpPr>
            <a:spLocks noChangeArrowheads="1"/>
          </p:cNvSpPr>
          <p:nvPr/>
        </p:nvSpPr>
        <p:spPr bwMode="auto">
          <a:xfrm>
            <a:off x="2057400" y="4572000"/>
            <a:ext cx="685800" cy="685800"/>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3492" name="Rectangle 4"/>
          <p:cNvSpPr>
            <a:spLocks noChangeArrowheads="1"/>
          </p:cNvSpPr>
          <p:nvPr/>
        </p:nvSpPr>
        <p:spPr bwMode="auto">
          <a:xfrm>
            <a:off x="2057400" y="3124200"/>
            <a:ext cx="762000" cy="990600"/>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63493" name="Line 5"/>
          <p:cNvSpPr>
            <a:spLocks noChangeShapeType="1"/>
          </p:cNvSpPr>
          <p:nvPr/>
        </p:nvSpPr>
        <p:spPr bwMode="auto">
          <a:xfrm>
            <a:off x="2438400" y="41148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494" name="Line 6"/>
          <p:cNvSpPr>
            <a:spLocks noChangeShapeType="1"/>
          </p:cNvSpPr>
          <p:nvPr/>
        </p:nvSpPr>
        <p:spPr bwMode="auto">
          <a:xfrm>
            <a:off x="2438400" y="2743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495" name="AutoShape 7"/>
          <p:cNvSpPr>
            <a:spLocks noChangeArrowheads="1"/>
          </p:cNvSpPr>
          <p:nvPr/>
        </p:nvSpPr>
        <p:spPr bwMode="auto">
          <a:xfrm>
            <a:off x="381000" y="1981200"/>
            <a:ext cx="8610600" cy="990600"/>
          </a:xfrm>
          <a:prstGeom prst="leftRightArrow">
            <a:avLst>
              <a:gd name="adj1" fmla="val 52565"/>
              <a:gd name="adj2" fmla="val 93322"/>
            </a:avLst>
          </a:prstGeom>
          <a:solidFill>
            <a:srgbClr val="CCFF99"/>
          </a:solidFill>
          <a:ln w="2857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endParaRPr lang="ja-JP" altLang="ja-JP" sz="1800">
              <a:latin typeface="Times New Roman" panose="02020603050405020304" pitchFamily="18" charset="0"/>
            </a:endParaRPr>
          </a:p>
        </p:txBody>
      </p:sp>
      <p:grpSp>
        <p:nvGrpSpPr>
          <p:cNvPr id="63496" name="Group 8"/>
          <p:cNvGrpSpPr>
            <a:grpSpLocks/>
          </p:cNvGrpSpPr>
          <p:nvPr/>
        </p:nvGrpSpPr>
        <p:grpSpPr bwMode="auto">
          <a:xfrm>
            <a:off x="4953000" y="2743200"/>
            <a:ext cx="762000" cy="2514600"/>
            <a:chOff x="672" y="2208"/>
            <a:chExt cx="480" cy="1584"/>
          </a:xfrm>
        </p:grpSpPr>
        <p:sp>
          <p:nvSpPr>
            <p:cNvPr id="63530" name="Oval 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3531" name="Rectangle 1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63532" name="Line 1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33" name="Line 1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3497" name="Group 13"/>
          <p:cNvGrpSpPr>
            <a:grpSpLocks/>
          </p:cNvGrpSpPr>
          <p:nvPr/>
        </p:nvGrpSpPr>
        <p:grpSpPr bwMode="auto">
          <a:xfrm>
            <a:off x="3505200" y="2743200"/>
            <a:ext cx="762000" cy="2514600"/>
            <a:chOff x="672" y="2208"/>
            <a:chExt cx="480" cy="1584"/>
          </a:xfrm>
        </p:grpSpPr>
        <p:sp>
          <p:nvSpPr>
            <p:cNvPr id="63526" name="Oval 14"/>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3527" name="Rectangle 15"/>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Snoop</a:t>
              </a:r>
            </a:p>
            <a:p>
              <a:pPr algn="ctr">
                <a:spcBef>
                  <a:spcPct val="0"/>
                </a:spcBef>
                <a:buClrTx/>
                <a:buSzTx/>
                <a:buFontTx/>
                <a:buNone/>
              </a:pPr>
              <a:r>
                <a:rPr lang="en-US" altLang="ja-JP" sz="1800">
                  <a:latin typeface="Times New Roman" panose="02020603050405020304" pitchFamily="18" charset="0"/>
                </a:rPr>
                <a:t>Cache</a:t>
              </a:r>
            </a:p>
          </p:txBody>
        </p:sp>
        <p:sp>
          <p:nvSpPr>
            <p:cNvPr id="63528" name="Line 16"/>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29" name="Line 17"/>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63498" name="Group 18"/>
          <p:cNvGrpSpPr>
            <a:grpSpLocks/>
          </p:cNvGrpSpPr>
          <p:nvPr/>
        </p:nvGrpSpPr>
        <p:grpSpPr bwMode="auto">
          <a:xfrm>
            <a:off x="6400800" y="2743200"/>
            <a:ext cx="762000" cy="2514600"/>
            <a:chOff x="672" y="2208"/>
            <a:chExt cx="480" cy="1584"/>
          </a:xfrm>
        </p:grpSpPr>
        <p:sp>
          <p:nvSpPr>
            <p:cNvPr id="63522" name="Oval 19"/>
            <p:cNvSpPr>
              <a:spLocks noChangeArrowheads="1"/>
            </p:cNvSpPr>
            <p:nvPr/>
          </p:nvSpPr>
          <p:spPr bwMode="auto">
            <a:xfrm>
              <a:off x="672" y="3360"/>
              <a:ext cx="432" cy="432"/>
            </a:xfrm>
            <a:prstGeom prst="ellipse">
              <a:avLst/>
            </a:prstGeom>
            <a:solidFill>
              <a:srgbClr val="FFFF66"/>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PU</a:t>
              </a:r>
            </a:p>
          </p:txBody>
        </p:sp>
        <p:sp>
          <p:nvSpPr>
            <p:cNvPr id="63523" name="Rectangle 20"/>
            <p:cNvSpPr>
              <a:spLocks noChangeArrowheads="1"/>
            </p:cNvSpPr>
            <p:nvPr/>
          </p:nvSpPr>
          <p:spPr bwMode="auto">
            <a:xfrm>
              <a:off x="672" y="2448"/>
              <a:ext cx="480" cy="624"/>
            </a:xfrm>
            <a:prstGeom prst="rect">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I</a:t>
              </a:r>
            </a:p>
          </p:txBody>
        </p:sp>
        <p:sp>
          <p:nvSpPr>
            <p:cNvPr id="63524" name="Line 21"/>
            <p:cNvSpPr>
              <a:spLocks noChangeShapeType="1"/>
            </p:cNvSpPr>
            <p:nvPr/>
          </p:nvSpPr>
          <p:spPr bwMode="auto">
            <a:xfrm>
              <a:off x="912" y="3072"/>
              <a:ext cx="0"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25" name="Line 22"/>
            <p:cNvSpPr>
              <a:spLocks noChangeShapeType="1"/>
            </p:cNvSpPr>
            <p:nvPr/>
          </p:nvSpPr>
          <p:spPr bwMode="auto">
            <a:xfrm>
              <a:off x="912" y="22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sp>
        <p:nvSpPr>
          <p:cNvPr id="63499" name="Rectangle 23"/>
          <p:cNvSpPr>
            <a:spLocks noChangeArrowheads="1"/>
          </p:cNvSpPr>
          <p:nvPr/>
        </p:nvSpPr>
        <p:spPr bwMode="auto">
          <a:xfrm>
            <a:off x="3505200" y="1219200"/>
            <a:ext cx="2362200" cy="609600"/>
          </a:xfrm>
          <a:prstGeom prst="rect">
            <a:avLst/>
          </a:prstGeom>
          <a:solidFill>
            <a:srgbClr val="66FF66"/>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ClrTx/>
              <a:buSzTx/>
              <a:buFontTx/>
              <a:buNone/>
            </a:pPr>
            <a:r>
              <a:rPr lang="en-US" altLang="ja-JP" sz="1800">
                <a:latin typeface="Times New Roman" panose="02020603050405020304" pitchFamily="18" charset="0"/>
              </a:rPr>
              <a:t>Main</a:t>
            </a:r>
            <a:r>
              <a:rPr lang="ja-JP" altLang="en-US" sz="1800">
                <a:latin typeface="Times New Roman" panose="02020603050405020304" pitchFamily="18" charset="0"/>
              </a:rPr>
              <a:t>　</a:t>
            </a:r>
            <a:r>
              <a:rPr lang="en-US" altLang="ja-JP" sz="1800">
                <a:latin typeface="Times New Roman" panose="02020603050405020304" pitchFamily="18" charset="0"/>
              </a:rPr>
              <a:t>Memory</a:t>
            </a:r>
          </a:p>
        </p:txBody>
      </p:sp>
      <p:sp>
        <p:nvSpPr>
          <p:cNvPr id="63500" name="Text Box 24"/>
          <p:cNvSpPr txBox="1">
            <a:spLocks noChangeArrowheads="1"/>
          </p:cNvSpPr>
          <p:nvPr/>
        </p:nvSpPr>
        <p:spPr bwMode="auto">
          <a:xfrm>
            <a:off x="2743200" y="2209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1800">
                <a:latin typeface="Times New Roman" panose="02020603050405020304" pitchFamily="18" charset="0"/>
              </a:rPr>
              <a:t>A</a:t>
            </a:r>
            <a:r>
              <a:rPr lang="ja-JP" altLang="en-US" sz="1800">
                <a:latin typeface="Times New Roman" panose="02020603050405020304" pitchFamily="18" charset="0"/>
              </a:rPr>
              <a:t>　</a:t>
            </a:r>
            <a:r>
              <a:rPr lang="en-US" altLang="ja-JP" sz="1800">
                <a:latin typeface="Times New Roman" panose="02020603050405020304" pitchFamily="18" charset="0"/>
              </a:rPr>
              <a:t>large</a:t>
            </a:r>
            <a:r>
              <a:rPr lang="ja-JP" altLang="en-US" sz="1800">
                <a:latin typeface="Times New Roman" panose="02020603050405020304" pitchFamily="18" charset="0"/>
              </a:rPr>
              <a:t>　</a:t>
            </a:r>
            <a:r>
              <a:rPr lang="en-US" altLang="ja-JP" sz="1800">
                <a:latin typeface="Times New Roman" panose="02020603050405020304" pitchFamily="18" charset="0"/>
              </a:rPr>
              <a:t>bandwidth</a:t>
            </a:r>
            <a:r>
              <a:rPr lang="ja-JP" altLang="en-US" sz="1800">
                <a:latin typeface="Times New Roman" panose="02020603050405020304" pitchFamily="18" charset="0"/>
              </a:rPr>
              <a:t>　</a:t>
            </a:r>
            <a:r>
              <a:rPr lang="en-US" altLang="ja-JP" sz="1800">
                <a:latin typeface="Times New Roman" panose="02020603050405020304" pitchFamily="18" charset="0"/>
              </a:rPr>
              <a:t>shared</a:t>
            </a:r>
            <a:r>
              <a:rPr lang="ja-JP" altLang="en-US" sz="1800">
                <a:latin typeface="Times New Roman" panose="02020603050405020304" pitchFamily="18" charset="0"/>
              </a:rPr>
              <a:t>　</a:t>
            </a:r>
            <a:r>
              <a:rPr lang="en-US" altLang="ja-JP" sz="1800">
                <a:latin typeface="Times New Roman" panose="02020603050405020304" pitchFamily="18" charset="0"/>
              </a:rPr>
              <a:t>bus</a:t>
            </a:r>
          </a:p>
        </p:txBody>
      </p:sp>
      <p:sp>
        <p:nvSpPr>
          <p:cNvPr id="63501" name="Line 25"/>
          <p:cNvSpPr>
            <a:spLocks noChangeShapeType="1"/>
          </p:cNvSpPr>
          <p:nvPr/>
        </p:nvSpPr>
        <p:spPr bwMode="auto">
          <a:xfrm>
            <a:off x="4648200" y="1828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63502" name="Group 26"/>
          <p:cNvGrpSpPr>
            <a:grpSpLocks/>
          </p:cNvGrpSpPr>
          <p:nvPr/>
        </p:nvGrpSpPr>
        <p:grpSpPr bwMode="auto">
          <a:xfrm>
            <a:off x="1295400" y="3032125"/>
            <a:ext cx="962025" cy="633413"/>
            <a:chOff x="806" y="2078"/>
            <a:chExt cx="606" cy="399"/>
          </a:xfrm>
        </p:grpSpPr>
        <p:sp>
          <p:nvSpPr>
            <p:cNvPr id="63520" name="Text Box 27"/>
            <p:cNvSpPr txBox="1">
              <a:spLocks noChangeArrowheads="1"/>
            </p:cNvSpPr>
            <p:nvPr/>
          </p:nvSpPr>
          <p:spPr bwMode="auto">
            <a:xfrm>
              <a:off x="1296" y="2246"/>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sp>
          <p:nvSpPr>
            <p:cNvPr id="63521" name="Text Box 28"/>
            <p:cNvSpPr txBox="1">
              <a:spLocks noChangeArrowheads="1"/>
            </p:cNvSpPr>
            <p:nvPr/>
          </p:nvSpPr>
          <p:spPr bwMode="auto">
            <a:xfrm>
              <a:off x="806" y="207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ja-JP" altLang="ja-JP" sz="1800">
                <a:solidFill>
                  <a:srgbClr val="0000CC"/>
                </a:solidFill>
                <a:latin typeface="Times New Roman" panose="02020603050405020304" pitchFamily="18" charset="0"/>
              </a:endParaRPr>
            </a:p>
          </p:txBody>
        </p:sp>
      </p:grpSp>
      <p:sp>
        <p:nvSpPr>
          <p:cNvPr id="63503" name="Text Box 33"/>
          <p:cNvSpPr txBox="1">
            <a:spLocks noChangeArrowheads="1"/>
          </p:cNvSpPr>
          <p:nvPr/>
        </p:nvSpPr>
        <p:spPr bwMode="auto">
          <a:xfrm>
            <a:off x="684213" y="5445125"/>
            <a:ext cx="36150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dirty="0">
                <a:latin typeface="Times New Roman" panose="02020603050405020304" pitchFamily="18" charset="0"/>
              </a:rPr>
              <a:t>The same  block is injected.</a:t>
            </a:r>
          </a:p>
          <a:p>
            <a:pPr>
              <a:spcBef>
                <a:spcPct val="0"/>
              </a:spcBef>
              <a:buClrTx/>
              <a:buSzTx/>
              <a:buFontTx/>
              <a:buNone/>
            </a:pPr>
            <a:endParaRPr lang="en-US" altLang="ja-JP" sz="2400" dirty="0">
              <a:latin typeface="Times New Roman" panose="02020603050405020304" pitchFamily="18" charset="0"/>
            </a:endParaRPr>
          </a:p>
        </p:txBody>
      </p:sp>
      <p:grpSp>
        <p:nvGrpSpPr>
          <p:cNvPr id="6" name="Group 34"/>
          <p:cNvGrpSpPr>
            <a:grpSpLocks/>
          </p:cNvGrpSpPr>
          <p:nvPr/>
        </p:nvGrpSpPr>
        <p:grpSpPr bwMode="auto">
          <a:xfrm>
            <a:off x="4419600" y="4114800"/>
            <a:ext cx="457200" cy="609600"/>
            <a:chOff x="2784" y="2592"/>
            <a:chExt cx="288" cy="384"/>
          </a:xfrm>
        </p:grpSpPr>
        <p:sp>
          <p:nvSpPr>
            <p:cNvPr id="63518" name="Line 35"/>
            <p:cNvSpPr>
              <a:spLocks noChangeShapeType="1"/>
            </p:cNvSpPr>
            <p:nvPr/>
          </p:nvSpPr>
          <p:spPr bwMode="auto">
            <a:xfrm>
              <a:off x="3072" y="2592"/>
              <a:ext cx="0" cy="336"/>
            </a:xfrm>
            <a:prstGeom prst="line">
              <a:avLst/>
            </a:prstGeom>
            <a:noFill/>
            <a:ln w="19050">
              <a:solidFill>
                <a:srgbClr val="003399"/>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19" name="Text Box 36"/>
            <p:cNvSpPr txBox="1">
              <a:spLocks noChangeArrowheads="1"/>
            </p:cNvSpPr>
            <p:nvPr/>
          </p:nvSpPr>
          <p:spPr bwMode="auto">
            <a:xfrm>
              <a:off x="2784" y="2688"/>
              <a:ext cx="2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solidFill>
                    <a:srgbClr val="003399"/>
                  </a:solidFill>
                  <a:latin typeface="Times New Roman" panose="02020603050405020304" pitchFamily="18" charset="0"/>
                </a:rPr>
                <a:t>R</a:t>
              </a:r>
              <a:endParaRPr lang="en-US" altLang="ja-JP" sz="2400">
                <a:latin typeface="Times New Roman" panose="02020603050405020304" pitchFamily="18" charset="0"/>
              </a:endParaRPr>
            </a:p>
          </p:txBody>
        </p:sp>
      </p:grpSp>
      <p:sp>
        <p:nvSpPr>
          <p:cNvPr id="278565" name="Text Box 37"/>
          <p:cNvSpPr txBox="1">
            <a:spLocks noChangeArrowheads="1"/>
          </p:cNvSpPr>
          <p:nvPr/>
        </p:nvSpPr>
        <p:spPr bwMode="auto">
          <a:xfrm>
            <a:off x="2117725" y="3698875"/>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2400">
                <a:latin typeface="Times New Roman" panose="02020603050405020304" pitchFamily="18" charset="0"/>
              </a:rPr>
              <a:t>→US</a:t>
            </a:r>
          </a:p>
        </p:txBody>
      </p:sp>
      <p:sp>
        <p:nvSpPr>
          <p:cNvPr id="278566" name="Text Box 38"/>
          <p:cNvSpPr txBox="1">
            <a:spLocks noChangeArrowheads="1"/>
          </p:cNvSpPr>
          <p:nvPr/>
        </p:nvSpPr>
        <p:spPr bwMode="auto">
          <a:xfrm>
            <a:off x="5105400" y="37338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sp>
        <p:nvSpPr>
          <p:cNvPr id="278567" name="Text Box 39"/>
          <p:cNvSpPr txBox="1">
            <a:spLocks noChangeArrowheads="1"/>
          </p:cNvSpPr>
          <p:nvPr/>
        </p:nvSpPr>
        <p:spPr bwMode="auto">
          <a:xfrm>
            <a:off x="6629400" y="3733800"/>
            <a:ext cx="879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2400">
                <a:latin typeface="Times New Roman" panose="02020603050405020304" pitchFamily="18" charset="0"/>
              </a:rPr>
              <a:t>→US</a:t>
            </a:r>
          </a:p>
        </p:txBody>
      </p:sp>
      <p:grpSp>
        <p:nvGrpSpPr>
          <p:cNvPr id="7" name="Group 49"/>
          <p:cNvGrpSpPr>
            <a:grpSpLocks/>
          </p:cNvGrpSpPr>
          <p:nvPr/>
        </p:nvGrpSpPr>
        <p:grpSpPr bwMode="auto">
          <a:xfrm>
            <a:off x="5181600" y="2565400"/>
            <a:ext cx="1371600" cy="685800"/>
            <a:chOff x="3264" y="1616"/>
            <a:chExt cx="864" cy="432"/>
          </a:xfrm>
        </p:grpSpPr>
        <p:sp>
          <p:nvSpPr>
            <p:cNvPr id="63516" name="Line 41"/>
            <p:cNvSpPr>
              <a:spLocks noChangeShapeType="1"/>
            </p:cNvSpPr>
            <p:nvPr/>
          </p:nvSpPr>
          <p:spPr bwMode="auto">
            <a:xfrm>
              <a:off x="3264" y="1616"/>
              <a:ext cx="864"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17" name="Line 42"/>
            <p:cNvSpPr>
              <a:spLocks noChangeShapeType="1"/>
            </p:cNvSpPr>
            <p:nvPr/>
          </p:nvSpPr>
          <p:spPr bwMode="auto">
            <a:xfrm>
              <a:off x="4128" y="1616"/>
              <a:ext cx="0" cy="432"/>
            </a:xfrm>
            <a:prstGeom prst="line">
              <a:avLst/>
            </a:prstGeom>
            <a:noFill/>
            <a:ln w="2857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grpSp>
      <p:grpSp>
        <p:nvGrpSpPr>
          <p:cNvPr id="8" name="Group 48"/>
          <p:cNvGrpSpPr>
            <a:grpSpLocks/>
          </p:cNvGrpSpPr>
          <p:nvPr/>
        </p:nvGrpSpPr>
        <p:grpSpPr bwMode="auto">
          <a:xfrm>
            <a:off x="4500563" y="1700213"/>
            <a:ext cx="719137" cy="1652587"/>
            <a:chOff x="2835" y="1071"/>
            <a:chExt cx="453" cy="1041"/>
          </a:xfrm>
        </p:grpSpPr>
        <p:sp>
          <p:nvSpPr>
            <p:cNvPr id="63513" name="Line 32"/>
            <p:cNvSpPr>
              <a:spLocks noChangeShapeType="1"/>
            </p:cNvSpPr>
            <p:nvPr/>
          </p:nvSpPr>
          <p:spPr bwMode="auto">
            <a:xfrm>
              <a:off x="3264" y="1632"/>
              <a:ext cx="0" cy="480"/>
            </a:xfrm>
            <a:prstGeom prst="line">
              <a:avLst/>
            </a:prstGeom>
            <a:noFill/>
            <a:ln w="28575">
              <a:solidFill>
                <a:srgbClr val="6666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3514" name="Line 43"/>
            <p:cNvSpPr>
              <a:spLocks noChangeShapeType="1"/>
            </p:cNvSpPr>
            <p:nvPr/>
          </p:nvSpPr>
          <p:spPr bwMode="auto">
            <a:xfrm>
              <a:off x="2835" y="1071"/>
              <a:ext cx="0" cy="545"/>
            </a:xfrm>
            <a:prstGeom prst="line">
              <a:avLst/>
            </a:prstGeom>
            <a:noFill/>
            <a:ln w="28575">
              <a:solidFill>
                <a:srgbClr val="6666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515" name="Line 44"/>
            <p:cNvSpPr>
              <a:spLocks noChangeShapeType="1"/>
            </p:cNvSpPr>
            <p:nvPr/>
          </p:nvSpPr>
          <p:spPr bwMode="auto">
            <a:xfrm>
              <a:off x="2835" y="1616"/>
              <a:ext cx="453" cy="0"/>
            </a:xfrm>
            <a:prstGeom prst="line">
              <a:avLst/>
            </a:prstGeom>
            <a:noFill/>
            <a:ln w="28575">
              <a:solidFill>
                <a:srgbClr val="6666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nvGrpSpPr>
          <p:cNvPr id="9" name="Group 50"/>
          <p:cNvGrpSpPr>
            <a:grpSpLocks/>
          </p:cNvGrpSpPr>
          <p:nvPr/>
        </p:nvGrpSpPr>
        <p:grpSpPr bwMode="auto">
          <a:xfrm>
            <a:off x="2195513" y="2565400"/>
            <a:ext cx="2305050" cy="719138"/>
            <a:chOff x="1383" y="1616"/>
            <a:chExt cx="1452" cy="453"/>
          </a:xfrm>
        </p:grpSpPr>
        <p:sp>
          <p:nvSpPr>
            <p:cNvPr id="63511" name="Line 46"/>
            <p:cNvSpPr>
              <a:spLocks noChangeShapeType="1"/>
            </p:cNvSpPr>
            <p:nvPr/>
          </p:nvSpPr>
          <p:spPr bwMode="auto">
            <a:xfrm flipH="1">
              <a:off x="1383" y="1616"/>
              <a:ext cx="1452" cy="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3512" name="Line 47"/>
            <p:cNvSpPr>
              <a:spLocks noChangeShapeType="1"/>
            </p:cNvSpPr>
            <p:nvPr/>
          </p:nvSpPr>
          <p:spPr bwMode="auto">
            <a:xfrm>
              <a:off x="1383" y="1616"/>
              <a:ext cx="0" cy="453"/>
            </a:xfrm>
            <a:prstGeom prst="line">
              <a:avLst/>
            </a:prstGeom>
            <a:noFill/>
            <a:ln w="1905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856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785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7856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65" grpId="0" autoUpdateAnimBg="0"/>
      <p:bldP spid="278566" grpId="0" autoUpdateAnimBg="0"/>
      <p:bldP spid="27856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ja-JP" sz="3800"/>
              <a:t>2-way set associative Map</a:t>
            </a:r>
          </a:p>
        </p:txBody>
      </p:sp>
      <p:sp>
        <p:nvSpPr>
          <p:cNvPr id="10243" name="Rectangle 3"/>
          <p:cNvSpPr>
            <a:spLocks noChangeArrowheads="1"/>
          </p:cNvSpPr>
          <p:nvPr/>
        </p:nvSpPr>
        <p:spPr bwMode="auto">
          <a:xfrm>
            <a:off x="900113" y="1628775"/>
            <a:ext cx="863600"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00000</a:t>
            </a:r>
          </a:p>
        </p:txBody>
      </p:sp>
      <p:sp>
        <p:nvSpPr>
          <p:cNvPr id="10244" name="Rectangle 4"/>
          <p:cNvSpPr>
            <a:spLocks noChangeArrowheads="1"/>
          </p:cNvSpPr>
          <p:nvPr/>
        </p:nvSpPr>
        <p:spPr bwMode="auto">
          <a:xfrm>
            <a:off x="1763713" y="1628775"/>
            <a:ext cx="360362"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10</a:t>
            </a:r>
          </a:p>
        </p:txBody>
      </p:sp>
      <p:sp>
        <p:nvSpPr>
          <p:cNvPr id="10245" name="Rectangle 5"/>
          <p:cNvSpPr>
            <a:spLocks noChangeArrowheads="1"/>
          </p:cNvSpPr>
          <p:nvPr/>
        </p:nvSpPr>
        <p:spPr bwMode="auto">
          <a:xfrm>
            <a:off x="2124075" y="1628775"/>
            <a:ext cx="504825"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sp>
        <p:nvSpPr>
          <p:cNvPr id="10246" name="Rectangle 6"/>
          <p:cNvSpPr>
            <a:spLocks noChangeArrowheads="1"/>
          </p:cNvSpPr>
          <p:nvPr/>
        </p:nvSpPr>
        <p:spPr bwMode="auto">
          <a:xfrm>
            <a:off x="37084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47" name="Rectangle 7"/>
          <p:cNvSpPr>
            <a:spLocks noChangeArrowheads="1"/>
          </p:cNvSpPr>
          <p:nvPr/>
        </p:nvSpPr>
        <p:spPr bwMode="auto">
          <a:xfrm>
            <a:off x="4213225"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48" name="Rectangle 8"/>
          <p:cNvSpPr>
            <a:spLocks noChangeArrowheads="1"/>
          </p:cNvSpPr>
          <p:nvPr/>
        </p:nvSpPr>
        <p:spPr bwMode="auto">
          <a:xfrm>
            <a:off x="471805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49" name="Rectangle 9"/>
          <p:cNvSpPr>
            <a:spLocks noChangeArrowheads="1"/>
          </p:cNvSpPr>
          <p:nvPr/>
        </p:nvSpPr>
        <p:spPr bwMode="auto">
          <a:xfrm>
            <a:off x="6156325" y="1628775"/>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0" name="Rectangle 10"/>
          <p:cNvSpPr>
            <a:spLocks noChangeArrowheads="1"/>
          </p:cNvSpPr>
          <p:nvPr/>
        </p:nvSpPr>
        <p:spPr bwMode="auto">
          <a:xfrm>
            <a:off x="7594600" y="1628775"/>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1" name="Rectangle 11"/>
          <p:cNvSpPr>
            <a:spLocks noChangeArrowheads="1"/>
          </p:cNvSpPr>
          <p:nvPr/>
        </p:nvSpPr>
        <p:spPr bwMode="auto">
          <a:xfrm>
            <a:off x="8101013" y="1628775"/>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2" name="Rectangle 12"/>
          <p:cNvSpPr>
            <a:spLocks noChangeArrowheads="1"/>
          </p:cNvSpPr>
          <p:nvPr/>
        </p:nvSpPr>
        <p:spPr bwMode="auto">
          <a:xfrm>
            <a:off x="5219700" y="1628775"/>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0253" name="Rectangle 13"/>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00110</a:t>
            </a:r>
          </a:p>
        </p:txBody>
      </p:sp>
      <p:sp>
        <p:nvSpPr>
          <p:cNvPr id="10254" name="Rectangle 14"/>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5" name="Rectangle 15"/>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6" name="Rectangle 16"/>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7" name="Rectangle 17"/>
          <p:cNvSpPr>
            <a:spLocks noChangeArrowheads="1"/>
          </p:cNvSpPr>
          <p:nvPr/>
        </p:nvSpPr>
        <p:spPr bwMode="auto">
          <a:xfrm>
            <a:off x="2052638" y="48672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8" name="Rectangle 18"/>
          <p:cNvSpPr>
            <a:spLocks noChangeArrowheads="1"/>
          </p:cNvSpPr>
          <p:nvPr/>
        </p:nvSpPr>
        <p:spPr bwMode="auto">
          <a:xfrm>
            <a:off x="2052638" y="52276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59" name="Rectangle 19"/>
          <p:cNvSpPr>
            <a:spLocks noChangeArrowheads="1"/>
          </p:cNvSpPr>
          <p:nvPr/>
        </p:nvSpPr>
        <p:spPr bwMode="auto">
          <a:xfrm>
            <a:off x="2052638" y="55880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00000</a:t>
            </a:r>
          </a:p>
        </p:txBody>
      </p:sp>
      <p:sp>
        <p:nvSpPr>
          <p:cNvPr id="10260" name="Rectangle 20"/>
          <p:cNvSpPr>
            <a:spLocks noChangeArrowheads="1"/>
          </p:cNvSpPr>
          <p:nvPr/>
        </p:nvSpPr>
        <p:spPr bwMode="auto">
          <a:xfrm>
            <a:off x="2052638" y="59483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1" name="Rectangle 21"/>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2" name="Rectangle 22"/>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3" name="Rectangle 23"/>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4" name="Rectangle 24"/>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5" name="Rectangle 25"/>
          <p:cNvSpPr>
            <a:spLocks noChangeArrowheads="1"/>
          </p:cNvSpPr>
          <p:nvPr/>
        </p:nvSpPr>
        <p:spPr bwMode="auto">
          <a:xfrm>
            <a:off x="4140200"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6" name="Rectangle 26"/>
          <p:cNvSpPr>
            <a:spLocks noChangeArrowheads="1"/>
          </p:cNvSpPr>
          <p:nvPr/>
        </p:nvSpPr>
        <p:spPr bwMode="auto">
          <a:xfrm>
            <a:off x="4645025"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7" name="Rectangle 27"/>
          <p:cNvSpPr>
            <a:spLocks noChangeArrowheads="1"/>
          </p:cNvSpPr>
          <p:nvPr/>
        </p:nvSpPr>
        <p:spPr bwMode="auto">
          <a:xfrm>
            <a:off x="5149850"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8" name="Rectangle 28"/>
          <p:cNvSpPr>
            <a:spLocks noChangeArrowheads="1"/>
          </p:cNvSpPr>
          <p:nvPr/>
        </p:nvSpPr>
        <p:spPr bwMode="auto">
          <a:xfrm>
            <a:off x="5654675" y="4292600"/>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69" name="Text Box 29"/>
          <p:cNvSpPr txBox="1">
            <a:spLocks noChangeArrowheads="1"/>
          </p:cNvSpPr>
          <p:nvPr/>
        </p:nvSpPr>
        <p:spPr bwMode="auto">
          <a:xfrm>
            <a:off x="5343525" y="172085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0270" name="Text Box 30"/>
          <p:cNvSpPr txBox="1">
            <a:spLocks noChangeArrowheads="1"/>
          </p:cNvSpPr>
          <p:nvPr/>
        </p:nvSpPr>
        <p:spPr bwMode="auto">
          <a:xfrm>
            <a:off x="6823075" y="1701800"/>
            <a:ext cx="412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0271" name="Oval 31"/>
          <p:cNvSpPr>
            <a:spLocks noChangeArrowheads="1"/>
          </p:cNvSpPr>
          <p:nvPr/>
        </p:nvSpPr>
        <p:spPr bwMode="auto">
          <a:xfrm>
            <a:off x="3203575" y="2997200"/>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grpSp>
        <p:nvGrpSpPr>
          <p:cNvPr id="2" name="Group 32"/>
          <p:cNvGrpSpPr>
            <a:grpSpLocks/>
          </p:cNvGrpSpPr>
          <p:nvPr/>
        </p:nvGrpSpPr>
        <p:grpSpPr bwMode="auto">
          <a:xfrm>
            <a:off x="1187450" y="1989138"/>
            <a:ext cx="2232025" cy="1008062"/>
            <a:chOff x="748" y="1253"/>
            <a:chExt cx="1406" cy="635"/>
          </a:xfrm>
        </p:grpSpPr>
        <p:sp>
          <p:nvSpPr>
            <p:cNvPr id="10313" name="Line 33"/>
            <p:cNvSpPr>
              <a:spLocks noChangeShapeType="1"/>
            </p:cNvSpPr>
            <p:nvPr/>
          </p:nvSpPr>
          <p:spPr bwMode="auto">
            <a:xfrm>
              <a:off x="748" y="1253"/>
              <a:ext cx="0" cy="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4" name="Line 34"/>
            <p:cNvSpPr>
              <a:spLocks noChangeShapeType="1"/>
            </p:cNvSpPr>
            <p:nvPr/>
          </p:nvSpPr>
          <p:spPr bwMode="auto">
            <a:xfrm>
              <a:off x="748" y="1616"/>
              <a:ext cx="140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5" name="Line 35"/>
            <p:cNvSpPr>
              <a:spLocks noChangeShapeType="1"/>
            </p:cNvSpPr>
            <p:nvPr/>
          </p:nvSpPr>
          <p:spPr bwMode="auto">
            <a:xfrm>
              <a:off x="2154" y="1616"/>
              <a:ext cx="0" cy="2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 name="Group 36"/>
          <p:cNvGrpSpPr>
            <a:grpSpLocks/>
          </p:cNvGrpSpPr>
          <p:nvPr/>
        </p:nvGrpSpPr>
        <p:grpSpPr bwMode="auto">
          <a:xfrm>
            <a:off x="2771775" y="3429000"/>
            <a:ext cx="647700" cy="576263"/>
            <a:chOff x="1746" y="2160"/>
            <a:chExt cx="408" cy="408"/>
          </a:xfrm>
        </p:grpSpPr>
        <p:sp>
          <p:nvSpPr>
            <p:cNvPr id="10311" name="Line 37"/>
            <p:cNvSpPr>
              <a:spLocks noChangeShapeType="1"/>
            </p:cNvSpPr>
            <p:nvPr/>
          </p:nvSpPr>
          <p:spPr bwMode="auto">
            <a:xfrm>
              <a:off x="1746" y="2568"/>
              <a:ext cx="4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12" name="Line 38"/>
            <p:cNvSpPr>
              <a:spLocks noChangeShapeType="1"/>
            </p:cNvSpPr>
            <p:nvPr/>
          </p:nvSpPr>
          <p:spPr bwMode="auto">
            <a:xfrm flipV="1">
              <a:off x="2154" y="2160"/>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10274" name="Text Box 39"/>
          <p:cNvSpPr txBox="1">
            <a:spLocks noChangeArrowheads="1"/>
          </p:cNvSpPr>
          <p:nvPr/>
        </p:nvSpPr>
        <p:spPr bwMode="auto">
          <a:xfrm>
            <a:off x="5919788" y="114458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grpSp>
        <p:nvGrpSpPr>
          <p:cNvPr id="4" name="Group 40"/>
          <p:cNvGrpSpPr>
            <a:grpSpLocks/>
          </p:cNvGrpSpPr>
          <p:nvPr/>
        </p:nvGrpSpPr>
        <p:grpSpPr bwMode="auto">
          <a:xfrm>
            <a:off x="3851275" y="5013325"/>
            <a:ext cx="1368425" cy="431800"/>
            <a:chOff x="2290" y="1764"/>
            <a:chExt cx="998" cy="260"/>
          </a:xfrm>
        </p:grpSpPr>
        <p:sp>
          <p:nvSpPr>
            <p:cNvPr id="10309" name="Line 41"/>
            <p:cNvSpPr>
              <a:spLocks noChangeShapeType="1"/>
            </p:cNvSpPr>
            <p:nvPr/>
          </p:nvSpPr>
          <p:spPr bwMode="auto">
            <a:xfrm>
              <a:off x="2290" y="2024"/>
              <a:ext cx="99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310" name="Text Box 42"/>
            <p:cNvSpPr txBox="1">
              <a:spLocks noChangeArrowheads="1"/>
            </p:cNvSpPr>
            <p:nvPr/>
          </p:nvSpPr>
          <p:spPr bwMode="auto">
            <a:xfrm>
              <a:off x="2368" y="1764"/>
              <a:ext cx="754"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Yes: Hit</a:t>
              </a:r>
            </a:p>
          </p:txBody>
        </p:sp>
      </p:grpSp>
      <p:sp>
        <p:nvSpPr>
          <p:cNvPr id="10276" name="Text Box 43"/>
          <p:cNvSpPr txBox="1">
            <a:spLocks noChangeArrowheads="1"/>
          </p:cNvSpPr>
          <p:nvPr/>
        </p:nvSpPr>
        <p:spPr bwMode="auto">
          <a:xfrm>
            <a:off x="3779838" y="5667375"/>
            <a:ext cx="22161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4 entries X 5bit X 2</a:t>
            </a:r>
          </a:p>
          <a:p>
            <a:pPr eaLnBrk="1" hangingPunct="1">
              <a:spcBef>
                <a:spcPct val="0"/>
              </a:spcBef>
              <a:buClrTx/>
              <a:buSzTx/>
              <a:buFontTx/>
              <a:buNone/>
            </a:pPr>
            <a:endParaRPr lang="en-US" altLang="ja-JP" sz="1800" b="1">
              <a:solidFill>
                <a:srgbClr val="6666FF"/>
              </a:solidFill>
            </a:endParaRPr>
          </a:p>
        </p:txBody>
      </p:sp>
      <p:sp>
        <p:nvSpPr>
          <p:cNvPr id="10277" name="Rectangle 44"/>
          <p:cNvSpPr>
            <a:spLocks noChangeArrowheads="1"/>
          </p:cNvSpPr>
          <p:nvPr/>
        </p:nvSpPr>
        <p:spPr bwMode="auto">
          <a:xfrm>
            <a:off x="5219700" y="3068638"/>
            <a:ext cx="288925" cy="2889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grpSp>
        <p:nvGrpSpPr>
          <p:cNvPr id="5" name="Group 45"/>
          <p:cNvGrpSpPr>
            <a:grpSpLocks/>
          </p:cNvGrpSpPr>
          <p:nvPr/>
        </p:nvGrpSpPr>
        <p:grpSpPr bwMode="auto">
          <a:xfrm>
            <a:off x="1384300" y="1989138"/>
            <a:ext cx="666750" cy="2087562"/>
            <a:chOff x="872" y="1253"/>
            <a:chExt cx="420" cy="1315"/>
          </a:xfrm>
        </p:grpSpPr>
        <p:grpSp>
          <p:nvGrpSpPr>
            <p:cNvPr id="10305" name="Group 46"/>
            <p:cNvGrpSpPr>
              <a:grpSpLocks/>
            </p:cNvGrpSpPr>
            <p:nvPr/>
          </p:nvGrpSpPr>
          <p:grpSpPr bwMode="auto">
            <a:xfrm>
              <a:off x="1156" y="1253"/>
              <a:ext cx="136" cy="1315"/>
              <a:chOff x="1111" y="1253"/>
              <a:chExt cx="181" cy="1270"/>
            </a:xfrm>
          </p:grpSpPr>
          <p:sp>
            <p:nvSpPr>
              <p:cNvPr id="10307" name="Line 47"/>
              <p:cNvSpPr>
                <a:spLocks noChangeShapeType="1"/>
              </p:cNvSpPr>
              <p:nvPr/>
            </p:nvSpPr>
            <p:spPr bwMode="auto">
              <a:xfrm>
                <a:off x="1111" y="1253"/>
                <a:ext cx="0" cy="1270"/>
              </a:xfrm>
              <a:prstGeom prst="line">
                <a:avLst/>
              </a:prstGeom>
              <a:noFill/>
              <a:ln w="9525">
                <a:solidFill>
                  <a:srgbClr val="CC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308" name="Line 48"/>
              <p:cNvSpPr>
                <a:spLocks noChangeShapeType="1"/>
              </p:cNvSpPr>
              <p:nvPr/>
            </p:nvSpPr>
            <p:spPr bwMode="auto">
              <a:xfrm>
                <a:off x="1111" y="2523"/>
                <a:ext cx="181"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10306" name="Text Box 49"/>
            <p:cNvSpPr txBox="1">
              <a:spLocks noChangeArrowheads="1"/>
            </p:cNvSpPr>
            <p:nvPr/>
          </p:nvSpPr>
          <p:spPr bwMode="auto">
            <a:xfrm>
              <a:off x="872" y="2127"/>
              <a:ext cx="27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10</a:t>
              </a:r>
            </a:p>
          </p:txBody>
        </p:sp>
      </p:grpSp>
      <p:sp>
        <p:nvSpPr>
          <p:cNvPr id="10279" name="Text Box 50"/>
          <p:cNvSpPr txBox="1">
            <a:spLocks noChangeArrowheads="1"/>
          </p:cNvSpPr>
          <p:nvPr/>
        </p:nvSpPr>
        <p:spPr bwMode="auto">
          <a:xfrm>
            <a:off x="6300788" y="4005263"/>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0280" name="Text Box 51"/>
          <p:cNvSpPr txBox="1">
            <a:spLocks noChangeArrowheads="1"/>
          </p:cNvSpPr>
          <p:nvPr/>
        </p:nvSpPr>
        <p:spPr bwMode="auto">
          <a:xfrm>
            <a:off x="6711950"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1892" name="AutoShape 52"/>
          <p:cNvSpPr>
            <a:spLocks noChangeArrowheads="1"/>
          </p:cNvSpPr>
          <p:nvPr/>
        </p:nvSpPr>
        <p:spPr bwMode="auto">
          <a:xfrm>
            <a:off x="1619250" y="1268413"/>
            <a:ext cx="215900" cy="215900"/>
          </a:xfrm>
          <a:prstGeom prst="downArrow">
            <a:avLst>
              <a:gd name="adj1" fmla="val 50000"/>
              <a:gd name="adj2" fmla="val 25000"/>
            </a:avLst>
          </a:prstGeom>
          <a:solidFill>
            <a:srgbClr val="FF0000"/>
          </a:solidFill>
          <a:ln w="9525">
            <a:solidFill>
              <a:schemeClr val="tx1"/>
            </a:solidFill>
            <a:miter lim="800000"/>
            <a:headEnd/>
            <a:tailEnd/>
          </a:ln>
        </p:spPr>
        <p:txBody>
          <a:bodyPr vert="eaVert"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1893" name="Text Box 53"/>
          <p:cNvSpPr txBox="1">
            <a:spLocks noChangeArrowheads="1"/>
          </p:cNvSpPr>
          <p:nvPr/>
        </p:nvSpPr>
        <p:spPr bwMode="auto">
          <a:xfrm>
            <a:off x="1816100" y="928688"/>
            <a:ext cx="1301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sp>
        <p:nvSpPr>
          <p:cNvPr id="10283" name="Oval 54"/>
          <p:cNvSpPr>
            <a:spLocks noChangeArrowheads="1"/>
          </p:cNvSpPr>
          <p:nvPr/>
        </p:nvSpPr>
        <p:spPr bwMode="auto">
          <a:xfrm>
            <a:off x="3419475" y="5229225"/>
            <a:ext cx="431800" cy="431800"/>
          </a:xfrm>
          <a:prstGeom prst="ellipse">
            <a:avLst/>
          </a:prstGeom>
          <a:solidFill>
            <a:srgbClr val="FF99FF"/>
          </a:solidFill>
          <a:ln w="9525">
            <a:solidFill>
              <a:schemeClr val="tx1"/>
            </a:solidFill>
            <a:round/>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a:t>
            </a:r>
          </a:p>
        </p:txBody>
      </p:sp>
      <p:sp>
        <p:nvSpPr>
          <p:cNvPr id="291895" name="Line 55"/>
          <p:cNvSpPr>
            <a:spLocks noChangeShapeType="1"/>
          </p:cNvSpPr>
          <p:nvPr/>
        </p:nvSpPr>
        <p:spPr bwMode="auto">
          <a:xfrm>
            <a:off x="1835150" y="4076700"/>
            <a:ext cx="0" cy="1728788"/>
          </a:xfrm>
          <a:prstGeom prst="line">
            <a:avLst/>
          </a:prstGeom>
          <a:noFill/>
          <a:ln w="9525">
            <a:solidFill>
              <a:schemeClr val="hlink"/>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1896" name="Line 56"/>
          <p:cNvSpPr>
            <a:spLocks noChangeShapeType="1"/>
          </p:cNvSpPr>
          <p:nvPr/>
        </p:nvSpPr>
        <p:spPr bwMode="auto">
          <a:xfrm>
            <a:off x="1835150" y="5805488"/>
            <a:ext cx="215900" cy="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1897" name="Line 57"/>
          <p:cNvSpPr>
            <a:spLocks noChangeShapeType="1"/>
          </p:cNvSpPr>
          <p:nvPr/>
        </p:nvSpPr>
        <p:spPr bwMode="auto">
          <a:xfrm>
            <a:off x="2771775" y="5805488"/>
            <a:ext cx="863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1898" name="Line 58"/>
          <p:cNvSpPr>
            <a:spLocks noChangeShapeType="1"/>
          </p:cNvSpPr>
          <p:nvPr/>
        </p:nvSpPr>
        <p:spPr bwMode="auto">
          <a:xfrm flipV="1">
            <a:off x="3635375" y="5661025"/>
            <a:ext cx="0"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1899" name="Line 59"/>
          <p:cNvSpPr>
            <a:spLocks noChangeShapeType="1"/>
          </p:cNvSpPr>
          <p:nvPr/>
        </p:nvSpPr>
        <p:spPr bwMode="auto">
          <a:xfrm>
            <a:off x="3419475" y="2565400"/>
            <a:ext cx="2159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91900" name="Line 60"/>
          <p:cNvSpPr>
            <a:spLocks noChangeShapeType="1"/>
          </p:cNvSpPr>
          <p:nvPr/>
        </p:nvSpPr>
        <p:spPr bwMode="auto">
          <a:xfrm>
            <a:off x="3635375" y="2565400"/>
            <a:ext cx="0" cy="2663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7" name="Group 61"/>
          <p:cNvGrpSpPr>
            <a:grpSpLocks/>
          </p:cNvGrpSpPr>
          <p:nvPr/>
        </p:nvGrpSpPr>
        <p:grpSpPr bwMode="auto">
          <a:xfrm>
            <a:off x="1847852" y="1989144"/>
            <a:ext cx="3063876" cy="369888"/>
            <a:chOff x="1239" y="2634"/>
            <a:chExt cx="1930" cy="233"/>
          </a:xfrm>
        </p:grpSpPr>
        <p:sp>
          <p:nvSpPr>
            <p:cNvPr id="10301" name="Line 62"/>
            <p:cNvSpPr>
              <a:spLocks noChangeShapeType="1"/>
            </p:cNvSpPr>
            <p:nvPr/>
          </p:nvSpPr>
          <p:spPr bwMode="auto">
            <a:xfrm>
              <a:off x="1239" y="2840"/>
              <a:ext cx="1930" cy="14"/>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0302" name="Text Box 63"/>
            <p:cNvSpPr txBox="1">
              <a:spLocks noChangeArrowheads="1"/>
            </p:cNvSpPr>
            <p:nvPr/>
          </p:nvSpPr>
          <p:spPr bwMode="auto">
            <a:xfrm>
              <a:off x="1860" y="2634"/>
              <a:ext cx="33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FF0000"/>
                  </a:solidFill>
                </a:rPr>
                <a:t> </a:t>
              </a:r>
              <a:r>
                <a:rPr lang="en-US" altLang="ja-JP" sz="1800" b="1" dirty="0">
                  <a:solidFill>
                    <a:srgbClr val="CC0000"/>
                  </a:solidFill>
                </a:rPr>
                <a:t>10</a:t>
              </a:r>
            </a:p>
          </p:txBody>
        </p:sp>
      </p:grpSp>
      <p:sp>
        <p:nvSpPr>
          <p:cNvPr id="10291" name="Text Box 66"/>
          <p:cNvSpPr txBox="1">
            <a:spLocks noChangeArrowheads="1"/>
          </p:cNvSpPr>
          <p:nvPr/>
        </p:nvSpPr>
        <p:spPr bwMode="auto">
          <a:xfrm>
            <a:off x="4427538" y="1125538"/>
            <a:ext cx="1073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0000010</a:t>
            </a:r>
          </a:p>
        </p:txBody>
      </p:sp>
      <p:sp>
        <p:nvSpPr>
          <p:cNvPr id="10292" name="Rectangle 67"/>
          <p:cNvSpPr>
            <a:spLocks noChangeArrowheads="1"/>
          </p:cNvSpPr>
          <p:nvPr/>
        </p:nvSpPr>
        <p:spPr bwMode="auto">
          <a:xfrm>
            <a:off x="5148263" y="4292600"/>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93" name="Rectangle 68"/>
          <p:cNvSpPr>
            <a:spLocks noChangeArrowheads="1"/>
          </p:cNvSpPr>
          <p:nvPr/>
        </p:nvSpPr>
        <p:spPr bwMode="auto">
          <a:xfrm>
            <a:off x="4716463" y="1628775"/>
            <a:ext cx="503237" cy="504825"/>
          </a:xfrm>
          <a:prstGeom prst="rect">
            <a:avLst/>
          </a:prstGeom>
          <a:solidFill>
            <a:srgbClr val="CC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0294" name="Rectangle 69"/>
          <p:cNvSpPr>
            <a:spLocks noChangeArrowheads="1"/>
          </p:cNvSpPr>
          <p:nvPr/>
        </p:nvSpPr>
        <p:spPr bwMode="auto">
          <a:xfrm>
            <a:off x="5219700" y="5300663"/>
            <a:ext cx="288925" cy="2889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grpSp>
        <p:nvGrpSpPr>
          <p:cNvPr id="8" name="Group 70"/>
          <p:cNvGrpSpPr>
            <a:grpSpLocks/>
          </p:cNvGrpSpPr>
          <p:nvPr/>
        </p:nvGrpSpPr>
        <p:grpSpPr bwMode="auto">
          <a:xfrm>
            <a:off x="5292725" y="4827588"/>
            <a:ext cx="1666875" cy="715962"/>
            <a:chOff x="3334" y="3041"/>
            <a:chExt cx="1050" cy="451"/>
          </a:xfrm>
        </p:grpSpPr>
        <p:sp>
          <p:nvSpPr>
            <p:cNvPr id="10298" name="Line 71"/>
            <p:cNvSpPr>
              <a:spLocks noChangeShapeType="1"/>
            </p:cNvSpPr>
            <p:nvPr/>
          </p:nvSpPr>
          <p:spPr bwMode="auto">
            <a:xfrm>
              <a:off x="3334" y="3041"/>
              <a:ext cx="0" cy="3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299" name="Line 72"/>
            <p:cNvSpPr>
              <a:spLocks noChangeShapeType="1"/>
            </p:cNvSpPr>
            <p:nvPr/>
          </p:nvSpPr>
          <p:spPr bwMode="auto">
            <a:xfrm>
              <a:off x="3470" y="3430"/>
              <a:ext cx="40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0300" name="Text Box 73"/>
            <p:cNvSpPr txBox="1">
              <a:spLocks noChangeArrowheads="1"/>
            </p:cNvSpPr>
            <p:nvPr/>
          </p:nvSpPr>
          <p:spPr bwMode="auto">
            <a:xfrm>
              <a:off x="3956" y="326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Data</a:t>
              </a:r>
            </a:p>
          </p:txBody>
        </p:sp>
      </p:grpSp>
      <p:sp>
        <p:nvSpPr>
          <p:cNvPr id="291914" name="Text Box 74"/>
          <p:cNvSpPr txBox="1">
            <a:spLocks noChangeArrowheads="1"/>
          </p:cNvSpPr>
          <p:nvPr/>
        </p:nvSpPr>
        <p:spPr bwMode="auto">
          <a:xfrm>
            <a:off x="3759200" y="2800350"/>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No</a:t>
            </a:r>
          </a:p>
        </p:txBody>
      </p:sp>
      <p:sp>
        <p:nvSpPr>
          <p:cNvPr id="291915" name="Text Box 75"/>
          <p:cNvSpPr txBox="1">
            <a:spLocks noChangeArrowheads="1"/>
          </p:cNvSpPr>
          <p:nvPr/>
        </p:nvSpPr>
        <p:spPr bwMode="auto">
          <a:xfrm>
            <a:off x="6300788" y="5734050"/>
            <a:ext cx="2901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Conflict</a:t>
            </a:r>
            <a:r>
              <a:rPr lang="ja-JP" altLang="en-US" sz="1800" b="1"/>
              <a:t>　</a:t>
            </a:r>
            <a:r>
              <a:rPr lang="en-US" altLang="ja-JP" sz="1800" b="1"/>
              <a:t>Miss is reduced</a:t>
            </a:r>
          </a:p>
        </p:txBody>
      </p:sp>
      <p:cxnSp>
        <p:nvCxnSpPr>
          <p:cNvPr id="9" name="直線矢印コネクタ 8"/>
          <p:cNvCxnSpPr>
            <a:stCxn id="10301" idx="1"/>
          </p:cNvCxnSpPr>
          <p:nvPr/>
        </p:nvCxnSpPr>
        <p:spPr>
          <a:xfrm>
            <a:off x="4911728" y="2338394"/>
            <a:ext cx="307972" cy="14049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sz="3800"/>
              <a:t>Write</a:t>
            </a:r>
            <a:r>
              <a:rPr lang="ja-JP" altLang="en-US" sz="3800"/>
              <a:t>　</a:t>
            </a:r>
            <a:r>
              <a:rPr lang="en-US" altLang="ja-JP" sz="3800"/>
              <a:t>Through</a:t>
            </a:r>
            <a:r>
              <a:rPr lang="ja-JP" altLang="en-US" sz="3800"/>
              <a:t>　（</a:t>
            </a:r>
            <a:r>
              <a:rPr lang="en-US" altLang="ja-JP" sz="3800"/>
              <a:t>Hit</a:t>
            </a:r>
            <a:r>
              <a:rPr lang="ja-JP" altLang="en-US" sz="3800"/>
              <a:t>）</a:t>
            </a:r>
          </a:p>
        </p:txBody>
      </p:sp>
      <p:sp>
        <p:nvSpPr>
          <p:cNvPr id="11267" name="Rectangle 3"/>
          <p:cNvSpPr>
            <a:spLocks noChangeArrowheads="1"/>
          </p:cNvSpPr>
          <p:nvPr/>
        </p:nvSpPr>
        <p:spPr bwMode="auto">
          <a:xfrm>
            <a:off x="20510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68" name="Rectangle 4"/>
          <p:cNvSpPr>
            <a:spLocks noChangeArrowheads="1"/>
          </p:cNvSpPr>
          <p:nvPr/>
        </p:nvSpPr>
        <p:spPr bwMode="auto">
          <a:xfrm>
            <a:off x="2555875"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69" name="Rectangle 5"/>
          <p:cNvSpPr>
            <a:spLocks noChangeArrowheads="1"/>
          </p:cNvSpPr>
          <p:nvPr/>
        </p:nvSpPr>
        <p:spPr bwMode="auto">
          <a:xfrm>
            <a:off x="306070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0" name="Rectangle 6"/>
          <p:cNvSpPr>
            <a:spLocks noChangeArrowheads="1"/>
          </p:cNvSpPr>
          <p:nvPr/>
        </p:nvSpPr>
        <p:spPr bwMode="auto">
          <a:xfrm>
            <a:off x="4498975" y="170021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1" name="Rectangle 7"/>
          <p:cNvSpPr>
            <a:spLocks noChangeArrowheads="1"/>
          </p:cNvSpPr>
          <p:nvPr/>
        </p:nvSpPr>
        <p:spPr bwMode="auto">
          <a:xfrm>
            <a:off x="5937250" y="170021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2" name="Rectangle 8"/>
          <p:cNvSpPr>
            <a:spLocks noChangeArrowheads="1"/>
          </p:cNvSpPr>
          <p:nvPr/>
        </p:nvSpPr>
        <p:spPr bwMode="auto">
          <a:xfrm>
            <a:off x="6443663" y="1700213"/>
            <a:ext cx="503237"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3" name="Rectangle 9"/>
          <p:cNvSpPr>
            <a:spLocks noChangeArrowheads="1"/>
          </p:cNvSpPr>
          <p:nvPr/>
        </p:nvSpPr>
        <p:spPr bwMode="auto">
          <a:xfrm>
            <a:off x="3562350" y="1700213"/>
            <a:ext cx="2376488" cy="504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11274" name="Rectangle 10"/>
          <p:cNvSpPr>
            <a:spLocks noChangeArrowheads="1"/>
          </p:cNvSpPr>
          <p:nvPr/>
        </p:nvSpPr>
        <p:spPr bwMode="auto">
          <a:xfrm>
            <a:off x="2054225" y="3859213"/>
            <a:ext cx="719138"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1275" name="Rectangle 11"/>
          <p:cNvSpPr>
            <a:spLocks noChangeArrowheads="1"/>
          </p:cNvSpPr>
          <p:nvPr/>
        </p:nvSpPr>
        <p:spPr bwMode="auto">
          <a:xfrm>
            <a:off x="2052638" y="35004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6" name="Rectangle 12"/>
          <p:cNvSpPr>
            <a:spLocks noChangeArrowheads="1"/>
          </p:cNvSpPr>
          <p:nvPr/>
        </p:nvSpPr>
        <p:spPr bwMode="auto">
          <a:xfrm>
            <a:off x="2052638" y="3141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7" name="Rectangle 13"/>
          <p:cNvSpPr>
            <a:spLocks noChangeArrowheads="1"/>
          </p:cNvSpPr>
          <p:nvPr/>
        </p:nvSpPr>
        <p:spPr bwMode="auto">
          <a:xfrm>
            <a:off x="2052638" y="421957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8" name="Rectangle 14"/>
          <p:cNvSpPr>
            <a:spLocks noChangeArrowheads="1"/>
          </p:cNvSpPr>
          <p:nvPr/>
        </p:nvSpPr>
        <p:spPr bwMode="auto">
          <a:xfrm>
            <a:off x="2052638" y="4579938"/>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79" name="Rectangle 15"/>
          <p:cNvSpPr>
            <a:spLocks noChangeArrowheads="1"/>
          </p:cNvSpPr>
          <p:nvPr/>
        </p:nvSpPr>
        <p:spPr bwMode="auto">
          <a:xfrm>
            <a:off x="2052638" y="4940300"/>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0" name="Rectangle 16"/>
          <p:cNvSpPr>
            <a:spLocks noChangeArrowheads="1"/>
          </p:cNvSpPr>
          <p:nvPr/>
        </p:nvSpPr>
        <p:spPr bwMode="auto">
          <a:xfrm>
            <a:off x="2052638" y="5300663"/>
            <a:ext cx="719137" cy="360362"/>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1" name="Rectangle 17"/>
          <p:cNvSpPr>
            <a:spLocks noChangeArrowheads="1"/>
          </p:cNvSpPr>
          <p:nvPr/>
        </p:nvSpPr>
        <p:spPr bwMode="auto">
          <a:xfrm>
            <a:off x="2052638" y="5661025"/>
            <a:ext cx="719137" cy="360363"/>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2" name="Rectangle 18"/>
          <p:cNvSpPr>
            <a:spLocks noChangeArrowheads="1"/>
          </p:cNvSpPr>
          <p:nvPr/>
        </p:nvSpPr>
        <p:spPr bwMode="auto">
          <a:xfrm>
            <a:off x="41402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3" name="Rectangle 19"/>
          <p:cNvSpPr>
            <a:spLocks noChangeArrowheads="1"/>
          </p:cNvSpPr>
          <p:nvPr/>
        </p:nvSpPr>
        <p:spPr bwMode="auto">
          <a:xfrm>
            <a:off x="46450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4" name="Rectangle 20"/>
          <p:cNvSpPr>
            <a:spLocks noChangeArrowheads="1"/>
          </p:cNvSpPr>
          <p:nvPr/>
        </p:nvSpPr>
        <p:spPr bwMode="auto">
          <a:xfrm>
            <a:off x="5149850" y="3789363"/>
            <a:ext cx="503238" cy="504825"/>
          </a:xfrm>
          <a:prstGeom prst="rect">
            <a:avLst/>
          </a:prstGeom>
          <a:solidFill>
            <a:srgbClr val="6666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5" name="Rectangle 21"/>
          <p:cNvSpPr>
            <a:spLocks noChangeArrowheads="1"/>
          </p:cNvSpPr>
          <p:nvPr/>
        </p:nvSpPr>
        <p:spPr bwMode="auto">
          <a:xfrm>
            <a:off x="56546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6" name="Rectangle 22"/>
          <p:cNvSpPr>
            <a:spLocks noChangeArrowheads="1"/>
          </p:cNvSpPr>
          <p:nvPr/>
        </p:nvSpPr>
        <p:spPr bwMode="auto">
          <a:xfrm>
            <a:off x="615950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7" name="Rectangle 23"/>
          <p:cNvSpPr>
            <a:spLocks noChangeArrowheads="1"/>
          </p:cNvSpPr>
          <p:nvPr/>
        </p:nvSpPr>
        <p:spPr bwMode="auto">
          <a:xfrm>
            <a:off x="666432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8" name="Rectangle 24"/>
          <p:cNvSpPr>
            <a:spLocks noChangeArrowheads="1"/>
          </p:cNvSpPr>
          <p:nvPr/>
        </p:nvSpPr>
        <p:spPr bwMode="auto">
          <a:xfrm>
            <a:off x="7169150"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89" name="Rectangle 25"/>
          <p:cNvSpPr>
            <a:spLocks noChangeArrowheads="1"/>
          </p:cNvSpPr>
          <p:nvPr/>
        </p:nvSpPr>
        <p:spPr bwMode="auto">
          <a:xfrm>
            <a:off x="7673975" y="3789363"/>
            <a:ext cx="503238" cy="504825"/>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endParaRPr lang="ja-JP" altLang="ja-JP" sz="1800"/>
          </a:p>
        </p:txBody>
      </p:sp>
      <p:sp>
        <p:nvSpPr>
          <p:cNvPr id="11290" name="Text Box 26"/>
          <p:cNvSpPr txBox="1">
            <a:spLocks noChangeArrowheads="1"/>
          </p:cNvSpPr>
          <p:nvPr/>
        </p:nvSpPr>
        <p:spPr bwMode="auto">
          <a:xfrm>
            <a:off x="3686175" y="179228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1291" name="Text Box 27"/>
          <p:cNvSpPr txBox="1">
            <a:spLocks noChangeArrowheads="1"/>
          </p:cNvSpPr>
          <p:nvPr/>
        </p:nvSpPr>
        <p:spPr bwMode="auto">
          <a:xfrm>
            <a:off x="5165725" y="1773238"/>
            <a:ext cx="41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a:t>
            </a:r>
          </a:p>
        </p:txBody>
      </p:sp>
      <p:sp>
        <p:nvSpPr>
          <p:cNvPr id="11292" name="Text Box 28"/>
          <p:cNvSpPr txBox="1">
            <a:spLocks noChangeArrowheads="1"/>
          </p:cNvSpPr>
          <p:nvPr/>
        </p:nvSpPr>
        <p:spPr bwMode="auto">
          <a:xfrm>
            <a:off x="4262438" y="1216025"/>
            <a:ext cx="1073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0011010</a:t>
            </a:r>
          </a:p>
        </p:txBody>
      </p:sp>
      <p:sp>
        <p:nvSpPr>
          <p:cNvPr id="11293" name="Text Box 29"/>
          <p:cNvSpPr txBox="1">
            <a:spLocks noChangeArrowheads="1"/>
          </p:cNvSpPr>
          <p:nvPr/>
        </p:nvSpPr>
        <p:spPr bwMode="auto">
          <a:xfrm>
            <a:off x="2895600" y="5157788"/>
            <a:ext cx="20256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6666FF"/>
                </a:solidFill>
              </a:rPr>
              <a:t>Cache Directory</a:t>
            </a:r>
          </a:p>
          <a:p>
            <a:pPr eaLnBrk="1" hangingPunct="1">
              <a:spcBef>
                <a:spcPct val="0"/>
              </a:spcBef>
              <a:buClrTx/>
              <a:buSzTx/>
              <a:buFontTx/>
              <a:buNone/>
            </a:pPr>
            <a:r>
              <a:rPr lang="en-US" altLang="ja-JP" sz="1800" b="1">
                <a:solidFill>
                  <a:srgbClr val="6666FF"/>
                </a:solidFill>
              </a:rPr>
              <a:t>(Tag Memory)</a:t>
            </a:r>
          </a:p>
          <a:p>
            <a:pPr eaLnBrk="1" hangingPunct="1">
              <a:spcBef>
                <a:spcPct val="0"/>
              </a:spcBef>
              <a:buClrTx/>
              <a:buSzTx/>
              <a:buFontTx/>
              <a:buNone/>
            </a:pPr>
            <a:r>
              <a:rPr lang="en-US" altLang="ja-JP" sz="1800" b="1">
                <a:solidFill>
                  <a:srgbClr val="6666FF"/>
                </a:solidFill>
              </a:rPr>
              <a:t>8 entries X (4bit )</a:t>
            </a:r>
          </a:p>
          <a:p>
            <a:pPr eaLnBrk="1" hangingPunct="1">
              <a:spcBef>
                <a:spcPct val="0"/>
              </a:spcBef>
              <a:buClrTx/>
              <a:buSzTx/>
              <a:buFontTx/>
              <a:buNone/>
            </a:pPr>
            <a:endParaRPr lang="en-US" altLang="ja-JP" sz="1800" b="1">
              <a:solidFill>
                <a:srgbClr val="6666FF"/>
              </a:solidFill>
            </a:endParaRPr>
          </a:p>
        </p:txBody>
      </p:sp>
      <p:grpSp>
        <p:nvGrpSpPr>
          <p:cNvPr id="2" name="Group 30"/>
          <p:cNvGrpSpPr>
            <a:grpSpLocks/>
          </p:cNvGrpSpPr>
          <p:nvPr/>
        </p:nvGrpSpPr>
        <p:grpSpPr bwMode="auto">
          <a:xfrm>
            <a:off x="2771775" y="4070350"/>
            <a:ext cx="1368425" cy="366713"/>
            <a:chOff x="1746" y="2564"/>
            <a:chExt cx="862" cy="231"/>
          </a:xfrm>
        </p:grpSpPr>
        <p:sp>
          <p:nvSpPr>
            <p:cNvPr id="11308" name="Line 31"/>
            <p:cNvSpPr>
              <a:spLocks noChangeShapeType="1"/>
            </p:cNvSpPr>
            <p:nvPr/>
          </p:nvSpPr>
          <p:spPr bwMode="auto">
            <a:xfrm>
              <a:off x="1746" y="2568"/>
              <a:ext cx="862" cy="0"/>
            </a:xfrm>
            <a:prstGeom prst="line">
              <a:avLst/>
            </a:prstGeom>
            <a:noFill/>
            <a:ln w="9525">
              <a:solidFill>
                <a:srgbClr val="CC0000"/>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11309" name="Text Box 32"/>
            <p:cNvSpPr txBox="1">
              <a:spLocks noChangeArrowheads="1"/>
            </p:cNvSpPr>
            <p:nvPr/>
          </p:nvSpPr>
          <p:spPr bwMode="auto">
            <a:xfrm>
              <a:off x="2070" y="2564"/>
              <a:ext cx="30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solidFill>
                    <a:srgbClr val="CC0000"/>
                  </a:solidFill>
                </a:rPr>
                <a:t>Hit</a:t>
              </a:r>
            </a:p>
          </p:txBody>
        </p:sp>
      </p:grpSp>
      <p:sp>
        <p:nvSpPr>
          <p:cNvPr id="11295" name="Text Box 33"/>
          <p:cNvSpPr txBox="1">
            <a:spLocks noChangeArrowheads="1"/>
          </p:cNvSpPr>
          <p:nvPr/>
        </p:nvSpPr>
        <p:spPr bwMode="auto">
          <a:xfrm>
            <a:off x="7143750" y="4313238"/>
            <a:ext cx="181972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Cache</a:t>
            </a:r>
          </a:p>
          <a:p>
            <a:pPr eaLnBrk="1" hangingPunct="1">
              <a:spcBef>
                <a:spcPct val="0"/>
              </a:spcBef>
              <a:buClrTx/>
              <a:buSzTx/>
              <a:buFontTx/>
              <a:buNone/>
            </a:pPr>
            <a:r>
              <a:rPr lang="en-US" altLang="ja-JP" sz="1800" b="1" dirty="0">
                <a:solidFill>
                  <a:srgbClr val="6666FF"/>
                </a:solidFill>
              </a:rPr>
              <a:t>(64B=8 blocks)</a:t>
            </a:r>
          </a:p>
        </p:txBody>
      </p:sp>
      <p:sp>
        <p:nvSpPr>
          <p:cNvPr id="11296" name="Text Box 34"/>
          <p:cNvSpPr txBox="1">
            <a:spLocks noChangeArrowheads="1"/>
          </p:cNvSpPr>
          <p:nvPr/>
        </p:nvSpPr>
        <p:spPr bwMode="auto">
          <a:xfrm>
            <a:off x="5559425" y="2224088"/>
            <a:ext cx="211468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dirty="0">
                <a:solidFill>
                  <a:srgbClr val="6666FF"/>
                </a:solidFill>
              </a:rPr>
              <a:t>Main Memory</a:t>
            </a:r>
          </a:p>
          <a:p>
            <a:pPr eaLnBrk="1" hangingPunct="1">
              <a:spcBef>
                <a:spcPct val="0"/>
              </a:spcBef>
              <a:buClrTx/>
              <a:buSzTx/>
              <a:buFontTx/>
              <a:buNone/>
            </a:pPr>
            <a:r>
              <a:rPr lang="en-US" altLang="ja-JP" sz="1800" b="1" dirty="0">
                <a:solidFill>
                  <a:srgbClr val="6666FF"/>
                </a:solidFill>
              </a:rPr>
              <a:t>(1KB=128 blocks)</a:t>
            </a:r>
          </a:p>
          <a:p>
            <a:pPr eaLnBrk="1" hangingPunct="1">
              <a:spcBef>
                <a:spcPct val="0"/>
              </a:spcBef>
              <a:buClrTx/>
              <a:buSzTx/>
              <a:buFontTx/>
              <a:buNone/>
            </a:pPr>
            <a:endParaRPr lang="en-US" altLang="ja-JP" sz="1800" b="1" dirty="0">
              <a:solidFill>
                <a:srgbClr val="6666FF"/>
              </a:solidFill>
            </a:endParaRPr>
          </a:p>
        </p:txBody>
      </p:sp>
      <p:sp>
        <p:nvSpPr>
          <p:cNvPr id="292899" name="Rectangle 35"/>
          <p:cNvSpPr>
            <a:spLocks noChangeArrowheads="1"/>
          </p:cNvSpPr>
          <p:nvPr/>
        </p:nvSpPr>
        <p:spPr bwMode="auto">
          <a:xfrm>
            <a:off x="5148263" y="407670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2900" name="Rectangle 36"/>
          <p:cNvSpPr>
            <a:spLocks noChangeArrowheads="1"/>
          </p:cNvSpPr>
          <p:nvPr/>
        </p:nvSpPr>
        <p:spPr bwMode="auto">
          <a:xfrm>
            <a:off x="4500563" y="1987550"/>
            <a:ext cx="503237" cy="73025"/>
          </a:xfrm>
          <a:prstGeom prst="rect">
            <a:avLst/>
          </a:prstGeom>
          <a:solidFill>
            <a:srgbClr val="FFFF00"/>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endParaRPr lang="ja-JP" altLang="en-US" sz="1800"/>
          </a:p>
        </p:txBody>
      </p:sp>
      <p:sp>
        <p:nvSpPr>
          <p:cNvPr id="292901" name="Line 37"/>
          <p:cNvSpPr>
            <a:spLocks noChangeShapeType="1"/>
          </p:cNvSpPr>
          <p:nvPr/>
        </p:nvSpPr>
        <p:spPr bwMode="auto">
          <a:xfrm flipV="1">
            <a:off x="5364163" y="4149725"/>
            <a:ext cx="0" cy="1008063"/>
          </a:xfrm>
          <a:prstGeom prst="line">
            <a:avLst/>
          </a:prstGeom>
          <a:noFill/>
          <a:ln w="2857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2902" name="Line 38"/>
          <p:cNvSpPr>
            <a:spLocks noChangeShapeType="1"/>
          </p:cNvSpPr>
          <p:nvPr/>
        </p:nvSpPr>
        <p:spPr bwMode="auto">
          <a:xfrm flipH="1" flipV="1">
            <a:off x="4787900" y="2060575"/>
            <a:ext cx="576263" cy="2016125"/>
          </a:xfrm>
          <a:prstGeom prst="line">
            <a:avLst/>
          </a:prstGeom>
          <a:noFill/>
          <a:ln w="38100">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92903" name="Text Box 39"/>
          <p:cNvSpPr txBox="1">
            <a:spLocks noChangeArrowheads="1"/>
          </p:cNvSpPr>
          <p:nvPr/>
        </p:nvSpPr>
        <p:spPr bwMode="auto">
          <a:xfrm>
            <a:off x="5416550" y="5032375"/>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Write Data</a:t>
            </a:r>
          </a:p>
        </p:txBody>
      </p:sp>
      <p:sp>
        <p:nvSpPr>
          <p:cNvPr id="292904" name="Text Box 40"/>
          <p:cNvSpPr txBox="1">
            <a:spLocks noChangeArrowheads="1"/>
          </p:cNvSpPr>
          <p:nvPr/>
        </p:nvSpPr>
        <p:spPr bwMode="auto">
          <a:xfrm>
            <a:off x="5219700" y="3148013"/>
            <a:ext cx="3346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The main memory is updated</a:t>
            </a:r>
          </a:p>
        </p:txBody>
      </p:sp>
      <p:sp>
        <p:nvSpPr>
          <p:cNvPr id="292905" name="Text Box 41"/>
          <p:cNvSpPr txBox="1">
            <a:spLocks noChangeArrowheads="1"/>
          </p:cNvSpPr>
          <p:nvPr/>
        </p:nvSpPr>
        <p:spPr bwMode="auto">
          <a:xfrm>
            <a:off x="468313" y="2054225"/>
            <a:ext cx="1301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en-US" altLang="ja-JP" sz="1800" b="1"/>
              <a:t>From CPU</a:t>
            </a:r>
          </a:p>
        </p:txBody>
      </p:sp>
      <p:grpSp>
        <p:nvGrpSpPr>
          <p:cNvPr id="3" name="Group 42"/>
          <p:cNvGrpSpPr>
            <a:grpSpLocks/>
          </p:cNvGrpSpPr>
          <p:nvPr/>
        </p:nvGrpSpPr>
        <p:grpSpPr bwMode="auto">
          <a:xfrm>
            <a:off x="323850" y="2492375"/>
            <a:ext cx="1728788" cy="360363"/>
            <a:chOff x="567" y="1026"/>
            <a:chExt cx="1089" cy="227"/>
          </a:xfrm>
        </p:grpSpPr>
        <p:sp>
          <p:nvSpPr>
            <p:cNvPr id="11305" name="Rectangle 43"/>
            <p:cNvSpPr>
              <a:spLocks noChangeArrowheads="1"/>
            </p:cNvSpPr>
            <p:nvPr/>
          </p:nvSpPr>
          <p:spPr bwMode="auto">
            <a:xfrm>
              <a:off x="567" y="1026"/>
              <a:ext cx="453"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0011</a:t>
              </a:r>
            </a:p>
          </p:txBody>
        </p:sp>
        <p:sp>
          <p:nvSpPr>
            <p:cNvPr id="11306" name="Rectangle 44"/>
            <p:cNvSpPr>
              <a:spLocks noChangeArrowheads="1"/>
            </p:cNvSpPr>
            <p:nvPr/>
          </p:nvSpPr>
          <p:spPr bwMode="auto">
            <a:xfrm>
              <a:off x="1020"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b="1"/>
                <a:t>010</a:t>
              </a:r>
            </a:p>
          </p:txBody>
        </p:sp>
        <p:sp>
          <p:nvSpPr>
            <p:cNvPr id="11307" name="Rectangle 45"/>
            <p:cNvSpPr>
              <a:spLocks noChangeArrowheads="1"/>
            </p:cNvSpPr>
            <p:nvPr/>
          </p:nvSpPr>
          <p:spPr bwMode="auto">
            <a:xfrm>
              <a:off x="1338" y="1026"/>
              <a:ext cx="318" cy="227"/>
            </a:xfrm>
            <a:prstGeom prst="rect">
              <a:avLst/>
            </a:prstGeom>
            <a:solidFill>
              <a:schemeClr val="bg1"/>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kumimoji="1" sz="30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60000"/>
                <a:buFont typeface="Wingdings" panose="05000000000000000000" pitchFamily="2" charset="2"/>
                <a:buChar char="q"/>
                <a:defRPr kumimoji="1" sz="26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accent1"/>
                </a:buClr>
                <a:buSzPct val="65000"/>
                <a:buFont typeface="Wingdings" panose="05000000000000000000" pitchFamily="2" charset="2"/>
                <a:buChar char="n"/>
                <a:defRPr kumimoji="1" sz="22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q"/>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en-US" altLang="ja-JP" sz="1800"/>
                <a:t>100</a:t>
              </a:r>
            </a:p>
          </p:txBody>
        </p:sp>
      </p:gr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8.8|4.8|13.3|1.3|2.3|21.2|4.3|1.6"/>
</p:tagLst>
</file>

<file path=ppt/tags/tag2.xml><?xml version="1.0" encoding="utf-8"?>
<p:tagLst xmlns:a="http://schemas.openxmlformats.org/drawingml/2006/main" xmlns:r="http://schemas.openxmlformats.org/officeDocument/2006/relationships" xmlns:p="http://schemas.openxmlformats.org/presentationml/2006/main">
  <p:tag name="TIMING" val="|16.6|15.1|15.1|14.3|11|16.7"/>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3672</TotalTime>
  <Words>7143</Words>
  <Application>Microsoft Office PowerPoint</Application>
  <PresentationFormat>画面に合わせる (4:3)</PresentationFormat>
  <Paragraphs>1370</Paragraphs>
  <Slides>79</Slides>
  <Notes>79</Notes>
  <HiddenSlides>6</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79</vt:i4>
      </vt:variant>
    </vt:vector>
  </HeadingPairs>
  <TitlesOfParts>
    <vt:vector size="90" baseType="lpstr">
      <vt:lpstr>Arial Unicode MS</vt:lpstr>
      <vt:lpstr>HGP創英角ｺﾞｼｯｸUB</vt:lpstr>
      <vt:lpstr>HGS創英角ｺﾞｼｯｸUB</vt:lpstr>
      <vt:lpstr>HG創英角ｺﾞｼｯｸUB</vt:lpstr>
      <vt:lpstr>ＭＳ Ｐゴシック</vt:lpstr>
      <vt:lpstr>Arial</vt:lpstr>
      <vt:lpstr>Garamond</vt:lpstr>
      <vt:lpstr>Times New Roman</vt:lpstr>
      <vt:lpstr>Verdana</vt:lpstr>
      <vt:lpstr>Wingdings</vt:lpstr>
      <vt:lpstr>Edge</vt:lpstr>
      <vt:lpstr>Snoop cache</vt:lpstr>
      <vt:lpstr>Cache memory</vt:lpstr>
      <vt:lpstr>PowerPoint プレゼンテーション</vt:lpstr>
      <vt:lpstr>Controlling cache</vt:lpstr>
      <vt:lpstr>Direct Map</vt:lpstr>
      <vt:lpstr>Direct Map (Conflict Miss)</vt:lpstr>
      <vt:lpstr>2-way set associative Map</vt:lpstr>
      <vt:lpstr>2-way set associative Map</vt:lpstr>
      <vt:lpstr>Write　Through　（Hit）</vt:lpstr>
      <vt:lpstr>Write　Through　（Miss：Write non-allocate(Direct write) )</vt:lpstr>
      <vt:lpstr>Write　Through　（Miss：Write allocate(Fetch-on- write) )</vt:lpstr>
      <vt:lpstr>Write　Through　（Miss：Write allocate(Fetch-on- write) )</vt:lpstr>
      <vt:lpstr>Write Back　（Hit）</vt:lpstr>
      <vt:lpstr>Write　Back　（Replace）</vt:lpstr>
      <vt:lpstr>Write　Back　（Replace）</vt:lpstr>
      <vt:lpstr>Shared memory connected to the bus</vt:lpstr>
      <vt:lpstr> Shared Cache</vt:lpstr>
      <vt:lpstr>Ｐｒｉｖａｔｅ（Snoop）　Cache</vt:lpstr>
      <vt:lpstr>Implementation of buses</vt:lpstr>
      <vt:lpstr>Synchronous bus is suitable for block transfer</vt:lpstr>
      <vt:lpstr>Bus as a broadcast media</vt:lpstr>
      <vt:lpstr>Cache coherence problem</vt:lpstr>
      <vt:lpstr>Cache coherence (consistency) problem</vt:lpstr>
      <vt:lpstr>Coherence vs. Consistency</vt:lpstr>
      <vt:lpstr>Cache　Consistency　Protocol</vt:lpstr>
      <vt:lpstr>Glossary 1</vt:lpstr>
      <vt:lpstr>Ｗｒｉｔｅ　Ｔｈｒｏｕｇｈ　Ｃａｃｈｅ （Invalidation type：Data read out）</vt:lpstr>
      <vt:lpstr>Ｗｒｉｔｅ　Ｔｈｒｏｕｇｈ　Ｃａｃｈｅ （Invalidate type：Data write into）</vt:lpstr>
      <vt:lpstr>Ｗｒｉｔｅ　Ｔｈｒｏｕｇｈ　Ｃａｃｈｅ （Invalidate type　Write-non-allocate)</vt:lpstr>
      <vt:lpstr>Ｗｒｉｔｅ　Ｔｈｒｏｕｇｈ　Ｃａｃｈｅ （Invalidate type　Write-allocate)</vt:lpstr>
      <vt:lpstr>Ｗｒｉｔｅ　Ｔｈｒｏｕｇｈ　Ｃａｃｈｅ （Invalidate type　Write-allocate)</vt:lpstr>
      <vt:lpstr>Ｗｒｉｔｅ　Ｔｈｒｏｕｇｈ　Ｃａｃｈｅ （Invalidate type　Write-allocate)</vt:lpstr>
      <vt:lpstr>Ｗｒｉｔｅ　Ｔｈｒｏｕｇｈ　Ｃａｃｈｅ （Update type）</vt:lpstr>
      <vt:lpstr>The structure of Snoop cache</vt:lpstr>
      <vt:lpstr>Quiz </vt:lpstr>
      <vt:lpstr>Answer</vt:lpstr>
      <vt:lpstr>The Problem of Write　Through　Cache</vt:lpstr>
      <vt:lpstr>Basic Protocol</vt:lpstr>
      <vt:lpstr>Basic Protocol（A PU writes the data）</vt:lpstr>
      <vt:lpstr>Basic Protocol (A PU reads out)</vt:lpstr>
      <vt:lpstr>Basic Protocol (A PU reads out)</vt:lpstr>
      <vt:lpstr>Basic Protocol (A PU writes into again)</vt:lpstr>
      <vt:lpstr>Basic Protocol (A PU writes into again)</vt:lpstr>
      <vt:lpstr>PowerPoint プレゼンテーション</vt:lpstr>
      <vt:lpstr>Illinois’s Protocol(MESI)</vt:lpstr>
      <vt:lpstr>Illinois’s Protocol</vt:lpstr>
      <vt:lpstr>Illinois’s Protocol (The role of CE)</vt:lpstr>
      <vt:lpstr>Berkeley’s protocol (MOSI)</vt:lpstr>
      <vt:lpstr>Berkeley’s protocol (MOSI protocol)</vt:lpstr>
      <vt:lpstr>Berkeley’s protocol (A PU writes into)</vt:lpstr>
      <vt:lpstr>Berkeley’s protocol</vt:lpstr>
      <vt:lpstr>Berkeley’s protocol</vt:lpstr>
      <vt:lpstr>Firefly protocol (MES)</vt:lpstr>
      <vt:lpstr>Firefly protocol (Writes into the CS  block)</vt:lpstr>
      <vt:lpstr>Firefly protocol (The role of CE)</vt:lpstr>
      <vt:lpstr>Dragon protocol (MOES)</vt:lpstr>
      <vt:lpstr>Dragon protocol</vt:lpstr>
      <vt:lpstr>Dragon protocol</vt:lpstr>
      <vt:lpstr>Dragon protocol</vt:lpstr>
      <vt:lpstr>Dragon protocol</vt:lpstr>
      <vt:lpstr>Dragon protocol (The role of the UE)</vt:lpstr>
      <vt:lpstr>MOESI Protocol class</vt:lpstr>
      <vt:lpstr>MOESI protocol class</vt:lpstr>
      <vt:lpstr>Invalidate　ｖｓ．Update</vt:lpstr>
      <vt:lpstr>Ping-pong effect（A PU writes into）</vt:lpstr>
      <vt:lpstr>Ping-pong effect （The other reads out）</vt:lpstr>
      <vt:lpstr>Ping-pong effect （The other writes again）</vt:lpstr>
      <vt:lpstr>Ping-pong effect（A PU reads again）</vt:lpstr>
      <vt:lpstr>The drawback of update protocol（Firefly protocol）</vt:lpstr>
      <vt:lpstr>Glossary 2</vt:lpstr>
      <vt:lpstr>Summary</vt:lpstr>
      <vt:lpstr>Exercise </vt:lpstr>
      <vt:lpstr>Chat GPT did a nice job, but the answer is wrong.</vt:lpstr>
      <vt:lpstr>MPCore (ARM+NEC)</vt:lpstr>
      <vt:lpstr>Competitive　Snooping</vt:lpstr>
      <vt:lpstr>Write　Once　(Goodman　Protocol）</vt:lpstr>
      <vt:lpstr>Read　Broadcast（Berkeley)</vt:lpstr>
      <vt:lpstr>Read　Broadcast</vt:lpstr>
      <vt:lpstr>Cache injection</vt:lpstr>
    </vt:vector>
  </TitlesOfParts>
  <Company>慶應義塾大学理工学部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システムLSIとアーキテクチャ技術　 （part　II：オンチップ並列 　　　　　　　　　　　アーキテクチャ）</dc:title>
  <dc:creator>情報工学科</dc:creator>
  <cp:lastModifiedBy>英晴 天野</cp:lastModifiedBy>
  <cp:revision>103</cp:revision>
  <dcterms:created xsi:type="dcterms:W3CDTF">1999-01-27T05:32:30Z</dcterms:created>
  <dcterms:modified xsi:type="dcterms:W3CDTF">2024-03-24T02:56:32Z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hunga@aa.cs.keio.ac.jp</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A:\</vt:lpwstr>
  </property>
</Properties>
</file>