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9.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1.xml" ContentType="application/vnd.openxmlformats-officedocument.presentationml.tags+xml"/>
  <Override PartName="/ppt/notesSlides/notesSlide22.xml" ContentType="application/vnd.openxmlformats-officedocument.presentationml.notesSlide+xml"/>
  <Override PartName="/ppt/tags/tag12.xml" ContentType="application/vnd.openxmlformats-officedocument.presentationml.tags+xml"/>
  <Override PartName="/ppt/notesSlides/notesSlide23.xml" ContentType="application/vnd.openxmlformats-officedocument.presentationml.notesSlide+xml"/>
  <Override PartName="/ppt/tags/tag13.xml" ContentType="application/vnd.openxmlformats-officedocument.presentationml.tags+xml"/>
  <Override PartName="/ppt/notesSlides/notesSlide24.xml" ContentType="application/vnd.openxmlformats-officedocument.presentationml.notesSlide+xml"/>
  <Override PartName="/ppt/tags/tag14.xml" ContentType="application/vnd.openxmlformats-officedocument.presentationml.tags+xml"/>
  <Override PartName="/ppt/notesSlides/notesSlide25.xml" ContentType="application/vnd.openxmlformats-officedocument.presentationml.notesSlide+xml"/>
  <Override PartName="/ppt/tags/tag15.xml" ContentType="application/vnd.openxmlformats-officedocument.presentationml.tags+xml"/>
  <Override PartName="/ppt/notesSlides/notesSlide26.xml" ContentType="application/vnd.openxmlformats-officedocument.presentationml.notesSlide+xml"/>
  <Override PartName="/ppt/tags/tag16.xml" ContentType="application/vnd.openxmlformats-officedocument.presentationml.tags+xml"/>
  <Override PartName="/ppt/notesSlides/notesSlide27.xml" ContentType="application/vnd.openxmlformats-officedocument.presentationml.notesSlide+xml"/>
  <Override PartName="/ppt/tags/tag17.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18.xml" ContentType="application/vnd.openxmlformats-officedocument.presentationml.tags+xml"/>
  <Override PartName="/ppt/notesSlides/notesSlide33.xml" ContentType="application/vnd.openxmlformats-officedocument.presentationml.notesSlide+xml"/>
  <Override PartName="/ppt/tags/tag19.xml" ContentType="application/vnd.openxmlformats-officedocument.presentationml.tags+xml"/>
  <Override PartName="/ppt/notesSlides/notesSlide34.xml" ContentType="application/vnd.openxmlformats-officedocument.presentationml.notesSlide+xml"/>
  <Override PartName="/ppt/tags/tag20.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0"/>
  </p:notesMasterIdLst>
  <p:sldIdLst>
    <p:sldId id="256" r:id="rId2"/>
    <p:sldId id="288" r:id="rId3"/>
    <p:sldId id="257" r:id="rId4"/>
    <p:sldId id="258" r:id="rId5"/>
    <p:sldId id="259" r:id="rId6"/>
    <p:sldId id="292" r:id="rId7"/>
    <p:sldId id="305" r:id="rId8"/>
    <p:sldId id="260" r:id="rId9"/>
    <p:sldId id="261" r:id="rId10"/>
    <p:sldId id="262" r:id="rId11"/>
    <p:sldId id="263" r:id="rId12"/>
    <p:sldId id="264" r:id="rId13"/>
    <p:sldId id="265" r:id="rId14"/>
    <p:sldId id="266" r:id="rId15"/>
    <p:sldId id="267" r:id="rId16"/>
    <p:sldId id="298" r:id="rId17"/>
    <p:sldId id="300" r:id="rId18"/>
    <p:sldId id="301" r:id="rId19"/>
    <p:sldId id="302" r:id="rId20"/>
    <p:sldId id="303" r:id="rId21"/>
    <p:sldId id="297" r:id="rId22"/>
    <p:sldId id="304" r:id="rId23"/>
    <p:sldId id="272" r:id="rId24"/>
    <p:sldId id="294" r:id="rId25"/>
    <p:sldId id="274" r:id="rId26"/>
    <p:sldId id="287" r:id="rId27"/>
    <p:sldId id="275" r:id="rId28"/>
    <p:sldId id="289" r:id="rId29"/>
    <p:sldId id="290" r:id="rId30"/>
    <p:sldId id="291" r:id="rId31"/>
    <p:sldId id="299" r:id="rId32"/>
    <p:sldId id="284" r:id="rId33"/>
    <p:sldId id="286" r:id="rId34"/>
    <p:sldId id="278" r:id="rId35"/>
    <p:sldId id="279" r:id="rId36"/>
    <p:sldId id="280" r:id="rId37"/>
    <p:sldId id="281" r:id="rId38"/>
    <p:sldId id="282" r:id="rId39"/>
    <p:sldId id="271" r:id="rId40"/>
    <p:sldId id="273" r:id="rId41"/>
    <p:sldId id="270" r:id="rId42"/>
    <p:sldId id="269" r:id="rId43"/>
    <p:sldId id="293" r:id="rId44"/>
    <p:sldId id="277" r:id="rId45"/>
    <p:sldId id="295" r:id="rId46"/>
    <p:sldId id="285" r:id="rId47"/>
    <p:sldId id="306" r:id="rId48"/>
    <p:sldId id="307" r:id="rId49"/>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CCFFFF"/>
    <a:srgbClr val="CC99FF"/>
    <a:srgbClr val="99FF66"/>
    <a:srgbClr val="FF7C80"/>
    <a:srgbClr val="CC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82976" autoAdjust="0"/>
  </p:normalViewPr>
  <p:slideViewPr>
    <p:cSldViewPr>
      <p:cViewPr varScale="1">
        <p:scale>
          <a:sx n="53" d="100"/>
          <a:sy n="53" d="100"/>
        </p:scale>
        <p:origin x="12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8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DF2CD4-5ECF-4308-BA5D-0684D18BBF4B}" type="datetimeFigureOut">
              <a:rPr kumimoji="1" lang="ja-JP" altLang="en-US" smtClean="0"/>
              <a:t>2023/4/2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3B1864-04EE-4ED3-A907-B8DB72215F24}" type="slidenum">
              <a:rPr kumimoji="1" lang="ja-JP" altLang="en-US" smtClean="0"/>
              <a:t>‹#›</a:t>
            </a:fld>
            <a:endParaRPr kumimoji="1" lang="ja-JP" altLang="en-US"/>
          </a:p>
        </p:txBody>
      </p:sp>
    </p:spTree>
    <p:extLst>
      <p:ext uri="{BB962C8B-B14F-4D97-AF65-F5344CB8AC3E}">
        <p14:creationId xmlns:p14="http://schemas.microsoft.com/office/powerpoint/2010/main" val="21439471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We</a:t>
            </a:r>
            <a:r>
              <a:rPr kumimoji="1" lang="ja-JP" altLang="en-US" dirty="0"/>
              <a:t> </a:t>
            </a:r>
            <a:r>
              <a:rPr kumimoji="1" lang="en-US" altLang="ja-JP" dirty="0"/>
              <a:t>have</a:t>
            </a:r>
            <a:r>
              <a:rPr kumimoji="1" lang="ja-JP" altLang="en-US" dirty="0"/>
              <a:t> </a:t>
            </a:r>
            <a:r>
              <a:rPr kumimoji="1" lang="en-US" altLang="ja-JP" dirty="0"/>
              <a:t>learned</a:t>
            </a:r>
            <a:r>
              <a:rPr kumimoji="1" lang="ja-JP" altLang="en-US" dirty="0"/>
              <a:t> </a:t>
            </a:r>
            <a:r>
              <a:rPr kumimoji="1" lang="en-US" altLang="ja-JP" dirty="0"/>
              <a:t>the</a:t>
            </a:r>
            <a:r>
              <a:rPr kumimoji="1" lang="ja-JP" altLang="en-US" dirty="0"/>
              <a:t> </a:t>
            </a:r>
            <a:r>
              <a:rPr kumimoji="1" lang="en-US" altLang="ja-JP" dirty="0"/>
              <a:t>structure</a:t>
            </a:r>
            <a:r>
              <a:rPr kumimoji="1" lang="ja-JP" altLang="en-US" dirty="0"/>
              <a:t> </a:t>
            </a:r>
            <a:r>
              <a:rPr kumimoji="1" lang="en-US" altLang="ja-JP" dirty="0"/>
              <a:t>of</a:t>
            </a:r>
            <a:r>
              <a:rPr kumimoji="1" lang="ja-JP" altLang="en-US" dirty="0"/>
              <a:t> </a:t>
            </a:r>
            <a:r>
              <a:rPr kumimoji="1" lang="en-US" altLang="ja-JP" dirty="0"/>
              <a:t>shared</a:t>
            </a:r>
            <a:r>
              <a:rPr kumimoji="1" lang="ja-JP" altLang="en-US" dirty="0"/>
              <a:t> </a:t>
            </a:r>
            <a:r>
              <a:rPr kumimoji="1" lang="en-US" altLang="ja-JP" dirty="0"/>
              <a:t>memory.</a:t>
            </a:r>
            <a:r>
              <a:rPr kumimoji="1" lang="ja-JP" altLang="en-US" dirty="0"/>
              <a:t> </a:t>
            </a:r>
            <a:r>
              <a:rPr kumimoji="1" lang="en-US" altLang="ja-JP" dirty="0"/>
              <a:t>Now,</a:t>
            </a:r>
            <a:r>
              <a:rPr kumimoji="1" lang="ja-JP" altLang="en-US" dirty="0"/>
              <a:t> </a:t>
            </a:r>
            <a:r>
              <a:rPr kumimoji="1" lang="en-US" altLang="ja-JP" dirty="0"/>
              <a:t>let’s</a:t>
            </a:r>
            <a:r>
              <a:rPr kumimoji="1" lang="ja-JP" altLang="en-US" dirty="0"/>
              <a:t> </a:t>
            </a:r>
            <a:r>
              <a:rPr kumimoji="1" lang="en-US" altLang="ja-JP" dirty="0"/>
              <a:t>see</a:t>
            </a:r>
            <a:r>
              <a:rPr kumimoji="1" lang="ja-JP" altLang="en-US" dirty="0"/>
              <a:t> </a:t>
            </a:r>
            <a:r>
              <a:rPr kumimoji="1" lang="en-US" altLang="ja-JP" dirty="0"/>
              <a:t>the</a:t>
            </a:r>
            <a:r>
              <a:rPr kumimoji="1" lang="ja-JP" altLang="en-US" dirty="0"/>
              <a:t> </a:t>
            </a:r>
            <a:r>
              <a:rPr kumimoji="1" lang="en-US" altLang="ja-JP" dirty="0"/>
              <a:t>synchronization</a:t>
            </a:r>
            <a:r>
              <a:rPr kumimoji="1" lang="ja-JP" altLang="en-US" dirty="0"/>
              <a:t> </a:t>
            </a:r>
            <a:r>
              <a:rPr kumimoji="1" lang="en-US" altLang="ja-JP" dirty="0"/>
              <a:t>methods</a:t>
            </a:r>
            <a:r>
              <a:rPr kumimoji="1" lang="ja-JP" altLang="en-US" dirty="0"/>
              <a:t> </a:t>
            </a:r>
            <a:r>
              <a:rPr kumimoji="1" lang="en-US" altLang="ja-JP" dirty="0"/>
              <a:t>using</a:t>
            </a:r>
            <a:r>
              <a:rPr kumimoji="1" lang="ja-JP" altLang="en-US" dirty="0"/>
              <a:t> </a:t>
            </a:r>
            <a:r>
              <a:rPr kumimoji="1" lang="en-US" altLang="ja-JP" dirty="0"/>
              <a:t>the</a:t>
            </a:r>
            <a:r>
              <a:rPr kumimoji="1" lang="ja-JP" altLang="en-US" dirty="0"/>
              <a:t> </a:t>
            </a:r>
            <a:r>
              <a:rPr kumimoji="1" lang="en-US" altLang="ja-JP" dirty="0"/>
              <a:t>shared</a:t>
            </a:r>
            <a:r>
              <a:rPr kumimoji="1" lang="ja-JP" altLang="en-US" dirty="0"/>
              <a:t> </a:t>
            </a:r>
            <a:r>
              <a:rPr kumimoji="1" lang="en-US" altLang="ja-JP" dirty="0"/>
              <a:t>memory.</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a:t>
            </a:fld>
            <a:endParaRPr kumimoji="1" lang="ja-JP" altLang="en-US"/>
          </a:p>
        </p:txBody>
      </p:sp>
    </p:spTree>
    <p:extLst>
      <p:ext uri="{BB962C8B-B14F-4D97-AF65-F5344CB8AC3E}">
        <p14:creationId xmlns:p14="http://schemas.microsoft.com/office/powerpoint/2010/main" val="246827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slide shows the case without any problem. If the Processing Unit accesses the counter in order, it does not cause any problem.</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10</a:t>
            </a:fld>
            <a:endParaRPr kumimoji="1" lang="ja-JP" altLang="en-US"/>
          </a:p>
        </p:txBody>
      </p:sp>
    </p:spTree>
    <p:extLst>
      <p:ext uri="{BB962C8B-B14F-4D97-AF65-F5344CB8AC3E}">
        <p14:creationId xmlns:p14="http://schemas.microsoft.com/office/powerpoint/2010/main" val="3878903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However, what happens when multiple PUs tries to access the counter almost at the same time. When this PU gets three, during it decrements the value, the next PU can read data. It means that two PUs can get the same value 3. In this case, they both write two in the counter, and it never becomes to zero.</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11</a:t>
            </a:fld>
            <a:endParaRPr kumimoji="1" lang="ja-JP" altLang="en-US"/>
          </a:p>
        </p:txBody>
      </p:sp>
    </p:spTree>
    <p:extLst>
      <p:ext uri="{BB962C8B-B14F-4D97-AF65-F5344CB8AC3E}">
        <p14:creationId xmlns:p14="http://schemas.microsoft.com/office/powerpoint/2010/main" val="529709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counter in this example, is called a competitive variable. To such a competitive variable, accesses must be done in the critical section. It means a section which is executed by only a process. This problem can be solved by introducing atomic or indivisible operation.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12</a:t>
            </a:fld>
            <a:endParaRPr kumimoji="1" lang="ja-JP" altLang="en-US"/>
          </a:p>
        </p:txBody>
      </p:sp>
    </p:spTree>
    <p:extLst>
      <p:ext uri="{BB962C8B-B14F-4D97-AF65-F5344CB8AC3E}">
        <p14:creationId xmlns:p14="http://schemas.microsoft.com/office/powerpoint/2010/main" val="1626028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 me explain the concept of an atomic operation with a simple example Test and Set. This operation reads a variable and writes 1 indivisibly if it is 0. The important point is that reading the data and writing 1 are executed with an action, that is, without interfering by other processors or processes. If multiple processors execute Test and Set to a variable, only one can get 0. It can execute the critical section. After doing it, it must release the critical section by writing 0. Then another processor can get 0 and enter the critical section.</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13</a:t>
            </a:fld>
            <a:endParaRPr kumimoji="1" lang="ja-JP" altLang="en-US"/>
          </a:p>
        </p:txBody>
      </p:sp>
    </p:spTree>
    <p:extLst>
      <p:ext uri="{BB962C8B-B14F-4D97-AF65-F5344CB8AC3E}">
        <p14:creationId xmlns:p14="http://schemas.microsoft.com/office/powerpoint/2010/main" val="278951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Various atomic operations have been used, and most of them are used in RISC-V as atomic memory operations.</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14</a:t>
            </a:fld>
            <a:endParaRPr kumimoji="1" lang="ja-JP" altLang="en-US"/>
          </a:p>
        </p:txBody>
      </p:sp>
    </p:spTree>
    <p:extLst>
      <p:ext uri="{BB962C8B-B14F-4D97-AF65-F5344CB8AC3E}">
        <p14:creationId xmlns:p14="http://schemas.microsoft.com/office/powerpoint/2010/main" val="3989389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convenient operation is </a:t>
            </a:r>
            <a:r>
              <a:rPr kumimoji="1" lang="en-US" altLang="ja-JP" dirty="0" err="1"/>
              <a:t>Fetch&amp;Dec</a:t>
            </a:r>
            <a:r>
              <a:rPr kumimoji="1" lang="en-US" altLang="ja-JP" dirty="0"/>
              <a:t>. It reads the data and decrement it indivisibly. The counter can be directly the target of this operation. So, multiple readers problem can be easily solved without using the critical section. The fetch and decrement has two implementations, one is saturated and the other is non-saturated. In the case of saturated, it the reading value is zero, it is not decremented anymore.</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15</a:t>
            </a:fld>
            <a:endParaRPr kumimoji="1" lang="ja-JP" altLang="en-US"/>
          </a:p>
        </p:txBody>
      </p:sp>
    </p:spTree>
    <p:extLst>
      <p:ext uri="{BB962C8B-B14F-4D97-AF65-F5344CB8AC3E}">
        <p14:creationId xmlns:p14="http://schemas.microsoft.com/office/powerpoint/2010/main" val="3227977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pair style of synchronization operations load reserved / store conditional has the following benefits.</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17</a:t>
            </a:fld>
            <a:endParaRPr kumimoji="1" lang="ja-JP" altLang="en-US"/>
          </a:p>
        </p:txBody>
      </p:sp>
    </p:spTree>
    <p:extLst>
      <p:ext uri="{BB962C8B-B14F-4D97-AF65-F5344CB8AC3E}">
        <p14:creationId xmlns:p14="http://schemas.microsoft.com/office/powerpoint/2010/main" val="2513306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t>
            </a:r>
            <a:r>
              <a:rPr kumimoji="1" lang="en-US" altLang="ja-JP" dirty="0" err="1"/>
              <a:t>lr</a:t>
            </a:r>
            <a:r>
              <a:rPr kumimoji="1" lang="en-US" altLang="ja-JP" dirty="0"/>
              <a:t> is executed, the address is set in the link register attached to each processing element.</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18</a:t>
            </a:fld>
            <a:endParaRPr kumimoji="1" lang="ja-JP" altLang="en-US"/>
          </a:p>
        </p:txBody>
      </p:sp>
    </p:spTree>
    <p:extLst>
      <p:ext uri="{BB962C8B-B14F-4D97-AF65-F5344CB8AC3E}">
        <p14:creationId xmlns:p14="http://schemas.microsoft.com/office/powerpoint/2010/main" val="3362826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PE executes store conditional, the link register is cleared if the address matches. If the link register is alive, it can get 1.</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19</a:t>
            </a:fld>
            <a:endParaRPr kumimoji="1" lang="ja-JP" altLang="en-US"/>
          </a:p>
        </p:txBody>
      </p:sp>
    </p:spTree>
    <p:extLst>
      <p:ext uri="{BB962C8B-B14F-4D97-AF65-F5344CB8AC3E}">
        <p14:creationId xmlns:p14="http://schemas.microsoft.com/office/powerpoint/2010/main" val="222242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the other PE executes store conditional operation, it gets 0 since the link register is cleared.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20</a:t>
            </a:fld>
            <a:endParaRPr kumimoji="1" lang="ja-JP" altLang="en-US"/>
          </a:p>
        </p:txBody>
      </p:sp>
    </p:spTree>
    <p:extLst>
      <p:ext uri="{BB962C8B-B14F-4D97-AF65-F5344CB8AC3E}">
        <p14:creationId xmlns:p14="http://schemas.microsoft.com/office/powerpoint/2010/main" val="3371029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let’s check how we start the parallel processing with the shared memory. Usually, a single process starts, and when it executes fork operation to generate multiple processes. Some child-process can execute fork again. After executing in parallel, all processes execute join operation. At that time, processes except for only a process which executes the fork operation are terminated. When all processes are terminated with the join operation, the total program is finished. This join operation is a kind of synchronization. For example, OpenMP which I will explain in the later class uses this method. That is,  parallel programming can be done only with fork-join mechanism. But, since they need heavy overhead, we need other method for synchronization.</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a:t>
            </a:fld>
            <a:endParaRPr kumimoji="1" lang="ja-JP" altLang="en-US"/>
          </a:p>
        </p:txBody>
      </p:sp>
    </p:spTree>
    <p:extLst>
      <p:ext uri="{BB962C8B-B14F-4D97-AF65-F5344CB8AC3E}">
        <p14:creationId xmlns:p14="http://schemas.microsoft.com/office/powerpoint/2010/main" val="286262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 atomic memory operations can be implanted with a combination of </a:t>
            </a:r>
            <a:r>
              <a:rPr kumimoji="1" lang="en-US" altLang="ja-JP" dirty="0" err="1"/>
              <a:t>lr</a:t>
            </a:r>
            <a:r>
              <a:rPr kumimoji="1" lang="en-US" altLang="ja-JP" dirty="0"/>
              <a:t> and sc.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21</a:t>
            </a:fld>
            <a:endParaRPr kumimoji="1" lang="ja-JP" altLang="en-US"/>
          </a:p>
        </p:txBody>
      </p:sp>
    </p:spTree>
    <p:extLst>
      <p:ext uri="{BB962C8B-B14F-4D97-AF65-F5344CB8AC3E}">
        <p14:creationId xmlns:p14="http://schemas.microsoft.com/office/powerpoint/2010/main" val="3394337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 answer, if </a:t>
            </a:r>
            <a:r>
              <a:rPr kumimoji="1" lang="en-US" altLang="ja-JP" dirty="0" err="1"/>
              <a:t>sc</a:t>
            </a:r>
            <a:r>
              <a:rPr kumimoji="1" lang="en-US" altLang="ja-JP" dirty="0"/>
              <a:t> is successful, it means that the memory was decremented without interference.</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22</a:t>
            </a:fld>
            <a:endParaRPr kumimoji="1" lang="ja-JP" altLang="en-US"/>
          </a:p>
        </p:txBody>
      </p:sp>
    </p:spTree>
    <p:extLst>
      <p:ext uri="{BB962C8B-B14F-4D97-AF65-F5344CB8AC3E}">
        <p14:creationId xmlns:p14="http://schemas.microsoft.com/office/powerpoint/2010/main" val="3584460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Once the critical section can be used, multi-writers problem can be easily solved. First, a writer is selected with a mutual exclusion operation by using Test and Set for example. Then, the writer executes the single-writer multiple readers problem.</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23</a:t>
            </a:fld>
            <a:endParaRPr kumimoji="1" lang="ja-JP" altLang="en-US"/>
          </a:p>
        </p:txBody>
      </p:sp>
    </p:spTree>
    <p:extLst>
      <p:ext uri="{BB962C8B-B14F-4D97-AF65-F5344CB8AC3E}">
        <p14:creationId xmlns:p14="http://schemas.microsoft.com/office/powerpoint/2010/main" val="1071306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let me explain how the synchronization operations are implemented on the system with private or snoop cache. For example, when Test and Set is implemented on a multi-core system with snoop cache that I explained in the previous class, it will read the main memory and write it locking the bus. Apparently, the value becomes DE since this operation accompanies the write operation.</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25</a:t>
            </a:fld>
            <a:endParaRPr kumimoji="1" lang="ja-JP" altLang="en-US"/>
          </a:p>
        </p:txBody>
      </p:sp>
    </p:spTree>
    <p:extLst>
      <p:ext uri="{BB962C8B-B14F-4D97-AF65-F5344CB8AC3E}">
        <p14:creationId xmlns:p14="http://schemas.microsoft.com/office/powerpoint/2010/main" val="25033399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multiple PUs try busy waiting, bus will be congested because multiple PUs try to access the bus for the Test &amp; Set operations.</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26</a:t>
            </a:fld>
            <a:endParaRPr kumimoji="1" lang="ja-JP" altLang="en-US"/>
          </a:p>
        </p:txBody>
      </p:sp>
    </p:spTree>
    <p:extLst>
      <p:ext uri="{BB962C8B-B14F-4D97-AF65-F5344CB8AC3E}">
        <p14:creationId xmlns:p14="http://schemas.microsoft.com/office/powerpoint/2010/main" val="289839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Just by reading the synchronization variable before executing the atomic operation, we can avoid this bus congestion. It is called test </a:t>
            </a:r>
            <a:r>
              <a:rPr kumimoji="1" lang="en-US" altLang="ja-JP" dirty="0" err="1"/>
              <a:t>test</a:t>
            </a:r>
            <a:r>
              <a:rPr kumimoji="1" lang="en-US" altLang="ja-JP" dirty="0"/>
              <a:t> &amp; set. When reading data from the main memory is 1, it is hopeless to try the test and set. In this case, try just reading again.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27</a:t>
            </a:fld>
            <a:endParaRPr kumimoji="1" lang="ja-JP" altLang="en-US"/>
          </a:p>
        </p:txBody>
      </p:sp>
    </p:spTree>
    <p:extLst>
      <p:ext uri="{BB962C8B-B14F-4D97-AF65-F5344CB8AC3E}">
        <p14:creationId xmlns:p14="http://schemas.microsoft.com/office/powerpoint/2010/main" val="2983686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executing the critical section, a PU writes 0  to release the critical section. At that time, the invalidation signal is transferred on the bus, and other copies are invalidated.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28</a:t>
            </a:fld>
            <a:endParaRPr kumimoji="1" lang="ja-JP" altLang="en-US"/>
          </a:p>
        </p:txBody>
      </p:sp>
    </p:spTree>
    <p:extLst>
      <p:ext uri="{BB962C8B-B14F-4D97-AF65-F5344CB8AC3E}">
        <p14:creationId xmlns:p14="http://schemas.microsoft.com/office/powerpoint/2010/main" val="22666214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other PUs reads the synchronization variable. Since it was invalidated, it causes cache-miss, and the value 0 is transferred from the cache which released the critical section. Since the requesting PU gets 0, it executes </a:t>
            </a:r>
            <a:r>
              <a:rPr kumimoji="1" lang="en-US" altLang="ja-JP" dirty="0" err="1"/>
              <a:t>Test&amp;Set</a:t>
            </a:r>
            <a:r>
              <a:rPr kumimoji="1" lang="en-US" altLang="ja-JP" dirty="0"/>
              <a:t> operation. Of course, there may be multiple PUs which get the value 0, but they can be resolved by executing </a:t>
            </a:r>
            <a:r>
              <a:rPr kumimoji="1" lang="en-US" altLang="ja-JP" dirty="0" err="1"/>
              <a:t>Test&amp;Set</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29</a:t>
            </a:fld>
            <a:endParaRPr kumimoji="1" lang="ja-JP" altLang="en-US"/>
          </a:p>
        </p:txBody>
      </p:sp>
    </p:spTree>
    <p:extLst>
      <p:ext uri="{BB962C8B-B14F-4D97-AF65-F5344CB8AC3E}">
        <p14:creationId xmlns:p14="http://schemas.microsoft.com/office/powerpoint/2010/main" val="1344789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a result, only a PU can be selected.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30</a:t>
            </a:fld>
            <a:endParaRPr kumimoji="1" lang="ja-JP" altLang="en-US"/>
          </a:p>
        </p:txBody>
      </p:sp>
    </p:spTree>
    <p:extLst>
      <p:ext uri="{BB962C8B-B14F-4D97-AF65-F5344CB8AC3E}">
        <p14:creationId xmlns:p14="http://schemas.microsoft.com/office/powerpoint/2010/main" val="29579433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code is a lock operation by using </a:t>
            </a:r>
            <a:r>
              <a:rPr kumimoji="1" lang="en-US" altLang="ja-JP" dirty="0" err="1"/>
              <a:t>lr</a:t>
            </a:r>
            <a:r>
              <a:rPr kumimoji="1" lang="en-US" altLang="ja-JP" dirty="0"/>
              <a:t> and sc. Since the bus traffic is not caused by </a:t>
            </a:r>
            <a:r>
              <a:rPr kumimoji="1" lang="en-US" altLang="ja-JP" dirty="0" err="1"/>
              <a:t>lr</a:t>
            </a:r>
            <a:r>
              <a:rPr kumimoji="1" lang="en-US" altLang="ja-JP" dirty="0"/>
              <a:t> instruction, the same effect as test-test-and-set can be achieved.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31</a:t>
            </a:fld>
            <a:endParaRPr kumimoji="1" lang="ja-JP" altLang="en-US"/>
          </a:p>
        </p:txBody>
      </p:sp>
    </p:spTree>
    <p:extLst>
      <p:ext uri="{BB962C8B-B14F-4D97-AF65-F5344CB8AC3E}">
        <p14:creationId xmlns:p14="http://schemas.microsoft.com/office/powerpoint/2010/main" val="895632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MIMD processors, an independent process runs on each processing unit. In this case, a processing unit cannot recognize when the data are written into the shared memory from other processing units. Without the synchronization method, data sending/receiving cannot be done. This is called the readers-writers problem. In some cases, a processing unit must be selected from multiple Processing Units. This is called the mutual exclusion. In other cases, all PUs must wait for others. This type of synchronization is called a barrier synchronization.</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a:t>
            </a:fld>
            <a:endParaRPr kumimoji="1" lang="ja-JP" altLang="en-US"/>
          </a:p>
        </p:txBody>
      </p:sp>
    </p:spTree>
    <p:extLst>
      <p:ext uri="{BB962C8B-B14F-4D97-AF65-F5344CB8AC3E}">
        <p14:creationId xmlns:p14="http://schemas.microsoft.com/office/powerpoint/2010/main" val="26623511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 have introduced basic synchronization mechanisms for multi-cores, but the synchronization operation is needed for operating system which handles concurrent processing of multiple processes. That is, concurrent processes must be treated as the same way of multiprocessors. However, since synchronization operations are implemented mainly with software, sophisticated mechanisms are used. Semaphore is famous synchronization mechanism.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32</a:t>
            </a:fld>
            <a:endParaRPr kumimoji="1" lang="ja-JP" altLang="en-US"/>
          </a:p>
        </p:txBody>
      </p:sp>
    </p:spTree>
    <p:extLst>
      <p:ext uri="{BB962C8B-B14F-4D97-AF65-F5344CB8AC3E}">
        <p14:creationId xmlns:p14="http://schemas.microsoft.com/office/powerpoint/2010/main" val="396865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Monitor is also famous example of synchronization. For the safe operation, a set of shared variables and operations to handle them are defined.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33</a:t>
            </a:fld>
            <a:endParaRPr kumimoji="1" lang="ja-JP" altLang="en-US"/>
          </a:p>
        </p:txBody>
      </p:sp>
    </p:spTree>
    <p:extLst>
      <p:ext uri="{BB962C8B-B14F-4D97-AF65-F5344CB8AC3E}">
        <p14:creationId xmlns:p14="http://schemas.microsoft.com/office/powerpoint/2010/main" val="42733545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let me explain the synchronization memory. Instead of providing atomic operation, the synchronization mechanism can be provided on the memory.</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34</a:t>
            </a:fld>
            <a:endParaRPr kumimoji="1" lang="ja-JP" altLang="en-US"/>
          </a:p>
        </p:txBody>
      </p:sp>
    </p:spTree>
    <p:extLst>
      <p:ext uri="{BB962C8B-B14F-4D97-AF65-F5344CB8AC3E}">
        <p14:creationId xmlns:p14="http://schemas.microsoft.com/office/powerpoint/2010/main" val="1085723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Full/Empty bit is the simplest one. There is a flag for each word of the memory.</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35</a:t>
            </a:fld>
            <a:endParaRPr kumimoji="1" lang="ja-JP" altLang="en-US"/>
          </a:p>
        </p:txBody>
      </p:sp>
    </p:spTree>
    <p:extLst>
      <p:ext uri="{BB962C8B-B14F-4D97-AF65-F5344CB8AC3E}">
        <p14:creationId xmlns:p14="http://schemas.microsoft.com/office/powerpoint/2010/main" val="3693521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Instead of providing the flag, we can provide the counter.</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36</a:t>
            </a:fld>
            <a:endParaRPr kumimoji="1" lang="ja-JP" altLang="en-US"/>
          </a:p>
        </p:txBody>
      </p:sp>
    </p:spTree>
    <p:extLst>
      <p:ext uri="{BB962C8B-B14F-4D97-AF65-F5344CB8AC3E}">
        <p14:creationId xmlns:p14="http://schemas.microsoft.com/office/powerpoint/2010/main" val="987462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I-structure is a mechanism with informing system with the synchronization memory. This slide shows an example of implementing write-update style snoop cache. This idea was proposed for data flow machines.</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37</a:t>
            </a:fld>
            <a:endParaRPr kumimoji="1" lang="ja-JP" altLang="en-US"/>
          </a:p>
        </p:txBody>
      </p:sp>
    </p:spTree>
    <p:extLst>
      <p:ext uri="{BB962C8B-B14F-4D97-AF65-F5344CB8AC3E}">
        <p14:creationId xmlns:p14="http://schemas.microsoft.com/office/powerpoint/2010/main" val="698004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Lock/unlock register can be provided for a certain block of the memory, for example, a page or block of the cache. When a process can write the page when lock bit is not set. At the first write, the lock bit is set and the process number is registered. Only the process whose id matches the register can write the block.</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38</a:t>
            </a:fld>
            <a:endParaRPr kumimoji="1" lang="ja-JP" altLang="en-US"/>
          </a:p>
        </p:txBody>
      </p:sp>
    </p:spTree>
    <p:extLst>
      <p:ext uri="{BB962C8B-B14F-4D97-AF65-F5344CB8AC3E}">
        <p14:creationId xmlns:p14="http://schemas.microsoft.com/office/powerpoint/2010/main" val="6224140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Barrier synchronization is a simple and easy to use. When a processor executes a barrier operation, it must wait other processors execute the barrier operation. When all processors execute the barrier operation, they can go forward. When multiple processors compute different part of a matrix with iteration, after writing results, they execute the barrier operation. When the barrier is established, all results are available, so they can go to the next iteration. Barrier operation can be implemented with atomic instructions, but since it is so popularly used, the special hardware is sometimes provided.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39</a:t>
            </a:fld>
            <a:endParaRPr kumimoji="1" lang="ja-JP" altLang="en-US"/>
          </a:p>
        </p:txBody>
      </p:sp>
    </p:spTree>
    <p:extLst>
      <p:ext uri="{BB962C8B-B14F-4D97-AF65-F5344CB8AC3E}">
        <p14:creationId xmlns:p14="http://schemas.microsoft.com/office/powerpoint/2010/main" val="39788518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 example of the simplest barrier implementation. Only a wire for the open drain output is enough. It is also useful for the debugging.</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40</a:t>
            </a:fld>
            <a:endParaRPr kumimoji="1" lang="ja-JP" altLang="en-US"/>
          </a:p>
        </p:txBody>
      </p:sp>
    </p:spTree>
    <p:extLst>
      <p:ext uri="{BB962C8B-B14F-4D97-AF65-F5344CB8AC3E}">
        <p14:creationId xmlns:p14="http://schemas.microsoft.com/office/powerpoint/2010/main" val="2405032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Extended barrier synchronizations have been proposed.  One is a group barrier. It is inconvenient that all processors must wait for each other, so forming a group is a reasonable idea. The second idea is zone barrier. The barrier is established not a line but a zone. Let me explain about that.</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41</a:t>
            </a:fld>
            <a:endParaRPr kumimoji="1" lang="ja-JP" altLang="en-US"/>
          </a:p>
        </p:txBody>
      </p:sp>
    </p:spTree>
    <p:extLst>
      <p:ext uri="{BB962C8B-B14F-4D97-AF65-F5344CB8AC3E}">
        <p14:creationId xmlns:p14="http://schemas.microsoft.com/office/powerpoint/2010/main" val="1060036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 me explain the readers-writers problem, first. Assume that a writer wants to send a data block to a reader. In such a case, a writer writes a data into a region in the shared memory. After that it changes the synchronization variable or synchronization flag X into 1. Note that this variable must be initialized to 0.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a:t>
            </a:fld>
            <a:endParaRPr kumimoji="1" lang="ja-JP" altLang="en-US"/>
          </a:p>
        </p:txBody>
      </p:sp>
    </p:spTree>
    <p:extLst>
      <p:ext uri="{BB962C8B-B14F-4D97-AF65-F5344CB8AC3E}">
        <p14:creationId xmlns:p14="http://schemas.microsoft.com/office/powerpoint/2010/main" val="13801416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explains the fuzzy barrier.</a:t>
            </a:r>
            <a:r>
              <a:rPr kumimoji="1" lang="ja-JP" altLang="en-US" dirty="0"/>
              <a:t>　</a:t>
            </a:r>
            <a:r>
              <a:rPr kumimoji="1" lang="en-US" altLang="ja-JP" dirty="0"/>
              <a:t>It</a:t>
            </a:r>
            <a:r>
              <a:rPr kumimoji="1" lang="ja-JP" altLang="en-US" dirty="0"/>
              <a:t> </a:t>
            </a:r>
            <a:r>
              <a:rPr kumimoji="1" lang="en-US" altLang="ja-JP" dirty="0"/>
              <a:t>separates</a:t>
            </a:r>
            <a:r>
              <a:rPr kumimoji="1" lang="ja-JP" altLang="en-US" dirty="0"/>
              <a:t> </a:t>
            </a:r>
            <a:r>
              <a:rPr kumimoji="1" lang="en-US" altLang="ja-JP" dirty="0"/>
              <a:t>the</a:t>
            </a:r>
            <a:r>
              <a:rPr kumimoji="1" lang="ja-JP" altLang="en-US" dirty="0"/>
              <a:t> </a:t>
            </a:r>
            <a:r>
              <a:rPr kumimoji="1" lang="en-US" altLang="ja-JP" dirty="0"/>
              <a:t>barrier</a:t>
            </a:r>
            <a:r>
              <a:rPr kumimoji="1" lang="ja-JP" altLang="en-US" dirty="0"/>
              <a:t> </a:t>
            </a:r>
            <a:r>
              <a:rPr kumimoji="1" lang="en-US" altLang="ja-JP" dirty="0"/>
              <a:t>into</a:t>
            </a:r>
            <a:r>
              <a:rPr kumimoji="1" lang="ja-JP" altLang="en-US" dirty="0"/>
              <a:t> </a:t>
            </a:r>
            <a:r>
              <a:rPr kumimoji="1" lang="en-US" altLang="ja-JP" dirty="0"/>
              <a:t>two</a:t>
            </a:r>
            <a:r>
              <a:rPr kumimoji="1" lang="ja-JP" altLang="en-US" dirty="0"/>
              <a:t> </a:t>
            </a:r>
            <a:r>
              <a:rPr kumimoji="1" lang="en-US" altLang="ja-JP" dirty="0"/>
              <a:t>phases.</a:t>
            </a:r>
            <a:r>
              <a:rPr kumimoji="1" lang="ja-JP" altLang="en-US" dirty="0"/>
              <a:t> </a:t>
            </a:r>
            <a:r>
              <a:rPr kumimoji="1" lang="en-US" altLang="ja-JP" dirty="0"/>
              <a:t>Prepare or PREP</a:t>
            </a:r>
            <a:r>
              <a:rPr kumimoji="1" lang="ja-JP" altLang="en-US" dirty="0"/>
              <a:t> </a:t>
            </a:r>
            <a:r>
              <a:rPr kumimoji="1" lang="en-US" altLang="ja-JP" dirty="0"/>
              <a:t>and</a:t>
            </a:r>
            <a:r>
              <a:rPr kumimoji="1" lang="ja-JP" altLang="en-US" dirty="0"/>
              <a:t> </a:t>
            </a:r>
            <a:r>
              <a:rPr kumimoji="1" lang="en-US" altLang="ja-JP" dirty="0"/>
              <a:t>synchronize. The fuzzy barrier is established when PREP or synchronize is issued from all processors. In this diagram, it is established here.</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42</a:t>
            </a:fld>
            <a:endParaRPr kumimoji="1" lang="ja-JP" altLang="en-US"/>
          </a:p>
        </p:txBody>
      </p:sp>
    </p:spTree>
    <p:extLst>
      <p:ext uri="{BB962C8B-B14F-4D97-AF65-F5344CB8AC3E}">
        <p14:creationId xmlns:p14="http://schemas.microsoft.com/office/powerpoint/2010/main" val="15617215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Why it improves the performance. For example, let’s assume to execute the loop. Each processor writes its own result, then issues PREP instruction. Then executes some instructions and after that it issues synchronize then reads the data from other processors. If all processors write their own results, it can go forward. So, if there are some instructions between writing its own data and reading other processors data, the fuzzy barrier can reduce the unnecessary waiting time.</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43</a:t>
            </a:fld>
            <a:endParaRPr kumimoji="1" lang="ja-JP" altLang="en-US"/>
          </a:p>
        </p:txBody>
      </p:sp>
    </p:spTree>
    <p:extLst>
      <p:ext uri="{BB962C8B-B14F-4D97-AF65-F5344CB8AC3E}">
        <p14:creationId xmlns:p14="http://schemas.microsoft.com/office/powerpoint/2010/main" val="9474395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let’s make a summary for </a:t>
            </a:r>
            <a:r>
              <a:rPr kumimoji="1" lang="en-US" altLang="ja-JP"/>
              <a:t>today’s lesson.</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44</a:t>
            </a:fld>
            <a:endParaRPr kumimoji="1" lang="ja-JP" altLang="en-US"/>
          </a:p>
        </p:txBody>
      </p:sp>
    </p:spTree>
    <p:extLst>
      <p:ext uri="{BB962C8B-B14F-4D97-AF65-F5344CB8AC3E}">
        <p14:creationId xmlns:p14="http://schemas.microsoft.com/office/powerpoint/2010/main" val="213510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reader reads X and if it is 0, it must check again. This operation is called poling or busy waiting. When the reader gets 1, it recognizes the sender has written the data. It reads the data block, then it resets the X into 0.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5</a:t>
            </a:fld>
            <a:endParaRPr kumimoji="1" lang="ja-JP" altLang="en-US"/>
          </a:p>
        </p:txBody>
      </p:sp>
    </p:spTree>
    <p:extLst>
      <p:ext uri="{BB962C8B-B14F-4D97-AF65-F5344CB8AC3E}">
        <p14:creationId xmlns:p14="http://schemas.microsoft.com/office/powerpoint/2010/main" val="2318777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writer checks X and if X is 0, it can write the next data if needed.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6</a:t>
            </a:fld>
            <a:endParaRPr kumimoji="1" lang="ja-JP" altLang="en-US"/>
          </a:p>
        </p:txBody>
      </p:sp>
    </p:spTree>
    <p:extLst>
      <p:ext uri="{BB962C8B-B14F-4D97-AF65-F5344CB8AC3E}">
        <p14:creationId xmlns:p14="http://schemas.microsoft.com/office/powerpoint/2010/main" val="1053694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scenario is true if the order of read/write access from/to different address is guaranteed. Unfortunately, it is not guaranteed in some machines. I will introduce this subject in the next class, but when a processor uses the sequential consistency or the total store ordering (TSO), the scenario is established.</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7</a:t>
            </a:fld>
            <a:endParaRPr kumimoji="1" lang="ja-JP" altLang="en-US"/>
          </a:p>
        </p:txBody>
      </p:sp>
    </p:spTree>
    <p:extLst>
      <p:ext uri="{BB962C8B-B14F-4D97-AF65-F5344CB8AC3E}">
        <p14:creationId xmlns:p14="http://schemas.microsoft.com/office/powerpoint/2010/main" val="2980978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what happens when multiple readers want to receive the data. The simple idea is replacing the synchronization flag X into a counter. When there are three readers, after the write writes the data, it writes a number of readers, three this case, into the counter c. </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8</a:t>
            </a:fld>
            <a:endParaRPr kumimoji="1" lang="ja-JP" altLang="en-US"/>
          </a:p>
        </p:txBody>
      </p:sp>
    </p:spTree>
    <p:extLst>
      <p:ext uri="{BB962C8B-B14F-4D97-AF65-F5344CB8AC3E}">
        <p14:creationId xmlns:p14="http://schemas.microsoft.com/office/powerpoint/2010/main" val="3864459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reader can recognize that the written data are available. So, after reading the data, it decrements the counter. When all readers finish to read, the counter becomes zero. The writer waits for the counter being zero, and then it writes the next data if needed. This operation seems to work well. But, there is a problem, since it introduces the mutual exclusion problem.</a:t>
            </a:r>
            <a:endParaRPr kumimoji="1" lang="ja-JP" altLang="en-US" dirty="0"/>
          </a:p>
        </p:txBody>
      </p:sp>
      <p:sp>
        <p:nvSpPr>
          <p:cNvPr id="4" name="スライド番号プレースホルダー 3"/>
          <p:cNvSpPr>
            <a:spLocks noGrp="1"/>
          </p:cNvSpPr>
          <p:nvPr>
            <p:ph type="sldNum" sz="quarter" idx="5"/>
          </p:nvPr>
        </p:nvSpPr>
        <p:spPr/>
        <p:txBody>
          <a:bodyPr/>
          <a:lstStyle/>
          <a:p>
            <a:fld id="{943B1864-04EE-4ED3-A907-B8DB72215F24}" type="slidenum">
              <a:rPr kumimoji="1" lang="ja-JP" altLang="en-US" smtClean="0"/>
              <a:t>9</a:t>
            </a:fld>
            <a:endParaRPr kumimoji="1" lang="ja-JP" altLang="en-US"/>
          </a:p>
        </p:txBody>
      </p:sp>
    </p:spTree>
    <p:extLst>
      <p:ext uri="{BB962C8B-B14F-4D97-AF65-F5344CB8AC3E}">
        <p14:creationId xmlns:p14="http://schemas.microsoft.com/office/powerpoint/2010/main" val="267458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18" name="Rectangle 2"/>
          <p:cNvSpPr>
            <a:spLocks noGrp="1" noChangeArrowheads="1"/>
          </p:cNvSpPr>
          <p:nvPr>
            <p:ph type="ctrTitle"/>
          </p:nvPr>
        </p:nvSpPr>
        <p:spPr>
          <a:xfrm>
            <a:off x="914400" y="1524000"/>
            <a:ext cx="7623175" cy="1752600"/>
          </a:xfrm>
        </p:spPr>
        <p:txBody>
          <a:bodyPr/>
          <a:lstStyle>
            <a:lvl1pPr>
              <a:defRPr sz="5000"/>
            </a:lvl1pPr>
          </a:lstStyle>
          <a:p>
            <a:r>
              <a:rPr lang="ja-JP" altLang="en-US"/>
              <a:t>マスタ タイトルの書式設定</a:t>
            </a:r>
          </a:p>
        </p:txBody>
      </p:sp>
      <p:sp>
        <p:nvSpPr>
          <p:cNvPr id="348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ja-JP" altLang="en-US"/>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mtClean="0"/>
            </a:lvl1pPr>
          </a:lstStyle>
          <a:p>
            <a:pPr>
              <a:defRPr/>
            </a:pPr>
            <a:fld id="{3661BE58-1E28-4C0B-B277-071DDB1E8E84}" type="slidenum">
              <a:rPr lang="en-US" altLang="ja-JP"/>
              <a:pPr>
                <a:defRPr/>
              </a:pPr>
              <a:t>‹#›</a:t>
            </a:fld>
            <a:endParaRPr lang="en-US" altLang="ja-JP"/>
          </a:p>
        </p:txBody>
      </p:sp>
    </p:spTree>
    <p:extLst>
      <p:ext uri="{BB962C8B-B14F-4D97-AF65-F5344CB8AC3E}">
        <p14:creationId xmlns:p14="http://schemas.microsoft.com/office/powerpoint/2010/main" val="58045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E5C3AFA-4761-4FAC-86CE-029EAEF6567A}" type="slidenum">
              <a:rPr lang="en-US" altLang="ja-JP"/>
              <a:pPr>
                <a:defRPr/>
              </a:pPr>
              <a:t>‹#›</a:t>
            </a:fld>
            <a:endParaRPr lang="en-US" altLang="ja-JP"/>
          </a:p>
        </p:txBody>
      </p:sp>
    </p:spTree>
    <p:extLst>
      <p:ext uri="{BB962C8B-B14F-4D97-AF65-F5344CB8AC3E}">
        <p14:creationId xmlns:p14="http://schemas.microsoft.com/office/powerpoint/2010/main" val="103913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7813"/>
            <a:ext cx="6019800" cy="58531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77220A5-3280-42EB-9EF3-4503FD51CBE5}" type="slidenum">
              <a:rPr lang="en-US" altLang="ja-JP"/>
              <a:pPr>
                <a:defRPr/>
              </a:pPr>
              <a:t>‹#›</a:t>
            </a:fld>
            <a:endParaRPr lang="en-US" altLang="ja-JP"/>
          </a:p>
        </p:txBody>
      </p:sp>
    </p:spTree>
    <p:extLst>
      <p:ext uri="{BB962C8B-B14F-4D97-AF65-F5344CB8AC3E}">
        <p14:creationId xmlns:p14="http://schemas.microsoft.com/office/powerpoint/2010/main" val="584852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 タイトルの書式設定</a:t>
            </a:r>
          </a:p>
        </p:txBody>
      </p:sp>
      <p:sp>
        <p:nvSpPr>
          <p:cNvPr id="3" name="SmartArt プレースホルダ 2"/>
          <p:cNvSpPr>
            <a:spLocks noGrp="1"/>
          </p:cNvSpPr>
          <p:nvPr>
            <p:ph type="dgm" idx="1"/>
          </p:nvPr>
        </p:nvSpPr>
        <p:spPr>
          <a:xfrm>
            <a:off x="457200" y="1600200"/>
            <a:ext cx="8229600" cy="4530725"/>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4531063-27EA-435F-A604-4835C9EF0AF1}" type="slidenum">
              <a:rPr lang="en-US" altLang="ja-JP"/>
              <a:pPr>
                <a:defRPr/>
              </a:pPr>
              <a:t>‹#›</a:t>
            </a:fld>
            <a:endParaRPr lang="en-US" altLang="ja-JP"/>
          </a:p>
        </p:txBody>
      </p:sp>
    </p:spTree>
    <p:extLst>
      <p:ext uri="{BB962C8B-B14F-4D97-AF65-F5344CB8AC3E}">
        <p14:creationId xmlns:p14="http://schemas.microsoft.com/office/powerpoint/2010/main" val="189770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61AD372-474F-483E-8D00-44F8475F568A}" type="slidenum">
              <a:rPr lang="en-US" altLang="ja-JP"/>
              <a:pPr>
                <a:defRPr/>
              </a:pPr>
              <a:t>‹#›</a:t>
            </a:fld>
            <a:endParaRPr lang="en-US" altLang="ja-JP"/>
          </a:p>
        </p:txBody>
      </p:sp>
    </p:spTree>
    <p:extLst>
      <p:ext uri="{BB962C8B-B14F-4D97-AF65-F5344CB8AC3E}">
        <p14:creationId xmlns:p14="http://schemas.microsoft.com/office/powerpoint/2010/main" val="36923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0FE5843-25FC-463F-A136-351B01AD8941}" type="slidenum">
              <a:rPr lang="en-US" altLang="ja-JP"/>
              <a:pPr>
                <a:defRPr/>
              </a:pPr>
              <a:t>‹#›</a:t>
            </a:fld>
            <a:endParaRPr lang="en-US" altLang="ja-JP"/>
          </a:p>
        </p:txBody>
      </p:sp>
    </p:spTree>
    <p:extLst>
      <p:ext uri="{BB962C8B-B14F-4D97-AF65-F5344CB8AC3E}">
        <p14:creationId xmlns:p14="http://schemas.microsoft.com/office/powerpoint/2010/main" val="230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4B524B-7504-4F04-A200-150D2214455B}" type="slidenum">
              <a:rPr lang="en-US" altLang="ja-JP"/>
              <a:pPr>
                <a:defRPr/>
              </a:pPr>
              <a:t>‹#›</a:t>
            </a:fld>
            <a:endParaRPr lang="en-US" altLang="ja-JP"/>
          </a:p>
        </p:txBody>
      </p:sp>
    </p:spTree>
    <p:extLst>
      <p:ext uri="{BB962C8B-B14F-4D97-AF65-F5344CB8AC3E}">
        <p14:creationId xmlns:p14="http://schemas.microsoft.com/office/powerpoint/2010/main" val="1444351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F180226-4240-4592-8F9A-F22AD7087B23}" type="slidenum">
              <a:rPr lang="en-US" altLang="ja-JP"/>
              <a:pPr>
                <a:defRPr/>
              </a:pPr>
              <a:t>‹#›</a:t>
            </a:fld>
            <a:endParaRPr lang="en-US" altLang="ja-JP"/>
          </a:p>
        </p:txBody>
      </p:sp>
    </p:spTree>
    <p:extLst>
      <p:ext uri="{BB962C8B-B14F-4D97-AF65-F5344CB8AC3E}">
        <p14:creationId xmlns:p14="http://schemas.microsoft.com/office/powerpoint/2010/main" val="2655987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6BA8FCB-A5FF-4064-96AE-DDB49BAB31C2}" type="slidenum">
              <a:rPr lang="en-US" altLang="ja-JP"/>
              <a:pPr>
                <a:defRPr/>
              </a:pPr>
              <a:t>‹#›</a:t>
            </a:fld>
            <a:endParaRPr lang="en-US" altLang="ja-JP"/>
          </a:p>
        </p:txBody>
      </p:sp>
    </p:spTree>
    <p:extLst>
      <p:ext uri="{BB962C8B-B14F-4D97-AF65-F5344CB8AC3E}">
        <p14:creationId xmlns:p14="http://schemas.microsoft.com/office/powerpoint/2010/main" val="365752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44838C1-3105-41DC-9154-8687C6C29445}" type="slidenum">
              <a:rPr lang="en-US" altLang="ja-JP"/>
              <a:pPr>
                <a:defRPr/>
              </a:pPr>
              <a:t>‹#›</a:t>
            </a:fld>
            <a:endParaRPr lang="en-US" altLang="ja-JP"/>
          </a:p>
        </p:txBody>
      </p:sp>
    </p:spTree>
    <p:extLst>
      <p:ext uri="{BB962C8B-B14F-4D97-AF65-F5344CB8AC3E}">
        <p14:creationId xmlns:p14="http://schemas.microsoft.com/office/powerpoint/2010/main" val="276586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A8842B-FC5D-4734-915B-08345C3FD38B}" type="slidenum">
              <a:rPr lang="en-US" altLang="ja-JP"/>
              <a:pPr>
                <a:defRPr/>
              </a:pPr>
              <a:t>‹#›</a:t>
            </a:fld>
            <a:endParaRPr lang="en-US" altLang="ja-JP"/>
          </a:p>
        </p:txBody>
      </p:sp>
    </p:spTree>
    <p:extLst>
      <p:ext uri="{BB962C8B-B14F-4D97-AF65-F5344CB8AC3E}">
        <p14:creationId xmlns:p14="http://schemas.microsoft.com/office/powerpoint/2010/main" val="84421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67A2EE-7417-438D-A569-56CAF1DDEA68}" type="slidenum">
              <a:rPr lang="en-US" altLang="ja-JP"/>
              <a:pPr>
                <a:defRPr/>
              </a:pPr>
              <a:t>‹#›</a:t>
            </a:fld>
            <a:endParaRPr lang="en-US" altLang="ja-JP"/>
          </a:p>
        </p:txBody>
      </p:sp>
    </p:spTree>
    <p:extLst>
      <p:ext uri="{BB962C8B-B14F-4D97-AF65-F5344CB8AC3E}">
        <p14:creationId xmlns:p14="http://schemas.microsoft.com/office/powerpoint/2010/main" val="60159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379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200">
                <a:latin typeface="+mj-lt"/>
              </a:defRPr>
            </a:lvl1pPr>
          </a:lstStyle>
          <a:p>
            <a:pPr>
              <a:defRPr/>
            </a:pPr>
            <a:endParaRPr lang="en-US" altLang="ja-JP"/>
          </a:p>
        </p:txBody>
      </p:sp>
      <p:sp>
        <p:nvSpPr>
          <p:cNvPr id="337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200">
                <a:latin typeface="+mj-lt"/>
              </a:defRPr>
            </a:lvl1pPr>
          </a:lstStyle>
          <a:p>
            <a:pPr>
              <a:defRPr/>
            </a:pPr>
            <a:endParaRPr lang="en-US" altLang="ja-JP"/>
          </a:p>
        </p:txBody>
      </p:sp>
      <p:sp>
        <p:nvSpPr>
          <p:cNvPr id="3379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Garamond" panose="02020404030301010803" pitchFamily="18" charset="0"/>
              </a:defRPr>
            </a:lvl1pPr>
          </a:lstStyle>
          <a:p>
            <a:pPr>
              <a:defRPr/>
            </a:pPr>
            <a:fld id="{488DBCCF-C33D-4CB2-8156-76FBA198C38C}"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89"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ja-JP"/>
              <a:t>Synchronization with shared memory</a:t>
            </a:r>
          </a:p>
        </p:txBody>
      </p:sp>
      <p:sp>
        <p:nvSpPr>
          <p:cNvPr id="3075" name="Rectangle 3"/>
          <p:cNvSpPr>
            <a:spLocks noGrp="1" noChangeArrowheads="1"/>
          </p:cNvSpPr>
          <p:nvPr>
            <p:ph type="subTitle" idx="1"/>
          </p:nvPr>
        </p:nvSpPr>
        <p:spPr/>
        <p:txBody>
          <a:bodyPr/>
          <a:lstStyle/>
          <a:p>
            <a:pPr eaLnBrk="1" hangingPunct="1"/>
            <a:r>
              <a:rPr lang="en-US" altLang="ja-JP"/>
              <a:t>AMANO, Hideharu</a:t>
            </a:r>
          </a:p>
          <a:p>
            <a:pPr eaLnBrk="1" hangingPunct="1"/>
            <a:r>
              <a:rPr lang="en-US" altLang="ja-JP"/>
              <a:t>Textbook pp.60-68</a:t>
            </a:r>
          </a:p>
          <a:p>
            <a:pPr eaLnBrk="1" hangingPunct="1"/>
            <a:endParaRPr lang="en-US" altLang="ja-JP"/>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a:t>The case of No Problem</a:t>
            </a:r>
          </a:p>
        </p:txBody>
      </p:sp>
      <p:sp>
        <p:nvSpPr>
          <p:cNvPr id="11267" name="Rectangle 5"/>
          <p:cNvSpPr>
            <a:spLocks noChangeArrowheads="1"/>
          </p:cNvSpPr>
          <p:nvPr/>
        </p:nvSpPr>
        <p:spPr bwMode="auto">
          <a:xfrm>
            <a:off x="4054475" y="2189163"/>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３</a:t>
            </a:r>
          </a:p>
        </p:txBody>
      </p:sp>
      <p:sp>
        <p:nvSpPr>
          <p:cNvPr id="11268" name="Text Box 7"/>
          <p:cNvSpPr txBox="1">
            <a:spLocks noChangeArrowheads="1"/>
          </p:cNvSpPr>
          <p:nvPr/>
        </p:nvSpPr>
        <p:spPr bwMode="auto">
          <a:xfrm>
            <a:off x="3216275" y="42465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11269" name="Oval 12"/>
          <p:cNvSpPr>
            <a:spLocks noChangeArrowheads="1"/>
          </p:cNvSpPr>
          <p:nvPr/>
        </p:nvSpPr>
        <p:spPr bwMode="auto">
          <a:xfrm>
            <a:off x="2378075" y="40941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1270" name="Oval 13"/>
          <p:cNvSpPr>
            <a:spLocks noChangeArrowheads="1"/>
          </p:cNvSpPr>
          <p:nvPr/>
        </p:nvSpPr>
        <p:spPr bwMode="auto">
          <a:xfrm>
            <a:off x="3978275" y="41703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1271" name="Oval 14"/>
          <p:cNvSpPr>
            <a:spLocks noChangeArrowheads="1"/>
          </p:cNvSpPr>
          <p:nvPr/>
        </p:nvSpPr>
        <p:spPr bwMode="auto">
          <a:xfrm>
            <a:off x="5730875" y="40179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43"/>
          <p:cNvGrpSpPr>
            <a:grpSpLocks/>
          </p:cNvGrpSpPr>
          <p:nvPr/>
        </p:nvGrpSpPr>
        <p:grpSpPr bwMode="auto">
          <a:xfrm>
            <a:off x="2743200" y="2798763"/>
            <a:ext cx="1235075" cy="1219200"/>
            <a:chOff x="1728" y="1763"/>
            <a:chExt cx="778" cy="768"/>
          </a:xfrm>
        </p:grpSpPr>
        <p:sp>
          <p:nvSpPr>
            <p:cNvPr id="4" name="Line 28"/>
            <p:cNvSpPr>
              <a:spLocks noChangeShapeType="1"/>
            </p:cNvSpPr>
            <p:nvPr/>
          </p:nvSpPr>
          <p:spPr bwMode="auto">
            <a:xfrm flipH="1">
              <a:off x="1738" y="1763"/>
              <a:ext cx="768"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0" name="Text Box 29"/>
            <p:cNvSpPr txBox="1">
              <a:spLocks noChangeArrowheads="1"/>
            </p:cNvSpPr>
            <p:nvPr/>
          </p:nvSpPr>
          <p:spPr bwMode="auto">
            <a:xfrm>
              <a:off x="1728" y="196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a:t>
              </a:r>
            </a:p>
          </p:txBody>
        </p:sp>
      </p:grpSp>
      <p:sp>
        <p:nvSpPr>
          <p:cNvPr id="10270" name="Text Box 30"/>
          <p:cNvSpPr txBox="1">
            <a:spLocks noChangeArrowheads="1"/>
          </p:cNvSpPr>
          <p:nvPr/>
        </p:nvSpPr>
        <p:spPr bwMode="auto">
          <a:xfrm>
            <a:off x="1676400" y="4572000"/>
            <a:ext cx="1417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３－１＝２</a:t>
            </a:r>
          </a:p>
        </p:txBody>
      </p:sp>
      <p:grpSp>
        <p:nvGrpSpPr>
          <p:cNvPr id="3" name="Group 45"/>
          <p:cNvGrpSpPr>
            <a:grpSpLocks/>
          </p:cNvGrpSpPr>
          <p:nvPr/>
        </p:nvGrpSpPr>
        <p:grpSpPr bwMode="auto">
          <a:xfrm>
            <a:off x="2911475" y="2209800"/>
            <a:ext cx="2128838" cy="2209800"/>
            <a:chOff x="1834" y="1392"/>
            <a:chExt cx="1341" cy="1392"/>
          </a:xfrm>
        </p:grpSpPr>
        <p:grpSp>
          <p:nvGrpSpPr>
            <p:cNvPr id="11295" name="Group 44"/>
            <p:cNvGrpSpPr>
              <a:grpSpLocks/>
            </p:cNvGrpSpPr>
            <p:nvPr/>
          </p:nvGrpSpPr>
          <p:grpSpPr bwMode="auto">
            <a:xfrm>
              <a:off x="1834" y="1859"/>
              <a:ext cx="768" cy="925"/>
              <a:chOff x="1834" y="1859"/>
              <a:chExt cx="768" cy="925"/>
            </a:xfrm>
          </p:grpSpPr>
          <p:sp>
            <p:nvSpPr>
              <p:cNvPr id="7" name="Line 31"/>
              <p:cNvSpPr>
                <a:spLocks noChangeShapeType="1"/>
              </p:cNvSpPr>
              <p:nvPr/>
            </p:nvSpPr>
            <p:spPr bwMode="auto">
              <a:xfrm flipV="1">
                <a:off x="1834" y="1859"/>
                <a:ext cx="768"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8" name="Text Box 32"/>
              <p:cNvSpPr txBox="1">
                <a:spLocks noChangeArrowheads="1"/>
              </p:cNvSpPr>
              <p:nvPr/>
            </p:nvSpPr>
            <p:spPr bwMode="auto">
              <a:xfrm>
                <a:off x="1968" y="249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sp>
          <p:nvSpPr>
            <p:cNvPr id="11296" name="Text Box 34"/>
            <p:cNvSpPr txBox="1">
              <a:spLocks noChangeArrowheads="1"/>
            </p:cNvSpPr>
            <p:nvPr/>
          </p:nvSpPr>
          <p:spPr bwMode="auto">
            <a:xfrm>
              <a:off x="2928" y="1392"/>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grpSp>
        <p:nvGrpSpPr>
          <p:cNvPr id="5" name="Group 46"/>
          <p:cNvGrpSpPr>
            <a:grpSpLocks/>
          </p:cNvGrpSpPr>
          <p:nvPr/>
        </p:nvGrpSpPr>
        <p:grpSpPr bwMode="auto">
          <a:xfrm>
            <a:off x="4953000" y="2722563"/>
            <a:ext cx="625475" cy="1295400"/>
            <a:chOff x="3120" y="1715"/>
            <a:chExt cx="394" cy="816"/>
          </a:xfrm>
        </p:grpSpPr>
        <p:sp>
          <p:nvSpPr>
            <p:cNvPr id="11293" name="Line 35"/>
            <p:cNvSpPr>
              <a:spLocks noChangeShapeType="1"/>
            </p:cNvSpPr>
            <p:nvPr/>
          </p:nvSpPr>
          <p:spPr bwMode="auto">
            <a:xfrm>
              <a:off x="3130" y="1715"/>
              <a:ext cx="384"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4" name="Text Box 36"/>
            <p:cNvSpPr txBox="1">
              <a:spLocks noChangeArrowheads="1"/>
            </p:cNvSpPr>
            <p:nvPr/>
          </p:nvSpPr>
          <p:spPr bwMode="auto">
            <a:xfrm>
              <a:off x="3120" y="20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sp>
        <p:nvSpPr>
          <p:cNvPr id="10278" name="Text Box 38"/>
          <p:cNvSpPr txBox="1">
            <a:spLocks noChangeArrowheads="1"/>
          </p:cNvSpPr>
          <p:nvPr/>
        </p:nvSpPr>
        <p:spPr bwMode="auto">
          <a:xfrm>
            <a:off x="5791200" y="4419600"/>
            <a:ext cx="1417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２－１＝１</a:t>
            </a:r>
          </a:p>
        </p:txBody>
      </p:sp>
      <p:sp>
        <p:nvSpPr>
          <p:cNvPr id="11277" name="Text Box 40"/>
          <p:cNvSpPr txBox="1">
            <a:spLocks noChangeArrowheads="1"/>
          </p:cNvSpPr>
          <p:nvPr/>
        </p:nvSpPr>
        <p:spPr bwMode="auto">
          <a:xfrm>
            <a:off x="1584325" y="5299075"/>
            <a:ext cx="2736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counter=Read(c)</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Write(c</a:t>
            </a:r>
            <a:r>
              <a:rPr lang="ja-JP" altLang="en-US" sz="2400">
                <a:latin typeface="Times New Roman" panose="02020603050405020304" pitchFamily="18" charset="0"/>
              </a:rPr>
              <a:t>，</a:t>
            </a:r>
            <a:r>
              <a:rPr lang="en-US" altLang="ja-JP" sz="2400">
                <a:latin typeface="Times New Roman" panose="02020603050405020304" pitchFamily="18" charset="0"/>
              </a:rPr>
              <a:t>counter-1)</a:t>
            </a:r>
            <a:r>
              <a:rPr lang="ja-JP" altLang="en-US" sz="2400">
                <a:latin typeface="Times New Roman" panose="02020603050405020304" pitchFamily="18" charset="0"/>
              </a:rPr>
              <a:t>；</a:t>
            </a:r>
          </a:p>
        </p:txBody>
      </p:sp>
      <p:sp>
        <p:nvSpPr>
          <p:cNvPr id="11278" name="Text Box 42"/>
          <p:cNvSpPr txBox="1">
            <a:spLocks noChangeArrowheads="1"/>
          </p:cNvSpPr>
          <p:nvPr/>
        </p:nvSpPr>
        <p:spPr bwMode="auto">
          <a:xfrm>
            <a:off x="5257800" y="5410200"/>
            <a:ext cx="2736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counter=Read(c)</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Write(c</a:t>
            </a:r>
            <a:r>
              <a:rPr lang="ja-JP" altLang="en-US" sz="2400">
                <a:latin typeface="Times New Roman" panose="02020603050405020304" pitchFamily="18" charset="0"/>
              </a:rPr>
              <a:t>，</a:t>
            </a:r>
            <a:r>
              <a:rPr lang="en-US" altLang="ja-JP" sz="2400">
                <a:latin typeface="Times New Roman" panose="02020603050405020304" pitchFamily="18" charset="0"/>
              </a:rPr>
              <a:t>counter-1)</a:t>
            </a:r>
            <a:r>
              <a:rPr lang="ja-JP" altLang="en-US" sz="2400">
                <a:latin typeface="Times New Roman" panose="02020603050405020304" pitchFamily="18" charset="0"/>
              </a:rPr>
              <a:t>；</a:t>
            </a:r>
          </a:p>
        </p:txBody>
      </p:sp>
      <p:grpSp>
        <p:nvGrpSpPr>
          <p:cNvPr id="6" name="Group 48"/>
          <p:cNvGrpSpPr>
            <a:grpSpLocks/>
          </p:cNvGrpSpPr>
          <p:nvPr/>
        </p:nvGrpSpPr>
        <p:grpSpPr bwMode="auto">
          <a:xfrm>
            <a:off x="5045075" y="2078038"/>
            <a:ext cx="762000" cy="1711325"/>
            <a:chOff x="3178" y="1309"/>
            <a:chExt cx="480" cy="1078"/>
          </a:xfrm>
        </p:grpSpPr>
        <p:sp>
          <p:nvSpPr>
            <p:cNvPr id="11290" name="Line 37"/>
            <p:cNvSpPr>
              <a:spLocks noChangeShapeType="1"/>
            </p:cNvSpPr>
            <p:nvPr/>
          </p:nvSpPr>
          <p:spPr bwMode="auto">
            <a:xfrm flipH="1" flipV="1">
              <a:off x="3178" y="1619"/>
              <a:ext cx="480"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1" name="Text Box 39"/>
            <p:cNvSpPr txBox="1">
              <a:spLocks noChangeArrowheads="1"/>
            </p:cNvSpPr>
            <p:nvPr/>
          </p:nvSpPr>
          <p:spPr bwMode="auto">
            <a:xfrm>
              <a:off x="3408" y="177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11292" name="Text Box 47"/>
            <p:cNvSpPr txBox="1">
              <a:spLocks noChangeArrowheads="1"/>
            </p:cNvSpPr>
            <p:nvPr/>
          </p:nvSpPr>
          <p:spPr bwMode="auto">
            <a:xfrm>
              <a:off x="3302" y="1309"/>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11280" name="Text Box 49"/>
          <p:cNvSpPr txBox="1">
            <a:spLocks noChangeArrowheads="1"/>
          </p:cNvSpPr>
          <p:nvPr/>
        </p:nvSpPr>
        <p:spPr bwMode="auto">
          <a:xfrm>
            <a:off x="4251325" y="1565275"/>
            <a:ext cx="1612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Shared data</a:t>
            </a:r>
          </a:p>
        </p:txBody>
      </p:sp>
      <p:sp>
        <p:nvSpPr>
          <p:cNvPr id="11281" name="Text Box 50"/>
          <p:cNvSpPr txBox="1">
            <a:spLocks noChangeArrowheads="1"/>
          </p:cNvSpPr>
          <p:nvPr/>
        </p:nvSpPr>
        <p:spPr bwMode="auto">
          <a:xfrm>
            <a:off x="6308725" y="3851275"/>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PU</a:t>
            </a:r>
          </a:p>
        </p:txBody>
      </p:sp>
      <p:sp>
        <p:nvSpPr>
          <p:cNvPr id="11282" name="Text Box 51"/>
          <p:cNvSpPr txBox="1">
            <a:spLocks noChangeArrowheads="1"/>
          </p:cNvSpPr>
          <p:nvPr/>
        </p:nvSpPr>
        <p:spPr bwMode="auto">
          <a:xfrm>
            <a:off x="6156325" y="1793875"/>
            <a:ext cx="23034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An example of correct operation</a:t>
            </a:r>
          </a:p>
        </p:txBody>
      </p:sp>
      <p:sp>
        <p:nvSpPr>
          <p:cNvPr id="11297" name="Text Box 33"/>
          <p:cNvSpPr txBox="1">
            <a:spLocks noChangeArrowheads="1"/>
          </p:cNvSpPr>
          <p:nvPr/>
        </p:nvSpPr>
        <p:spPr bwMode="auto">
          <a:xfrm>
            <a:off x="3832225" y="4581525"/>
            <a:ext cx="1417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１－１＝０</a:t>
            </a:r>
          </a:p>
        </p:txBody>
      </p:sp>
      <p:grpSp>
        <p:nvGrpSpPr>
          <p:cNvPr id="11299" name="Group 35"/>
          <p:cNvGrpSpPr>
            <a:grpSpLocks/>
          </p:cNvGrpSpPr>
          <p:nvPr/>
        </p:nvGrpSpPr>
        <p:grpSpPr bwMode="auto">
          <a:xfrm>
            <a:off x="3832225" y="2924175"/>
            <a:ext cx="452438" cy="1152525"/>
            <a:chOff x="2414" y="1842"/>
            <a:chExt cx="285" cy="726"/>
          </a:xfrm>
        </p:grpSpPr>
        <p:sp>
          <p:nvSpPr>
            <p:cNvPr id="11288" name="Line 31"/>
            <p:cNvSpPr>
              <a:spLocks noChangeShapeType="1"/>
            </p:cNvSpPr>
            <p:nvPr/>
          </p:nvSpPr>
          <p:spPr bwMode="auto">
            <a:xfrm flipH="1">
              <a:off x="2653" y="1842"/>
              <a:ext cx="46" cy="72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9" name="Text Box 34"/>
            <p:cNvSpPr txBox="1">
              <a:spLocks noChangeArrowheads="1"/>
            </p:cNvSpPr>
            <p:nvPr/>
          </p:nvSpPr>
          <p:spPr bwMode="auto">
            <a:xfrm>
              <a:off x="2414" y="2163"/>
              <a:ext cx="2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１</a:t>
              </a:r>
            </a:p>
          </p:txBody>
        </p:sp>
      </p:grpSp>
      <p:grpSp>
        <p:nvGrpSpPr>
          <p:cNvPr id="11301" name="Group 37"/>
          <p:cNvGrpSpPr>
            <a:grpSpLocks/>
          </p:cNvGrpSpPr>
          <p:nvPr/>
        </p:nvGrpSpPr>
        <p:grpSpPr bwMode="auto">
          <a:xfrm>
            <a:off x="4408488" y="2924175"/>
            <a:ext cx="339725" cy="1152525"/>
            <a:chOff x="2777" y="1842"/>
            <a:chExt cx="214" cy="726"/>
          </a:xfrm>
        </p:grpSpPr>
        <p:sp>
          <p:nvSpPr>
            <p:cNvPr id="11286" name="Line 32"/>
            <p:cNvSpPr>
              <a:spLocks noChangeShapeType="1"/>
            </p:cNvSpPr>
            <p:nvPr/>
          </p:nvSpPr>
          <p:spPr bwMode="auto">
            <a:xfrm flipV="1">
              <a:off x="2789" y="1842"/>
              <a:ext cx="0" cy="7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7" name="Text Box 36"/>
            <p:cNvSpPr txBox="1">
              <a:spLocks noChangeArrowheads="1"/>
            </p:cNvSpPr>
            <p:nvPr/>
          </p:nvSpPr>
          <p:spPr bwMode="auto">
            <a:xfrm>
              <a:off x="2777" y="2209"/>
              <a:ext cx="2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０</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27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29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29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0" grpId="0" autoUpdateAnimBg="0"/>
      <p:bldP spid="10278" grpId="0" autoUpdateAnimBg="0"/>
      <p:bldP spid="112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a:t>The Problematic Case</a:t>
            </a:r>
            <a:endParaRPr lang="ja-JP" altLang="en-US"/>
          </a:p>
        </p:txBody>
      </p:sp>
      <p:sp>
        <p:nvSpPr>
          <p:cNvPr id="12291" name="Rectangle 3"/>
          <p:cNvSpPr>
            <a:spLocks noChangeArrowheads="1"/>
          </p:cNvSpPr>
          <p:nvPr/>
        </p:nvSpPr>
        <p:spPr bwMode="auto">
          <a:xfrm>
            <a:off x="4054475" y="2189163"/>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３</a:t>
            </a:r>
          </a:p>
        </p:txBody>
      </p:sp>
      <p:sp>
        <p:nvSpPr>
          <p:cNvPr id="12292" name="Text Box 4"/>
          <p:cNvSpPr txBox="1">
            <a:spLocks noChangeArrowheads="1"/>
          </p:cNvSpPr>
          <p:nvPr/>
        </p:nvSpPr>
        <p:spPr bwMode="auto">
          <a:xfrm>
            <a:off x="3216275" y="42465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12293" name="Oval 5"/>
          <p:cNvSpPr>
            <a:spLocks noChangeArrowheads="1"/>
          </p:cNvSpPr>
          <p:nvPr/>
        </p:nvSpPr>
        <p:spPr bwMode="auto">
          <a:xfrm>
            <a:off x="2378075" y="40941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2294" name="Oval 6"/>
          <p:cNvSpPr>
            <a:spLocks noChangeArrowheads="1"/>
          </p:cNvSpPr>
          <p:nvPr/>
        </p:nvSpPr>
        <p:spPr bwMode="auto">
          <a:xfrm>
            <a:off x="3978275" y="41703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2295" name="Oval 7"/>
          <p:cNvSpPr>
            <a:spLocks noChangeArrowheads="1"/>
          </p:cNvSpPr>
          <p:nvPr/>
        </p:nvSpPr>
        <p:spPr bwMode="auto">
          <a:xfrm>
            <a:off x="5730875" y="40179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22"/>
          <p:cNvGrpSpPr>
            <a:grpSpLocks/>
          </p:cNvGrpSpPr>
          <p:nvPr/>
        </p:nvGrpSpPr>
        <p:grpSpPr bwMode="auto">
          <a:xfrm>
            <a:off x="2743200" y="2798763"/>
            <a:ext cx="1235075" cy="1219200"/>
            <a:chOff x="1728" y="1763"/>
            <a:chExt cx="778" cy="768"/>
          </a:xfrm>
        </p:grpSpPr>
        <p:sp>
          <p:nvSpPr>
            <p:cNvPr id="12310" name="Line 8"/>
            <p:cNvSpPr>
              <a:spLocks noChangeShapeType="1"/>
            </p:cNvSpPr>
            <p:nvPr/>
          </p:nvSpPr>
          <p:spPr bwMode="auto">
            <a:xfrm flipH="1">
              <a:off x="1738" y="1763"/>
              <a:ext cx="768"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11" name="Text Box 9"/>
            <p:cNvSpPr txBox="1">
              <a:spLocks noChangeArrowheads="1"/>
            </p:cNvSpPr>
            <p:nvPr/>
          </p:nvSpPr>
          <p:spPr bwMode="auto">
            <a:xfrm>
              <a:off x="1728" y="196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a:t>
              </a:r>
            </a:p>
          </p:txBody>
        </p:sp>
      </p:grpSp>
      <p:sp>
        <p:nvSpPr>
          <p:cNvPr id="11274" name="Text Box 10"/>
          <p:cNvSpPr txBox="1">
            <a:spLocks noChangeArrowheads="1"/>
          </p:cNvSpPr>
          <p:nvPr/>
        </p:nvSpPr>
        <p:spPr bwMode="auto">
          <a:xfrm>
            <a:off x="1676400" y="4572000"/>
            <a:ext cx="1417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３－１＝２</a:t>
            </a:r>
          </a:p>
        </p:txBody>
      </p:sp>
      <p:grpSp>
        <p:nvGrpSpPr>
          <p:cNvPr id="3" name="Group 23"/>
          <p:cNvGrpSpPr>
            <a:grpSpLocks/>
          </p:cNvGrpSpPr>
          <p:nvPr/>
        </p:nvGrpSpPr>
        <p:grpSpPr bwMode="auto">
          <a:xfrm>
            <a:off x="2911475" y="2951163"/>
            <a:ext cx="1219200" cy="1468437"/>
            <a:chOff x="1834" y="1859"/>
            <a:chExt cx="768" cy="925"/>
          </a:xfrm>
        </p:grpSpPr>
        <p:sp>
          <p:nvSpPr>
            <p:cNvPr id="12308" name="Line 11"/>
            <p:cNvSpPr>
              <a:spLocks noChangeShapeType="1"/>
            </p:cNvSpPr>
            <p:nvPr/>
          </p:nvSpPr>
          <p:spPr bwMode="auto">
            <a:xfrm flipV="1">
              <a:off x="1834" y="1859"/>
              <a:ext cx="768"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309" name="Text Box 12"/>
            <p:cNvSpPr txBox="1">
              <a:spLocks noChangeArrowheads="1"/>
            </p:cNvSpPr>
            <p:nvPr/>
          </p:nvSpPr>
          <p:spPr bwMode="auto">
            <a:xfrm>
              <a:off x="1968" y="249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sp>
        <p:nvSpPr>
          <p:cNvPr id="11281" name="Text Box 17"/>
          <p:cNvSpPr txBox="1">
            <a:spLocks noChangeArrowheads="1"/>
          </p:cNvSpPr>
          <p:nvPr/>
        </p:nvSpPr>
        <p:spPr bwMode="auto">
          <a:xfrm>
            <a:off x="5791200" y="4419600"/>
            <a:ext cx="1417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３－１＝２</a:t>
            </a:r>
          </a:p>
        </p:txBody>
      </p:sp>
      <p:grpSp>
        <p:nvGrpSpPr>
          <p:cNvPr id="4" name="Group 24"/>
          <p:cNvGrpSpPr>
            <a:grpSpLocks/>
          </p:cNvGrpSpPr>
          <p:nvPr/>
        </p:nvGrpSpPr>
        <p:grpSpPr bwMode="auto">
          <a:xfrm>
            <a:off x="4648200" y="2819400"/>
            <a:ext cx="990600" cy="1219200"/>
            <a:chOff x="2928" y="1776"/>
            <a:chExt cx="624" cy="768"/>
          </a:xfrm>
        </p:grpSpPr>
        <p:sp>
          <p:nvSpPr>
            <p:cNvPr id="12306" name="Text Box 15"/>
            <p:cNvSpPr txBox="1">
              <a:spLocks noChangeArrowheads="1"/>
            </p:cNvSpPr>
            <p:nvPr/>
          </p:nvSpPr>
          <p:spPr bwMode="auto">
            <a:xfrm>
              <a:off x="3072" y="225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a:t>
              </a:r>
            </a:p>
          </p:txBody>
        </p:sp>
        <p:sp>
          <p:nvSpPr>
            <p:cNvPr id="12307" name="Line 19"/>
            <p:cNvSpPr>
              <a:spLocks noChangeShapeType="1"/>
            </p:cNvSpPr>
            <p:nvPr/>
          </p:nvSpPr>
          <p:spPr bwMode="auto">
            <a:xfrm>
              <a:off x="2928" y="1776"/>
              <a:ext cx="624"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 name="Group 25"/>
          <p:cNvGrpSpPr>
            <a:grpSpLocks/>
          </p:cNvGrpSpPr>
          <p:nvPr/>
        </p:nvGrpSpPr>
        <p:grpSpPr bwMode="auto">
          <a:xfrm>
            <a:off x="4724400" y="2514600"/>
            <a:ext cx="1077913" cy="1295400"/>
            <a:chOff x="2976" y="1584"/>
            <a:chExt cx="679" cy="816"/>
          </a:xfrm>
        </p:grpSpPr>
        <p:sp>
          <p:nvSpPr>
            <p:cNvPr id="12304" name="Text Box 18"/>
            <p:cNvSpPr txBox="1">
              <a:spLocks noChangeArrowheads="1"/>
            </p:cNvSpPr>
            <p:nvPr/>
          </p:nvSpPr>
          <p:spPr bwMode="auto">
            <a:xfrm>
              <a:off x="3408" y="177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sp>
          <p:nvSpPr>
            <p:cNvPr id="12305" name="Line 20"/>
            <p:cNvSpPr>
              <a:spLocks noChangeShapeType="1"/>
            </p:cNvSpPr>
            <p:nvPr/>
          </p:nvSpPr>
          <p:spPr bwMode="auto">
            <a:xfrm flipH="1" flipV="1">
              <a:off x="2976" y="1584"/>
              <a:ext cx="672"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2302" name="Text Box 21"/>
          <p:cNvSpPr txBox="1">
            <a:spLocks noChangeArrowheads="1"/>
          </p:cNvSpPr>
          <p:nvPr/>
        </p:nvSpPr>
        <p:spPr bwMode="auto">
          <a:xfrm>
            <a:off x="1619250" y="5229225"/>
            <a:ext cx="54530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Multiple PUs may get the same number (2)</a:t>
            </a:r>
          </a:p>
          <a:p>
            <a:pPr eaLnBrk="1" hangingPunct="1">
              <a:spcBef>
                <a:spcPct val="0"/>
              </a:spcBef>
              <a:buClrTx/>
              <a:buSzTx/>
              <a:buFontTx/>
              <a:buNone/>
            </a:pPr>
            <a:r>
              <a:rPr lang="en-US" altLang="ja-JP" sz="2400">
                <a:latin typeface="Times New Roman" panose="02020603050405020304" pitchFamily="18" charset="0"/>
              </a:rPr>
              <a:t>The value never changes to 0 </a:t>
            </a:r>
          </a:p>
        </p:txBody>
      </p:sp>
      <p:sp>
        <p:nvSpPr>
          <p:cNvPr id="12303" name="Text Box 26"/>
          <p:cNvSpPr txBox="1">
            <a:spLocks noChangeArrowheads="1"/>
          </p:cNvSpPr>
          <p:nvPr/>
        </p:nvSpPr>
        <p:spPr bwMode="auto">
          <a:xfrm>
            <a:off x="5622925" y="2098675"/>
            <a:ext cx="32702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An example of incorrect operation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7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28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utoUpdateAnimBg="0"/>
      <p:bldP spid="1128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ja-JP"/>
              <a:t>Indivisible</a:t>
            </a:r>
            <a:r>
              <a:rPr lang="ja-JP" altLang="en-US"/>
              <a:t> </a:t>
            </a:r>
            <a:r>
              <a:rPr lang="en-US" altLang="ja-JP"/>
              <a:t>(atomic) operation</a:t>
            </a:r>
          </a:p>
        </p:txBody>
      </p:sp>
      <p:sp>
        <p:nvSpPr>
          <p:cNvPr id="13315" name="Rectangle 3"/>
          <p:cNvSpPr>
            <a:spLocks noGrp="1" noChangeArrowheads="1"/>
          </p:cNvSpPr>
          <p:nvPr>
            <p:ph type="body" idx="1"/>
          </p:nvPr>
        </p:nvSpPr>
        <p:spPr/>
        <p:txBody>
          <a:bodyPr/>
          <a:lstStyle/>
          <a:p>
            <a:pPr eaLnBrk="1" hangingPunct="1">
              <a:lnSpc>
                <a:spcPct val="90000"/>
              </a:lnSpc>
            </a:pPr>
            <a:r>
              <a:rPr lang="en-US" altLang="ja-JP" dirty="0"/>
              <a:t>The counter is a competitive variable for multiple PUs</a:t>
            </a:r>
          </a:p>
          <a:p>
            <a:pPr eaLnBrk="1" hangingPunct="1">
              <a:lnSpc>
                <a:spcPct val="90000"/>
              </a:lnSpc>
            </a:pPr>
            <a:r>
              <a:rPr lang="en-US" altLang="ja-JP" dirty="0"/>
              <a:t>A write/read to/from such a competitive variable must be protected inside the </a:t>
            </a:r>
            <a:r>
              <a:rPr lang="en-US" altLang="ja-JP" dirty="0">
                <a:solidFill>
                  <a:srgbClr val="FF3300"/>
                </a:solidFill>
              </a:rPr>
              <a:t>critical</a:t>
            </a:r>
            <a:r>
              <a:rPr lang="ja-JP" altLang="en-US" dirty="0">
                <a:solidFill>
                  <a:srgbClr val="FF3300"/>
                </a:solidFill>
              </a:rPr>
              <a:t>　</a:t>
            </a:r>
            <a:r>
              <a:rPr lang="en-US" altLang="ja-JP" dirty="0">
                <a:solidFill>
                  <a:srgbClr val="FF3300"/>
                </a:solidFill>
              </a:rPr>
              <a:t>section.</a:t>
            </a:r>
          </a:p>
          <a:p>
            <a:pPr marL="742950" lvl="1" indent="-285750" eaLnBrk="1" hangingPunct="1">
              <a:lnSpc>
                <a:spcPct val="90000"/>
              </a:lnSpc>
            </a:pPr>
            <a:r>
              <a:rPr lang="en-US" altLang="ja-JP" dirty="0">
                <a:solidFill>
                  <a:srgbClr val="FF3300"/>
                </a:solidFill>
              </a:rPr>
              <a:t>A section which is executed by only one process.</a:t>
            </a:r>
          </a:p>
          <a:p>
            <a:pPr eaLnBrk="1" hangingPunct="1">
              <a:lnSpc>
                <a:spcPct val="90000"/>
              </a:lnSpc>
            </a:pPr>
            <a:r>
              <a:rPr lang="en-US" altLang="ja-JP" dirty="0"/>
              <a:t>For protection, an indivisible operation which executes continuous read/write operations is required.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a:t>An example of an atomic operation</a:t>
            </a:r>
            <a:br>
              <a:rPr lang="en-US" altLang="ja-JP"/>
            </a:br>
            <a:r>
              <a:rPr lang="ja-JP" altLang="en-US"/>
              <a:t>（</a:t>
            </a:r>
            <a:r>
              <a:rPr lang="en-US" altLang="ja-JP"/>
              <a:t>Test</a:t>
            </a:r>
            <a:r>
              <a:rPr lang="ja-JP" altLang="en-US"/>
              <a:t>　</a:t>
            </a:r>
            <a:r>
              <a:rPr lang="en-US" altLang="ja-JP"/>
              <a:t>and</a:t>
            </a:r>
            <a:r>
              <a:rPr lang="ja-JP" altLang="en-US"/>
              <a:t>　</a:t>
            </a:r>
            <a:r>
              <a:rPr lang="en-US" altLang="ja-JP"/>
              <a:t>Set</a:t>
            </a:r>
            <a:r>
              <a:rPr lang="ja-JP" altLang="en-US"/>
              <a:t>）</a:t>
            </a:r>
          </a:p>
        </p:txBody>
      </p:sp>
      <p:sp>
        <p:nvSpPr>
          <p:cNvPr id="14339" name="Rectangle 3"/>
          <p:cNvSpPr>
            <a:spLocks noChangeArrowheads="1"/>
          </p:cNvSpPr>
          <p:nvPr/>
        </p:nvSpPr>
        <p:spPr bwMode="auto">
          <a:xfrm>
            <a:off x="4054475" y="2189163"/>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14340" name="Text Box 4"/>
          <p:cNvSpPr txBox="1">
            <a:spLocks noChangeArrowheads="1"/>
          </p:cNvSpPr>
          <p:nvPr/>
        </p:nvSpPr>
        <p:spPr bwMode="auto">
          <a:xfrm>
            <a:off x="3216275" y="42465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14341" name="Oval 5"/>
          <p:cNvSpPr>
            <a:spLocks noChangeArrowheads="1"/>
          </p:cNvSpPr>
          <p:nvPr/>
        </p:nvSpPr>
        <p:spPr bwMode="auto">
          <a:xfrm>
            <a:off x="2378075" y="40941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42" name="Oval 6"/>
          <p:cNvSpPr>
            <a:spLocks noChangeArrowheads="1"/>
          </p:cNvSpPr>
          <p:nvPr/>
        </p:nvSpPr>
        <p:spPr bwMode="auto">
          <a:xfrm>
            <a:off x="3978275" y="41703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43" name="Oval 7"/>
          <p:cNvSpPr>
            <a:spLocks noChangeArrowheads="1"/>
          </p:cNvSpPr>
          <p:nvPr/>
        </p:nvSpPr>
        <p:spPr bwMode="auto">
          <a:xfrm>
            <a:off x="5730875" y="4017963"/>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27"/>
          <p:cNvGrpSpPr>
            <a:grpSpLocks/>
          </p:cNvGrpSpPr>
          <p:nvPr/>
        </p:nvGrpSpPr>
        <p:grpSpPr bwMode="auto">
          <a:xfrm>
            <a:off x="2743200" y="2798763"/>
            <a:ext cx="1235075" cy="1219200"/>
            <a:chOff x="1728" y="1763"/>
            <a:chExt cx="778" cy="768"/>
          </a:xfrm>
        </p:grpSpPr>
        <p:sp>
          <p:nvSpPr>
            <p:cNvPr id="14361" name="Line 8"/>
            <p:cNvSpPr>
              <a:spLocks noChangeShapeType="1"/>
            </p:cNvSpPr>
            <p:nvPr/>
          </p:nvSpPr>
          <p:spPr bwMode="auto">
            <a:xfrm flipH="1">
              <a:off x="1738" y="1763"/>
              <a:ext cx="768"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62" name="Text Box 9"/>
            <p:cNvSpPr txBox="1">
              <a:spLocks noChangeArrowheads="1"/>
            </p:cNvSpPr>
            <p:nvPr/>
          </p:nvSpPr>
          <p:spPr bwMode="auto">
            <a:xfrm>
              <a:off x="1728" y="196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grpSp>
      <p:grpSp>
        <p:nvGrpSpPr>
          <p:cNvPr id="3" name="Group 31"/>
          <p:cNvGrpSpPr>
            <a:grpSpLocks/>
          </p:cNvGrpSpPr>
          <p:nvPr/>
        </p:nvGrpSpPr>
        <p:grpSpPr bwMode="auto">
          <a:xfrm>
            <a:off x="4648200" y="2819400"/>
            <a:ext cx="990600" cy="1219200"/>
            <a:chOff x="2928" y="1776"/>
            <a:chExt cx="624" cy="768"/>
          </a:xfrm>
        </p:grpSpPr>
        <p:sp>
          <p:nvSpPr>
            <p:cNvPr id="14359" name="Text Box 13"/>
            <p:cNvSpPr txBox="1">
              <a:spLocks noChangeArrowheads="1"/>
            </p:cNvSpPr>
            <p:nvPr/>
          </p:nvSpPr>
          <p:spPr bwMode="auto">
            <a:xfrm>
              <a:off x="3072" y="225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14360" name="Line 16"/>
            <p:cNvSpPr>
              <a:spLocks noChangeShapeType="1"/>
            </p:cNvSpPr>
            <p:nvPr/>
          </p:nvSpPr>
          <p:spPr bwMode="auto">
            <a:xfrm>
              <a:off x="2928" y="1776"/>
              <a:ext cx="624" cy="76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4346" name="Text Box 19"/>
          <p:cNvSpPr txBox="1">
            <a:spLocks noChangeArrowheads="1"/>
          </p:cNvSpPr>
          <p:nvPr/>
        </p:nvSpPr>
        <p:spPr bwMode="auto">
          <a:xfrm>
            <a:off x="3429000" y="48006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ｔ</a:t>
            </a:r>
            <a:r>
              <a:rPr lang="en-US" altLang="ja-JP" sz="2400">
                <a:latin typeface="Times New Roman" panose="02020603050405020304" pitchFamily="18" charset="0"/>
              </a:rPr>
              <a:t>=Test&amp;Set(X)</a:t>
            </a:r>
          </a:p>
        </p:txBody>
      </p:sp>
      <p:grpSp>
        <p:nvGrpSpPr>
          <p:cNvPr id="4" name="Group 30"/>
          <p:cNvGrpSpPr>
            <a:grpSpLocks/>
          </p:cNvGrpSpPr>
          <p:nvPr/>
        </p:nvGrpSpPr>
        <p:grpSpPr bwMode="auto">
          <a:xfrm>
            <a:off x="3794125" y="2971800"/>
            <a:ext cx="549275" cy="1066800"/>
            <a:chOff x="2390" y="1872"/>
            <a:chExt cx="346" cy="672"/>
          </a:xfrm>
        </p:grpSpPr>
        <p:sp>
          <p:nvSpPr>
            <p:cNvPr id="14357" name="Line 20"/>
            <p:cNvSpPr>
              <a:spLocks noChangeShapeType="1"/>
            </p:cNvSpPr>
            <p:nvPr/>
          </p:nvSpPr>
          <p:spPr bwMode="auto">
            <a:xfrm flipH="1">
              <a:off x="2688" y="1872"/>
              <a:ext cx="48"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58" name="Text Box 21"/>
            <p:cNvSpPr txBox="1">
              <a:spLocks noChangeArrowheads="1"/>
            </p:cNvSpPr>
            <p:nvPr/>
          </p:nvSpPr>
          <p:spPr bwMode="auto">
            <a:xfrm>
              <a:off x="2390" y="2173"/>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grpSp>
        <p:nvGrpSpPr>
          <p:cNvPr id="5" name="Group 29"/>
          <p:cNvGrpSpPr>
            <a:grpSpLocks/>
          </p:cNvGrpSpPr>
          <p:nvPr/>
        </p:nvGrpSpPr>
        <p:grpSpPr bwMode="auto">
          <a:xfrm>
            <a:off x="2911475" y="2230438"/>
            <a:ext cx="2265363" cy="2189162"/>
            <a:chOff x="1834" y="1405"/>
            <a:chExt cx="1427" cy="1379"/>
          </a:xfrm>
        </p:grpSpPr>
        <p:grpSp>
          <p:nvGrpSpPr>
            <p:cNvPr id="14353" name="Group 28"/>
            <p:cNvGrpSpPr>
              <a:grpSpLocks/>
            </p:cNvGrpSpPr>
            <p:nvPr/>
          </p:nvGrpSpPr>
          <p:grpSpPr bwMode="auto">
            <a:xfrm>
              <a:off x="1834" y="1859"/>
              <a:ext cx="768" cy="925"/>
              <a:chOff x="1834" y="1859"/>
              <a:chExt cx="768" cy="925"/>
            </a:xfrm>
          </p:grpSpPr>
          <p:sp>
            <p:nvSpPr>
              <p:cNvPr id="14355" name="Line 11"/>
              <p:cNvSpPr>
                <a:spLocks noChangeShapeType="1"/>
              </p:cNvSpPr>
              <p:nvPr/>
            </p:nvSpPr>
            <p:spPr bwMode="auto">
              <a:xfrm flipV="1">
                <a:off x="1834" y="1859"/>
                <a:ext cx="768"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56" name="Text Box 12"/>
              <p:cNvSpPr txBox="1">
                <a:spLocks noChangeArrowheads="1"/>
              </p:cNvSpPr>
              <p:nvPr/>
            </p:nvSpPr>
            <p:spPr bwMode="auto">
              <a:xfrm>
                <a:off x="1968" y="249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14354" name="Text Box 22"/>
            <p:cNvSpPr txBox="1">
              <a:spLocks noChangeArrowheads="1"/>
            </p:cNvSpPr>
            <p:nvPr/>
          </p:nvSpPr>
          <p:spPr bwMode="auto">
            <a:xfrm>
              <a:off x="3014" y="1405"/>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14349" name="Text Box 23"/>
          <p:cNvSpPr txBox="1">
            <a:spLocks noChangeArrowheads="1"/>
          </p:cNvSpPr>
          <p:nvPr/>
        </p:nvSpPr>
        <p:spPr bwMode="auto">
          <a:xfrm>
            <a:off x="1203325" y="5527675"/>
            <a:ext cx="5267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Reads x and if 0 then writes 1 indivisibly.</a:t>
            </a:r>
          </a:p>
        </p:txBody>
      </p:sp>
      <p:sp>
        <p:nvSpPr>
          <p:cNvPr id="14350" name="Text Box 24"/>
          <p:cNvSpPr txBox="1">
            <a:spLocks noChangeArrowheads="1"/>
          </p:cNvSpPr>
          <p:nvPr/>
        </p:nvSpPr>
        <p:spPr bwMode="auto">
          <a:xfrm>
            <a:off x="5334000" y="1066800"/>
            <a:ext cx="28368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a:t>
            </a:r>
          </a:p>
          <a:p>
            <a:pPr eaLnBrk="1" hangingPunct="1">
              <a:spcBef>
                <a:spcPct val="0"/>
              </a:spcBef>
              <a:buClrTx/>
              <a:buSzTx/>
              <a:buFontTx/>
              <a:buNone/>
            </a:pPr>
            <a:r>
              <a:rPr lang="en-US" altLang="ja-JP" sz="2400">
                <a:latin typeface="Times New Roman" panose="02020603050405020304" pitchFamily="18" charset="0"/>
              </a:rPr>
              <a:t> (Test &amp; Set(X)==0)</a:t>
            </a:r>
            <a:r>
              <a:rPr lang="ja-JP" altLang="en-US" sz="2400">
                <a:latin typeface="Times New Roman" panose="02020603050405020304" pitchFamily="18" charset="0"/>
              </a:rPr>
              <a:t>；</a:t>
            </a:r>
          </a:p>
        </p:txBody>
      </p:sp>
      <p:sp>
        <p:nvSpPr>
          <p:cNvPr id="14351" name="Text Box 25"/>
          <p:cNvSpPr txBox="1">
            <a:spLocks noChangeArrowheads="1"/>
          </p:cNvSpPr>
          <p:nvPr/>
        </p:nvSpPr>
        <p:spPr bwMode="auto">
          <a:xfrm>
            <a:off x="5508625" y="1844675"/>
            <a:ext cx="2422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a:solidFill>
                  <a:srgbClr val="FF3300"/>
                </a:solidFill>
                <a:latin typeface="Times New Roman" panose="02020603050405020304" pitchFamily="18" charset="0"/>
              </a:rPr>
              <a:t>ｃｒｉｔｉｃａｌ　ｓｅｃｔｉｏｎ</a:t>
            </a:r>
            <a:endParaRPr lang="ja-JP" altLang="en-US" sz="2400" b="1">
              <a:latin typeface="Times New Roman" panose="02020603050405020304" pitchFamily="18" charset="0"/>
            </a:endParaRPr>
          </a:p>
        </p:txBody>
      </p:sp>
      <p:sp>
        <p:nvSpPr>
          <p:cNvPr id="14352" name="Text Box 26"/>
          <p:cNvSpPr txBox="1">
            <a:spLocks noChangeArrowheads="1"/>
          </p:cNvSpPr>
          <p:nvPr/>
        </p:nvSpPr>
        <p:spPr bwMode="auto">
          <a:xfrm>
            <a:off x="5394325" y="2403475"/>
            <a:ext cx="1909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a:t>
            </a:r>
            <a:r>
              <a:rPr lang="ja-JP" altLang="en-US" sz="2400">
                <a:latin typeface="Times New Roman" panose="02020603050405020304" pitchFamily="18" charset="0"/>
              </a:rPr>
              <a:t>（</a:t>
            </a:r>
            <a:r>
              <a:rPr lang="en-US" altLang="ja-JP" sz="2400">
                <a:latin typeface="Times New Roman" panose="02020603050405020304" pitchFamily="18" charset="0"/>
              </a:rPr>
              <a:t>X</a:t>
            </a:r>
            <a:r>
              <a:rPr lang="ja-JP" altLang="en-US" sz="2400">
                <a:latin typeface="Times New Roman" panose="02020603050405020304" pitchFamily="18" charset="0"/>
              </a:rPr>
              <a:t>，</a:t>
            </a:r>
            <a:r>
              <a:rPr lang="en-US" altLang="ja-JP" sz="2400">
                <a:latin typeface="Times New Roman" panose="02020603050405020304" pitchFamily="18" charset="0"/>
              </a:rPr>
              <a:t>0</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499"/>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a:t>Various atomic operations</a:t>
            </a:r>
          </a:p>
        </p:txBody>
      </p:sp>
      <p:sp>
        <p:nvSpPr>
          <p:cNvPr id="15363" name="Text Box 4"/>
          <p:cNvSpPr txBox="1">
            <a:spLocks noChangeArrowheads="1"/>
          </p:cNvSpPr>
          <p:nvPr/>
        </p:nvSpPr>
        <p:spPr bwMode="auto">
          <a:xfrm>
            <a:off x="755650" y="1341438"/>
            <a:ext cx="7993063"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Char char="•"/>
            </a:pPr>
            <a:r>
              <a:rPr lang="en-US" altLang="ja-JP" sz="2400" dirty="0">
                <a:solidFill>
                  <a:srgbClr val="FF3300"/>
                </a:solidFill>
                <a:latin typeface="Times New Roman" panose="02020603050405020304" pitchFamily="18" charset="0"/>
              </a:rPr>
              <a:t>Swap(</a:t>
            </a:r>
            <a:r>
              <a:rPr lang="en-US" altLang="ja-JP" sz="2400" dirty="0" err="1">
                <a:solidFill>
                  <a:srgbClr val="FF3300"/>
                </a:solidFill>
                <a:latin typeface="Times New Roman" panose="02020603050405020304" pitchFamily="18" charset="0"/>
              </a:rPr>
              <a:t>x,y</a:t>
            </a:r>
            <a:r>
              <a:rPr lang="en-US" altLang="ja-JP" sz="2400" dirty="0">
                <a:solidFill>
                  <a:srgbClr val="FF3300"/>
                </a:solidFill>
                <a:latin typeface="Times New Roman" panose="02020603050405020304" pitchFamily="18" charset="0"/>
              </a:rPr>
              <a:t>):</a:t>
            </a:r>
            <a:r>
              <a:rPr lang="en-US" altLang="ja-JP" sz="2400" dirty="0">
                <a:latin typeface="Times New Roman" panose="02020603050405020304" pitchFamily="18" charset="0"/>
              </a:rPr>
              <a:t> exchanges shared variable x with local variable y</a:t>
            </a:r>
          </a:p>
          <a:p>
            <a:pPr eaLnBrk="1" hangingPunct="1">
              <a:spcBef>
                <a:spcPct val="0"/>
              </a:spcBef>
              <a:buClrTx/>
              <a:buSzTx/>
              <a:buFontTx/>
              <a:buChar char="•"/>
            </a:pPr>
            <a:r>
              <a:rPr lang="en-US" altLang="ja-JP" sz="2400" dirty="0">
                <a:solidFill>
                  <a:srgbClr val="FF3300"/>
                </a:solidFill>
                <a:latin typeface="Times New Roman" panose="02020603050405020304" pitchFamily="18" charset="0"/>
              </a:rPr>
              <a:t>Compare &amp; Swap (</a:t>
            </a:r>
            <a:r>
              <a:rPr lang="en-US" altLang="ja-JP" sz="2400" dirty="0" err="1">
                <a:solidFill>
                  <a:srgbClr val="FF3300"/>
                </a:solidFill>
                <a:latin typeface="Times New Roman" panose="02020603050405020304" pitchFamily="18" charset="0"/>
              </a:rPr>
              <a:t>x,b.y</a:t>
            </a:r>
            <a:r>
              <a:rPr lang="en-US" altLang="ja-JP" sz="2400" dirty="0">
                <a:solidFill>
                  <a:srgbClr val="FF3300"/>
                </a:solidFill>
                <a:latin typeface="Times New Roman" panose="02020603050405020304" pitchFamily="18" charset="0"/>
              </a:rPr>
              <a:t>):</a:t>
            </a:r>
            <a:r>
              <a:rPr lang="en-US" altLang="ja-JP" sz="2400" dirty="0">
                <a:latin typeface="Times New Roman" panose="02020603050405020304" pitchFamily="18" charset="0"/>
              </a:rPr>
              <a:t> compares shared variable x and constant b, and exchanges according to the result.</a:t>
            </a:r>
          </a:p>
          <a:p>
            <a:pPr eaLnBrk="1" hangingPunct="1">
              <a:spcBef>
                <a:spcPct val="0"/>
              </a:spcBef>
              <a:buClrTx/>
              <a:buSzTx/>
              <a:buFontTx/>
              <a:buChar char="•"/>
            </a:pPr>
            <a:r>
              <a:rPr lang="en-US" altLang="ja-JP" sz="2400" dirty="0">
                <a:solidFill>
                  <a:srgbClr val="FF3300"/>
                </a:solidFill>
                <a:latin typeface="Times New Roman" panose="02020603050405020304" pitchFamily="18" charset="0"/>
              </a:rPr>
              <a:t>And-write/Or-write:</a:t>
            </a:r>
            <a:r>
              <a:rPr lang="en-US" altLang="ja-JP" sz="2400" dirty="0">
                <a:latin typeface="Times New Roman" panose="02020603050405020304" pitchFamily="18" charset="0"/>
              </a:rPr>
              <a:t> reads bit-map on the shared memory and writes with bit operation.</a:t>
            </a:r>
          </a:p>
          <a:p>
            <a:pPr eaLnBrk="1" hangingPunct="1">
              <a:spcBef>
                <a:spcPct val="0"/>
              </a:spcBef>
              <a:buClrTx/>
              <a:buSzTx/>
              <a:buFontTx/>
              <a:buChar char="•"/>
            </a:pPr>
            <a:r>
              <a:rPr lang="en-US" altLang="ja-JP" sz="2400" dirty="0">
                <a:solidFill>
                  <a:srgbClr val="FF3300"/>
                </a:solidFill>
                <a:latin typeface="Times New Roman" panose="02020603050405020304" pitchFamily="18" charset="0"/>
              </a:rPr>
              <a:t>Fetch &amp; *(</a:t>
            </a:r>
            <a:r>
              <a:rPr lang="en-US" altLang="ja-JP" sz="2400" dirty="0" err="1">
                <a:solidFill>
                  <a:srgbClr val="FF3300"/>
                </a:solidFill>
                <a:latin typeface="Times New Roman" panose="02020603050405020304" pitchFamily="18" charset="0"/>
              </a:rPr>
              <a:t>x,y</a:t>
            </a:r>
            <a:r>
              <a:rPr lang="en-US" altLang="ja-JP" sz="2400" dirty="0">
                <a:solidFill>
                  <a:srgbClr val="FF3300"/>
                </a:solidFill>
                <a:latin typeface="Times New Roman" panose="02020603050405020304" pitchFamily="18" charset="0"/>
              </a:rPr>
              <a:t>):</a:t>
            </a:r>
            <a:r>
              <a:rPr lang="en-US" altLang="ja-JP" sz="2400" dirty="0">
                <a:latin typeface="Times New Roman" panose="02020603050405020304" pitchFamily="18" charset="0"/>
              </a:rPr>
              <a:t> general indivisible operation</a:t>
            </a:r>
          </a:p>
          <a:p>
            <a:pPr lvl="1" eaLnBrk="1" hangingPunct="1">
              <a:spcBef>
                <a:spcPct val="0"/>
              </a:spcBef>
              <a:buClrTx/>
              <a:buSzTx/>
              <a:buFontTx/>
              <a:buChar char="•"/>
            </a:pPr>
            <a:r>
              <a:rPr lang="en-US" altLang="ja-JP" sz="2400" dirty="0">
                <a:solidFill>
                  <a:srgbClr val="FF3300"/>
                </a:solidFill>
                <a:latin typeface="Times New Roman" panose="02020603050405020304" pitchFamily="18" charset="0"/>
              </a:rPr>
              <a:t>Fetch &amp; Dec(x):</a:t>
            </a:r>
            <a:r>
              <a:rPr lang="en-US" altLang="ja-JP" sz="2400" dirty="0">
                <a:latin typeface="Times New Roman" panose="02020603050405020304" pitchFamily="18" charset="0"/>
              </a:rPr>
              <a:t> reads x and decrements (if x is 0 do nothing).</a:t>
            </a:r>
          </a:p>
          <a:p>
            <a:pPr lvl="1" eaLnBrk="1" hangingPunct="1">
              <a:spcBef>
                <a:spcPct val="0"/>
              </a:spcBef>
              <a:buClrTx/>
              <a:buSzTx/>
              <a:buFontTx/>
              <a:buChar char="•"/>
            </a:pPr>
            <a:r>
              <a:rPr lang="en-US" altLang="ja-JP" sz="2400" dirty="0" err="1">
                <a:solidFill>
                  <a:srgbClr val="FF3300"/>
                </a:solidFill>
                <a:latin typeface="Times New Roman" panose="02020603050405020304" pitchFamily="18" charset="0"/>
              </a:rPr>
              <a:t>Fetch&amp;Add</a:t>
            </a:r>
            <a:r>
              <a:rPr lang="en-US" altLang="ja-JP" sz="2400" dirty="0">
                <a:solidFill>
                  <a:srgbClr val="FF3300"/>
                </a:solidFill>
                <a:latin typeface="Times New Roman" panose="02020603050405020304" pitchFamily="18" charset="0"/>
              </a:rPr>
              <a:t>(x):</a:t>
            </a:r>
            <a:r>
              <a:rPr lang="en-US" altLang="ja-JP" sz="2400" dirty="0">
                <a:latin typeface="Times New Roman" panose="02020603050405020304" pitchFamily="18" charset="0"/>
              </a:rPr>
              <a:t> reads x and adds y</a:t>
            </a:r>
          </a:p>
          <a:p>
            <a:pPr lvl="1" eaLnBrk="1" hangingPunct="1">
              <a:spcBef>
                <a:spcPct val="0"/>
              </a:spcBef>
              <a:buClrTx/>
              <a:buSzTx/>
              <a:buFontTx/>
              <a:buChar char="•"/>
            </a:pPr>
            <a:r>
              <a:rPr lang="en-US" altLang="ja-JP" sz="2400" dirty="0">
                <a:solidFill>
                  <a:srgbClr val="FF3300"/>
                </a:solidFill>
                <a:latin typeface="Times New Roman" panose="02020603050405020304" pitchFamily="18" charset="0"/>
              </a:rPr>
              <a:t>Fetch&amp;Write1:</a:t>
            </a:r>
            <a:r>
              <a:rPr lang="en-US" altLang="ja-JP" sz="2400" dirty="0">
                <a:latin typeface="Times New Roman" panose="02020603050405020304" pitchFamily="18" charset="0"/>
              </a:rPr>
              <a:t> Test &amp; set</a:t>
            </a:r>
          </a:p>
          <a:p>
            <a:pPr lvl="1" eaLnBrk="1" hangingPunct="1">
              <a:spcBef>
                <a:spcPct val="0"/>
              </a:spcBef>
              <a:buClrTx/>
              <a:buSzTx/>
              <a:buFontTx/>
              <a:buChar char="•"/>
            </a:pPr>
            <a:r>
              <a:rPr lang="en-US" altLang="ja-JP" sz="2400" dirty="0" err="1">
                <a:solidFill>
                  <a:srgbClr val="FF3300"/>
                </a:solidFill>
                <a:latin typeface="Times New Roman" panose="02020603050405020304" pitchFamily="18" charset="0"/>
              </a:rPr>
              <a:t>Fetch&amp;And</a:t>
            </a:r>
            <a:r>
              <a:rPr lang="en-US" altLang="ja-JP" sz="2400" dirty="0">
                <a:solidFill>
                  <a:srgbClr val="FF3300"/>
                </a:solidFill>
                <a:latin typeface="Times New Roman" panose="02020603050405020304" pitchFamily="18" charset="0"/>
              </a:rPr>
              <a:t>/Or:</a:t>
            </a:r>
            <a:r>
              <a:rPr lang="en-US" altLang="ja-JP" sz="2400" dirty="0">
                <a:latin typeface="Times New Roman" panose="02020603050405020304" pitchFamily="18" charset="0"/>
              </a:rPr>
              <a:t> And-write/Or-write</a:t>
            </a:r>
          </a:p>
          <a:p>
            <a:pPr eaLnBrk="1" hangingPunct="1">
              <a:spcBef>
                <a:spcPct val="0"/>
              </a:spcBef>
              <a:buClrTx/>
              <a:buSzTx/>
              <a:buFontTx/>
              <a:buChar char="•"/>
            </a:pPr>
            <a:r>
              <a:rPr lang="en-US" altLang="ja-JP" sz="2800" dirty="0">
                <a:latin typeface="Times New Roman" panose="02020603050405020304" pitchFamily="18" charset="0"/>
              </a:rPr>
              <a:t>Most of them are used in RISC-V/A as atomic memory operations</a:t>
            </a:r>
          </a:p>
          <a:p>
            <a:pPr eaLnBrk="1" hangingPunct="1">
              <a:spcBef>
                <a:spcPct val="0"/>
              </a:spcBef>
              <a:buClrTx/>
              <a:buSzTx/>
              <a:buFontTx/>
              <a:buChar char="•"/>
            </a:pPr>
            <a:endParaRPr lang="en-US" altLang="ja-JP" sz="24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An example using Fetch&amp;Dec</a:t>
            </a:r>
          </a:p>
        </p:txBody>
      </p:sp>
      <p:sp>
        <p:nvSpPr>
          <p:cNvPr id="16387"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6388" name="Rectangle 4"/>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6389" name="Rectangle 5"/>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３</a:t>
            </a:r>
          </a:p>
        </p:txBody>
      </p:sp>
      <p:sp>
        <p:nvSpPr>
          <p:cNvPr id="16390" name="Oval 6"/>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6391" name="Text Box 7"/>
          <p:cNvSpPr txBox="1">
            <a:spLocks noChangeArrowheads="1"/>
          </p:cNvSpPr>
          <p:nvPr/>
        </p:nvSpPr>
        <p:spPr bwMode="auto">
          <a:xfrm>
            <a:off x="3200400" y="3657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16392" name="Text Box 10"/>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16393" name="Text Box 11"/>
          <p:cNvSpPr txBox="1">
            <a:spLocks noChangeArrowheads="1"/>
          </p:cNvSpPr>
          <p:nvPr/>
        </p:nvSpPr>
        <p:spPr bwMode="auto">
          <a:xfrm>
            <a:off x="7772400" y="4267200"/>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16394" name="Oval 12"/>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6395" name="Oval 13"/>
          <p:cNvSpPr>
            <a:spLocks noChangeArrowheads="1"/>
          </p:cNvSpPr>
          <p:nvPr/>
        </p:nvSpPr>
        <p:spPr bwMode="auto">
          <a:xfrm>
            <a:off x="7620000" y="31242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6396" name="Oval 14"/>
          <p:cNvSpPr>
            <a:spLocks noChangeArrowheads="1"/>
          </p:cNvSpPr>
          <p:nvPr/>
        </p:nvSpPr>
        <p:spPr bwMode="auto">
          <a:xfrm>
            <a:off x="7620000" y="36576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375" name="Line 15"/>
          <p:cNvSpPr>
            <a:spLocks noChangeShapeType="1"/>
          </p:cNvSpPr>
          <p:nvPr/>
        </p:nvSpPr>
        <p:spPr bwMode="auto">
          <a:xfrm>
            <a:off x="4724400" y="2743200"/>
            <a:ext cx="2819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8" name="Line 18"/>
          <p:cNvSpPr>
            <a:spLocks noChangeShapeType="1"/>
          </p:cNvSpPr>
          <p:nvPr/>
        </p:nvSpPr>
        <p:spPr bwMode="auto">
          <a:xfrm>
            <a:off x="4800600" y="2895600"/>
            <a:ext cx="26670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80" name="Line 20"/>
          <p:cNvSpPr>
            <a:spLocks noChangeShapeType="1"/>
          </p:cNvSpPr>
          <p:nvPr/>
        </p:nvSpPr>
        <p:spPr bwMode="auto">
          <a:xfrm>
            <a:off x="4724400" y="2895600"/>
            <a:ext cx="27432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 name="Group 36"/>
          <p:cNvGrpSpPr>
            <a:grpSpLocks/>
          </p:cNvGrpSpPr>
          <p:nvPr/>
        </p:nvGrpSpPr>
        <p:grpSpPr bwMode="auto">
          <a:xfrm>
            <a:off x="4114800" y="2895600"/>
            <a:ext cx="3352800" cy="1524000"/>
            <a:chOff x="2592" y="1824"/>
            <a:chExt cx="2112" cy="960"/>
          </a:xfrm>
        </p:grpSpPr>
        <p:grpSp>
          <p:nvGrpSpPr>
            <p:cNvPr id="16413" name="Group 30"/>
            <p:cNvGrpSpPr>
              <a:grpSpLocks/>
            </p:cNvGrpSpPr>
            <p:nvPr/>
          </p:nvGrpSpPr>
          <p:grpSpPr bwMode="auto">
            <a:xfrm>
              <a:off x="2928" y="1824"/>
              <a:ext cx="1776" cy="480"/>
              <a:chOff x="2928" y="1824"/>
              <a:chExt cx="1776" cy="480"/>
            </a:xfrm>
          </p:grpSpPr>
          <p:sp>
            <p:nvSpPr>
              <p:cNvPr id="16415" name="Line 16"/>
              <p:cNvSpPr>
                <a:spLocks noChangeShapeType="1"/>
              </p:cNvSpPr>
              <p:nvPr/>
            </p:nvSpPr>
            <p:spPr bwMode="auto">
              <a:xfrm flipH="1">
                <a:off x="2928" y="1824"/>
                <a:ext cx="1776" cy="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416" name="Text Box 17"/>
              <p:cNvSpPr txBox="1">
                <a:spLocks noChangeArrowheads="1"/>
              </p:cNvSpPr>
              <p:nvPr/>
            </p:nvSpPr>
            <p:spPr bwMode="auto">
              <a:xfrm>
                <a:off x="2976" y="2016"/>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３－１</a:t>
                </a:r>
              </a:p>
            </p:txBody>
          </p:sp>
        </p:grpSp>
        <p:sp>
          <p:nvSpPr>
            <p:cNvPr id="16414" name="Text Box 24"/>
            <p:cNvSpPr txBox="1">
              <a:spLocks noChangeArrowheads="1"/>
            </p:cNvSpPr>
            <p:nvPr/>
          </p:nvSpPr>
          <p:spPr bwMode="auto">
            <a:xfrm>
              <a:off x="2592" y="249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grpSp>
        <p:nvGrpSpPr>
          <p:cNvPr id="4" name="Group 35"/>
          <p:cNvGrpSpPr>
            <a:grpSpLocks/>
          </p:cNvGrpSpPr>
          <p:nvPr/>
        </p:nvGrpSpPr>
        <p:grpSpPr bwMode="auto">
          <a:xfrm>
            <a:off x="4114800" y="3678238"/>
            <a:ext cx="3276600" cy="1198562"/>
            <a:chOff x="2592" y="2317"/>
            <a:chExt cx="2064" cy="755"/>
          </a:xfrm>
        </p:grpSpPr>
        <p:grpSp>
          <p:nvGrpSpPr>
            <p:cNvPr id="16409" name="Group 31"/>
            <p:cNvGrpSpPr>
              <a:grpSpLocks/>
            </p:cNvGrpSpPr>
            <p:nvPr/>
          </p:nvGrpSpPr>
          <p:grpSpPr bwMode="auto">
            <a:xfrm>
              <a:off x="3024" y="2317"/>
              <a:ext cx="1632" cy="288"/>
              <a:chOff x="3024" y="2317"/>
              <a:chExt cx="1632" cy="288"/>
            </a:xfrm>
          </p:grpSpPr>
          <p:sp>
            <p:nvSpPr>
              <p:cNvPr id="16411" name="Line 21"/>
              <p:cNvSpPr>
                <a:spLocks noChangeShapeType="1"/>
              </p:cNvSpPr>
              <p:nvPr/>
            </p:nvSpPr>
            <p:spPr bwMode="auto">
              <a:xfrm flipH="1">
                <a:off x="3024" y="2496"/>
                <a:ext cx="163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412" name="Text Box 22"/>
              <p:cNvSpPr txBox="1">
                <a:spLocks noChangeArrowheads="1"/>
              </p:cNvSpPr>
              <p:nvPr/>
            </p:nvSpPr>
            <p:spPr bwMode="auto">
              <a:xfrm>
                <a:off x="3446" y="2317"/>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２－１</a:t>
                </a:r>
              </a:p>
            </p:txBody>
          </p:sp>
        </p:grpSp>
        <p:sp>
          <p:nvSpPr>
            <p:cNvPr id="16410" name="Text Box 25"/>
            <p:cNvSpPr txBox="1">
              <a:spLocks noChangeArrowheads="1"/>
            </p:cNvSpPr>
            <p:nvPr/>
          </p:nvSpPr>
          <p:spPr bwMode="auto">
            <a:xfrm>
              <a:off x="2592" y="278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16402" name="Text Box 28"/>
          <p:cNvSpPr txBox="1">
            <a:spLocks noChangeArrowheads="1"/>
          </p:cNvSpPr>
          <p:nvPr/>
        </p:nvSpPr>
        <p:spPr bwMode="auto">
          <a:xfrm>
            <a:off x="468313" y="3500438"/>
            <a:ext cx="2682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until(c==0)</a:t>
            </a:r>
            <a:r>
              <a:rPr lang="ja-JP" altLang="en-US" sz="2400">
                <a:latin typeface="Times New Roman" panose="02020603050405020304" pitchFamily="18" charset="0"/>
              </a:rPr>
              <a:t>；</a:t>
            </a:r>
          </a:p>
        </p:txBody>
      </p:sp>
      <p:sp>
        <p:nvSpPr>
          <p:cNvPr id="16403" name="Text Box 29"/>
          <p:cNvSpPr txBox="1">
            <a:spLocks noChangeArrowheads="1"/>
          </p:cNvSpPr>
          <p:nvPr/>
        </p:nvSpPr>
        <p:spPr bwMode="auto">
          <a:xfrm>
            <a:off x="5638800" y="4876800"/>
            <a:ext cx="284956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ｄａｔａ　</a:t>
            </a:r>
            <a:r>
              <a:rPr lang="en-US" altLang="ja-JP" sz="2400">
                <a:latin typeface="Times New Roman" panose="02020603050405020304" pitchFamily="18" charset="0"/>
              </a:rPr>
              <a:t>=</a:t>
            </a:r>
            <a:r>
              <a:rPr lang="ja-JP" altLang="en-US" sz="2400">
                <a:latin typeface="Times New Roman" panose="02020603050405020304" pitchFamily="18" charset="0"/>
              </a:rPr>
              <a:t>　Ｒｅａｄ（Ｄ）；</a:t>
            </a:r>
          </a:p>
          <a:p>
            <a:pPr eaLnBrk="1" hangingPunct="1">
              <a:spcBef>
                <a:spcPct val="0"/>
              </a:spcBef>
              <a:buClrTx/>
              <a:buSzTx/>
              <a:buFontTx/>
              <a:buNone/>
            </a:pPr>
            <a:r>
              <a:rPr lang="ja-JP" altLang="en-US" sz="2400">
                <a:latin typeface="Times New Roman" panose="02020603050405020304" pitchFamily="18" charset="0"/>
              </a:rPr>
              <a:t>Ｆｅｔｃｈ＆Ｄｅｃ</a:t>
            </a:r>
            <a:r>
              <a:rPr lang="en-US" altLang="ja-JP" sz="2400">
                <a:latin typeface="Times New Roman" panose="02020603050405020304" pitchFamily="18" charset="0"/>
              </a:rPr>
              <a:t>(c)</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Polling until(c==0)</a:t>
            </a:r>
            <a:r>
              <a:rPr lang="ja-JP" altLang="en-US" sz="2400">
                <a:latin typeface="Times New Roman" panose="02020603050405020304" pitchFamily="18" charset="0"/>
              </a:rPr>
              <a:t>；</a:t>
            </a:r>
          </a:p>
        </p:txBody>
      </p:sp>
      <p:grpSp>
        <p:nvGrpSpPr>
          <p:cNvPr id="6" name="Group 34"/>
          <p:cNvGrpSpPr>
            <a:grpSpLocks/>
          </p:cNvGrpSpPr>
          <p:nvPr/>
        </p:nvGrpSpPr>
        <p:grpSpPr bwMode="auto">
          <a:xfrm>
            <a:off x="4175125" y="3297238"/>
            <a:ext cx="3216275" cy="1981200"/>
            <a:chOff x="2630" y="2077"/>
            <a:chExt cx="2026" cy="1248"/>
          </a:xfrm>
        </p:grpSpPr>
        <p:grpSp>
          <p:nvGrpSpPr>
            <p:cNvPr id="16405" name="Group 32"/>
            <p:cNvGrpSpPr>
              <a:grpSpLocks/>
            </p:cNvGrpSpPr>
            <p:nvPr/>
          </p:nvGrpSpPr>
          <p:grpSpPr bwMode="auto">
            <a:xfrm>
              <a:off x="2976" y="2077"/>
              <a:ext cx="1680" cy="323"/>
              <a:chOff x="2976" y="2077"/>
              <a:chExt cx="1680" cy="323"/>
            </a:xfrm>
          </p:grpSpPr>
          <p:sp>
            <p:nvSpPr>
              <p:cNvPr id="16407" name="Line 19"/>
              <p:cNvSpPr>
                <a:spLocks noChangeShapeType="1"/>
              </p:cNvSpPr>
              <p:nvPr/>
            </p:nvSpPr>
            <p:spPr bwMode="auto">
              <a:xfrm flipH="1">
                <a:off x="2976" y="2208"/>
                <a:ext cx="168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408" name="Text Box 23"/>
              <p:cNvSpPr txBox="1">
                <a:spLocks noChangeArrowheads="1"/>
              </p:cNvSpPr>
              <p:nvPr/>
            </p:nvSpPr>
            <p:spPr bwMode="auto">
              <a:xfrm>
                <a:off x="3494" y="2077"/>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１－１</a:t>
                </a:r>
              </a:p>
            </p:txBody>
          </p:sp>
        </p:grpSp>
        <p:sp>
          <p:nvSpPr>
            <p:cNvPr id="16406" name="Text Box 33"/>
            <p:cNvSpPr txBox="1">
              <a:spLocks noChangeArrowheads="1"/>
            </p:cNvSpPr>
            <p:nvPr/>
          </p:nvSpPr>
          <p:spPr bwMode="auto">
            <a:xfrm>
              <a:off x="2630" y="3037"/>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37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5" grpId="0" animBg="1"/>
      <p:bldP spid="15378" grpId="0" animBg="1"/>
      <p:bldP spid="1538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507288" cy="1139825"/>
          </a:xfrm>
        </p:spPr>
        <p:txBody>
          <a:bodyPr/>
          <a:lstStyle/>
          <a:p>
            <a:pPr eaLnBrk="1" hangingPunct="1"/>
            <a:r>
              <a:rPr lang="en-US" altLang="ja-JP" sz="3800" dirty="0"/>
              <a:t>Load Reserved</a:t>
            </a:r>
            <a:r>
              <a:rPr lang="ja-JP" altLang="en-US" sz="3800" dirty="0"/>
              <a:t>（</a:t>
            </a:r>
            <a:r>
              <a:rPr lang="en-US" altLang="ja-JP" sz="3800" dirty="0"/>
              <a:t>Locked)/Store Conditional</a:t>
            </a:r>
          </a:p>
        </p:txBody>
      </p:sp>
      <p:sp>
        <p:nvSpPr>
          <p:cNvPr id="17411" name="Rectangle 3"/>
          <p:cNvSpPr>
            <a:spLocks noGrp="1" noChangeArrowheads="1"/>
          </p:cNvSpPr>
          <p:nvPr>
            <p:ph type="body" idx="1"/>
          </p:nvPr>
        </p:nvSpPr>
        <p:spPr>
          <a:xfrm>
            <a:off x="457200" y="1125538"/>
            <a:ext cx="8218488" cy="5472112"/>
          </a:xfrm>
        </p:spPr>
        <p:txBody>
          <a:bodyPr/>
          <a:lstStyle/>
          <a:p>
            <a:pPr eaLnBrk="1" hangingPunct="1">
              <a:lnSpc>
                <a:spcPct val="90000"/>
              </a:lnSpc>
            </a:pPr>
            <a:r>
              <a:rPr lang="en-US" altLang="ja-JP" sz="2400" dirty="0"/>
              <a:t>Using a pair of instructions to make an atomic action.</a:t>
            </a:r>
          </a:p>
          <a:p>
            <a:pPr eaLnBrk="1" hangingPunct="1">
              <a:lnSpc>
                <a:spcPct val="90000"/>
              </a:lnSpc>
            </a:pPr>
            <a:r>
              <a:rPr lang="en-US" altLang="ja-JP" sz="2400" dirty="0" err="1"/>
              <a:t>lr</a:t>
            </a:r>
            <a:r>
              <a:rPr lang="ja-JP" altLang="en-US" sz="2400" dirty="0"/>
              <a:t>　（</a:t>
            </a:r>
            <a:r>
              <a:rPr lang="en-US" altLang="ja-JP" sz="2400" dirty="0"/>
              <a:t>Load Reserved): Load Instruction with Lock.</a:t>
            </a:r>
          </a:p>
          <a:p>
            <a:pPr eaLnBrk="1" hangingPunct="1">
              <a:lnSpc>
                <a:spcPct val="90000"/>
              </a:lnSpc>
            </a:pPr>
            <a:r>
              <a:rPr lang="en-US" altLang="ja-JP" sz="2400" dirty="0" err="1"/>
              <a:t>sc</a:t>
            </a:r>
            <a:r>
              <a:rPr lang="en-US" altLang="ja-JP" sz="2400" dirty="0"/>
              <a:t> (Store Conditional): If the contents of the memory location specified by the load reserved are changed before </a:t>
            </a:r>
            <a:r>
              <a:rPr lang="en-US" altLang="ja-JP" sz="2400" dirty="0" err="1"/>
              <a:t>sc</a:t>
            </a:r>
            <a:r>
              <a:rPr lang="en-US" altLang="ja-JP" sz="2400" dirty="0"/>
              <a:t> to the same address  (or context switching occurs), it fails and returns 0. Otherwise, returns 1.</a:t>
            </a:r>
          </a:p>
          <a:p>
            <a:pPr eaLnBrk="1" hangingPunct="1">
              <a:lnSpc>
                <a:spcPct val="90000"/>
              </a:lnSpc>
            </a:pPr>
            <a:r>
              <a:rPr lang="en-US" altLang="ja-JP" sz="2400" dirty="0"/>
              <a:t>Atomic Exchange using </a:t>
            </a:r>
            <a:r>
              <a:rPr lang="en-US" altLang="ja-JP" sz="2400" dirty="0" err="1"/>
              <a:t>lr</a:t>
            </a:r>
            <a:r>
              <a:rPr lang="en-US" altLang="ja-JP" sz="2400" dirty="0"/>
              <a:t>/</a:t>
            </a:r>
            <a:r>
              <a:rPr lang="en-US" altLang="ja-JP" sz="2400" dirty="0" err="1"/>
              <a:t>sc</a:t>
            </a:r>
            <a:r>
              <a:rPr lang="en-US" altLang="ja-JP" sz="2400" dirty="0"/>
              <a:t> (x4&lt;-&gt; Memory indicated by x1)</a:t>
            </a:r>
          </a:p>
          <a:p>
            <a:pPr eaLnBrk="1" hangingPunct="1">
              <a:lnSpc>
                <a:spcPct val="90000"/>
              </a:lnSpc>
              <a:buFont typeface="Wingdings" panose="05000000000000000000" pitchFamily="2" charset="2"/>
              <a:buNone/>
            </a:pPr>
            <a:r>
              <a:rPr lang="en-US" altLang="ja-JP" sz="2400" dirty="0"/>
              <a:t> try:  mov x3,x4</a:t>
            </a:r>
          </a:p>
          <a:p>
            <a:pPr eaLnBrk="1" hangingPunct="1">
              <a:lnSpc>
                <a:spcPct val="90000"/>
              </a:lnSpc>
              <a:buFont typeface="Wingdings" panose="05000000000000000000" pitchFamily="2" charset="2"/>
              <a:buNone/>
            </a:pPr>
            <a:r>
              <a:rPr lang="en-US" altLang="ja-JP" sz="2400" dirty="0"/>
              <a:t>        </a:t>
            </a:r>
            <a:r>
              <a:rPr lang="en-US" altLang="ja-JP" sz="2400" dirty="0" err="1"/>
              <a:t>lr</a:t>
            </a:r>
            <a:r>
              <a:rPr lang="en-US" altLang="ja-JP" sz="2400" dirty="0"/>
              <a:t>     x2,0(x1)</a:t>
            </a:r>
          </a:p>
          <a:p>
            <a:pPr eaLnBrk="1" hangingPunct="1">
              <a:lnSpc>
                <a:spcPct val="90000"/>
              </a:lnSpc>
              <a:buFont typeface="Wingdings" panose="05000000000000000000" pitchFamily="2" charset="2"/>
              <a:buNone/>
            </a:pPr>
            <a:r>
              <a:rPr lang="en-US" altLang="ja-JP" sz="2400" dirty="0"/>
              <a:t>        </a:t>
            </a:r>
            <a:r>
              <a:rPr lang="en-US" altLang="ja-JP" sz="2400" dirty="0" err="1"/>
              <a:t>sc</a:t>
            </a:r>
            <a:r>
              <a:rPr lang="en-US" altLang="ja-JP" sz="2400" dirty="0"/>
              <a:t>    x3,0(x1)</a:t>
            </a:r>
          </a:p>
          <a:p>
            <a:pPr eaLnBrk="1" hangingPunct="1">
              <a:lnSpc>
                <a:spcPct val="90000"/>
              </a:lnSpc>
              <a:buFont typeface="Wingdings" panose="05000000000000000000" pitchFamily="2" charset="2"/>
              <a:buNone/>
            </a:pPr>
            <a:r>
              <a:rPr lang="en-US" altLang="ja-JP" sz="2400" dirty="0"/>
              <a:t>        </a:t>
            </a:r>
            <a:r>
              <a:rPr lang="en-US" altLang="ja-JP" sz="2400" dirty="0" err="1"/>
              <a:t>beqz</a:t>
            </a:r>
            <a:r>
              <a:rPr lang="en-US" altLang="ja-JP" sz="2400" dirty="0"/>
              <a:t> x3,try</a:t>
            </a:r>
          </a:p>
          <a:p>
            <a:pPr eaLnBrk="1" hangingPunct="1">
              <a:lnSpc>
                <a:spcPct val="90000"/>
              </a:lnSpc>
              <a:buFont typeface="Wingdings" panose="05000000000000000000" pitchFamily="2" charset="2"/>
              <a:buNone/>
            </a:pPr>
            <a:r>
              <a:rPr lang="en-US" altLang="ja-JP" sz="2400" dirty="0"/>
              <a:t>        mov x4,x2</a:t>
            </a:r>
          </a:p>
          <a:p>
            <a:pPr eaLnBrk="1" hangingPunct="1">
              <a:lnSpc>
                <a:spcPct val="90000"/>
              </a:lnSpc>
            </a:pPr>
            <a:r>
              <a:rPr lang="en-US" altLang="ja-JP" sz="2400" dirty="0"/>
              <a:t>RISC-V/A mainly uses them for synchronization.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dirty="0"/>
              <a:t>The benefit of </a:t>
            </a:r>
            <a:r>
              <a:rPr lang="en-US" altLang="ja-JP" dirty="0" err="1"/>
              <a:t>lr</a:t>
            </a:r>
            <a:r>
              <a:rPr lang="en-US" altLang="ja-JP" dirty="0"/>
              <a:t>/</a:t>
            </a:r>
            <a:r>
              <a:rPr lang="en-US" altLang="ja-JP" dirty="0" err="1"/>
              <a:t>sc</a:t>
            </a:r>
            <a:endParaRPr lang="en-US" altLang="ja-JP" dirty="0"/>
          </a:p>
        </p:txBody>
      </p:sp>
      <p:sp>
        <p:nvSpPr>
          <p:cNvPr id="18435" name="Rectangle 3"/>
          <p:cNvSpPr>
            <a:spLocks noGrp="1" noChangeArrowheads="1"/>
          </p:cNvSpPr>
          <p:nvPr>
            <p:ph type="body" idx="1"/>
          </p:nvPr>
        </p:nvSpPr>
        <p:spPr/>
        <p:txBody>
          <a:bodyPr/>
          <a:lstStyle/>
          <a:p>
            <a:pPr eaLnBrk="1" hangingPunct="1"/>
            <a:r>
              <a:rPr lang="en-US" altLang="ja-JP" sz="2800" dirty="0"/>
              <a:t>Locking bus system is not needed.</a:t>
            </a:r>
          </a:p>
          <a:p>
            <a:pPr eaLnBrk="1" hangingPunct="1"/>
            <a:r>
              <a:rPr lang="en-US" altLang="ja-JP" sz="2800" dirty="0"/>
              <a:t>Easy for implementation</a:t>
            </a:r>
          </a:p>
          <a:p>
            <a:pPr lvl="1" eaLnBrk="1" hangingPunct="1"/>
            <a:r>
              <a:rPr lang="en-US" altLang="ja-JP" sz="3100" dirty="0" err="1"/>
              <a:t>lr</a:t>
            </a:r>
            <a:r>
              <a:rPr lang="en-US" altLang="ja-JP" sz="3100" dirty="0"/>
              <a:t>: saves the memory address in the link register</a:t>
            </a:r>
          </a:p>
          <a:p>
            <a:pPr lvl="1" eaLnBrk="1" hangingPunct="1"/>
            <a:r>
              <a:rPr lang="en-US" altLang="ja-JP" sz="3100" dirty="0" err="1"/>
              <a:t>sc</a:t>
            </a:r>
            <a:r>
              <a:rPr lang="en-US" altLang="ja-JP" sz="3100" dirty="0"/>
              <a:t>: checks it before storing the data</a:t>
            </a:r>
          </a:p>
          <a:p>
            <a:pPr lvl="1" eaLnBrk="1" hangingPunct="1"/>
            <a:r>
              <a:rPr lang="en-US" altLang="ja-JP" sz="3100" dirty="0"/>
              <a:t>Invalidated with writing the data in the same address like the snoop cache.</a:t>
            </a:r>
          </a:p>
          <a:p>
            <a:pPr eaLnBrk="1" hangingPunct="1">
              <a:buFont typeface="Wingdings" panose="05000000000000000000" pitchFamily="2" charset="2"/>
              <a:buNone/>
            </a:pPr>
            <a:r>
              <a:rPr lang="en-US" altLang="ja-JP" sz="2800" dirty="0"/>
              <a:t>       </a:t>
            </a:r>
          </a:p>
          <a:p>
            <a:endParaRPr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ja-JP" dirty="0"/>
              <a:t>Implementing </a:t>
            </a:r>
            <a:r>
              <a:rPr lang="en-US" altLang="ja-JP" dirty="0" err="1"/>
              <a:t>lr</a:t>
            </a:r>
            <a:r>
              <a:rPr lang="en-US" altLang="ja-JP" dirty="0"/>
              <a:t> and </a:t>
            </a:r>
            <a:r>
              <a:rPr lang="en-US" altLang="ja-JP" dirty="0" err="1"/>
              <a:t>sc</a:t>
            </a:r>
            <a:endParaRPr lang="en-US" altLang="ja-JP" dirty="0"/>
          </a:p>
        </p:txBody>
      </p:sp>
      <p:sp>
        <p:nvSpPr>
          <p:cNvPr id="19459" name="Oval 4"/>
          <p:cNvSpPr>
            <a:spLocks noChangeArrowheads="1"/>
          </p:cNvSpPr>
          <p:nvPr/>
        </p:nvSpPr>
        <p:spPr bwMode="auto">
          <a:xfrm>
            <a:off x="1908175"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460" name="Rectangle 5"/>
          <p:cNvSpPr>
            <a:spLocks noChangeArrowheads="1"/>
          </p:cNvSpPr>
          <p:nvPr/>
        </p:nvSpPr>
        <p:spPr bwMode="auto">
          <a:xfrm>
            <a:off x="1692275"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1000</a:t>
            </a:r>
          </a:p>
        </p:txBody>
      </p:sp>
      <p:sp>
        <p:nvSpPr>
          <p:cNvPr id="19461" name="Line 6"/>
          <p:cNvSpPr>
            <a:spLocks noChangeShapeType="1"/>
          </p:cNvSpPr>
          <p:nvPr/>
        </p:nvSpPr>
        <p:spPr bwMode="auto">
          <a:xfrm>
            <a:off x="2339975"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2" name="Text Box 7"/>
          <p:cNvSpPr txBox="1">
            <a:spLocks noChangeArrowheads="1"/>
          </p:cNvSpPr>
          <p:nvPr/>
        </p:nvSpPr>
        <p:spPr bwMode="auto">
          <a:xfrm>
            <a:off x="2674937" y="2269810"/>
            <a:ext cx="12105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lr</a:t>
            </a:r>
            <a:r>
              <a:rPr lang="en-US" altLang="ja-JP" dirty="0"/>
              <a:t> x2,0(x1)</a:t>
            </a:r>
          </a:p>
        </p:txBody>
      </p:sp>
      <p:sp>
        <p:nvSpPr>
          <p:cNvPr id="19463" name="Text Box 8"/>
          <p:cNvSpPr txBox="1">
            <a:spLocks noChangeArrowheads="1"/>
          </p:cNvSpPr>
          <p:nvPr/>
        </p:nvSpPr>
        <p:spPr bwMode="auto">
          <a:xfrm>
            <a:off x="663575" y="24399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R1=0x1000</a:t>
            </a:r>
          </a:p>
        </p:txBody>
      </p:sp>
      <p:sp>
        <p:nvSpPr>
          <p:cNvPr id="19464" name="Text Box 10"/>
          <p:cNvSpPr txBox="1">
            <a:spLocks noChangeArrowheads="1"/>
          </p:cNvSpPr>
          <p:nvPr/>
        </p:nvSpPr>
        <p:spPr bwMode="auto">
          <a:xfrm>
            <a:off x="250825" y="3160713"/>
            <a:ext cx="1428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Link register</a:t>
            </a:r>
          </a:p>
        </p:txBody>
      </p:sp>
      <p:sp>
        <p:nvSpPr>
          <p:cNvPr id="19465" name="Oval 11"/>
          <p:cNvSpPr>
            <a:spLocks noChangeArrowheads="1"/>
          </p:cNvSpPr>
          <p:nvPr/>
        </p:nvSpPr>
        <p:spPr bwMode="auto">
          <a:xfrm>
            <a:off x="5611813"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466" name="Rectangle 12"/>
          <p:cNvSpPr>
            <a:spLocks noChangeArrowheads="1"/>
          </p:cNvSpPr>
          <p:nvPr/>
        </p:nvSpPr>
        <p:spPr bwMode="auto">
          <a:xfrm>
            <a:off x="5395913"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1000</a:t>
            </a:r>
          </a:p>
        </p:txBody>
      </p:sp>
      <p:sp>
        <p:nvSpPr>
          <p:cNvPr id="19467" name="Line 13"/>
          <p:cNvSpPr>
            <a:spLocks noChangeShapeType="1"/>
          </p:cNvSpPr>
          <p:nvPr/>
        </p:nvSpPr>
        <p:spPr bwMode="auto">
          <a:xfrm>
            <a:off x="6043613"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8" name="Text Box 14"/>
          <p:cNvSpPr txBox="1">
            <a:spLocks noChangeArrowheads="1"/>
          </p:cNvSpPr>
          <p:nvPr/>
        </p:nvSpPr>
        <p:spPr bwMode="auto">
          <a:xfrm>
            <a:off x="6096000" y="2439988"/>
            <a:ext cx="12105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lr</a:t>
            </a:r>
            <a:r>
              <a:rPr lang="en-US" altLang="ja-JP" dirty="0"/>
              <a:t> x2,0(x1)</a:t>
            </a:r>
          </a:p>
        </p:txBody>
      </p:sp>
      <p:sp>
        <p:nvSpPr>
          <p:cNvPr id="19469" name="Text Box 15"/>
          <p:cNvSpPr txBox="1">
            <a:spLocks noChangeArrowheads="1"/>
          </p:cNvSpPr>
          <p:nvPr/>
        </p:nvSpPr>
        <p:spPr bwMode="auto">
          <a:xfrm>
            <a:off x="4367213" y="24399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R1=0x1000</a:t>
            </a:r>
          </a:p>
        </p:txBody>
      </p:sp>
      <p:sp>
        <p:nvSpPr>
          <p:cNvPr id="19470" name="Line 16"/>
          <p:cNvSpPr>
            <a:spLocks noChangeShapeType="1"/>
          </p:cNvSpPr>
          <p:nvPr/>
        </p:nvSpPr>
        <p:spPr bwMode="auto">
          <a:xfrm>
            <a:off x="2339975"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1" name="Line 17"/>
          <p:cNvSpPr>
            <a:spLocks noChangeShapeType="1"/>
          </p:cNvSpPr>
          <p:nvPr/>
        </p:nvSpPr>
        <p:spPr bwMode="auto">
          <a:xfrm>
            <a:off x="6084888"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2" name="Line 18"/>
          <p:cNvSpPr>
            <a:spLocks noChangeShapeType="1"/>
          </p:cNvSpPr>
          <p:nvPr/>
        </p:nvSpPr>
        <p:spPr bwMode="auto">
          <a:xfrm>
            <a:off x="1547813" y="4149725"/>
            <a:ext cx="5472112"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3" name="Line 19"/>
          <p:cNvSpPr>
            <a:spLocks noChangeShapeType="1"/>
          </p:cNvSpPr>
          <p:nvPr/>
        </p:nvSpPr>
        <p:spPr bwMode="auto">
          <a:xfrm>
            <a:off x="4067175" y="414972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4" name="Rectangle 20"/>
          <p:cNvSpPr>
            <a:spLocks noChangeArrowheads="1"/>
          </p:cNvSpPr>
          <p:nvPr/>
        </p:nvSpPr>
        <p:spPr bwMode="auto">
          <a:xfrm>
            <a:off x="3419475" y="4724400"/>
            <a:ext cx="1296988" cy="936625"/>
          </a:xfrm>
          <a:prstGeom prst="rect">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Memory</a:t>
            </a:r>
          </a:p>
        </p:txBody>
      </p:sp>
      <p:sp>
        <p:nvSpPr>
          <p:cNvPr id="19475" name="Line 22"/>
          <p:cNvSpPr>
            <a:spLocks noChangeShapeType="1"/>
          </p:cNvSpPr>
          <p:nvPr/>
        </p:nvSpPr>
        <p:spPr bwMode="auto">
          <a:xfrm flipH="1" flipV="1">
            <a:off x="2555875" y="2420938"/>
            <a:ext cx="1368425" cy="25209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6" name="Line 23"/>
          <p:cNvSpPr>
            <a:spLocks noChangeShapeType="1"/>
          </p:cNvSpPr>
          <p:nvPr/>
        </p:nvSpPr>
        <p:spPr bwMode="auto">
          <a:xfrm flipV="1">
            <a:off x="3924300" y="2349500"/>
            <a:ext cx="2016125" cy="2592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7" name="Text Box 24"/>
          <p:cNvSpPr txBox="1">
            <a:spLocks noChangeArrowheads="1"/>
          </p:cNvSpPr>
          <p:nvPr/>
        </p:nvSpPr>
        <p:spPr bwMode="auto">
          <a:xfrm>
            <a:off x="3203575" y="3068638"/>
            <a:ext cx="1517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Data in 1000</a:t>
            </a:r>
          </a:p>
          <a:p>
            <a:pPr eaLnBrk="1" hangingPunct="1"/>
            <a:r>
              <a:rPr lang="en-US" altLang="ja-JP" b="1"/>
              <a:t>is read out.</a:t>
            </a:r>
          </a:p>
        </p:txBody>
      </p:sp>
      <p:sp>
        <p:nvSpPr>
          <p:cNvPr id="19478" name="Text Box 25"/>
          <p:cNvSpPr txBox="1">
            <a:spLocks noChangeArrowheads="1"/>
          </p:cNvSpPr>
          <p:nvPr/>
        </p:nvSpPr>
        <p:spPr bwMode="auto">
          <a:xfrm>
            <a:off x="5703888" y="5753100"/>
            <a:ext cx="343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Cache is omitted in this diagram</a:t>
            </a:r>
          </a:p>
        </p:txBody>
      </p:sp>
      <p:sp>
        <p:nvSpPr>
          <p:cNvPr id="19479" name="Text Box 26"/>
          <p:cNvSpPr txBox="1">
            <a:spLocks noChangeArrowheads="1"/>
          </p:cNvSpPr>
          <p:nvPr/>
        </p:nvSpPr>
        <p:spPr bwMode="auto">
          <a:xfrm>
            <a:off x="2124075"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PE1 </a:t>
            </a:r>
          </a:p>
        </p:txBody>
      </p:sp>
      <p:sp>
        <p:nvSpPr>
          <p:cNvPr id="19480" name="Text Box 27"/>
          <p:cNvSpPr txBox="1">
            <a:spLocks noChangeArrowheads="1"/>
          </p:cNvSpPr>
          <p:nvPr/>
        </p:nvSpPr>
        <p:spPr bwMode="auto">
          <a:xfrm>
            <a:off x="5795963"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PE2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ja-JP" dirty="0"/>
              <a:t>Implementing </a:t>
            </a:r>
            <a:r>
              <a:rPr lang="en-US" altLang="ja-JP" dirty="0" err="1"/>
              <a:t>lr</a:t>
            </a:r>
            <a:r>
              <a:rPr lang="en-US" altLang="ja-JP" dirty="0"/>
              <a:t> and </a:t>
            </a:r>
            <a:r>
              <a:rPr lang="en-US" altLang="ja-JP" dirty="0" err="1"/>
              <a:t>sc</a:t>
            </a:r>
            <a:endParaRPr lang="en-US" altLang="ja-JP" dirty="0"/>
          </a:p>
        </p:txBody>
      </p:sp>
      <p:sp>
        <p:nvSpPr>
          <p:cNvPr id="20483" name="Oval 3"/>
          <p:cNvSpPr>
            <a:spLocks noChangeArrowheads="1"/>
          </p:cNvSpPr>
          <p:nvPr/>
        </p:nvSpPr>
        <p:spPr bwMode="auto">
          <a:xfrm>
            <a:off x="1908175"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84" name="Rectangle 4"/>
          <p:cNvSpPr>
            <a:spLocks noChangeArrowheads="1"/>
          </p:cNvSpPr>
          <p:nvPr/>
        </p:nvSpPr>
        <p:spPr bwMode="auto">
          <a:xfrm>
            <a:off x="1692275"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t>
            </a:r>
          </a:p>
        </p:txBody>
      </p:sp>
      <p:sp>
        <p:nvSpPr>
          <p:cNvPr id="20485" name="Line 5"/>
          <p:cNvSpPr>
            <a:spLocks noChangeShapeType="1"/>
          </p:cNvSpPr>
          <p:nvPr/>
        </p:nvSpPr>
        <p:spPr bwMode="auto">
          <a:xfrm>
            <a:off x="2339975"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6" name="Text Box 7"/>
          <p:cNvSpPr txBox="1">
            <a:spLocks noChangeArrowheads="1"/>
          </p:cNvSpPr>
          <p:nvPr/>
        </p:nvSpPr>
        <p:spPr bwMode="auto">
          <a:xfrm>
            <a:off x="663575" y="24399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R1=0x1000</a:t>
            </a:r>
          </a:p>
        </p:txBody>
      </p:sp>
      <p:sp>
        <p:nvSpPr>
          <p:cNvPr id="20487" name="Text Box 8"/>
          <p:cNvSpPr txBox="1">
            <a:spLocks noChangeArrowheads="1"/>
          </p:cNvSpPr>
          <p:nvPr/>
        </p:nvSpPr>
        <p:spPr bwMode="auto">
          <a:xfrm>
            <a:off x="250825" y="3160713"/>
            <a:ext cx="1428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Link register</a:t>
            </a:r>
          </a:p>
        </p:txBody>
      </p:sp>
      <p:sp>
        <p:nvSpPr>
          <p:cNvPr id="20488" name="Oval 9"/>
          <p:cNvSpPr>
            <a:spLocks noChangeArrowheads="1"/>
          </p:cNvSpPr>
          <p:nvPr/>
        </p:nvSpPr>
        <p:spPr bwMode="auto">
          <a:xfrm>
            <a:off x="5611813"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89" name="Rectangle 10"/>
          <p:cNvSpPr>
            <a:spLocks noChangeArrowheads="1"/>
          </p:cNvSpPr>
          <p:nvPr/>
        </p:nvSpPr>
        <p:spPr bwMode="auto">
          <a:xfrm>
            <a:off x="5395913"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1000</a:t>
            </a:r>
          </a:p>
        </p:txBody>
      </p:sp>
      <p:sp>
        <p:nvSpPr>
          <p:cNvPr id="20490" name="Line 11"/>
          <p:cNvSpPr>
            <a:spLocks noChangeShapeType="1"/>
          </p:cNvSpPr>
          <p:nvPr/>
        </p:nvSpPr>
        <p:spPr bwMode="auto">
          <a:xfrm>
            <a:off x="6043613"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1" name="Text Box 12"/>
          <p:cNvSpPr txBox="1">
            <a:spLocks noChangeArrowheads="1"/>
          </p:cNvSpPr>
          <p:nvPr/>
        </p:nvSpPr>
        <p:spPr bwMode="auto">
          <a:xfrm>
            <a:off x="6096000" y="2439988"/>
            <a:ext cx="1313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sc</a:t>
            </a:r>
            <a:r>
              <a:rPr lang="en-US" altLang="ja-JP" dirty="0"/>
              <a:t> x3,0(x1)</a:t>
            </a:r>
          </a:p>
        </p:txBody>
      </p:sp>
      <p:sp>
        <p:nvSpPr>
          <p:cNvPr id="20492" name="Text Box 13"/>
          <p:cNvSpPr txBox="1">
            <a:spLocks noChangeArrowheads="1"/>
          </p:cNvSpPr>
          <p:nvPr/>
        </p:nvSpPr>
        <p:spPr bwMode="auto">
          <a:xfrm>
            <a:off x="4367213" y="2439988"/>
            <a:ext cx="13452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x1=0x1000</a:t>
            </a:r>
          </a:p>
        </p:txBody>
      </p:sp>
      <p:sp>
        <p:nvSpPr>
          <p:cNvPr id="20493" name="Line 14"/>
          <p:cNvSpPr>
            <a:spLocks noChangeShapeType="1"/>
          </p:cNvSpPr>
          <p:nvPr/>
        </p:nvSpPr>
        <p:spPr bwMode="auto">
          <a:xfrm>
            <a:off x="2339975"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4" name="Line 15"/>
          <p:cNvSpPr>
            <a:spLocks noChangeShapeType="1"/>
          </p:cNvSpPr>
          <p:nvPr/>
        </p:nvSpPr>
        <p:spPr bwMode="auto">
          <a:xfrm>
            <a:off x="6084888"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5" name="Line 16"/>
          <p:cNvSpPr>
            <a:spLocks noChangeShapeType="1"/>
          </p:cNvSpPr>
          <p:nvPr/>
        </p:nvSpPr>
        <p:spPr bwMode="auto">
          <a:xfrm>
            <a:off x="1547813" y="4149725"/>
            <a:ext cx="5472112"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6" name="Line 17"/>
          <p:cNvSpPr>
            <a:spLocks noChangeShapeType="1"/>
          </p:cNvSpPr>
          <p:nvPr/>
        </p:nvSpPr>
        <p:spPr bwMode="auto">
          <a:xfrm>
            <a:off x="4067175" y="414972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7" name="Rectangle 18"/>
          <p:cNvSpPr>
            <a:spLocks noChangeArrowheads="1"/>
          </p:cNvSpPr>
          <p:nvPr/>
        </p:nvSpPr>
        <p:spPr bwMode="auto">
          <a:xfrm>
            <a:off x="3419475" y="4724400"/>
            <a:ext cx="1296988" cy="936625"/>
          </a:xfrm>
          <a:prstGeom prst="rect">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Memory</a:t>
            </a:r>
          </a:p>
        </p:txBody>
      </p:sp>
      <p:sp>
        <p:nvSpPr>
          <p:cNvPr id="20498" name="Line 20"/>
          <p:cNvSpPr>
            <a:spLocks noChangeShapeType="1"/>
          </p:cNvSpPr>
          <p:nvPr/>
        </p:nvSpPr>
        <p:spPr bwMode="auto">
          <a:xfrm flipV="1">
            <a:off x="3924300" y="2349500"/>
            <a:ext cx="2016125" cy="2592388"/>
          </a:xfrm>
          <a:prstGeom prst="line">
            <a:avLst/>
          </a:prstGeom>
          <a:noFill/>
          <a:ln w="28575">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9" name="Text Box 21"/>
          <p:cNvSpPr txBox="1">
            <a:spLocks noChangeArrowheads="1"/>
          </p:cNvSpPr>
          <p:nvPr/>
        </p:nvSpPr>
        <p:spPr bwMode="auto">
          <a:xfrm>
            <a:off x="3203575" y="3068638"/>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 </a:t>
            </a:r>
          </a:p>
        </p:txBody>
      </p:sp>
      <p:sp>
        <p:nvSpPr>
          <p:cNvPr id="20500" name="Line 22"/>
          <p:cNvSpPr>
            <a:spLocks noChangeShapeType="1"/>
          </p:cNvSpPr>
          <p:nvPr/>
        </p:nvSpPr>
        <p:spPr bwMode="auto">
          <a:xfrm flipH="1">
            <a:off x="2555875" y="4437063"/>
            <a:ext cx="1800225"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1" name="Line 23"/>
          <p:cNvSpPr>
            <a:spLocks noChangeShapeType="1"/>
          </p:cNvSpPr>
          <p:nvPr/>
        </p:nvSpPr>
        <p:spPr bwMode="auto">
          <a:xfrm flipV="1">
            <a:off x="2555875" y="3573463"/>
            <a:ext cx="0" cy="8636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2" name="Text Box 24"/>
          <p:cNvSpPr txBox="1">
            <a:spLocks noChangeArrowheads="1"/>
          </p:cNvSpPr>
          <p:nvPr/>
        </p:nvSpPr>
        <p:spPr bwMode="auto">
          <a:xfrm>
            <a:off x="1116013" y="4437063"/>
            <a:ext cx="233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Snoop and Invalidate</a:t>
            </a:r>
          </a:p>
        </p:txBody>
      </p:sp>
      <p:sp>
        <p:nvSpPr>
          <p:cNvPr id="20503" name="Text Box 25"/>
          <p:cNvSpPr txBox="1">
            <a:spLocks noChangeArrowheads="1"/>
          </p:cNvSpPr>
          <p:nvPr/>
        </p:nvSpPr>
        <p:spPr bwMode="auto">
          <a:xfrm>
            <a:off x="4695825" y="33051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R3</a:t>
            </a:r>
          </a:p>
        </p:txBody>
      </p:sp>
      <p:sp>
        <p:nvSpPr>
          <p:cNvPr id="20504" name="Text Box 26"/>
          <p:cNvSpPr txBox="1">
            <a:spLocks noChangeArrowheads="1"/>
          </p:cNvSpPr>
          <p:nvPr/>
        </p:nvSpPr>
        <p:spPr bwMode="auto">
          <a:xfrm>
            <a:off x="2124075"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PE1 </a:t>
            </a:r>
          </a:p>
        </p:txBody>
      </p:sp>
      <p:sp>
        <p:nvSpPr>
          <p:cNvPr id="20505" name="Text Box 27"/>
          <p:cNvSpPr txBox="1">
            <a:spLocks noChangeArrowheads="1"/>
          </p:cNvSpPr>
          <p:nvPr/>
        </p:nvSpPr>
        <p:spPr bwMode="auto">
          <a:xfrm>
            <a:off x="5795963"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PE2 </a:t>
            </a:r>
          </a:p>
        </p:txBody>
      </p:sp>
      <p:sp>
        <p:nvSpPr>
          <p:cNvPr id="20506" name="Text Box 28"/>
          <p:cNvSpPr txBox="1">
            <a:spLocks noChangeArrowheads="1"/>
          </p:cNvSpPr>
          <p:nvPr/>
        </p:nvSpPr>
        <p:spPr bwMode="auto">
          <a:xfrm>
            <a:off x="4048125" y="1216025"/>
            <a:ext cx="2339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PE2 executes </a:t>
            </a:r>
            <a:r>
              <a:rPr lang="en-US" altLang="ja-JP" dirty="0" err="1"/>
              <a:t>sc</a:t>
            </a:r>
            <a:r>
              <a:rPr lang="en-US" altLang="ja-JP" dirty="0"/>
              <a:t> first</a:t>
            </a:r>
          </a:p>
        </p:txBody>
      </p:sp>
      <p:sp>
        <p:nvSpPr>
          <p:cNvPr id="20507" name="Line 29"/>
          <p:cNvSpPr>
            <a:spLocks noChangeShapeType="1"/>
          </p:cNvSpPr>
          <p:nvPr/>
        </p:nvSpPr>
        <p:spPr bwMode="auto">
          <a:xfrm flipV="1">
            <a:off x="6443663" y="27813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8" name="Text Box 30"/>
          <p:cNvSpPr txBox="1">
            <a:spLocks noChangeArrowheads="1"/>
          </p:cNvSpPr>
          <p:nvPr/>
        </p:nvSpPr>
        <p:spPr bwMode="auto">
          <a:xfrm>
            <a:off x="6567488" y="2800350"/>
            <a:ext cx="21253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‘1’ is returned to x3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sz="3800"/>
              <a:t>Fork-join: Starting and finishing parallel processes</a:t>
            </a:r>
          </a:p>
        </p:txBody>
      </p:sp>
      <p:sp>
        <p:nvSpPr>
          <p:cNvPr id="4099" name="Line 4"/>
          <p:cNvSpPr>
            <a:spLocks noChangeShapeType="1"/>
          </p:cNvSpPr>
          <p:nvPr/>
        </p:nvSpPr>
        <p:spPr bwMode="auto">
          <a:xfrm>
            <a:off x="3490913" y="112553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0" name="Text Box 5"/>
          <p:cNvSpPr txBox="1">
            <a:spLocks noChangeArrowheads="1"/>
          </p:cNvSpPr>
          <p:nvPr/>
        </p:nvSpPr>
        <p:spPr bwMode="auto">
          <a:xfrm>
            <a:off x="3235325" y="1412875"/>
            <a:ext cx="625475" cy="376238"/>
          </a:xfrm>
          <a:prstGeom prst="rect">
            <a:avLst/>
          </a:prstGeom>
          <a:noFill/>
          <a:ln w="9525">
            <a:solidFill>
              <a:srgbClr val="00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fork</a:t>
            </a:r>
          </a:p>
        </p:txBody>
      </p:sp>
      <p:sp>
        <p:nvSpPr>
          <p:cNvPr id="4101" name="Line 6"/>
          <p:cNvSpPr>
            <a:spLocks noChangeShapeType="1"/>
          </p:cNvSpPr>
          <p:nvPr/>
        </p:nvSpPr>
        <p:spPr bwMode="auto">
          <a:xfrm flipH="1">
            <a:off x="2411413" y="1773238"/>
            <a:ext cx="863600"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2" name="Line 7"/>
          <p:cNvSpPr>
            <a:spLocks noChangeShapeType="1"/>
          </p:cNvSpPr>
          <p:nvPr/>
        </p:nvSpPr>
        <p:spPr bwMode="auto">
          <a:xfrm>
            <a:off x="3419475" y="17732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3" name="Line 8"/>
          <p:cNvSpPr>
            <a:spLocks noChangeShapeType="1"/>
          </p:cNvSpPr>
          <p:nvPr/>
        </p:nvSpPr>
        <p:spPr bwMode="auto">
          <a:xfrm>
            <a:off x="3563938" y="1773238"/>
            <a:ext cx="360362"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4" name="Line 9"/>
          <p:cNvSpPr>
            <a:spLocks noChangeShapeType="1"/>
          </p:cNvSpPr>
          <p:nvPr/>
        </p:nvSpPr>
        <p:spPr bwMode="auto">
          <a:xfrm>
            <a:off x="3851275" y="1773238"/>
            <a:ext cx="792163"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5" name="Text Box 10"/>
          <p:cNvSpPr txBox="1">
            <a:spLocks noChangeArrowheads="1"/>
          </p:cNvSpPr>
          <p:nvPr/>
        </p:nvSpPr>
        <p:spPr bwMode="auto">
          <a:xfrm>
            <a:off x="4984750" y="1504950"/>
            <a:ext cx="395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Usually, these processes (threads)</a:t>
            </a:r>
          </a:p>
          <a:p>
            <a:pPr eaLnBrk="1" hangingPunct="1">
              <a:spcBef>
                <a:spcPct val="0"/>
              </a:spcBef>
              <a:buClrTx/>
              <a:buSzTx/>
              <a:buFontTx/>
              <a:buNone/>
            </a:pPr>
            <a:r>
              <a:rPr lang="en-US" altLang="ja-JP" sz="1800" b="1">
                <a:solidFill>
                  <a:srgbClr val="0066FF"/>
                </a:solidFill>
              </a:rPr>
              <a:t>can share variables</a:t>
            </a:r>
          </a:p>
        </p:txBody>
      </p:sp>
      <p:sp>
        <p:nvSpPr>
          <p:cNvPr id="4106" name="Line 11"/>
          <p:cNvSpPr>
            <a:spLocks noChangeShapeType="1"/>
          </p:cNvSpPr>
          <p:nvPr/>
        </p:nvSpPr>
        <p:spPr bwMode="auto">
          <a:xfrm>
            <a:off x="4643438" y="22050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7" name="Line 12"/>
          <p:cNvSpPr>
            <a:spLocks noChangeShapeType="1"/>
          </p:cNvSpPr>
          <p:nvPr/>
        </p:nvSpPr>
        <p:spPr bwMode="auto">
          <a:xfrm flipH="1">
            <a:off x="4140200" y="2997200"/>
            <a:ext cx="503238"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8" name="Line 15"/>
          <p:cNvSpPr>
            <a:spLocks noChangeShapeType="1"/>
          </p:cNvSpPr>
          <p:nvPr/>
        </p:nvSpPr>
        <p:spPr bwMode="auto">
          <a:xfrm>
            <a:off x="4643438" y="2997200"/>
            <a:ext cx="576262"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09" name="Line 16"/>
          <p:cNvSpPr>
            <a:spLocks noChangeShapeType="1"/>
          </p:cNvSpPr>
          <p:nvPr/>
        </p:nvSpPr>
        <p:spPr bwMode="auto">
          <a:xfrm>
            <a:off x="4643438" y="299720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0" name="Text Box 17"/>
          <p:cNvSpPr txBox="1">
            <a:spLocks noChangeArrowheads="1"/>
          </p:cNvSpPr>
          <p:nvPr/>
        </p:nvSpPr>
        <p:spPr bwMode="auto">
          <a:xfrm>
            <a:off x="4356100" y="2620963"/>
            <a:ext cx="625475" cy="376237"/>
          </a:xfrm>
          <a:prstGeom prst="rect">
            <a:avLst/>
          </a:prstGeom>
          <a:noFill/>
          <a:ln w="9525">
            <a:solidFill>
              <a:srgbClr val="00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fork</a:t>
            </a:r>
          </a:p>
        </p:txBody>
      </p:sp>
      <p:sp>
        <p:nvSpPr>
          <p:cNvPr id="4111" name="Line 18"/>
          <p:cNvSpPr>
            <a:spLocks noChangeShapeType="1"/>
          </p:cNvSpPr>
          <p:nvPr/>
        </p:nvSpPr>
        <p:spPr bwMode="auto">
          <a:xfrm>
            <a:off x="4140200" y="32845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2" name="Line 19"/>
          <p:cNvSpPr>
            <a:spLocks noChangeShapeType="1"/>
          </p:cNvSpPr>
          <p:nvPr/>
        </p:nvSpPr>
        <p:spPr bwMode="auto">
          <a:xfrm>
            <a:off x="4643438" y="32845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3" name="Line 20"/>
          <p:cNvSpPr>
            <a:spLocks noChangeShapeType="1"/>
          </p:cNvSpPr>
          <p:nvPr/>
        </p:nvSpPr>
        <p:spPr bwMode="auto">
          <a:xfrm>
            <a:off x="5219700" y="3213100"/>
            <a:ext cx="0"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4" name="Line 21"/>
          <p:cNvSpPr>
            <a:spLocks noChangeShapeType="1"/>
          </p:cNvSpPr>
          <p:nvPr/>
        </p:nvSpPr>
        <p:spPr bwMode="auto">
          <a:xfrm>
            <a:off x="4140200" y="3860800"/>
            <a:ext cx="503238"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5" name="Line 22"/>
          <p:cNvSpPr>
            <a:spLocks noChangeShapeType="1"/>
          </p:cNvSpPr>
          <p:nvPr/>
        </p:nvSpPr>
        <p:spPr bwMode="auto">
          <a:xfrm>
            <a:off x="4643438" y="38608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6" name="Line 23"/>
          <p:cNvSpPr>
            <a:spLocks noChangeShapeType="1"/>
          </p:cNvSpPr>
          <p:nvPr/>
        </p:nvSpPr>
        <p:spPr bwMode="auto">
          <a:xfrm flipH="1">
            <a:off x="4716463" y="3789363"/>
            <a:ext cx="503237"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17" name="Text Box 24"/>
          <p:cNvSpPr txBox="1">
            <a:spLocks noChangeArrowheads="1"/>
          </p:cNvSpPr>
          <p:nvPr/>
        </p:nvSpPr>
        <p:spPr bwMode="auto">
          <a:xfrm>
            <a:off x="4356100" y="4205288"/>
            <a:ext cx="600075" cy="3762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chemeClr val="tx2"/>
                </a:solidFill>
              </a:rPr>
              <a:t>join</a:t>
            </a:r>
          </a:p>
        </p:txBody>
      </p:sp>
      <p:sp>
        <p:nvSpPr>
          <p:cNvPr id="4118" name="Line 25"/>
          <p:cNvSpPr>
            <a:spLocks noChangeShapeType="1"/>
          </p:cNvSpPr>
          <p:nvPr/>
        </p:nvSpPr>
        <p:spPr bwMode="auto">
          <a:xfrm>
            <a:off x="3924300" y="2205038"/>
            <a:ext cx="0" cy="287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19" name="Line 26"/>
          <p:cNvSpPr>
            <a:spLocks noChangeShapeType="1"/>
          </p:cNvSpPr>
          <p:nvPr/>
        </p:nvSpPr>
        <p:spPr bwMode="auto">
          <a:xfrm>
            <a:off x="3419475" y="2205038"/>
            <a:ext cx="0" cy="287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0" name="Line 27"/>
          <p:cNvSpPr>
            <a:spLocks noChangeShapeType="1"/>
          </p:cNvSpPr>
          <p:nvPr/>
        </p:nvSpPr>
        <p:spPr bwMode="auto">
          <a:xfrm>
            <a:off x="2411413" y="2276475"/>
            <a:ext cx="0" cy="2808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1" name="Line 28"/>
          <p:cNvSpPr>
            <a:spLocks noChangeShapeType="1"/>
          </p:cNvSpPr>
          <p:nvPr/>
        </p:nvSpPr>
        <p:spPr bwMode="auto">
          <a:xfrm>
            <a:off x="4643438" y="4581525"/>
            <a:ext cx="0" cy="503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22" name="Text Box 29"/>
          <p:cNvSpPr txBox="1">
            <a:spLocks noChangeArrowheads="1"/>
          </p:cNvSpPr>
          <p:nvPr/>
        </p:nvSpPr>
        <p:spPr bwMode="auto">
          <a:xfrm>
            <a:off x="3203575" y="5573713"/>
            <a:ext cx="600075" cy="3762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chemeClr val="tx2"/>
                </a:solidFill>
              </a:rPr>
              <a:t>join</a:t>
            </a:r>
          </a:p>
        </p:txBody>
      </p:sp>
      <p:sp>
        <p:nvSpPr>
          <p:cNvPr id="4123" name="Line 30"/>
          <p:cNvSpPr>
            <a:spLocks noChangeShapeType="1"/>
          </p:cNvSpPr>
          <p:nvPr/>
        </p:nvSpPr>
        <p:spPr bwMode="auto">
          <a:xfrm>
            <a:off x="2411413" y="5084763"/>
            <a:ext cx="8636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4" name="Line 31"/>
          <p:cNvSpPr>
            <a:spLocks noChangeShapeType="1"/>
          </p:cNvSpPr>
          <p:nvPr/>
        </p:nvSpPr>
        <p:spPr bwMode="auto">
          <a:xfrm>
            <a:off x="3419475" y="50847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5" name="Line 32"/>
          <p:cNvSpPr>
            <a:spLocks noChangeShapeType="1"/>
          </p:cNvSpPr>
          <p:nvPr/>
        </p:nvSpPr>
        <p:spPr bwMode="auto">
          <a:xfrm flipH="1">
            <a:off x="3635375" y="5084763"/>
            <a:ext cx="288925"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6" name="Line 33"/>
          <p:cNvSpPr>
            <a:spLocks noChangeShapeType="1"/>
          </p:cNvSpPr>
          <p:nvPr/>
        </p:nvSpPr>
        <p:spPr bwMode="auto">
          <a:xfrm flipH="1">
            <a:off x="3708400" y="5084763"/>
            <a:ext cx="93503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7" name="Line 34"/>
          <p:cNvSpPr>
            <a:spLocks noChangeShapeType="1"/>
          </p:cNvSpPr>
          <p:nvPr/>
        </p:nvSpPr>
        <p:spPr bwMode="auto">
          <a:xfrm>
            <a:off x="3490913" y="594995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28" name="Text Box 35"/>
          <p:cNvSpPr txBox="1">
            <a:spLocks noChangeArrowheads="1"/>
          </p:cNvSpPr>
          <p:nvPr/>
        </p:nvSpPr>
        <p:spPr bwMode="auto">
          <a:xfrm>
            <a:off x="5219700" y="3573463"/>
            <a:ext cx="4195763"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1800" b="1"/>
          </a:p>
          <a:p>
            <a:pPr eaLnBrk="1" hangingPunct="1">
              <a:spcBef>
                <a:spcPct val="0"/>
              </a:spcBef>
              <a:buClrTx/>
              <a:buSzTx/>
              <a:buFontTx/>
              <a:buChar char="•"/>
            </a:pPr>
            <a:r>
              <a:rPr lang="en-US" altLang="ja-JP" sz="1800" b="1"/>
              <a:t> Fork/Join is a way of synchronization</a:t>
            </a:r>
          </a:p>
          <a:p>
            <a:pPr eaLnBrk="1" hangingPunct="1">
              <a:spcBef>
                <a:spcPct val="0"/>
              </a:spcBef>
              <a:buClrTx/>
              <a:buSzTx/>
              <a:buFontTx/>
              <a:buChar char="•"/>
            </a:pPr>
            <a:r>
              <a:rPr lang="en-US" altLang="ja-JP" sz="1800" b="1"/>
              <a:t> However, frequent fork/joins degrade performance</a:t>
            </a:r>
          </a:p>
          <a:p>
            <a:pPr eaLnBrk="1" hangingPunct="1">
              <a:spcBef>
                <a:spcPct val="0"/>
              </a:spcBef>
              <a:buClrTx/>
              <a:buSzTx/>
              <a:buFontTx/>
              <a:buChar char="•"/>
            </a:pPr>
            <a:r>
              <a:rPr lang="en-US" altLang="ja-JP" sz="1800" b="1"/>
              <a:t>Operating Systems manage them</a:t>
            </a:r>
          </a:p>
        </p:txBody>
      </p:sp>
      <p:sp>
        <p:nvSpPr>
          <p:cNvPr id="4129" name="AutoShape 36"/>
          <p:cNvSpPr>
            <a:spLocks noChangeArrowheads="1"/>
          </p:cNvSpPr>
          <p:nvPr/>
        </p:nvSpPr>
        <p:spPr bwMode="auto">
          <a:xfrm>
            <a:off x="6227763" y="5373688"/>
            <a:ext cx="431800" cy="360362"/>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4130" name="Text Box 37"/>
          <p:cNvSpPr txBox="1">
            <a:spLocks noChangeArrowheads="1"/>
          </p:cNvSpPr>
          <p:nvPr/>
        </p:nvSpPr>
        <p:spPr bwMode="auto">
          <a:xfrm>
            <a:off x="4140200" y="5805488"/>
            <a:ext cx="41344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These processes communicate with</a:t>
            </a:r>
          </a:p>
          <a:p>
            <a:pPr eaLnBrk="1" hangingPunct="1">
              <a:spcBef>
                <a:spcPct val="0"/>
              </a:spcBef>
              <a:buClrTx/>
              <a:buSzTx/>
              <a:buFontTx/>
              <a:buNone/>
            </a:pPr>
            <a:r>
              <a:rPr lang="en-US" altLang="ja-JP" sz="1800" b="1" dirty="0"/>
              <a:t>each other</a:t>
            </a:r>
          </a:p>
        </p:txBody>
      </p:sp>
      <p:sp>
        <p:nvSpPr>
          <p:cNvPr id="4131" name="Text Box 38"/>
          <p:cNvSpPr txBox="1">
            <a:spLocks noChangeArrowheads="1"/>
          </p:cNvSpPr>
          <p:nvPr/>
        </p:nvSpPr>
        <p:spPr bwMode="auto">
          <a:xfrm>
            <a:off x="4572000" y="6373813"/>
            <a:ext cx="3333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chemeClr val="tx2"/>
                </a:solidFill>
              </a:rPr>
              <a:t>Synchronization is required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dirty="0"/>
              <a:t>Implementing </a:t>
            </a:r>
            <a:r>
              <a:rPr lang="en-US" altLang="ja-JP" dirty="0" err="1"/>
              <a:t>lr</a:t>
            </a:r>
            <a:r>
              <a:rPr lang="en-US" altLang="ja-JP" dirty="0"/>
              <a:t> and </a:t>
            </a:r>
            <a:r>
              <a:rPr lang="en-US" altLang="ja-JP" dirty="0" err="1"/>
              <a:t>sc</a:t>
            </a:r>
            <a:endParaRPr lang="en-US" altLang="ja-JP" dirty="0"/>
          </a:p>
        </p:txBody>
      </p:sp>
      <p:sp>
        <p:nvSpPr>
          <p:cNvPr id="21507" name="Oval 3"/>
          <p:cNvSpPr>
            <a:spLocks noChangeArrowheads="1"/>
          </p:cNvSpPr>
          <p:nvPr/>
        </p:nvSpPr>
        <p:spPr bwMode="auto">
          <a:xfrm>
            <a:off x="1908175"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08" name="Rectangle 4"/>
          <p:cNvSpPr>
            <a:spLocks noChangeArrowheads="1"/>
          </p:cNvSpPr>
          <p:nvPr/>
        </p:nvSpPr>
        <p:spPr bwMode="auto">
          <a:xfrm>
            <a:off x="1692275"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t>
            </a:r>
          </a:p>
        </p:txBody>
      </p:sp>
      <p:sp>
        <p:nvSpPr>
          <p:cNvPr id="21509" name="Line 5"/>
          <p:cNvSpPr>
            <a:spLocks noChangeShapeType="1"/>
          </p:cNvSpPr>
          <p:nvPr/>
        </p:nvSpPr>
        <p:spPr bwMode="auto">
          <a:xfrm>
            <a:off x="2339975"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0" name="Text Box 6"/>
          <p:cNvSpPr txBox="1">
            <a:spLocks noChangeArrowheads="1"/>
          </p:cNvSpPr>
          <p:nvPr/>
        </p:nvSpPr>
        <p:spPr bwMode="auto">
          <a:xfrm>
            <a:off x="663575" y="24399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R1=0x1000</a:t>
            </a:r>
          </a:p>
        </p:txBody>
      </p:sp>
      <p:sp>
        <p:nvSpPr>
          <p:cNvPr id="21511" name="Text Box 7"/>
          <p:cNvSpPr txBox="1">
            <a:spLocks noChangeArrowheads="1"/>
          </p:cNvSpPr>
          <p:nvPr/>
        </p:nvSpPr>
        <p:spPr bwMode="auto">
          <a:xfrm>
            <a:off x="250825" y="3160713"/>
            <a:ext cx="1428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Link register</a:t>
            </a:r>
          </a:p>
        </p:txBody>
      </p:sp>
      <p:sp>
        <p:nvSpPr>
          <p:cNvPr id="21512" name="Oval 8"/>
          <p:cNvSpPr>
            <a:spLocks noChangeArrowheads="1"/>
          </p:cNvSpPr>
          <p:nvPr/>
        </p:nvSpPr>
        <p:spPr bwMode="auto">
          <a:xfrm>
            <a:off x="5611813" y="1628775"/>
            <a:ext cx="863600" cy="792163"/>
          </a:xfrm>
          <a:prstGeom prst="ellipse">
            <a:avLst/>
          </a:prstGeom>
          <a:solidFill>
            <a:srgbClr val="CC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3" name="Rectangle 9"/>
          <p:cNvSpPr>
            <a:spLocks noChangeArrowheads="1"/>
          </p:cNvSpPr>
          <p:nvPr/>
        </p:nvSpPr>
        <p:spPr bwMode="auto">
          <a:xfrm>
            <a:off x="5395913" y="3213100"/>
            <a:ext cx="1295400" cy="287338"/>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t>
            </a:r>
          </a:p>
        </p:txBody>
      </p:sp>
      <p:sp>
        <p:nvSpPr>
          <p:cNvPr id="21514" name="Line 10"/>
          <p:cNvSpPr>
            <a:spLocks noChangeShapeType="1"/>
          </p:cNvSpPr>
          <p:nvPr/>
        </p:nvSpPr>
        <p:spPr bwMode="auto">
          <a:xfrm>
            <a:off x="6043613" y="24209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5" name="Text Box 11"/>
          <p:cNvSpPr txBox="1">
            <a:spLocks noChangeArrowheads="1"/>
          </p:cNvSpPr>
          <p:nvPr/>
        </p:nvSpPr>
        <p:spPr bwMode="auto">
          <a:xfrm>
            <a:off x="2574925" y="2453481"/>
            <a:ext cx="1313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err="1"/>
              <a:t>sc</a:t>
            </a:r>
            <a:r>
              <a:rPr lang="en-US" altLang="ja-JP" dirty="0"/>
              <a:t> x3,0(x1)</a:t>
            </a:r>
          </a:p>
        </p:txBody>
      </p:sp>
      <p:sp>
        <p:nvSpPr>
          <p:cNvPr id="21516" name="Line 13"/>
          <p:cNvSpPr>
            <a:spLocks noChangeShapeType="1"/>
          </p:cNvSpPr>
          <p:nvPr/>
        </p:nvSpPr>
        <p:spPr bwMode="auto">
          <a:xfrm>
            <a:off x="2339975"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Line 14"/>
          <p:cNvSpPr>
            <a:spLocks noChangeShapeType="1"/>
          </p:cNvSpPr>
          <p:nvPr/>
        </p:nvSpPr>
        <p:spPr bwMode="auto">
          <a:xfrm>
            <a:off x="6084888" y="3573463"/>
            <a:ext cx="0" cy="5762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8" name="Line 15"/>
          <p:cNvSpPr>
            <a:spLocks noChangeShapeType="1"/>
          </p:cNvSpPr>
          <p:nvPr/>
        </p:nvSpPr>
        <p:spPr bwMode="auto">
          <a:xfrm>
            <a:off x="1547813" y="4149725"/>
            <a:ext cx="5472112" cy="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9" name="Line 16"/>
          <p:cNvSpPr>
            <a:spLocks noChangeShapeType="1"/>
          </p:cNvSpPr>
          <p:nvPr/>
        </p:nvSpPr>
        <p:spPr bwMode="auto">
          <a:xfrm>
            <a:off x="4067175" y="414972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0" name="Rectangle 17"/>
          <p:cNvSpPr>
            <a:spLocks noChangeArrowheads="1"/>
          </p:cNvSpPr>
          <p:nvPr/>
        </p:nvSpPr>
        <p:spPr bwMode="auto">
          <a:xfrm>
            <a:off x="3419475" y="4724400"/>
            <a:ext cx="1296988" cy="936625"/>
          </a:xfrm>
          <a:prstGeom prst="rect">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Memory</a:t>
            </a:r>
          </a:p>
        </p:txBody>
      </p:sp>
      <p:sp>
        <p:nvSpPr>
          <p:cNvPr id="21521" name="Text Box 19"/>
          <p:cNvSpPr txBox="1">
            <a:spLocks noChangeArrowheads="1"/>
          </p:cNvSpPr>
          <p:nvPr/>
        </p:nvSpPr>
        <p:spPr bwMode="auto">
          <a:xfrm>
            <a:off x="3203575" y="3068638"/>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 </a:t>
            </a:r>
          </a:p>
        </p:txBody>
      </p:sp>
      <p:sp>
        <p:nvSpPr>
          <p:cNvPr id="21522" name="Text Box 22"/>
          <p:cNvSpPr txBox="1">
            <a:spLocks noChangeArrowheads="1"/>
          </p:cNvSpPr>
          <p:nvPr/>
        </p:nvSpPr>
        <p:spPr bwMode="auto">
          <a:xfrm>
            <a:off x="1116013" y="4437063"/>
            <a:ext cx="233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Snoop and Invalidate</a:t>
            </a:r>
          </a:p>
        </p:txBody>
      </p:sp>
      <p:sp>
        <p:nvSpPr>
          <p:cNvPr id="21523" name="Text Box 23"/>
          <p:cNvSpPr txBox="1">
            <a:spLocks noChangeArrowheads="1"/>
          </p:cNvSpPr>
          <p:nvPr/>
        </p:nvSpPr>
        <p:spPr bwMode="auto">
          <a:xfrm>
            <a:off x="4695825" y="3305175"/>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x3</a:t>
            </a:r>
          </a:p>
        </p:txBody>
      </p:sp>
      <p:sp>
        <p:nvSpPr>
          <p:cNvPr id="21524" name="Text Box 24"/>
          <p:cNvSpPr txBox="1">
            <a:spLocks noChangeArrowheads="1"/>
          </p:cNvSpPr>
          <p:nvPr/>
        </p:nvSpPr>
        <p:spPr bwMode="auto">
          <a:xfrm>
            <a:off x="2124075"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PE1 </a:t>
            </a:r>
          </a:p>
        </p:txBody>
      </p:sp>
      <p:sp>
        <p:nvSpPr>
          <p:cNvPr id="21525" name="Text Box 25"/>
          <p:cNvSpPr txBox="1">
            <a:spLocks noChangeArrowheads="1"/>
          </p:cNvSpPr>
          <p:nvPr/>
        </p:nvSpPr>
        <p:spPr bwMode="auto">
          <a:xfrm>
            <a:off x="5795963" y="18446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PE2 </a:t>
            </a:r>
          </a:p>
        </p:txBody>
      </p:sp>
      <p:sp>
        <p:nvSpPr>
          <p:cNvPr id="21526" name="Text Box 26"/>
          <p:cNvSpPr txBox="1">
            <a:spLocks noChangeArrowheads="1"/>
          </p:cNvSpPr>
          <p:nvPr/>
        </p:nvSpPr>
        <p:spPr bwMode="auto">
          <a:xfrm>
            <a:off x="4048125" y="1216025"/>
            <a:ext cx="26212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Then, PE1 executes </a:t>
            </a:r>
            <a:r>
              <a:rPr lang="en-US" altLang="ja-JP" dirty="0" err="1"/>
              <a:t>sc</a:t>
            </a:r>
            <a:r>
              <a:rPr lang="en-US" altLang="ja-JP" dirty="0"/>
              <a:t> </a:t>
            </a:r>
          </a:p>
        </p:txBody>
      </p:sp>
      <p:sp>
        <p:nvSpPr>
          <p:cNvPr id="21527" name="Line 27"/>
          <p:cNvSpPr>
            <a:spLocks noChangeShapeType="1"/>
          </p:cNvSpPr>
          <p:nvPr/>
        </p:nvSpPr>
        <p:spPr bwMode="auto">
          <a:xfrm flipV="1">
            <a:off x="2714625" y="27813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8" name="Text Box 28"/>
          <p:cNvSpPr txBox="1">
            <a:spLocks noChangeArrowheads="1"/>
          </p:cNvSpPr>
          <p:nvPr/>
        </p:nvSpPr>
        <p:spPr bwMode="auto">
          <a:xfrm>
            <a:off x="2838450" y="2800350"/>
            <a:ext cx="21253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t>‘0’ is returned to x3</a:t>
            </a:r>
          </a:p>
        </p:txBody>
      </p:sp>
      <p:sp>
        <p:nvSpPr>
          <p:cNvPr id="21529" name="Line 29"/>
          <p:cNvSpPr>
            <a:spLocks noChangeShapeType="1"/>
          </p:cNvSpPr>
          <p:nvPr/>
        </p:nvSpPr>
        <p:spPr bwMode="auto">
          <a:xfrm>
            <a:off x="2411413" y="2420938"/>
            <a:ext cx="360362" cy="1512887"/>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Text Box 30"/>
          <p:cNvSpPr txBox="1">
            <a:spLocks noChangeArrowheads="1"/>
          </p:cNvSpPr>
          <p:nvPr/>
        </p:nvSpPr>
        <p:spPr bwMode="auto">
          <a:xfrm>
            <a:off x="2555875" y="34480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X</a:t>
            </a:r>
          </a:p>
        </p:txBody>
      </p:sp>
      <p:sp>
        <p:nvSpPr>
          <p:cNvPr id="21531" name="Text Box 31"/>
          <p:cNvSpPr txBox="1">
            <a:spLocks noChangeArrowheads="1"/>
          </p:cNvSpPr>
          <p:nvPr/>
        </p:nvSpPr>
        <p:spPr bwMode="auto">
          <a:xfrm>
            <a:off x="2843213" y="3644900"/>
            <a:ext cx="2432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The data is not written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a:t>Quiz</a:t>
            </a:r>
          </a:p>
        </p:txBody>
      </p:sp>
      <p:sp>
        <p:nvSpPr>
          <p:cNvPr id="22531" name="Rectangle 3"/>
          <p:cNvSpPr>
            <a:spLocks noGrp="1" noChangeArrowheads="1"/>
          </p:cNvSpPr>
          <p:nvPr>
            <p:ph type="body" idx="1"/>
          </p:nvPr>
        </p:nvSpPr>
        <p:spPr/>
        <p:txBody>
          <a:bodyPr/>
          <a:lstStyle/>
          <a:p>
            <a:pPr eaLnBrk="1" hangingPunct="1"/>
            <a:r>
              <a:rPr lang="en-US" altLang="ja-JP" dirty="0"/>
              <a:t>Implement Fetch and Decrement by using </a:t>
            </a:r>
            <a:r>
              <a:rPr lang="en-US" altLang="ja-JP" dirty="0" err="1"/>
              <a:t>lr</a:t>
            </a:r>
            <a:r>
              <a:rPr lang="en-US" altLang="ja-JP" dirty="0"/>
              <a:t> and sc.</a:t>
            </a:r>
          </a:p>
          <a:p>
            <a:pPr eaLnBrk="1" hangingPunct="1">
              <a:buFont typeface="Wingdings" panose="05000000000000000000" pitchFamily="2" charset="2"/>
              <a:buNone/>
            </a:pP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en-US" altLang="ja-JP"/>
              <a:t>Answer</a:t>
            </a:r>
            <a:endParaRPr lang="ja-JP" altLang="en-US"/>
          </a:p>
        </p:txBody>
      </p:sp>
      <p:sp>
        <p:nvSpPr>
          <p:cNvPr id="3" name="コンテンツ プレースホルダー 2"/>
          <p:cNvSpPr>
            <a:spLocks noGrp="1"/>
          </p:cNvSpPr>
          <p:nvPr>
            <p:ph idx="1"/>
          </p:nvPr>
        </p:nvSpPr>
        <p:spPr/>
        <p:txBody>
          <a:bodyPr/>
          <a:lstStyle/>
          <a:p>
            <a:pPr eaLnBrk="1" hangingPunct="1">
              <a:lnSpc>
                <a:spcPct val="90000"/>
              </a:lnSpc>
              <a:buFont typeface="Wingdings" panose="05000000000000000000" pitchFamily="2" charset="2"/>
              <a:buNone/>
              <a:defRPr/>
            </a:pPr>
            <a:r>
              <a:rPr lang="en-US" altLang="ja-JP" sz="3200" dirty="0"/>
              <a:t>try:   </a:t>
            </a:r>
            <a:r>
              <a:rPr lang="en-US" altLang="ja-JP" sz="3200" dirty="0" err="1"/>
              <a:t>lr</a:t>
            </a:r>
            <a:r>
              <a:rPr lang="en-US" altLang="ja-JP" sz="3200" dirty="0"/>
              <a:t>     x2,0(x1)</a:t>
            </a:r>
          </a:p>
          <a:p>
            <a:pPr eaLnBrk="1" hangingPunct="1">
              <a:lnSpc>
                <a:spcPct val="90000"/>
              </a:lnSpc>
              <a:buFont typeface="Wingdings" panose="05000000000000000000" pitchFamily="2" charset="2"/>
              <a:buNone/>
              <a:defRPr/>
            </a:pPr>
            <a:r>
              <a:rPr lang="en-US" altLang="ja-JP" sz="3200" dirty="0"/>
              <a:t>        </a:t>
            </a:r>
            <a:r>
              <a:rPr lang="en-US" altLang="ja-JP" sz="3200" dirty="0" err="1"/>
              <a:t>addi</a:t>
            </a:r>
            <a:r>
              <a:rPr lang="en-US" altLang="ja-JP" sz="3200" dirty="0"/>
              <a:t> x3,x2,#-1</a:t>
            </a:r>
          </a:p>
          <a:p>
            <a:pPr eaLnBrk="1" hangingPunct="1">
              <a:lnSpc>
                <a:spcPct val="90000"/>
              </a:lnSpc>
              <a:buFont typeface="Wingdings" panose="05000000000000000000" pitchFamily="2" charset="2"/>
              <a:buNone/>
              <a:defRPr/>
            </a:pPr>
            <a:r>
              <a:rPr lang="en-US" altLang="ja-JP" sz="3200" dirty="0"/>
              <a:t>        </a:t>
            </a:r>
            <a:r>
              <a:rPr lang="en-US" altLang="ja-JP" sz="3200" dirty="0" err="1"/>
              <a:t>sc</a:t>
            </a:r>
            <a:r>
              <a:rPr lang="en-US" altLang="ja-JP" sz="3200" dirty="0"/>
              <a:t>    x3,0(x1)</a:t>
            </a:r>
          </a:p>
          <a:p>
            <a:pPr eaLnBrk="1" hangingPunct="1">
              <a:lnSpc>
                <a:spcPct val="90000"/>
              </a:lnSpc>
              <a:buFont typeface="Wingdings" panose="05000000000000000000" pitchFamily="2" charset="2"/>
              <a:buNone/>
              <a:defRPr/>
            </a:pPr>
            <a:r>
              <a:rPr lang="en-US" altLang="ja-JP" sz="3200" dirty="0"/>
              <a:t>        </a:t>
            </a:r>
            <a:r>
              <a:rPr lang="en-US" altLang="ja-JP" sz="3200" dirty="0" err="1"/>
              <a:t>beqz</a:t>
            </a:r>
            <a:r>
              <a:rPr lang="en-US" altLang="ja-JP" sz="3200" dirty="0"/>
              <a:t> x3,try</a:t>
            </a:r>
          </a:p>
          <a:p>
            <a:pPr eaLnBrk="1" hangingPunct="1">
              <a:lnSpc>
                <a:spcPct val="90000"/>
              </a:lnSpc>
              <a:buFont typeface="Wingdings" panose="05000000000000000000" pitchFamily="2" charset="2"/>
              <a:buNone/>
              <a:defRPr/>
            </a:pPr>
            <a:r>
              <a:rPr lang="en-US" altLang="ja-JP" sz="3200" dirty="0"/>
              <a:t>    </a:t>
            </a:r>
          </a:p>
          <a:p>
            <a:pPr>
              <a:defRPr/>
            </a:pPr>
            <a:r>
              <a:rPr lang="en-US" altLang="ja-JP" dirty="0"/>
              <a:t>If </a:t>
            </a:r>
            <a:r>
              <a:rPr lang="en-US" altLang="ja-JP" dirty="0" err="1"/>
              <a:t>sc</a:t>
            </a:r>
            <a:r>
              <a:rPr lang="en-US" altLang="ja-JP" dirty="0"/>
              <a:t> is successful, the memory was decremented without interference.</a:t>
            </a:r>
          </a:p>
          <a:p>
            <a:pPr marL="0" indent="0">
              <a:buFont typeface="Wingdings" panose="05000000000000000000" pitchFamily="2" charset="2"/>
              <a:buNone/>
              <a:defRPr/>
            </a:pPr>
            <a:endParaRPr lang="en-US" altLang="ja-JP"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a:t>Multi-Writers/Readers Problem</a:t>
            </a:r>
          </a:p>
        </p:txBody>
      </p:sp>
      <p:sp>
        <p:nvSpPr>
          <p:cNvPr id="24579" name="Oval 3"/>
          <p:cNvSpPr>
            <a:spLocks noChangeArrowheads="1"/>
          </p:cNvSpPr>
          <p:nvPr/>
        </p:nvSpPr>
        <p:spPr bwMode="auto">
          <a:xfrm>
            <a:off x="1524000" y="2590800"/>
            <a:ext cx="457200" cy="457200"/>
          </a:xfrm>
          <a:prstGeom prst="ellipse">
            <a:avLst/>
          </a:prstGeom>
          <a:solidFill>
            <a:schemeClr val="hlink"/>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80" name="Rectangle 4"/>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81" name="Rectangle 5"/>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400">
              <a:latin typeface="Times New Roman" panose="02020603050405020304" pitchFamily="18" charset="0"/>
            </a:endParaRPr>
          </a:p>
        </p:txBody>
      </p:sp>
      <p:sp>
        <p:nvSpPr>
          <p:cNvPr id="24582" name="Oval 6"/>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83" name="Text Box 7"/>
          <p:cNvSpPr txBox="1">
            <a:spLocks noChangeArrowheads="1"/>
          </p:cNvSpPr>
          <p:nvPr/>
        </p:nvSpPr>
        <p:spPr bwMode="auto">
          <a:xfrm>
            <a:off x="3200400" y="3657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24584" name="Text Box 8"/>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24585" name="Text Box 9"/>
          <p:cNvSpPr txBox="1">
            <a:spLocks noChangeArrowheads="1"/>
          </p:cNvSpPr>
          <p:nvPr/>
        </p:nvSpPr>
        <p:spPr bwMode="auto">
          <a:xfrm>
            <a:off x="7772400" y="4267200"/>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24586" name="Oval 10"/>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87" name="Oval 11"/>
          <p:cNvSpPr>
            <a:spLocks noChangeArrowheads="1"/>
          </p:cNvSpPr>
          <p:nvPr/>
        </p:nvSpPr>
        <p:spPr bwMode="auto">
          <a:xfrm>
            <a:off x="7620000" y="31242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88" name="Oval 12"/>
          <p:cNvSpPr>
            <a:spLocks noChangeArrowheads="1"/>
          </p:cNvSpPr>
          <p:nvPr/>
        </p:nvSpPr>
        <p:spPr bwMode="auto">
          <a:xfrm>
            <a:off x="7620000" y="36576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0502" name="Text Box 22"/>
          <p:cNvSpPr txBox="1">
            <a:spLocks noChangeArrowheads="1"/>
          </p:cNvSpPr>
          <p:nvPr/>
        </p:nvSpPr>
        <p:spPr bwMode="auto">
          <a:xfrm>
            <a:off x="4114800" y="39624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a:latin typeface="Times New Roman" panose="02020603050405020304" pitchFamily="18" charset="0"/>
              </a:rPr>
              <a:t>２</a:t>
            </a:r>
          </a:p>
        </p:txBody>
      </p:sp>
      <p:sp>
        <p:nvSpPr>
          <p:cNvPr id="20503" name="Text Box 23"/>
          <p:cNvSpPr txBox="1">
            <a:spLocks noChangeArrowheads="1"/>
          </p:cNvSpPr>
          <p:nvPr/>
        </p:nvSpPr>
        <p:spPr bwMode="auto">
          <a:xfrm>
            <a:off x="4114800" y="44196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a:latin typeface="Times New Roman" panose="02020603050405020304" pitchFamily="18" charset="0"/>
              </a:rPr>
              <a:t>１</a:t>
            </a:r>
          </a:p>
        </p:txBody>
      </p:sp>
      <p:sp>
        <p:nvSpPr>
          <p:cNvPr id="20504" name="Text Box 24"/>
          <p:cNvSpPr txBox="1">
            <a:spLocks noChangeArrowheads="1"/>
          </p:cNvSpPr>
          <p:nvPr/>
        </p:nvSpPr>
        <p:spPr bwMode="auto">
          <a:xfrm>
            <a:off x="1143000" y="5029200"/>
            <a:ext cx="3429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Selects a writer from multiple writers</a:t>
            </a:r>
          </a:p>
          <a:p>
            <a:pPr eaLnBrk="1" hangingPunct="1">
              <a:spcBef>
                <a:spcPct val="0"/>
              </a:spcBef>
              <a:buClrTx/>
              <a:buSzTx/>
              <a:buFontTx/>
              <a:buNone/>
            </a:pPr>
            <a:endParaRPr lang="en-US" altLang="ja-JP" sz="2400">
              <a:latin typeface="Times New Roman" panose="02020603050405020304" pitchFamily="18" charset="0"/>
            </a:endParaRPr>
          </a:p>
        </p:txBody>
      </p:sp>
      <p:sp>
        <p:nvSpPr>
          <p:cNvPr id="24592" name="Text Box 25"/>
          <p:cNvSpPr txBox="1">
            <a:spLocks noChangeArrowheads="1"/>
          </p:cNvSpPr>
          <p:nvPr/>
        </p:nvSpPr>
        <p:spPr bwMode="auto">
          <a:xfrm>
            <a:off x="5638800" y="4876800"/>
            <a:ext cx="284956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ｄａｔａ　</a:t>
            </a:r>
            <a:r>
              <a:rPr lang="en-US" altLang="ja-JP" sz="2400">
                <a:latin typeface="Times New Roman" panose="02020603050405020304" pitchFamily="18" charset="0"/>
              </a:rPr>
              <a:t>=</a:t>
            </a:r>
            <a:r>
              <a:rPr lang="ja-JP" altLang="en-US" sz="2400">
                <a:latin typeface="Times New Roman" panose="02020603050405020304" pitchFamily="18" charset="0"/>
              </a:rPr>
              <a:t>　Ｒｅａｄ（Ｄ）；</a:t>
            </a:r>
          </a:p>
          <a:p>
            <a:pPr eaLnBrk="1" hangingPunct="1">
              <a:spcBef>
                <a:spcPct val="0"/>
              </a:spcBef>
              <a:buClrTx/>
              <a:buSzTx/>
              <a:buFontTx/>
              <a:buNone/>
            </a:pPr>
            <a:r>
              <a:rPr lang="ja-JP" altLang="en-US" sz="2400">
                <a:latin typeface="Times New Roman" panose="02020603050405020304" pitchFamily="18" charset="0"/>
              </a:rPr>
              <a:t>Ｆｅｔｃｈ＆Ｄｅｃ</a:t>
            </a:r>
            <a:r>
              <a:rPr lang="en-US" altLang="ja-JP" sz="2400">
                <a:latin typeface="Times New Roman" panose="02020603050405020304" pitchFamily="18" charset="0"/>
              </a:rPr>
              <a:t>(c)</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Polling until(c==0)</a:t>
            </a:r>
            <a:r>
              <a:rPr lang="ja-JP" altLang="en-US" sz="2400">
                <a:latin typeface="Times New Roman" panose="02020603050405020304" pitchFamily="18" charset="0"/>
              </a:rPr>
              <a:t>；</a:t>
            </a:r>
          </a:p>
        </p:txBody>
      </p:sp>
      <p:sp>
        <p:nvSpPr>
          <p:cNvPr id="24593" name="Oval 26"/>
          <p:cNvSpPr>
            <a:spLocks noChangeArrowheads="1"/>
          </p:cNvSpPr>
          <p:nvPr/>
        </p:nvSpPr>
        <p:spPr bwMode="auto">
          <a:xfrm>
            <a:off x="1524000" y="3200400"/>
            <a:ext cx="457200" cy="457200"/>
          </a:xfrm>
          <a:prstGeom prst="ellipse">
            <a:avLst/>
          </a:prstGeom>
          <a:solidFill>
            <a:schemeClr val="hlink"/>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4594" name="Oval 27"/>
          <p:cNvSpPr>
            <a:spLocks noChangeArrowheads="1"/>
          </p:cNvSpPr>
          <p:nvPr/>
        </p:nvSpPr>
        <p:spPr bwMode="auto">
          <a:xfrm>
            <a:off x="1524000" y="3810000"/>
            <a:ext cx="457200" cy="457200"/>
          </a:xfrm>
          <a:prstGeom prst="ellipse">
            <a:avLst/>
          </a:prstGeom>
          <a:solidFill>
            <a:schemeClr val="hlink"/>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0508" name="AutoShape 28"/>
          <p:cNvSpPr>
            <a:spLocks noChangeArrowheads="1"/>
          </p:cNvSpPr>
          <p:nvPr/>
        </p:nvSpPr>
        <p:spPr bwMode="auto">
          <a:xfrm>
            <a:off x="2286000" y="59436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0509" name="Text Box 29"/>
          <p:cNvSpPr txBox="1">
            <a:spLocks noChangeArrowheads="1"/>
          </p:cNvSpPr>
          <p:nvPr/>
        </p:nvSpPr>
        <p:spPr bwMode="auto">
          <a:xfrm>
            <a:off x="1203325" y="6289675"/>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1 Writer-Multi</a:t>
            </a:r>
            <a:r>
              <a:rPr lang="ja-JP" altLang="en-US" sz="2400">
                <a:latin typeface="Times New Roman" panose="02020603050405020304" pitchFamily="18" charset="0"/>
              </a:rPr>
              <a:t>　</a:t>
            </a:r>
            <a:r>
              <a:rPr lang="en-US" altLang="ja-JP" sz="2400">
                <a:latin typeface="Times New Roman" panose="02020603050405020304" pitchFamily="18" charset="0"/>
              </a:rPr>
              <a:t>Readers</a:t>
            </a:r>
          </a:p>
        </p:txBody>
      </p:sp>
      <p:sp>
        <p:nvSpPr>
          <p:cNvPr id="24597" name="Rectangle 30"/>
          <p:cNvSpPr>
            <a:spLocks noChangeArrowheads="1"/>
          </p:cNvSpPr>
          <p:nvPr/>
        </p:nvSpPr>
        <p:spPr bwMode="auto">
          <a:xfrm>
            <a:off x="2819400" y="2133600"/>
            <a:ext cx="304800" cy="304800"/>
          </a:xfrm>
          <a:prstGeom prst="rect">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0511" name="Line 31"/>
          <p:cNvSpPr>
            <a:spLocks noChangeShapeType="1"/>
          </p:cNvSpPr>
          <p:nvPr/>
        </p:nvSpPr>
        <p:spPr bwMode="auto">
          <a:xfrm flipV="1">
            <a:off x="2057400" y="2420938"/>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2" name="Line 32"/>
          <p:cNvSpPr>
            <a:spLocks noChangeShapeType="1"/>
          </p:cNvSpPr>
          <p:nvPr/>
        </p:nvSpPr>
        <p:spPr bwMode="auto">
          <a:xfrm flipV="1">
            <a:off x="2057400" y="2497138"/>
            <a:ext cx="685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3" name="Line 33"/>
          <p:cNvSpPr>
            <a:spLocks noChangeShapeType="1"/>
          </p:cNvSpPr>
          <p:nvPr/>
        </p:nvSpPr>
        <p:spPr bwMode="auto">
          <a:xfrm flipV="1">
            <a:off x="2133600" y="2649538"/>
            <a:ext cx="6858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01" name="Text Box 34"/>
          <p:cNvSpPr txBox="1">
            <a:spLocks noChangeArrowheads="1"/>
          </p:cNvSpPr>
          <p:nvPr/>
        </p:nvSpPr>
        <p:spPr bwMode="auto">
          <a:xfrm>
            <a:off x="2651125" y="1641475"/>
            <a:ext cx="230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Mutual exclusion</a:t>
            </a:r>
          </a:p>
        </p:txBody>
      </p:sp>
      <p:sp>
        <p:nvSpPr>
          <p:cNvPr id="20515" name="Line 35"/>
          <p:cNvSpPr>
            <a:spLocks noChangeShapeType="1"/>
          </p:cNvSpPr>
          <p:nvPr/>
        </p:nvSpPr>
        <p:spPr bwMode="auto">
          <a:xfrm flipV="1">
            <a:off x="2051050" y="3068638"/>
            <a:ext cx="1800225" cy="288925"/>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0516" name="Line 36"/>
          <p:cNvSpPr>
            <a:spLocks noChangeShapeType="1"/>
          </p:cNvSpPr>
          <p:nvPr/>
        </p:nvSpPr>
        <p:spPr bwMode="auto">
          <a:xfrm flipV="1">
            <a:off x="4643438" y="2852738"/>
            <a:ext cx="273685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4604" name="Text Box 37"/>
          <p:cNvSpPr txBox="1">
            <a:spLocks noChangeArrowheads="1"/>
          </p:cNvSpPr>
          <p:nvPr/>
        </p:nvSpPr>
        <p:spPr bwMode="auto">
          <a:xfrm>
            <a:off x="4140200" y="357346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3</a:t>
            </a:r>
          </a:p>
        </p:txBody>
      </p:sp>
      <p:sp>
        <p:nvSpPr>
          <p:cNvPr id="20518" name="Line 38"/>
          <p:cNvSpPr>
            <a:spLocks noChangeShapeType="1"/>
          </p:cNvSpPr>
          <p:nvPr/>
        </p:nvSpPr>
        <p:spPr bwMode="auto">
          <a:xfrm flipV="1">
            <a:off x="4716463" y="3357563"/>
            <a:ext cx="2592387"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0519" name="Line 39"/>
          <p:cNvSpPr>
            <a:spLocks noChangeShapeType="1"/>
          </p:cNvSpPr>
          <p:nvPr/>
        </p:nvSpPr>
        <p:spPr bwMode="auto">
          <a:xfrm>
            <a:off x="4716463" y="3933825"/>
            <a:ext cx="2519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0520" name="Text Box 40"/>
          <p:cNvSpPr txBox="1">
            <a:spLocks noChangeArrowheads="1"/>
          </p:cNvSpPr>
          <p:nvPr/>
        </p:nvSpPr>
        <p:spPr bwMode="auto">
          <a:xfrm>
            <a:off x="4140200" y="48641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latin typeface="Times New Roman" panose="02020603050405020304" pitchFamily="18" charset="0"/>
              </a:rPr>
              <a:t>0</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5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5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50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20511"/>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051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0513"/>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5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50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509"/>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51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50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0516"/>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518"/>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50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20518"/>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519"/>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2" grpId="0"/>
      <p:bldP spid="20503" grpId="0"/>
      <p:bldP spid="20504" grpId="0"/>
      <p:bldP spid="20508" grpId="0" animBg="1"/>
      <p:bldP spid="20509" grpId="0"/>
      <p:bldP spid="20511" grpId="0" animBg="1"/>
      <p:bldP spid="20511" grpId="1" animBg="1"/>
      <p:bldP spid="20512" grpId="0" animBg="1"/>
      <p:bldP spid="20512" grpId="1" animBg="1"/>
      <p:bldP spid="20513" grpId="0" animBg="1"/>
      <p:bldP spid="20513" grpId="1" animBg="1"/>
      <p:bldP spid="20515" grpId="0" animBg="1"/>
      <p:bldP spid="20516" grpId="0" animBg="1"/>
      <p:bldP spid="20516" grpId="1" animBg="1"/>
      <p:bldP spid="20518" grpId="0" animBg="1"/>
      <p:bldP spid="20518" grpId="1" animBg="1"/>
      <p:bldP spid="20519" grpId="0" animBg="1"/>
      <p:bldP spid="205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ja-JP"/>
              <a:t>Glossary 1</a:t>
            </a:r>
          </a:p>
        </p:txBody>
      </p:sp>
      <p:sp>
        <p:nvSpPr>
          <p:cNvPr id="25603" name="Rectangle 3"/>
          <p:cNvSpPr>
            <a:spLocks noGrp="1" noChangeArrowheads="1"/>
          </p:cNvSpPr>
          <p:nvPr>
            <p:ph type="body" idx="1"/>
          </p:nvPr>
        </p:nvSpPr>
        <p:spPr/>
        <p:txBody>
          <a:bodyPr/>
          <a:lstStyle/>
          <a:p>
            <a:pPr eaLnBrk="1" hangingPunct="1">
              <a:lnSpc>
                <a:spcPct val="90000"/>
              </a:lnSpc>
            </a:pPr>
            <a:r>
              <a:rPr lang="en-US" altLang="ja-JP" sz="2100"/>
              <a:t>Synchronization: </a:t>
            </a:r>
            <a:r>
              <a:rPr lang="ja-JP" altLang="en-US" sz="2100"/>
              <a:t>同期、今回のメインテーマ</a:t>
            </a:r>
          </a:p>
          <a:p>
            <a:pPr eaLnBrk="1" hangingPunct="1">
              <a:lnSpc>
                <a:spcPct val="90000"/>
              </a:lnSpc>
            </a:pPr>
            <a:r>
              <a:rPr lang="en-US" altLang="ja-JP" sz="2100"/>
              <a:t>Mutual exclusion:</a:t>
            </a:r>
            <a:r>
              <a:rPr lang="ja-JP" altLang="en-US" sz="2100"/>
              <a:t>　排他制御、一つのプロセッサ</a:t>
            </a:r>
            <a:r>
              <a:rPr lang="en-US" altLang="ja-JP" sz="2100"/>
              <a:t>(</a:t>
            </a:r>
            <a:r>
              <a:rPr lang="ja-JP" altLang="en-US" sz="2100"/>
              <a:t>プロセス）のみを選び、他を排除する操作</a:t>
            </a:r>
          </a:p>
          <a:p>
            <a:pPr eaLnBrk="1" hangingPunct="1">
              <a:lnSpc>
                <a:spcPct val="90000"/>
              </a:lnSpc>
            </a:pPr>
            <a:r>
              <a:rPr lang="en-US" altLang="ja-JP" sz="2100"/>
              <a:t>Indivisible(atomic) operation:</a:t>
            </a:r>
            <a:r>
              <a:rPr lang="ja-JP" altLang="en-US" sz="2100"/>
              <a:t>　不可分命令、命令実行中、他のプロセッサ</a:t>
            </a:r>
            <a:r>
              <a:rPr lang="en-US" altLang="ja-JP" sz="2100"/>
              <a:t>(</a:t>
            </a:r>
            <a:r>
              <a:rPr lang="ja-JP" altLang="en-US" sz="2100"/>
              <a:t>プロセス）が操作対象の変数にアクセスすることができない</a:t>
            </a:r>
          </a:p>
          <a:p>
            <a:pPr eaLnBrk="1" hangingPunct="1">
              <a:lnSpc>
                <a:spcPct val="90000"/>
              </a:lnSpc>
            </a:pPr>
            <a:r>
              <a:rPr lang="en-US" altLang="ja-JP" sz="2100"/>
              <a:t>Critical Section:</a:t>
            </a:r>
            <a:r>
              <a:rPr lang="ja-JP" altLang="en-US" sz="2100"/>
              <a:t>　排他制御により一つのプロセッサ</a:t>
            </a:r>
            <a:r>
              <a:rPr lang="en-US" altLang="ja-JP" sz="2100"/>
              <a:t>(</a:t>
            </a:r>
            <a:r>
              <a:rPr lang="ja-JP" altLang="en-US" sz="2100"/>
              <a:t>プロセス）のみ実行することを保証する領域、土居先生はこれを「際どい領域」と訳したが、あまり一般的になってない</a:t>
            </a:r>
          </a:p>
          <a:p>
            <a:pPr eaLnBrk="1" hangingPunct="1">
              <a:lnSpc>
                <a:spcPct val="90000"/>
              </a:lnSpc>
            </a:pPr>
            <a:r>
              <a:rPr lang="en-US" altLang="ja-JP" sz="2100"/>
              <a:t>Fork/Join:</a:t>
            </a:r>
            <a:r>
              <a:rPr lang="ja-JP" altLang="en-US" sz="2100"/>
              <a:t>フォーク／ジョイン</a:t>
            </a:r>
          </a:p>
          <a:p>
            <a:pPr eaLnBrk="1" hangingPunct="1">
              <a:lnSpc>
                <a:spcPct val="90000"/>
              </a:lnSpc>
            </a:pPr>
            <a:r>
              <a:rPr lang="en-US" altLang="ja-JP" sz="2100"/>
              <a:t>Barrier Synchronization: </a:t>
            </a:r>
            <a:r>
              <a:rPr lang="ja-JP" altLang="en-US" sz="2100"/>
              <a:t>バリア同期</a:t>
            </a:r>
          </a:p>
          <a:p>
            <a:pPr eaLnBrk="1" hangingPunct="1">
              <a:lnSpc>
                <a:spcPct val="90000"/>
              </a:lnSpc>
            </a:pPr>
            <a:r>
              <a:rPr lang="en-US" altLang="ja-JP" sz="2100"/>
              <a:t>Readers-writers problem</a:t>
            </a:r>
            <a:r>
              <a:rPr lang="ja-JP" altLang="en-US" sz="2100"/>
              <a:t>：そのまま呼ばれる。</a:t>
            </a:r>
            <a:r>
              <a:rPr lang="en-US" altLang="ja-JP" sz="2100"/>
              <a:t>Producer-Consumer Problem</a:t>
            </a:r>
            <a:r>
              <a:rPr lang="ja-JP" altLang="en-US" sz="2100"/>
              <a:t>（生産者、消費者問題）と類似しているがちょっと違う。</a:t>
            </a:r>
          </a:p>
          <a:p>
            <a:pPr eaLnBrk="1" hangingPunct="1">
              <a:lnSpc>
                <a:spcPct val="90000"/>
              </a:lnSpc>
            </a:pPr>
            <a:endParaRPr lang="ja-JP" altLang="en-US" sz="2100"/>
          </a:p>
          <a:p>
            <a:pPr eaLnBrk="1" hangingPunct="1">
              <a:lnSpc>
                <a:spcPct val="90000"/>
              </a:lnSpc>
            </a:pPr>
            <a:endParaRPr lang="ja-JP" altLang="en-US" sz="2100"/>
          </a:p>
          <a:p>
            <a:pPr eaLnBrk="1" hangingPunct="1">
              <a:lnSpc>
                <a:spcPct val="90000"/>
              </a:lnSpc>
            </a:pPr>
            <a:endParaRPr lang="ja-JP" altLang="en-US" sz="2100"/>
          </a:p>
          <a:p>
            <a:pPr eaLnBrk="1" hangingPunct="1">
              <a:lnSpc>
                <a:spcPct val="90000"/>
              </a:lnSpc>
            </a:pPr>
            <a:endParaRPr lang="en-US" altLang="ja-JP" sz="21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4213" y="269875"/>
            <a:ext cx="7772400" cy="1143000"/>
          </a:xfrm>
        </p:spPr>
        <p:txBody>
          <a:bodyPr/>
          <a:lstStyle/>
          <a:p>
            <a:pPr eaLnBrk="1" hangingPunct="1"/>
            <a:r>
              <a:rPr lang="en-US" altLang="ja-JP" sz="3800"/>
              <a:t>Implementation of a synchronization operation</a:t>
            </a:r>
          </a:p>
        </p:txBody>
      </p:sp>
      <p:sp>
        <p:nvSpPr>
          <p:cNvPr id="2662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28"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2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32" name="Oval 9"/>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33" name="Rectangle 10"/>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6634" name="Line 11"/>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5" name="Line 12"/>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636" name="Group 13"/>
          <p:cNvGrpSpPr>
            <a:grpSpLocks/>
          </p:cNvGrpSpPr>
          <p:nvPr/>
        </p:nvGrpSpPr>
        <p:grpSpPr bwMode="auto">
          <a:xfrm>
            <a:off x="3429000" y="3048000"/>
            <a:ext cx="762000" cy="2514600"/>
            <a:chOff x="672" y="2208"/>
            <a:chExt cx="480" cy="1584"/>
          </a:xfrm>
        </p:grpSpPr>
        <p:sp>
          <p:nvSpPr>
            <p:cNvPr id="26656"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57" name="Rectangle 15"/>
            <p:cNvSpPr>
              <a:spLocks noChangeArrowheads="1"/>
            </p:cNvSpPr>
            <p:nvPr/>
          </p:nvSpPr>
          <p:spPr bwMode="auto">
            <a:xfrm>
              <a:off x="672" y="2448"/>
              <a:ext cx="480" cy="624"/>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6658"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59"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637" name="Oval 19"/>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38" name="Rectangle 20"/>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6639" name="Line 21"/>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40" name="Line 22"/>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41" name="Rectangle 23"/>
          <p:cNvSpPr>
            <a:spLocks noChangeArrowheads="1"/>
          </p:cNvSpPr>
          <p:nvPr/>
        </p:nvSpPr>
        <p:spPr bwMode="auto">
          <a:xfrm>
            <a:off x="3419475" y="1557338"/>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664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664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644" name="Group 26"/>
          <p:cNvGrpSpPr>
            <a:grpSpLocks/>
          </p:cNvGrpSpPr>
          <p:nvPr/>
        </p:nvGrpSpPr>
        <p:grpSpPr bwMode="auto">
          <a:xfrm>
            <a:off x="1219200" y="3336925"/>
            <a:ext cx="962025" cy="633413"/>
            <a:chOff x="806" y="2078"/>
            <a:chExt cx="606" cy="399"/>
          </a:xfrm>
        </p:grpSpPr>
        <p:sp>
          <p:nvSpPr>
            <p:cNvPr id="26654"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6655"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2567" name="Text Box 39"/>
          <p:cNvSpPr txBox="1">
            <a:spLocks noChangeArrowheads="1"/>
          </p:cNvSpPr>
          <p:nvPr/>
        </p:nvSpPr>
        <p:spPr bwMode="auto">
          <a:xfrm>
            <a:off x="1979613" y="3716338"/>
            <a:ext cx="882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1 </a:t>
            </a:r>
            <a:r>
              <a:rPr lang="en-US" altLang="ja-JP" sz="1800" b="1">
                <a:solidFill>
                  <a:srgbClr val="0066FF"/>
                </a:solidFill>
                <a:latin typeface="Times New Roman" panose="02020603050405020304" pitchFamily="18" charset="0"/>
              </a:rPr>
              <a:t>(DE)</a:t>
            </a:r>
          </a:p>
        </p:txBody>
      </p:sp>
      <p:sp>
        <p:nvSpPr>
          <p:cNvPr id="22571" name="Line 43"/>
          <p:cNvSpPr>
            <a:spLocks noChangeShapeType="1"/>
          </p:cNvSpPr>
          <p:nvPr/>
        </p:nvSpPr>
        <p:spPr bwMode="auto">
          <a:xfrm flipH="1">
            <a:off x="2484438" y="1989138"/>
            <a:ext cx="1943100"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72" name="Line 44"/>
          <p:cNvSpPr>
            <a:spLocks noChangeShapeType="1"/>
          </p:cNvSpPr>
          <p:nvPr/>
        </p:nvSpPr>
        <p:spPr bwMode="auto">
          <a:xfrm flipV="1">
            <a:off x="2484438" y="1989138"/>
            <a:ext cx="1871662" cy="1655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73" name="Text Box 45"/>
          <p:cNvSpPr txBox="1">
            <a:spLocks noChangeArrowheads="1"/>
          </p:cNvSpPr>
          <p:nvPr/>
        </p:nvSpPr>
        <p:spPr bwMode="auto">
          <a:xfrm>
            <a:off x="2771775" y="4149725"/>
            <a:ext cx="6540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Test</a:t>
            </a:r>
          </a:p>
          <a:p>
            <a:pPr eaLnBrk="1" hangingPunct="1">
              <a:spcBef>
                <a:spcPct val="0"/>
              </a:spcBef>
              <a:buClrTx/>
              <a:buSzTx/>
              <a:buFontTx/>
              <a:buNone/>
            </a:pPr>
            <a:r>
              <a:rPr lang="en-US" altLang="ja-JP" sz="1800" b="1">
                <a:solidFill>
                  <a:srgbClr val="0066FF"/>
                </a:solidFill>
              </a:rPr>
              <a:t>  &amp;</a:t>
            </a:r>
          </a:p>
          <a:p>
            <a:pPr eaLnBrk="1" hangingPunct="1">
              <a:spcBef>
                <a:spcPct val="0"/>
              </a:spcBef>
              <a:buClrTx/>
              <a:buSzTx/>
              <a:buFontTx/>
              <a:buNone/>
            </a:pPr>
            <a:r>
              <a:rPr lang="en-US" altLang="ja-JP" sz="1800" b="1">
                <a:solidFill>
                  <a:srgbClr val="0066FF"/>
                </a:solidFill>
              </a:rPr>
              <a:t>Set</a:t>
            </a:r>
          </a:p>
        </p:txBody>
      </p:sp>
      <p:sp>
        <p:nvSpPr>
          <p:cNvPr id="22583" name="Text Box 55"/>
          <p:cNvSpPr txBox="1">
            <a:spLocks noChangeArrowheads="1"/>
          </p:cNvSpPr>
          <p:nvPr/>
        </p:nvSpPr>
        <p:spPr bwMode="auto">
          <a:xfrm>
            <a:off x="3040063" y="3160713"/>
            <a:ext cx="742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Read</a:t>
            </a:r>
          </a:p>
          <a:p>
            <a:pPr eaLnBrk="1" hangingPunct="1">
              <a:spcBef>
                <a:spcPct val="0"/>
              </a:spcBef>
              <a:buClrTx/>
              <a:buSzTx/>
              <a:buFontTx/>
              <a:buNone/>
            </a:pPr>
            <a:r>
              <a:rPr lang="en-US" altLang="ja-JP" sz="1800" b="1"/>
              <a:t>0</a:t>
            </a:r>
          </a:p>
        </p:txBody>
      </p:sp>
      <p:sp>
        <p:nvSpPr>
          <p:cNvPr id="22584" name="Text Box 56"/>
          <p:cNvSpPr txBox="1">
            <a:spLocks noChangeArrowheads="1"/>
          </p:cNvSpPr>
          <p:nvPr/>
        </p:nvSpPr>
        <p:spPr bwMode="auto">
          <a:xfrm>
            <a:off x="1166813" y="3736975"/>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Modify</a:t>
            </a:r>
          </a:p>
        </p:txBody>
      </p:sp>
      <p:sp>
        <p:nvSpPr>
          <p:cNvPr id="22585" name="Text Box 57"/>
          <p:cNvSpPr txBox="1">
            <a:spLocks noChangeArrowheads="1"/>
          </p:cNvSpPr>
          <p:nvPr/>
        </p:nvSpPr>
        <p:spPr bwMode="auto">
          <a:xfrm>
            <a:off x="3059113" y="1916113"/>
            <a:ext cx="755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a:t>
            </a:r>
          </a:p>
          <a:p>
            <a:pPr eaLnBrk="1" hangingPunct="1">
              <a:spcBef>
                <a:spcPct val="0"/>
              </a:spcBef>
              <a:buClrTx/>
              <a:buSzTx/>
              <a:buFontTx/>
              <a:buNone/>
            </a:pPr>
            <a:r>
              <a:rPr lang="en-US" altLang="ja-JP" sz="1800" b="1"/>
              <a:t>1</a:t>
            </a:r>
          </a:p>
        </p:txBody>
      </p:sp>
      <p:sp>
        <p:nvSpPr>
          <p:cNvPr id="22586" name="Text Box 58"/>
          <p:cNvSpPr txBox="1">
            <a:spLocks noChangeArrowheads="1"/>
          </p:cNvSpPr>
          <p:nvPr/>
        </p:nvSpPr>
        <p:spPr bwMode="auto">
          <a:xfrm>
            <a:off x="5724525" y="1412875"/>
            <a:ext cx="3460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FF3300"/>
                </a:solidFill>
              </a:rPr>
              <a:t>Bus mastership is locked</a:t>
            </a:r>
          </a:p>
          <a:p>
            <a:pPr eaLnBrk="1" hangingPunct="1">
              <a:spcBef>
                <a:spcPct val="0"/>
              </a:spcBef>
              <a:buClrTx/>
              <a:buSzTx/>
              <a:buFontTx/>
              <a:buNone/>
            </a:pPr>
            <a:r>
              <a:rPr lang="en-US" altLang="ja-JP" sz="1800" b="1">
                <a:solidFill>
                  <a:srgbClr val="FF3300"/>
                </a:solidFill>
              </a:rPr>
              <a:t>between Read/Write operation</a:t>
            </a:r>
          </a:p>
        </p:txBody>
      </p:sp>
      <p:sp>
        <p:nvSpPr>
          <p:cNvPr id="22587" name="Text Box 59"/>
          <p:cNvSpPr txBox="1">
            <a:spLocks noChangeArrowheads="1"/>
          </p:cNvSpPr>
          <p:nvPr/>
        </p:nvSpPr>
        <p:spPr bwMode="auto">
          <a:xfrm>
            <a:off x="1887538" y="460057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8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8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2584">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56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58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7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67" grpId="0"/>
      <p:bldP spid="22571" grpId="0" animBg="1"/>
      <p:bldP spid="22572" grpId="0" animBg="1"/>
      <p:bldP spid="22573" grpId="0"/>
      <p:bldP spid="22583" grpId="0"/>
      <p:bldP spid="22585" grpId="0"/>
      <p:bldP spid="22586" grpId="0"/>
      <p:bldP spid="2258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4213" y="269875"/>
            <a:ext cx="7772400" cy="1143000"/>
          </a:xfrm>
        </p:spPr>
        <p:txBody>
          <a:bodyPr/>
          <a:lstStyle/>
          <a:p>
            <a:pPr eaLnBrk="1" hangingPunct="1"/>
            <a:r>
              <a:rPr lang="en-US" altLang="ja-JP"/>
              <a:t>Snoop</a:t>
            </a:r>
            <a:r>
              <a:rPr lang="ja-JP" altLang="en-US"/>
              <a:t>　</a:t>
            </a:r>
            <a:r>
              <a:rPr lang="en-US" altLang="ja-JP"/>
              <a:t>Cache and Synchronization</a:t>
            </a:r>
          </a:p>
        </p:txBody>
      </p:sp>
      <p:sp>
        <p:nvSpPr>
          <p:cNvPr id="27651"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52"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53"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54"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55"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56" name="Oval 8"/>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57" name="Rectangle 9"/>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58" name="Line 10"/>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59" name="Line 11"/>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7660" name="Group 12"/>
          <p:cNvGrpSpPr>
            <a:grpSpLocks/>
          </p:cNvGrpSpPr>
          <p:nvPr/>
        </p:nvGrpSpPr>
        <p:grpSpPr bwMode="auto">
          <a:xfrm>
            <a:off x="3429000" y="3048000"/>
            <a:ext cx="762000" cy="2514600"/>
            <a:chOff x="672" y="2208"/>
            <a:chExt cx="480" cy="1584"/>
          </a:xfrm>
        </p:grpSpPr>
        <p:sp>
          <p:nvSpPr>
            <p:cNvPr id="27682" name="Oval 13"/>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83" name="Rectangle 14"/>
            <p:cNvSpPr>
              <a:spLocks noChangeArrowheads="1"/>
            </p:cNvSpPr>
            <p:nvPr/>
          </p:nvSpPr>
          <p:spPr bwMode="auto">
            <a:xfrm>
              <a:off x="672" y="2448"/>
              <a:ext cx="480" cy="624"/>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7684" name="Line 15"/>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5" name="Line 16"/>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7661" name="Oval 17"/>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62" name="Rectangle 18"/>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7663" name="Line 19"/>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4" name="Line 20"/>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5" name="Rectangle 21"/>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7666" name="Text Box 22"/>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7667" name="Line 23"/>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7668" name="Group 24"/>
          <p:cNvGrpSpPr>
            <a:grpSpLocks/>
          </p:cNvGrpSpPr>
          <p:nvPr/>
        </p:nvGrpSpPr>
        <p:grpSpPr bwMode="auto">
          <a:xfrm>
            <a:off x="1219200" y="3336925"/>
            <a:ext cx="962025" cy="633413"/>
            <a:chOff x="806" y="2078"/>
            <a:chExt cx="606" cy="399"/>
          </a:xfrm>
        </p:grpSpPr>
        <p:sp>
          <p:nvSpPr>
            <p:cNvPr id="27680" name="Text Box 25"/>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7681" name="Text Box 26"/>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40987" name="Text Box 27"/>
          <p:cNvSpPr txBox="1">
            <a:spLocks noChangeArrowheads="1"/>
          </p:cNvSpPr>
          <p:nvPr/>
        </p:nvSpPr>
        <p:spPr bwMode="auto">
          <a:xfrm>
            <a:off x="1908175" y="3716338"/>
            <a:ext cx="92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1 </a:t>
            </a:r>
            <a:r>
              <a:rPr lang="en-US" altLang="ja-JP" sz="2000">
                <a:solidFill>
                  <a:srgbClr val="0066FF"/>
                </a:solidFill>
                <a:latin typeface="Times New Roman" panose="02020603050405020304" pitchFamily="18" charset="0"/>
              </a:rPr>
              <a:t>(DE)</a:t>
            </a:r>
          </a:p>
        </p:txBody>
      </p:sp>
      <p:sp>
        <p:nvSpPr>
          <p:cNvPr id="40988" name="Line 28"/>
          <p:cNvSpPr>
            <a:spLocks noChangeShapeType="1"/>
          </p:cNvSpPr>
          <p:nvPr/>
        </p:nvSpPr>
        <p:spPr bwMode="auto">
          <a:xfrm flipH="1">
            <a:off x="2484438" y="1989138"/>
            <a:ext cx="1943100"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89" name="Line 29"/>
          <p:cNvSpPr>
            <a:spLocks noChangeShapeType="1"/>
          </p:cNvSpPr>
          <p:nvPr/>
        </p:nvSpPr>
        <p:spPr bwMode="auto">
          <a:xfrm flipV="1">
            <a:off x="2484438" y="1989138"/>
            <a:ext cx="1871662" cy="1655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90" name="Text Box 30"/>
          <p:cNvSpPr txBox="1">
            <a:spLocks noChangeArrowheads="1"/>
          </p:cNvSpPr>
          <p:nvPr/>
        </p:nvSpPr>
        <p:spPr bwMode="auto">
          <a:xfrm>
            <a:off x="2843213" y="3573463"/>
            <a:ext cx="628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Test</a:t>
            </a:r>
          </a:p>
          <a:p>
            <a:pPr eaLnBrk="1" hangingPunct="1">
              <a:spcBef>
                <a:spcPct val="0"/>
              </a:spcBef>
              <a:buClrTx/>
              <a:buSzTx/>
              <a:buFontTx/>
              <a:buNone/>
            </a:pPr>
            <a:r>
              <a:rPr lang="en-US" altLang="ja-JP" sz="1800"/>
              <a:t>  &amp;</a:t>
            </a:r>
          </a:p>
          <a:p>
            <a:pPr eaLnBrk="1" hangingPunct="1">
              <a:spcBef>
                <a:spcPct val="0"/>
              </a:spcBef>
              <a:buClrTx/>
              <a:buSzTx/>
              <a:buFontTx/>
              <a:buNone/>
            </a:pPr>
            <a:r>
              <a:rPr lang="en-US" altLang="ja-JP" sz="1800"/>
              <a:t>Set</a:t>
            </a:r>
          </a:p>
        </p:txBody>
      </p:sp>
      <p:sp>
        <p:nvSpPr>
          <p:cNvPr id="40991" name="Line 31"/>
          <p:cNvSpPr>
            <a:spLocks noChangeShapeType="1"/>
          </p:cNvSpPr>
          <p:nvPr/>
        </p:nvSpPr>
        <p:spPr bwMode="auto">
          <a:xfrm flipH="1" flipV="1">
            <a:off x="4500563" y="2060575"/>
            <a:ext cx="576262" cy="15843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92" name="Line 32"/>
          <p:cNvSpPr>
            <a:spLocks noChangeShapeType="1"/>
          </p:cNvSpPr>
          <p:nvPr/>
        </p:nvSpPr>
        <p:spPr bwMode="auto">
          <a:xfrm>
            <a:off x="4572000" y="2060575"/>
            <a:ext cx="576263" cy="15843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93" name="Text Box 33"/>
          <p:cNvSpPr txBox="1">
            <a:spLocks noChangeArrowheads="1"/>
          </p:cNvSpPr>
          <p:nvPr/>
        </p:nvSpPr>
        <p:spPr bwMode="auto">
          <a:xfrm>
            <a:off x="4284663" y="3429000"/>
            <a:ext cx="6286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Test</a:t>
            </a:r>
          </a:p>
          <a:p>
            <a:pPr eaLnBrk="1" hangingPunct="1">
              <a:spcBef>
                <a:spcPct val="0"/>
              </a:spcBef>
              <a:buClrTx/>
              <a:buSzTx/>
              <a:buFontTx/>
              <a:buNone/>
            </a:pPr>
            <a:r>
              <a:rPr lang="en-US" altLang="ja-JP" sz="1800"/>
              <a:t> &amp;</a:t>
            </a:r>
          </a:p>
          <a:p>
            <a:pPr eaLnBrk="1" hangingPunct="1">
              <a:spcBef>
                <a:spcPct val="0"/>
              </a:spcBef>
              <a:buClrTx/>
              <a:buSzTx/>
              <a:buFontTx/>
              <a:buNone/>
            </a:pPr>
            <a:r>
              <a:rPr lang="en-US" altLang="ja-JP" sz="1800"/>
              <a:t>Set</a:t>
            </a:r>
          </a:p>
        </p:txBody>
      </p:sp>
      <p:sp>
        <p:nvSpPr>
          <p:cNvPr id="40994" name="Text Box 34"/>
          <p:cNvSpPr txBox="1">
            <a:spLocks noChangeArrowheads="1"/>
          </p:cNvSpPr>
          <p:nvPr/>
        </p:nvSpPr>
        <p:spPr bwMode="auto">
          <a:xfrm>
            <a:off x="4859338" y="3716338"/>
            <a:ext cx="781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1</a:t>
            </a:r>
            <a:r>
              <a:rPr lang="en-US" altLang="ja-JP" sz="1800" b="1">
                <a:solidFill>
                  <a:srgbClr val="0066FF"/>
                </a:solidFill>
                <a:latin typeface="Times New Roman" panose="02020603050405020304" pitchFamily="18" charset="0"/>
              </a:rPr>
              <a:t>(CS)</a:t>
            </a:r>
          </a:p>
        </p:txBody>
      </p:sp>
      <p:sp>
        <p:nvSpPr>
          <p:cNvPr id="40995" name="Text Box 35"/>
          <p:cNvSpPr txBox="1">
            <a:spLocks noChangeArrowheads="1"/>
          </p:cNvSpPr>
          <p:nvPr/>
        </p:nvSpPr>
        <p:spPr bwMode="auto">
          <a:xfrm>
            <a:off x="5343525" y="5537200"/>
            <a:ext cx="2990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FF3300"/>
                </a:solidFill>
              </a:rPr>
              <a:t>Even for the line with CS, </a:t>
            </a:r>
          </a:p>
          <a:p>
            <a:pPr eaLnBrk="1" hangingPunct="1">
              <a:spcBef>
                <a:spcPct val="0"/>
              </a:spcBef>
              <a:buClrTx/>
              <a:buSzTx/>
              <a:buFontTx/>
              <a:buNone/>
            </a:pPr>
            <a:r>
              <a:rPr lang="en-US" altLang="ja-JP" sz="1800" b="1">
                <a:solidFill>
                  <a:srgbClr val="FF3300"/>
                </a:solidFill>
              </a:rPr>
              <a:t>Test &amp; Set requires</a:t>
            </a:r>
          </a:p>
          <a:p>
            <a:pPr eaLnBrk="1" hangingPunct="1">
              <a:spcBef>
                <a:spcPct val="0"/>
              </a:spcBef>
              <a:buClrTx/>
              <a:buSzTx/>
              <a:buFontTx/>
              <a:buNone/>
            </a:pPr>
            <a:r>
              <a:rPr lang="en-US" altLang="ja-JP" sz="1800" b="1">
                <a:solidFill>
                  <a:srgbClr val="FF3300"/>
                </a:solidFill>
              </a:rPr>
              <a:t>Bus transaction</a:t>
            </a:r>
          </a:p>
        </p:txBody>
      </p:sp>
      <p:sp>
        <p:nvSpPr>
          <p:cNvPr id="40997" name="Text Box 37"/>
          <p:cNvSpPr txBox="1">
            <a:spLocks noChangeArrowheads="1"/>
          </p:cNvSpPr>
          <p:nvPr/>
        </p:nvSpPr>
        <p:spPr bwMode="auto">
          <a:xfrm>
            <a:off x="1884363" y="46736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a:t>
            </a:r>
          </a:p>
        </p:txBody>
      </p:sp>
      <p:sp>
        <p:nvSpPr>
          <p:cNvPr id="40998" name="Text Box 38"/>
          <p:cNvSpPr txBox="1">
            <a:spLocks noChangeArrowheads="1"/>
          </p:cNvSpPr>
          <p:nvPr/>
        </p:nvSpPr>
        <p:spPr bwMode="auto">
          <a:xfrm>
            <a:off x="2032000" y="4097338"/>
            <a:ext cx="730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→CS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8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40990"/>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40988"/>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4098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99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99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99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099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40992"/>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40991"/>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4099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xit" presetSubtype="0" fill="hold" grpId="2" nodeType="clickEffect">
                                  <p:stCondLst>
                                    <p:cond delay="0"/>
                                  </p:stCondLst>
                                  <p:childTnLst>
                                    <p:set>
                                      <p:cBhvr>
                                        <p:cTn id="52" dur="1" fill="hold">
                                          <p:stCondLst>
                                            <p:cond delay="0"/>
                                          </p:stCondLst>
                                        </p:cTn>
                                        <p:tgtEl>
                                          <p:spTgt spid="40992"/>
                                        </p:tgtEl>
                                        <p:attrNameLst>
                                          <p:attrName>style.visibility</p:attrName>
                                        </p:attrNameLst>
                                      </p:cBhvr>
                                      <p:to>
                                        <p:strVal val="hidden"/>
                                      </p:to>
                                    </p:set>
                                  </p:childTnLst>
                                </p:cTn>
                              </p:par>
                              <p:par>
                                <p:cTn id="53" presetID="1" presetClass="exit" presetSubtype="0" fill="hold" grpId="2" nodeType="withEffect">
                                  <p:stCondLst>
                                    <p:cond delay="0"/>
                                  </p:stCondLst>
                                  <p:childTnLst>
                                    <p:set>
                                      <p:cBhvr>
                                        <p:cTn id="54" dur="1" fill="hold">
                                          <p:stCondLst>
                                            <p:cond delay="0"/>
                                          </p:stCondLst>
                                        </p:cTn>
                                        <p:tgtEl>
                                          <p:spTgt spid="40991"/>
                                        </p:tgtEl>
                                        <p:attrNameLst>
                                          <p:attrName>style.visibility</p:attrName>
                                        </p:attrNameLst>
                                      </p:cBhvr>
                                      <p:to>
                                        <p:strVal val="hidden"/>
                                      </p:to>
                                    </p:set>
                                  </p:childTnLst>
                                </p:cTn>
                              </p:par>
                              <p:par>
                                <p:cTn id="55" presetID="1" presetClass="exit" presetSubtype="0" fill="hold" grpId="2" nodeType="withEffect">
                                  <p:stCondLst>
                                    <p:cond delay="0"/>
                                  </p:stCondLst>
                                  <p:childTnLst>
                                    <p:set>
                                      <p:cBhvr>
                                        <p:cTn id="56" dur="1" fill="hold">
                                          <p:stCondLst>
                                            <p:cond delay="0"/>
                                          </p:stCondLst>
                                        </p:cTn>
                                        <p:tgtEl>
                                          <p:spTgt spid="40993"/>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3" nodeType="clickEffect">
                                  <p:stCondLst>
                                    <p:cond delay="0"/>
                                  </p:stCondLst>
                                  <p:childTnLst>
                                    <p:set>
                                      <p:cBhvr>
                                        <p:cTn id="60" dur="1" fill="hold">
                                          <p:stCondLst>
                                            <p:cond delay="0"/>
                                          </p:stCondLst>
                                        </p:cTn>
                                        <p:tgtEl>
                                          <p:spTgt spid="40992"/>
                                        </p:tgtEl>
                                        <p:attrNameLst>
                                          <p:attrName>style.visibility</p:attrName>
                                        </p:attrNameLst>
                                      </p:cBhvr>
                                      <p:to>
                                        <p:strVal val="visible"/>
                                      </p:to>
                                    </p:set>
                                  </p:childTnLst>
                                </p:cTn>
                              </p:par>
                              <p:par>
                                <p:cTn id="61" presetID="1" presetClass="entr" presetSubtype="0" fill="hold" grpId="3" nodeType="withEffect">
                                  <p:stCondLst>
                                    <p:cond delay="0"/>
                                  </p:stCondLst>
                                  <p:childTnLst>
                                    <p:set>
                                      <p:cBhvr>
                                        <p:cTn id="62" dur="1" fill="hold">
                                          <p:stCondLst>
                                            <p:cond delay="0"/>
                                          </p:stCondLst>
                                        </p:cTn>
                                        <p:tgtEl>
                                          <p:spTgt spid="40991"/>
                                        </p:tgtEl>
                                        <p:attrNameLst>
                                          <p:attrName>style.visibility</p:attrName>
                                        </p:attrNameLst>
                                      </p:cBhvr>
                                      <p:to>
                                        <p:strVal val="visible"/>
                                      </p:to>
                                    </p:set>
                                  </p:childTnLst>
                                </p:cTn>
                              </p:par>
                              <p:par>
                                <p:cTn id="63" presetID="1" presetClass="entr" presetSubtype="0" fill="hold" grpId="3" nodeType="withEffect">
                                  <p:stCondLst>
                                    <p:cond delay="0"/>
                                  </p:stCondLst>
                                  <p:childTnLst>
                                    <p:set>
                                      <p:cBhvr>
                                        <p:cTn id="64" dur="1" fill="hold">
                                          <p:stCondLst>
                                            <p:cond delay="0"/>
                                          </p:stCondLst>
                                        </p:cTn>
                                        <p:tgtEl>
                                          <p:spTgt spid="40993"/>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xit" presetSubtype="0" fill="hold" grpId="4" nodeType="clickEffect">
                                  <p:stCondLst>
                                    <p:cond delay="0"/>
                                  </p:stCondLst>
                                  <p:childTnLst>
                                    <p:set>
                                      <p:cBhvr>
                                        <p:cTn id="68" dur="1" fill="hold">
                                          <p:stCondLst>
                                            <p:cond delay="0"/>
                                          </p:stCondLst>
                                        </p:cTn>
                                        <p:tgtEl>
                                          <p:spTgt spid="40992"/>
                                        </p:tgtEl>
                                        <p:attrNameLst>
                                          <p:attrName>style.visibility</p:attrName>
                                        </p:attrNameLst>
                                      </p:cBhvr>
                                      <p:to>
                                        <p:strVal val="hidden"/>
                                      </p:to>
                                    </p:set>
                                  </p:childTnLst>
                                </p:cTn>
                              </p:par>
                              <p:par>
                                <p:cTn id="69" presetID="1" presetClass="exit" presetSubtype="0" fill="hold" grpId="4" nodeType="withEffect">
                                  <p:stCondLst>
                                    <p:cond delay="0"/>
                                  </p:stCondLst>
                                  <p:childTnLst>
                                    <p:set>
                                      <p:cBhvr>
                                        <p:cTn id="70" dur="1" fill="hold">
                                          <p:stCondLst>
                                            <p:cond delay="0"/>
                                          </p:stCondLst>
                                        </p:cTn>
                                        <p:tgtEl>
                                          <p:spTgt spid="40991"/>
                                        </p:tgtEl>
                                        <p:attrNameLst>
                                          <p:attrName>style.visibility</p:attrName>
                                        </p:attrNameLst>
                                      </p:cBhvr>
                                      <p:to>
                                        <p:strVal val="hidden"/>
                                      </p:to>
                                    </p:set>
                                  </p:childTnLst>
                                </p:cTn>
                              </p:par>
                              <p:par>
                                <p:cTn id="71" presetID="1" presetClass="exit" presetSubtype="0" fill="hold" grpId="4" nodeType="withEffect">
                                  <p:stCondLst>
                                    <p:cond delay="0"/>
                                  </p:stCondLst>
                                  <p:childTnLst>
                                    <p:set>
                                      <p:cBhvr>
                                        <p:cTn id="72" dur="1" fill="hold">
                                          <p:stCondLst>
                                            <p:cond delay="0"/>
                                          </p:stCondLst>
                                        </p:cTn>
                                        <p:tgtEl>
                                          <p:spTgt spid="40993"/>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5" nodeType="clickEffect">
                                  <p:stCondLst>
                                    <p:cond delay="0"/>
                                  </p:stCondLst>
                                  <p:childTnLst>
                                    <p:set>
                                      <p:cBhvr>
                                        <p:cTn id="76" dur="1" fill="hold">
                                          <p:stCondLst>
                                            <p:cond delay="0"/>
                                          </p:stCondLst>
                                        </p:cTn>
                                        <p:tgtEl>
                                          <p:spTgt spid="40992"/>
                                        </p:tgtEl>
                                        <p:attrNameLst>
                                          <p:attrName>style.visibility</p:attrName>
                                        </p:attrNameLst>
                                      </p:cBhvr>
                                      <p:to>
                                        <p:strVal val="visible"/>
                                      </p:to>
                                    </p:set>
                                  </p:childTnLst>
                                </p:cTn>
                              </p:par>
                              <p:par>
                                <p:cTn id="77" presetID="1" presetClass="entr" presetSubtype="0" fill="hold" grpId="5" nodeType="withEffect">
                                  <p:stCondLst>
                                    <p:cond delay="0"/>
                                  </p:stCondLst>
                                  <p:childTnLst>
                                    <p:set>
                                      <p:cBhvr>
                                        <p:cTn id="78" dur="1" fill="hold">
                                          <p:stCondLst>
                                            <p:cond delay="0"/>
                                          </p:stCondLst>
                                        </p:cTn>
                                        <p:tgtEl>
                                          <p:spTgt spid="40991"/>
                                        </p:tgtEl>
                                        <p:attrNameLst>
                                          <p:attrName>style.visibility</p:attrName>
                                        </p:attrNameLst>
                                      </p:cBhvr>
                                      <p:to>
                                        <p:strVal val="visible"/>
                                      </p:to>
                                    </p:set>
                                  </p:childTnLst>
                                </p:cTn>
                              </p:par>
                              <p:par>
                                <p:cTn id="79" presetID="1" presetClass="entr" presetSubtype="0" fill="hold" grpId="5" nodeType="withEffect">
                                  <p:stCondLst>
                                    <p:cond delay="0"/>
                                  </p:stCondLst>
                                  <p:childTnLst>
                                    <p:set>
                                      <p:cBhvr>
                                        <p:cTn id="80" dur="1" fill="hold">
                                          <p:stCondLst>
                                            <p:cond delay="0"/>
                                          </p:stCondLst>
                                        </p:cTn>
                                        <p:tgtEl>
                                          <p:spTgt spid="409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7" grpId="0"/>
      <p:bldP spid="40988" grpId="0" animBg="1"/>
      <p:bldP spid="40988" grpId="1" animBg="1"/>
      <p:bldP spid="40989" grpId="0" animBg="1"/>
      <p:bldP spid="40989" grpId="1" animBg="1"/>
      <p:bldP spid="40990" grpId="0"/>
      <p:bldP spid="40990" grpId="1"/>
      <p:bldP spid="40991" grpId="0" animBg="1"/>
      <p:bldP spid="40991" grpId="1" animBg="1"/>
      <p:bldP spid="40991" grpId="2" animBg="1"/>
      <p:bldP spid="40991" grpId="3" animBg="1"/>
      <p:bldP spid="40991" grpId="4" animBg="1"/>
      <p:bldP spid="40991" grpId="5" animBg="1"/>
      <p:bldP spid="40992" grpId="0" animBg="1"/>
      <p:bldP spid="40992" grpId="1" animBg="1"/>
      <p:bldP spid="40992" grpId="2" animBg="1"/>
      <p:bldP spid="40992" grpId="3" animBg="1"/>
      <p:bldP spid="40992" grpId="4" animBg="1"/>
      <p:bldP spid="40992" grpId="5" animBg="1"/>
      <p:bldP spid="40993" grpId="0"/>
      <p:bldP spid="40993" grpId="1"/>
      <p:bldP spid="40993" grpId="2"/>
      <p:bldP spid="40993" grpId="3"/>
      <p:bldP spid="40993" grpId="4"/>
      <p:bldP spid="40993" grpId="5"/>
      <p:bldP spid="40994" grpId="0"/>
      <p:bldP spid="40995" grpId="0"/>
      <p:bldP spid="40997" grpId="0"/>
      <p:bldP spid="4099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750" y="341313"/>
            <a:ext cx="7772400" cy="1143000"/>
          </a:xfrm>
        </p:spPr>
        <p:txBody>
          <a:bodyPr/>
          <a:lstStyle/>
          <a:p>
            <a:pPr eaLnBrk="1" hangingPunct="1"/>
            <a:r>
              <a:rPr lang="en-US" altLang="ja-JP"/>
              <a:t>Test</a:t>
            </a:r>
            <a:r>
              <a:rPr lang="ja-JP" altLang="en-US"/>
              <a:t>，</a:t>
            </a:r>
            <a:r>
              <a:rPr lang="en-US" altLang="ja-JP"/>
              <a:t>Test</a:t>
            </a:r>
            <a:r>
              <a:rPr lang="ja-JP" altLang="en-US"/>
              <a:t>＆</a:t>
            </a:r>
            <a:r>
              <a:rPr lang="en-US" altLang="ja-JP"/>
              <a:t>Set</a:t>
            </a:r>
          </a:p>
        </p:txBody>
      </p:sp>
      <p:sp>
        <p:nvSpPr>
          <p:cNvPr id="2867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76"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7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80" name="Oval 9"/>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81" name="Rectangle 10"/>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82" name="Line 11"/>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83" name="Line 12"/>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84" name="Oval 14"/>
          <p:cNvSpPr>
            <a:spLocks noChangeArrowheads="1"/>
          </p:cNvSpPr>
          <p:nvPr/>
        </p:nvSpPr>
        <p:spPr bwMode="auto">
          <a:xfrm>
            <a:off x="34290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85" name="Rectangle 15"/>
          <p:cNvSpPr>
            <a:spLocks noChangeArrowheads="1"/>
          </p:cNvSpPr>
          <p:nvPr/>
        </p:nvSpPr>
        <p:spPr bwMode="auto">
          <a:xfrm>
            <a:off x="34290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8686" name="Line 16"/>
          <p:cNvSpPr>
            <a:spLocks noChangeShapeType="1"/>
          </p:cNvSpPr>
          <p:nvPr/>
        </p:nvSpPr>
        <p:spPr bwMode="auto">
          <a:xfrm>
            <a:off x="38100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87" name="Line 17"/>
          <p:cNvSpPr>
            <a:spLocks noChangeShapeType="1"/>
          </p:cNvSpPr>
          <p:nvPr/>
        </p:nvSpPr>
        <p:spPr bwMode="auto">
          <a:xfrm>
            <a:off x="38100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88" name="Oval 19"/>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89" name="Rectangle 20"/>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8690" name="Line 21"/>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91" name="Line 22"/>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92"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8693"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8694"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8695" name="Group 26"/>
          <p:cNvGrpSpPr>
            <a:grpSpLocks/>
          </p:cNvGrpSpPr>
          <p:nvPr/>
        </p:nvGrpSpPr>
        <p:grpSpPr bwMode="auto">
          <a:xfrm>
            <a:off x="1219200" y="3336925"/>
            <a:ext cx="962025" cy="633413"/>
            <a:chOff x="806" y="2078"/>
            <a:chExt cx="606" cy="399"/>
          </a:xfrm>
        </p:grpSpPr>
        <p:sp>
          <p:nvSpPr>
            <p:cNvPr id="28713"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8714"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8696" name="Text Box 30"/>
          <p:cNvSpPr txBox="1">
            <a:spLocks noChangeArrowheads="1"/>
          </p:cNvSpPr>
          <p:nvPr/>
        </p:nvSpPr>
        <p:spPr bwMode="auto">
          <a:xfrm>
            <a:off x="22098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23584" name="Text Box 32"/>
          <p:cNvSpPr txBox="1">
            <a:spLocks noChangeArrowheads="1"/>
          </p:cNvSpPr>
          <p:nvPr/>
        </p:nvSpPr>
        <p:spPr bwMode="auto">
          <a:xfrm>
            <a:off x="611188" y="3933825"/>
            <a:ext cx="1198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b="1">
                <a:latin typeface="Times New Roman" panose="02020603050405020304" pitchFamily="18" charset="0"/>
              </a:rPr>
              <a:t>Test&amp;Set</a:t>
            </a:r>
          </a:p>
        </p:txBody>
      </p:sp>
      <p:sp>
        <p:nvSpPr>
          <p:cNvPr id="28698" name="Text Box 34"/>
          <p:cNvSpPr txBox="1">
            <a:spLocks noChangeArrowheads="1"/>
          </p:cNvSpPr>
          <p:nvPr/>
        </p:nvSpPr>
        <p:spPr bwMode="auto">
          <a:xfrm>
            <a:off x="51054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23588" name="Text Box 36"/>
          <p:cNvSpPr txBox="1">
            <a:spLocks noChangeArrowheads="1"/>
          </p:cNvSpPr>
          <p:nvPr/>
        </p:nvSpPr>
        <p:spPr bwMode="auto">
          <a:xfrm>
            <a:off x="5651500" y="3933825"/>
            <a:ext cx="649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b="1">
                <a:solidFill>
                  <a:srgbClr val="0066FF"/>
                </a:solidFill>
                <a:latin typeface="Times New Roman" panose="02020603050405020304" pitchFamily="18" charset="0"/>
              </a:rPr>
              <a:t>Test</a:t>
            </a:r>
          </a:p>
        </p:txBody>
      </p:sp>
      <p:sp>
        <p:nvSpPr>
          <p:cNvPr id="28700" name="Text Box 42"/>
          <p:cNvSpPr txBox="1">
            <a:spLocks noChangeArrowheads="1"/>
          </p:cNvSpPr>
          <p:nvPr/>
        </p:nvSpPr>
        <p:spPr bwMode="auto">
          <a:xfrm>
            <a:off x="4784725" y="5603875"/>
            <a:ext cx="33988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Test does not require bus, </a:t>
            </a:r>
          </a:p>
          <a:p>
            <a:pPr eaLnBrk="1" hangingPunct="1">
              <a:spcBef>
                <a:spcPct val="0"/>
              </a:spcBef>
              <a:buClrTx/>
              <a:buSzTx/>
              <a:buFontTx/>
              <a:buNone/>
            </a:pPr>
            <a:r>
              <a:rPr lang="en-US" altLang="ja-JP" sz="2400">
                <a:latin typeface="Times New Roman" panose="02020603050405020304" pitchFamily="18" charset="0"/>
              </a:rPr>
              <a:t>except the first trial</a:t>
            </a:r>
          </a:p>
        </p:txBody>
      </p:sp>
      <p:sp>
        <p:nvSpPr>
          <p:cNvPr id="28701" name="Text Box 45"/>
          <p:cNvSpPr txBox="1">
            <a:spLocks noChangeArrowheads="1"/>
          </p:cNvSpPr>
          <p:nvPr/>
        </p:nvSpPr>
        <p:spPr bwMode="auto">
          <a:xfrm>
            <a:off x="971550" y="5661025"/>
            <a:ext cx="35131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　</a:t>
            </a:r>
            <a:r>
              <a:rPr lang="en-US" altLang="ja-JP" sz="2400">
                <a:latin typeface="Times New Roman" panose="02020603050405020304" pitchFamily="18" charset="0"/>
              </a:rPr>
              <a:t>does not require bus transaction</a:t>
            </a:r>
          </a:p>
        </p:txBody>
      </p:sp>
      <p:sp>
        <p:nvSpPr>
          <p:cNvPr id="23598" name="Line 46"/>
          <p:cNvSpPr>
            <a:spLocks noChangeShapeType="1"/>
          </p:cNvSpPr>
          <p:nvPr/>
        </p:nvSpPr>
        <p:spPr bwMode="auto">
          <a:xfrm flipH="1">
            <a:off x="2339975" y="1989138"/>
            <a:ext cx="1511300" cy="1800225"/>
          </a:xfrm>
          <a:prstGeom prst="line">
            <a:avLst/>
          </a:prstGeom>
          <a:noFill/>
          <a:ln w="952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599" name="Line 47"/>
          <p:cNvSpPr>
            <a:spLocks noChangeShapeType="1"/>
          </p:cNvSpPr>
          <p:nvPr/>
        </p:nvSpPr>
        <p:spPr bwMode="auto">
          <a:xfrm flipH="1">
            <a:off x="2411413" y="1989138"/>
            <a:ext cx="1512887"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600" name="Line 48"/>
          <p:cNvSpPr>
            <a:spLocks noChangeShapeType="1"/>
          </p:cNvSpPr>
          <p:nvPr/>
        </p:nvSpPr>
        <p:spPr bwMode="auto">
          <a:xfrm flipV="1">
            <a:off x="2484438" y="1989138"/>
            <a:ext cx="1511300"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8705" name="Text Box 49"/>
          <p:cNvSpPr txBox="1">
            <a:spLocks noChangeArrowheads="1"/>
          </p:cNvSpPr>
          <p:nvPr/>
        </p:nvSpPr>
        <p:spPr bwMode="auto">
          <a:xfrm>
            <a:off x="5127625" y="423863"/>
            <a:ext cx="319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t>Test&amp;Set</a:t>
            </a:r>
            <a:r>
              <a:rPr lang="ja-JP" altLang="en-US" sz="2400" b="1"/>
              <a:t>（</a:t>
            </a:r>
            <a:r>
              <a:rPr lang="en-US" altLang="ja-JP" sz="2400" b="1"/>
              <a:t>c</a:t>
            </a:r>
            <a:r>
              <a:rPr lang="ja-JP" altLang="en-US" sz="2400" b="1"/>
              <a:t>） </a:t>
            </a:r>
            <a:r>
              <a:rPr lang="en-US" altLang="ja-JP" sz="2400" b="1">
                <a:solidFill>
                  <a:srgbClr val="0066FF"/>
                </a:solidFill>
              </a:rPr>
              <a:t>if c == 0</a:t>
            </a:r>
          </a:p>
        </p:txBody>
      </p:sp>
      <p:sp>
        <p:nvSpPr>
          <p:cNvPr id="23602" name="Text Box 50"/>
          <p:cNvSpPr txBox="1">
            <a:spLocks noChangeArrowheads="1"/>
          </p:cNvSpPr>
          <p:nvPr/>
        </p:nvSpPr>
        <p:spPr bwMode="auto">
          <a:xfrm>
            <a:off x="2124075" y="3789363"/>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23603" name="Line 51"/>
          <p:cNvSpPr>
            <a:spLocks noChangeShapeType="1"/>
          </p:cNvSpPr>
          <p:nvPr/>
        </p:nvSpPr>
        <p:spPr bwMode="auto">
          <a:xfrm>
            <a:off x="4140200" y="2060575"/>
            <a:ext cx="1079500" cy="1800225"/>
          </a:xfrm>
          <a:prstGeom prst="line">
            <a:avLst/>
          </a:prstGeom>
          <a:noFill/>
          <a:ln w="952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604" name="Text Box 52"/>
          <p:cNvSpPr txBox="1">
            <a:spLocks noChangeArrowheads="1"/>
          </p:cNvSpPr>
          <p:nvPr/>
        </p:nvSpPr>
        <p:spPr bwMode="auto">
          <a:xfrm>
            <a:off x="5056188" y="38084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1</a:t>
            </a:r>
          </a:p>
        </p:txBody>
      </p:sp>
      <p:sp>
        <p:nvSpPr>
          <p:cNvPr id="23605" name="Text Box 53"/>
          <p:cNvSpPr txBox="1">
            <a:spLocks noChangeArrowheads="1"/>
          </p:cNvSpPr>
          <p:nvPr/>
        </p:nvSpPr>
        <p:spPr bwMode="auto">
          <a:xfrm>
            <a:off x="971550" y="3644900"/>
            <a:ext cx="649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b="1">
                <a:solidFill>
                  <a:srgbClr val="0066FF"/>
                </a:solidFill>
                <a:latin typeface="Times New Roman" panose="02020603050405020304" pitchFamily="18" charset="0"/>
              </a:rPr>
              <a:t>Test</a:t>
            </a:r>
          </a:p>
        </p:txBody>
      </p:sp>
      <p:sp>
        <p:nvSpPr>
          <p:cNvPr id="23606" name="Line 54"/>
          <p:cNvSpPr>
            <a:spLocks noChangeShapeType="1"/>
          </p:cNvSpPr>
          <p:nvPr/>
        </p:nvSpPr>
        <p:spPr bwMode="auto">
          <a:xfrm>
            <a:off x="5364163" y="4292600"/>
            <a:ext cx="0" cy="431800"/>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607" name="Text Box 55"/>
          <p:cNvSpPr txBox="1">
            <a:spLocks noChangeArrowheads="1"/>
          </p:cNvSpPr>
          <p:nvPr/>
        </p:nvSpPr>
        <p:spPr bwMode="auto">
          <a:xfrm>
            <a:off x="5416550" y="4456113"/>
            <a:ext cx="9461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Polling</a:t>
            </a:r>
          </a:p>
          <a:p>
            <a:pPr eaLnBrk="1" hangingPunct="1">
              <a:spcBef>
                <a:spcPct val="0"/>
              </a:spcBef>
              <a:buClrTx/>
              <a:buSzTx/>
              <a:buFontTx/>
              <a:buNone/>
            </a:pPr>
            <a:r>
              <a:rPr lang="en-US" altLang="ja-JP" sz="1800" b="1"/>
              <a:t>for CS</a:t>
            </a:r>
          </a:p>
          <a:p>
            <a:pPr eaLnBrk="1" hangingPunct="1">
              <a:spcBef>
                <a:spcPct val="0"/>
              </a:spcBef>
              <a:buClrTx/>
              <a:buSzTx/>
              <a:buFontTx/>
              <a:buNone/>
            </a:pPr>
            <a:r>
              <a:rPr lang="en-US" altLang="ja-JP" sz="1800" b="1"/>
              <a:t>line</a:t>
            </a:r>
          </a:p>
        </p:txBody>
      </p:sp>
      <p:sp>
        <p:nvSpPr>
          <p:cNvPr id="23608" name="Text Box 56"/>
          <p:cNvSpPr txBox="1">
            <a:spLocks noChangeArrowheads="1"/>
          </p:cNvSpPr>
          <p:nvPr/>
        </p:nvSpPr>
        <p:spPr bwMode="auto">
          <a:xfrm>
            <a:off x="2247900" y="3789363"/>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9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60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6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5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584"/>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23602"/>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2360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6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8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60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3603"/>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3600"/>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3599"/>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2359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60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60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3606"/>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3607"/>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2" nodeType="clickEffect">
                                  <p:stCondLst>
                                    <p:cond delay="0"/>
                                  </p:stCondLst>
                                  <p:childTnLst>
                                    <p:set>
                                      <p:cBhvr>
                                        <p:cTn id="60" dur="1" fill="hold">
                                          <p:stCondLst>
                                            <p:cond delay="0"/>
                                          </p:stCondLst>
                                        </p:cTn>
                                        <p:tgtEl>
                                          <p:spTgt spid="23606"/>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23607"/>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xit" presetSubtype="0" fill="hold" grpId="3" nodeType="clickEffect">
                                  <p:stCondLst>
                                    <p:cond delay="0"/>
                                  </p:stCondLst>
                                  <p:childTnLst>
                                    <p:set>
                                      <p:cBhvr>
                                        <p:cTn id="66" dur="1" fill="hold">
                                          <p:stCondLst>
                                            <p:cond delay="0"/>
                                          </p:stCondLst>
                                        </p:cTn>
                                        <p:tgtEl>
                                          <p:spTgt spid="23606"/>
                                        </p:tgtEl>
                                        <p:attrNameLst>
                                          <p:attrName>style.visibility</p:attrName>
                                        </p:attrNameLst>
                                      </p:cBhvr>
                                      <p:to>
                                        <p:strVal val="hidden"/>
                                      </p:to>
                                    </p:set>
                                  </p:childTnLst>
                                </p:cTn>
                              </p:par>
                              <p:par>
                                <p:cTn id="67" presetID="1" presetClass="exit" presetSubtype="0" fill="hold" grpId="3" nodeType="withEffect">
                                  <p:stCondLst>
                                    <p:cond delay="0"/>
                                  </p:stCondLst>
                                  <p:childTnLst>
                                    <p:set>
                                      <p:cBhvr>
                                        <p:cTn id="68" dur="1" fill="hold">
                                          <p:stCondLst>
                                            <p:cond delay="0"/>
                                          </p:stCondLst>
                                        </p:cTn>
                                        <p:tgtEl>
                                          <p:spTgt spid="236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84" grpId="0"/>
      <p:bldP spid="23588" grpId="0"/>
      <p:bldP spid="23598" grpId="0" animBg="1"/>
      <p:bldP spid="23598" grpId="1" animBg="1"/>
      <p:bldP spid="23599" grpId="0" animBg="1"/>
      <p:bldP spid="23599" grpId="1" animBg="1"/>
      <p:bldP spid="23600" grpId="0" animBg="1"/>
      <p:bldP spid="23600" grpId="1" animBg="1"/>
      <p:bldP spid="23602" grpId="0"/>
      <p:bldP spid="23602" grpId="1"/>
      <p:bldP spid="23603" grpId="0" animBg="1"/>
      <p:bldP spid="23603" grpId="1" animBg="1"/>
      <p:bldP spid="23604" grpId="0"/>
      <p:bldP spid="23605" grpId="0"/>
      <p:bldP spid="23606" grpId="0" animBg="1"/>
      <p:bldP spid="23606" grpId="1" animBg="1"/>
      <p:bldP spid="23606" grpId="2" animBg="1"/>
      <p:bldP spid="23606" grpId="3" animBg="1"/>
      <p:bldP spid="23607" grpId="0"/>
      <p:bldP spid="23607" grpId="1"/>
      <p:bldP spid="23607" grpId="2"/>
      <p:bldP spid="23607" grpId="3"/>
      <p:bldP spid="2360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750" y="341313"/>
            <a:ext cx="7772400" cy="1143000"/>
          </a:xfrm>
        </p:spPr>
        <p:txBody>
          <a:bodyPr/>
          <a:lstStyle/>
          <a:p>
            <a:pPr eaLnBrk="1" hangingPunct="1"/>
            <a:r>
              <a:rPr lang="en-US" altLang="ja-JP"/>
              <a:t>Test</a:t>
            </a:r>
            <a:r>
              <a:rPr lang="ja-JP" altLang="en-US"/>
              <a:t>，</a:t>
            </a:r>
            <a:r>
              <a:rPr lang="en-US" altLang="ja-JP"/>
              <a:t>Test</a:t>
            </a:r>
            <a:r>
              <a:rPr lang="ja-JP" altLang="en-US"/>
              <a:t>＆</a:t>
            </a:r>
            <a:r>
              <a:rPr lang="en-US" altLang="ja-JP"/>
              <a:t>Set</a:t>
            </a:r>
          </a:p>
        </p:txBody>
      </p:sp>
      <p:sp>
        <p:nvSpPr>
          <p:cNvPr id="2969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00"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0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04" name="Oval 8"/>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05" name="Rectangle 9"/>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06" name="Line 10"/>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7" name="Line 11"/>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8" name="Oval 12"/>
          <p:cNvSpPr>
            <a:spLocks noChangeArrowheads="1"/>
          </p:cNvSpPr>
          <p:nvPr/>
        </p:nvSpPr>
        <p:spPr bwMode="auto">
          <a:xfrm>
            <a:off x="34290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09" name="Rectangle 13"/>
          <p:cNvSpPr>
            <a:spLocks noChangeArrowheads="1"/>
          </p:cNvSpPr>
          <p:nvPr/>
        </p:nvSpPr>
        <p:spPr bwMode="auto">
          <a:xfrm>
            <a:off x="34290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9710" name="Line 14"/>
          <p:cNvSpPr>
            <a:spLocks noChangeShapeType="1"/>
          </p:cNvSpPr>
          <p:nvPr/>
        </p:nvSpPr>
        <p:spPr bwMode="auto">
          <a:xfrm>
            <a:off x="38100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11" name="Line 15"/>
          <p:cNvSpPr>
            <a:spLocks noChangeShapeType="1"/>
          </p:cNvSpPr>
          <p:nvPr/>
        </p:nvSpPr>
        <p:spPr bwMode="auto">
          <a:xfrm>
            <a:off x="38100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12" name="Oval 16"/>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13" name="Rectangle 17"/>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29714" name="Line 18"/>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15" name="Line 19"/>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16" name="Rectangle 20"/>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9717" name="Text Box 21"/>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9718" name="Line 22"/>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9719" name="Group 23"/>
          <p:cNvGrpSpPr>
            <a:grpSpLocks/>
          </p:cNvGrpSpPr>
          <p:nvPr/>
        </p:nvGrpSpPr>
        <p:grpSpPr bwMode="auto">
          <a:xfrm>
            <a:off x="1219200" y="3336925"/>
            <a:ext cx="962025" cy="633413"/>
            <a:chOff x="806" y="2078"/>
            <a:chExt cx="606" cy="399"/>
          </a:xfrm>
        </p:grpSpPr>
        <p:sp>
          <p:nvSpPr>
            <p:cNvPr id="29735" name="Text Box 24"/>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9736" name="Text Box 25"/>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9720" name="Text Box 26"/>
          <p:cNvSpPr txBox="1">
            <a:spLocks noChangeArrowheads="1"/>
          </p:cNvSpPr>
          <p:nvPr/>
        </p:nvSpPr>
        <p:spPr bwMode="auto">
          <a:xfrm>
            <a:off x="22098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29721" name="Text Box 28"/>
          <p:cNvSpPr txBox="1">
            <a:spLocks noChangeArrowheads="1"/>
          </p:cNvSpPr>
          <p:nvPr/>
        </p:nvSpPr>
        <p:spPr bwMode="auto">
          <a:xfrm>
            <a:off x="51054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29722" name="Text Box 30"/>
          <p:cNvSpPr txBox="1">
            <a:spLocks noChangeArrowheads="1"/>
          </p:cNvSpPr>
          <p:nvPr/>
        </p:nvSpPr>
        <p:spPr bwMode="auto">
          <a:xfrm>
            <a:off x="4784725" y="5603875"/>
            <a:ext cx="3182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Cache line is invalidated</a:t>
            </a:r>
          </a:p>
        </p:txBody>
      </p:sp>
      <p:sp>
        <p:nvSpPr>
          <p:cNvPr id="43039" name="Text Box 31"/>
          <p:cNvSpPr txBox="1">
            <a:spLocks noChangeArrowheads="1"/>
          </p:cNvSpPr>
          <p:nvPr/>
        </p:nvSpPr>
        <p:spPr bwMode="auto">
          <a:xfrm>
            <a:off x="971550" y="5661025"/>
            <a:ext cx="35131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Release critical section</a:t>
            </a:r>
          </a:p>
          <a:p>
            <a:pPr eaLnBrk="1" hangingPunct="1">
              <a:spcBef>
                <a:spcPct val="0"/>
              </a:spcBef>
              <a:buClrTx/>
              <a:buSzTx/>
              <a:buFontTx/>
              <a:buNone/>
            </a:pPr>
            <a:r>
              <a:rPr lang="en-US" altLang="ja-JP" sz="2400">
                <a:latin typeface="Times New Roman" panose="02020603050405020304" pitchFamily="18" charset="0"/>
              </a:rPr>
              <a:t>by writing 0</a:t>
            </a:r>
          </a:p>
        </p:txBody>
      </p:sp>
      <p:sp>
        <p:nvSpPr>
          <p:cNvPr id="29724" name="Text Box 35"/>
          <p:cNvSpPr txBox="1">
            <a:spLocks noChangeArrowheads="1"/>
          </p:cNvSpPr>
          <p:nvPr/>
        </p:nvSpPr>
        <p:spPr bwMode="auto">
          <a:xfrm>
            <a:off x="5127625" y="423863"/>
            <a:ext cx="319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t>Test&amp;Set</a:t>
            </a:r>
            <a:r>
              <a:rPr lang="ja-JP" altLang="en-US" sz="2400" b="1"/>
              <a:t>（</a:t>
            </a:r>
            <a:r>
              <a:rPr lang="en-US" altLang="ja-JP" sz="2400" b="1"/>
              <a:t>c</a:t>
            </a:r>
            <a:r>
              <a:rPr lang="ja-JP" altLang="en-US" sz="2400" b="1"/>
              <a:t>） </a:t>
            </a:r>
            <a:r>
              <a:rPr lang="en-US" altLang="ja-JP" sz="2400" b="1">
                <a:solidFill>
                  <a:srgbClr val="0066FF"/>
                </a:solidFill>
              </a:rPr>
              <a:t>if c == 0</a:t>
            </a:r>
          </a:p>
        </p:txBody>
      </p:sp>
      <p:sp>
        <p:nvSpPr>
          <p:cNvPr id="43044" name="Text Box 36"/>
          <p:cNvSpPr txBox="1">
            <a:spLocks noChangeArrowheads="1"/>
          </p:cNvSpPr>
          <p:nvPr/>
        </p:nvSpPr>
        <p:spPr bwMode="auto">
          <a:xfrm>
            <a:off x="2176463" y="3879850"/>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1</a:t>
            </a:r>
          </a:p>
        </p:txBody>
      </p:sp>
      <p:sp>
        <p:nvSpPr>
          <p:cNvPr id="43046" name="Text Box 38"/>
          <p:cNvSpPr txBox="1">
            <a:spLocks noChangeArrowheads="1"/>
          </p:cNvSpPr>
          <p:nvPr/>
        </p:nvSpPr>
        <p:spPr bwMode="auto">
          <a:xfrm>
            <a:off x="5056188" y="38084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1</a:t>
            </a:r>
          </a:p>
        </p:txBody>
      </p:sp>
      <p:sp>
        <p:nvSpPr>
          <p:cNvPr id="43050" name="Line 42"/>
          <p:cNvSpPr>
            <a:spLocks noChangeShapeType="1"/>
          </p:cNvSpPr>
          <p:nvPr/>
        </p:nvSpPr>
        <p:spPr bwMode="auto">
          <a:xfrm flipV="1">
            <a:off x="1835150" y="4076700"/>
            <a:ext cx="0"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051" name="Text Box 43"/>
          <p:cNvSpPr txBox="1">
            <a:spLocks noChangeArrowheads="1"/>
          </p:cNvSpPr>
          <p:nvPr/>
        </p:nvSpPr>
        <p:spPr bwMode="auto">
          <a:xfrm>
            <a:off x="1384300" y="460057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a:t>
            </a:r>
          </a:p>
        </p:txBody>
      </p:sp>
      <p:sp>
        <p:nvSpPr>
          <p:cNvPr id="43052" name="Text Box 44"/>
          <p:cNvSpPr txBox="1">
            <a:spLocks noChangeArrowheads="1"/>
          </p:cNvSpPr>
          <p:nvPr/>
        </p:nvSpPr>
        <p:spPr bwMode="auto">
          <a:xfrm>
            <a:off x="2124075" y="37163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43053" name="Text Box 45"/>
          <p:cNvSpPr txBox="1">
            <a:spLocks noChangeArrowheads="1"/>
          </p:cNvSpPr>
          <p:nvPr/>
        </p:nvSpPr>
        <p:spPr bwMode="auto">
          <a:xfrm>
            <a:off x="5078413" y="3789363"/>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a:t>
            </a:r>
          </a:p>
        </p:txBody>
      </p:sp>
      <p:sp>
        <p:nvSpPr>
          <p:cNvPr id="43054" name="Line 46"/>
          <p:cNvSpPr>
            <a:spLocks noChangeShapeType="1"/>
          </p:cNvSpPr>
          <p:nvPr/>
        </p:nvSpPr>
        <p:spPr bwMode="auto">
          <a:xfrm flipV="1">
            <a:off x="2484438" y="2852738"/>
            <a:ext cx="0" cy="792162"/>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55" name="Line 47"/>
          <p:cNvSpPr>
            <a:spLocks noChangeShapeType="1"/>
          </p:cNvSpPr>
          <p:nvPr/>
        </p:nvSpPr>
        <p:spPr bwMode="auto">
          <a:xfrm>
            <a:off x="2484438" y="2852738"/>
            <a:ext cx="2663825"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56" name="Line 48"/>
          <p:cNvSpPr>
            <a:spLocks noChangeShapeType="1"/>
          </p:cNvSpPr>
          <p:nvPr/>
        </p:nvSpPr>
        <p:spPr bwMode="auto">
          <a:xfrm>
            <a:off x="5148263" y="2852738"/>
            <a:ext cx="0" cy="863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057" name="Text Box 49"/>
          <p:cNvSpPr txBox="1">
            <a:spLocks noChangeArrowheads="1"/>
          </p:cNvSpPr>
          <p:nvPr/>
        </p:nvSpPr>
        <p:spPr bwMode="auto">
          <a:xfrm>
            <a:off x="3708400" y="3016250"/>
            <a:ext cx="145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FF3300"/>
                </a:solidFill>
              </a:rPr>
              <a:t>Invalidation</a:t>
            </a:r>
          </a:p>
          <a:p>
            <a:pPr eaLnBrk="1" hangingPunct="1">
              <a:spcBef>
                <a:spcPct val="0"/>
              </a:spcBef>
              <a:buClrTx/>
              <a:buSzTx/>
              <a:buFontTx/>
              <a:buNone/>
            </a:pPr>
            <a:r>
              <a:rPr lang="en-US" altLang="ja-JP" sz="1800" b="1">
                <a:solidFill>
                  <a:srgbClr val="FF3300"/>
                </a:solidFill>
              </a:rPr>
              <a:t>signal</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0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03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43044"/>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4305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0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0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05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05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053"/>
                                        </p:tgtEl>
                                        <p:attrNameLst>
                                          <p:attrName>style.visibility</p:attrName>
                                        </p:attrNameLst>
                                      </p:cBhvr>
                                      <p:to>
                                        <p:strVal val="visible"/>
                                      </p:to>
                                    </p:set>
                                  </p:childTnLst>
                                </p:cTn>
                              </p:par>
                              <p:par>
                                <p:cTn id="33" presetID="1" presetClass="exit" presetSubtype="0" fill="hold" grpId="0" nodeType="withEffect">
                                  <p:stCondLst>
                                    <p:cond delay="0"/>
                                  </p:stCondLst>
                                  <p:childTnLst>
                                    <p:set>
                                      <p:cBhvr>
                                        <p:cTn id="34" dur="1" fill="hold">
                                          <p:stCondLst>
                                            <p:cond delay="0"/>
                                          </p:stCondLst>
                                        </p:cTn>
                                        <p:tgtEl>
                                          <p:spTgt spid="430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39" grpId="0"/>
      <p:bldP spid="43044" grpId="0"/>
      <p:bldP spid="43046" grpId="0"/>
      <p:bldP spid="43050" grpId="0" animBg="1"/>
      <p:bldP spid="43051" grpId="0"/>
      <p:bldP spid="43052" grpId="0"/>
      <p:bldP spid="43053" grpId="0"/>
      <p:bldP spid="43054" grpId="0" animBg="1"/>
      <p:bldP spid="43055" grpId="0" animBg="1"/>
      <p:bldP spid="43056" grpId="0" animBg="1"/>
      <p:bldP spid="4305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341313"/>
            <a:ext cx="7772400" cy="1143000"/>
          </a:xfrm>
        </p:spPr>
        <p:txBody>
          <a:bodyPr/>
          <a:lstStyle/>
          <a:p>
            <a:pPr eaLnBrk="1" hangingPunct="1"/>
            <a:r>
              <a:rPr lang="en-US" altLang="ja-JP"/>
              <a:t>Test</a:t>
            </a:r>
            <a:r>
              <a:rPr lang="ja-JP" altLang="en-US"/>
              <a:t>，</a:t>
            </a:r>
            <a:r>
              <a:rPr lang="en-US" altLang="ja-JP"/>
              <a:t>Test</a:t>
            </a:r>
            <a:r>
              <a:rPr lang="ja-JP" altLang="en-US"/>
              <a:t>＆</a:t>
            </a:r>
            <a:r>
              <a:rPr lang="en-US" altLang="ja-JP"/>
              <a:t>Set</a:t>
            </a:r>
          </a:p>
        </p:txBody>
      </p:sp>
      <p:sp>
        <p:nvSpPr>
          <p:cNvPr id="3072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0724"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072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2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2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0728" name="Oval 8"/>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0729" name="Rectangle 9"/>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0730" name="Line 10"/>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1" name="Line 11"/>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2" name="Oval 12"/>
          <p:cNvSpPr>
            <a:spLocks noChangeArrowheads="1"/>
          </p:cNvSpPr>
          <p:nvPr/>
        </p:nvSpPr>
        <p:spPr bwMode="auto">
          <a:xfrm>
            <a:off x="34290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0733" name="Rectangle 13"/>
          <p:cNvSpPr>
            <a:spLocks noChangeArrowheads="1"/>
          </p:cNvSpPr>
          <p:nvPr/>
        </p:nvSpPr>
        <p:spPr bwMode="auto">
          <a:xfrm>
            <a:off x="34290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0734" name="Line 14"/>
          <p:cNvSpPr>
            <a:spLocks noChangeShapeType="1"/>
          </p:cNvSpPr>
          <p:nvPr/>
        </p:nvSpPr>
        <p:spPr bwMode="auto">
          <a:xfrm>
            <a:off x="38100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5" name="Line 15"/>
          <p:cNvSpPr>
            <a:spLocks noChangeShapeType="1"/>
          </p:cNvSpPr>
          <p:nvPr/>
        </p:nvSpPr>
        <p:spPr bwMode="auto">
          <a:xfrm>
            <a:off x="38100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6" name="Oval 16"/>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0737" name="Rectangle 17"/>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0738" name="Line 18"/>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9" name="Line 19"/>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40" name="Rectangle 20"/>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0741" name="Text Box 21"/>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0742" name="Line 22"/>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0743" name="Group 23"/>
          <p:cNvGrpSpPr>
            <a:grpSpLocks/>
          </p:cNvGrpSpPr>
          <p:nvPr/>
        </p:nvGrpSpPr>
        <p:grpSpPr bwMode="auto">
          <a:xfrm>
            <a:off x="1219200" y="3336925"/>
            <a:ext cx="962025" cy="633413"/>
            <a:chOff x="806" y="2078"/>
            <a:chExt cx="606" cy="399"/>
          </a:xfrm>
        </p:grpSpPr>
        <p:sp>
          <p:nvSpPr>
            <p:cNvPr id="30759" name="Text Box 24"/>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0760" name="Text Box 25"/>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0744" name="Text Box 26"/>
          <p:cNvSpPr txBox="1">
            <a:spLocks noChangeArrowheads="1"/>
          </p:cNvSpPr>
          <p:nvPr/>
        </p:nvSpPr>
        <p:spPr bwMode="auto">
          <a:xfrm>
            <a:off x="22098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30745" name="Text Box 27"/>
          <p:cNvSpPr txBox="1">
            <a:spLocks noChangeArrowheads="1"/>
          </p:cNvSpPr>
          <p:nvPr/>
        </p:nvSpPr>
        <p:spPr bwMode="auto">
          <a:xfrm>
            <a:off x="51054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30746" name="Text Box 29"/>
          <p:cNvSpPr txBox="1">
            <a:spLocks noChangeArrowheads="1"/>
          </p:cNvSpPr>
          <p:nvPr/>
        </p:nvSpPr>
        <p:spPr bwMode="auto">
          <a:xfrm>
            <a:off x="971550" y="5661025"/>
            <a:ext cx="35131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Release critical section</a:t>
            </a:r>
          </a:p>
          <a:p>
            <a:pPr eaLnBrk="1" hangingPunct="1">
              <a:spcBef>
                <a:spcPct val="0"/>
              </a:spcBef>
              <a:buClrTx/>
              <a:buSzTx/>
              <a:buFontTx/>
              <a:buNone/>
            </a:pPr>
            <a:r>
              <a:rPr lang="en-US" altLang="ja-JP" sz="2400">
                <a:latin typeface="Times New Roman" panose="02020603050405020304" pitchFamily="18" charset="0"/>
              </a:rPr>
              <a:t>by writing 0</a:t>
            </a:r>
          </a:p>
        </p:txBody>
      </p:sp>
      <p:sp>
        <p:nvSpPr>
          <p:cNvPr id="30747" name="Text Box 30"/>
          <p:cNvSpPr txBox="1">
            <a:spLocks noChangeArrowheads="1"/>
          </p:cNvSpPr>
          <p:nvPr/>
        </p:nvSpPr>
        <p:spPr bwMode="auto">
          <a:xfrm>
            <a:off x="5127625" y="423863"/>
            <a:ext cx="319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t>Test&amp;Set</a:t>
            </a:r>
            <a:r>
              <a:rPr lang="ja-JP" altLang="en-US" sz="2400" b="1"/>
              <a:t>（</a:t>
            </a:r>
            <a:r>
              <a:rPr lang="en-US" altLang="ja-JP" sz="2400" b="1"/>
              <a:t>c</a:t>
            </a:r>
            <a:r>
              <a:rPr lang="ja-JP" altLang="en-US" sz="2400" b="1"/>
              <a:t>） </a:t>
            </a:r>
            <a:r>
              <a:rPr lang="en-US" altLang="ja-JP" sz="2400" b="1">
                <a:solidFill>
                  <a:srgbClr val="0066FF"/>
                </a:solidFill>
              </a:rPr>
              <a:t>if c == 0</a:t>
            </a:r>
          </a:p>
        </p:txBody>
      </p:sp>
      <p:sp>
        <p:nvSpPr>
          <p:cNvPr id="30748" name="Text Box 31"/>
          <p:cNvSpPr txBox="1">
            <a:spLocks noChangeArrowheads="1"/>
          </p:cNvSpPr>
          <p:nvPr/>
        </p:nvSpPr>
        <p:spPr bwMode="auto">
          <a:xfrm>
            <a:off x="2176463" y="3879850"/>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44064" name="Text Box 32"/>
          <p:cNvSpPr txBox="1">
            <a:spLocks noChangeArrowheads="1"/>
          </p:cNvSpPr>
          <p:nvPr/>
        </p:nvSpPr>
        <p:spPr bwMode="auto">
          <a:xfrm>
            <a:off x="5154613" y="38084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44068" name="Text Box 36"/>
          <p:cNvSpPr txBox="1">
            <a:spLocks noChangeArrowheads="1"/>
          </p:cNvSpPr>
          <p:nvPr/>
        </p:nvSpPr>
        <p:spPr bwMode="auto">
          <a:xfrm>
            <a:off x="5078413" y="3789363"/>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a:t>
            </a:r>
          </a:p>
        </p:txBody>
      </p:sp>
      <p:sp>
        <p:nvSpPr>
          <p:cNvPr id="44072" name="Text Box 40"/>
          <p:cNvSpPr txBox="1">
            <a:spLocks noChangeArrowheads="1"/>
          </p:cNvSpPr>
          <p:nvPr/>
        </p:nvSpPr>
        <p:spPr bwMode="auto">
          <a:xfrm>
            <a:off x="3708400" y="3016250"/>
            <a:ext cx="1349375" cy="376238"/>
          </a:xfrm>
          <a:prstGeom prst="rect">
            <a:avLst/>
          </a:prstGeom>
          <a:noFill/>
          <a:ln w="9525">
            <a:solidFill>
              <a:srgbClr val="0066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0066FF"/>
                </a:solidFill>
              </a:rPr>
              <a:t>Write back</a:t>
            </a:r>
          </a:p>
        </p:txBody>
      </p:sp>
      <p:grpSp>
        <p:nvGrpSpPr>
          <p:cNvPr id="3" name="Group 42"/>
          <p:cNvGrpSpPr>
            <a:grpSpLocks/>
          </p:cNvGrpSpPr>
          <p:nvPr/>
        </p:nvGrpSpPr>
        <p:grpSpPr bwMode="auto">
          <a:xfrm>
            <a:off x="2484438" y="2060575"/>
            <a:ext cx="2663825" cy="1655763"/>
            <a:chOff x="1565" y="1298"/>
            <a:chExt cx="1678" cy="1043"/>
          </a:xfrm>
        </p:grpSpPr>
        <p:sp>
          <p:nvSpPr>
            <p:cNvPr id="30755" name="Line 37"/>
            <p:cNvSpPr>
              <a:spLocks noChangeShapeType="1"/>
            </p:cNvSpPr>
            <p:nvPr/>
          </p:nvSpPr>
          <p:spPr bwMode="auto">
            <a:xfrm flipV="1">
              <a:off x="1565" y="1797"/>
              <a:ext cx="0" cy="499"/>
            </a:xfrm>
            <a:prstGeom prst="line">
              <a:avLst/>
            </a:prstGeom>
            <a:noFill/>
            <a:ln w="28575">
              <a:solidFill>
                <a:srgbClr val="0066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56" name="Line 38"/>
            <p:cNvSpPr>
              <a:spLocks noChangeShapeType="1"/>
            </p:cNvSpPr>
            <p:nvPr/>
          </p:nvSpPr>
          <p:spPr bwMode="auto">
            <a:xfrm>
              <a:off x="1565" y="1797"/>
              <a:ext cx="1678" cy="0"/>
            </a:xfrm>
            <a:prstGeom prst="line">
              <a:avLst/>
            </a:prstGeom>
            <a:noFill/>
            <a:ln w="38100">
              <a:solidFill>
                <a:srgbClr val="0066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57" name="Line 39"/>
            <p:cNvSpPr>
              <a:spLocks noChangeShapeType="1"/>
            </p:cNvSpPr>
            <p:nvPr/>
          </p:nvSpPr>
          <p:spPr bwMode="auto">
            <a:xfrm>
              <a:off x="3243" y="1797"/>
              <a:ext cx="0" cy="544"/>
            </a:xfrm>
            <a:prstGeom prst="line">
              <a:avLst/>
            </a:prstGeom>
            <a:noFill/>
            <a:ln w="38100">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58" name="Line 41"/>
            <p:cNvSpPr>
              <a:spLocks noChangeShapeType="1"/>
            </p:cNvSpPr>
            <p:nvPr/>
          </p:nvSpPr>
          <p:spPr bwMode="auto">
            <a:xfrm flipV="1">
              <a:off x="2971" y="1298"/>
              <a:ext cx="0" cy="499"/>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44075" name="Line 43"/>
          <p:cNvSpPr>
            <a:spLocks noChangeShapeType="1"/>
          </p:cNvSpPr>
          <p:nvPr/>
        </p:nvSpPr>
        <p:spPr bwMode="auto">
          <a:xfrm>
            <a:off x="5724525" y="4581525"/>
            <a:ext cx="0" cy="503238"/>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4076" name="Text Box 44"/>
          <p:cNvSpPr txBox="1">
            <a:spLocks noChangeArrowheads="1"/>
          </p:cNvSpPr>
          <p:nvPr/>
        </p:nvSpPr>
        <p:spPr bwMode="auto">
          <a:xfrm>
            <a:off x="5632450" y="5176838"/>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Test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7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7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07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64"/>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440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64" grpId="0"/>
      <p:bldP spid="44068" grpId="0"/>
      <p:bldP spid="44072" grpId="0" animBg="1"/>
      <p:bldP spid="44075" grpId="0" animBg="1"/>
      <p:bldP spid="4407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ja-JP"/>
              <a:t>Synchronization </a:t>
            </a:r>
          </a:p>
        </p:txBody>
      </p:sp>
      <p:sp>
        <p:nvSpPr>
          <p:cNvPr id="5123" name="Rectangle 3"/>
          <p:cNvSpPr>
            <a:spLocks noGrp="1" noChangeArrowheads="1"/>
          </p:cNvSpPr>
          <p:nvPr>
            <p:ph type="body" idx="1"/>
          </p:nvPr>
        </p:nvSpPr>
        <p:spPr/>
        <p:txBody>
          <a:bodyPr/>
          <a:lstStyle/>
          <a:p>
            <a:pPr eaLnBrk="1" hangingPunct="1"/>
            <a:r>
              <a:rPr lang="en-US" altLang="ja-JP"/>
              <a:t>An independent process runs on each PU (Processing Unit) in a multiprocessor.</a:t>
            </a:r>
          </a:p>
          <a:p>
            <a:pPr lvl="1" eaLnBrk="1" hangingPunct="1"/>
            <a:r>
              <a:rPr lang="en-US" altLang="ja-JP"/>
              <a:t>When is the data updated?</a:t>
            </a:r>
          </a:p>
          <a:p>
            <a:pPr lvl="2" eaLnBrk="1" hangingPunct="1"/>
            <a:r>
              <a:rPr lang="en-US" altLang="ja-JP"/>
              <a:t>Data sending/receiving (readers-writers problems)</a:t>
            </a:r>
          </a:p>
          <a:p>
            <a:pPr lvl="1" eaLnBrk="1" hangingPunct="1"/>
            <a:r>
              <a:rPr lang="en-US" altLang="ja-JP"/>
              <a:t>A PU must be selected from multiple PUs.</a:t>
            </a:r>
          </a:p>
          <a:p>
            <a:pPr lvl="2" eaLnBrk="1" hangingPunct="1"/>
            <a:r>
              <a:rPr lang="en-US" altLang="ja-JP"/>
              <a:t>Mutual exclusion</a:t>
            </a:r>
          </a:p>
          <a:p>
            <a:pPr lvl="1" eaLnBrk="1" hangingPunct="1"/>
            <a:r>
              <a:rPr lang="en-US" altLang="ja-JP"/>
              <a:t>All PUs wait for each other</a:t>
            </a:r>
          </a:p>
          <a:p>
            <a:pPr lvl="2" eaLnBrk="1" hangingPunct="1"/>
            <a:r>
              <a:rPr lang="en-US" altLang="ja-JP"/>
              <a:t>Barrier synchronization</a:t>
            </a:r>
          </a:p>
          <a:p>
            <a:pPr lvl="1" eaLnBrk="1" hangingPunct="1">
              <a:buFont typeface="Wingdings" panose="05000000000000000000" pitchFamily="2" charset="2"/>
              <a:buNone/>
            </a:pPr>
            <a:endParaRPr lang="en-US" altLang="ja-JP"/>
          </a:p>
        </p:txBody>
      </p:sp>
      <p:sp>
        <p:nvSpPr>
          <p:cNvPr id="5124" name="AutoShape 4"/>
          <p:cNvSpPr>
            <a:spLocks noChangeArrowheads="1"/>
          </p:cNvSpPr>
          <p:nvPr/>
        </p:nvSpPr>
        <p:spPr bwMode="auto">
          <a:xfrm>
            <a:off x="3492500" y="5445125"/>
            <a:ext cx="685800"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5" name="Text Box 5"/>
          <p:cNvSpPr txBox="1">
            <a:spLocks noChangeArrowheads="1"/>
          </p:cNvSpPr>
          <p:nvPr/>
        </p:nvSpPr>
        <p:spPr bwMode="auto">
          <a:xfrm>
            <a:off x="2771775" y="6237288"/>
            <a:ext cx="231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solidFill>
                  <a:srgbClr val="FF3300"/>
                </a:solidFill>
                <a:latin typeface="Times New Roman" panose="02020603050405020304" pitchFamily="18" charset="0"/>
              </a:rPr>
              <a:t>Synchronization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341313"/>
            <a:ext cx="7772400" cy="1143000"/>
          </a:xfrm>
        </p:spPr>
        <p:txBody>
          <a:bodyPr/>
          <a:lstStyle/>
          <a:p>
            <a:pPr eaLnBrk="1" hangingPunct="1"/>
            <a:r>
              <a:rPr lang="en-US" altLang="ja-JP"/>
              <a:t>Test</a:t>
            </a:r>
            <a:r>
              <a:rPr lang="ja-JP" altLang="en-US"/>
              <a:t>，</a:t>
            </a:r>
            <a:r>
              <a:rPr lang="en-US" altLang="ja-JP"/>
              <a:t>Test</a:t>
            </a:r>
            <a:r>
              <a:rPr lang="ja-JP" altLang="en-US"/>
              <a:t>＆</a:t>
            </a:r>
            <a:r>
              <a:rPr lang="en-US" altLang="ja-JP"/>
              <a:t>Set</a:t>
            </a:r>
          </a:p>
        </p:txBody>
      </p:sp>
      <p:sp>
        <p:nvSpPr>
          <p:cNvPr id="3174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1748" name="Rectangle 4"/>
          <p:cNvSpPr>
            <a:spLocks noChangeArrowheads="1"/>
          </p:cNvSpPr>
          <p:nvPr/>
        </p:nvSpPr>
        <p:spPr bwMode="auto">
          <a:xfrm>
            <a:off x="19812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174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1752" name="Oval 8"/>
          <p:cNvSpPr>
            <a:spLocks noChangeArrowheads="1"/>
          </p:cNvSpPr>
          <p:nvPr/>
        </p:nvSpPr>
        <p:spPr bwMode="auto">
          <a:xfrm>
            <a:off x="48768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1753" name="Rectangle 9"/>
          <p:cNvSpPr>
            <a:spLocks noChangeArrowheads="1"/>
          </p:cNvSpPr>
          <p:nvPr/>
        </p:nvSpPr>
        <p:spPr bwMode="auto">
          <a:xfrm>
            <a:off x="48768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31754" name="Line 10"/>
          <p:cNvSpPr>
            <a:spLocks noChangeShapeType="1"/>
          </p:cNvSpPr>
          <p:nvPr/>
        </p:nvSpPr>
        <p:spPr bwMode="auto">
          <a:xfrm>
            <a:off x="52578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5" name="Line 11"/>
          <p:cNvSpPr>
            <a:spLocks noChangeShapeType="1"/>
          </p:cNvSpPr>
          <p:nvPr/>
        </p:nvSpPr>
        <p:spPr bwMode="auto">
          <a:xfrm>
            <a:off x="52578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6" name="Oval 12"/>
          <p:cNvSpPr>
            <a:spLocks noChangeArrowheads="1"/>
          </p:cNvSpPr>
          <p:nvPr/>
        </p:nvSpPr>
        <p:spPr bwMode="auto">
          <a:xfrm>
            <a:off x="34290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1757" name="Rectangle 13"/>
          <p:cNvSpPr>
            <a:spLocks noChangeArrowheads="1"/>
          </p:cNvSpPr>
          <p:nvPr/>
        </p:nvSpPr>
        <p:spPr bwMode="auto">
          <a:xfrm>
            <a:off x="34290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1758" name="Line 14"/>
          <p:cNvSpPr>
            <a:spLocks noChangeShapeType="1"/>
          </p:cNvSpPr>
          <p:nvPr/>
        </p:nvSpPr>
        <p:spPr bwMode="auto">
          <a:xfrm>
            <a:off x="38100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9" name="Line 15"/>
          <p:cNvSpPr>
            <a:spLocks noChangeShapeType="1"/>
          </p:cNvSpPr>
          <p:nvPr/>
        </p:nvSpPr>
        <p:spPr bwMode="auto">
          <a:xfrm>
            <a:off x="38100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0" name="Oval 16"/>
          <p:cNvSpPr>
            <a:spLocks noChangeArrowheads="1"/>
          </p:cNvSpPr>
          <p:nvPr/>
        </p:nvSpPr>
        <p:spPr bwMode="auto">
          <a:xfrm>
            <a:off x="63246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1761" name="Rectangle 17"/>
          <p:cNvSpPr>
            <a:spLocks noChangeArrowheads="1"/>
          </p:cNvSpPr>
          <p:nvPr/>
        </p:nvSpPr>
        <p:spPr bwMode="auto">
          <a:xfrm>
            <a:off x="6324600" y="3429000"/>
            <a:ext cx="7620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1762" name="Line 18"/>
          <p:cNvSpPr>
            <a:spLocks noChangeShapeType="1"/>
          </p:cNvSpPr>
          <p:nvPr/>
        </p:nvSpPr>
        <p:spPr bwMode="auto">
          <a:xfrm>
            <a:off x="67056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3" name="Line 19"/>
          <p:cNvSpPr>
            <a:spLocks noChangeShapeType="1"/>
          </p:cNvSpPr>
          <p:nvPr/>
        </p:nvSpPr>
        <p:spPr bwMode="auto">
          <a:xfrm>
            <a:off x="67056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4" name="Rectangle 20"/>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1765" name="Text Box 21"/>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1766" name="Line 22"/>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1767" name="Group 23"/>
          <p:cNvGrpSpPr>
            <a:grpSpLocks/>
          </p:cNvGrpSpPr>
          <p:nvPr/>
        </p:nvGrpSpPr>
        <p:grpSpPr bwMode="auto">
          <a:xfrm>
            <a:off x="1219200" y="3336925"/>
            <a:ext cx="962025" cy="633413"/>
            <a:chOff x="806" y="2078"/>
            <a:chExt cx="606" cy="399"/>
          </a:xfrm>
        </p:grpSpPr>
        <p:sp>
          <p:nvSpPr>
            <p:cNvPr id="31779" name="Text Box 24"/>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1780" name="Text Box 25"/>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1768" name="Text Box 26"/>
          <p:cNvSpPr txBox="1">
            <a:spLocks noChangeArrowheads="1"/>
          </p:cNvSpPr>
          <p:nvPr/>
        </p:nvSpPr>
        <p:spPr bwMode="auto">
          <a:xfrm>
            <a:off x="22098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31769" name="Text Box 27"/>
          <p:cNvSpPr txBox="1">
            <a:spLocks noChangeArrowheads="1"/>
          </p:cNvSpPr>
          <p:nvPr/>
        </p:nvSpPr>
        <p:spPr bwMode="auto">
          <a:xfrm>
            <a:off x="5105400" y="4038600"/>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000">
              <a:latin typeface="Times New Roman" panose="02020603050405020304" pitchFamily="18" charset="0"/>
            </a:endParaRPr>
          </a:p>
        </p:txBody>
      </p:sp>
      <p:sp>
        <p:nvSpPr>
          <p:cNvPr id="45084" name="Text Box 28"/>
          <p:cNvSpPr txBox="1">
            <a:spLocks noChangeArrowheads="1"/>
          </p:cNvSpPr>
          <p:nvPr/>
        </p:nvSpPr>
        <p:spPr bwMode="auto">
          <a:xfrm>
            <a:off x="3132138" y="5661025"/>
            <a:ext cx="4752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Test &amp; Set is really executed</a:t>
            </a:r>
          </a:p>
        </p:txBody>
      </p:sp>
      <p:sp>
        <p:nvSpPr>
          <p:cNvPr id="31771" name="Text Box 29"/>
          <p:cNvSpPr txBox="1">
            <a:spLocks noChangeArrowheads="1"/>
          </p:cNvSpPr>
          <p:nvPr/>
        </p:nvSpPr>
        <p:spPr bwMode="auto">
          <a:xfrm>
            <a:off x="5127625" y="423863"/>
            <a:ext cx="319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t>Test&amp;Set</a:t>
            </a:r>
            <a:r>
              <a:rPr lang="ja-JP" altLang="en-US" sz="2400" b="1"/>
              <a:t>（</a:t>
            </a:r>
            <a:r>
              <a:rPr lang="en-US" altLang="ja-JP" sz="2400" b="1"/>
              <a:t>c</a:t>
            </a:r>
            <a:r>
              <a:rPr lang="ja-JP" altLang="en-US" sz="2400" b="1"/>
              <a:t>） </a:t>
            </a:r>
            <a:r>
              <a:rPr lang="en-US" altLang="ja-JP" sz="2400" b="1">
                <a:solidFill>
                  <a:srgbClr val="0066FF"/>
                </a:solidFill>
              </a:rPr>
              <a:t>if c == 0</a:t>
            </a:r>
          </a:p>
        </p:txBody>
      </p:sp>
      <p:sp>
        <p:nvSpPr>
          <p:cNvPr id="31772" name="Text Box 32"/>
          <p:cNvSpPr txBox="1">
            <a:spLocks noChangeArrowheads="1"/>
          </p:cNvSpPr>
          <p:nvPr/>
        </p:nvSpPr>
        <p:spPr bwMode="auto">
          <a:xfrm>
            <a:off x="5078413" y="378936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45096" name="Text Box 40"/>
          <p:cNvSpPr txBox="1">
            <a:spLocks noChangeArrowheads="1"/>
          </p:cNvSpPr>
          <p:nvPr/>
        </p:nvSpPr>
        <p:spPr bwMode="auto">
          <a:xfrm>
            <a:off x="5651500" y="2133600"/>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Test &amp; Set</a:t>
            </a:r>
          </a:p>
        </p:txBody>
      </p:sp>
      <p:sp>
        <p:nvSpPr>
          <p:cNvPr id="45098" name="Line 42"/>
          <p:cNvSpPr>
            <a:spLocks noChangeShapeType="1"/>
          </p:cNvSpPr>
          <p:nvPr/>
        </p:nvSpPr>
        <p:spPr bwMode="auto">
          <a:xfrm flipH="1" flipV="1">
            <a:off x="5148263" y="1989138"/>
            <a:ext cx="503237" cy="172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099" name="Line 43"/>
          <p:cNvSpPr>
            <a:spLocks noChangeShapeType="1"/>
          </p:cNvSpPr>
          <p:nvPr/>
        </p:nvSpPr>
        <p:spPr bwMode="auto">
          <a:xfrm>
            <a:off x="5003800" y="1989138"/>
            <a:ext cx="576263" cy="172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100" name="Text Box 44"/>
          <p:cNvSpPr txBox="1">
            <a:spLocks noChangeArrowheads="1"/>
          </p:cNvSpPr>
          <p:nvPr/>
        </p:nvSpPr>
        <p:spPr bwMode="auto">
          <a:xfrm>
            <a:off x="2967038" y="6400800"/>
            <a:ext cx="587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FF3300"/>
                </a:solidFill>
              </a:rPr>
              <a:t>If other PU issues the request, only a PU is selected.</a:t>
            </a:r>
          </a:p>
        </p:txBody>
      </p:sp>
      <p:sp>
        <p:nvSpPr>
          <p:cNvPr id="45102" name="Text Box 46"/>
          <p:cNvSpPr txBox="1">
            <a:spLocks noChangeArrowheads="1"/>
          </p:cNvSpPr>
          <p:nvPr/>
        </p:nvSpPr>
        <p:spPr bwMode="auto">
          <a:xfrm>
            <a:off x="2195513" y="371633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0</a:t>
            </a:r>
          </a:p>
        </p:txBody>
      </p:sp>
      <p:sp>
        <p:nvSpPr>
          <p:cNvPr id="45103" name="Text Box 47"/>
          <p:cNvSpPr txBox="1">
            <a:spLocks noChangeArrowheads="1"/>
          </p:cNvSpPr>
          <p:nvPr/>
        </p:nvSpPr>
        <p:spPr bwMode="auto">
          <a:xfrm>
            <a:off x="2195513" y="3860800"/>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09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09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50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5103"/>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45102"/>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84" grpId="0" autoUpdateAnimBg="0"/>
      <p:bldP spid="45096" grpId="0"/>
      <p:bldP spid="45098" grpId="0" animBg="1"/>
      <p:bldP spid="45099" grpId="0" animBg="1"/>
      <p:bldP spid="45100" grpId="0"/>
      <p:bldP spid="45102" grpId="0"/>
      <p:bldP spid="45103"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dirty="0"/>
              <a:t>Lock with </a:t>
            </a:r>
            <a:r>
              <a:rPr lang="en-US" altLang="ja-JP" dirty="0" err="1"/>
              <a:t>lr</a:t>
            </a:r>
            <a:r>
              <a:rPr lang="en-US" altLang="ja-JP" dirty="0"/>
              <a:t>/</a:t>
            </a:r>
            <a:r>
              <a:rPr lang="en-US" altLang="ja-JP" dirty="0" err="1"/>
              <a:t>sc</a:t>
            </a:r>
            <a:endParaRPr lang="en-US" altLang="ja-JP" dirty="0"/>
          </a:p>
        </p:txBody>
      </p:sp>
      <p:sp>
        <p:nvSpPr>
          <p:cNvPr id="32771"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ja-JP" sz="2600" dirty="0" err="1"/>
              <a:t>lockit</a:t>
            </a:r>
            <a:r>
              <a:rPr lang="en-US" altLang="ja-JP" sz="2600" dirty="0"/>
              <a:t>:  </a:t>
            </a:r>
            <a:r>
              <a:rPr lang="en-US" altLang="ja-JP" sz="2600" dirty="0" err="1"/>
              <a:t>lr</a:t>
            </a:r>
            <a:r>
              <a:rPr lang="en-US" altLang="ja-JP" sz="2600" dirty="0"/>
              <a:t>           x2,0(x1)    ; load reserved</a:t>
            </a:r>
          </a:p>
          <a:p>
            <a:pPr eaLnBrk="1" hangingPunct="1">
              <a:buFont typeface="Wingdings" panose="05000000000000000000" pitchFamily="2" charset="2"/>
              <a:buNone/>
            </a:pPr>
            <a:r>
              <a:rPr lang="en-US" altLang="ja-JP" sz="2600" dirty="0"/>
              <a:t>           </a:t>
            </a:r>
            <a:r>
              <a:rPr lang="en-US" altLang="ja-JP" sz="2600" dirty="0" err="1"/>
              <a:t>bnez</a:t>
            </a:r>
            <a:r>
              <a:rPr lang="en-US" altLang="ja-JP" sz="2600" dirty="0"/>
              <a:t>      x2,lockit   ; not-available spin</a:t>
            </a:r>
          </a:p>
          <a:p>
            <a:pPr eaLnBrk="1" hangingPunct="1">
              <a:buFont typeface="Wingdings" panose="05000000000000000000" pitchFamily="2" charset="2"/>
              <a:buNone/>
            </a:pPr>
            <a:r>
              <a:rPr lang="en-US" altLang="ja-JP" sz="2600" dirty="0"/>
              <a:t>           </a:t>
            </a:r>
            <a:r>
              <a:rPr lang="en-US" altLang="ja-JP" sz="2600" dirty="0" err="1"/>
              <a:t>addi</a:t>
            </a:r>
            <a:r>
              <a:rPr lang="en-US" altLang="ja-JP" sz="2600" dirty="0"/>
              <a:t>  x2,x0,#1   ; locked value</a:t>
            </a:r>
          </a:p>
          <a:p>
            <a:pPr eaLnBrk="1" hangingPunct="1">
              <a:buFont typeface="Wingdings" panose="05000000000000000000" pitchFamily="2" charset="2"/>
              <a:buNone/>
            </a:pPr>
            <a:r>
              <a:rPr lang="en-US" altLang="ja-JP" sz="2600" dirty="0"/>
              <a:t>           </a:t>
            </a:r>
            <a:r>
              <a:rPr lang="en-US" altLang="ja-JP" sz="2600" dirty="0" err="1"/>
              <a:t>sc</a:t>
            </a:r>
            <a:r>
              <a:rPr lang="en-US" altLang="ja-JP" sz="2600" dirty="0"/>
              <a:t>           x2,0(x1)   ; store</a:t>
            </a:r>
          </a:p>
          <a:p>
            <a:pPr eaLnBrk="1" hangingPunct="1">
              <a:buFont typeface="Wingdings" panose="05000000000000000000" pitchFamily="2" charset="2"/>
              <a:buNone/>
            </a:pPr>
            <a:r>
              <a:rPr lang="en-US" altLang="ja-JP" sz="2600" dirty="0"/>
              <a:t>           </a:t>
            </a:r>
            <a:r>
              <a:rPr lang="en-US" altLang="ja-JP" sz="2600" dirty="0" err="1"/>
              <a:t>beqz</a:t>
            </a:r>
            <a:r>
              <a:rPr lang="en-US" altLang="ja-JP" sz="2600" dirty="0"/>
              <a:t>     x2,lockit      ; branch if store fails</a:t>
            </a:r>
          </a:p>
          <a:p>
            <a:pPr eaLnBrk="1" hangingPunct="1">
              <a:buFont typeface="Wingdings" panose="05000000000000000000" pitchFamily="2" charset="2"/>
              <a:buNone/>
            </a:pPr>
            <a:endParaRPr lang="en-US" altLang="ja-JP" sz="2600" dirty="0"/>
          </a:p>
          <a:p>
            <a:pPr eaLnBrk="1" hangingPunct="1">
              <a:buFont typeface="Wingdings" panose="05000000000000000000" pitchFamily="2" charset="2"/>
              <a:buNone/>
            </a:pPr>
            <a:r>
              <a:rPr lang="en-US" altLang="ja-JP" sz="2600" dirty="0"/>
              <a:t>Since the bus traffic is not caused by </a:t>
            </a:r>
            <a:r>
              <a:rPr lang="en-US" altLang="ja-JP" sz="2600" dirty="0" err="1"/>
              <a:t>lr</a:t>
            </a:r>
            <a:r>
              <a:rPr lang="en-US" altLang="ja-JP" sz="2600" dirty="0"/>
              <a:t> instruction, the same effect as test-test-and set can be achieved.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a:t>Semaphore</a:t>
            </a:r>
          </a:p>
        </p:txBody>
      </p:sp>
      <p:sp>
        <p:nvSpPr>
          <p:cNvPr id="33795" name="Rectangle 3"/>
          <p:cNvSpPr>
            <a:spLocks noGrp="1" noChangeArrowheads="1"/>
          </p:cNvSpPr>
          <p:nvPr>
            <p:ph type="body" idx="1"/>
          </p:nvPr>
        </p:nvSpPr>
        <p:spPr/>
        <p:txBody>
          <a:bodyPr/>
          <a:lstStyle/>
          <a:p>
            <a:pPr eaLnBrk="1" hangingPunct="1">
              <a:lnSpc>
                <a:spcPct val="90000"/>
              </a:lnSpc>
            </a:pPr>
            <a:r>
              <a:rPr lang="en-US" altLang="ja-JP"/>
              <a:t>High level synchronization mechanism in the operating system</a:t>
            </a:r>
          </a:p>
          <a:p>
            <a:pPr eaLnBrk="1" hangingPunct="1">
              <a:lnSpc>
                <a:spcPct val="90000"/>
              </a:lnSpc>
            </a:pPr>
            <a:r>
              <a:rPr lang="en-US" altLang="ja-JP"/>
              <a:t>A sender (or active process) executes V(s) (signal), while a receiver (or passive process) executes P(s) (wait).</a:t>
            </a:r>
          </a:p>
          <a:p>
            <a:pPr eaLnBrk="1" hangingPunct="1">
              <a:lnSpc>
                <a:spcPct val="90000"/>
              </a:lnSpc>
            </a:pPr>
            <a:r>
              <a:rPr lang="en-US" altLang="ja-JP"/>
              <a:t>P(s) waits for s = 1 and s ← 0 indivisibly.</a:t>
            </a:r>
          </a:p>
          <a:p>
            <a:pPr eaLnBrk="1" hangingPunct="1">
              <a:lnSpc>
                <a:spcPct val="90000"/>
              </a:lnSpc>
            </a:pPr>
            <a:r>
              <a:rPr lang="en-US" altLang="ja-JP"/>
              <a:t>V(s) waits for s = 0 and s ←1 indivisibly.</a:t>
            </a:r>
          </a:p>
          <a:p>
            <a:pPr eaLnBrk="1" hangingPunct="1">
              <a:lnSpc>
                <a:spcPct val="90000"/>
              </a:lnSpc>
            </a:pPr>
            <a:r>
              <a:rPr lang="en-US" altLang="ja-JP"/>
              <a:t>Busy waiting or blocking</a:t>
            </a:r>
          </a:p>
          <a:p>
            <a:pPr eaLnBrk="1" hangingPunct="1">
              <a:lnSpc>
                <a:spcPct val="90000"/>
              </a:lnSpc>
            </a:pPr>
            <a:r>
              <a:rPr lang="en-US" altLang="ja-JP"/>
              <a:t>Binary semaphore or counting semaphore</a:t>
            </a:r>
          </a:p>
          <a:p>
            <a:pPr eaLnBrk="1" hangingPunct="1">
              <a:lnSpc>
                <a:spcPct val="90000"/>
              </a:lnSpc>
            </a:pPr>
            <a:endParaRPr lang="en-US" altLang="ja-JP"/>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a:t>Monitor</a:t>
            </a:r>
          </a:p>
        </p:txBody>
      </p:sp>
      <p:sp>
        <p:nvSpPr>
          <p:cNvPr id="34819" name="Rectangle 3"/>
          <p:cNvSpPr>
            <a:spLocks noGrp="1" noChangeArrowheads="1"/>
          </p:cNvSpPr>
          <p:nvPr>
            <p:ph type="body" idx="1"/>
          </p:nvPr>
        </p:nvSpPr>
        <p:spPr/>
        <p:txBody>
          <a:bodyPr/>
          <a:lstStyle/>
          <a:p>
            <a:pPr eaLnBrk="1" hangingPunct="1"/>
            <a:r>
              <a:rPr lang="en-US" altLang="ja-JP"/>
              <a:t>High level synchronization mechanism used in operating systems.</a:t>
            </a:r>
          </a:p>
          <a:p>
            <a:pPr eaLnBrk="1" hangingPunct="1"/>
            <a:r>
              <a:rPr lang="en-US" altLang="ja-JP"/>
              <a:t>A set of shared variables and operations to handle them.</a:t>
            </a:r>
          </a:p>
          <a:p>
            <a:pPr eaLnBrk="1" hangingPunct="1"/>
            <a:r>
              <a:rPr lang="en-US" altLang="ja-JP"/>
              <a:t>Only a process can execute the operation to handle shared variables.</a:t>
            </a:r>
          </a:p>
          <a:p>
            <a:pPr eaLnBrk="1" hangingPunct="1"/>
            <a:r>
              <a:rPr lang="en-US" altLang="ja-JP"/>
              <a:t>Synchronization is done by the Signal/Wait.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t>Synchronization memory</a:t>
            </a:r>
          </a:p>
        </p:txBody>
      </p:sp>
      <p:sp>
        <p:nvSpPr>
          <p:cNvPr id="35843" name="Rectangle 3"/>
          <p:cNvSpPr>
            <a:spLocks noGrp="1" noChangeArrowheads="1"/>
          </p:cNvSpPr>
          <p:nvPr>
            <p:ph type="body" idx="1"/>
          </p:nvPr>
        </p:nvSpPr>
        <p:spPr/>
        <p:txBody>
          <a:bodyPr/>
          <a:lstStyle/>
          <a:p>
            <a:pPr eaLnBrk="1" hangingPunct="1"/>
            <a:r>
              <a:rPr lang="en-US" altLang="ja-JP"/>
              <a:t>Memory provides tag or some synchronization mechanism</a:t>
            </a:r>
          </a:p>
          <a:p>
            <a:pPr lvl="1" eaLnBrk="1" hangingPunct="1"/>
            <a:r>
              <a:rPr lang="en-US" altLang="ja-JP"/>
              <a:t>Full/Empty</a:t>
            </a:r>
            <a:r>
              <a:rPr lang="ja-JP" altLang="en-US"/>
              <a:t>　ｂｉｔ</a:t>
            </a:r>
          </a:p>
          <a:p>
            <a:pPr lvl="1" eaLnBrk="1" hangingPunct="1"/>
            <a:r>
              <a:rPr lang="en-US" altLang="ja-JP"/>
              <a:t>Memory with Counters</a:t>
            </a:r>
          </a:p>
          <a:p>
            <a:pPr lvl="1" eaLnBrk="1" hangingPunct="1"/>
            <a:r>
              <a:rPr lang="ja-JP" altLang="en-US"/>
              <a:t>Ｉ</a:t>
            </a:r>
            <a:r>
              <a:rPr lang="en-US" altLang="ja-JP"/>
              <a:t>-</a:t>
            </a:r>
            <a:r>
              <a:rPr lang="ja-JP" altLang="en-US"/>
              <a:t>Ｓｔｒｕｃｔｕｒｅ</a:t>
            </a:r>
          </a:p>
          <a:p>
            <a:pPr lvl="1" eaLnBrk="1" hangingPunct="1"/>
            <a:r>
              <a:rPr lang="ja-JP" altLang="en-US"/>
              <a:t>Ｌｏｃｋ</a:t>
            </a:r>
            <a:r>
              <a:rPr lang="en-US" altLang="ja-JP"/>
              <a:t>/</a:t>
            </a:r>
            <a:r>
              <a:rPr lang="ja-JP" altLang="en-US"/>
              <a:t>Ｕｎｌｏｃｋ</a:t>
            </a:r>
          </a:p>
          <a:p>
            <a:pPr eaLnBrk="1" hangingPunct="1">
              <a:buFont typeface="Wingdings" panose="05000000000000000000" pitchFamily="2" charset="2"/>
              <a:buNone/>
            </a:pPr>
            <a:endParaRPr lang="en-US" altLang="ja-JP"/>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ja-JP" altLang="en-US"/>
              <a:t>Ｆｕｌｌ／Ｅｍｐｔｙ　Ｂｉｔ</a:t>
            </a:r>
          </a:p>
        </p:txBody>
      </p:sp>
      <p:sp>
        <p:nvSpPr>
          <p:cNvPr id="36867" name="Rectangle 4"/>
          <p:cNvSpPr>
            <a:spLocks noChangeArrowheads="1"/>
          </p:cNvSpPr>
          <p:nvPr/>
        </p:nvSpPr>
        <p:spPr bwMode="auto">
          <a:xfrm>
            <a:off x="2438400" y="1905000"/>
            <a:ext cx="609600" cy="6096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36868" name="Line 5"/>
          <p:cNvSpPr>
            <a:spLocks noChangeShapeType="1"/>
          </p:cNvSpPr>
          <p:nvPr/>
        </p:nvSpPr>
        <p:spPr bwMode="auto">
          <a:xfrm flipH="1">
            <a:off x="3276600" y="2209800"/>
            <a:ext cx="23622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9" name="Text Box 6"/>
          <p:cNvSpPr txBox="1">
            <a:spLocks noChangeArrowheads="1"/>
          </p:cNvSpPr>
          <p:nvPr/>
        </p:nvSpPr>
        <p:spPr bwMode="auto">
          <a:xfrm>
            <a:off x="4251325" y="1620838"/>
            <a:ext cx="949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Ｗｒｉｔｅ</a:t>
            </a:r>
          </a:p>
        </p:txBody>
      </p:sp>
      <p:sp>
        <p:nvSpPr>
          <p:cNvPr id="36870" name="Text Box 8"/>
          <p:cNvSpPr txBox="1">
            <a:spLocks noChangeArrowheads="1"/>
          </p:cNvSpPr>
          <p:nvPr/>
        </p:nvSpPr>
        <p:spPr bwMode="auto">
          <a:xfrm>
            <a:off x="2819400" y="2590800"/>
            <a:ext cx="696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１</a:t>
            </a:r>
          </a:p>
        </p:txBody>
      </p:sp>
      <p:sp>
        <p:nvSpPr>
          <p:cNvPr id="36871" name="Text Box 23"/>
          <p:cNvSpPr txBox="1">
            <a:spLocks noChangeArrowheads="1"/>
          </p:cNvSpPr>
          <p:nvPr/>
        </p:nvSpPr>
        <p:spPr bwMode="auto">
          <a:xfrm>
            <a:off x="5772150" y="1844675"/>
            <a:ext cx="3371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 data cannot read from 0</a:t>
            </a:r>
          </a:p>
          <a:p>
            <a:pPr eaLnBrk="1" hangingPunct="1">
              <a:spcBef>
                <a:spcPct val="0"/>
              </a:spcBef>
              <a:buClrTx/>
              <a:buSzTx/>
              <a:buFontTx/>
              <a:buNone/>
            </a:pPr>
            <a:r>
              <a:rPr lang="en-US" altLang="ja-JP" sz="2400">
                <a:latin typeface="Times New Roman" panose="02020603050405020304" pitchFamily="18" charset="0"/>
              </a:rPr>
              <a:t>A data can write into 1</a:t>
            </a:r>
          </a:p>
        </p:txBody>
      </p:sp>
      <p:sp>
        <p:nvSpPr>
          <p:cNvPr id="36872" name="Text Box 24"/>
          <p:cNvSpPr txBox="1">
            <a:spLocks noChangeArrowheads="1"/>
          </p:cNvSpPr>
          <p:nvPr/>
        </p:nvSpPr>
        <p:spPr bwMode="auto">
          <a:xfrm>
            <a:off x="6011863" y="3284538"/>
            <a:ext cx="3457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Suitable for 1-to-1 communication</a:t>
            </a:r>
          </a:p>
        </p:txBody>
      </p:sp>
      <p:sp>
        <p:nvSpPr>
          <p:cNvPr id="36873" name="Rectangle 25"/>
          <p:cNvSpPr>
            <a:spLocks noChangeArrowheads="1"/>
          </p:cNvSpPr>
          <p:nvPr/>
        </p:nvSpPr>
        <p:spPr bwMode="auto">
          <a:xfrm>
            <a:off x="1219200" y="1905000"/>
            <a:ext cx="1219200" cy="609600"/>
          </a:xfrm>
          <a:prstGeom prst="rect">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29"/>
          <p:cNvGrpSpPr>
            <a:grpSpLocks/>
          </p:cNvGrpSpPr>
          <p:nvPr/>
        </p:nvGrpSpPr>
        <p:grpSpPr bwMode="auto">
          <a:xfrm>
            <a:off x="1295400" y="3200400"/>
            <a:ext cx="4511675" cy="838200"/>
            <a:chOff x="816" y="2016"/>
            <a:chExt cx="2842" cy="528"/>
          </a:xfrm>
        </p:grpSpPr>
        <p:sp>
          <p:nvSpPr>
            <p:cNvPr id="36888" name="Rectangle 9"/>
            <p:cNvSpPr>
              <a:spLocks noChangeArrowheads="1"/>
            </p:cNvSpPr>
            <p:nvPr/>
          </p:nvSpPr>
          <p:spPr bwMode="auto">
            <a:xfrm>
              <a:off x="1584" y="2160"/>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6889" name="Text Box 10"/>
            <p:cNvSpPr txBox="1">
              <a:spLocks noChangeArrowheads="1"/>
            </p:cNvSpPr>
            <p:nvPr/>
          </p:nvSpPr>
          <p:spPr bwMode="auto">
            <a:xfrm>
              <a:off x="1680" y="220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36890" name="Line 11"/>
            <p:cNvSpPr>
              <a:spLocks noChangeShapeType="1"/>
            </p:cNvSpPr>
            <p:nvPr/>
          </p:nvSpPr>
          <p:spPr bwMode="auto">
            <a:xfrm flipH="1">
              <a:off x="2170" y="2387"/>
              <a:ext cx="1488" cy="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1" name="Text Box 12"/>
            <p:cNvSpPr txBox="1">
              <a:spLocks noChangeArrowheads="1"/>
            </p:cNvSpPr>
            <p:nvPr/>
          </p:nvSpPr>
          <p:spPr bwMode="auto">
            <a:xfrm>
              <a:off x="2784" y="2016"/>
              <a:ext cx="5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Ｗｒｉｔｅ</a:t>
              </a:r>
            </a:p>
          </p:txBody>
        </p:sp>
        <p:sp>
          <p:nvSpPr>
            <p:cNvPr id="36892" name="Text Box 13"/>
            <p:cNvSpPr txBox="1">
              <a:spLocks noChangeArrowheads="1"/>
            </p:cNvSpPr>
            <p:nvPr/>
          </p:nvSpPr>
          <p:spPr bwMode="auto">
            <a:xfrm>
              <a:off x="2400" y="2208"/>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FF3300"/>
                  </a:solidFill>
                  <a:latin typeface="Times New Roman" panose="02020603050405020304" pitchFamily="18" charset="0"/>
                </a:rPr>
                <a:t>Ｘ</a:t>
              </a:r>
              <a:endParaRPr lang="ja-JP" altLang="en-US" sz="2400">
                <a:latin typeface="Times New Roman" panose="02020603050405020304" pitchFamily="18" charset="0"/>
              </a:endParaRPr>
            </a:p>
          </p:txBody>
        </p:sp>
        <p:sp>
          <p:nvSpPr>
            <p:cNvPr id="36893" name="Rectangle 26"/>
            <p:cNvSpPr>
              <a:spLocks noChangeArrowheads="1"/>
            </p:cNvSpPr>
            <p:nvPr/>
          </p:nvSpPr>
          <p:spPr bwMode="auto">
            <a:xfrm>
              <a:off x="816" y="2160"/>
              <a:ext cx="768" cy="384"/>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3" name="Group 30"/>
          <p:cNvGrpSpPr>
            <a:grpSpLocks/>
          </p:cNvGrpSpPr>
          <p:nvPr/>
        </p:nvGrpSpPr>
        <p:grpSpPr bwMode="auto">
          <a:xfrm>
            <a:off x="1295400" y="4135438"/>
            <a:ext cx="4495800" cy="1427162"/>
            <a:chOff x="816" y="2605"/>
            <a:chExt cx="2832" cy="899"/>
          </a:xfrm>
        </p:grpSpPr>
        <p:sp>
          <p:nvSpPr>
            <p:cNvPr id="36882" name="Rectangle 14"/>
            <p:cNvSpPr>
              <a:spLocks noChangeArrowheads="1"/>
            </p:cNvSpPr>
            <p:nvPr/>
          </p:nvSpPr>
          <p:spPr bwMode="auto">
            <a:xfrm>
              <a:off x="1584" y="2784"/>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6883" name="Text Box 15"/>
            <p:cNvSpPr txBox="1">
              <a:spLocks noChangeArrowheads="1"/>
            </p:cNvSpPr>
            <p:nvPr/>
          </p:nvSpPr>
          <p:spPr bwMode="auto">
            <a:xfrm>
              <a:off x="1680" y="2832"/>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36884" name="Line 16"/>
            <p:cNvSpPr>
              <a:spLocks noChangeShapeType="1"/>
            </p:cNvSpPr>
            <p:nvPr/>
          </p:nvSpPr>
          <p:spPr bwMode="auto">
            <a:xfrm>
              <a:off x="2208" y="2976"/>
              <a:ext cx="14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85" name="Text Box 17"/>
            <p:cNvSpPr txBox="1">
              <a:spLocks noChangeArrowheads="1"/>
            </p:cNvSpPr>
            <p:nvPr/>
          </p:nvSpPr>
          <p:spPr bwMode="auto">
            <a:xfrm>
              <a:off x="2726" y="2605"/>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Ｒｅａｄ</a:t>
              </a:r>
            </a:p>
          </p:txBody>
        </p:sp>
        <p:sp>
          <p:nvSpPr>
            <p:cNvPr id="36886" name="Text Box 18"/>
            <p:cNvSpPr txBox="1">
              <a:spLocks noChangeArrowheads="1"/>
            </p:cNvSpPr>
            <p:nvPr/>
          </p:nvSpPr>
          <p:spPr bwMode="auto">
            <a:xfrm>
              <a:off x="1728" y="3216"/>
              <a:ext cx="4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０</a:t>
              </a:r>
            </a:p>
          </p:txBody>
        </p:sp>
        <p:sp>
          <p:nvSpPr>
            <p:cNvPr id="36887" name="Rectangle 27"/>
            <p:cNvSpPr>
              <a:spLocks noChangeArrowheads="1"/>
            </p:cNvSpPr>
            <p:nvPr/>
          </p:nvSpPr>
          <p:spPr bwMode="auto">
            <a:xfrm>
              <a:off x="816" y="2784"/>
              <a:ext cx="768" cy="384"/>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4" name="Group 31"/>
          <p:cNvGrpSpPr>
            <a:grpSpLocks/>
          </p:cNvGrpSpPr>
          <p:nvPr/>
        </p:nvGrpSpPr>
        <p:grpSpPr bwMode="auto">
          <a:xfrm>
            <a:off x="1295400" y="5562600"/>
            <a:ext cx="4511675" cy="838200"/>
            <a:chOff x="816" y="3504"/>
            <a:chExt cx="2842" cy="528"/>
          </a:xfrm>
        </p:grpSpPr>
        <p:sp>
          <p:nvSpPr>
            <p:cNvPr id="36877" name="Rectangle 19"/>
            <p:cNvSpPr>
              <a:spLocks noChangeArrowheads="1"/>
            </p:cNvSpPr>
            <p:nvPr/>
          </p:nvSpPr>
          <p:spPr bwMode="auto">
            <a:xfrm>
              <a:off x="1584" y="3648"/>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36878" name="Line 20"/>
            <p:cNvSpPr>
              <a:spLocks noChangeShapeType="1"/>
            </p:cNvSpPr>
            <p:nvPr/>
          </p:nvSpPr>
          <p:spPr bwMode="auto">
            <a:xfrm>
              <a:off x="2218" y="3875"/>
              <a:ext cx="14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9" name="Text Box 21"/>
            <p:cNvSpPr txBox="1">
              <a:spLocks noChangeArrowheads="1"/>
            </p:cNvSpPr>
            <p:nvPr/>
          </p:nvSpPr>
          <p:spPr bwMode="auto">
            <a:xfrm>
              <a:off x="2736" y="3504"/>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Ｒｅａｄ</a:t>
              </a:r>
            </a:p>
          </p:txBody>
        </p:sp>
        <p:sp>
          <p:nvSpPr>
            <p:cNvPr id="36880" name="Text Box 22"/>
            <p:cNvSpPr txBox="1">
              <a:spLocks noChangeArrowheads="1"/>
            </p:cNvSpPr>
            <p:nvPr/>
          </p:nvSpPr>
          <p:spPr bwMode="auto">
            <a:xfrm>
              <a:off x="2400" y="3744"/>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FF3300"/>
                  </a:solidFill>
                  <a:latin typeface="Times New Roman" panose="02020603050405020304" pitchFamily="18" charset="0"/>
                </a:rPr>
                <a:t>Ｘ</a:t>
              </a:r>
              <a:endParaRPr lang="ja-JP" altLang="en-US" sz="2400">
                <a:latin typeface="Times New Roman" panose="02020603050405020304" pitchFamily="18" charset="0"/>
              </a:endParaRPr>
            </a:p>
          </p:txBody>
        </p:sp>
        <p:sp>
          <p:nvSpPr>
            <p:cNvPr id="36881" name="Rectangle 28"/>
            <p:cNvSpPr>
              <a:spLocks noChangeArrowheads="1"/>
            </p:cNvSpPr>
            <p:nvPr/>
          </p:nvSpPr>
          <p:spPr bwMode="auto">
            <a:xfrm>
              <a:off x="816" y="3648"/>
              <a:ext cx="768" cy="384"/>
            </a:xfrm>
            <a:prstGeom prst="rect">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a:t>Memory with counters</a:t>
            </a:r>
          </a:p>
        </p:txBody>
      </p:sp>
      <p:sp>
        <p:nvSpPr>
          <p:cNvPr id="37891" name="Rectangle 3"/>
          <p:cNvSpPr>
            <a:spLocks noChangeArrowheads="1"/>
          </p:cNvSpPr>
          <p:nvPr/>
        </p:nvSpPr>
        <p:spPr bwMode="auto">
          <a:xfrm>
            <a:off x="2438400" y="1905000"/>
            <a:ext cx="609600" cy="6096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37892" name="Line 4"/>
          <p:cNvSpPr>
            <a:spLocks noChangeShapeType="1"/>
          </p:cNvSpPr>
          <p:nvPr/>
        </p:nvSpPr>
        <p:spPr bwMode="auto">
          <a:xfrm flipH="1">
            <a:off x="3276600" y="2209800"/>
            <a:ext cx="23622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893" name="Text Box 5"/>
          <p:cNvSpPr txBox="1">
            <a:spLocks noChangeArrowheads="1"/>
          </p:cNvSpPr>
          <p:nvPr/>
        </p:nvSpPr>
        <p:spPr bwMode="auto">
          <a:xfrm>
            <a:off x="4251325" y="1620838"/>
            <a:ext cx="949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Ｗｒｉｔｅ</a:t>
            </a:r>
          </a:p>
        </p:txBody>
      </p:sp>
      <p:sp>
        <p:nvSpPr>
          <p:cNvPr id="37894" name="Text Box 6"/>
          <p:cNvSpPr txBox="1">
            <a:spLocks noChangeArrowheads="1"/>
          </p:cNvSpPr>
          <p:nvPr/>
        </p:nvSpPr>
        <p:spPr bwMode="auto">
          <a:xfrm>
            <a:off x="2819400" y="2590800"/>
            <a:ext cx="696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５</a:t>
            </a:r>
          </a:p>
        </p:txBody>
      </p:sp>
      <p:sp>
        <p:nvSpPr>
          <p:cNvPr id="37895" name="Text Box 21"/>
          <p:cNvSpPr txBox="1">
            <a:spLocks noChangeArrowheads="1"/>
          </p:cNvSpPr>
          <p:nvPr/>
        </p:nvSpPr>
        <p:spPr bwMode="auto">
          <a:xfrm>
            <a:off x="5468938" y="1773238"/>
            <a:ext cx="36750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 data cannot read from 0</a:t>
            </a:r>
          </a:p>
          <a:p>
            <a:pPr eaLnBrk="1" hangingPunct="1">
              <a:spcBef>
                <a:spcPct val="0"/>
              </a:spcBef>
              <a:buClrTx/>
              <a:buSzTx/>
              <a:buFontTx/>
              <a:buNone/>
            </a:pPr>
            <a:r>
              <a:rPr lang="en-US" altLang="ja-JP" sz="2400">
                <a:latin typeface="Times New Roman" panose="02020603050405020304" pitchFamily="18" charset="0"/>
              </a:rPr>
              <a:t>A data cannot write except 0</a:t>
            </a:r>
          </a:p>
        </p:txBody>
      </p:sp>
      <p:sp>
        <p:nvSpPr>
          <p:cNvPr id="37896" name="Text Box 22"/>
          <p:cNvSpPr txBox="1">
            <a:spLocks noChangeArrowheads="1"/>
          </p:cNvSpPr>
          <p:nvPr/>
        </p:nvSpPr>
        <p:spPr bwMode="auto">
          <a:xfrm>
            <a:off x="5759450" y="2924175"/>
            <a:ext cx="33845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Suitable for 1-to-many communication</a:t>
            </a:r>
          </a:p>
        </p:txBody>
      </p:sp>
      <p:sp>
        <p:nvSpPr>
          <p:cNvPr id="37897" name="Rectangle 23"/>
          <p:cNvSpPr>
            <a:spLocks noChangeArrowheads="1"/>
          </p:cNvSpPr>
          <p:nvPr/>
        </p:nvSpPr>
        <p:spPr bwMode="auto">
          <a:xfrm>
            <a:off x="1219200" y="1905000"/>
            <a:ext cx="1219200" cy="609600"/>
          </a:xfrm>
          <a:prstGeom prst="rect">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28"/>
          <p:cNvGrpSpPr>
            <a:grpSpLocks/>
          </p:cNvGrpSpPr>
          <p:nvPr/>
        </p:nvGrpSpPr>
        <p:grpSpPr bwMode="auto">
          <a:xfrm>
            <a:off x="1295400" y="3200400"/>
            <a:ext cx="4511675" cy="838200"/>
            <a:chOff x="816" y="2016"/>
            <a:chExt cx="2842" cy="528"/>
          </a:xfrm>
        </p:grpSpPr>
        <p:sp>
          <p:nvSpPr>
            <p:cNvPr id="37913" name="Rectangle 7"/>
            <p:cNvSpPr>
              <a:spLocks noChangeArrowheads="1"/>
            </p:cNvSpPr>
            <p:nvPr/>
          </p:nvSpPr>
          <p:spPr bwMode="auto">
            <a:xfrm>
              <a:off x="1584" y="2160"/>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7914" name="Text Box 8"/>
            <p:cNvSpPr txBox="1">
              <a:spLocks noChangeArrowheads="1"/>
            </p:cNvSpPr>
            <p:nvPr/>
          </p:nvSpPr>
          <p:spPr bwMode="auto">
            <a:xfrm>
              <a:off x="1680" y="220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５</a:t>
              </a:r>
            </a:p>
          </p:txBody>
        </p:sp>
        <p:sp>
          <p:nvSpPr>
            <p:cNvPr id="37915" name="Line 9"/>
            <p:cNvSpPr>
              <a:spLocks noChangeShapeType="1"/>
            </p:cNvSpPr>
            <p:nvPr/>
          </p:nvSpPr>
          <p:spPr bwMode="auto">
            <a:xfrm flipH="1">
              <a:off x="2170" y="2387"/>
              <a:ext cx="1488" cy="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16" name="Text Box 10"/>
            <p:cNvSpPr txBox="1">
              <a:spLocks noChangeArrowheads="1"/>
            </p:cNvSpPr>
            <p:nvPr/>
          </p:nvSpPr>
          <p:spPr bwMode="auto">
            <a:xfrm>
              <a:off x="2784" y="2016"/>
              <a:ext cx="5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Ｗｒｉｔｅ</a:t>
              </a:r>
            </a:p>
          </p:txBody>
        </p:sp>
        <p:sp>
          <p:nvSpPr>
            <p:cNvPr id="37917" name="Text Box 11"/>
            <p:cNvSpPr txBox="1">
              <a:spLocks noChangeArrowheads="1"/>
            </p:cNvSpPr>
            <p:nvPr/>
          </p:nvSpPr>
          <p:spPr bwMode="auto">
            <a:xfrm>
              <a:off x="2400" y="2208"/>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FF3300"/>
                  </a:solidFill>
                  <a:latin typeface="Times New Roman" panose="02020603050405020304" pitchFamily="18" charset="0"/>
                </a:rPr>
                <a:t>Ｘ</a:t>
              </a:r>
              <a:endParaRPr lang="ja-JP" altLang="en-US" sz="2400">
                <a:latin typeface="Times New Roman" panose="02020603050405020304" pitchFamily="18" charset="0"/>
              </a:endParaRPr>
            </a:p>
          </p:txBody>
        </p:sp>
        <p:sp>
          <p:nvSpPr>
            <p:cNvPr id="37918" name="Rectangle 24"/>
            <p:cNvSpPr>
              <a:spLocks noChangeArrowheads="1"/>
            </p:cNvSpPr>
            <p:nvPr/>
          </p:nvSpPr>
          <p:spPr bwMode="auto">
            <a:xfrm>
              <a:off x="816" y="2160"/>
              <a:ext cx="768" cy="384"/>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3" name="Group 29"/>
          <p:cNvGrpSpPr>
            <a:grpSpLocks/>
          </p:cNvGrpSpPr>
          <p:nvPr/>
        </p:nvGrpSpPr>
        <p:grpSpPr bwMode="auto">
          <a:xfrm>
            <a:off x="1295400" y="4135438"/>
            <a:ext cx="4495800" cy="1427162"/>
            <a:chOff x="816" y="2605"/>
            <a:chExt cx="2832" cy="899"/>
          </a:xfrm>
        </p:grpSpPr>
        <p:sp>
          <p:nvSpPr>
            <p:cNvPr id="37907" name="Rectangle 12"/>
            <p:cNvSpPr>
              <a:spLocks noChangeArrowheads="1"/>
            </p:cNvSpPr>
            <p:nvPr/>
          </p:nvSpPr>
          <p:spPr bwMode="auto">
            <a:xfrm>
              <a:off x="1584" y="2784"/>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7908" name="Text Box 13"/>
            <p:cNvSpPr txBox="1">
              <a:spLocks noChangeArrowheads="1"/>
            </p:cNvSpPr>
            <p:nvPr/>
          </p:nvSpPr>
          <p:spPr bwMode="auto">
            <a:xfrm>
              <a:off x="1680" y="2832"/>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５</a:t>
              </a:r>
            </a:p>
          </p:txBody>
        </p:sp>
        <p:sp>
          <p:nvSpPr>
            <p:cNvPr id="37909" name="Line 14"/>
            <p:cNvSpPr>
              <a:spLocks noChangeShapeType="1"/>
            </p:cNvSpPr>
            <p:nvPr/>
          </p:nvSpPr>
          <p:spPr bwMode="auto">
            <a:xfrm>
              <a:off x="2208" y="2976"/>
              <a:ext cx="14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10" name="Text Box 15"/>
            <p:cNvSpPr txBox="1">
              <a:spLocks noChangeArrowheads="1"/>
            </p:cNvSpPr>
            <p:nvPr/>
          </p:nvSpPr>
          <p:spPr bwMode="auto">
            <a:xfrm>
              <a:off x="2726" y="2605"/>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Ｒｅａｄ</a:t>
              </a:r>
            </a:p>
          </p:txBody>
        </p:sp>
        <p:sp>
          <p:nvSpPr>
            <p:cNvPr id="37911" name="Text Box 16"/>
            <p:cNvSpPr txBox="1">
              <a:spLocks noChangeArrowheads="1"/>
            </p:cNvSpPr>
            <p:nvPr/>
          </p:nvSpPr>
          <p:spPr bwMode="auto">
            <a:xfrm>
              <a:off x="1728" y="3216"/>
              <a:ext cx="4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４</a:t>
              </a:r>
            </a:p>
          </p:txBody>
        </p:sp>
        <p:sp>
          <p:nvSpPr>
            <p:cNvPr id="37912" name="Rectangle 25"/>
            <p:cNvSpPr>
              <a:spLocks noChangeArrowheads="1"/>
            </p:cNvSpPr>
            <p:nvPr/>
          </p:nvSpPr>
          <p:spPr bwMode="auto">
            <a:xfrm>
              <a:off x="816" y="2784"/>
              <a:ext cx="768" cy="384"/>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4" name="Group 30"/>
          <p:cNvGrpSpPr>
            <a:grpSpLocks/>
          </p:cNvGrpSpPr>
          <p:nvPr/>
        </p:nvGrpSpPr>
        <p:grpSpPr bwMode="auto">
          <a:xfrm>
            <a:off x="1295400" y="5562600"/>
            <a:ext cx="4511675" cy="838200"/>
            <a:chOff x="816" y="3504"/>
            <a:chExt cx="2842" cy="528"/>
          </a:xfrm>
        </p:grpSpPr>
        <p:sp>
          <p:nvSpPr>
            <p:cNvPr id="37902" name="Rectangle 17"/>
            <p:cNvSpPr>
              <a:spLocks noChangeArrowheads="1"/>
            </p:cNvSpPr>
            <p:nvPr/>
          </p:nvSpPr>
          <p:spPr bwMode="auto">
            <a:xfrm>
              <a:off x="1584" y="3648"/>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37903" name="Line 18"/>
            <p:cNvSpPr>
              <a:spLocks noChangeShapeType="1"/>
            </p:cNvSpPr>
            <p:nvPr/>
          </p:nvSpPr>
          <p:spPr bwMode="auto">
            <a:xfrm>
              <a:off x="2218" y="3875"/>
              <a:ext cx="14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4" name="Text Box 19"/>
            <p:cNvSpPr txBox="1">
              <a:spLocks noChangeArrowheads="1"/>
            </p:cNvSpPr>
            <p:nvPr/>
          </p:nvSpPr>
          <p:spPr bwMode="auto">
            <a:xfrm>
              <a:off x="2736" y="3504"/>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Ｒｅａｄ</a:t>
              </a:r>
            </a:p>
          </p:txBody>
        </p:sp>
        <p:sp>
          <p:nvSpPr>
            <p:cNvPr id="37905" name="Text Box 20"/>
            <p:cNvSpPr txBox="1">
              <a:spLocks noChangeArrowheads="1"/>
            </p:cNvSpPr>
            <p:nvPr/>
          </p:nvSpPr>
          <p:spPr bwMode="auto">
            <a:xfrm>
              <a:off x="2400" y="3744"/>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FF3300"/>
                  </a:solidFill>
                  <a:latin typeface="Times New Roman" panose="02020603050405020304" pitchFamily="18" charset="0"/>
                </a:rPr>
                <a:t>Ｘ</a:t>
              </a:r>
              <a:endParaRPr lang="ja-JP" altLang="en-US" sz="2400">
                <a:latin typeface="Times New Roman" panose="02020603050405020304" pitchFamily="18" charset="0"/>
              </a:endParaRPr>
            </a:p>
          </p:txBody>
        </p:sp>
        <p:sp>
          <p:nvSpPr>
            <p:cNvPr id="37906" name="Rectangle 26"/>
            <p:cNvSpPr>
              <a:spLocks noChangeArrowheads="1"/>
            </p:cNvSpPr>
            <p:nvPr/>
          </p:nvSpPr>
          <p:spPr bwMode="auto">
            <a:xfrm>
              <a:off x="816" y="3648"/>
              <a:ext cx="768" cy="384"/>
            </a:xfrm>
            <a:prstGeom prst="rect">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7901" name="Text Box 27"/>
          <p:cNvSpPr txBox="1">
            <a:spLocks noChangeArrowheads="1"/>
          </p:cNvSpPr>
          <p:nvPr/>
        </p:nvSpPr>
        <p:spPr bwMode="auto">
          <a:xfrm>
            <a:off x="6156325" y="4079875"/>
            <a:ext cx="2663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A large memory is required for tag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1371600" y="0"/>
            <a:ext cx="7772400" cy="1143000"/>
          </a:xfrm>
        </p:spPr>
        <p:txBody>
          <a:bodyPr/>
          <a:lstStyle/>
          <a:p>
            <a:pPr eaLnBrk="1" hangingPunct="1"/>
            <a:r>
              <a:rPr lang="ja-JP" altLang="en-US"/>
              <a:t>Ｉ－Ｓｔｒｕｃｔｕｒｅ</a:t>
            </a:r>
          </a:p>
        </p:txBody>
      </p:sp>
      <p:sp>
        <p:nvSpPr>
          <p:cNvPr id="38915" name="Oval 1027"/>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8916" name="Rectangle 1028"/>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8917" name="Line 1029"/>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8" name="Line 1030"/>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9" name="AutoShape 1031"/>
          <p:cNvSpPr>
            <a:spLocks noChangeArrowheads="1"/>
          </p:cNvSpPr>
          <p:nvPr/>
        </p:nvSpPr>
        <p:spPr bwMode="auto">
          <a:xfrm>
            <a:off x="304800" y="2286000"/>
            <a:ext cx="8610600" cy="990600"/>
          </a:xfrm>
          <a:prstGeom prst="leftRightArrow">
            <a:avLst>
              <a:gd name="adj1" fmla="val 52565"/>
              <a:gd name="adj2" fmla="val 93322"/>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38920" name="Group 1032"/>
          <p:cNvGrpSpPr>
            <a:grpSpLocks/>
          </p:cNvGrpSpPr>
          <p:nvPr/>
        </p:nvGrpSpPr>
        <p:grpSpPr bwMode="auto">
          <a:xfrm>
            <a:off x="4876800" y="3048000"/>
            <a:ext cx="762000" cy="2514600"/>
            <a:chOff x="672" y="2208"/>
            <a:chExt cx="480" cy="1584"/>
          </a:xfrm>
        </p:grpSpPr>
        <p:sp>
          <p:nvSpPr>
            <p:cNvPr id="38945" name="Oval 1033"/>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8946" name="Rectangle 1034"/>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8947" name="Line 1035"/>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8" name="Line 1036"/>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037"/>
          <p:cNvGrpSpPr>
            <a:grpSpLocks/>
          </p:cNvGrpSpPr>
          <p:nvPr/>
        </p:nvGrpSpPr>
        <p:grpSpPr bwMode="auto">
          <a:xfrm>
            <a:off x="3429000" y="3048000"/>
            <a:ext cx="762000" cy="2514600"/>
            <a:chOff x="672" y="2208"/>
            <a:chExt cx="480" cy="1584"/>
          </a:xfrm>
        </p:grpSpPr>
        <p:sp>
          <p:nvSpPr>
            <p:cNvPr id="38941" name="Oval 1038"/>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8942" name="Rectangle 1039"/>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8943" name="Line 1040"/>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4" name="Line 1041"/>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1042"/>
          <p:cNvGrpSpPr>
            <a:grpSpLocks/>
          </p:cNvGrpSpPr>
          <p:nvPr/>
        </p:nvGrpSpPr>
        <p:grpSpPr bwMode="auto">
          <a:xfrm>
            <a:off x="6324600" y="3048000"/>
            <a:ext cx="762000" cy="2514600"/>
            <a:chOff x="672" y="2208"/>
            <a:chExt cx="480" cy="1584"/>
          </a:xfrm>
        </p:grpSpPr>
        <p:sp>
          <p:nvSpPr>
            <p:cNvPr id="38937" name="Oval 1043"/>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38938" name="Rectangle 1044"/>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38939" name="Line 1045"/>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0" name="Line 1046"/>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1047"/>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8924" name="Text Box 1048"/>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8925" name="Line 1049"/>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8926" name="Group 1050"/>
          <p:cNvGrpSpPr>
            <a:grpSpLocks/>
          </p:cNvGrpSpPr>
          <p:nvPr/>
        </p:nvGrpSpPr>
        <p:grpSpPr bwMode="auto">
          <a:xfrm>
            <a:off x="1219200" y="3336925"/>
            <a:ext cx="962025" cy="633413"/>
            <a:chOff x="806" y="2078"/>
            <a:chExt cx="606" cy="399"/>
          </a:xfrm>
        </p:grpSpPr>
        <p:sp>
          <p:nvSpPr>
            <p:cNvPr id="38935" name="Text Box 1051"/>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8936" name="Text Box 1052"/>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1068"/>
          <p:cNvGrpSpPr>
            <a:grpSpLocks/>
          </p:cNvGrpSpPr>
          <p:nvPr/>
        </p:nvGrpSpPr>
        <p:grpSpPr bwMode="auto">
          <a:xfrm>
            <a:off x="2057400" y="2971800"/>
            <a:ext cx="2971800" cy="685800"/>
            <a:chOff x="1296" y="1872"/>
            <a:chExt cx="1872" cy="432"/>
          </a:xfrm>
        </p:grpSpPr>
        <p:sp>
          <p:nvSpPr>
            <p:cNvPr id="38932" name="Line 1065"/>
            <p:cNvSpPr>
              <a:spLocks noChangeShapeType="1"/>
            </p:cNvSpPr>
            <p:nvPr/>
          </p:nvSpPr>
          <p:spPr bwMode="auto">
            <a:xfrm flipV="1">
              <a:off x="1296" y="1872"/>
              <a:ext cx="0" cy="432"/>
            </a:xfrm>
            <a:prstGeom prst="line">
              <a:avLst/>
            </a:prstGeom>
            <a:noFill/>
            <a:ln w="1905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33" name="Line 1066"/>
            <p:cNvSpPr>
              <a:spLocks noChangeShapeType="1"/>
            </p:cNvSpPr>
            <p:nvPr/>
          </p:nvSpPr>
          <p:spPr bwMode="auto">
            <a:xfrm>
              <a:off x="1296" y="1872"/>
              <a:ext cx="1872" cy="0"/>
            </a:xfrm>
            <a:prstGeom prst="line">
              <a:avLst/>
            </a:prstGeom>
            <a:noFill/>
            <a:ln w="1905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34" name="Line 1067"/>
            <p:cNvSpPr>
              <a:spLocks noChangeShapeType="1"/>
            </p:cNvSpPr>
            <p:nvPr/>
          </p:nvSpPr>
          <p:spPr bwMode="auto">
            <a:xfrm>
              <a:off x="3168" y="1872"/>
              <a:ext cx="0" cy="384"/>
            </a:xfrm>
            <a:prstGeom prst="line">
              <a:avLst/>
            </a:prstGeom>
            <a:noFill/>
            <a:ln w="1905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9741" name="Line 1069"/>
          <p:cNvSpPr>
            <a:spLocks noChangeShapeType="1"/>
          </p:cNvSpPr>
          <p:nvPr/>
        </p:nvSpPr>
        <p:spPr bwMode="auto">
          <a:xfrm>
            <a:off x="5029200" y="4343400"/>
            <a:ext cx="0" cy="457200"/>
          </a:xfrm>
          <a:prstGeom prst="line">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9" name="Text Box 1070"/>
          <p:cNvSpPr txBox="1">
            <a:spLocks noChangeArrowheads="1"/>
          </p:cNvSpPr>
          <p:nvPr/>
        </p:nvSpPr>
        <p:spPr bwMode="auto">
          <a:xfrm>
            <a:off x="2771775" y="5734050"/>
            <a:ext cx="59039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Full/Empty with informing mechanism to the receiving PU</a:t>
            </a:r>
          </a:p>
        </p:txBody>
      </p:sp>
      <p:sp>
        <p:nvSpPr>
          <p:cNvPr id="38930" name="Text Box 1071"/>
          <p:cNvSpPr txBox="1">
            <a:spLocks noChangeArrowheads="1"/>
          </p:cNvSpPr>
          <p:nvPr/>
        </p:nvSpPr>
        <p:spPr bwMode="auto">
          <a:xfrm>
            <a:off x="827088" y="1052513"/>
            <a:ext cx="24003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FF3300"/>
                </a:solidFill>
                <a:latin typeface="Times New Roman" panose="02020603050405020304" pitchFamily="18" charset="0"/>
              </a:rPr>
              <a:t>An example using</a:t>
            </a:r>
          </a:p>
          <a:p>
            <a:pPr eaLnBrk="1" hangingPunct="1">
              <a:spcBef>
                <a:spcPct val="0"/>
              </a:spcBef>
              <a:buClrTx/>
              <a:buSzTx/>
              <a:buFontTx/>
              <a:buNone/>
            </a:pPr>
            <a:r>
              <a:rPr lang="en-US" altLang="ja-JP" sz="2400">
                <a:solidFill>
                  <a:srgbClr val="FF3300"/>
                </a:solidFill>
                <a:latin typeface="Times New Roman" panose="02020603050405020304" pitchFamily="18" charset="0"/>
              </a:rPr>
              <a:t>Write-update</a:t>
            </a:r>
          </a:p>
          <a:p>
            <a:pPr eaLnBrk="1" hangingPunct="1">
              <a:spcBef>
                <a:spcPct val="0"/>
              </a:spcBef>
              <a:buClrTx/>
              <a:buSzTx/>
              <a:buFontTx/>
              <a:buNone/>
            </a:pPr>
            <a:r>
              <a:rPr lang="en-US" altLang="ja-JP" sz="2400">
                <a:solidFill>
                  <a:srgbClr val="FF3300"/>
                </a:solidFill>
                <a:latin typeface="Times New Roman" panose="02020603050405020304" pitchFamily="18" charset="0"/>
              </a:rPr>
              <a:t>Snoop cache</a:t>
            </a:r>
            <a:endParaRPr lang="en-US" altLang="ja-JP" sz="2400">
              <a:latin typeface="Times New Roman" panose="02020603050405020304" pitchFamily="18" charset="0"/>
            </a:endParaRPr>
          </a:p>
        </p:txBody>
      </p:sp>
      <p:sp>
        <p:nvSpPr>
          <p:cNvPr id="29744" name="Text Box 1072"/>
          <p:cNvSpPr txBox="1">
            <a:spLocks noChangeArrowheads="1"/>
          </p:cNvSpPr>
          <p:nvPr/>
        </p:nvSpPr>
        <p:spPr bwMode="auto">
          <a:xfrm>
            <a:off x="3924300" y="4652963"/>
            <a:ext cx="112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chemeClr val="tx2"/>
                </a:solidFill>
              </a:rPr>
              <a:t>Interrupt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7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41" grpId="0" animBg="1"/>
      <p:bldP spid="2974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ja-JP" altLang="en-US"/>
              <a:t>Ｌｏｃｋ</a:t>
            </a:r>
            <a:r>
              <a:rPr lang="en-US" altLang="ja-JP"/>
              <a:t>/</a:t>
            </a:r>
            <a:r>
              <a:rPr lang="ja-JP" altLang="en-US"/>
              <a:t>Ｕｎｌｏｃｋ</a:t>
            </a:r>
          </a:p>
        </p:txBody>
      </p:sp>
      <p:sp>
        <p:nvSpPr>
          <p:cNvPr id="39939" name="Rectangle 4"/>
          <p:cNvSpPr>
            <a:spLocks noChangeArrowheads="1"/>
          </p:cNvSpPr>
          <p:nvPr/>
        </p:nvSpPr>
        <p:spPr bwMode="auto">
          <a:xfrm>
            <a:off x="3200400" y="1676400"/>
            <a:ext cx="2133600" cy="4191000"/>
          </a:xfrm>
          <a:prstGeom prst="rect">
            <a:avLst/>
          </a:prstGeom>
          <a:solidFill>
            <a:srgbClr val="CC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400">
              <a:latin typeface="Times New Roman" panose="02020603050405020304" pitchFamily="18" charset="0"/>
            </a:endParaRPr>
          </a:p>
        </p:txBody>
      </p:sp>
      <p:sp>
        <p:nvSpPr>
          <p:cNvPr id="39940" name="Line 5"/>
          <p:cNvSpPr>
            <a:spLocks noChangeShapeType="1"/>
          </p:cNvSpPr>
          <p:nvPr/>
        </p:nvSpPr>
        <p:spPr bwMode="auto">
          <a:xfrm>
            <a:off x="3200400" y="25908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1" name="Line 6"/>
          <p:cNvSpPr>
            <a:spLocks noChangeShapeType="1"/>
          </p:cNvSpPr>
          <p:nvPr/>
        </p:nvSpPr>
        <p:spPr bwMode="auto">
          <a:xfrm>
            <a:off x="3200400" y="34290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2" name="Line 7"/>
          <p:cNvSpPr>
            <a:spLocks noChangeShapeType="1"/>
          </p:cNvSpPr>
          <p:nvPr/>
        </p:nvSpPr>
        <p:spPr bwMode="auto">
          <a:xfrm>
            <a:off x="3200400" y="4267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3" name="Line 8"/>
          <p:cNvSpPr>
            <a:spLocks noChangeShapeType="1"/>
          </p:cNvSpPr>
          <p:nvPr/>
        </p:nvSpPr>
        <p:spPr bwMode="auto">
          <a:xfrm>
            <a:off x="3200400" y="51054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9944" name="Group 20"/>
          <p:cNvGrpSpPr>
            <a:grpSpLocks/>
          </p:cNvGrpSpPr>
          <p:nvPr/>
        </p:nvGrpSpPr>
        <p:grpSpPr bwMode="auto">
          <a:xfrm>
            <a:off x="5334000" y="1600200"/>
            <a:ext cx="2119313" cy="412750"/>
            <a:chOff x="3360" y="1008"/>
            <a:chExt cx="1335" cy="260"/>
          </a:xfrm>
        </p:grpSpPr>
        <p:grpSp>
          <p:nvGrpSpPr>
            <p:cNvPr id="39971" name="Group 11"/>
            <p:cNvGrpSpPr>
              <a:grpSpLocks/>
            </p:cNvGrpSpPr>
            <p:nvPr/>
          </p:nvGrpSpPr>
          <p:grpSpPr bwMode="auto">
            <a:xfrm>
              <a:off x="3360" y="1056"/>
              <a:ext cx="912" cy="192"/>
              <a:chOff x="3360" y="1056"/>
              <a:chExt cx="912" cy="192"/>
            </a:xfrm>
          </p:grpSpPr>
          <p:sp>
            <p:nvSpPr>
              <p:cNvPr id="39974" name="Rectangle 9"/>
              <p:cNvSpPr>
                <a:spLocks noChangeArrowheads="1"/>
              </p:cNvSpPr>
              <p:nvPr/>
            </p:nvSpPr>
            <p:spPr bwMode="auto">
              <a:xfrm>
                <a:off x="3360" y="1056"/>
                <a:ext cx="720" cy="192"/>
              </a:xfrm>
              <a:prstGeom prst="rect">
                <a:avLst/>
              </a:prstGeom>
              <a:solidFill>
                <a:srgbClr val="CC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9975" name="Rectangle 10"/>
              <p:cNvSpPr>
                <a:spLocks noChangeArrowheads="1"/>
              </p:cNvSpPr>
              <p:nvPr/>
            </p:nvSpPr>
            <p:spPr bwMode="auto">
              <a:xfrm>
                <a:off x="4080" y="1056"/>
                <a:ext cx="192" cy="192"/>
              </a:xfrm>
              <a:prstGeom prst="rect">
                <a:avLst/>
              </a:prstGeom>
              <a:solidFill>
                <a:srgbClr val="99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9972" name="Text Box 18"/>
            <p:cNvSpPr txBox="1">
              <a:spLocks noChangeArrowheads="1"/>
            </p:cNvSpPr>
            <p:nvPr/>
          </p:nvSpPr>
          <p:spPr bwMode="auto">
            <a:xfrm>
              <a:off x="3408" y="1008"/>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Ｐｒｏｃｅｓｓ</a:t>
              </a:r>
            </a:p>
          </p:txBody>
        </p:sp>
        <p:sp>
          <p:nvSpPr>
            <p:cNvPr id="39973" name="Text Box 19"/>
            <p:cNvSpPr txBox="1">
              <a:spLocks noChangeArrowheads="1"/>
            </p:cNvSpPr>
            <p:nvPr/>
          </p:nvSpPr>
          <p:spPr bwMode="auto">
            <a:xfrm>
              <a:off x="4272" y="1056"/>
              <a:ext cx="4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Ｌｏｃｋ</a:t>
              </a:r>
            </a:p>
          </p:txBody>
        </p:sp>
      </p:grpSp>
      <p:grpSp>
        <p:nvGrpSpPr>
          <p:cNvPr id="39945" name="Group 21"/>
          <p:cNvGrpSpPr>
            <a:grpSpLocks/>
          </p:cNvGrpSpPr>
          <p:nvPr/>
        </p:nvGrpSpPr>
        <p:grpSpPr bwMode="auto">
          <a:xfrm>
            <a:off x="5334000" y="2514600"/>
            <a:ext cx="2119313" cy="412750"/>
            <a:chOff x="3360" y="1008"/>
            <a:chExt cx="1335" cy="260"/>
          </a:xfrm>
        </p:grpSpPr>
        <p:grpSp>
          <p:nvGrpSpPr>
            <p:cNvPr id="39966" name="Group 22"/>
            <p:cNvGrpSpPr>
              <a:grpSpLocks/>
            </p:cNvGrpSpPr>
            <p:nvPr/>
          </p:nvGrpSpPr>
          <p:grpSpPr bwMode="auto">
            <a:xfrm>
              <a:off x="3360" y="1056"/>
              <a:ext cx="912" cy="192"/>
              <a:chOff x="3360" y="1056"/>
              <a:chExt cx="912" cy="192"/>
            </a:xfrm>
          </p:grpSpPr>
          <p:sp>
            <p:nvSpPr>
              <p:cNvPr id="39969" name="Rectangle 23"/>
              <p:cNvSpPr>
                <a:spLocks noChangeArrowheads="1"/>
              </p:cNvSpPr>
              <p:nvPr/>
            </p:nvSpPr>
            <p:spPr bwMode="auto">
              <a:xfrm>
                <a:off x="3360" y="1056"/>
                <a:ext cx="720" cy="192"/>
              </a:xfrm>
              <a:prstGeom prst="rect">
                <a:avLst/>
              </a:prstGeom>
              <a:solidFill>
                <a:srgbClr val="CC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9970" name="Rectangle 24"/>
              <p:cNvSpPr>
                <a:spLocks noChangeArrowheads="1"/>
              </p:cNvSpPr>
              <p:nvPr/>
            </p:nvSpPr>
            <p:spPr bwMode="auto">
              <a:xfrm>
                <a:off x="4080" y="1056"/>
                <a:ext cx="192" cy="192"/>
              </a:xfrm>
              <a:prstGeom prst="rect">
                <a:avLst/>
              </a:prstGeom>
              <a:solidFill>
                <a:srgbClr val="99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9967" name="Text Box 25"/>
            <p:cNvSpPr txBox="1">
              <a:spLocks noChangeArrowheads="1"/>
            </p:cNvSpPr>
            <p:nvPr/>
          </p:nvSpPr>
          <p:spPr bwMode="auto">
            <a:xfrm>
              <a:off x="3408" y="1008"/>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Ｐｒｏｃｅｓｓ</a:t>
              </a:r>
            </a:p>
          </p:txBody>
        </p:sp>
        <p:sp>
          <p:nvSpPr>
            <p:cNvPr id="39968" name="Text Box 26"/>
            <p:cNvSpPr txBox="1">
              <a:spLocks noChangeArrowheads="1"/>
            </p:cNvSpPr>
            <p:nvPr/>
          </p:nvSpPr>
          <p:spPr bwMode="auto">
            <a:xfrm>
              <a:off x="4272" y="1056"/>
              <a:ext cx="4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Ｌｏｃｋ</a:t>
              </a:r>
            </a:p>
          </p:txBody>
        </p:sp>
      </p:grpSp>
      <p:grpSp>
        <p:nvGrpSpPr>
          <p:cNvPr id="39946" name="Group 27"/>
          <p:cNvGrpSpPr>
            <a:grpSpLocks/>
          </p:cNvGrpSpPr>
          <p:nvPr/>
        </p:nvGrpSpPr>
        <p:grpSpPr bwMode="auto">
          <a:xfrm>
            <a:off x="5334000" y="3352800"/>
            <a:ext cx="2119313" cy="412750"/>
            <a:chOff x="3360" y="1008"/>
            <a:chExt cx="1335" cy="260"/>
          </a:xfrm>
        </p:grpSpPr>
        <p:grpSp>
          <p:nvGrpSpPr>
            <p:cNvPr id="39961" name="Group 28"/>
            <p:cNvGrpSpPr>
              <a:grpSpLocks/>
            </p:cNvGrpSpPr>
            <p:nvPr/>
          </p:nvGrpSpPr>
          <p:grpSpPr bwMode="auto">
            <a:xfrm>
              <a:off x="3360" y="1056"/>
              <a:ext cx="912" cy="192"/>
              <a:chOff x="3360" y="1056"/>
              <a:chExt cx="912" cy="192"/>
            </a:xfrm>
          </p:grpSpPr>
          <p:sp>
            <p:nvSpPr>
              <p:cNvPr id="39964" name="Rectangle 29"/>
              <p:cNvSpPr>
                <a:spLocks noChangeArrowheads="1"/>
              </p:cNvSpPr>
              <p:nvPr/>
            </p:nvSpPr>
            <p:spPr bwMode="auto">
              <a:xfrm>
                <a:off x="3360" y="1056"/>
                <a:ext cx="720" cy="192"/>
              </a:xfrm>
              <a:prstGeom prst="rect">
                <a:avLst/>
              </a:prstGeom>
              <a:solidFill>
                <a:srgbClr val="CC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9965" name="Rectangle 30"/>
              <p:cNvSpPr>
                <a:spLocks noChangeArrowheads="1"/>
              </p:cNvSpPr>
              <p:nvPr/>
            </p:nvSpPr>
            <p:spPr bwMode="auto">
              <a:xfrm>
                <a:off x="4080" y="1056"/>
                <a:ext cx="192" cy="192"/>
              </a:xfrm>
              <a:prstGeom prst="rect">
                <a:avLst/>
              </a:prstGeom>
              <a:solidFill>
                <a:srgbClr val="99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9962" name="Text Box 31"/>
            <p:cNvSpPr txBox="1">
              <a:spLocks noChangeArrowheads="1"/>
            </p:cNvSpPr>
            <p:nvPr/>
          </p:nvSpPr>
          <p:spPr bwMode="auto">
            <a:xfrm>
              <a:off x="3408" y="1008"/>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Ｐｒｏｃｅｓｓ</a:t>
              </a:r>
            </a:p>
          </p:txBody>
        </p:sp>
        <p:sp>
          <p:nvSpPr>
            <p:cNvPr id="39963" name="Text Box 32"/>
            <p:cNvSpPr txBox="1">
              <a:spLocks noChangeArrowheads="1"/>
            </p:cNvSpPr>
            <p:nvPr/>
          </p:nvSpPr>
          <p:spPr bwMode="auto">
            <a:xfrm>
              <a:off x="4272" y="1056"/>
              <a:ext cx="4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Ｌｏｃｋ</a:t>
              </a:r>
            </a:p>
          </p:txBody>
        </p:sp>
      </p:grpSp>
      <p:grpSp>
        <p:nvGrpSpPr>
          <p:cNvPr id="39947" name="Group 33"/>
          <p:cNvGrpSpPr>
            <a:grpSpLocks/>
          </p:cNvGrpSpPr>
          <p:nvPr/>
        </p:nvGrpSpPr>
        <p:grpSpPr bwMode="auto">
          <a:xfrm>
            <a:off x="5334000" y="4191000"/>
            <a:ext cx="2119313" cy="412750"/>
            <a:chOff x="3360" y="1008"/>
            <a:chExt cx="1335" cy="260"/>
          </a:xfrm>
        </p:grpSpPr>
        <p:grpSp>
          <p:nvGrpSpPr>
            <p:cNvPr id="39956" name="Group 34"/>
            <p:cNvGrpSpPr>
              <a:grpSpLocks/>
            </p:cNvGrpSpPr>
            <p:nvPr/>
          </p:nvGrpSpPr>
          <p:grpSpPr bwMode="auto">
            <a:xfrm>
              <a:off x="3360" y="1056"/>
              <a:ext cx="912" cy="192"/>
              <a:chOff x="3360" y="1056"/>
              <a:chExt cx="912" cy="192"/>
            </a:xfrm>
          </p:grpSpPr>
          <p:sp>
            <p:nvSpPr>
              <p:cNvPr id="39959" name="Rectangle 35"/>
              <p:cNvSpPr>
                <a:spLocks noChangeArrowheads="1"/>
              </p:cNvSpPr>
              <p:nvPr/>
            </p:nvSpPr>
            <p:spPr bwMode="auto">
              <a:xfrm>
                <a:off x="3360" y="1056"/>
                <a:ext cx="720" cy="192"/>
              </a:xfrm>
              <a:prstGeom prst="rect">
                <a:avLst/>
              </a:prstGeom>
              <a:solidFill>
                <a:srgbClr val="CC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9960" name="Rectangle 36"/>
              <p:cNvSpPr>
                <a:spLocks noChangeArrowheads="1"/>
              </p:cNvSpPr>
              <p:nvPr/>
            </p:nvSpPr>
            <p:spPr bwMode="auto">
              <a:xfrm>
                <a:off x="4080" y="1056"/>
                <a:ext cx="192" cy="192"/>
              </a:xfrm>
              <a:prstGeom prst="rect">
                <a:avLst/>
              </a:prstGeom>
              <a:solidFill>
                <a:srgbClr val="99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9957" name="Text Box 37"/>
            <p:cNvSpPr txBox="1">
              <a:spLocks noChangeArrowheads="1"/>
            </p:cNvSpPr>
            <p:nvPr/>
          </p:nvSpPr>
          <p:spPr bwMode="auto">
            <a:xfrm>
              <a:off x="3408" y="1008"/>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Ｐｒｏｃｅｓｓ</a:t>
              </a:r>
            </a:p>
          </p:txBody>
        </p:sp>
        <p:sp>
          <p:nvSpPr>
            <p:cNvPr id="39958" name="Text Box 38"/>
            <p:cNvSpPr txBox="1">
              <a:spLocks noChangeArrowheads="1"/>
            </p:cNvSpPr>
            <p:nvPr/>
          </p:nvSpPr>
          <p:spPr bwMode="auto">
            <a:xfrm>
              <a:off x="4272" y="1056"/>
              <a:ext cx="4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Ｌｏｃｋ</a:t>
              </a:r>
            </a:p>
          </p:txBody>
        </p:sp>
      </p:grpSp>
      <p:grpSp>
        <p:nvGrpSpPr>
          <p:cNvPr id="39948" name="Group 39"/>
          <p:cNvGrpSpPr>
            <a:grpSpLocks/>
          </p:cNvGrpSpPr>
          <p:nvPr/>
        </p:nvGrpSpPr>
        <p:grpSpPr bwMode="auto">
          <a:xfrm>
            <a:off x="5334000" y="5029200"/>
            <a:ext cx="2119313" cy="412750"/>
            <a:chOff x="3360" y="1008"/>
            <a:chExt cx="1335" cy="260"/>
          </a:xfrm>
        </p:grpSpPr>
        <p:grpSp>
          <p:nvGrpSpPr>
            <p:cNvPr id="39951" name="Group 40"/>
            <p:cNvGrpSpPr>
              <a:grpSpLocks/>
            </p:cNvGrpSpPr>
            <p:nvPr/>
          </p:nvGrpSpPr>
          <p:grpSpPr bwMode="auto">
            <a:xfrm>
              <a:off x="3360" y="1056"/>
              <a:ext cx="912" cy="192"/>
              <a:chOff x="3360" y="1056"/>
              <a:chExt cx="912" cy="192"/>
            </a:xfrm>
          </p:grpSpPr>
          <p:sp>
            <p:nvSpPr>
              <p:cNvPr id="39954" name="Rectangle 41"/>
              <p:cNvSpPr>
                <a:spLocks noChangeArrowheads="1"/>
              </p:cNvSpPr>
              <p:nvPr/>
            </p:nvSpPr>
            <p:spPr bwMode="auto">
              <a:xfrm>
                <a:off x="3360" y="1056"/>
                <a:ext cx="720" cy="192"/>
              </a:xfrm>
              <a:prstGeom prst="rect">
                <a:avLst/>
              </a:prstGeom>
              <a:solidFill>
                <a:srgbClr val="CC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9955" name="Rectangle 42"/>
              <p:cNvSpPr>
                <a:spLocks noChangeArrowheads="1"/>
              </p:cNvSpPr>
              <p:nvPr/>
            </p:nvSpPr>
            <p:spPr bwMode="auto">
              <a:xfrm>
                <a:off x="4080" y="1056"/>
                <a:ext cx="192" cy="192"/>
              </a:xfrm>
              <a:prstGeom prst="rect">
                <a:avLst/>
              </a:prstGeom>
              <a:solidFill>
                <a:srgbClr val="99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sp>
          <p:nvSpPr>
            <p:cNvPr id="39952" name="Text Box 43"/>
            <p:cNvSpPr txBox="1">
              <a:spLocks noChangeArrowheads="1"/>
            </p:cNvSpPr>
            <p:nvPr/>
          </p:nvSpPr>
          <p:spPr bwMode="auto">
            <a:xfrm>
              <a:off x="3408" y="1008"/>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Ｐｒｏｃｅｓｓ</a:t>
              </a:r>
            </a:p>
          </p:txBody>
        </p:sp>
        <p:sp>
          <p:nvSpPr>
            <p:cNvPr id="39953" name="Text Box 44"/>
            <p:cNvSpPr txBox="1">
              <a:spLocks noChangeArrowheads="1"/>
            </p:cNvSpPr>
            <p:nvPr/>
          </p:nvSpPr>
          <p:spPr bwMode="auto">
            <a:xfrm>
              <a:off x="4272" y="1056"/>
              <a:ext cx="42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latin typeface="Times New Roman" panose="02020603050405020304" pitchFamily="18" charset="0"/>
                </a:rPr>
                <a:t>Ｌｏｃｋ</a:t>
              </a:r>
            </a:p>
          </p:txBody>
        </p:sp>
      </p:grpSp>
      <p:sp>
        <p:nvSpPr>
          <p:cNvPr id="39949" name="Text Box 46"/>
          <p:cNvSpPr txBox="1">
            <a:spLocks noChangeArrowheads="1"/>
          </p:cNvSpPr>
          <p:nvPr/>
        </p:nvSpPr>
        <p:spPr bwMode="auto">
          <a:xfrm>
            <a:off x="3429000" y="1905000"/>
            <a:ext cx="19223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dirty="0">
                <a:latin typeface="Times New Roman" panose="02020603050405020304" pitchFamily="18" charset="0"/>
              </a:rPr>
              <a:t>Ｐａｇｅ／</a:t>
            </a:r>
            <a:r>
              <a:rPr lang="en-US" altLang="ja-JP" sz="2400" dirty="0">
                <a:latin typeface="Times New Roman" panose="02020603050405020304" pitchFamily="18" charset="0"/>
              </a:rPr>
              <a:t>block</a:t>
            </a:r>
            <a:endParaRPr lang="ja-JP" altLang="en-US" sz="2400" dirty="0">
              <a:latin typeface="Times New Roman" panose="02020603050405020304" pitchFamily="18" charset="0"/>
            </a:endParaRPr>
          </a:p>
        </p:txBody>
      </p:sp>
      <p:sp>
        <p:nvSpPr>
          <p:cNvPr id="39950" name="Text Box 47"/>
          <p:cNvSpPr txBox="1">
            <a:spLocks noChangeArrowheads="1"/>
          </p:cNvSpPr>
          <p:nvPr/>
        </p:nvSpPr>
        <p:spPr bwMode="auto">
          <a:xfrm>
            <a:off x="755650" y="2781300"/>
            <a:ext cx="237648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Only registered processes can be written into the locked page.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90600" y="228600"/>
            <a:ext cx="7772400" cy="1143000"/>
          </a:xfrm>
        </p:spPr>
        <p:txBody>
          <a:bodyPr/>
          <a:lstStyle/>
          <a:p>
            <a:pPr eaLnBrk="1" hangingPunct="1"/>
            <a:r>
              <a:rPr lang="en-US" altLang="ja-JP"/>
              <a:t>Barrier Synchronization</a:t>
            </a:r>
          </a:p>
        </p:txBody>
      </p:sp>
      <p:sp>
        <p:nvSpPr>
          <p:cNvPr id="40963" name="Line 3"/>
          <p:cNvSpPr>
            <a:spLocks noChangeShapeType="1"/>
          </p:cNvSpPr>
          <p:nvPr/>
        </p:nvSpPr>
        <p:spPr bwMode="auto">
          <a:xfrm>
            <a:off x="2819400" y="17526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4" name="Text Box 4"/>
          <p:cNvSpPr txBox="1">
            <a:spLocks noChangeArrowheads="1"/>
          </p:cNvSpPr>
          <p:nvPr/>
        </p:nvSpPr>
        <p:spPr bwMode="auto">
          <a:xfrm>
            <a:off x="2346325" y="3165475"/>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65" name="Line 5"/>
          <p:cNvSpPr>
            <a:spLocks noChangeShapeType="1"/>
          </p:cNvSpPr>
          <p:nvPr/>
        </p:nvSpPr>
        <p:spPr bwMode="auto">
          <a:xfrm>
            <a:off x="2819400" y="3733800"/>
            <a:ext cx="0" cy="685800"/>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6" name="Line 6"/>
          <p:cNvSpPr>
            <a:spLocks noChangeShapeType="1"/>
          </p:cNvSpPr>
          <p:nvPr/>
        </p:nvSpPr>
        <p:spPr bwMode="auto">
          <a:xfrm>
            <a:off x="4343400" y="1752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Text Box 7"/>
          <p:cNvSpPr txBox="1">
            <a:spLocks noChangeArrowheads="1"/>
          </p:cNvSpPr>
          <p:nvPr/>
        </p:nvSpPr>
        <p:spPr bwMode="auto">
          <a:xfrm>
            <a:off x="3810000" y="2438400"/>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68" name="Line 8"/>
          <p:cNvSpPr>
            <a:spLocks noChangeShapeType="1"/>
          </p:cNvSpPr>
          <p:nvPr/>
        </p:nvSpPr>
        <p:spPr bwMode="auto">
          <a:xfrm>
            <a:off x="4343400" y="2895600"/>
            <a:ext cx="0" cy="1447800"/>
          </a:xfrm>
          <a:prstGeom prst="line">
            <a:avLst/>
          </a:prstGeom>
          <a:noFill/>
          <a:ln w="9525"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9" name="Text Box 9"/>
          <p:cNvSpPr txBox="1">
            <a:spLocks noChangeArrowheads="1"/>
          </p:cNvSpPr>
          <p:nvPr/>
        </p:nvSpPr>
        <p:spPr bwMode="auto">
          <a:xfrm>
            <a:off x="5562600" y="4038600"/>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70" name="Line 10"/>
          <p:cNvSpPr>
            <a:spLocks noChangeShapeType="1"/>
          </p:cNvSpPr>
          <p:nvPr/>
        </p:nvSpPr>
        <p:spPr bwMode="auto">
          <a:xfrm>
            <a:off x="5943600" y="17526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1" name="Line 11"/>
          <p:cNvSpPr>
            <a:spLocks noChangeShapeType="1"/>
          </p:cNvSpPr>
          <p:nvPr/>
        </p:nvSpPr>
        <p:spPr bwMode="auto">
          <a:xfrm>
            <a:off x="2057400" y="4495800"/>
            <a:ext cx="601980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2" name="Line 12"/>
          <p:cNvSpPr>
            <a:spLocks noChangeShapeType="1"/>
          </p:cNvSpPr>
          <p:nvPr/>
        </p:nvSpPr>
        <p:spPr bwMode="auto">
          <a:xfrm>
            <a:off x="2819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3" name="Line 13"/>
          <p:cNvSpPr>
            <a:spLocks noChangeShapeType="1"/>
          </p:cNvSpPr>
          <p:nvPr/>
        </p:nvSpPr>
        <p:spPr bwMode="auto">
          <a:xfrm>
            <a:off x="4343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4" name="Line 14"/>
          <p:cNvSpPr>
            <a:spLocks noChangeShapeType="1"/>
          </p:cNvSpPr>
          <p:nvPr/>
        </p:nvSpPr>
        <p:spPr bwMode="auto">
          <a:xfrm>
            <a:off x="59436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5" name="Text Box 15"/>
          <p:cNvSpPr txBox="1">
            <a:spLocks noChangeArrowheads="1"/>
          </p:cNvSpPr>
          <p:nvPr/>
        </p:nvSpPr>
        <p:spPr bwMode="auto">
          <a:xfrm>
            <a:off x="7604125" y="4003675"/>
            <a:ext cx="1587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Established</a:t>
            </a:r>
          </a:p>
        </p:txBody>
      </p:sp>
      <p:sp>
        <p:nvSpPr>
          <p:cNvPr id="40976" name="Text Box 16"/>
          <p:cNvSpPr txBox="1">
            <a:spLocks noChangeArrowheads="1"/>
          </p:cNvSpPr>
          <p:nvPr/>
        </p:nvSpPr>
        <p:spPr bwMode="auto">
          <a:xfrm>
            <a:off x="5867400" y="2708275"/>
            <a:ext cx="3276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chemeClr val="accent2"/>
                </a:solidFill>
                <a:latin typeface="Times New Roman" panose="02020603050405020304" pitchFamily="18" charset="0"/>
              </a:rPr>
              <a:t>All processors (processes) must wait for the  barrier establishment.</a:t>
            </a:r>
          </a:p>
        </p:txBody>
      </p:sp>
      <p:sp>
        <p:nvSpPr>
          <p:cNvPr id="40977" name="Line 17"/>
          <p:cNvSpPr>
            <a:spLocks noChangeShapeType="1"/>
          </p:cNvSpPr>
          <p:nvPr/>
        </p:nvSpPr>
        <p:spPr bwMode="auto">
          <a:xfrm flipH="1">
            <a:off x="2895600" y="838200"/>
            <a:ext cx="2895600" cy="3200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8" name="Line 18"/>
          <p:cNvSpPr>
            <a:spLocks noChangeShapeType="1"/>
          </p:cNvSpPr>
          <p:nvPr/>
        </p:nvSpPr>
        <p:spPr bwMode="auto">
          <a:xfrm flipH="1">
            <a:off x="4419600" y="838200"/>
            <a:ext cx="1371600" cy="259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9" name="Text Box 19"/>
          <p:cNvSpPr txBox="1">
            <a:spLocks noChangeArrowheads="1"/>
          </p:cNvSpPr>
          <p:nvPr/>
        </p:nvSpPr>
        <p:spPr bwMode="auto">
          <a:xfrm>
            <a:off x="5791200" y="630238"/>
            <a:ext cx="3152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FF3300"/>
                </a:solidFill>
                <a:latin typeface="Times New Roman" panose="02020603050405020304" pitchFamily="18" charset="0"/>
              </a:rPr>
              <a:t>Wait for other processes</a:t>
            </a:r>
          </a:p>
        </p:txBody>
      </p:sp>
      <p:sp>
        <p:nvSpPr>
          <p:cNvPr id="40980" name="Text Box 20"/>
          <p:cNvSpPr txBox="1">
            <a:spLocks noChangeArrowheads="1"/>
          </p:cNvSpPr>
          <p:nvPr/>
        </p:nvSpPr>
        <p:spPr bwMode="auto">
          <a:xfrm>
            <a:off x="1295400" y="5791200"/>
            <a:ext cx="72263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 Operation</a:t>
            </a:r>
            <a:r>
              <a:rPr lang="ja-JP" altLang="en-US" sz="2400">
                <a:latin typeface="Times New Roman" panose="02020603050405020304" pitchFamily="18" charset="0"/>
              </a:rPr>
              <a:t>： </a:t>
            </a:r>
            <a:r>
              <a:rPr lang="en-US" altLang="ja-JP" sz="2400">
                <a:latin typeface="Times New Roman" panose="02020603050405020304" pitchFamily="18" charset="0"/>
              </a:rPr>
              <a:t>Indivisible operations like Fetch&amp;Dec</a:t>
            </a:r>
          </a:p>
          <a:p>
            <a:pPr eaLnBrk="1" hangingPunct="1">
              <a:spcBef>
                <a:spcPct val="0"/>
              </a:spcBef>
              <a:buClrTx/>
              <a:buSzTx/>
              <a:buFontTx/>
              <a:buNone/>
            </a:pPr>
            <a:r>
              <a:rPr lang="ja-JP" altLang="en-US" sz="2400">
                <a:latin typeface="Times New Roman" panose="02020603050405020304" pitchFamily="18" charset="0"/>
              </a:rPr>
              <a:t>　　　　　　　　　　　</a:t>
            </a:r>
            <a:r>
              <a:rPr lang="en-US" altLang="ja-JP" sz="2400">
                <a:latin typeface="Times New Roman" panose="02020603050405020304" pitchFamily="18" charset="0"/>
              </a:rPr>
              <a:t>Dedicated hardware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a:t>Readers-Writers</a:t>
            </a:r>
            <a:r>
              <a:rPr lang="ja-JP" altLang="en-US"/>
              <a:t>　</a:t>
            </a:r>
            <a:r>
              <a:rPr lang="en-US" altLang="ja-JP"/>
              <a:t>Problem</a:t>
            </a:r>
          </a:p>
        </p:txBody>
      </p:sp>
      <p:sp>
        <p:nvSpPr>
          <p:cNvPr id="6147" name="Oval 4"/>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48" name="Oval 5"/>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49" name="Rectangle 6"/>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150" name="Rectangle 7"/>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grpSp>
        <p:nvGrpSpPr>
          <p:cNvPr id="2" name="Group 24"/>
          <p:cNvGrpSpPr>
            <a:grpSpLocks/>
          </p:cNvGrpSpPr>
          <p:nvPr/>
        </p:nvGrpSpPr>
        <p:grpSpPr bwMode="auto">
          <a:xfrm>
            <a:off x="1981200" y="2743200"/>
            <a:ext cx="2438400" cy="304800"/>
            <a:chOff x="1248" y="1728"/>
            <a:chExt cx="1536" cy="192"/>
          </a:xfrm>
        </p:grpSpPr>
        <p:sp>
          <p:nvSpPr>
            <p:cNvPr id="6163" name="Line 8"/>
            <p:cNvSpPr>
              <a:spLocks noChangeShapeType="1"/>
            </p:cNvSpPr>
            <p:nvPr/>
          </p:nvSpPr>
          <p:spPr bwMode="auto">
            <a:xfrm>
              <a:off x="1248" y="1776"/>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64" name="Oval 13"/>
            <p:cNvSpPr>
              <a:spLocks noChangeArrowheads="1"/>
            </p:cNvSpPr>
            <p:nvPr/>
          </p:nvSpPr>
          <p:spPr bwMode="auto">
            <a:xfrm>
              <a:off x="2640" y="1728"/>
              <a:ext cx="144" cy="192"/>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grpSp>
        <p:nvGrpSpPr>
          <p:cNvPr id="3" name="Group 25"/>
          <p:cNvGrpSpPr>
            <a:grpSpLocks/>
          </p:cNvGrpSpPr>
          <p:nvPr/>
        </p:nvGrpSpPr>
        <p:grpSpPr bwMode="auto">
          <a:xfrm>
            <a:off x="1905000" y="2971800"/>
            <a:ext cx="2057400" cy="1143000"/>
            <a:chOff x="1200" y="1872"/>
            <a:chExt cx="1296" cy="720"/>
          </a:xfrm>
        </p:grpSpPr>
        <p:sp>
          <p:nvSpPr>
            <p:cNvPr id="6161" name="Line 10"/>
            <p:cNvSpPr>
              <a:spLocks noChangeShapeType="1"/>
            </p:cNvSpPr>
            <p:nvPr/>
          </p:nvSpPr>
          <p:spPr bwMode="auto">
            <a:xfrm>
              <a:off x="1200" y="1872"/>
              <a:ext cx="1296" cy="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62" name="Text Box 15"/>
            <p:cNvSpPr txBox="1">
              <a:spLocks noChangeArrowheads="1"/>
            </p:cNvSpPr>
            <p:nvPr/>
          </p:nvSpPr>
          <p:spPr bwMode="auto">
            <a:xfrm>
              <a:off x="2208" y="230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6153" name="Text Box 16"/>
          <p:cNvSpPr txBox="1">
            <a:spLocks noChangeArrowheads="1"/>
          </p:cNvSpPr>
          <p:nvPr/>
        </p:nvSpPr>
        <p:spPr bwMode="auto">
          <a:xfrm>
            <a:off x="1889125" y="4841875"/>
            <a:ext cx="668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 </a:t>
            </a:r>
            <a:r>
              <a:rPr lang="en-US" altLang="ja-JP" sz="2400">
                <a:latin typeface="Times New Roman" panose="02020603050405020304" pitchFamily="18" charset="0"/>
              </a:rPr>
              <a:t>writes data then sets the synchronization flag</a:t>
            </a:r>
          </a:p>
        </p:txBody>
      </p:sp>
      <p:sp>
        <p:nvSpPr>
          <p:cNvPr id="6154" name="Text Box 17"/>
          <p:cNvSpPr txBox="1">
            <a:spLocks noChangeArrowheads="1"/>
          </p:cNvSpPr>
          <p:nvPr/>
        </p:nvSpPr>
        <p:spPr bwMode="auto">
          <a:xfrm>
            <a:off x="1979613" y="5661025"/>
            <a:ext cx="3717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a:t>
            </a:r>
            <a:r>
              <a:rPr lang="en-US" altLang="ja-JP" sz="2400">
                <a:latin typeface="Times New Roman" panose="02020603050405020304" pitchFamily="18" charset="0"/>
              </a:rPr>
              <a:t>waits until flag is set</a:t>
            </a:r>
          </a:p>
        </p:txBody>
      </p:sp>
      <p:sp>
        <p:nvSpPr>
          <p:cNvPr id="6155" name="Text Box 18"/>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6156" name="Text Box 19"/>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6157" name="Text Box 20"/>
          <p:cNvSpPr txBox="1">
            <a:spLocks noChangeArrowheads="1"/>
          </p:cNvSpPr>
          <p:nvPr/>
        </p:nvSpPr>
        <p:spPr bwMode="auto">
          <a:xfrm>
            <a:off x="974725" y="3470275"/>
            <a:ext cx="22304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Write(D</a:t>
            </a:r>
            <a:r>
              <a:rPr lang="ja-JP" altLang="en-US" sz="2400">
                <a:latin typeface="Times New Roman" panose="02020603050405020304" pitchFamily="18" charset="0"/>
              </a:rPr>
              <a:t>，</a:t>
            </a:r>
            <a:r>
              <a:rPr lang="en-US" altLang="ja-JP" sz="2400">
                <a:latin typeface="Times New Roman" panose="02020603050405020304" pitchFamily="18" charset="0"/>
              </a:rPr>
              <a:t>Data)</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Write(X,1)</a:t>
            </a:r>
            <a:r>
              <a:rPr lang="ja-JP" altLang="en-US" sz="2400">
                <a:latin typeface="Times New Roman" panose="02020603050405020304" pitchFamily="18" charset="0"/>
              </a:rPr>
              <a:t>；</a:t>
            </a:r>
          </a:p>
        </p:txBody>
      </p:sp>
      <p:sp>
        <p:nvSpPr>
          <p:cNvPr id="6158" name="Text Box 21"/>
          <p:cNvSpPr txBox="1">
            <a:spLocks noChangeArrowheads="1"/>
          </p:cNvSpPr>
          <p:nvPr/>
        </p:nvSpPr>
        <p:spPr bwMode="auto">
          <a:xfrm>
            <a:off x="4251325" y="2022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D</a:t>
            </a:r>
          </a:p>
        </p:txBody>
      </p:sp>
      <p:sp>
        <p:nvSpPr>
          <p:cNvPr id="6159" name="Text Box 22"/>
          <p:cNvSpPr txBox="1">
            <a:spLocks noChangeArrowheads="1"/>
          </p:cNvSpPr>
          <p:nvPr/>
        </p:nvSpPr>
        <p:spPr bwMode="auto">
          <a:xfrm>
            <a:off x="4175125" y="40036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6160" name="Text Box 23"/>
          <p:cNvSpPr txBox="1">
            <a:spLocks noChangeArrowheads="1"/>
          </p:cNvSpPr>
          <p:nvPr/>
        </p:nvSpPr>
        <p:spPr bwMode="auto">
          <a:xfrm>
            <a:off x="6308725" y="3394075"/>
            <a:ext cx="276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until(X==1)</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ja-JP"/>
              <a:t>Dedicated hardware </a:t>
            </a:r>
          </a:p>
        </p:txBody>
      </p:sp>
      <p:sp>
        <p:nvSpPr>
          <p:cNvPr id="41987" name="Line 4"/>
          <p:cNvSpPr>
            <a:spLocks noChangeShapeType="1"/>
          </p:cNvSpPr>
          <p:nvPr/>
        </p:nvSpPr>
        <p:spPr bwMode="auto">
          <a:xfrm rot="-5400000">
            <a:off x="4343400" y="3810000"/>
            <a:ext cx="56388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1988" name="Group 10"/>
          <p:cNvGrpSpPr>
            <a:grpSpLocks/>
          </p:cNvGrpSpPr>
          <p:nvPr/>
        </p:nvGrpSpPr>
        <p:grpSpPr bwMode="auto">
          <a:xfrm>
            <a:off x="2286000" y="2514600"/>
            <a:ext cx="4876800" cy="533400"/>
            <a:chOff x="1440" y="1584"/>
            <a:chExt cx="3072" cy="336"/>
          </a:xfrm>
        </p:grpSpPr>
        <p:sp>
          <p:nvSpPr>
            <p:cNvPr id="42015" name="AutoShape 5"/>
            <p:cNvSpPr>
              <a:spLocks noChangeArrowheads="1"/>
            </p:cNvSpPr>
            <p:nvPr/>
          </p:nvSpPr>
          <p:spPr bwMode="auto">
            <a:xfrm rot="5400000">
              <a:off x="2352" y="1584"/>
              <a:ext cx="336" cy="336"/>
            </a:xfrm>
            <a:prstGeom prst="triangle">
              <a:avLst>
                <a:gd name="adj" fmla="val 5000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42016" name="Line 8"/>
            <p:cNvSpPr>
              <a:spLocks noChangeShapeType="1"/>
            </p:cNvSpPr>
            <p:nvPr/>
          </p:nvSpPr>
          <p:spPr bwMode="auto">
            <a:xfrm>
              <a:off x="2640" y="1776"/>
              <a:ext cx="18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7" name="Line 9"/>
            <p:cNvSpPr>
              <a:spLocks noChangeShapeType="1"/>
            </p:cNvSpPr>
            <p:nvPr/>
          </p:nvSpPr>
          <p:spPr bwMode="auto">
            <a:xfrm>
              <a:off x="1440" y="1776"/>
              <a:ext cx="9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89" name="Group 11"/>
          <p:cNvGrpSpPr>
            <a:grpSpLocks/>
          </p:cNvGrpSpPr>
          <p:nvPr/>
        </p:nvGrpSpPr>
        <p:grpSpPr bwMode="auto">
          <a:xfrm>
            <a:off x="2286000" y="3352800"/>
            <a:ext cx="4876800" cy="533400"/>
            <a:chOff x="1440" y="1584"/>
            <a:chExt cx="3072" cy="336"/>
          </a:xfrm>
        </p:grpSpPr>
        <p:sp>
          <p:nvSpPr>
            <p:cNvPr id="42012" name="AutoShape 12"/>
            <p:cNvSpPr>
              <a:spLocks noChangeArrowheads="1"/>
            </p:cNvSpPr>
            <p:nvPr/>
          </p:nvSpPr>
          <p:spPr bwMode="auto">
            <a:xfrm rot="5400000">
              <a:off x="2352" y="1584"/>
              <a:ext cx="336" cy="336"/>
            </a:xfrm>
            <a:prstGeom prst="triangle">
              <a:avLst>
                <a:gd name="adj" fmla="val 5000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42013" name="Line 13"/>
            <p:cNvSpPr>
              <a:spLocks noChangeShapeType="1"/>
            </p:cNvSpPr>
            <p:nvPr/>
          </p:nvSpPr>
          <p:spPr bwMode="auto">
            <a:xfrm>
              <a:off x="2640" y="1776"/>
              <a:ext cx="18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4" name="Line 14"/>
            <p:cNvSpPr>
              <a:spLocks noChangeShapeType="1"/>
            </p:cNvSpPr>
            <p:nvPr/>
          </p:nvSpPr>
          <p:spPr bwMode="auto">
            <a:xfrm>
              <a:off x="1440" y="1776"/>
              <a:ext cx="9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0" name="Group 15"/>
          <p:cNvGrpSpPr>
            <a:grpSpLocks/>
          </p:cNvGrpSpPr>
          <p:nvPr/>
        </p:nvGrpSpPr>
        <p:grpSpPr bwMode="auto">
          <a:xfrm>
            <a:off x="2286000" y="4267200"/>
            <a:ext cx="4876800" cy="533400"/>
            <a:chOff x="1440" y="1584"/>
            <a:chExt cx="3072" cy="336"/>
          </a:xfrm>
        </p:grpSpPr>
        <p:sp>
          <p:nvSpPr>
            <p:cNvPr id="42009" name="AutoShape 16"/>
            <p:cNvSpPr>
              <a:spLocks noChangeArrowheads="1"/>
            </p:cNvSpPr>
            <p:nvPr/>
          </p:nvSpPr>
          <p:spPr bwMode="auto">
            <a:xfrm rot="5400000">
              <a:off x="2352" y="1584"/>
              <a:ext cx="336" cy="336"/>
            </a:xfrm>
            <a:prstGeom prst="triangle">
              <a:avLst>
                <a:gd name="adj" fmla="val 5000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42010" name="Line 17"/>
            <p:cNvSpPr>
              <a:spLocks noChangeShapeType="1"/>
            </p:cNvSpPr>
            <p:nvPr/>
          </p:nvSpPr>
          <p:spPr bwMode="auto">
            <a:xfrm>
              <a:off x="2640" y="1776"/>
              <a:ext cx="18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1" name="Line 18"/>
            <p:cNvSpPr>
              <a:spLocks noChangeShapeType="1"/>
            </p:cNvSpPr>
            <p:nvPr/>
          </p:nvSpPr>
          <p:spPr bwMode="auto">
            <a:xfrm>
              <a:off x="1440" y="1776"/>
              <a:ext cx="9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991" name="Line 19"/>
          <p:cNvSpPr>
            <a:spLocks noChangeShapeType="1"/>
          </p:cNvSpPr>
          <p:nvPr/>
        </p:nvSpPr>
        <p:spPr bwMode="auto">
          <a:xfrm>
            <a:off x="7543800" y="609600"/>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2" name="Line 20"/>
          <p:cNvSpPr>
            <a:spLocks noChangeShapeType="1"/>
          </p:cNvSpPr>
          <p:nvPr/>
        </p:nvSpPr>
        <p:spPr bwMode="auto">
          <a:xfrm>
            <a:off x="7696200" y="609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3" name="Line 21"/>
          <p:cNvSpPr>
            <a:spLocks noChangeShapeType="1"/>
          </p:cNvSpPr>
          <p:nvPr/>
        </p:nvSpPr>
        <p:spPr bwMode="auto">
          <a:xfrm flipH="1">
            <a:off x="7543800" y="990600"/>
            <a:ext cx="152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4" name="Line 22"/>
          <p:cNvSpPr>
            <a:spLocks noChangeShapeType="1"/>
          </p:cNvSpPr>
          <p:nvPr/>
        </p:nvSpPr>
        <p:spPr bwMode="auto">
          <a:xfrm>
            <a:off x="7543800" y="1066800"/>
            <a:ext cx="2286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5" name="Line 23"/>
          <p:cNvSpPr>
            <a:spLocks noChangeShapeType="1"/>
          </p:cNvSpPr>
          <p:nvPr/>
        </p:nvSpPr>
        <p:spPr bwMode="auto">
          <a:xfrm flipH="1">
            <a:off x="7543800" y="1143000"/>
            <a:ext cx="2286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6" name="Line 24"/>
          <p:cNvSpPr>
            <a:spLocks noChangeShapeType="1"/>
          </p:cNvSpPr>
          <p:nvPr/>
        </p:nvSpPr>
        <p:spPr bwMode="auto">
          <a:xfrm>
            <a:off x="7620000" y="1219200"/>
            <a:ext cx="152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7" name="Line 25"/>
          <p:cNvSpPr>
            <a:spLocks noChangeShapeType="1"/>
          </p:cNvSpPr>
          <p:nvPr/>
        </p:nvSpPr>
        <p:spPr bwMode="auto">
          <a:xfrm flipH="1">
            <a:off x="7620000" y="1295400"/>
            <a:ext cx="152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8" name="Line 26"/>
          <p:cNvSpPr>
            <a:spLocks noChangeShapeType="1"/>
          </p:cNvSpPr>
          <p:nvPr/>
        </p:nvSpPr>
        <p:spPr bwMode="auto">
          <a:xfrm>
            <a:off x="7620000" y="1371600"/>
            <a:ext cx="152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9" name="Line 27"/>
          <p:cNvSpPr>
            <a:spLocks noChangeShapeType="1"/>
          </p:cNvSpPr>
          <p:nvPr/>
        </p:nvSpPr>
        <p:spPr bwMode="auto">
          <a:xfrm>
            <a:off x="7772400" y="1447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0" name="Line 28"/>
          <p:cNvSpPr>
            <a:spLocks noChangeShapeType="1"/>
          </p:cNvSpPr>
          <p:nvPr/>
        </p:nvSpPr>
        <p:spPr bwMode="auto">
          <a:xfrm flipH="1">
            <a:off x="7162800" y="17526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1" name="Text Box 29"/>
          <p:cNvSpPr txBox="1">
            <a:spLocks noChangeArrowheads="1"/>
          </p:cNvSpPr>
          <p:nvPr/>
        </p:nvSpPr>
        <p:spPr bwMode="auto">
          <a:xfrm>
            <a:off x="7299325" y="2555875"/>
            <a:ext cx="19669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Open collecter</a:t>
            </a:r>
          </a:p>
          <a:p>
            <a:pPr eaLnBrk="1" hangingPunct="1">
              <a:spcBef>
                <a:spcPct val="0"/>
              </a:spcBef>
              <a:buClrTx/>
              <a:buSzTx/>
              <a:buFontTx/>
              <a:buNone/>
            </a:pPr>
            <a:r>
              <a:rPr lang="en-US" altLang="ja-JP" sz="2400">
                <a:latin typeface="Times New Roman" panose="02020603050405020304" pitchFamily="18" charset="0"/>
              </a:rPr>
              <a:t> or</a:t>
            </a:r>
          </a:p>
          <a:p>
            <a:pPr eaLnBrk="1" hangingPunct="1">
              <a:spcBef>
                <a:spcPct val="0"/>
              </a:spcBef>
              <a:buClrTx/>
              <a:buSzTx/>
              <a:buFontTx/>
              <a:buNone/>
            </a:pPr>
            <a:r>
              <a:rPr lang="en-US" altLang="ja-JP" sz="2400">
                <a:latin typeface="Times New Roman" panose="02020603050405020304" pitchFamily="18" charset="0"/>
              </a:rPr>
              <a:t>Open Drain</a:t>
            </a:r>
          </a:p>
        </p:txBody>
      </p:sp>
      <p:sp>
        <p:nvSpPr>
          <p:cNvPr id="42002" name="Text Box 30"/>
          <p:cNvSpPr txBox="1">
            <a:spLocks noChangeArrowheads="1"/>
          </p:cNvSpPr>
          <p:nvPr/>
        </p:nvSpPr>
        <p:spPr bwMode="auto">
          <a:xfrm>
            <a:off x="5546725" y="2230438"/>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42003" name="Text Box 31"/>
          <p:cNvSpPr txBox="1">
            <a:spLocks noChangeArrowheads="1"/>
          </p:cNvSpPr>
          <p:nvPr/>
        </p:nvSpPr>
        <p:spPr bwMode="auto">
          <a:xfrm>
            <a:off x="5562600" y="32004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sp>
        <p:nvSpPr>
          <p:cNvPr id="42004" name="Text Box 32"/>
          <p:cNvSpPr txBox="1">
            <a:spLocks noChangeArrowheads="1"/>
          </p:cNvSpPr>
          <p:nvPr/>
        </p:nvSpPr>
        <p:spPr bwMode="auto">
          <a:xfrm>
            <a:off x="5638800" y="40386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sp>
        <p:nvSpPr>
          <p:cNvPr id="42005" name="Text Box 34"/>
          <p:cNvSpPr txBox="1">
            <a:spLocks noChangeArrowheads="1"/>
          </p:cNvSpPr>
          <p:nvPr/>
        </p:nvSpPr>
        <p:spPr bwMode="auto">
          <a:xfrm>
            <a:off x="1812925" y="2174875"/>
            <a:ext cx="2846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Reaches to the barrier</a:t>
            </a:r>
          </a:p>
        </p:txBody>
      </p:sp>
      <p:sp>
        <p:nvSpPr>
          <p:cNvPr id="42006" name="Text Box 35"/>
          <p:cNvSpPr txBox="1">
            <a:spLocks noChangeArrowheads="1"/>
          </p:cNvSpPr>
          <p:nvPr/>
        </p:nvSpPr>
        <p:spPr bwMode="auto">
          <a:xfrm>
            <a:off x="1736725" y="3165475"/>
            <a:ext cx="108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Not yet</a:t>
            </a:r>
          </a:p>
        </p:txBody>
      </p:sp>
      <p:sp>
        <p:nvSpPr>
          <p:cNvPr id="42007" name="Text Box 36"/>
          <p:cNvSpPr txBox="1">
            <a:spLocks noChangeArrowheads="1"/>
          </p:cNvSpPr>
          <p:nvPr/>
        </p:nvSpPr>
        <p:spPr bwMode="auto">
          <a:xfrm>
            <a:off x="1763713" y="3933825"/>
            <a:ext cx="2846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Reaches to the barrier</a:t>
            </a:r>
          </a:p>
        </p:txBody>
      </p:sp>
      <p:sp>
        <p:nvSpPr>
          <p:cNvPr id="42008" name="Text Box 37"/>
          <p:cNvSpPr txBox="1">
            <a:spLocks noChangeArrowheads="1"/>
          </p:cNvSpPr>
          <p:nvPr/>
        </p:nvSpPr>
        <p:spPr bwMode="auto">
          <a:xfrm>
            <a:off x="7235825" y="4652963"/>
            <a:ext cx="172878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If there is 0, the entire line becomes 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ja-JP"/>
              <a:t>Extended barrier synchronizations</a:t>
            </a:r>
          </a:p>
        </p:txBody>
      </p:sp>
      <p:sp>
        <p:nvSpPr>
          <p:cNvPr id="43011" name="Rectangle 3"/>
          <p:cNvSpPr>
            <a:spLocks noGrp="1" noChangeArrowheads="1"/>
          </p:cNvSpPr>
          <p:nvPr>
            <p:ph type="body" idx="1"/>
          </p:nvPr>
        </p:nvSpPr>
        <p:spPr/>
        <p:txBody>
          <a:bodyPr/>
          <a:lstStyle/>
          <a:p>
            <a:pPr eaLnBrk="1" hangingPunct="1"/>
            <a:r>
              <a:rPr lang="en-US" altLang="ja-JP"/>
              <a:t>Group barrier</a:t>
            </a:r>
            <a:r>
              <a:rPr lang="ja-JP" altLang="en-US"/>
              <a:t>：</a:t>
            </a:r>
            <a:r>
              <a:rPr lang="en-US" altLang="ja-JP"/>
              <a:t>A certain number of PUs form a group for a barrier synchronization.</a:t>
            </a:r>
          </a:p>
          <a:p>
            <a:pPr eaLnBrk="1" hangingPunct="1"/>
            <a:r>
              <a:rPr lang="en-US" altLang="ja-JP"/>
              <a:t>Fuzzy barrier</a:t>
            </a:r>
            <a:r>
              <a:rPr lang="ja-JP" altLang="en-US"/>
              <a:t>：</a:t>
            </a:r>
            <a:r>
              <a:rPr lang="en-US" altLang="ja-JP"/>
              <a:t>Barrier is established not at a line, but a zone.</a:t>
            </a:r>
          </a:p>
          <a:p>
            <a:pPr lvl="1" eaLnBrk="1" hangingPunct="1"/>
            <a:r>
              <a:rPr lang="en-US" altLang="ja-JP"/>
              <a:t>Line barrier vs. Area barrier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ja-JP"/>
              <a:t>Fuzzy barrier</a:t>
            </a:r>
          </a:p>
        </p:txBody>
      </p:sp>
      <p:sp>
        <p:nvSpPr>
          <p:cNvPr id="44035" name="Line 3"/>
          <p:cNvSpPr>
            <a:spLocks noChangeShapeType="1"/>
          </p:cNvSpPr>
          <p:nvPr/>
        </p:nvSpPr>
        <p:spPr bwMode="auto">
          <a:xfrm>
            <a:off x="2819400" y="17526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6" name="Text Box 4"/>
          <p:cNvSpPr txBox="1">
            <a:spLocks noChangeArrowheads="1"/>
          </p:cNvSpPr>
          <p:nvPr/>
        </p:nvSpPr>
        <p:spPr bwMode="auto">
          <a:xfrm>
            <a:off x="2346325" y="3165475"/>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PREP</a:t>
            </a:r>
            <a:r>
              <a:rPr lang="ja-JP" altLang="en-US" sz="2400">
                <a:latin typeface="Times New Roman" panose="02020603050405020304" pitchFamily="18" charset="0"/>
              </a:rPr>
              <a:t>；</a:t>
            </a:r>
          </a:p>
        </p:txBody>
      </p:sp>
      <p:sp>
        <p:nvSpPr>
          <p:cNvPr id="44037" name="Line 5"/>
          <p:cNvSpPr>
            <a:spLocks noChangeShapeType="1"/>
          </p:cNvSpPr>
          <p:nvPr/>
        </p:nvSpPr>
        <p:spPr bwMode="auto">
          <a:xfrm>
            <a:off x="2819400" y="3733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8" name="Line 6"/>
          <p:cNvSpPr>
            <a:spLocks noChangeShapeType="1"/>
          </p:cNvSpPr>
          <p:nvPr/>
        </p:nvSpPr>
        <p:spPr bwMode="auto">
          <a:xfrm>
            <a:off x="4343400" y="1752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9" name="Text Box 7"/>
          <p:cNvSpPr txBox="1">
            <a:spLocks noChangeArrowheads="1"/>
          </p:cNvSpPr>
          <p:nvPr/>
        </p:nvSpPr>
        <p:spPr bwMode="auto">
          <a:xfrm>
            <a:off x="3810000" y="2438400"/>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PREP</a:t>
            </a:r>
            <a:r>
              <a:rPr lang="ja-JP" altLang="en-US" sz="2400">
                <a:latin typeface="Times New Roman" panose="02020603050405020304" pitchFamily="18" charset="0"/>
              </a:rPr>
              <a:t>；</a:t>
            </a:r>
          </a:p>
        </p:txBody>
      </p:sp>
      <p:sp>
        <p:nvSpPr>
          <p:cNvPr id="44040" name="Line 8"/>
          <p:cNvSpPr>
            <a:spLocks noChangeShapeType="1"/>
          </p:cNvSpPr>
          <p:nvPr/>
        </p:nvSpPr>
        <p:spPr bwMode="auto">
          <a:xfrm>
            <a:off x="4343400" y="2895600"/>
            <a:ext cx="0" cy="1447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1" name="Line 10"/>
          <p:cNvSpPr>
            <a:spLocks noChangeShapeType="1"/>
          </p:cNvSpPr>
          <p:nvPr/>
        </p:nvSpPr>
        <p:spPr bwMode="auto">
          <a:xfrm>
            <a:off x="5943600" y="13716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2" name="Line 11"/>
          <p:cNvSpPr>
            <a:spLocks noChangeShapeType="1"/>
          </p:cNvSpPr>
          <p:nvPr/>
        </p:nvSpPr>
        <p:spPr bwMode="auto">
          <a:xfrm>
            <a:off x="2057400" y="4495800"/>
            <a:ext cx="601980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3" name="Line 12"/>
          <p:cNvSpPr>
            <a:spLocks noChangeShapeType="1"/>
          </p:cNvSpPr>
          <p:nvPr/>
        </p:nvSpPr>
        <p:spPr bwMode="auto">
          <a:xfrm>
            <a:off x="2819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4" name="Line 13"/>
          <p:cNvSpPr>
            <a:spLocks noChangeShapeType="1"/>
          </p:cNvSpPr>
          <p:nvPr/>
        </p:nvSpPr>
        <p:spPr bwMode="auto">
          <a:xfrm>
            <a:off x="4343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5" name="Line 14"/>
          <p:cNvSpPr>
            <a:spLocks noChangeShapeType="1"/>
          </p:cNvSpPr>
          <p:nvPr/>
        </p:nvSpPr>
        <p:spPr bwMode="auto">
          <a:xfrm>
            <a:off x="59436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46" name="Text Box 15"/>
          <p:cNvSpPr txBox="1">
            <a:spLocks noChangeArrowheads="1"/>
          </p:cNvSpPr>
          <p:nvPr/>
        </p:nvSpPr>
        <p:spPr bwMode="auto">
          <a:xfrm>
            <a:off x="7604125" y="4003675"/>
            <a:ext cx="1300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Establish</a:t>
            </a:r>
          </a:p>
        </p:txBody>
      </p:sp>
      <p:sp>
        <p:nvSpPr>
          <p:cNvPr id="44047" name="Text Box 16"/>
          <p:cNvSpPr txBox="1">
            <a:spLocks noChangeArrowheads="1"/>
          </p:cNvSpPr>
          <p:nvPr/>
        </p:nvSpPr>
        <p:spPr bwMode="auto">
          <a:xfrm>
            <a:off x="2590800" y="47244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44048" name="Text Box 17"/>
          <p:cNvSpPr txBox="1">
            <a:spLocks noChangeArrowheads="1"/>
          </p:cNvSpPr>
          <p:nvPr/>
        </p:nvSpPr>
        <p:spPr bwMode="auto">
          <a:xfrm>
            <a:off x="5715000" y="35814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44049" name="Text Box 19"/>
          <p:cNvSpPr txBox="1">
            <a:spLocks noChangeArrowheads="1"/>
          </p:cNvSpPr>
          <p:nvPr/>
        </p:nvSpPr>
        <p:spPr bwMode="auto">
          <a:xfrm>
            <a:off x="4114800" y="48768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44050" name="Line 20"/>
          <p:cNvSpPr>
            <a:spLocks noChangeShapeType="1"/>
          </p:cNvSpPr>
          <p:nvPr/>
        </p:nvSpPr>
        <p:spPr bwMode="auto">
          <a:xfrm>
            <a:off x="5943600" y="3962400"/>
            <a:ext cx="0" cy="533400"/>
          </a:xfrm>
          <a:prstGeom prst="line">
            <a:avLst/>
          </a:prstGeom>
          <a:noFill/>
          <a:ln w="9525"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51" name="Line 21"/>
          <p:cNvSpPr>
            <a:spLocks noChangeShapeType="1"/>
          </p:cNvSpPr>
          <p:nvPr/>
        </p:nvSpPr>
        <p:spPr bwMode="auto">
          <a:xfrm>
            <a:off x="7239000" y="1447800"/>
            <a:ext cx="0" cy="297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52" name="Text Box 22"/>
          <p:cNvSpPr txBox="1">
            <a:spLocks noChangeArrowheads="1"/>
          </p:cNvSpPr>
          <p:nvPr/>
        </p:nvSpPr>
        <p:spPr bwMode="auto">
          <a:xfrm>
            <a:off x="6705600" y="4364038"/>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PREP;</a:t>
            </a:r>
          </a:p>
        </p:txBody>
      </p:sp>
      <p:sp>
        <p:nvSpPr>
          <p:cNvPr id="44053" name="Line 23"/>
          <p:cNvSpPr>
            <a:spLocks noChangeShapeType="1"/>
          </p:cNvSpPr>
          <p:nvPr/>
        </p:nvSpPr>
        <p:spPr bwMode="auto">
          <a:xfrm>
            <a:off x="7239000" y="48006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54" name="Text Box 24"/>
          <p:cNvSpPr txBox="1">
            <a:spLocks noChangeArrowheads="1"/>
          </p:cNvSpPr>
          <p:nvPr/>
        </p:nvSpPr>
        <p:spPr bwMode="auto">
          <a:xfrm>
            <a:off x="4876800" y="173038"/>
            <a:ext cx="40878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Prepare (PREP) or Synchronize (X), then barrier is established.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ja-JP" sz="3800"/>
              <a:t>Fuzzy barrier</a:t>
            </a:r>
            <a:br>
              <a:rPr lang="en-US" altLang="ja-JP" sz="3800"/>
            </a:br>
            <a:r>
              <a:rPr lang="en-US" altLang="ja-JP" sz="3800"/>
              <a:t>(An example)</a:t>
            </a:r>
          </a:p>
        </p:txBody>
      </p:sp>
      <p:sp>
        <p:nvSpPr>
          <p:cNvPr id="45059" name="Line 3"/>
          <p:cNvSpPr>
            <a:spLocks noChangeShapeType="1"/>
          </p:cNvSpPr>
          <p:nvPr/>
        </p:nvSpPr>
        <p:spPr bwMode="auto">
          <a:xfrm>
            <a:off x="2819400" y="17526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0" name="Text Box 4"/>
          <p:cNvSpPr txBox="1">
            <a:spLocks noChangeArrowheads="1"/>
          </p:cNvSpPr>
          <p:nvPr/>
        </p:nvSpPr>
        <p:spPr bwMode="auto">
          <a:xfrm>
            <a:off x="2346325" y="3165475"/>
            <a:ext cx="2065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Z[i]= s; </a:t>
            </a:r>
            <a:r>
              <a:rPr lang="en-US" altLang="ja-JP" sz="2400">
                <a:solidFill>
                  <a:srgbClr val="FF3300"/>
                </a:solidFill>
                <a:latin typeface="Times New Roman" panose="02020603050405020304" pitchFamily="18" charset="0"/>
              </a:rPr>
              <a:t>PREP</a:t>
            </a:r>
            <a:r>
              <a:rPr lang="ja-JP" altLang="en-US" sz="2400">
                <a:solidFill>
                  <a:srgbClr val="FF3300"/>
                </a:solidFill>
                <a:latin typeface="Times New Roman" panose="02020603050405020304" pitchFamily="18" charset="0"/>
              </a:rPr>
              <a:t>；</a:t>
            </a:r>
          </a:p>
        </p:txBody>
      </p:sp>
      <p:sp>
        <p:nvSpPr>
          <p:cNvPr id="45061" name="Line 5"/>
          <p:cNvSpPr>
            <a:spLocks noChangeShapeType="1"/>
          </p:cNvSpPr>
          <p:nvPr/>
        </p:nvSpPr>
        <p:spPr bwMode="auto">
          <a:xfrm>
            <a:off x="2819400" y="3733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2" name="Line 6"/>
          <p:cNvSpPr>
            <a:spLocks noChangeShapeType="1"/>
          </p:cNvSpPr>
          <p:nvPr/>
        </p:nvSpPr>
        <p:spPr bwMode="auto">
          <a:xfrm>
            <a:off x="4343400" y="1752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3" name="Text Box 7"/>
          <p:cNvSpPr txBox="1">
            <a:spLocks noChangeArrowheads="1"/>
          </p:cNvSpPr>
          <p:nvPr/>
        </p:nvSpPr>
        <p:spPr bwMode="auto">
          <a:xfrm>
            <a:off x="3810000" y="2438400"/>
            <a:ext cx="208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Z[j]=p; </a:t>
            </a:r>
            <a:r>
              <a:rPr lang="en-US" altLang="ja-JP" sz="2400" b="1">
                <a:solidFill>
                  <a:srgbClr val="FF3300"/>
                </a:solidFill>
                <a:latin typeface="Times New Roman" panose="02020603050405020304" pitchFamily="18" charset="0"/>
              </a:rPr>
              <a:t>PREP</a:t>
            </a:r>
            <a:r>
              <a:rPr lang="ja-JP" altLang="en-US" sz="2400" b="1">
                <a:solidFill>
                  <a:srgbClr val="FF3300"/>
                </a:solidFill>
                <a:latin typeface="Times New Roman" panose="02020603050405020304" pitchFamily="18" charset="0"/>
              </a:rPr>
              <a:t>；</a:t>
            </a:r>
          </a:p>
        </p:txBody>
      </p:sp>
      <p:sp>
        <p:nvSpPr>
          <p:cNvPr id="45064" name="Line 8"/>
          <p:cNvSpPr>
            <a:spLocks noChangeShapeType="1"/>
          </p:cNvSpPr>
          <p:nvPr/>
        </p:nvSpPr>
        <p:spPr bwMode="auto">
          <a:xfrm>
            <a:off x="4343400" y="2895600"/>
            <a:ext cx="0" cy="1447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5" name="Line 9"/>
          <p:cNvSpPr>
            <a:spLocks noChangeShapeType="1"/>
          </p:cNvSpPr>
          <p:nvPr/>
        </p:nvSpPr>
        <p:spPr bwMode="auto">
          <a:xfrm>
            <a:off x="5943600" y="13716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6" name="Line 10"/>
          <p:cNvSpPr>
            <a:spLocks noChangeShapeType="1"/>
          </p:cNvSpPr>
          <p:nvPr/>
        </p:nvSpPr>
        <p:spPr bwMode="auto">
          <a:xfrm>
            <a:off x="2057400" y="4495800"/>
            <a:ext cx="601980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7" name="Line 11"/>
          <p:cNvSpPr>
            <a:spLocks noChangeShapeType="1"/>
          </p:cNvSpPr>
          <p:nvPr/>
        </p:nvSpPr>
        <p:spPr bwMode="auto">
          <a:xfrm>
            <a:off x="2819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8" name="Line 12"/>
          <p:cNvSpPr>
            <a:spLocks noChangeShapeType="1"/>
          </p:cNvSpPr>
          <p:nvPr/>
        </p:nvSpPr>
        <p:spPr bwMode="auto">
          <a:xfrm>
            <a:off x="4343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9" name="Line 13"/>
          <p:cNvSpPr>
            <a:spLocks noChangeShapeType="1"/>
          </p:cNvSpPr>
          <p:nvPr/>
        </p:nvSpPr>
        <p:spPr bwMode="auto">
          <a:xfrm>
            <a:off x="59436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0" name="Text Box 14"/>
          <p:cNvSpPr txBox="1">
            <a:spLocks noChangeArrowheads="1"/>
          </p:cNvSpPr>
          <p:nvPr/>
        </p:nvSpPr>
        <p:spPr bwMode="auto">
          <a:xfrm>
            <a:off x="7596188" y="4581525"/>
            <a:ext cx="1300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66FF"/>
                </a:solidFill>
                <a:latin typeface="Times New Roman" panose="02020603050405020304" pitchFamily="18" charset="0"/>
              </a:rPr>
              <a:t>Establish</a:t>
            </a:r>
          </a:p>
        </p:txBody>
      </p:sp>
      <p:sp>
        <p:nvSpPr>
          <p:cNvPr id="45071" name="Text Box 15"/>
          <p:cNvSpPr txBox="1">
            <a:spLocks noChangeArrowheads="1"/>
          </p:cNvSpPr>
          <p:nvPr/>
        </p:nvSpPr>
        <p:spPr bwMode="auto">
          <a:xfrm>
            <a:off x="2590800" y="4724400"/>
            <a:ext cx="1071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66FF"/>
                </a:solidFill>
                <a:latin typeface="Times New Roman" panose="02020603050405020304" pitchFamily="18" charset="0"/>
              </a:rPr>
              <a:t>Read Z</a:t>
            </a:r>
          </a:p>
        </p:txBody>
      </p:sp>
      <p:sp>
        <p:nvSpPr>
          <p:cNvPr id="45072" name="Text Box 16"/>
          <p:cNvSpPr txBox="1">
            <a:spLocks noChangeArrowheads="1"/>
          </p:cNvSpPr>
          <p:nvPr/>
        </p:nvSpPr>
        <p:spPr bwMode="auto">
          <a:xfrm>
            <a:off x="5715000" y="3581400"/>
            <a:ext cx="1071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66FF"/>
                </a:solidFill>
                <a:latin typeface="Times New Roman" panose="02020603050405020304" pitchFamily="18" charset="0"/>
              </a:rPr>
              <a:t>Read Z</a:t>
            </a:r>
          </a:p>
        </p:txBody>
      </p:sp>
      <p:sp>
        <p:nvSpPr>
          <p:cNvPr id="45073" name="Text Box 17"/>
          <p:cNvSpPr txBox="1">
            <a:spLocks noChangeArrowheads="1"/>
          </p:cNvSpPr>
          <p:nvPr/>
        </p:nvSpPr>
        <p:spPr bwMode="auto">
          <a:xfrm>
            <a:off x="4114800" y="4876800"/>
            <a:ext cx="1071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66FF"/>
                </a:solidFill>
                <a:latin typeface="Times New Roman" panose="02020603050405020304" pitchFamily="18" charset="0"/>
              </a:rPr>
              <a:t>Read Z</a:t>
            </a:r>
          </a:p>
        </p:txBody>
      </p:sp>
      <p:sp>
        <p:nvSpPr>
          <p:cNvPr id="45074" name="Line 18"/>
          <p:cNvSpPr>
            <a:spLocks noChangeShapeType="1"/>
          </p:cNvSpPr>
          <p:nvPr/>
        </p:nvSpPr>
        <p:spPr bwMode="auto">
          <a:xfrm>
            <a:off x="5943600" y="3962400"/>
            <a:ext cx="0" cy="533400"/>
          </a:xfrm>
          <a:prstGeom prst="line">
            <a:avLst/>
          </a:prstGeom>
          <a:noFill/>
          <a:ln w="9525"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5" name="Line 19"/>
          <p:cNvSpPr>
            <a:spLocks noChangeShapeType="1"/>
          </p:cNvSpPr>
          <p:nvPr/>
        </p:nvSpPr>
        <p:spPr bwMode="auto">
          <a:xfrm>
            <a:off x="7239000" y="1196975"/>
            <a:ext cx="0" cy="297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6" name="Text Box 20"/>
          <p:cNvSpPr txBox="1">
            <a:spLocks noChangeArrowheads="1"/>
          </p:cNvSpPr>
          <p:nvPr/>
        </p:nvSpPr>
        <p:spPr bwMode="auto">
          <a:xfrm>
            <a:off x="6705600" y="4149725"/>
            <a:ext cx="202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Z[k]=q; </a:t>
            </a:r>
            <a:r>
              <a:rPr lang="en-US" altLang="ja-JP" sz="2400">
                <a:solidFill>
                  <a:srgbClr val="FF3300"/>
                </a:solidFill>
                <a:latin typeface="Times New Roman" panose="02020603050405020304" pitchFamily="18" charset="0"/>
              </a:rPr>
              <a:t>PREP;</a:t>
            </a:r>
          </a:p>
        </p:txBody>
      </p:sp>
      <p:sp>
        <p:nvSpPr>
          <p:cNvPr id="45077" name="Line 21"/>
          <p:cNvSpPr>
            <a:spLocks noChangeShapeType="1"/>
          </p:cNvSpPr>
          <p:nvPr/>
        </p:nvSpPr>
        <p:spPr bwMode="auto">
          <a:xfrm flipH="1">
            <a:off x="7235825" y="4800600"/>
            <a:ext cx="3175" cy="9334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8" name="Text Box 22"/>
          <p:cNvSpPr txBox="1">
            <a:spLocks noChangeArrowheads="1"/>
          </p:cNvSpPr>
          <p:nvPr/>
        </p:nvSpPr>
        <p:spPr bwMode="auto">
          <a:xfrm>
            <a:off x="4140200" y="476250"/>
            <a:ext cx="46085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 the array Z →</a:t>
            </a:r>
            <a:r>
              <a:rPr lang="ja-JP" altLang="en-US" sz="2400">
                <a:latin typeface="Times New Roman" panose="02020603050405020304" pitchFamily="18" charset="0"/>
              </a:rPr>
              <a:t>　</a:t>
            </a:r>
            <a:r>
              <a:rPr lang="en-US" altLang="ja-JP" sz="2400">
                <a:latin typeface="Times New Roman" panose="02020603050405020304" pitchFamily="18" charset="0"/>
              </a:rPr>
              <a:t>PREP</a:t>
            </a:r>
          </a:p>
          <a:p>
            <a:pPr eaLnBrk="1" hangingPunct="1">
              <a:spcBef>
                <a:spcPct val="0"/>
              </a:spcBef>
              <a:buClrTx/>
              <a:buSzTx/>
              <a:buFontTx/>
              <a:buNone/>
            </a:pPr>
            <a:r>
              <a:rPr lang="en-US" altLang="ja-JP" sz="2400">
                <a:latin typeface="Times New Roman" panose="02020603050405020304" pitchFamily="18" charset="0"/>
              </a:rPr>
              <a:t>Read from Z →</a:t>
            </a:r>
            <a:r>
              <a:rPr lang="ja-JP" altLang="en-US" sz="2400">
                <a:latin typeface="Times New Roman" panose="02020603050405020304" pitchFamily="18" charset="0"/>
              </a:rPr>
              <a:t>　</a:t>
            </a:r>
            <a:r>
              <a:rPr lang="en-US" altLang="ja-JP" sz="2400">
                <a:latin typeface="Times New Roman" panose="02020603050405020304" pitchFamily="18" charset="0"/>
              </a:rPr>
              <a:t>Synchronize (X)</a:t>
            </a:r>
          </a:p>
        </p:txBody>
      </p:sp>
      <p:sp>
        <p:nvSpPr>
          <p:cNvPr id="45079" name="Text Box 23"/>
          <p:cNvSpPr txBox="1">
            <a:spLocks noChangeArrowheads="1"/>
          </p:cNvSpPr>
          <p:nvPr/>
        </p:nvSpPr>
        <p:spPr bwMode="auto">
          <a:xfrm>
            <a:off x="2503488" y="5805488"/>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PU0</a:t>
            </a:r>
          </a:p>
        </p:txBody>
      </p:sp>
      <p:sp>
        <p:nvSpPr>
          <p:cNvPr id="45080" name="Text Box 24"/>
          <p:cNvSpPr txBox="1">
            <a:spLocks noChangeArrowheads="1"/>
          </p:cNvSpPr>
          <p:nvPr/>
        </p:nvSpPr>
        <p:spPr bwMode="auto">
          <a:xfrm>
            <a:off x="4014788" y="5805488"/>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PU1</a:t>
            </a:r>
          </a:p>
        </p:txBody>
      </p:sp>
      <p:sp>
        <p:nvSpPr>
          <p:cNvPr id="45081" name="Text Box 25"/>
          <p:cNvSpPr txBox="1">
            <a:spLocks noChangeArrowheads="1"/>
          </p:cNvSpPr>
          <p:nvPr/>
        </p:nvSpPr>
        <p:spPr bwMode="auto">
          <a:xfrm>
            <a:off x="5599113" y="5805488"/>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PU2</a:t>
            </a:r>
          </a:p>
        </p:txBody>
      </p:sp>
      <p:sp>
        <p:nvSpPr>
          <p:cNvPr id="45082" name="Text Box 26"/>
          <p:cNvSpPr txBox="1">
            <a:spLocks noChangeArrowheads="1"/>
          </p:cNvSpPr>
          <p:nvPr/>
        </p:nvSpPr>
        <p:spPr bwMode="auto">
          <a:xfrm>
            <a:off x="6948488" y="5805488"/>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PU3</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ja-JP"/>
              <a:t>Summary</a:t>
            </a:r>
          </a:p>
        </p:txBody>
      </p:sp>
      <p:sp>
        <p:nvSpPr>
          <p:cNvPr id="46083" name="Rectangle 3"/>
          <p:cNvSpPr>
            <a:spLocks noGrp="1" noChangeArrowheads="1"/>
          </p:cNvSpPr>
          <p:nvPr>
            <p:ph type="body" idx="1"/>
          </p:nvPr>
        </p:nvSpPr>
        <p:spPr>
          <a:ln>
            <a:solidFill>
              <a:srgbClr val="FF3300"/>
            </a:solidFill>
            <a:miter lim="800000"/>
            <a:headEnd/>
            <a:tailEnd/>
          </a:ln>
        </p:spPr>
        <p:txBody>
          <a:bodyPr/>
          <a:lstStyle/>
          <a:p>
            <a:pPr eaLnBrk="1" hangingPunct="1"/>
            <a:r>
              <a:rPr lang="en-US" altLang="ja-JP"/>
              <a:t>Synchronization is required not only for bus connected multiprocessor but for all MIMD parallel machines.</a:t>
            </a:r>
          </a:p>
          <a:p>
            <a:pPr eaLnBrk="1" hangingPunct="1"/>
            <a:r>
              <a:rPr lang="en-US" altLang="ja-JP"/>
              <a:t>Consistency is only kept with synchronization </a:t>
            </a:r>
            <a:r>
              <a:rPr lang="en-US" altLang="ja-JP">
                <a:solidFill>
                  <a:srgbClr val="FF3300"/>
                </a:solidFill>
              </a:rPr>
              <a:t>→Consistency</a:t>
            </a:r>
            <a:r>
              <a:rPr lang="ja-JP" altLang="en-US">
                <a:solidFill>
                  <a:srgbClr val="FF3300"/>
                </a:solidFill>
              </a:rPr>
              <a:t>　</a:t>
            </a:r>
            <a:r>
              <a:rPr lang="en-US" altLang="ja-JP">
                <a:solidFill>
                  <a:srgbClr val="FF3300"/>
                </a:solidFill>
              </a:rPr>
              <a:t>Model</a:t>
            </a:r>
          </a:p>
          <a:p>
            <a:pPr eaLnBrk="1" hangingPunct="1"/>
            <a:r>
              <a:rPr lang="en-US" altLang="ja-JP"/>
              <a:t>Synchronization with message passing</a:t>
            </a:r>
            <a:r>
              <a:rPr lang="en-US" altLang="ja-JP">
                <a:solidFill>
                  <a:srgbClr val="FF3300"/>
                </a:solidFill>
              </a:rPr>
              <a:t> → Message passing model</a:t>
            </a:r>
            <a:endParaRPr lang="en-US" altLang="ja-JP"/>
          </a:p>
          <a:p>
            <a:pPr eaLnBrk="1" hangingPunct="1"/>
            <a:endParaRPr lang="en-US" altLang="ja-JP"/>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ja-JP"/>
              <a:t>Glossary 2</a:t>
            </a:r>
          </a:p>
        </p:txBody>
      </p:sp>
      <p:sp>
        <p:nvSpPr>
          <p:cNvPr id="47107" name="Rectangle 3"/>
          <p:cNvSpPr>
            <a:spLocks noGrp="1" noChangeArrowheads="1"/>
          </p:cNvSpPr>
          <p:nvPr>
            <p:ph type="body" idx="1"/>
          </p:nvPr>
        </p:nvSpPr>
        <p:spPr/>
        <p:txBody>
          <a:bodyPr/>
          <a:lstStyle/>
          <a:p>
            <a:pPr eaLnBrk="1" hangingPunct="1"/>
            <a:r>
              <a:rPr lang="en-US" altLang="ja-JP" sz="2600"/>
              <a:t>Semaphore: </a:t>
            </a:r>
            <a:r>
              <a:rPr lang="ja-JP" altLang="en-US" sz="2600"/>
              <a:t>セマフォ、腕木式信号機からでている。二進セマフォ（</a:t>
            </a:r>
            <a:r>
              <a:rPr lang="en-US" altLang="ja-JP" sz="2600"/>
              <a:t>Binary</a:t>
            </a:r>
            <a:r>
              <a:rPr lang="ja-JP" altLang="en-US" sz="2600"/>
              <a:t>　</a:t>
            </a:r>
            <a:r>
              <a:rPr lang="en-US" altLang="ja-JP" sz="2600"/>
              <a:t>Semaphore</a:t>
            </a:r>
            <a:r>
              <a:rPr lang="ja-JP" altLang="en-US" sz="2600"/>
              <a:t>）とカウンティングセマフォ（</a:t>
            </a:r>
            <a:r>
              <a:rPr lang="en-US" altLang="ja-JP" sz="2600"/>
              <a:t>Counting Semaphore)</a:t>
            </a:r>
            <a:r>
              <a:rPr lang="ja-JP" altLang="en-US" sz="2600"/>
              <a:t>がある</a:t>
            </a:r>
          </a:p>
          <a:p>
            <a:pPr eaLnBrk="1" hangingPunct="1"/>
            <a:r>
              <a:rPr lang="en-US" altLang="ja-JP" sz="2600"/>
              <a:t>Monitor:</a:t>
            </a:r>
            <a:r>
              <a:rPr lang="ja-JP" altLang="en-US" sz="2600"/>
              <a:t>　モニタ、この言葉にはいろいろな意味があるが、ここでは同期操作と変数を一体化して管理する手法、オブジェクト指向の元祖のひとつ</a:t>
            </a:r>
          </a:p>
          <a:p>
            <a:pPr eaLnBrk="1" hangingPunct="1"/>
            <a:r>
              <a:rPr lang="en-US" altLang="ja-JP" sz="2600"/>
              <a:t>Lock/Unlock:</a:t>
            </a:r>
            <a:r>
              <a:rPr lang="ja-JP" altLang="en-US" sz="2600"/>
              <a:t>　ロック／アンロック、この辺の用語は、ほぼそのまま呼ばれる。</a:t>
            </a:r>
          </a:p>
          <a:p>
            <a:pPr eaLnBrk="1" hangingPunct="1"/>
            <a:r>
              <a:rPr lang="en-US" altLang="ja-JP" sz="2600"/>
              <a:t>Fuzzy Barrier</a:t>
            </a:r>
            <a:r>
              <a:rPr lang="ja-JP" altLang="en-US" sz="2600"/>
              <a:t>：　ファジーバリア、バリアの成立時期に幅がある。</a:t>
            </a:r>
          </a:p>
          <a:p>
            <a:pPr eaLnBrk="1" hangingPunct="1"/>
            <a:endParaRPr lang="ja-JP" altLang="en-US" sz="2600"/>
          </a:p>
          <a:p>
            <a:pPr eaLnBrk="1" hangingPunct="1"/>
            <a:endParaRPr lang="ja-JP" altLang="en-US" sz="2600"/>
          </a:p>
          <a:p>
            <a:pPr eaLnBrk="1" hangingPunct="1"/>
            <a:endParaRPr lang="ja-JP" altLang="en-US" sz="2600"/>
          </a:p>
          <a:p>
            <a:pPr eaLnBrk="1" hangingPunct="1"/>
            <a:endParaRPr lang="en-US" altLang="ja-JP" sz="26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11188" y="333375"/>
            <a:ext cx="7772400" cy="1143000"/>
          </a:xfrm>
        </p:spPr>
        <p:txBody>
          <a:bodyPr/>
          <a:lstStyle/>
          <a:p>
            <a:pPr eaLnBrk="1" hangingPunct="1"/>
            <a:r>
              <a:rPr lang="en-US" altLang="ja-JP"/>
              <a:t>Exercise </a:t>
            </a:r>
          </a:p>
        </p:txBody>
      </p:sp>
      <p:sp>
        <p:nvSpPr>
          <p:cNvPr id="48131" name="Rectangle 3"/>
          <p:cNvSpPr>
            <a:spLocks noGrp="1" noChangeArrowheads="1"/>
          </p:cNvSpPr>
          <p:nvPr>
            <p:ph type="body" idx="1"/>
          </p:nvPr>
        </p:nvSpPr>
        <p:spPr>
          <a:xfrm>
            <a:off x="611188" y="1196975"/>
            <a:ext cx="8153400" cy="4724400"/>
          </a:xfrm>
        </p:spPr>
        <p:txBody>
          <a:bodyPr/>
          <a:lstStyle/>
          <a:p>
            <a:pPr eaLnBrk="1" hangingPunct="1"/>
            <a:r>
              <a:rPr lang="en-US" altLang="ja-JP" dirty="0"/>
              <a:t>There is a shared memory computer which provides core A, B,C and D. It has only an atomic operation  </a:t>
            </a:r>
            <a:r>
              <a:rPr lang="en-US" altLang="ja-JP" dirty="0" err="1"/>
              <a:t>Test&amp;Sec</a:t>
            </a:r>
            <a:r>
              <a:rPr lang="en-US" altLang="ja-JP" dirty="0"/>
              <a:t>(x) which returns 1 only to a core, and 0 for other cores. Write a program fragment which send the same data D from A to B, C and 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AF1B7B-80FA-8DB5-A3D1-711ABDCA6D79}"/>
              </a:ext>
            </a:extLst>
          </p:cNvPr>
          <p:cNvSpPr>
            <a:spLocks noGrp="1"/>
          </p:cNvSpPr>
          <p:nvPr>
            <p:ph type="title"/>
          </p:nvPr>
        </p:nvSpPr>
        <p:spPr/>
        <p:txBody>
          <a:bodyPr/>
          <a:lstStyle/>
          <a:p>
            <a:r>
              <a:rPr kumimoji="1" lang="en-US" altLang="ja-JP" dirty="0"/>
              <a:t>Chat GPT did a good job, but the answer is not correct.</a:t>
            </a:r>
            <a:endParaRPr kumimoji="1" lang="ja-JP" altLang="en-US" dirty="0"/>
          </a:p>
        </p:txBody>
      </p:sp>
      <p:pic>
        <p:nvPicPr>
          <p:cNvPr id="5" name="図 4">
            <a:extLst>
              <a:ext uri="{FF2B5EF4-FFF2-40B4-BE49-F238E27FC236}">
                <a16:creationId xmlns:a16="http://schemas.microsoft.com/office/drawing/2014/main" id="{025D969F-EC24-6A53-630A-E6A47D5AF2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8833" y="1729033"/>
            <a:ext cx="6566334" cy="5128967"/>
          </a:xfrm>
          <a:prstGeom prst="rect">
            <a:avLst/>
          </a:prstGeom>
        </p:spPr>
      </p:pic>
    </p:spTree>
    <p:extLst>
      <p:ext uri="{BB962C8B-B14F-4D97-AF65-F5344CB8AC3E}">
        <p14:creationId xmlns:p14="http://schemas.microsoft.com/office/powerpoint/2010/main" val="20526603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1A6152-121D-7DBE-C117-41ACF8095C8A}"/>
              </a:ext>
            </a:extLst>
          </p:cNvPr>
          <p:cNvSpPr>
            <a:spLocks noGrp="1"/>
          </p:cNvSpPr>
          <p:nvPr>
            <p:ph type="title"/>
          </p:nvPr>
        </p:nvSpPr>
        <p:spPr>
          <a:xfrm>
            <a:off x="457200" y="277813"/>
            <a:ext cx="8435280" cy="1139825"/>
          </a:xfrm>
        </p:spPr>
        <p:txBody>
          <a:bodyPr/>
          <a:lstStyle/>
          <a:p>
            <a:r>
              <a:rPr kumimoji="1" lang="en-US" altLang="ja-JP" dirty="0"/>
              <a:t>The answer from Chat GPT (later part)</a:t>
            </a:r>
            <a:endParaRPr kumimoji="1" lang="ja-JP" altLang="en-US" dirty="0"/>
          </a:p>
        </p:txBody>
      </p:sp>
      <p:pic>
        <p:nvPicPr>
          <p:cNvPr id="5" name="コンテンツ プレースホルダー 4">
            <a:extLst>
              <a:ext uri="{FF2B5EF4-FFF2-40B4-BE49-F238E27FC236}">
                <a16:creationId xmlns:a16="http://schemas.microsoft.com/office/drawing/2014/main" id="{D242A7A7-DFC4-BC09-86FA-0E553BCECC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306" y="1988840"/>
            <a:ext cx="9017694" cy="3667546"/>
          </a:xfrm>
        </p:spPr>
      </p:pic>
    </p:spTree>
    <p:extLst>
      <p:ext uri="{BB962C8B-B14F-4D97-AF65-F5344CB8AC3E}">
        <p14:creationId xmlns:p14="http://schemas.microsoft.com/office/powerpoint/2010/main" val="348344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a:t>Readers-Writers</a:t>
            </a:r>
            <a:r>
              <a:rPr lang="ja-JP" altLang="en-US"/>
              <a:t>　</a:t>
            </a:r>
            <a:r>
              <a:rPr lang="en-US" altLang="ja-JP"/>
              <a:t>Problem</a:t>
            </a:r>
          </a:p>
        </p:txBody>
      </p:sp>
      <p:sp>
        <p:nvSpPr>
          <p:cNvPr id="7171"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2" name="Oval 4"/>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3" name="Rectangle 5"/>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74" name="Rectangle 6"/>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１</a:t>
            </a:r>
          </a:p>
        </p:txBody>
      </p:sp>
      <p:sp>
        <p:nvSpPr>
          <p:cNvPr id="7176" name="Line 8"/>
          <p:cNvSpPr>
            <a:spLocks noChangeShapeType="1"/>
          </p:cNvSpPr>
          <p:nvPr/>
        </p:nvSpPr>
        <p:spPr bwMode="auto">
          <a:xfrm>
            <a:off x="4724400" y="2819400"/>
            <a:ext cx="2743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8" name="Line 10"/>
          <p:cNvSpPr>
            <a:spLocks noChangeShapeType="1"/>
          </p:cNvSpPr>
          <p:nvPr/>
        </p:nvSpPr>
        <p:spPr bwMode="auto">
          <a:xfrm flipV="1">
            <a:off x="4648200" y="3048000"/>
            <a:ext cx="28194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77" name="Oval 11"/>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 name="Text Box 14"/>
          <p:cNvSpPr txBox="1">
            <a:spLocks noChangeArrowheads="1"/>
          </p:cNvSpPr>
          <p:nvPr/>
        </p:nvSpPr>
        <p:spPr bwMode="auto">
          <a:xfrm>
            <a:off x="684213" y="5013325"/>
            <a:ext cx="788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 </a:t>
            </a:r>
            <a:r>
              <a:rPr lang="en-US" altLang="ja-JP" sz="2400">
                <a:latin typeface="Times New Roman" panose="02020603050405020304" pitchFamily="18" charset="0"/>
              </a:rPr>
              <a:t>reads data from D when flag is set, then resets the flag</a:t>
            </a:r>
          </a:p>
        </p:txBody>
      </p:sp>
      <p:sp>
        <p:nvSpPr>
          <p:cNvPr id="7179" name="Text Box 15"/>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7180" name="Text Box 16"/>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7185" name="Line 17"/>
          <p:cNvSpPr>
            <a:spLocks noChangeShapeType="1"/>
          </p:cNvSpPr>
          <p:nvPr/>
        </p:nvSpPr>
        <p:spPr bwMode="auto">
          <a:xfrm flipH="1">
            <a:off x="4648200" y="3124200"/>
            <a:ext cx="28956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186" name="Text Box 18"/>
          <p:cNvSpPr txBox="1">
            <a:spLocks noChangeArrowheads="1"/>
          </p:cNvSpPr>
          <p:nvPr/>
        </p:nvSpPr>
        <p:spPr bwMode="auto">
          <a:xfrm>
            <a:off x="5851525" y="3373438"/>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sp>
        <p:nvSpPr>
          <p:cNvPr id="7183" name="Text Box 19"/>
          <p:cNvSpPr txBox="1">
            <a:spLocks noChangeArrowheads="1"/>
          </p:cNvSpPr>
          <p:nvPr/>
        </p:nvSpPr>
        <p:spPr bwMode="auto">
          <a:xfrm>
            <a:off x="1203325" y="6213475"/>
            <a:ext cx="4630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a:t>
            </a:r>
            <a:r>
              <a:rPr lang="en-US" altLang="ja-JP" sz="2400">
                <a:latin typeface="Times New Roman" panose="02020603050405020304" pitchFamily="18" charset="0"/>
              </a:rPr>
              <a:t>waits for the reset of the flag</a:t>
            </a:r>
          </a:p>
        </p:txBody>
      </p:sp>
      <p:sp>
        <p:nvSpPr>
          <p:cNvPr id="7184" name="Text Box 20"/>
          <p:cNvSpPr txBox="1">
            <a:spLocks noChangeArrowheads="1"/>
          </p:cNvSpPr>
          <p:nvPr/>
        </p:nvSpPr>
        <p:spPr bwMode="auto">
          <a:xfrm>
            <a:off x="4022725" y="2001838"/>
            <a:ext cx="415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Ｄ</a:t>
            </a:r>
          </a:p>
        </p:txBody>
      </p:sp>
      <p:sp>
        <p:nvSpPr>
          <p:cNvPr id="3" name="Text Box 21"/>
          <p:cNvSpPr txBox="1">
            <a:spLocks noChangeArrowheads="1"/>
          </p:cNvSpPr>
          <p:nvPr/>
        </p:nvSpPr>
        <p:spPr bwMode="auto">
          <a:xfrm>
            <a:off x="4175125" y="3927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4" name="Text Box 22"/>
          <p:cNvSpPr txBox="1">
            <a:spLocks noChangeArrowheads="1"/>
          </p:cNvSpPr>
          <p:nvPr/>
        </p:nvSpPr>
        <p:spPr bwMode="auto">
          <a:xfrm>
            <a:off x="468313" y="3068638"/>
            <a:ext cx="276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until(X==0)</a:t>
            </a:r>
            <a:r>
              <a:rPr lang="ja-JP" altLang="en-US" sz="2400">
                <a:latin typeface="Times New Roman" panose="02020603050405020304" pitchFamily="18" charset="0"/>
              </a:rPr>
              <a:t>；</a:t>
            </a:r>
          </a:p>
        </p:txBody>
      </p:sp>
      <p:sp>
        <p:nvSpPr>
          <p:cNvPr id="7187" name="Text Box 23"/>
          <p:cNvSpPr txBox="1">
            <a:spLocks noChangeArrowheads="1"/>
          </p:cNvSpPr>
          <p:nvPr/>
        </p:nvSpPr>
        <p:spPr bwMode="auto">
          <a:xfrm>
            <a:off x="6084888" y="3500438"/>
            <a:ext cx="276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until(X==1)</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data</a:t>
            </a:r>
            <a:r>
              <a:rPr lang="ja-JP" altLang="en-US" sz="2400">
                <a:latin typeface="Times New Roman" panose="02020603050405020304" pitchFamily="18" charset="0"/>
              </a:rPr>
              <a:t>＝</a:t>
            </a:r>
            <a:r>
              <a:rPr lang="en-US" altLang="ja-JP" sz="2400">
                <a:latin typeface="Times New Roman" panose="02020603050405020304" pitchFamily="18" charset="0"/>
              </a:rPr>
              <a:t>Read(D)</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Write(X</a:t>
            </a:r>
            <a:r>
              <a:rPr lang="ja-JP" altLang="en-US" sz="2400">
                <a:latin typeface="Times New Roman" panose="02020603050405020304" pitchFamily="18" charset="0"/>
              </a:rPr>
              <a:t>，</a:t>
            </a:r>
            <a:r>
              <a:rPr lang="en-US" altLang="ja-JP" sz="2400">
                <a:latin typeface="Times New Roman" panose="02020603050405020304" pitchFamily="18" charset="0"/>
              </a:rPr>
              <a:t>0)</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animBg="1"/>
      <p:bldP spid="7178" grpId="0" animBg="1"/>
      <p:bldP spid="7185" grpId="0" animBg="1"/>
      <p:bldP spid="718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a:t>Readers-Writers</a:t>
            </a:r>
            <a:r>
              <a:rPr lang="ja-JP" altLang="en-US"/>
              <a:t>　</a:t>
            </a:r>
            <a:r>
              <a:rPr lang="en-US" altLang="ja-JP"/>
              <a:t>Problem</a:t>
            </a:r>
          </a:p>
        </p:txBody>
      </p:sp>
      <p:sp>
        <p:nvSpPr>
          <p:cNvPr id="8195"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8196" name="Oval 4"/>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8197" name="Rectangle 5"/>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8198" name="Rectangle 6"/>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a:latin typeface="Times New Roman" panose="02020603050405020304" pitchFamily="18" charset="0"/>
              </a:rPr>
              <a:t>0</a:t>
            </a:r>
          </a:p>
        </p:txBody>
      </p:sp>
      <p:sp>
        <p:nvSpPr>
          <p:cNvPr id="8199" name="Oval 9"/>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8200" name="Text Box 10"/>
          <p:cNvSpPr txBox="1">
            <a:spLocks noChangeArrowheads="1"/>
          </p:cNvSpPr>
          <p:nvPr/>
        </p:nvSpPr>
        <p:spPr bwMode="auto">
          <a:xfrm>
            <a:off x="684213" y="5013325"/>
            <a:ext cx="788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 </a:t>
            </a:r>
            <a:r>
              <a:rPr lang="en-US" altLang="ja-JP" sz="2400">
                <a:latin typeface="Times New Roman" panose="02020603050405020304" pitchFamily="18" charset="0"/>
              </a:rPr>
              <a:t>reads data from D when flag is set, then resets the flag</a:t>
            </a:r>
          </a:p>
        </p:txBody>
      </p:sp>
      <p:sp>
        <p:nvSpPr>
          <p:cNvPr id="8201" name="Text Box 11"/>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8202" name="Text Box 12"/>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8203" name="Text Box 15"/>
          <p:cNvSpPr txBox="1">
            <a:spLocks noChangeArrowheads="1"/>
          </p:cNvSpPr>
          <p:nvPr/>
        </p:nvSpPr>
        <p:spPr bwMode="auto">
          <a:xfrm>
            <a:off x="1203325" y="6213475"/>
            <a:ext cx="4259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a:t>
            </a:r>
            <a:r>
              <a:rPr lang="en-US" altLang="ja-JP" sz="2400">
                <a:latin typeface="Times New Roman" panose="02020603050405020304" pitchFamily="18" charset="0"/>
              </a:rPr>
              <a:t>waits for  reset of the flag</a:t>
            </a:r>
          </a:p>
        </p:txBody>
      </p:sp>
      <p:sp>
        <p:nvSpPr>
          <p:cNvPr id="8204" name="Text Box 16"/>
          <p:cNvSpPr txBox="1">
            <a:spLocks noChangeArrowheads="1"/>
          </p:cNvSpPr>
          <p:nvPr/>
        </p:nvSpPr>
        <p:spPr bwMode="auto">
          <a:xfrm>
            <a:off x="4022725" y="2001838"/>
            <a:ext cx="415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Ｄ</a:t>
            </a:r>
          </a:p>
        </p:txBody>
      </p:sp>
      <p:sp>
        <p:nvSpPr>
          <p:cNvPr id="8205" name="Text Box 17"/>
          <p:cNvSpPr txBox="1">
            <a:spLocks noChangeArrowheads="1"/>
          </p:cNvSpPr>
          <p:nvPr/>
        </p:nvSpPr>
        <p:spPr bwMode="auto">
          <a:xfrm>
            <a:off x="4175125" y="3927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X</a:t>
            </a:r>
          </a:p>
        </p:txBody>
      </p:sp>
      <p:sp>
        <p:nvSpPr>
          <p:cNvPr id="8206" name="Text Box 18"/>
          <p:cNvSpPr txBox="1">
            <a:spLocks noChangeArrowheads="1"/>
          </p:cNvSpPr>
          <p:nvPr/>
        </p:nvSpPr>
        <p:spPr bwMode="auto">
          <a:xfrm>
            <a:off x="468313" y="3068638"/>
            <a:ext cx="27955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until(X==0)</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Then write other data</a:t>
            </a:r>
          </a:p>
        </p:txBody>
      </p:sp>
      <p:sp>
        <p:nvSpPr>
          <p:cNvPr id="46100" name="Line 20"/>
          <p:cNvSpPr>
            <a:spLocks noChangeShapeType="1"/>
          </p:cNvSpPr>
          <p:nvPr/>
        </p:nvSpPr>
        <p:spPr bwMode="auto">
          <a:xfrm>
            <a:off x="1979613" y="2852738"/>
            <a:ext cx="1800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5D982-8019-442F-BC40-C11891B52B68}"/>
              </a:ext>
            </a:extLst>
          </p:cNvPr>
          <p:cNvSpPr>
            <a:spLocks noGrp="1"/>
          </p:cNvSpPr>
          <p:nvPr>
            <p:ph type="title"/>
          </p:nvPr>
        </p:nvSpPr>
        <p:spPr/>
        <p:txBody>
          <a:bodyPr/>
          <a:lstStyle/>
          <a:p>
            <a:r>
              <a:rPr kumimoji="1" lang="en-US" altLang="ja-JP" dirty="0"/>
              <a:t>But</a:t>
            </a:r>
            <a:r>
              <a:rPr kumimoji="1" lang="ja-JP" altLang="en-US" dirty="0"/>
              <a:t> </a:t>
            </a:r>
            <a:r>
              <a:rPr kumimoji="1" lang="en-US" altLang="ja-JP" dirty="0"/>
              <a:t>is</a:t>
            </a:r>
            <a:r>
              <a:rPr kumimoji="1" lang="ja-JP" altLang="en-US" dirty="0"/>
              <a:t> </a:t>
            </a:r>
            <a:r>
              <a:rPr kumimoji="1" lang="en-US" altLang="ja-JP" dirty="0"/>
              <a:t>it</a:t>
            </a:r>
            <a:r>
              <a:rPr kumimoji="1" lang="ja-JP" altLang="en-US" dirty="0"/>
              <a:t> </a:t>
            </a:r>
            <a:r>
              <a:rPr kumimoji="1" lang="en-US" altLang="ja-JP" dirty="0"/>
              <a:t>true?</a:t>
            </a:r>
            <a:endParaRPr kumimoji="1" lang="ja-JP" altLang="en-US" dirty="0"/>
          </a:p>
        </p:txBody>
      </p:sp>
      <p:sp>
        <p:nvSpPr>
          <p:cNvPr id="3" name="コンテンツ プレースホルダー 2">
            <a:extLst>
              <a:ext uri="{FF2B5EF4-FFF2-40B4-BE49-F238E27FC236}">
                <a16:creationId xmlns:a16="http://schemas.microsoft.com/office/drawing/2014/main" id="{873F2615-AE3D-4248-814A-F1CF292DD71A}"/>
              </a:ext>
            </a:extLst>
          </p:cNvPr>
          <p:cNvSpPr>
            <a:spLocks noGrp="1"/>
          </p:cNvSpPr>
          <p:nvPr>
            <p:ph idx="1"/>
          </p:nvPr>
        </p:nvSpPr>
        <p:spPr/>
        <p:txBody>
          <a:bodyPr/>
          <a:lstStyle/>
          <a:p>
            <a:r>
              <a:rPr kumimoji="1" lang="en-US" altLang="ja-JP" dirty="0"/>
              <a:t>In</a:t>
            </a:r>
            <a:r>
              <a:rPr kumimoji="1" lang="ja-JP" altLang="en-US" dirty="0"/>
              <a:t> </a:t>
            </a:r>
            <a:r>
              <a:rPr kumimoji="1" lang="en-US" altLang="ja-JP" dirty="0"/>
              <a:t>most</a:t>
            </a:r>
            <a:r>
              <a:rPr kumimoji="1" lang="ja-JP" altLang="en-US" dirty="0"/>
              <a:t> </a:t>
            </a:r>
            <a:r>
              <a:rPr kumimoji="1" lang="en-US" altLang="ja-JP" dirty="0"/>
              <a:t>machines,</a:t>
            </a:r>
            <a:r>
              <a:rPr kumimoji="1" lang="ja-JP" altLang="en-US" dirty="0"/>
              <a:t> </a:t>
            </a:r>
            <a:r>
              <a:rPr kumimoji="1" lang="en-US" altLang="ja-JP" dirty="0"/>
              <a:t>the</a:t>
            </a:r>
            <a:r>
              <a:rPr kumimoji="1" lang="ja-JP" altLang="en-US" dirty="0"/>
              <a:t> </a:t>
            </a:r>
            <a:r>
              <a:rPr kumimoji="1" lang="en-US" altLang="ja-JP" dirty="0"/>
              <a:t>order</a:t>
            </a:r>
            <a:r>
              <a:rPr kumimoji="1" lang="ja-JP" altLang="en-US" dirty="0"/>
              <a:t> </a:t>
            </a:r>
            <a:r>
              <a:rPr kumimoji="1" lang="en-US" altLang="ja-JP" dirty="0"/>
              <a:t>of</a:t>
            </a:r>
            <a:r>
              <a:rPr kumimoji="1" lang="ja-JP" altLang="en-US" dirty="0"/>
              <a:t> </a:t>
            </a:r>
            <a:r>
              <a:rPr kumimoji="1" lang="en-US" altLang="ja-JP" dirty="0"/>
              <a:t>read/write</a:t>
            </a:r>
            <a:r>
              <a:rPr kumimoji="1" lang="ja-JP" altLang="en-US" dirty="0"/>
              <a:t> </a:t>
            </a:r>
            <a:r>
              <a:rPr kumimoji="1" lang="en-US" altLang="ja-JP" dirty="0"/>
              <a:t>access</a:t>
            </a:r>
            <a:r>
              <a:rPr kumimoji="1" lang="ja-JP" altLang="en-US" dirty="0"/>
              <a:t> </a:t>
            </a:r>
            <a:r>
              <a:rPr kumimoji="1" lang="en-US" altLang="ja-JP" dirty="0"/>
              <a:t>from/to</a:t>
            </a:r>
            <a:r>
              <a:rPr kumimoji="1" lang="ja-JP" altLang="en-US" dirty="0"/>
              <a:t> </a:t>
            </a:r>
            <a:r>
              <a:rPr kumimoji="1" lang="en-US" altLang="ja-JP" dirty="0"/>
              <a:t>different</a:t>
            </a:r>
            <a:r>
              <a:rPr kumimoji="1" lang="ja-JP" altLang="en-US" dirty="0"/>
              <a:t> </a:t>
            </a:r>
            <a:r>
              <a:rPr kumimoji="1" lang="en-US" altLang="ja-JP" dirty="0"/>
              <a:t>address</a:t>
            </a:r>
            <a:r>
              <a:rPr kumimoji="1" lang="ja-JP" altLang="en-US" dirty="0"/>
              <a:t> </a:t>
            </a:r>
            <a:r>
              <a:rPr kumimoji="1" lang="en-US" altLang="ja-JP" dirty="0"/>
              <a:t>is</a:t>
            </a:r>
            <a:r>
              <a:rPr kumimoji="1" lang="ja-JP" altLang="en-US" dirty="0"/>
              <a:t> </a:t>
            </a:r>
            <a:r>
              <a:rPr kumimoji="1" lang="en-US" altLang="ja-JP" dirty="0"/>
              <a:t>not</a:t>
            </a:r>
            <a:r>
              <a:rPr kumimoji="1" lang="ja-JP" altLang="en-US" dirty="0"/>
              <a:t> </a:t>
            </a:r>
            <a:r>
              <a:rPr kumimoji="1" lang="en-US" altLang="ja-JP" dirty="0"/>
              <a:t>guaranteed.</a:t>
            </a:r>
          </a:p>
          <a:p>
            <a:r>
              <a:rPr lang="en-US" altLang="ja-JP" dirty="0"/>
              <a:t>The order is kept when each processor uses the sequential consistency or the total store ordering (TSO).</a:t>
            </a:r>
          </a:p>
          <a:p>
            <a:pPr marL="0" indent="0">
              <a:buNone/>
            </a:pPr>
            <a:r>
              <a:rPr lang="ja-JP" altLang="en-US" dirty="0"/>
              <a:t>→　</a:t>
            </a:r>
            <a:r>
              <a:rPr lang="en-US" altLang="ja-JP" dirty="0"/>
              <a:t>This</a:t>
            </a:r>
            <a:r>
              <a:rPr lang="ja-JP" altLang="en-US" dirty="0"/>
              <a:t> </a:t>
            </a:r>
            <a:r>
              <a:rPr lang="en-US" altLang="ja-JP" dirty="0"/>
              <a:t>will</a:t>
            </a:r>
            <a:r>
              <a:rPr lang="ja-JP" altLang="en-US" dirty="0"/>
              <a:t> </a:t>
            </a:r>
            <a:r>
              <a:rPr lang="en-US" altLang="ja-JP" dirty="0"/>
              <a:t>be</a:t>
            </a:r>
            <a:r>
              <a:rPr lang="ja-JP" altLang="en-US" dirty="0"/>
              <a:t> </a:t>
            </a:r>
            <a:r>
              <a:rPr lang="en-US" altLang="ja-JP" dirty="0"/>
              <a:t>treated</a:t>
            </a:r>
            <a:r>
              <a:rPr lang="ja-JP" altLang="en-US" dirty="0"/>
              <a:t> </a:t>
            </a:r>
            <a:r>
              <a:rPr lang="en-US" altLang="ja-JP" dirty="0"/>
              <a:t>later.</a:t>
            </a:r>
            <a:endParaRPr kumimoji="1" lang="ja-JP" altLang="en-US" dirty="0"/>
          </a:p>
        </p:txBody>
      </p:sp>
    </p:spTree>
    <p:extLst>
      <p:ext uri="{BB962C8B-B14F-4D97-AF65-F5344CB8AC3E}">
        <p14:creationId xmlns:p14="http://schemas.microsoft.com/office/powerpoint/2010/main" val="146633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a:t>Multiple Readers</a:t>
            </a:r>
          </a:p>
        </p:txBody>
      </p:sp>
      <p:sp>
        <p:nvSpPr>
          <p:cNvPr id="9219"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20" name="Rectangle 5"/>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21" name="Rectangle 6"/>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０</a:t>
            </a:r>
          </a:p>
        </p:txBody>
      </p:sp>
      <p:sp>
        <p:nvSpPr>
          <p:cNvPr id="8199" name="Line 7"/>
          <p:cNvSpPr>
            <a:spLocks noChangeShapeType="1"/>
          </p:cNvSpPr>
          <p:nvPr/>
        </p:nvSpPr>
        <p:spPr bwMode="auto">
          <a:xfrm>
            <a:off x="1981200" y="2819400"/>
            <a:ext cx="1905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23" name="Oval 11"/>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2" name="Group 23"/>
          <p:cNvGrpSpPr>
            <a:grpSpLocks/>
          </p:cNvGrpSpPr>
          <p:nvPr/>
        </p:nvGrpSpPr>
        <p:grpSpPr bwMode="auto">
          <a:xfrm>
            <a:off x="1905000" y="2971800"/>
            <a:ext cx="2057400" cy="1143000"/>
            <a:chOff x="1200" y="1872"/>
            <a:chExt cx="1296" cy="720"/>
          </a:xfrm>
        </p:grpSpPr>
        <p:sp>
          <p:nvSpPr>
            <p:cNvPr id="9235" name="Line 9"/>
            <p:cNvSpPr>
              <a:spLocks noChangeShapeType="1"/>
            </p:cNvSpPr>
            <p:nvPr/>
          </p:nvSpPr>
          <p:spPr bwMode="auto">
            <a:xfrm>
              <a:off x="1200" y="1872"/>
              <a:ext cx="1296" cy="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36" name="Text Box 12"/>
            <p:cNvSpPr txBox="1">
              <a:spLocks noChangeArrowheads="1"/>
            </p:cNvSpPr>
            <p:nvPr/>
          </p:nvSpPr>
          <p:spPr bwMode="auto">
            <a:xfrm>
              <a:off x="2016" y="230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a:t>
              </a:r>
            </a:p>
          </p:txBody>
        </p:sp>
      </p:grpSp>
      <p:sp>
        <p:nvSpPr>
          <p:cNvPr id="9225" name="Text Box 13"/>
          <p:cNvSpPr txBox="1">
            <a:spLocks noChangeArrowheads="1"/>
          </p:cNvSpPr>
          <p:nvPr/>
        </p:nvSpPr>
        <p:spPr bwMode="auto">
          <a:xfrm>
            <a:off x="1889125" y="4841875"/>
            <a:ext cx="594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 </a:t>
            </a:r>
            <a:r>
              <a:rPr lang="en-US" altLang="ja-JP" sz="2400">
                <a:latin typeface="Times New Roman" panose="02020603050405020304" pitchFamily="18" charset="0"/>
              </a:rPr>
              <a:t>writes data into D, then writes 3 into c.</a:t>
            </a:r>
          </a:p>
        </p:txBody>
      </p:sp>
      <p:sp>
        <p:nvSpPr>
          <p:cNvPr id="9226" name="Text Box 14"/>
          <p:cNvSpPr txBox="1">
            <a:spLocks noChangeArrowheads="1"/>
          </p:cNvSpPr>
          <p:nvPr/>
        </p:nvSpPr>
        <p:spPr bwMode="auto">
          <a:xfrm>
            <a:off x="1736725" y="5680075"/>
            <a:ext cx="39576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r>
              <a:rPr lang="ja-JP" altLang="en-US" sz="2400">
                <a:latin typeface="Times New Roman" panose="02020603050405020304" pitchFamily="18" charset="0"/>
              </a:rPr>
              <a:t>：　</a:t>
            </a:r>
            <a:r>
              <a:rPr lang="en-US" altLang="ja-JP" sz="2400">
                <a:latin typeface="Times New Roman" panose="02020603050405020304" pitchFamily="18" charset="0"/>
              </a:rPr>
              <a:t>Polling until( c!=0</a:t>
            </a:r>
            <a:r>
              <a:rPr lang="ja-JP" altLang="en-US" sz="2400">
                <a:latin typeface="Times New Roman" panose="02020603050405020304" pitchFamily="18" charset="0"/>
              </a:rPr>
              <a:t>　</a:t>
            </a:r>
            <a:r>
              <a:rPr lang="en-US" altLang="ja-JP"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(Each reader reads data once.)</a:t>
            </a:r>
          </a:p>
        </p:txBody>
      </p:sp>
      <p:sp>
        <p:nvSpPr>
          <p:cNvPr id="9227" name="Text Box 15"/>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9228" name="Text Box 16"/>
          <p:cNvSpPr txBox="1">
            <a:spLocks noChangeArrowheads="1"/>
          </p:cNvSpPr>
          <p:nvPr/>
        </p:nvSpPr>
        <p:spPr bwMode="auto">
          <a:xfrm>
            <a:off x="7375525" y="1946275"/>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9229" name="Oval 17"/>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30" name="Oval 18"/>
          <p:cNvSpPr>
            <a:spLocks noChangeArrowheads="1"/>
          </p:cNvSpPr>
          <p:nvPr/>
        </p:nvSpPr>
        <p:spPr bwMode="auto">
          <a:xfrm>
            <a:off x="7620000" y="31242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31" name="Oval 19"/>
          <p:cNvSpPr>
            <a:spLocks noChangeArrowheads="1"/>
          </p:cNvSpPr>
          <p:nvPr/>
        </p:nvSpPr>
        <p:spPr bwMode="auto">
          <a:xfrm>
            <a:off x="7620000" y="36576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32" name="Text Box 20"/>
          <p:cNvSpPr txBox="1">
            <a:spLocks noChangeArrowheads="1"/>
          </p:cNvSpPr>
          <p:nvPr/>
        </p:nvSpPr>
        <p:spPr bwMode="auto">
          <a:xfrm>
            <a:off x="4022725" y="2022475"/>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D</a:t>
            </a:r>
          </a:p>
        </p:txBody>
      </p:sp>
      <p:sp>
        <p:nvSpPr>
          <p:cNvPr id="9233" name="Text Box 21"/>
          <p:cNvSpPr txBox="1">
            <a:spLocks noChangeArrowheads="1"/>
          </p:cNvSpPr>
          <p:nvPr/>
        </p:nvSpPr>
        <p:spPr bwMode="auto">
          <a:xfrm>
            <a:off x="4175125" y="4003675"/>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c</a:t>
            </a:r>
          </a:p>
        </p:txBody>
      </p:sp>
      <p:sp>
        <p:nvSpPr>
          <p:cNvPr id="9234" name="Text Box 22"/>
          <p:cNvSpPr txBox="1">
            <a:spLocks noChangeArrowheads="1"/>
          </p:cNvSpPr>
          <p:nvPr/>
        </p:nvSpPr>
        <p:spPr bwMode="auto">
          <a:xfrm>
            <a:off x="1050925" y="3317875"/>
            <a:ext cx="22304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Write(D</a:t>
            </a:r>
            <a:r>
              <a:rPr lang="ja-JP" altLang="en-US" sz="2400">
                <a:latin typeface="Times New Roman" panose="02020603050405020304" pitchFamily="18" charset="0"/>
              </a:rPr>
              <a:t>，</a:t>
            </a:r>
            <a:r>
              <a:rPr lang="en-US" altLang="ja-JP" sz="2400">
                <a:latin typeface="Times New Roman" panose="02020603050405020304" pitchFamily="18" charset="0"/>
              </a:rPr>
              <a:t>Data)</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Write(c</a:t>
            </a:r>
            <a:r>
              <a:rPr lang="ja-JP" altLang="en-US" sz="2400">
                <a:latin typeface="Times New Roman" panose="02020603050405020304" pitchFamily="18" charset="0"/>
              </a:rPr>
              <a:t>，</a:t>
            </a:r>
            <a:r>
              <a:rPr lang="en-US" altLang="ja-JP" sz="2400">
                <a:latin typeface="Times New Roman" panose="02020603050405020304" pitchFamily="18" charset="0"/>
              </a:rPr>
              <a:t>3)</a:t>
            </a:r>
            <a:r>
              <a:rPr lang="ja-JP" altLang="en-US" sz="2400">
                <a:latin typeface="Times New Roman" panose="02020603050405020304" pitchFamily="18"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sz="3800"/>
              <a:t>Multiple Readers</a:t>
            </a:r>
            <a:br>
              <a:rPr lang="en-US" altLang="ja-JP" sz="3800"/>
            </a:br>
            <a:r>
              <a:rPr lang="en-US" altLang="ja-JP" sz="3800"/>
              <a:t>Iterative execution</a:t>
            </a:r>
          </a:p>
        </p:txBody>
      </p:sp>
      <p:sp>
        <p:nvSpPr>
          <p:cNvPr id="10243" name="Oval 3"/>
          <p:cNvSpPr>
            <a:spLocks noChangeArrowheads="1"/>
          </p:cNvSpPr>
          <p:nvPr/>
        </p:nvSpPr>
        <p:spPr bwMode="auto">
          <a:xfrm>
            <a:off x="1524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44" name="Rectangle 4"/>
          <p:cNvSpPr>
            <a:spLocks noChangeArrowheads="1"/>
          </p:cNvSpPr>
          <p:nvPr/>
        </p:nvSpPr>
        <p:spPr bwMode="auto">
          <a:xfrm>
            <a:off x="3962400" y="2514600"/>
            <a:ext cx="6858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45" name="Rectangle 5"/>
          <p:cNvSpPr>
            <a:spLocks noChangeArrowheads="1"/>
          </p:cNvSpPr>
          <p:nvPr/>
        </p:nvSpPr>
        <p:spPr bwMode="auto">
          <a:xfrm>
            <a:off x="4038600" y="3505200"/>
            <a:ext cx="533400" cy="533400"/>
          </a:xfrm>
          <a:prstGeom prst="rect">
            <a:avLst/>
          </a:prstGeom>
          <a:solidFill>
            <a:srgbClr val="FF7C8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a:latin typeface="Times New Roman" panose="02020603050405020304" pitchFamily="18" charset="0"/>
              </a:rPr>
              <a:t>３</a:t>
            </a:r>
          </a:p>
        </p:txBody>
      </p:sp>
      <p:sp>
        <p:nvSpPr>
          <p:cNvPr id="10246" name="Oval 8"/>
          <p:cNvSpPr>
            <a:spLocks noChangeArrowheads="1"/>
          </p:cNvSpPr>
          <p:nvPr/>
        </p:nvSpPr>
        <p:spPr bwMode="auto">
          <a:xfrm>
            <a:off x="4191000" y="2743200"/>
            <a:ext cx="228600" cy="304800"/>
          </a:xfrm>
          <a:prstGeom prst="ellipse">
            <a:avLst/>
          </a:prstGeom>
          <a:solidFill>
            <a:srgbClr val="FF3300"/>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47" name="Text Box 9"/>
          <p:cNvSpPr txBox="1">
            <a:spLocks noChangeArrowheads="1"/>
          </p:cNvSpPr>
          <p:nvPr/>
        </p:nvSpPr>
        <p:spPr bwMode="auto">
          <a:xfrm>
            <a:off x="3200400" y="3657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400">
              <a:latin typeface="Times New Roman" panose="02020603050405020304" pitchFamily="18" charset="0"/>
            </a:endParaRPr>
          </a:p>
        </p:txBody>
      </p:sp>
      <p:sp>
        <p:nvSpPr>
          <p:cNvPr id="10248" name="Text Box 10"/>
          <p:cNvSpPr txBox="1">
            <a:spLocks noChangeArrowheads="1"/>
          </p:cNvSpPr>
          <p:nvPr/>
        </p:nvSpPr>
        <p:spPr bwMode="auto">
          <a:xfrm>
            <a:off x="4500563" y="5300663"/>
            <a:ext cx="2803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 decrements c</a:t>
            </a:r>
          </a:p>
        </p:txBody>
      </p:sp>
      <p:sp>
        <p:nvSpPr>
          <p:cNvPr id="10249" name="Text Box 11"/>
          <p:cNvSpPr txBox="1">
            <a:spLocks noChangeArrowheads="1"/>
          </p:cNvSpPr>
          <p:nvPr/>
        </p:nvSpPr>
        <p:spPr bwMode="auto">
          <a:xfrm>
            <a:off x="900113" y="5300663"/>
            <a:ext cx="3113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r>
              <a:rPr lang="ja-JP" altLang="en-US" sz="2400">
                <a:latin typeface="Times New Roman" panose="02020603050405020304" pitchFamily="18" charset="0"/>
              </a:rPr>
              <a:t>：</a:t>
            </a:r>
            <a:r>
              <a:rPr lang="en-US" altLang="ja-JP" sz="2400">
                <a:latin typeface="Times New Roman" panose="02020603050405020304" pitchFamily="18" charset="0"/>
              </a:rPr>
              <a:t>waits until c==0</a:t>
            </a:r>
          </a:p>
        </p:txBody>
      </p:sp>
      <p:sp>
        <p:nvSpPr>
          <p:cNvPr id="10250" name="Text Box 12"/>
          <p:cNvSpPr txBox="1">
            <a:spLocks noChangeArrowheads="1"/>
          </p:cNvSpPr>
          <p:nvPr/>
        </p:nvSpPr>
        <p:spPr bwMode="auto">
          <a:xfrm>
            <a:off x="1355725" y="1870075"/>
            <a:ext cx="977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Writer</a:t>
            </a:r>
          </a:p>
        </p:txBody>
      </p:sp>
      <p:sp>
        <p:nvSpPr>
          <p:cNvPr id="10251" name="Text Box 13"/>
          <p:cNvSpPr txBox="1">
            <a:spLocks noChangeArrowheads="1"/>
          </p:cNvSpPr>
          <p:nvPr/>
        </p:nvSpPr>
        <p:spPr bwMode="auto">
          <a:xfrm>
            <a:off x="7772400" y="4191000"/>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Reader</a:t>
            </a:r>
          </a:p>
        </p:txBody>
      </p:sp>
      <p:sp>
        <p:nvSpPr>
          <p:cNvPr id="10252" name="Oval 14"/>
          <p:cNvSpPr>
            <a:spLocks noChangeArrowheads="1"/>
          </p:cNvSpPr>
          <p:nvPr/>
        </p:nvSpPr>
        <p:spPr bwMode="auto">
          <a:xfrm>
            <a:off x="7620000" y="25908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53" name="Oval 15"/>
          <p:cNvSpPr>
            <a:spLocks noChangeArrowheads="1"/>
          </p:cNvSpPr>
          <p:nvPr/>
        </p:nvSpPr>
        <p:spPr bwMode="auto">
          <a:xfrm>
            <a:off x="7620000" y="31242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54" name="Oval 16"/>
          <p:cNvSpPr>
            <a:spLocks noChangeArrowheads="1"/>
          </p:cNvSpPr>
          <p:nvPr/>
        </p:nvSpPr>
        <p:spPr bwMode="auto">
          <a:xfrm>
            <a:off x="7620000" y="3657600"/>
            <a:ext cx="457200" cy="457200"/>
          </a:xfrm>
          <a:prstGeom prst="ellipse">
            <a:avLst/>
          </a:prstGeom>
          <a:solidFill>
            <a:srgbClr val="CC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33" name="Line 17"/>
          <p:cNvSpPr>
            <a:spLocks noChangeShapeType="1"/>
          </p:cNvSpPr>
          <p:nvPr/>
        </p:nvSpPr>
        <p:spPr bwMode="auto">
          <a:xfrm>
            <a:off x="4724400" y="2743200"/>
            <a:ext cx="2819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36" name="Line 20"/>
          <p:cNvSpPr>
            <a:spLocks noChangeShapeType="1"/>
          </p:cNvSpPr>
          <p:nvPr/>
        </p:nvSpPr>
        <p:spPr bwMode="auto">
          <a:xfrm>
            <a:off x="4800600" y="2895600"/>
            <a:ext cx="26670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38" name="Line 22"/>
          <p:cNvSpPr>
            <a:spLocks noChangeShapeType="1"/>
          </p:cNvSpPr>
          <p:nvPr/>
        </p:nvSpPr>
        <p:spPr bwMode="auto">
          <a:xfrm>
            <a:off x="4724400" y="2895600"/>
            <a:ext cx="27432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 name="Group 33"/>
          <p:cNvGrpSpPr>
            <a:grpSpLocks/>
          </p:cNvGrpSpPr>
          <p:nvPr/>
        </p:nvGrpSpPr>
        <p:grpSpPr bwMode="auto">
          <a:xfrm>
            <a:off x="4114800" y="2895600"/>
            <a:ext cx="3352800" cy="1524000"/>
            <a:chOff x="2592" y="1824"/>
            <a:chExt cx="2112" cy="960"/>
          </a:xfrm>
        </p:grpSpPr>
        <p:grpSp>
          <p:nvGrpSpPr>
            <p:cNvPr id="10271" name="Group 32"/>
            <p:cNvGrpSpPr>
              <a:grpSpLocks/>
            </p:cNvGrpSpPr>
            <p:nvPr/>
          </p:nvGrpSpPr>
          <p:grpSpPr bwMode="auto">
            <a:xfrm>
              <a:off x="2928" y="1824"/>
              <a:ext cx="1776" cy="480"/>
              <a:chOff x="2928" y="1824"/>
              <a:chExt cx="1776" cy="480"/>
            </a:xfrm>
          </p:grpSpPr>
          <p:sp>
            <p:nvSpPr>
              <p:cNvPr id="10273" name="Line 18"/>
              <p:cNvSpPr>
                <a:spLocks noChangeShapeType="1"/>
              </p:cNvSpPr>
              <p:nvPr/>
            </p:nvSpPr>
            <p:spPr bwMode="auto">
              <a:xfrm flipH="1">
                <a:off x="2928" y="1824"/>
                <a:ext cx="1776" cy="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274" name="Text Box 19"/>
              <p:cNvSpPr txBox="1">
                <a:spLocks noChangeArrowheads="1"/>
              </p:cNvSpPr>
              <p:nvPr/>
            </p:nvSpPr>
            <p:spPr bwMode="auto">
              <a:xfrm>
                <a:off x="2976" y="2016"/>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３－１</a:t>
                </a:r>
              </a:p>
            </p:txBody>
          </p:sp>
        </p:grpSp>
        <p:sp>
          <p:nvSpPr>
            <p:cNvPr id="10272" name="Text Box 26"/>
            <p:cNvSpPr txBox="1">
              <a:spLocks noChangeArrowheads="1"/>
            </p:cNvSpPr>
            <p:nvPr/>
          </p:nvSpPr>
          <p:spPr bwMode="auto">
            <a:xfrm>
              <a:off x="2592" y="2496"/>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a:t>
              </a:r>
            </a:p>
          </p:txBody>
        </p:sp>
      </p:grpSp>
      <p:grpSp>
        <p:nvGrpSpPr>
          <p:cNvPr id="4" name="Group 37"/>
          <p:cNvGrpSpPr>
            <a:grpSpLocks/>
          </p:cNvGrpSpPr>
          <p:nvPr/>
        </p:nvGrpSpPr>
        <p:grpSpPr bwMode="auto">
          <a:xfrm>
            <a:off x="4114800" y="3678238"/>
            <a:ext cx="3276600" cy="1198562"/>
            <a:chOff x="2592" y="2317"/>
            <a:chExt cx="2064" cy="755"/>
          </a:xfrm>
        </p:grpSpPr>
        <p:sp>
          <p:nvSpPr>
            <p:cNvPr id="10268" name="Line 23"/>
            <p:cNvSpPr>
              <a:spLocks noChangeShapeType="1"/>
            </p:cNvSpPr>
            <p:nvPr/>
          </p:nvSpPr>
          <p:spPr bwMode="auto">
            <a:xfrm flipH="1">
              <a:off x="3024" y="2496"/>
              <a:ext cx="163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269" name="Text Box 24"/>
            <p:cNvSpPr txBox="1">
              <a:spLocks noChangeArrowheads="1"/>
            </p:cNvSpPr>
            <p:nvPr/>
          </p:nvSpPr>
          <p:spPr bwMode="auto">
            <a:xfrm>
              <a:off x="3446" y="2317"/>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２－１</a:t>
              </a:r>
            </a:p>
          </p:txBody>
        </p:sp>
        <p:sp>
          <p:nvSpPr>
            <p:cNvPr id="10270" name="Text Box 27"/>
            <p:cNvSpPr txBox="1">
              <a:spLocks noChangeArrowheads="1"/>
            </p:cNvSpPr>
            <p:nvPr/>
          </p:nvSpPr>
          <p:spPr bwMode="auto">
            <a:xfrm>
              <a:off x="2592" y="278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a:t>
              </a:r>
            </a:p>
          </p:txBody>
        </p:sp>
      </p:grpSp>
      <p:sp>
        <p:nvSpPr>
          <p:cNvPr id="9244" name="AutoShape 28"/>
          <p:cNvSpPr>
            <a:spLocks noChangeArrowheads="1"/>
          </p:cNvSpPr>
          <p:nvPr/>
        </p:nvSpPr>
        <p:spPr bwMode="auto">
          <a:xfrm>
            <a:off x="3995738" y="5734050"/>
            <a:ext cx="533400" cy="3048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45" name="Text Box 29"/>
          <p:cNvSpPr txBox="1">
            <a:spLocks noChangeArrowheads="1"/>
          </p:cNvSpPr>
          <p:nvPr/>
        </p:nvSpPr>
        <p:spPr bwMode="auto">
          <a:xfrm>
            <a:off x="2987675" y="6237288"/>
            <a:ext cx="2678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FF3300"/>
                </a:solidFill>
                <a:latin typeface="Times New Roman" panose="02020603050405020304" pitchFamily="18" charset="0"/>
              </a:rPr>
              <a:t>There is a problem!!</a:t>
            </a:r>
            <a:endParaRPr lang="en-US" altLang="ja-JP" sz="2400">
              <a:latin typeface="Times New Roman" panose="02020603050405020304" pitchFamily="18" charset="0"/>
            </a:endParaRPr>
          </a:p>
        </p:txBody>
      </p:sp>
      <p:sp>
        <p:nvSpPr>
          <p:cNvPr id="10262" name="Text Box 30"/>
          <p:cNvSpPr txBox="1">
            <a:spLocks noChangeArrowheads="1"/>
          </p:cNvSpPr>
          <p:nvPr/>
        </p:nvSpPr>
        <p:spPr bwMode="auto">
          <a:xfrm>
            <a:off x="250825" y="3429000"/>
            <a:ext cx="2682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until(c==0)</a:t>
            </a:r>
            <a:r>
              <a:rPr lang="ja-JP" altLang="en-US" sz="2400">
                <a:latin typeface="Times New Roman" panose="02020603050405020304" pitchFamily="18" charset="0"/>
              </a:rPr>
              <a:t>；</a:t>
            </a:r>
          </a:p>
        </p:txBody>
      </p:sp>
      <p:sp>
        <p:nvSpPr>
          <p:cNvPr id="10263" name="Text Box 31"/>
          <p:cNvSpPr txBox="1">
            <a:spLocks noChangeArrowheads="1"/>
          </p:cNvSpPr>
          <p:nvPr/>
        </p:nvSpPr>
        <p:spPr bwMode="auto">
          <a:xfrm>
            <a:off x="5580063" y="620713"/>
            <a:ext cx="279082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Polling until(c!=0)</a:t>
            </a:r>
          </a:p>
          <a:p>
            <a:pPr eaLnBrk="1" hangingPunct="1">
              <a:spcBef>
                <a:spcPct val="0"/>
              </a:spcBef>
              <a:buClrTx/>
              <a:buSzTx/>
              <a:buFontTx/>
              <a:buNone/>
            </a:pPr>
            <a:r>
              <a:rPr lang="en-US" altLang="ja-JP" sz="2400">
                <a:latin typeface="Times New Roman" panose="02020603050405020304" pitchFamily="18" charset="0"/>
              </a:rPr>
              <a:t>data</a:t>
            </a:r>
            <a:r>
              <a:rPr lang="ja-JP" altLang="en-US" sz="2400">
                <a:latin typeface="Times New Roman" panose="02020603050405020304" pitchFamily="18" charset="0"/>
              </a:rPr>
              <a:t>　</a:t>
            </a:r>
            <a:r>
              <a:rPr lang="en-US" altLang="ja-JP" sz="2400">
                <a:latin typeface="Times New Roman" panose="02020603050405020304" pitchFamily="18" charset="0"/>
              </a:rPr>
              <a:t>=</a:t>
            </a:r>
            <a:r>
              <a:rPr lang="ja-JP" altLang="en-US" sz="2400">
                <a:latin typeface="Times New Roman" panose="02020603050405020304" pitchFamily="18" charset="0"/>
              </a:rPr>
              <a:t>　</a:t>
            </a:r>
            <a:r>
              <a:rPr lang="en-US" altLang="ja-JP" sz="2400">
                <a:latin typeface="Times New Roman" panose="02020603050405020304" pitchFamily="18" charset="0"/>
              </a:rPr>
              <a:t>Read(D);</a:t>
            </a:r>
          </a:p>
          <a:p>
            <a:pPr eaLnBrk="1" hangingPunct="1">
              <a:spcBef>
                <a:spcPct val="0"/>
              </a:spcBef>
              <a:buClrTx/>
              <a:buSzTx/>
              <a:buFontTx/>
              <a:buNone/>
            </a:pPr>
            <a:r>
              <a:rPr lang="en-US" altLang="ja-JP" sz="2400">
                <a:latin typeface="Times New Roman" panose="02020603050405020304" pitchFamily="18" charset="0"/>
              </a:rPr>
              <a:t>counter</a:t>
            </a:r>
            <a:r>
              <a:rPr lang="ja-JP" altLang="en-US" sz="2400">
                <a:latin typeface="Times New Roman" panose="02020603050405020304" pitchFamily="18" charset="0"/>
              </a:rPr>
              <a:t>　</a:t>
            </a:r>
            <a:r>
              <a:rPr lang="en-US" altLang="ja-JP" sz="2400">
                <a:latin typeface="Times New Roman" panose="02020603050405020304" pitchFamily="18" charset="0"/>
              </a:rPr>
              <a:t>=</a:t>
            </a:r>
            <a:r>
              <a:rPr lang="ja-JP" altLang="en-US" sz="2400">
                <a:latin typeface="Times New Roman" panose="02020603050405020304" pitchFamily="18" charset="0"/>
              </a:rPr>
              <a:t>　</a:t>
            </a:r>
            <a:r>
              <a:rPr lang="en-US" altLang="ja-JP" sz="2400">
                <a:latin typeface="Times New Roman" panose="02020603050405020304" pitchFamily="18" charset="0"/>
              </a:rPr>
              <a:t>Read(c)</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Write(c</a:t>
            </a:r>
            <a:r>
              <a:rPr lang="ja-JP" altLang="en-US" sz="2400">
                <a:latin typeface="Times New Roman" panose="02020603050405020304" pitchFamily="18" charset="0"/>
              </a:rPr>
              <a:t>，</a:t>
            </a:r>
            <a:r>
              <a:rPr lang="en-US" altLang="ja-JP" sz="2400">
                <a:latin typeface="Times New Roman" panose="02020603050405020304" pitchFamily="18" charset="0"/>
              </a:rPr>
              <a:t>counter-1)</a:t>
            </a:r>
            <a:r>
              <a:rPr lang="ja-JP" altLang="en-US" sz="2400">
                <a:latin typeface="Times New Roman" panose="02020603050405020304" pitchFamily="18" charset="0"/>
              </a:rPr>
              <a:t>；</a:t>
            </a:r>
          </a:p>
          <a:p>
            <a:pPr eaLnBrk="1" hangingPunct="1">
              <a:spcBef>
                <a:spcPct val="0"/>
              </a:spcBef>
              <a:buClrTx/>
              <a:buSzTx/>
              <a:buFontTx/>
              <a:buNone/>
            </a:pPr>
            <a:r>
              <a:rPr lang="en-US" altLang="ja-JP" sz="2400">
                <a:latin typeface="Times New Roman" panose="02020603050405020304" pitchFamily="18" charset="0"/>
              </a:rPr>
              <a:t>Polling until(c==0);</a:t>
            </a:r>
          </a:p>
          <a:p>
            <a:pPr eaLnBrk="1" hangingPunct="1">
              <a:spcBef>
                <a:spcPct val="0"/>
              </a:spcBef>
              <a:buClrTx/>
              <a:buSzTx/>
              <a:buFontTx/>
              <a:buNone/>
            </a:pPr>
            <a:endParaRPr lang="en-US" altLang="ja-JP" sz="2400">
              <a:latin typeface="Times New Roman" panose="02020603050405020304" pitchFamily="18" charset="0"/>
            </a:endParaRPr>
          </a:p>
        </p:txBody>
      </p:sp>
      <p:grpSp>
        <p:nvGrpSpPr>
          <p:cNvPr id="5" name="Group 36"/>
          <p:cNvGrpSpPr>
            <a:grpSpLocks/>
          </p:cNvGrpSpPr>
          <p:nvPr/>
        </p:nvGrpSpPr>
        <p:grpSpPr bwMode="auto">
          <a:xfrm>
            <a:off x="4114800" y="3297238"/>
            <a:ext cx="3276600" cy="1960562"/>
            <a:chOff x="2592" y="2077"/>
            <a:chExt cx="2064" cy="1235"/>
          </a:xfrm>
        </p:grpSpPr>
        <p:sp>
          <p:nvSpPr>
            <p:cNvPr id="10265" name="Line 21"/>
            <p:cNvSpPr>
              <a:spLocks noChangeShapeType="1"/>
            </p:cNvSpPr>
            <p:nvPr/>
          </p:nvSpPr>
          <p:spPr bwMode="auto">
            <a:xfrm flipH="1">
              <a:off x="2976" y="2208"/>
              <a:ext cx="168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266" name="Text Box 25"/>
            <p:cNvSpPr txBox="1">
              <a:spLocks noChangeArrowheads="1"/>
            </p:cNvSpPr>
            <p:nvPr/>
          </p:nvSpPr>
          <p:spPr bwMode="auto">
            <a:xfrm>
              <a:off x="3494" y="2077"/>
              <a:ext cx="5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１－１</a:t>
              </a:r>
            </a:p>
          </p:txBody>
        </p:sp>
        <p:sp>
          <p:nvSpPr>
            <p:cNvPr id="10267" name="Text Box 35"/>
            <p:cNvSpPr txBox="1">
              <a:spLocks noChangeArrowheads="1"/>
            </p:cNvSpPr>
            <p:nvPr/>
          </p:nvSpPr>
          <p:spPr bwMode="auto">
            <a:xfrm>
              <a:off x="2592" y="302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latin typeface="Times New Roman" panose="02020603050405020304" pitchFamily="18" charset="0"/>
                </a:rPr>
                <a:t>０</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3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3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24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3" grpId="0" animBg="1"/>
      <p:bldP spid="9236" grpId="0" animBg="1"/>
      <p:bldP spid="9238" grpId="0" animBg="1"/>
      <p:bldP spid="9244" grpId="0" animBg="1"/>
      <p:bldP spid="924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3.2|1.5"/>
</p:tagLst>
</file>

<file path=ppt/tags/tag10.xml><?xml version="1.0" encoding="utf-8"?>
<p:tagLst xmlns:a="http://schemas.openxmlformats.org/drawingml/2006/main" xmlns:r="http://schemas.openxmlformats.org/officeDocument/2006/relationships" xmlns:p="http://schemas.openxmlformats.org/presentationml/2006/main">
  <p:tag name="TIMING" val="|17.3|10.7|6.9|1.1|7.2|1.1"/>
</p:tagLst>
</file>

<file path=ppt/tags/tag11.xml><?xml version="1.0" encoding="utf-8"?>
<p:tagLst xmlns:a="http://schemas.openxmlformats.org/drawingml/2006/main" xmlns:r="http://schemas.openxmlformats.org/officeDocument/2006/relationships" xmlns:p="http://schemas.openxmlformats.org/presentationml/2006/main">
  <p:tag name="TIMING" val="|14.3|4.9|0.8|4.9|0.4|0.5|0.3|0.3|0.3|0.3|0.3"/>
</p:tagLst>
</file>

<file path=ppt/tags/tag12.xml><?xml version="1.0" encoding="utf-8"?>
<p:tagLst xmlns:a="http://schemas.openxmlformats.org/drawingml/2006/main" xmlns:r="http://schemas.openxmlformats.org/officeDocument/2006/relationships" xmlns:p="http://schemas.openxmlformats.org/presentationml/2006/main">
  <p:tag name="TIMING" val="|15.2|2.4|9.9|2.5|0.8|0.8|16.1"/>
</p:tagLst>
</file>

<file path=ppt/tags/tag13.xml><?xml version="1.0" encoding="utf-8"?>
<p:tagLst xmlns:a="http://schemas.openxmlformats.org/drawingml/2006/main" xmlns:r="http://schemas.openxmlformats.org/officeDocument/2006/relationships" xmlns:p="http://schemas.openxmlformats.org/presentationml/2006/main">
  <p:tag name="TIMING" val="|5.2|10.8|0.9|0.8|0.7|3.5|22.1|0.9|0.8|0.7"/>
</p:tagLst>
</file>

<file path=ppt/tags/tag14.xml><?xml version="1.0" encoding="utf-8"?>
<p:tagLst xmlns:a="http://schemas.openxmlformats.org/drawingml/2006/main" xmlns:r="http://schemas.openxmlformats.org/officeDocument/2006/relationships" xmlns:p="http://schemas.openxmlformats.org/presentationml/2006/main">
  <p:tag name="TIMING" val="|21.8|2.8|0.6|1.8|1|3.3|2.8|7.4|0.6|0.6"/>
</p:tagLst>
</file>

<file path=ppt/tags/tag15.xml><?xml version="1.0" encoding="utf-8"?>
<p:tagLst xmlns:a="http://schemas.openxmlformats.org/drawingml/2006/main" xmlns:r="http://schemas.openxmlformats.org/officeDocument/2006/relationships" xmlns:p="http://schemas.openxmlformats.org/presentationml/2006/main">
  <p:tag name="TIMING" val="|14.2|6.2|0.8|9.9|2.1"/>
</p:tagLst>
</file>

<file path=ppt/tags/tag16.xml><?xml version="1.0" encoding="utf-8"?>
<p:tagLst xmlns:a="http://schemas.openxmlformats.org/drawingml/2006/main" xmlns:r="http://schemas.openxmlformats.org/officeDocument/2006/relationships" xmlns:p="http://schemas.openxmlformats.org/presentationml/2006/main">
  <p:tag name="TIMING" val="|1.9|1.1|3.2"/>
</p:tagLst>
</file>

<file path=ppt/tags/tag17.xml><?xml version="1.0" encoding="utf-8"?>
<p:tagLst xmlns:a="http://schemas.openxmlformats.org/drawingml/2006/main" xmlns:r="http://schemas.openxmlformats.org/officeDocument/2006/relationships" xmlns:p="http://schemas.openxmlformats.org/presentationml/2006/main">
  <p:tag name="TIMING" val="|0.7|25.8"/>
</p:tagLst>
</file>

<file path=ppt/tags/tag18.xml><?xml version="1.0" encoding="utf-8"?>
<p:tagLst xmlns:a="http://schemas.openxmlformats.org/drawingml/2006/main" xmlns:r="http://schemas.openxmlformats.org/officeDocument/2006/relationships" xmlns:p="http://schemas.openxmlformats.org/presentationml/2006/main">
  <p:tag name="TIMING" val="|30.7|25.3|13.3"/>
</p:tagLst>
</file>

<file path=ppt/tags/tag19.xml><?xml version="1.0" encoding="utf-8"?>
<p:tagLst xmlns:a="http://schemas.openxmlformats.org/drawingml/2006/main" xmlns:r="http://schemas.openxmlformats.org/officeDocument/2006/relationships" xmlns:p="http://schemas.openxmlformats.org/presentationml/2006/main">
  <p:tag name="TIMING" val="|35.7|15.9|7"/>
</p:tagLst>
</file>

<file path=ppt/tags/tag2.xml><?xml version="1.0" encoding="utf-8"?>
<p:tagLst xmlns:a="http://schemas.openxmlformats.org/drawingml/2006/main" xmlns:r="http://schemas.openxmlformats.org/officeDocument/2006/relationships" xmlns:p="http://schemas.openxmlformats.org/presentationml/2006/main">
  <p:tag name="TIMING" val="|25.2|9.3"/>
</p:tagLst>
</file>

<file path=ppt/tags/tag20.xml><?xml version="1.0" encoding="utf-8"?>
<p:tagLst xmlns:a="http://schemas.openxmlformats.org/drawingml/2006/main" xmlns:r="http://schemas.openxmlformats.org/officeDocument/2006/relationships" xmlns:p="http://schemas.openxmlformats.org/presentationml/2006/main">
  <p:tag name="TIMING" val="|16.9|9.7"/>
</p:tagLst>
</file>

<file path=ppt/tags/tag3.xml><?xml version="1.0" encoding="utf-8"?>
<p:tagLst xmlns:a="http://schemas.openxmlformats.org/drawingml/2006/main" xmlns:r="http://schemas.openxmlformats.org/officeDocument/2006/relationships" xmlns:p="http://schemas.openxmlformats.org/presentationml/2006/main">
  <p:tag name="TIMING" val="|5.2|11.1|9.9|3.1"/>
</p:tagLst>
</file>

<file path=ppt/tags/tag4.xml><?xml version="1.0" encoding="utf-8"?>
<p:tagLst xmlns:a="http://schemas.openxmlformats.org/drawingml/2006/main" xmlns:r="http://schemas.openxmlformats.org/officeDocument/2006/relationships" xmlns:p="http://schemas.openxmlformats.org/presentationml/2006/main">
  <p:tag name="TIMING" val="|11.1"/>
</p:tagLst>
</file>

<file path=ppt/tags/tag5.xml><?xml version="1.0" encoding="utf-8"?>
<p:tagLst xmlns:a="http://schemas.openxmlformats.org/drawingml/2006/main" xmlns:r="http://schemas.openxmlformats.org/officeDocument/2006/relationships" xmlns:p="http://schemas.openxmlformats.org/presentationml/2006/main">
  <p:tag name="TIMING" val="|22.9|4.5"/>
</p:tagLst>
</file>

<file path=ppt/tags/tag6.xml><?xml version="1.0" encoding="utf-8"?>
<p:tagLst xmlns:a="http://schemas.openxmlformats.org/drawingml/2006/main" xmlns:r="http://schemas.openxmlformats.org/officeDocument/2006/relationships" xmlns:p="http://schemas.openxmlformats.org/presentationml/2006/main">
  <p:tag name="TIMING" val="|8.9|2.4|3.1|1.4|1.2|1.1|14.5|1.5"/>
</p:tagLst>
</file>

<file path=ppt/tags/tag7.xml><?xml version="1.0" encoding="utf-8"?>
<p:tagLst xmlns:a="http://schemas.openxmlformats.org/drawingml/2006/main" xmlns:r="http://schemas.openxmlformats.org/officeDocument/2006/relationships" xmlns:p="http://schemas.openxmlformats.org/presentationml/2006/main">
  <p:tag name="TIMING" val="|5.1|3.3|1.8|1.3|1.3|1.3|1|0.8|0.6"/>
</p:tagLst>
</file>

<file path=ppt/tags/tag8.xml><?xml version="1.0" encoding="utf-8"?>
<p:tagLst xmlns:a="http://schemas.openxmlformats.org/drawingml/2006/main" xmlns:r="http://schemas.openxmlformats.org/officeDocument/2006/relationships" xmlns:p="http://schemas.openxmlformats.org/presentationml/2006/main">
  <p:tag name="TIMING" val="|10.6|9.3|1.5|6.2|1.8|1.6"/>
</p:tagLst>
</file>

<file path=ppt/tags/tag9.xml><?xml version="1.0" encoding="utf-8"?>
<p:tagLst xmlns:a="http://schemas.openxmlformats.org/drawingml/2006/main" xmlns:r="http://schemas.openxmlformats.org/officeDocument/2006/relationships" xmlns:p="http://schemas.openxmlformats.org/presentationml/2006/main">
  <p:tag name="TIMING" val="|26.6|34.9|3.7"/>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2780</TotalTime>
  <Words>4418</Words>
  <Application>Microsoft Office PowerPoint</Application>
  <PresentationFormat>画面に合わせる (4:3)</PresentationFormat>
  <Paragraphs>634</Paragraphs>
  <Slides>48</Slides>
  <Notes>42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48</vt:i4>
      </vt:variant>
    </vt:vector>
  </HeadingPairs>
  <TitlesOfParts>
    <vt:vector size="54" baseType="lpstr">
      <vt:lpstr>游ゴシック</vt:lpstr>
      <vt:lpstr>Arial</vt:lpstr>
      <vt:lpstr>Garamond</vt:lpstr>
      <vt:lpstr>Times New Roman</vt:lpstr>
      <vt:lpstr>Wingdings</vt:lpstr>
      <vt:lpstr>Edge</vt:lpstr>
      <vt:lpstr>Synchronization with shared memory</vt:lpstr>
      <vt:lpstr>Fork-join: Starting and finishing parallel processes</vt:lpstr>
      <vt:lpstr>Synchronization </vt:lpstr>
      <vt:lpstr>Readers-Writers　Problem</vt:lpstr>
      <vt:lpstr>Readers-Writers　Problem</vt:lpstr>
      <vt:lpstr>Readers-Writers　Problem</vt:lpstr>
      <vt:lpstr>But is it true?</vt:lpstr>
      <vt:lpstr>Multiple Readers</vt:lpstr>
      <vt:lpstr>Multiple Readers Iterative execution</vt:lpstr>
      <vt:lpstr>The case of No Problem</vt:lpstr>
      <vt:lpstr>The Problematic Case</vt:lpstr>
      <vt:lpstr>Indivisible (atomic) operation</vt:lpstr>
      <vt:lpstr>An example of an atomic operation （Test　and　Set）</vt:lpstr>
      <vt:lpstr>Various atomic operations</vt:lpstr>
      <vt:lpstr>An example using Fetch&amp;Dec</vt:lpstr>
      <vt:lpstr>Load Reserved（Locked)/Store Conditional</vt:lpstr>
      <vt:lpstr>The benefit of lr/sc</vt:lpstr>
      <vt:lpstr>Implementing lr and sc</vt:lpstr>
      <vt:lpstr>Implementing lr and sc</vt:lpstr>
      <vt:lpstr>Implementing lr and sc</vt:lpstr>
      <vt:lpstr>Quiz</vt:lpstr>
      <vt:lpstr>Answer</vt:lpstr>
      <vt:lpstr>Multi-Writers/Readers Problem</vt:lpstr>
      <vt:lpstr>Glossary 1</vt:lpstr>
      <vt:lpstr>Implementation of a synchronization operation</vt:lpstr>
      <vt:lpstr>Snoop　Cache and Synchronization</vt:lpstr>
      <vt:lpstr>Test，Test＆Set</vt:lpstr>
      <vt:lpstr>Test，Test＆Set</vt:lpstr>
      <vt:lpstr>Test，Test＆Set</vt:lpstr>
      <vt:lpstr>Test，Test＆Set</vt:lpstr>
      <vt:lpstr>Lock with lr/sc</vt:lpstr>
      <vt:lpstr>Semaphore</vt:lpstr>
      <vt:lpstr>Monitor</vt:lpstr>
      <vt:lpstr>Synchronization memory</vt:lpstr>
      <vt:lpstr>Ｆｕｌｌ／Ｅｍｐｔｙ　Ｂｉｔ</vt:lpstr>
      <vt:lpstr>Memory with counters</vt:lpstr>
      <vt:lpstr>Ｉ－Ｓｔｒｕｃｔｕｒｅ</vt:lpstr>
      <vt:lpstr>Ｌｏｃｋ/Ｕｎｌｏｃｋ</vt:lpstr>
      <vt:lpstr>Barrier Synchronization</vt:lpstr>
      <vt:lpstr>Dedicated hardware </vt:lpstr>
      <vt:lpstr>Extended barrier synchronizations</vt:lpstr>
      <vt:lpstr>Fuzzy barrier</vt:lpstr>
      <vt:lpstr>Fuzzy barrier (An example)</vt:lpstr>
      <vt:lpstr>Summary</vt:lpstr>
      <vt:lpstr>Glossary 2</vt:lpstr>
      <vt:lpstr>Exercise </vt:lpstr>
      <vt:lpstr>Chat GPT did a good job, but the answer is not correct.</vt:lpstr>
      <vt:lpstr>The answer from Chat GPT (later part)</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共有メモリを用いた同期操作</dc:title>
  <dc:creator>情報工学科</dc:creator>
  <cp:lastModifiedBy>天野 英晴</cp:lastModifiedBy>
  <cp:revision>77</cp:revision>
  <dcterms:created xsi:type="dcterms:W3CDTF">1999-05-04T06:15:58Z</dcterms:created>
  <dcterms:modified xsi:type="dcterms:W3CDTF">2023-04-02T12:08:05Z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Documents\HUNGA</vt:lpwstr>
  </property>
</Properties>
</file>